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66" r:id="rId1"/>
  </p:sldMasterIdLst>
  <p:notesMasterIdLst>
    <p:notesMasterId r:id="rId62"/>
  </p:notesMasterIdLst>
  <p:sldIdLst>
    <p:sldId id="465" r:id="rId2"/>
    <p:sldId id="495" r:id="rId3"/>
    <p:sldId id="494" r:id="rId4"/>
    <p:sldId id="456" r:id="rId5"/>
    <p:sldId id="457" r:id="rId6"/>
    <p:sldId id="459" r:id="rId7"/>
    <p:sldId id="503" r:id="rId8"/>
    <p:sldId id="497" r:id="rId9"/>
    <p:sldId id="498" r:id="rId10"/>
    <p:sldId id="496" r:id="rId11"/>
    <p:sldId id="458" r:id="rId12"/>
    <p:sldId id="460" r:id="rId13"/>
    <p:sldId id="461" r:id="rId14"/>
    <p:sldId id="462" r:id="rId15"/>
    <p:sldId id="463" r:id="rId16"/>
    <p:sldId id="464" r:id="rId17"/>
    <p:sldId id="466" r:id="rId18"/>
    <p:sldId id="491" r:id="rId19"/>
    <p:sldId id="492" r:id="rId20"/>
    <p:sldId id="467" r:id="rId21"/>
    <p:sldId id="468" r:id="rId22"/>
    <p:sldId id="469" r:id="rId23"/>
    <p:sldId id="486" r:id="rId24"/>
    <p:sldId id="499" r:id="rId25"/>
    <p:sldId id="484" r:id="rId26"/>
    <p:sldId id="487" r:id="rId27"/>
    <p:sldId id="493" r:id="rId28"/>
    <p:sldId id="470" r:id="rId29"/>
    <p:sldId id="471" r:id="rId30"/>
    <p:sldId id="472" r:id="rId31"/>
    <p:sldId id="473" r:id="rId32"/>
    <p:sldId id="474" r:id="rId33"/>
    <p:sldId id="475" r:id="rId34"/>
    <p:sldId id="476" r:id="rId35"/>
    <p:sldId id="477" r:id="rId36"/>
    <p:sldId id="478" r:id="rId37"/>
    <p:sldId id="479" r:id="rId38"/>
    <p:sldId id="480" r:id="rId39"/>
    <p:sldId id="481" r:id="rId40"/>
    <p:sldId id="504" r:id="rId41"/>
    <p:sldId id="505" r:id="rId42"/>
    <p:sldId id="506" r:id="rId43"/>
    <p:sldId id="508" r:id="rId44"/>
    <p:sldId id="509" r:id="rId45"/>
    <p:sldId id="510" r:id="rId46"/>
    <p:sldId id="511" r:id="rId47"/>
    <p:sldId id="512" r:id="rId48"/>
    <p:sldId id="513" r:id="rId49"/>
    <p:sldId id="514" r:id="rId50"/>
    <p:sldId id="515" r:id="rId51"/>
    <p:sldId id="516" r:id="rId52"/>
    <p:sldId id="482" r:id="rId53"/>
    <p:sldId id="483" r:id="rId54"/>
    <p:sldId id="488" r:id="rId55"/>
    <p:sldId id="489" r:id="rId56"/>
    <p:sldId id="501" r:id="rId57"/>
    <p:sldId id="500" r:id="rId58"/>
    <p:sldId id="502" r:id="rId59"/>
    <p:sldId id="490" r:id="rId60"/>
    <p:sldId id="517" r:id="rId6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5" d="100"/>
          <a:sy n="105" d="100"/>
        </p:scale>
        <p:origin x="1794" y="7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cs typeface="Arial" charset="0"/>
              </a:defRPr>
            </a:lvl1pPr>
          </a:lstStyle>
          <a:p>
            <a:pPr>
              <a:defRPr/>
            </a:pPr>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charset="0"/>
                <a:cs typeface="Arial" charset="0"/>
              </a:defRPr>
            </a:lvl1pPr>
          </a:lstStyle>
          <a:p>
            <a:pPr>
              <a:defRPr/>
            </a:pPr>
            <a:fld id="{00749944-E19B-4A81-9E28-3EA3D0E81E23}" type="datetimeFigureOut">
              <a:rPr lang="en-GB"/>
              <a:pPr>
                <a:defRPr/>
              </a:pPr>
              <a:t>03/11/2021</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GB"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charset="0"/>
                <a:cs typeface="Arial" charset="0"/>
              </a:defRPr>
            </a:lvl1pPr>
          </a:lstStyle>
          <a:p>
            <a:pPr>
              <a:defRPr/>
            </a:pPr>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charset="0"/>
                <a:cs typeface="Arial" charset="0"/>
              </a:defRPr>
            </a:lvl1pPr>
          </a:lstStyle>
          <a:p>
            <a:pPr>
              <a:defRPr/>
            </a:pPr>
            <a:fld id="{7CB9D389-BCE0-4DB8-BC6A-35114D0BBF49}" type="slidenum">
              <a:rPr lang="en-GB"/>
              <a:pPr>
                <a:defRPr/>
              </a:pPr>
              <a:t>‹#›</a:t>
            </a:fld>
            <a:endParaRPr lang="en-GB"/>
          </a:p>
        </p:txBody>
      </p:sp>
    </p:spTree>
    <p:extLst>
      <p:ext uri="{BB962C8B-B14F-4D97-AF65-F5344CB8AC3E}">
        <p14:creationId xmlns:p14="http://schemas.microsoft.com/office/powerpoint/2010/main" val="368441494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7CB9D389-BCE0-4DB8-BC6A-35114D0BBF49}" type="slidenum">
              <a:rPr lang="en-GB" smtClean="0"/>
              <a:pPr>
                <a:defRPr/>
              </a:pPr>
              <a:t>3</a:t>
            </a:fld>
            <a:endParaRPr lang="en-GB"/>
          </a:p>
        </p:txBody>
      </p:sp>
    </p:spTree>
    <p:extLst>
      <p:ext uri="{BB962C8B-B14F-4D97-AF65-F5344CB8AC3E}">
        <p14:creationId xmlns:p14="http://schemas.microsoft.com/office/powerpoint/2010/main" val="13711614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p>
            <a:fld id="{3E9E8ABF-FEB8-403A-88B6-E7175B646EF0}" type="slidenum">
              <a:rPr lang="en-US" smtClean="0"/>
              <a:pPr/>
              <a:t>37</a:t>
            </a:fld>
            <a:endParaRPr lang="en-US"/>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p:spPr>
        <p:txBody>
          <a:bodyPr/>
          <a:lstStyle/>
          <a:p>
            <a:pPr eaLnBrk="1" hangingPunct="1"/>
            <a:endParaRPr lang="ar-SA"/>
          </a:p>
        </p:txBody>
      </p:sp>
    </p:spTree>
    <p:extLst>
      <p:ext uri="{BB962C8B-B14F-4D97-AF65-F5344CB8AC3E}">
        <p14:creationId xmlns:p14="http://schemas.microsoft.com/office/powerpoint/2010/main" val="4590664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p>
            <a:fld id="{5710AA0A-F46A-4CC4-ADF4-1DDB4753BA56}" type="slidenum">
              <a:rPr lang="en-US" smtClean="0"/>
              <a:pPr/>
              <a:t>38</a:t>
            </a:fld>
            <a:endParaRPr lang="en-US"/>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p:spPr>
        <p:txBody>
          <a:bodyPr/>
          <a:lstStyle/>
          <a:p>
            <a:pPr eaLnBrk="1" hangingPunct="1"/>
            <a:endParaRPr lang="ar-SA"/>
          </a:p>
        </p:txBody>
      </p:sp>
    </p:spTree>
    <p:extLst>
      <p:ext uri="{BB962C8B-B14F-4D97-AF65-F5344CB8AC3E}">
        <p14:creationId xmlns:p14="http://schemas.microsoft.com/office/powerpoint/2010/main" val="6244579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fld id="{383621BA-8A8A-419F-80D7-1906B1A2F8EB}" type="slidenum">
              <a:rPr lang="en-US" smtClean="0"/>
              <a:pPr/>
              <a:t>39</a:t>
            </a:fld>
            <a:endParaRPr lang="en-US"/>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p:spPr>
        <p:txBody>
          <a:bodyPr/>
          <a:lstStyle/>
          <a:p>
            <a:pPr eaLnBrk="1" hangingPunct="1"/>
            <a:endParaRPr lang="ar-SA"/>
          </a:p>
        </p:txBody>
      </p:sp>
    </p:spTree>
    <p:extLst>
      <p:ext uri="{BB962C8B-B14F-4D97-AF65-F5344CB8AC3E}">
        <p14:creationId xmlns:p14="http://schemas.microsoft.com/office/powerpoint/2010/main" val="32149776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p>
            <a:fld id="{FBD1D118-5A30-4B0F-B22B-3AFEF4391F79}" type="slidenum">
              <a:rPr lang="en-US" smtClean="0"/>
              <a:pPr/>
              <a:t>52</a:t>
            </a:fld>
            <a:endParaRPr lang="en-US"/>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p:spPr>
        <p:txBody>
          <a:bodyPr/>
          <a:lstStyle/>
          <a:p>
            <a:pPr eaLnBrk="1" hangingPunct="1"/>
            <a:endParaRPr lang="ar-SA"/>
          </a:p>
        </p:txBody>
      </p:sp>
    </p:spTree>
    <p:extLst>
      <p:ext uri="{BB962C8B-B14F-4D97-AF65-F5344CB8AC3E}">
        <p14:creationId xmlns:p14="http://schemas.microsoft.com/office/powerpoint/2010/main" val="7850714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p>
            <a:fld id="{00AF090C-754B-4F91-B54A-586E009C28C0}" type="slidenum">
              <a:rPr lang="en-US" smtClean="0"/>
              <a:pPr/>
              <a:t>53</a:t>
            </a:fld>
            <a:endParaRPr lang="en-US"/>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p:spPr>
        <p:txBody>
          <a:bodyPr/>
          <a:lstStyle/>
          <a:p>
            <a:pPr eaLnBrk="1" hangingPunct="1"/>
            <a:endParaRPr lang="ar-SA"/>
          </a:p>
        </p:txBody>
      </p:sp>
    </p:spTree>
    <p:extLst>
      <p:ext uri="{BB962C8B-B14F-4D97-AF65-F5344CB8AC3E}">
        <p14:creationId xmlns:p14="http://schemas.microsoft.com/office/powerpoint/2010/main" val="21055589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p>
            <a:fld id="{00AF090C-754B-4F91-B54A-586E009C28C0}" type="slidenum">
              <a:rPr lang="en-US" smtClean="0"/>
              <a:pPr/>
              <a:t>54</a:t>
            </a:fld>
            <a:endParaRPr lang="en-US"/>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p:spPr>
        <p:txBody>
          <a:bodyPr/>
          <a:lstStyle/>
          <a:p>
            <a:pPr eaLnBrk="1" hangingPunct="1"/>
            <a:endParaRPr lang="ar-SA"/>
          </a:p>
        </p:txBody>
      </p:sp>
    </p:spTree>
    <p:extLst>
      <p:ext uri="{BB962C8B-B14F-4D97-AF65-F5344CB8AC3E}">
        <p14:creationId xmlns:p14="http://schemas.microsoft.com/office/powerpoint/2010/main" val="13278378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p>
            <a:fld id="{00AF090C-754B-4F91-B54A-586E009C28C0}" type="slidenum">
              <a:rPr lang="en-US" smtClean="0"/>
              <a:pPr/>
              <a:t>55</a:t>
            </a:fld>
            <a:endParaRPr lang="en-US"/>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p:spPr>
        <p:txBody>
          <a:bodyPr/>
          <a:lstStyle/>
          <a:p>
            <a:pPr eaLnBrk="1" hangingPunct="1"/>
            <a:endParaRPr lang="ar-SA"/>
          </a:p>
        </p:txBody>
      </p:sp>
    </p:spTree>
    <p:extLst>
      <p:ext uri="{BB962C8B-B14F-4D97-AF65-F5344CB8AC3E}">
        <p14:creationId xmlns:p14="http://schemas.microsoft.com/office/powerpoint/2010/main" val="11324846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p>
            <a:fld id="{00AF090C-754B-4F91-B54A-586E009C28C0}" type="slidenum">
              <a:rPr lang="en-US" smtClean="0"/>
              <a:pPr/>
              <a:t>59</a:t>
            </a:fld>
            <a:endParaRPr lang="en-US"/>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p:spPr>
        <p:txBody>
          <a:bodyPr/>
          <a:lstStyle/>
          <a:p>
            <a:pPr eaLnBrk="1" hangingPunct="1"/>
            <a:endParaRPr lang="ar-SA" dirty="0"/>
          </a:p>
        </p:txBody>
      </p:sp>
    </p:spTree>
    <p:extLst>
      <p:ext uri="{BB962C8B-B14F-4D97-AF65-F5344CB8AC3E}">
        <p14:creationId xmlns:p14="http://schemas.microsoft.com/office/powerpoint/2010/main" val="22934089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p>
            <a:fld id="{6D863123-A532-4D8F-B08A-E093B879B183}" type="slidenum">
              <a:rPr lang="en-US"/>
              <a:pPr/>
              <a:t>6</a:t>
            </a:fld>
            <a:endParaRPr lang="en-US"/>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p:spPr>
        <p:txBody>
          <a:bodyPr/>
          <a:lstStyle/>
          <a:p>
            <a:pPr eaLnBrk="1" hangingPunct="1"/>
            <a:endParaRPr lang="ar-SA"/>
          </a:p>
        </p:txBody>
      </p:sp>
    </p:spTree>
    <p:extLst>
      <p:ext uri="{BB962C8B-B14F-4D97-AF65-F5344CB8AC3E}">
        <p14:creationId xmlns:p14="http://schemas.microsoft.com/office/powerpoint/2010/main" val="22170227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p>
            <a:fld id="{6D863123-A532-4D8F-B08A-E093B879B183}" type="slidenum">
              <a:rPr lang="en-US"/>
              <a:pPr/>
              <a:t>7</a:t>
            </a:fld>
            <a:endParaRPr lang="en-US"/>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p:spPr>
        <p:txBody>
          <a:bodyPr/>
          <a:lstStyle/>
          <a:p>
            <a:pPr eaLnBrk="1" hangingPunct="1"/>
            <a:endParaRPr lang="ar-SA"/>
          </a:p>
        </p:txBody>
      </p:sp>
    </p:spTree>
    <p:extLst>
      <p:ext uri="{BB962C8B-B14F-4D97-AF65-F5344CB8AC3E}">
        <p14:creationId xmlns:p14="http://schemas.microsoft.com/office/powerpoint/2010/main" val="4781430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p>
            <a:fld id="{6D863123-A532-4D8F-B08A-E093B879B183}" type="slidenum">
              <a:rPr lang="en-US"/>
              <a:pPr/>
              <a:t>10</a:t>
            </a:fld>
            <a:endParaRPr lang="en-US"/>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p:spPr>
        <p:txBody>
          <a:bodyPr/>
          <a:lstStyle/>
          <a:p>
            <a:pPr eaLnBrk="1" hangingPunct="1"/>
            <a:endParaRPr lang="ar-SA"/>
          </a:p>
        </p:txBody>
      </p:sp>
    </p:spTree>
    <p:extLst>
      <p:ext uri="{BB962C8B-B14F-4D97-AF65-F5344CB8AC3E}">
        <p14:creationId xmlns:p14="http://schemas.microsoft.com/office/powerpoint/2010/main" val="28995277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p>
            <a:fld id="{9A49CED8-FE6D-453D-8C3D-3C96BFA4545E}" type="slidenum">
              <a:rPr lang="en-US" smtClean="0"/>
              <a:pPr/>
              <a:t>30</a:t>
            </a:fld>
            <a:endParaRPr lang="en-US"/>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p:spPr>
        <p:txBody>
          <a:bodyPr/>
          <a:lstStyle/>
          <a:p>
            <a:pPr eaLnBrk="1" hangingPunct="1"/>
            <a:endParaRPr lang="ar-SA"/>
          </a:p>
        </p:txBody>
      </p:sp>
    </p:spTree>
    <p:extLst>
      <p:ext uri="{BB962C8B-B14F-4D97-AF65-F5344CB8AC3E}">
        <p14:creationId xmlns:p14="http://schemas.microsoft.com/office/powerpoint/2010/main" val="37468404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F61E936E-06DF-47F1-9327-EF6CD7974A72}" type="slidenum">
              <a:rPr lang="en-US" smtClean="0"/>
              <a:pPr/>
              <a:t>31</a:t>
            </a:fld>
            <a:endParaRPr lang="en-US"/>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p:spPr>
        <p:txBody>
          <a:bodyPr/>
          <a:lstStyle/>
          <a:p>
            <a:pPr eaLnBrk="1" hangingPunct="1"/>
            <a:endParaRPr lang="ar-SA"/>
          </a:p>
        </p:txBody>
      </p:sp>
    </p:spTree>
    <p:extLst>
      <p:ext uri="{BB962C8B-B14F-4D97-AF65-F5344CB8AC3E}">
        <p14:creationId xmlns:p14="http://schemas.microsoft.com/office/powerpoint/2010/main" val="32816541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p>
            <a:fld id="{3C7379F2-01D4-40AA-88CA-B8CB7F951AF4}" type="slidenum">
              <a:rPr lang="en-US" smtClean="0"/>
              <a:pPr/>
              <a:t>32</a:t>
            </a:fld>
            <a:endParaRPr lang="en-US"/>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p:spPr>
        <p:txBody>
          <a:bodyPr/>
          <a:lstStyle/>
          <a:p>
            <a:pPr eaLnBrk="1" hangingPunct="1"/>
            <a:endParaRPr lang="ar-SA"/>
          </a:p>
        </p:txBody>
      </p:sp>
    </p:spTree>
    <p:extLst>
      <p:ext uri="{BB962C8B-B14F-4D97-AF65-F5344CB8AC3E}">
        <p14:creationId xmlns:p14="http://schemas.microsoft.com/office/powerpoint/2010/main" val="504893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05EC7D24-91E0-479E-AF32-9FF8B249E4EC}" type="slidenum">
              <a:rPr lang="en-US" smtClean="0"/>
              <a:pPr/>
              <a:t>35</a:t>
            </a:fld>
            <a:endParaRPr lang="en-US"/>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p:spPr>
        <p:txBody>
          <a:bodyPr/>
          <a:lstStyle/>
          <a:p>
            <a:pPr eaLnBrk="1" hangingPunct="1"/>
            <a:endParaRPr lang="ar-SA"/>
          </a:p>
        </p:txBody>
      </p:sp>
    </p:spTree>
    <p:extLst>
      <p:ext uri="{BB962C8B-B14F-4D97-AF65-F5344CB8AC3E}">
        <p14:creationId xmlns:p14="http://schemas.microsoft.com/office/powerpoint/2010/main" val="6760245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p>
            <a:fld id="{3F19F56A-A33B-42A2-8109-293058A166EC}" type="slidenum">
              <a:rPr lang="en-US" smtClean="0"/>
              <a:pPr/>
              <a:t>36</a:t>
            </a:fld>
            <a:endParaRPr lang="en-US"/>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p:spPr>
        <p:txBody>
          <a:bodyPr/>
          <a:lstStyle/>
          <a:p>
            <a:pPr eaLnBrk="1" hangingPunct="1"/>
            <a:endParaRPr lang="ar-SA"/>
          </a:p>
        </p:txBody>
      </p:sp>
    </p:spTree>
    <p:extLst>
      <p:ext uri="{BB962C8B-B14F-4D97-AF65-F5344CB8AC3E}">
        <p14:creationId xmlns:p14="http://schemas.microsoft.com/office/powerpoint/2010/main" val="10279576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46404" y="758952"/>
            <a:ext cx="7063740" cy="4041648"/>
          </a:xfrm>
        </p:spPr>
        <p:txBody>
          <a:bodyPr anchor="b">
            <a:normAutofit/>
          </a:bodyPr>
          <a:lstStyle>
            <a:lvl1pPr algn="l">
              <a:lnSpc>
                <a:spcPct val="85000"/>
              </a:lnSpc>
              <a:defRPr sz="66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946404" y="4800600"/>
            <a:ext cx="7063740" cy="1691640"/>
          </a:xfrm>
        </p:spPr>
        <p:txBody>
          <a:bodyPr>
            <a:normAutofit/>
          </a:bodyPr>
          <a:lstStyle>
            <a:lvl1pPr marL="0" indent="0" algn="l">
              <a:buNone/>
              <a:defRPr sz="2000" baseline="0">
                <a:solidFill>
                  <a:schemeClr val="tx1">
                    <a:lumMod val="85000"/>
                  </a:schemeClr>
                </a:solidFill>
              </a:defRPr>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Rectangle 6"/>
          <p:cNvSpPr/>
          <p:nvPr/>
        </p:nvSpPr>
        <p:spPr>
          <a:xfrm>
            <a:off x="0" y="0"/>
            <a:ext cx="3429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Date Placeholder 7"/>
          <p:cNvSpPr>
            <a:spLocks noGrp="1"/>
          </p:cNvSpPr>
          <p:nvPr>
            <p:ph type="dt" sz="half" idx="10"/>
          </p:nvPr>
        </p:nvSpPr>
        <p:spPr/>
        <p:txBody>
          <a:bodyPr/>
          <a:lstStyle>
            <a:lvl1pPr>
              <a:defRPr>
                <a:solidFill>
                  <a:schemeClr val="bg2">
                    <a:lumMod val="20000"/>
                    <a:lumOff val="80000"/>
                  </a:schemeClr>
                </a:solidFill>
              </a:defRPr>
            </a:lvl1pPr>
          </a:lstStyle>
          <a:p>
            <a:pPr>
              <a:defRPr/>
            </a:pPr>
            <a:fld id="{01EE2590-F25E-41E6-8209-4CF9377C6F5F}" type="datetime1">
              <a:rPr lang="en-US" smtClean="0"/>
              <a:t>11/3/2021</a:t>
            </a:fld>
            <a:endParaRPr lang="en-US"/>
          </a:p>
        </p:txBody>
      </p:sp>
      <p:sp>
        <p:nvSpPr>
          <p:cNvPr id="9" name="Footer Placeholder 8"/>
          <p:cNvSpPr>
            <a:spLocks noGrp="1"/>
          </p:cNvSpPr>
          <p:nvPr>
            <p:ph type="ftr" sz="quarter" idx="11"/>
          </p:nvPr>
        </p:nvSpPr>
        <p:spPr/>
        <p:txBody>
          <a:bodyPr/>
          <a:lstStyle>
            <a:lvl1pPr>
              <a:defRPr>
                <a:solidFill>
                  <a:schemeClr val="bg2">
                    <a:lumMod val="20000"/>
                    <a:lumOff val="80000"/>
                  </a:schemeClr>
                </a:solidFill>
              </a:defRPr>
            </a:lvl1pPr>
          </a:lstStyle>
          <a:p>
            <a:pPr>
              <a:defRPr/>
            </a:pPr>
            <a:r>
              <a:rPr lang="en-US"/>
              <a:t>zeshan.khan@nu.edu.pk</a:t>
            </a:r>
          </a:p>
        </p:txBody>
      </p:sp>
      <p:sp>
        <p:nvSpPr>
          <p:cNvPr id="10" name="Slide Number Placeholder 9"/>
          <p:cNvSpPr>
            <a:spLocks noGrp="1"/>
          </p:cNvSpPr>
          <p:nvPr>
            <p:ph type="sldNum" sz="quarter" idx="12"/>
          </p:nvPr>
        </p:nvSpPr>
        <p:spPr/>
        <p:txBody>
          <a:bodyPr/>
          <a:lstStyle>
            <a:lvl1pPr>
              <a:defRPr>
                <a:solidFill>
                  <a:schemeClr val="bg2">
                    <a:lumMod val="60000"/>
                    <a:lumOff val="40000"/>
                  </a:schemeClr>
                </a:solidFill>
              </a:defRPr>
            </a:lvl1pPr>
          </a:lstStyle>
          <a:p>
            <a:pPr>
              <a:defRPr/>
            </a:pPr>
            <a:fld id="{0CA728AF-A0DA-459C-9D85-81075BBF3DE9}" type="slidenum">
              <a:rPr lang="en-US" smtClean="0"/>
              <a:pPr>
                <a:defRPr/>
              </a:pPr>
              <a:t>‹#›</a:t>
            </a:fld>
            <a:endParaRPr lang="en-US"/>
          </a:p>
        </p:txBody>
      </p:sp>
    </p:spTree>
    <p:extLst>
      <p:ext uri="{BB962C8B-B14F-4D97-AF65-F5344CB8AC3E}">
        <p14:creationId xmlns:p14="http://schemas.microsoft.com/office/powerpoint/2010/main" val="306270363"/>
      </p:ext>
    </p:extLst>
  </p:cSld>
  <p:clrMapOvr>
    <a:overrideClrMapping bg1="dk1" tx1="lt1" bg2="dk2" tx2="lt2" accent1="accent1" accent2="accent2" accent3="accent3" accent4="accent4" accent5="accent5" accent6="accent6" hlink="hlink" folHlink="folHlink"/>
  </p:clrMapOvr>
  <p:transition spd="med">
    <p:fade thruBlk="1"/>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fld id="{EFA3E45C-7353-4B8E-A175-AA319A1B6BC7}" type="datetime1">
              <a:rPr lang="en-US" smtClean="0"/>
              <a:t>11/3/2021</a:t>
            </a:fld>
            <a:endParaRPr lang="en-US"/>
          </a:p>
        </p:txBody>
      </p:sp>
      <p:sp>
        <p:nvSpPr>
          <p:cNvPr id="5" name="Footer Placeholder 4"/>
          <p:cNvSpPr>
            <a:spLocks noGrp="1"/>
          </p:cNvSpPr>
          <p:nvPr>
            <p:ph type="ftr" sz="quarter" idx="11"/>
          </p:nvPr>
        </p:nvSpPr>
        <p:spPr/>
        <p:txBody>
          <a:bodyPr/>
          <a:lstStyle/>
          <a:p>
            <a:pPr>
              <a:defRPr/>
            </a:pPr>
            <a:r>
              <a:rPr lang="en-US"/>
              <a:t>zeshan.khan@nu.edu.pk</a:t>
            </a:r>
          </a:p>
        </p:txBody>
      </p:sp>
      <p:sp>
        <p:nvSpPr>
          <p:cNvPr id="6" name="Slide Number Placeholder 5"/>
          <p:cNvSpPr>
            <a:spLocks noGrp="1"/>
          </p:cNvSpPr>
          <p:nvPr>
            <p:ph type="sldNum" sz="quarter" idx="12"/>
          </p:nvPr>
        </p:nvSpPr>
        <p:spPr/>
        <p:txBody>
          <a:bodyPr/>
          <a:lstStyle/>
          <a:p>
            <a:pPr>
              <a:defRPr/>
            </a:pPr>
            <a:fld id="{D22DBC82-6D2A-481D-A88A-EBB188FD17F7}" type="slidenum">
              <a:rPr lang="en-US" smtClean="0"/>
              <a:pPr>
                <a:defRPr/>
              </a:pPr>
              <a:t>‹#›</a:t>
            </a:fld>
            <a:endParaRPr lang="en-US"/>
          </a:p>
        </p:txBody>
      </p:sp>
    </p:spTree>
    <p:extLst>
      <p:ext uri="{BB962C8B-B14F-4D97-AF65-F5344CB8AC3E}">
        <p14:creationId xmlns:p14="http://schemas.microsoft.com/office/powerpoint/2010/main" val="87676895"/>
      </p:ext>
    </p:extLst>
  </p:cSld>
  <p:clrMapOvr>
    <a:masterClrMapping/>
  </p:clrMapOvr>
  <p:transition spd="med">
    <p:fade thruBlk="1"/>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86525" y="381000"/>
            <a:ext cx="1857375"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71500" y="381000"/>
            <a:ext cx="5800725"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fld id="{6BB73A24-282C-4E7F-AAEC-A7D5BE1745A3}" type="datetime1">
              <a:rPr lang="en-US" smtClean="0"/>
              <a:t>11/3/2021</a:t>
            </a:fld>
            <a:endParaRPr lang="en-US"/>
          </a:p>
        </p:txBody>
      </p:sp>
      <p:sp>
        <p:nvSpPr>
          <p:cNvPr id="5" name="Footer Placeholder 4"/>
          <p:cNvSpPr>
            <a:spLocks noGrp="1"/>
          </p:cNvSpPr>
          <p:nvPr>
            <p:ph type="ftr" sz="quarter" idx="11"/>
          </p:nvPr>
        </p:nvSpPr>
        <p:spPr/>
        <p:txBody>
          <a:bodyPr/>
          <a:lstStyle/>
          <a:p>
            <a:pPr>
              <a:defRPr/>
            </a:pPr>
            <a:r>
              <a:rPr lang="en-US"/>
              <a:t>zeshan.khan@nu.edu.pk</a:t>
            </a:r>
          </a:p>
        </p:txBody>
      </p:sp>
      <p:sp>
        <p:nvSpPr>
          <p:cNvPr id="6" name="Slide Number Placeholder 5"/>
          <p:cNvSpPr>
            <a:spLocks noGrp="1"/>
          </p:cNvSpPr>
          <p:nvPr>
            <p:ph type="sldNum" sz="quarter" idx="12"/>
          </p:nvPr>
        </p:nvSpPr>
        <p:spPr/>
        <p:txBody>
          <a:bodyPr/>
          <a:lstStyle/>
          <a:p>
            <a:pPr>
              <a:defRPr/>
            </a:pPr>
            <a:fld id="{7C8A7E11-B381-45D1-B5F8-350B6660CA4A}" type="slidenum">
              <a:rPr lang="en-US" smtClean="0"/>
              <a:pPr>
                <a:defRPr/>
              </a:pPr>
              <a:t>‹#›</a:t>
            </a:fld>
            <a:endParaRPr lang="en-US"/>
          </a:p>
        </p:txBody>
      </p:sp>
    </p:spTree>
    <p:extLst>
      <p:ext uri="{BB962C8B-B14F-4D97-AF65-F5344CB8AC3E}">
        <p14:creationId xmlns:p14="http://schemas.microsoft.com/office/powerpoint/2010/main" val="2722563442"/>
      </p:ext>
    </p:extLst>
  </p:cSld>
  <p:clrMapOvr>
    <a:masterClrMapping/>
  </p:clrMapOvr>
  <p:transition spd="med">
    <p:fade thruBlk="1"/>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cSld name="1_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76868" y="2658533"/>
            <a:ext cx="333756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76868" y="3243263"/>
            <a:ext cx="3337560" cy="270662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1832" y="2658533"/>
            <a:ext cx="333756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1832" y="3243263"/>
            <a:ext cx="3337560" cy="270662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defRPr/>
            </a:pPr>
            <a:fld id="{DB20AFC4-CE6E-4A91-93CD-73BB034CB8C2}" type="datetime1">
              <a:rPr lang="en-US" smtClean="0"/>
              <a:t>11/3/2021</a:t>
            </a:fld>
            <a:endParaRPr lang="en-US"/>
          </a:p>
        </p:txBody>
      </p:sp>
      <p:sp>
        <p:nvSpPr>
          <p:cNvPr id="8" name="Footer Placeholder 7"/>
          <p:cNvSpPr>
            <a:spLocks noGrp="1"/>
          </p:cNvSpPr>
          <p:nvPr>
            <p:ph type="ftr" sz="quarter" idx="11"/>
          </p:nvPr>
        </p:nvSpPr>
        <p:spPr/>
        <p:txBody>
          <a:bodyPr/>
          <a:lstStyle/>
          <a:p>
            <a:pPr>
              <a:defRPr/>
            </a:pPr>
            <a:r>
              <a:rPr lang="en-US"/>
              <a:t>zeshan.khan@nu.edu.pk</a:t>
            </a:r>
          </a:p>
        </p:txBody>
      </p:sp>
      <p:sp>
        <p:nvSpPr>
          <p:cNvPr id="9" name="Slide Number Placeholder 8"/>
          <p:cNvSpPr>
            <a:spLocks noGrp="1"/>
          </p:cNvSpPr>
          <p:nvPr>
            <p:ph type="sldNum" sz="quarter" idx="12"/>
          </p:nvPr>
        </p:nvSpPr>
        <p:spPr/>
        <p:txBody>
          <a:bodyPr/>
          <a:lstStyle/>
          <a:p>
            <a:pPr>
              <a:defRPr/>
            </a:pPr>
            <a:fld id="{0C6C91E6-53BB-4A86-8376-4071A95D9B3B}" type="slidenum">
              <a:rPr lang="en-US" smtClean="0"/>
              <a:pPr>
                <a:defRPr/>
              </a:pPr>
              <a:t>‹#›</a:t>
            </a:fld>
            <a:endParaRPr lang="en-US"/>
          </a:p>
        </p:txBody>
      </p:sp>
      <p:cxnSp>
        <p:nvCxnSpPr>
          <p:cNvPr id="41" name="Straight Connector 40"/>
          <p:cNvCxnSpPr/>
          <p:nvPr/>
        </p:nvCxnSpPr>
        <p:spPr>
          <a:xfrm>
            <a:off x="1278466" y="235467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30520831"/>
      </p:ext>
    </p:extLst>
  </p:cSld>
  <p:clrMapOvr>
    <a:masterClrMapping/>
  </p:clrMapOvr>
  <p:transition spd="med">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BC4392B-1CA1-4625-993B-316B0A90AE28}" type="datetime1">
              <a:rPr lang="en-US" smtClean="0"/>
              <a:t>11/3/2021</a:t>
            </a:fld>
            <a:endParaRPr lang="en-US" dirty="0"/>
          </a:p>
        </p:txBody>
      </p:sp>
      <p:sp>
        <p:nvSpPr>
          <p:cNvPr id="5" name="Footer Placeholder 4"/>
          <p:cNvSpPr>
            <a:spLocks noGrp="1"/>
          </p:cNvSpPr>
          <p:nvPr>
            <p:ph type="ftr" sz="quarter" idx="11"/>
          </p:nvPr>
        </p:nvSpPr>
        <p:spPr/>
        <p:txBody>
          <a:bodyPr/>
          <a:lstStyle/>
          <a:p>
            <a:r>
              <a:rPr lang="en-US"/>
              <a:t>zeshan.khan@nu.edu.pk</a:t>
            </a:r>
            <a:endParaRPr lang="en-US" dirty="0"/>
          </a:p>
        </p:txBody>
      </p:sp>
      <p:sp>
        <p:nvSpPr>
          <p:cNvPr id="6" name="Slide Number Placeholder 5"/>
          <p:cNvSpPr>
            <a:spLocks noGrp="1"/>
          </p:cNvSpPr>
          <p:nvPr>
            <p:ph type="sldNum" sz="quarter" idx="12"/>
          </p:nvPr>
        </p:nvSpPr>
        <p:spPr/>
        <p:txBody>
          <a:bodyPr/>
          <a:lstStyle/>
          <a:p>
            <a:pPr>
              <a:defRPr/>
            </a:pPr>
            <a:fld id="{A21CEE88-F9FC-456D-B47E-A59E4279B87A}" type="slidenum">
              <a:rPr lang="en-US" smtClean="0"/>
              <a:pPr>
                <a:defRPr/>
              </a:pPr>
              <a:t>‹#›</a:t>
            </a:fld>
            <a:endParaRPr lang="en-US"/>
          </a:p>
        </p:txBody>
      </p:sp>
    </p:spTree>
    <p:extLst>
      <p:ext uri="{BB962C8B-B14F-4D97-AF65-F5344CB8AC3E}">
        <p14:creationId xmlns:p14="http://schemas.microsoft.com/office/powerpoint/2010/main" val="693354236"/>
      </p:ext>
    </p:extLst>
  </p:cSld>
  <p:clrMapOvr>
    <a:masterClrMapping/>
  </p:clrMapOvr>
  <p:transition spd="med">
    <p:fade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46404" y="758952"/>
            <a:ext cx="7063740" cy="4041648"/>
          </a:xfrm>
        </p:spPr>
        <p:txBody>
          <a:bodyPr anchor="b">
            <a:normAutofit/>
          </a:bodyPr>
          <a:lstStyle>
            <a:lvl1pPr>
              <a:lnSpc>
                <a:spcPct val="85000"/>
              </a:lnSpc>
              <a:defRPr sz="6600" b="0"/>
            </a:lvl1pPr>
          </a:lstStyle>
          <a:p>
            <a:r>
              <a:rPr lang="en-US"/>
              <a:t>Click to edit Master title style</a:t>
            </a:r>
            <a:endParaRPr lang="en-US" dirty="0"/>
          </a:p>
        </p:txBody>
      </p:sp>
      <p:sp>
        <p:nvSpPr>
          <p:cNvPr id="3" name="Text Placeholder 2"/>
          <p:cNvSpPr>
            <a:spLocks noGrp="1"/>
          </p:cNvSpPr>
          <p:nvPr>
            <p:ph type="body" idx="1"/>
          </p:nvPr>
        </p:nvSpPr>
        <p:spPr>
          <a:xfrm>
            <a:off x="946404" y="4800600"/>
            <a:ext cx="7063740" cy="1691640"/>
          </a:xfrm>
        </p:spPr>
        <p:txBody>
          <a:bodyPr anchor="t">
            <a:normAutofit/>
          </a:bodyPr>
          <a:lstStyle>
            <a:lvl1pPr marL="0" indent="0">
              <a:buNone/>
              <a:defRPr sz="20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FD95270F-859A-449F-932F-2F702FDB6F68}" type="datetime1">
              <a:rPr lang="en-US" smtClean="0"/>
              <a:t>11/3/2021</a:t>
            </a:fld>
            <a:endParaRPr lang="en-US"/>
          </a:p>
        </p:txBody>
      </p:sp>
      <p:sp>
        <p:nvSpPr>
          <p:cNvPr id="5" name="Footer Placeholder 4"/>
          <p:cNvSpPr>
            <a:spLocks noGrp="1"/>
          </p:cNvSpPr>
          <p:nvPr>
            <p:ph type="ftr" sz="quarter" idx="11"/>
          </p:nvPr>
        </p:nvSpPr>
        <p:spPr/>
        <p:txBody>
          <a:bodyPr/>
          <a:lstStyle/>
          <a:p>
            <a:pPr>
              <a:defRPr/>
            </a:pPr>
            <a:r>
              <a:rPr lang="en-US"/>
              <a:t>zeshan.khan@nu.edu.pk</a:t>
            </a:r>
          </a:p>
        </p:txBody>
      </p:sp>
      <p:sp>
        <p:nvSpPr>
          <p:cNvPr id="6" name="Slide Number Placeholder 5"/>
          <p:cNvSpPr>
            <a:spLocks noGrp="1"/>
          </p:cNvSpPr>
          <p:nvPr>
            <p:ph type="sldNum" sz="quarter" idx="12"/>
          </p:nvPr>
        </p:nvSpPr>
        <p:spPr/>
        <p:txBody>
          <a:bodyPr/>
          <a:lstStyle/>
          <a:p>
            <a:pPr>
              <a:defRPr/>
            </a:pPr>
            <a:fld id="{F02BF54E-F61B-4F75-8BA8-C5D2FFCE02ED}" type="slidenum">
              <a:rPr lang="en-US" smtClean="0"/>
              <a:pPr>
                <a:defRPr/>
              </a:pPr>
              <a:t>‹#›</a:t>
            </a:fld>
            <a:endParaRPr lang="en-US"/>
          </a:p>
        </p:txBody>
      </p:sp>
      <p:sp>
        <p:nvSpPr>
          <p:cNvPr id="7" name="Rectangle 6"/>
          <p:cNvSpPr/>
          <p:nvPr/>
        </p:nvSpPr>
        <p:spPr>
          <a:xfrm>
            <a:off x="0" y="0"/>
            <a:ext cx="3429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129823587"/>
      </p:ext>
    </p:extLst>
  </p:cSld>
  <p:clrMapOvr>
    <a:masterClrMapping/>
  </p:clrMapOvr>
  <p:transition spd="med">
    <p:fade thruBlk="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46404" y="1828801"/>
            <a:ext cx="336042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594860" y="1828801"/>
            <a:ext cx="336042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defRPr/>
            </a:pPr>
            <a:fld id="{E4273CF2-C2F5-4CC9-8859-9DC0E9CDB166}" type="datetime1">
              <a:rPr lang="en-US" smtClean="0"/>
              <a:t>11/3/2021</a:t>
            </a:fld>
            <a:endParaRPr lang="en-US"/>
          </a:p>
        </p:txBody>
      </p:sp>
      <p:sp>
        <p:nvSpPr>
          <p:cNvPr id="6" name="Footer Placeholder 5"/>
          <p:cNvSpPr>
            <a:spLocks noGrp="1"/>
          </p:cNvSpPr>
          <p:nvPr>
            <p:ph type="ftr" sz="quarter" idx="11"/>
          </p:nvPr>
        </p:nvSpPr>
        <p:spPr/>
        <p:txBody>
          <a:bodyPr/>
          <a:lstStyle/>
          <a:p>
            <a:pPr>
              <a:defRPr/>
            </a:pPr>
            <a:r>
              <a:rPr lang="en-US"/>
              <a:t>zeshan.khan@nu.edu.pk</a:t>
            </a:r>
          </a:p>
        </p:txBody>
      </p:sp>
      <p:sp>
        <p:nvSpPr>
          <p:cNvPr id="7" name="Slide Number Placeholder 6"/>
          <p:cNvSpPr>
            <a:spLocks noGrp="1"/>
          </p:cNvSpPr>
          <p:nvPr>
            <p:ph type="sldNum" sz="quarter" idx="12"/>
          </p:nvPr>
        </p:nvSpPr>
        <p:spPr/>
        <p:txBody>
          <a:bodyPr/>
          <a:lstStyle/>
          <a:p>
            <a:pPr>
              <a:defRPr/>
            </a:pPr>
            <a:fld id="{0D1DE29E-9299-4F31-AEAF-DB57B41CCF0C}" type="slidenum">
              <a:rPr lang="en-US" smtClean="0"/>
              <a:pPr>
                <a:defRPr/>
              </a:pPr>
              <a:t>‹#›</a:t>
            </a:fld>
            <a:endParaRPr lang="en-US"/>
          </a:p>
        </p:txBody>
      </p:sp>
    </p:spTree>
    <p:extLst>
      <p:ext uri="{BB962C8B-B14F-4D97-AF65-F5344CB8AC3E}">
        <p14:creationId xmlns:p14="http://schemas.microsoft.com/office/powerpoint/2010/main" val="2489435267"/>
      </p:ext>
    </p:extLst>
  </p:cSld>
  <p:clrMapOvr>
    <a:masterClrMapping/>
  </p:clrMapOvr>
  <p:transition spd="med">
    <p:fade thruBlk="1"/>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946404" y="1717185"/>
            <a:ext cx="3360420" cy="731520"/>
          </a:xfrm>
        </p:spPr>
        <p:txBody>
          <a:bodyPr anchor="b">
            <a:normAutofit/>
          </a:bodyPr>
          <a:lstStyle>
            <a:lvl1pPr marL="0" indent="0">
              <a:spcBef>
                <a:spcPts val="0"/>
              </a:spcBef>
              <a:buNone/>
              <a:defRPr sz="1800" b="0">
                <a:solidFill>
                  <a:schemeClr val="tx2"/>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46404" y="2507550"/>
            <a:ext cx="336042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10"/>
          <p:cNvSpPr>
            <a:spLocks noGrp="1"/>
          </p:cNvSpPr>
          <p:nvPr>
            <p:ph type="body" sz="quarter" idx="13"/>
          </p:nvPr>
        </p:nvSpPr>
        <p:spPr>
          <a:xfrm>
            <a:off x="4599432" y="1717185"/>
            <a:ext cx="3364992" cy="731520"/>
          </a:xfrm>
        </p:spPr>
        <p:txBody>
          <a:bodyPr anchor="b">
            <a:normAutofit/>
          </a:bodyPr>
          <a:lstStyle>
            <a:lvl1pPr marL="0" indent="0">
              <a:buFontTx/>
              <a:buNone/>
              <a:defRPr lang="en-US" sz="1800" b="0" kern="1200" spc="10" baseline="0" dirty="0">
                <a:solidFill>
                  <a:schemeClr val="tx2"/>
                </a:solidFill>
                <a:latin typeface="+mn-lt"/>
                <a:ea typeface="+mn-ea"/>
                <a:cs typeface="+mn-cs"/>
              </a:defRPr>
            </a:lvl1pPr>
          </a:lstStyle>
          <a:p>
            <a:pPr marL="0" lvl="0" indent="0" algn="l" defTabSz="914400" rtl="0" eaLnBrk="1" latinLnBrk="0" hangingPunct="1">
              <a:lnSpc>
                <a:spcPct val="95000"/>
              </a:lnSpc>
              <a:spcBef>
                <a:spcPts val="0"/>
              </a:spcBef>
              <a:spcAft>
                <a:spcPts val="200"/>
              </a:spcAft>
              <a:buClr>
                <a:schemeClr val="accent1"/>
              </a:buClr>
              <a:buSzPct val="80000"/>
              <a:buNone/>
            </a:pPr>
            <a:r>
              <a:rPr lang="en-US"/>
              <a:t>Click to edit Master text styles</a:t>
            </a:r>
          </a:p>
        </p:txBody>
      </p:sp>
      <p:sp>
        <p:nvSpPr>
          <p:cNvPr id="6" name="Content Placeholder 5"/>
          <p:cNvSpPr>
            <a:spLocks noGrp="1"/>
          </p:cNvSpPr>
          <p:nvPr>
            <p:ph sz="quarter" idx="4"/>
          </p:nvPr>
        </p:nvSpPr>
        <p:spPr>
          <a:xfrm>
            <a:off x="4594860" y="2507550"/>
            <a:ext cx="336042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defRPr/>
            </a:pPr>
            <a:fld id="{9EAE641A-E214-4075-AC13-C2DB3B5497E6}" type="datetime1">
              <a:rPr lang="en-US" smtClean="0"/>
              <a:t>11/3/2021</a:t>
            </a:fld>
            <a:endParaRPr lang="en-US"/>
          </a:p>
        </p:txBody>
      </p:sp>
      <p:sp>
        <p:nvSpPr>
          <p:cNvPr id="8" name="Footer Placeholder 7"/>
          <p:cNvSpPr>
            <a:spLocks noGrp="1"/>
          </p:cNvSpPr>
          <p:nvPr>
            <p:ph type="ftr" sz="quarter" idx="11"/>
          </p:nvPr>
        </p:nvSpPr>
        <p:spPr/>
        <p:txBody>
          <a:bodyPr/>
          <a:lstStyle/>
          <a:p>
            <a:pPr>
              <a:defRPr/>
            </a:pPr>
            <a:r>
              <a:rPr lang="en-US"/>
              <a:t>zeshan.khan@nu.edu.pk</a:t>
            </a:r>
          </a:p>
        </p:txBody>
      </p:sp>
      <p:sp>
        <p:nvSpPr>
          <p:cNvPr id="9" name="Slide Number Placeholder 8"/>
          <p:cNvSpPr>
            <a:spLocks noGrp="1"/>
          </p:cNvSpPr>
          <p:nvPr>
            <p:ph type="sldNum" sz="quarter" idx="12"/>
          </p:nvPr>
        </p:nvSpPr>
        <p:spPr/>
        <p:txBody>
          <a:bodyPr/>
          <a:lstStyle/>
          <a:p>
            <a:pPr>
              <a:defRPr/>
            </a:pPr>
            <a:fld id="{BC692F24-3C4E-4023-AC28-8F2EF4199B58}" type="slidenum">
              <a:rPr lang="en-US" smtClean="0"/>
              <a:pPr>
                <a:defRPr/>
              </a:pPr>
              <a:t>‹#›</a:t>
            </a:fld>
            <a:endParaRPr lang="en-US"/>
          </a:p>
        </p:txBody>
      </p:sp>
    </p:spTree>
    <p:extLst>
      <p:ext uri="{BB962C8B-B14F-4D97-AF65-F5344CB8AC3E}">
        <p14:creationId xmlns:p14="http://schemas.microsoft.com/office/powerpoint/2010/main" val="40647691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a:defRPr/>
            </a:pPr>
            <a:fld id="{A5C359A1-BD51-4B06-8FE2-16BA59ED284D}" type="datetime1">
              <a:rPr lang="en-US" smtClean="0"/>
              <a:t>11/3/2021</a:t>
            </a:fld>
            <a:endParaRPr lang="en-US"/>
          </a:p>
        </p:txBody>
      </p:sp>
      <p:sp>
        <p:nvSpPr>
          <p:cNvPr id="4" name="Footer Placeholder 3"/>
          <p:cNvSpPr>
            <a:spLocks noGrp="1"/>
          </p:cNvSpPr>
          <p:nvPr>
            <p:ph type="ftr" sz="quarter" idx="11"/>
          </p:nvPr>
        </p:nvSpPr>
        <p:spPr/>
        <p:txBody>
          <a:bodyPr/>
          <a:lstStyle/>
          <a:p>
            <a:pPr>
              <a:defRPr/>
            </a:pPr>
            <a:r>
              <a:rPr lang="en-US"/>
              <a:t>zeshan.khan@nu.edu.pk</a:t>
            </a:r>
          </a:p>
        </p:txBody>
      </p:sp>
      <p:sp>
        <p:nvSpPr>
          <p:cNvPr id="5" name="Slide Number Placeholder 4"/>
          <p:cNvSpPr>
            <a:spLocks noGrp="1"/>
          </p:cNvSpPr>
          <p:nvPr>
            <p:ph type="sldNum" sz="quarter" idx="12"/>
          </p:nvPr>
        </p:nvSpPr>
        <p:spPr/>
        <p:txBody>
          <a:bodyPr/>
          <a:lstStyle/>
          <a:p>
            <a:pPr>
              <a:defRPr/>
            </a:pPr>
            <a:fld id="{7EFF603F-0023-426D-90D9-9F889421DD4D}" type="slidenum">
              <a:rPr lang="en-US" smtClean="0"/>
              <a:pPr>
                <a:defRPr/>
              </a:pPr>
              <a:t>‹#›</a:t>
            </a:fld>
            <a:endParaRPr lang="en-US"/>
          </a:p>
        </p:txBody>
      </p:sp>
    </p:spTree>
    <p:extLst>
      <p:ext uri="{BB962C8B-B14F-4D97-AF65-F5344CB8AC3E}">
        <p14:creationId xmlns:p14="http://schemas.microsoft.com/office/powerpoint/2010/main" val="2312052088"/>
      </p:ext>
    </p:extLst>
  </p:cSld>
  <p:clrMapOvr>
    <a:masterClrMapping/>
  </p:clrMapOvr>
  <p:transition spd="med">
    <p:fade thruBlk="1"/>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E2C05629-7422-4C87-A325-A57E21F6D171}" type="datetime1">
              <a:rPr lang="en-US" smtClean="0"/>
              <a:t>11/3/2021</a:t>
            </a:fld>
            <a:endParaRPr lang="en-US"/>
          </a:p>
        </p:txBody>
      </p:sp>
      <p:sp>
        <p:nvSpPr>
          <p:cNvPr id="3" name="Footer Placeholder 2"/>
          <p:cNvSpPr>
            <a:spLocks noGrp="1"/>
          </p:cNvSpPr>
          <p:nvPr>
            <p:ph type="ftr" sz="quarter" idx="11"/>
          </p:nvPr>
        </p:nvSpPr>
        <p:spPr/>
        <p:txBody>
          <a:bodyPr/>
          <a:lstStyle/>
          <a:p>
            <a:pPr>
              <a:defRPr/>
            </a:pPr>
            <a:r>
              <a:rPr lang="en-US"/>
              <a:t>zeshan.khan@nu.edu.pk</a:t>
            </a:r>
          </a:p>
        </p:txBody>
      </p:sp>
      <p:sp>
        <p:nvSpPr>
          <p:cNvPr id="4" name="Slide Number Placeholder 3"/>
          <p:cNvSpPr>
            <a:spLocks noGrp="1"/>
          </p:cNvSpPr>
          <p:nvPr>
            <p:ph type="sldNum" sz="quarter" idx="12"/>
          </p:nvPr>
        </p:nvSpPr>
        <p:spPr/>
        <p:txBody>
          <a:bodyPr/>
          <a:lstStyle/>
          <a:p>
            <a:pPr>
              <a:defRPr/>
            </a:pPr>
            <a:fld id="{BBCD268F-7D7E-4AF6-BC44-FFD0E3EF4AD1}" type="slidenum">
              <a:rPr lang="en-US" smtClean="0"/>
              <a:pPr>
                <a:defRPr/>
              </a:pPr>
              <a:t>‹#›</a:t>
            </a:fld>
            <a:endParaRPr lang="en-US"/>
          </a:p>
        </p:txBody>
      </p:sp>
    </p:spTree>
    <p:extLst>
      <p:ext uri="{BB962C8B-B14F-4D97-AF65-F5344CB8AC3E}">
        <p14:creationId xmlns:p14="http://schemas.microsoft.com/office/powerpoint/2010/main" val="3854212641"/>
      </p:ext>
    </p:extLst>
  </p:cSld>
  <p:clrMapOvr>
    <a:masterClrMapping/>
  </p:clrMapOvr>
  <p:transition spd="med">
    <p:fade thruBlk="1"/>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936" y="457201"/>
            <a:ext cx="2400300" cy="1600197"/>
          </a:xfrm>
        </p:spPr>
        <p:txBody>
          <a:bodyPr anchor="b">
            <a:normAutofit/>
          </a:bodyPr>
          <a:lstStyle>
            <a:lvl1pPr>
              <a:defRPr sz="2800" b="0" baseline="0"/>
            </a:lvl1pPr>
          </a:lstStyle>
          <a:p>
            <a:r>
              <a:rPr lang="en-US"/>
              <a:t>Click to edit Master title style</a:t>
            </a:r>
            <a:endParaRPr lang="en-US" dirty="0"/>
          </a:p>
        </p:txBody>
      </p:sp>
      <p:sp>
        <p:nvSpPr>
          <p:cNvPr id="3" name="Content Placeholder 2"/>
          <p:cNvSpPr>
            <a:spLocks noGrp="1"/>
          </p:cNvSpPr>
          <p:nvPr>
            <p:ph idx="1"/>
          </p:nvPr>
        </p:nvSpPr>
        <p:spPr>
          <a:xfrm>
            <a:off x="3378200" y="685800"/>
            <a:ext cx="4559300" cy="5486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30936" y="2099735"/>
            <a:ext cx="24003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8CC3198A-E055-4454-96C1-D6C76EB2513D}" type="datetime1">
              <a:rPr lang="en-US" smtClean="0"/>
              <a:t>11/3/2021</a:t>
            </a:fld>
            <a:endParaRPr lang="en-US"/>
          </a:p>
        </p:txBody>
      </p:sp>
      <p:sp>
        <p:nvSpPr>
          <p:cNvPr id="6" name="Footer Placeholder 5"/>
          <p:cNvSpPr>
            <a:spLocks noGrp="1"/>
          </p:cNvSpPr>
          <p:nvPr>
            <p:ph type="ftr" sz="quarter" idx="11"/>
          </p:nvPr>
        </p:nvSpPr>
        <p:spPr/>
        <p:txBody>
          <a:bodyPr/>
          <a:lstStyle/>
          <a:p>
            <a:pPr>
              <a:defRPr/>
            </a:pPr>
            <a:r>
              <a:rPr lang="en-US"/>
              <a:t>zeshan.khan@nu.edu.pk</a:t>
            </a:r>
          </a:p>
        </p:txBody>
      </p:sp>
      <p:sp>
        <p:nvSpPr>
          <p:cNvPr id="7" name="Slide Number Placeholder 6"/>
          <p:cNvSpPr>
            <a:spLocks noGrp="1"/>
          </p:cNvSpPr>
          <p:nvPr>
            <p:ph type="sldNum" sz="quarter" idx="12"/>
          </p:nvPr>
        </p:nvSpPr>
        <p:spPr/>
        <p:txBody>
          <a:bodyPr/>
          <a:lstStyle/>
          <a:p>
            <a:pPr>
              <a:defRPr/>
            </a:pPr>
            <a:fld id="{BEC7D747-F605-4D92-B5E3-AC486157E0F1}" type="slidenum">
              <a:rPr lang="en-US" smtClean="0"/>
              <a:pPr>
                <a:defRPr/>
              </a:pPr>
              <a:t>‹#›</a:t>
            </a:fld>
            <a:endParaRPr lang="en-US"/>
          </a:p>
        </p:txBody>
      </p:sp>
    </p:spTree>
    <p:extLst>
      <p:ext uri="{BB962C8B-B14F-4D97-AF65-F5344CB8AC3E}">
        <p14:creationId xmlns:p14="http://schemas.microsoft.com/office/powerpoint/2010/main" val="1971787031"/>
      </p:ext>
    </p:extLst>
  </p:cSld>
  <p:clrMapOvr>
    <a:masterClrMapping/>
  </p:clrMapOvr>
  <p:transition spd="med">
    <p:fade thruBlk="1"/>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846963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5800" y="5257800"/>
            <a:ext cx="748665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846963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6108590"/>
            <a:ext cx="748665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76B3ABCE-4EA2-40CB-AE11-4CF7C3920EF0}" type="datetime1">
              <a:rPr lang="en-US" smtClean="0"/>
              <a:t>11/3/2021</a:t>
            </a:fld>
            <a:endParaRPr lang="en-US"/>
          </a:p>
        </p:txBody>
      </p:sp>
      <p:sp>
        <p:nvSpPr>
          <p:cNvPr id="6" name="Footer Placeholder 5"/>
          <p:cNvSpPr>
            <a:spLocks noGrp="1"/>
          </p:cNvSpPr>
          <p:nvPr>
            <p:ph type="ftr" sz="quarter" idx="11"/>
          </p:nvPr>
        </p:nvSpPr>
        <p:spPr/>
        <p:txBody>
          <a:bodyPr/>
          <a:lstStyle/>
          <a:p>
            <a:pPr>
              <a:defRPr/>
            </a:pPr>
            <a:r>
              <a:rPr lang="en-US"/>
              <a:t>zeshan.khan@nu.edu.pk</a:t>
            </a:r>
          </a:p>
        </p:txBody>
      </p:sp>
      <p:sp>
        <p:nvSpPr>
          <p:cNvPr id="7" name="Slide Number Placeholder 6"/>
          <p:cNvSpPr>
            <a:spLocks noGrp="1"/>
          </p:cNvSpPr>
          <p:nvPr>
            <p:ph type="sldNum" sz="quarter" idx="12"/>
          </p:nvPr>
        </p:nvSpPr>
        <p:spPr/>
        <p:txBody>
          <a:bodyPr/>
          <a:lstStyle/>
          <a:p>
            <a:pPr>
              <a:defRPr/>
            </a:pPr>
            <a:fld id="{D4FF277C-BF54-4190-9BEF-99C0670E323A}" type="slidenum">
              <a:rPr lang="en-US" smtClean="0"/>
              <a:pPr>
                <a:defRPr/>
              </a:pPr>
              <a:t>‹#›</a:t>
            </a:fld>
            <a:endParaRPr lang="en-US"/>
          </a:p>
        </p:txBody>
      </p:sp>
    </p:spTree>
    <p:extLst>
      <p:ext uri="{BB962C8B-B14F-4D97-AF65-F5344CB8AC3E}">
        <p14:creationId xmlns:p14="http://schemas.microsoft.com/office/powerpoint/2010/main" val="3795177995"/>
      </p:ext>
    </p:extLst>
  </p:cSld>
  <p:clrMapOvr>
    <a:masterClrMapping/>
  </p:clrMapOvr>
  <p:transition spd="med">
    <p:fade thruBlk="1"/>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8418195" y="0"/>
            <a:ext cx="73152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946404" y="365760"/>
            <a:ext cx="726948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946404" y="1828801"/>
            <a:ext cx="644652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7831456" y="1044178"/>
            <a:ext cx="1904999" cy="273844"/>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pPr>
              <a:defRPr/>
            </a:pPr>
            <a:fld id="{C1EEB09C-B5A8-4675-B796-79B0C5BA22D5}" type="datetime1">
              <a:rPr lang="en-US" smtClean="0"/>
              <a:t>11/3/2021</a:t>
            </a:fld>
            <a:endParaRPr lang="en-US"/>
          </a:p>
        </p:txBody>
      </p:sp>
      <p:sp>
        <p:nvSpPr>
          <p:cNvPr id="5" name="Footer Placeholder 4"/>
          <p:cNvSpPr>
            <a:spLocks noGrp="1"/>
          </p:cNvSpPr>
          <p:nvPr>
            <p:ph type="ftr" sz="quarter" idx="3"/>
          </p:nvPr>
        </p:nvSpPr>
        <p:spPr>
          <a:xfrm rot="16200000">
            <a:off x="6993255" y="4092178"/>
            <a:ext cx="3581400" cy="273844"/>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pPr>
              <a:defRPr/>
            </a:pPr>
            <a:r>
              <a:rPr lang="en-US"/>
              <a:t>zeshan.khan@nu.edu.pk</a:t>
            </a:r>
          </a:p>
        </p:txBody>
      </p:sp>
      <p:sp>
        <p:nvSpPr>
          <p:cNvPr id="6" name="Slide Number Placeholder 5"/>
          <p:cNvSpPr>
            <a:spLocks noGrp="1"/>
          </p:cNvSpPr>
          <p:nvPr>
            <p:ph type="sldNum" sz="quarter" idx="4"/>
          </p:nvPr>
        </p:nvSpPr>
        <p:spPr>
          <a:xfrm>
            <a:off x="8441055" y="6172201"/>
            <a:ext cx="685800" cy="593725"/>
          </a:xfrm>
          <a:prstGeom prst="rect">
            <a:avLst/>
          </a:prstGeom>
        </p:spPr>
        <p:txBody>
          <a:bodyPr vert="horz" lIns="27432" tIns="45720" rIns="27432" bIns="45720" rtlCol="0" anchor="ctr">
            <a:normAutofit/>
          </a:bodyPr>
          <a:lstStyle>
            <a:lvl1pPr algn="ctr">
              <a:defRPr sz="3200">
                <a:solidFill>
                  <a:schemeClr val="tx2">
                    <a:lumMod val="60000"/>
                    <a:lumOff val="40000"/>
                  </a:schemeClr>
                </a:solidFill>
              </a:defRPr>
            </a:lvl1pPr>
          </a:lstStyle>
          <a:p>
            <a:pPr>
              <a:defRPr/>
            </a:pPr>
            <a:fld id="{BC692F24-3C4E-4023-AC28-8F2EF4199B58}" type="slidenum">
              <a:rPr lang="en-US" smtClean="0"/>
              <a:pPr>
                <a:defRPr/>
              </a:pPr>
              <a:t>‹#›</a:t>
            </a:fld>
            <a:endParaRPr lang="en-US"/>
          </a:p>
        </p:txBody>
      </p:sp>
    </p:spTree>
    <p:extLst>
      <p:ext uri="{BB962C8B-B14F-4D97-AF65-F5344CB8AC3E}">
        <p14:creationId xmlns:p14="http://schemas.microsoft.com/office/powerpoint/2010/main" val="2569290779"/>
      </p:ext>
    </p:extLst>
  </p:cSld>
  <p:clrMap bg1="lt1" tx1="dk1" bg2="lt2" tx2="dk2" accent1="accent1" accent2="accent2" accent3="accent3" accent4="accent4" accent5="accent5" accent6="accent6" hlink="hlink" folHlink="folHlink"/>
  <p:sldLayoutIdLst>
    <p:sldLayoutId id="2147483867" r:id="rId1"/>
    <p:sldLayoutId id="2147483868" r:id="rId2"/>
    <p:sldLayoutId id="2147483869" r:id="rId3"/>
    <p:sldLayoutId id="2147483870" r:id="rId4"/>
    <p:sldLayoutId id="2147483871" r:id="rId5"/>
    <p:sldLayoutId id="2147483872" r:id="rId6"/>
    <p:sldLayoutId id="2147483873" r:id="rId7"/>
    <p:sldLayoutId id="2147483874" r:id="rId8"/>
    <p:sldLayoutId id="2147483875" r:id="rId9"/>
    <p:sldLayoutId id="2147483876" r:id="rId10"/>
    <p:sldLayoutId id="2147483877" r:id="rId11"/>
    <p:sldLayoutId id="2147483878" r:id="rId12"/>
  </p:sldLayoutIdLst>
  <p:transition spd="med">
    <p:fade thruBlk="1"/>
  </p:transition>
  <p:hf hdr="0" dt="0"/>
  <p:txStyles>
    <p:titleStyle>
      <a:lvl1pPr algn="l" defTabSz="914400" rtl="0" eaLnBrk="1" latinLnBrk="0" hangingPunct="1">
        <a:lnSpc>
          <a:spcPct val="90000"/>
        </a:lnSpc>
        <a:spcBef>
          <a:spcPct val="0"/>
        </a:spcBef>
        <a:buNone/>
        <a:defRPr sz="40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50.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8" Type="http://schemas.openxmlformats.org/officeDocument/2006/relationships/image" Target="../media/image23.wmf"/><Relationship Id="rId3" Type="http://schemas.openxmlformats.org/officeDocument/2006/relationships/notesSlide" Target="../notesSlides/notesSlide17.xml"/><Relationship Id="rId7"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AFF21288-313A-4F3B-9B12-918635DE3EF5}"/>
              </a:ext>
            </a:extLst>
          </p:cNvPr>
          <p:cNvSpPr>
            <a:spLocks noGrp="1"/>
          </p:cNvSpPr>
          <p:nvPr>
            <p:ph type="ctrTitle"/>
          </p:nvPr>
        </p:nvSpPr>
        <p:spPr/>
        <p:txBody>
          <a:bodyPr/>
          <a:lstStyle/>
          <a:p>
            <a:r>
              <a:rPr lang="en-US" dirty="0"/>
              <a:t>CS4104 Applied Machine Learning</a:t>
            </a:r>
            <a:endParaRPr lang="LID4096" dirty="0"/>
          </a:p>
        </p:txBody>
      </p:sp>
      <p:sp>
        <p:nvSpPr>
          <p:cNvPr id="9" name="Subtitle 8">
            <a:extLst>
              <a:ext uri="{FF2B5EF4-FFF2-40B4-BE49-F238E27FC236}">
                <a16:creationId xmlns:a16="http://schemas.microsoft.com/office/drawing/2014/main" id="{3B2A11B4-1CEF-42BC-8C14-FEADFF93A9A5}"/>
              </a:ext>
            </a:extLst>
          </p:cNvPr>
          <p:cNvSpPr>
            <a:spLocks noGrp="1"/>
          </p:cNvSpPr>
          <p:nvPr>
            <p:ph type="subTitle" idx="1"/>
          </p:nvPr>
        </p:nvSpPr>
        <p:spPr/>
        <p:txBody>
          <a:bodyPr/>
          <a:lstStyle/>
          <a:p>
            <a:r>
              <a:rPr lang="en-US" dirty="0"/>
              <a:t>Ensemble Learning</a:t>
            </a:r>
          </a:p>
        </p:txBody>
      </p:sp>
      <p:sp>
        <p:nvSpPr>
          <p:cNvPr id="4" name="Footer Placeholder 3">
            <a:extLst>
              <a:ext uri="{FF2B5EF4-FFF2-40B4-BE49-F238E27FC236}">
                <a16:creationId xmlns:a16="http://schemas.microsoft.com/office/drawing/2014/main" id="{514C2463-E22F-472B-BF3E-353B54409E36}"/>
              </a:ext>
            </a:extLst>
          </p:cNvPr>
          <p:cNvSpPr>
            <a:spLocks noGrp="1"/>
          </p:cNvSpPr>
          <p:nvPr>
            <p:ph type="ftr" sz="quarter" idx="11"/>
          </p:nvPr>
        </p:nvSpPr>
        <p:spPr/>
        <p:txBody>
          <a:bodyPr/>
          <a:lstStyle/>
          <a:p>
            <a:r>
              <a:rPr lang="en-US"/>
              <a:t>zeshan.khan@nu.edu.pk</a:t>
            </a:r>
            <a:endParaRPr lang="en-US" dirty="0"/>
          </a:p>
        </p:txBody>
      </p:sp>
      <p:sp>
        <p:nvSpPr>
          <p:cNvPr id="5" name="Slide Number Placeholder 4">
            <a:extLst>
              <a:ext uri="{FF2B5EF4-FFF2-40B4-BE49-F238E27FC236}">
                <a16:creationId xmlns:a16="http://schemas.microsoft.com/office/drawing/2014/main" id="{133FF989-174D-430C-8E61-CDC0318ED825}"/>
              </a:ext>
            </a:extLst>
          </p:cNvPr>
          <p:cNvSpPr>
            <a:spLocks noGrp="1"/>
          </p:cNvSpPr>
          <p:nvPr>
            <p:ph type="sldNum" sz="quarter" idx="12"/>
          </p:nvPr>
        </p:nvSpPr>
        <p:spPr/>
        <p:txBody>
          <a:bodyPr/>
          <a:lstStyle/>
          <a:p>
            <a:pPr>
              <a:defRPr/>
            </a:pPr>
            <a:fld id="{A21CEE88-F9FC-456D-B47E-A59E4279B87A}" type="slidenum">
              <a:rPr lang="en-US" smtClean="0"/>
              <a:pPr>
                <a:defRPr/>
              </a:pPr>
              <a:t>1</a:t>
            </a:fld>
            <a:endParaRPr lang="en-US"/>
          </a:p>
        </p:txBody>
      </p:sp>
    </p:spTree>
    <p:extLst>
      <p:ext uri="{BB962C8B-B14F-4D97-AF65-F5344CB8AC3E}">
        <p14:creationId xmlns:p14="http://schemas.microsoft.com/office/powerpoint/2010/main" val="2908425205"/>
      </p:ext>
    </p:extLst>
  </p:cSld>
  <p:clrMapOvr>
    <a:masterClrMapping/>
  </p:clrMapOvr>
  <p:transition spd="med">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dirty="0">
                <a:latin typeface="Times New Roman" pitchFamily="18" charset="0"/>
              </a:rPr>
              <a:t>Why do ensembles work?</a:t>
            </a:r>
          </a:p>
        </p:txBody>
      </p:sp>
      <p:sp>
        <p:nvSpPr>
          <p:cNvPr id="6147" name="Rectangle 3"/>
          <p:cNvSpPr>
            <a:spLocks noGrp="1" noChangeArrowheads="1"/>
          </p:cNvSpPr>
          <p:nvPr>
            <p:ph idx="1"/>
          </p:nvPr>
        </p:nvSpPr>
        <p:spPr/>
        <p:txBody>
          <a:bodyPr>
            <a:normAutofit/>
          </a:bodyPr>
          <a:lstStyle/>
          <a:p>
            <a:pPr algn="just">
              <a:lnSpc>
                <a:spcPct val="80000"/>
              </a:lnSpc>
            </a:pPr>
            <a:r>
              <a:rPr lang="en-US" sz="2400" dirty="0"/>
              <a:t>The statistical problem and computational problem result in the variance component of the error of the classifiers!</a:t>
            </a:r>
          </a:p>
          <a:p>
            <a:pPr algn="just">
              <a:lnSpc>
                <a:spcPct val="80000"/>
              </a:lnSpc>
            </a:pPr>
            <a:r>
              <a:rPr lang="en-US" sz="2400" dirty="0"/>
              <a:t>The representational problem results in the bias component of the error of the classifiers!</a:t>
            </a:r>
          </a:p>
        </p:txBody>
      </p:sp>
      <p:sp>
        <p:nvSpPr>
          <p:cNvPr id="2" name="Footer Placeholder 1"/>
          <p:cNvSpPr>
            <a:spLocks noGrp="1"/>
          </p:cNvSpPr>
          <p:nvPr>
            <p:ph type="ftr" sz="quarter" idx="11"/>
          </p:nvPr>
        </p:nvSpPr>
        <p:spPr/>
        <p:txBody>
          <a:bodyPr/>
          <a:lstStyle/>
          <a:p>
            <a:r>
              <a:rPr lang="en-US"/>
              <a:t>zeshan.khan@nu.edu.pk</a:t>
            </a:r>
            <a:endParaRPr lang="en-US" dirty="0"/>
          </a:p>
        </p:txBody>
      </p:sp>
      <p:sp>
        <p:nvSpPr>
          <p:cNvPr id="3" name="Slide Number Placeholder 2"/>
          <p:cNvSpPr>
            <a:spLocks noGrp="1"/>
          </p:cNvSpPr>
          <p:nvPr>
            <p:ph type="sldNum" sz="quarter" idx="12"/>
          </p:nvPr>
        </p:nvSpPr>
        <p:spPr/>
        <p:txBody>
          <a:bodyPr/>
          <a:lstStyle/>
          <a:p>
            <a:pPr>
              <a:defRPr/>
            </a:pPr>
            <a:fld id="{A21CEE88-F9FC-456D-B47E-A59E4279B87A}" type="slidenum">
              <a:rPr lang="en-US" smtClean="0"/>
              <a:pPr>
                <a:defRPr/>
              </a:pPr>
              <a:t>10</a:t>
            </a:fld>
            <a:endParaRPr lang="en-US"/>
          </a:p>
        </p:txBody>
      </p:sp>
    </p:spTree>
    <p:extLst>
      <p:ext uri="{BB962C8B-B14F-4D97-AF65-F5344CB8AC3E}">
        <p14:creationId xmlns:p14="http://schemas.microsoft.com/office/powerpoint/2010/main" val="4105832547"/>
      </p:ext>
    </p:extLst>
  </p:cSld>
  <p:clrMapOvr>
    <a:masterClrMapping/>
  </p:clrMapOvr>
  <p:transition spd="med">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147">
                                            <p:txEl>
                                              <p:pRg st="0" end="0"/>
                                            </p:txEl>
                                          </p:spTgt>
                                        </p:tgtEl>
                                        <p:attrNameLst>
                                          <p:attrName>style.visibility</p:attrName>
                                        </p:attrNameLst>
                                      </p:cBhvr>
                                      <p:to>
                                        <p:strVal val="visible"/>
                                      </p:to>
                                    </p:set>
                                    <p:animEffect transition="in" filter="blinds(horizontal)">
                                      <p:cBhvr>
                                        <p:cTn id="7" dur="500"/>
                                        <p:tgtEl>
                                          <p:spTgt spid="61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147">
                                            <p:txEl>
                                              <p:pRg st="1" end="1"/>
                                            </p:txEl>
                                          </p:spTgt>
                                        </p:tgtEl>
                                        <p:attrNameLst>
                                          <p:attrName>style.visibility</p:attrName>
                                        </p:attrNameLst>
                                      </p:cBhvr>
                                      <p:to>
                                        <p:strVal val="visible"/>
                                      </p:to>
                                    </p:set>
                                    <p:animEffect transition="in" filter="blinds(horizontal)">
                                      <p:cBhvr>
                                        <p:cTn id="12" dur="500"/>
                                        <p:tgtEl>
                                          <p:spTgt spid="614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2"/>
          <p:cNvSpPr>
            <a:spLocks noGrp="1" noChangeArrowheads="1"/>
          </p:cNvSpPr>
          <p:nvPr>
            <p:ph type="title"/>
          </p:nvPr>
        </p:nvSpPr>
        <p:spPr/>
        <p:txBody>
          <a:bodyPr>
            <a:normAutofit/>
          </a:bodyPr>
          <a:lstStyle/>
          <a:p>
            <a:r>
              <a:rPr lang="en-US" dirty="0"/>
              <a:t>What Makes a Good Ensemble?</a:t>
            </a:r>
          </a:p>
        </p:txBody>
      </p:sp>
      <mc:AlternateContent xmlns:mc="http://schemas.openxmlformats.org/markup-compatibility/2006" xmlns:a14="http://schemas.microsoft.com/office/drawing/2010/main">
        <mc:Choice Requires="a14">
          <p:sp>
            <p:nvSpPr>
              <p:cNvPr id="210947" name="Rectangle 3"/>
              <p:cNvSpPr>
                <a:spLocks noGrp="1" noChangeArrowheads="1"/>
              </p:cNvSpPr>
              <p:nvPr>
                <p:ph idx="1"/>
              </p:nvPr>
            </p:nvSpPr>
            <p:spPr/>
            <p:txBody>
              <a:bodyPr>
                <a:normAutofit/>
              </a:bodyPr>
              <a:lstStyle/>
              <a:p>
                <a:pPr>
                  <a:buFontTx/>
                  <a:buNone/>
                </a:pPr>
                <a:r>
                  <a:rPr lang="en-US" dirty="0">
                    <a:solidFill>
                      <a:schemeClr val="hlink"/>
                    </a:solidFill>
                  </a:rPr>
                  <a:t>Krogh and </a:t>
                </a:r>
                <a:r>
                  <a:rPr lang="en-US" dirty="0" err="1">
                    <a:solidFill>
                      <a:schemeClr val="hlink"/>
                    </a:solidFill>
                  </a:rPr>
                  <a:t>Vedelsby</a:t>
                </a:r>
                <a:r>
                  <a:rPr lang="en-US" dirty="0">
                    <a:solidFill>
                      <a:schemeClr val="hlink"/>
                    </a:solidFill>
                  </a:rPr>
                  <a:t>, 1995</a:t>
                </a:r>
                <a:endParaRPr lang="en-US" dirty="0"/>
              </a:p>
              <a:p>
                <a:pPr>
                  <a:buFontTx/>
                  <a:buNone/>
                </a:pPr>
                <a:r>
                  <a:rPr lang="en-US" dirty="0"/>
                  <a:t>Can show that the accuracy of an ensemble is mathematically related:</a:t>
                </a:r>
              </a:p>
              <a:p>
                <a:pPr>
                  <a:buFontTx/>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𝐸𝑒</m:t>
                      </m:r>
                      <m:r>
                        <a:rPr lang="en-US" b="0" i="1" smtClean="0">
                          <a:latin typeface="Cambria Math" panose="02040503050406030204" pitchFamily="18" charset="0"/>
                        </a:rPr>
                        <m:t>=</m:t>
                      </m:r>
                      <m:r>
                        <a:rPr lang="en-US" b="0" i="1" smtClean="0">
                          <a:latin typeface="Cambria Math" panose="02040503050406030204" pitchFamily="18" charset="0"/>
                        </a:rPr>
                        <m:t>𝐸𝑐</m:t>
                      </m:r>
                      <m:r>
                        <a:rPr lang="en-US" b="0" i="1" smtClean="0">
                          <a:latin typeface="Cambria Math" panose="02040503050406030204" pitchFamily="18" charset="0"/>
                        </a:rPr>
                        <m:t>−</m:t>
                      </m:r>
                      <m:r>
                        <a:rPr lang="en-US" b="0" i="1" smtClean="0">
                          <a:latin typeface="Cambria Math" panose="02040503050406030204" pitchFamily="18" charset="0"/>
                        </a:rPr>
                        <m:t>𝐷</m:t>
                      </m:r>
                    </m:oMath>
                  </m:oMathPara>
                </a14:m>
                <a:endParaRPr lang="en-US" dirty="0"/>
              </a:p>
              <a:p>
                <a:pPr>
                  <a:buNone/>
                </a:pPr>
                <a14:m>
                  <m:oMath xmlns:m="http://schemas.openxmlformats.org/officeDocument/2006/math">
                    <m:r>
                      <a:rPr lang="en-US" i="1">
                        <a:latin typeface="Cambria Math" panose="02040503050406030204" pitchFamily="18" charset="0"/>
                      </a:rPr>
                      <m:t>𝐸𝑒</m:t>
                    </m:r>
                  </m:oMath>
                </a14:m>
                <a:r>
                  <a:rPr lang="en-US" dirty="0"/>
                  <a:t> is the error of entire ensemble</a:t>
                </a:r>
              </a:p>
              <a:p>
                <a:pPr>
                  <a:buNone/>
                </a:pPr>
                <a14:m>
                  <m:oMath xmlns:m="http://schemas.openxmlformats.org/officeDocument/2006/math">
                    <m:r>
                      <a:rPr lang="en-US" b="0" i="1" smtClean="0">
                        <a:latin typeface="Cambria Math" panose="02040503050406030204" pitchFamily="18" charset="0"/>
                      </a:rPr>
                      <m:t>𝐸𝑐</m:t>
                    </m:r>
                  </m:oMath>
                </a14:m>
                <a:r>
                  <a:rPr lang="en-US" dirty="0"/>
                  <a:t> is the average error of the component classifier</a:t>
                </a:r>
              </a:p>
              <a:p>
                <a:pPr>
                  <a:buNone/>
                </a:pPr>
                <a:r>
                  <a:rPr lang="en-US" dirty="0"/>
                  <a:t>D is the term measuring the diversity of the component</a:t>
                </a:r>
              </a:p>
              <a:p>
                <a:pPr>
                  <a:buFontTx/>
                  <a:buNone/>
                </a:pPr>
                <a:r>
                  <a:rPr lang="en-US" dirty="0"/>
                  <a:t>Effective ensembles have accurate and diverse components</a:t>
                </a:r>
              </a:p>
            </p:txBody>
          </p:sp>
        </mc:Choice>
        <mc:Fallback xmlns="">
          <p:sp>
            <p:nvSpPr>
              <p:cNvPr id="210947" name="Rectangle 3"/>
              <p:cNvSpPr>
                <a:spLocks noGrp="1" noRot="1" noChangeAspect="1" noMove="1" noResize="1" noEditPoints="1" noAdjustHandles="1" noChangeArrowheads="1" noChangeShapeType="1" noTextEdit="1"/>
              </p:cNvSpPr>
              <p:nvPr>
                <p:ph idx="1"/>
              </p:nvPr>
            </p:nvSpPr>
            <p:spPr>
              <a:blipFill>
                <a:blip r:embed="rId2"/>
                <a:stretch>
                  <a:fillRect l="-756" t="-980"/>
                </a:stretch>
              </a:blipFill>
            </p:spPr>
            <p:txBody>
              <a:bodyPr/>
              <a:lstStyle/>
              <a:p>
                <a:r>
                  <a:rPr lang="LID4096">
                    <a:noFill/>
                  </a:rPr>
                  <a:t> </a:t>
                </a:r>
              </a:p>
            </p:txBody>
          </p:sp>
        </mc:Fallback>
      </mc:AlternateContent>
      <p:sp>
        <p:nvSpPr>
          <p:cNvPr id="2" name="Footer Placeholder 1"/>
          <p:cNvSpPr>
            <a:spLocks noGrp="1"/>
          </p:cNvSpPr>
          <p:nvPr>
            <p:ph type="ftr" sz="quarter" idx="11"/>
          </p:nvPr>
        </p:nvSpPr>
        <p:spPr/>
        <p:txBody>
          <a:bodyPr/>
          <a:lstStyle/>
          <a:p>
            <a:r>
              <a:rPr lang="en-US"/>
              <a:t>zeshan.khan@nu.edu.pk</a:t>
            </a:r>
            <a:endParaRPr lang="en-US" dirty="0"/>
          </a:p>
        </p:txBody>
      </p:sp>
      <p:sp>
        <p:nvSpPr>
          <p:cNvPr id="3" name="Slide Number Placeholder 2"/>
          <p:cNvSpPr>
            <a:spLocks noGrp="1"/>
          </p:cNvSpPr>
          <p:nvPr>
            <p:ph type="sldNum" sz="quarter" idx="12"/>
          </p:nvPr>
        </p:nvSpPr>
        <p:spPr/>
        <p:txBody>
          <a:bodyPr/>
          <a:lstStyle/>
          <a:p>
            <a:pPr>
              <a:defRPr/>
            </a:pPr>
            <a:fld id="{A21CEE88-F9FC-456D-B47E-A59E4279B87A}" type="slidenum">
              <a:rPr lang="en-US" smtClean="0"/>
              <a:pPr>
                <a:defRPr/>
              </a:pPr>
              <a:t>11</a:t>
            </a:fld>
            <a:endParaRPr lang="en-US"/>
          </a:p>
        </p:txBody>
      </p:sp>
    </p:spTree>
  </p:cSld>
  <p:clrMapOvr>
    <a:masterClrMapping/>
  </p:clrMapOvr>
  <p:transition spd="med">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10947">
                                            <p:txEl>
                                              <p:pRg st="0" end="0"/>
                                            </p:txEl>
                                          </p:spTgt>
                                        </p:tgtEl>
                                        <p:attrNameLst>
                                          <p:attrName>style.visibility</p:attrName>
                                        </p:attrNameLst>
                                      </p:cBhvr>
                                      <p:to>
                                        <p:strVal val="visible"/>
                                      </p:to>
                                    </p:set>
                                    <p:animEffect transition="in" filter="blinds(horizontal)">
                                      <p:cBhvr>
                                        <p:cTn id="7" dur="500"/>
                                        <p:tgtEl>
                                          <p:spTgt spid="2109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10947">
                                            <p:txEl>
                                              <p:pRg st="1" end="1"/>
                                            </p:txEl>
                                          </p:spTgt>
                                        </p:tgtEl>
                                        <p:attrNameLst>
                                          <p:attrName>style.visibility</p:attrName>
                                        </p:attrNameLst>
                                      </p:cBhvr>
                                      <p:to>
                                        <p:strVal val="visible"/>
                                      </p:to>
                                    </p:set>
                                    <p:animEffect transition="in" filter="blinds(horizontal)">
                                      <p:cBhvr>
                                        <p:cTn id="12" dur="500"/>
                                        <p:tgtEl>
                                          <p:spTgt spid="21094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10947">
                                            <p:txEl>
                                              <p:pRg st="2" end="2"/>
                                            </p:txEl>
                                          </p:spTgt>
                                        </p:tgtEl>
                                        <p:attrNameLst>
                                          <p:attrName>style.visibility</p:attrName>
                                        </p:attrNameLst>
                                      </p:cBhvr>
                                      <p:to>
                                        <p:strVal val="visible"/>
                                      </p:to>
                                    </p:set>
                                    <p:animEffect transition="in" filter="blinds(horizontal)">
                                      <p:cBhvr>
                                        <p:cTn id="17" dur="500"/>
                                        <p:tgtEl>
                                          <p:spTgt spid="21094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10947">
                                            <p:txEl>
                                              <p:pRg st="3" end="3"/>
                                            </p:txEl>
                                          </p:spTgt>
                                        </p:tgtEl>
                                        <p:attrNameLst>
                                          <p:attrName>style.visibility</p:attrName>
                                        </p:attrNameLst>
                                      </p:cBhvr>
                                      <p:to>
                                        <p:strVal val="visible"/>
                                      </p:to>
                                    </p:set>
                                    <p:animEffect transition="in" filter="blinds(horizontal)">
                                      <p:cBhvr>
                                        <p:cTn id="22" dur="500"/>
                                        <p:tgtEl>
                                          <p:spTgt spid="21094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210947">
                                            <p:txEl>
                                              <p:pRg st="4" end="4"/>
                                            </p:txEl>
                                          </p:spTgt>
                                        </p:tgtEl>
                                        <p:attrNameLst>
                                          <p:attrName>style.visibility</p:attrName>
                                        </p:attrNameLst>
                                      </p:cBhvr>
                                      <p:to>
                                        <p:strVal val="visible"/>
                                      </p:to>
                                    </p:set>
                                    <p:animEffect transition="in" filter="blinds(horizontal)">
                                      <p:cBhvr>
                                        <p:cTn id="27" dur="500"/>
                                        <p:tgtEl>
                                          <p:spTgt spid="21094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210947">
                                            <p:txEl>
                                              <p:pRg st="5" end="5"/>
                                            </p:txEl>
                                          </p:spTgt>
                                        </p:tgtEl>
                                        <p:attrNameLst>
                                          <p:attrName>style.visibility</p:attrName>
                                        </p:attrNameLst>
                                      </p:cBhvr>
                                      <p:to>
                                        <p:strVal val="visible"/>
                                      </p:to>
                                    </p:set>
                                    <p:animEffect transition="in" filter="blinds(horizontal)">
                                      <p:cBhvr>
                                        <p:cTn id="32" dur="500"/>
                                        <p:tgtEl>
                                          <p:spTgt spid="21094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210947">
                                            <p:txEl>
                                              <p:pRg st="6" end="6"/>
                                            </p:txEl>
                                          </p:spTgt>
                                        </p:tgtEl>
                                        <p:attrNameLst>
                                          <p:attrName>style.visibility</p:attrName>
                                        </p:attrNameLst>
                                      </p:cBhvr>
                                      <p:to>
                                        <p:strVal val="visible"/>
                                      </p:to>
                                    </p:set>
                                    <p:animEffect transition="in" filter="blinds(horizontal)">
                                      <p:cBhvr>
                                        <p:cTn id="37" dur="500"/>
                                        <p:tgtEl>
                                          <p:spTgt spid="21094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Classification Fusion Techniques</a:t>
            </a:r>
            <a:endParaRPr lang="ar-SA" dirty="0"/>
          </a:p>
        </p:txBody>
      </p:sp>
      <p:sp>
        <p:nvSpPr>
          <p:cNvPr id="3" name="Content Placeholder 2"/>
          <p:cNvSpPr>
            <a:spLocks noGrp="1"/>
          </p:cNvSpPr>
          <p:nvPr>
            <p:ph idx="1"/>
          </p:nvPr>
        </p:nvSpPr>
        <p:spPr/>
        <p:txBody>
          <a:bodyPr>
            <a:normAutofit/>
          </a:bodyPr>
          <a:lstStyle/>
          <a:p>
            <a:r>
              <a:rPr lang="en-US" dirty="0"/>
              <a:t>Homogenous Classifiers (Same Classifiers but different training data) e.g. Bagging, Boosting </a:t>
            </a:r>
            <a:r>
              <a:rPr lang="en-US" dirty="0" err="1"/>
              <a:t>etc</a:t>
            </a:r>
            <a:endParaRPr lang="en-US" dirty="0"/>
          </a:p>
          <a:p>
            <a:r>
              <a:rPr lang="en-US" dirty="0"/>
              <a:t>Heterogeneous Classifiers (Different Classifiers but same training data) e.g. Majority Voting, Mean </a:t>
            </a:r>
            <a:r>
              <a:rPr lang="en-US" dirty="0" err="1"/>
              <a:t>etc</a:t>
            </a:r>
            <a:r>
              <a:rPr lang="en-US" dirty="0"/>
              <a:t>)</a:t>
            </a:r>
          </a:p>
          <a:p>
            <a:r>
              <a:rPr lang="en-US" dirty="0"/>
              <a:t>Combination of Homogenous and Heterogeneous Classifiers</a:t>
            </a:r>
          </a:p>
          <a:p>
            <a:pPr lvl="1"/>
            <a:r>
              <a:rPr lang="en-US" dirty="0"/>
              <a:t>Homogenous then heterogeneous on output</a:t>
            </a:r>
          </a:p>
          <a:p>
            <a:pPr lvl="1"/>
            <a:r>
              <a:rPr lang="en-US" dirty="0"/>
              <a:t>Heterogeneous then homogenous on output</a:t>
            </a:r>
            <a:endParaRPr lang="ar-SA" dirty="0"/>
          </a:p>
        </p:txBody>
      </p:sp>
      <p:sp>
        <p:nvSpPr>
          <p:cNvPr id="4" name="Footer Placeholder 3"/>
          <p:cNvSpPr>
            <a:spLocks noGrp="1"/>
          </p:cNvSpPr>
          <p:nvPr>
            <p:ph type="ftr" sz="quarter" idx="11"/>
          </p:nvPr>
        </p:nvSpPr>
        <p:spPr/>
        <p:txBody>
          <a:bodyPr/>
          <a:lstStyle/>
          <a:p>
            <a:r>
              <a:rPr lang="en-US"/>
              <a:t>zeshan.khan@nu.edu.pk</a:t>
            </a:r>
            <a:endParaRPr lang="en-US" dirty="0"/>
          </a:p>
        </p:txBody>
      </p:sp>
      <p:sp>
        <p:nvSpPr>
          <p:cNvPr id="5" name="Slide Number Placeholder 4"/>
          <p:cNvSpPr>
            <a:spLocks noGrp="1"/>
          </p:cNvSpPr>
          <p:nvPr>
            <p:ph type="sldNum" sz="quarter" idx="12"/>
          </p:nvPr>
        </p:nvSpPr>
        <p:spPr/>
        <p:txBody>
          <a:bodyPr/>
          <a:lstStyle/>
          <a:p>
            <a:pPr>
              <a:defRPr/>
            </a:pPr>
            <a:fld id="{A21CEE88-F9FC-456D-B47E-A59E4279B87A}" type="slidenum">
              <a:rPr lang="en-US" smtClean="0"/>
              <a:pPr>
                <a:defRPr/>
              </a:pPr>
              <a:t>12</a:t>
            </a:fld>
            <a:endParaRPr lang="en-US"/>
          </a:p>
        </p:txBody>
      </p:sp>
    </p:spTree>
  </p:cSld>
  <p:clrMapOvr>
    <a:masterClrMapping/>
  </p:clrMapOvr>
  <p:transition spd="med">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blinds(horizontal)">
                                      <p:cBhvr>
                                        <p:cTn id="20" dur="500"/>
                                        <p:tgtEl>
                                          <p:spTgt spid="3">
                                            <p:txEl>
                                              <p:pRg st="3" end="3"/>
                                            </p:txEl>
                                          </p:spTgt>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blinds(horizontal)">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Classification Fusion Techniques: Heterogeneous</a:t>
            </a:r>
            <a:endParaRPr lang="ar-SA" dirty="0"/>
          </a:p>
        </p:txBody>
      </p:sp>
      <p:sp>
        <p:nvSpPr>
          <p:cNvPr id="6" name="Text Placeholder 5"/>
          <p:cNvSpPr>
            <a:spLocks noGrp="1"/>
          </p:cNvSpPr>
          <p:nvPr>
            <p:ph type="body" idx="1"/>
          </p:nvPr>
        </p:nvSpPr>
        <p:spPr/>
        <p:txBody>
          <a:bodyPr/>
          <a:lstStyle/>
          <a:p>
            <a:r>
              <a:rPr lang="en-US" dirty="0"/>
              <a:t>Advantage</a:t>
            </a:r>
          </a:p>
        </p:txBody>
      </p:sp>
      <p:sp>
        <p:nvSpPr>
          <p:cNvPr id="3" name="Content Placeholder 2"/>
          <p:cNvSpPr>
            <a:spLocks noGrp="1"/>
          </p:cNvSpPr>
          <p:nvPr>
            <p:ph sz="half" idx="2"/>
          </p:nvPr>
        </p:nvSpPr>
        <p:spPr/>
        <p:txBody>
          <a:bodyPr>
            <a:normAutofit/>
          </a:bodyPr>
          <a:lstStyle/>
          <a:p>
            <a:r>
              <a:rPr lang="en-US" dirty="0"/>
              <a:t>Each classiﬁer can concentrate on its own small subproblem instead of trying to cope with the classiﬁcation problem as a whole, which may be too hard for a single classiﬁer</a:t>
            </a:r>
            <a:endParaRPr lang="ar-SA" dirty="0"/>
          </a:p>
        </p:txBody>
      </p:sp>
      <p:sp>
        <p:nvSpPr>
          <p:cNvPr id="7" name="Text Placeholder 6"/>
          <p:cNvSpPr>
            <a:spLocks noGrp="1"/>
          </p:cNvSpPr>
          <p:nvPr>
            <p:ph type="body" sz="quarter" idx="3"/>
          </p:nvPr>
        </p:nvSpPr>
        <p:spPr/>
        <p:txBody>
          <a:bodyPr/>
          <a:lstStyle/>
          <a:p>
            <a:r>
              <a:rPr lang="en-US" dirty="0"/>
              <a:t>Disadvantage</a:t>
            </a:r>
          </a:p>
        </p:txBody>
      </p:sp>
      <p:sp>
        <p:nvSpPr>
          <p:cNvPr id="8" name="Content Placeholder 7"/>
          <p:cNvSpPr>
            <a:spLocks noGrp="1"/>
          </p:cNvSpPr>
          <p:nvPr>
            <p:ph sz="quarter" idx="4"/>
          </p:nvPr>
        </p:nvSpPr>
        <p:spPr/>
        <p:txBody>
          <a:bodyPr/>
          <a:lstStyle/>
          <a:p>
            <a:r>
              <a:rPr lang="en-US" dirty="0"/>
              <a:t>can be lack of diversity among some classifiers</a:t>
            </a:r>
          </a:p>
        </p:txBody>
      </p:sp>
      <p:sp>
        <p:nvSpPr>
          <p:cNvPr id="4" name="Footer Placeholder 3"/>
          <p:cNvSpPr>
            <a:spLocks noGrp="1"/>
          </p:cNvSpPr>
          <p:nvPr>
            <p:ph type="ftr" sz="quarter" idx="11"/>
          </p:nvPr>
        </p:nvSpPr>
        <p:spPr/>
        <p:txBody>
          <a:bodyPr/>
          <a:lstStyle/>
          <a:p>
            <a:r>
              <a:rPr lang="en-US"/>
              <a:t>zeshan.khan@nu.edu.pk</a:t>
            </a:r>
            <a:endParaRPr lang="en-US" dirty="0"/>
          </a:p>
        </p:txBody>
      </p:sp>
      <p:sp>
        <p:nvSpPr>
          <p:cNvPr id="5" name="Slide Number Placeholder 4"/>
          <p:cNvSpPr>
            <a:spLocks noGrp="1"/>
          </p:cNvSpPr>
          <p:nvPr>
            <p:ph type="sldNum" sz="quarter" idx="12"/>
          </p:nvPr>
        </p:nvSpPr>
        <p:spPr/>
        <p:txBody>
          <a:bodyPr/>
          <a:lstStyle/>
          <a:p>
            <a:pPr>
              <a:defRPr/>
            </a:pPr>
            <a:fld id="{A21CEE88-F9FC-456D-B47E-A59E4279B87A}" type="slidenum">
              <a:rPr lang="en-US" smtClean="0"/>
              <a:pPr>
                <a:defRPr/>
              </a:pPr>
              <a:t>13</a:t>
            </a:fld>
            <a:endParaRPr lang="en-US"/>
          </a:p>
        </p:txBody>
      </p:sp>
    </p:spTree>
  </p:cSld>
  <p:clrMapOvr>
    <a:masterClrMapping/>
  </p:clrMapOvr>
  <p:transition spd="med">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Type I (abstract level): Classifiers Outputs</a:t>
            </a:r>
            <a:endParaRPr lang="ar-SA" dirty="0"/>
          </a:p>
        </p:txBody>
      </p:sp>
      <p:sp>
        <p:nvSpPr>
          <p:cNvPr id="3" name="Content Placeholder 2"/>
          <p:cNvSpPr>
            <a:spLocks noGrp="1"/>
          </p:cNvSpPr>
          <p:nvPr>
            <p:ph idx="1"/>
          </p:nvPr>
        </p:nvSpPr>
        <p:spPr/>
        <p:txBody>
          <a:bodyPr/>
          <a:lstStyle/>
          <a:p>
            <a:r>
              <a:rPr lang="en-US" dirty="0"/>
              <a:t>This is the lowest level since a classifier provides the least amount of information </a:t>
            </a:r>
          </a:p>
          <a:p>
            <a:r>
              <a:rPr lang="en-US" dirty="0"/>
              <a:t>on this level, Classifier output is merely a single class label or an unordered set of candidate classes</a:t>
            </a:r>
          </a:p>
        </p:txBody>
      </p:sp>
      <p:sp>
        <p:nvSpPr>
          <p:cNvPr id="4" name="Footer Placeholder 3"/>
          <p:cNvSpPr>
            <a:spLocks noGrp="1"/>
          </p:cNvSpPr>
          <p:nvPr>
            <p:ph type="ftr" sz="quarter" idx="11"/>
          </p:nvPr>
        </p:nvSpPr>
        <p:spPr/>
        <p:txBody>
          <a:bodyPr/>
          <a:lstStyle/>
          <a:p>
            <a:r>
              <a:rPr lang="en-US"/>
              <a:t>zeshan.khan@nu.edu.pk</a:t>
            </a:r>
            <a:endParaRPr lang="en-US" dirty="0"/>
          </a:p>
        </p:txBody>
      </p:sp>
      <p:sp>
        <p:nvSpPr>
          <p:cNvPr id="5" name="Slide Number Placeholder 4"/>
          <p:cNvSpPr>
            <a:spLocks noGrp="1"/>
          </p:cNvSpPr>
          <p:nvPr>
            <p:ph type="sldNum" sz="quarter" idx="12"/>
          </p:nvPr>
        </p:nvSpPr>
        <p:spPr/>
        <p:txBody>
          <a:bodyPr/>
          <a:lstStyle/>
          <a:p>
            <a:pPr>
              <a:defRPr/>
            </a:pPr>
            <a:fld id="{A21CEE88-F9FC-456D-B47E-A59E4279B87A}" type="slidenum">
              <a:rPr lang="en-US" smtClean="0"/>
              <a:pPr>
                <a:defRPr/>
              </a:pPr>
              <a:t>14</a:t>
            </a:fld>
            <a:endParaRPr lang="en-US"/>
          </a:p>
        </p:txBody>
      </p:sp>
    </p:spTree>
  </p:cSld>
  <p:clrMapOvr>
    <a:masterClrMapping/>
  </p:clrMapOvr>
  <p:transition spd="med">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 II (rank level)</a:t>
            </a:r>
            <a:endParaRPr lang="ar-SA" dirty="0"/>
          </a:p>
        </p:txBody>
      </p:sp>
      <p:sp>
        <p:nvSpPr>
          <p:cNvPr id="3" name="Content Placeholder 2"/>
          <p:cNvSpPr>
            <a:spLocks noGrp="1"/>
          </p:cNvSpPr>
          <p:nvPr>
            <p:ph idx="1"/>
          </p:nvPr>
        </p:nvSpPr>
        <p:spPr/>
        <p:txBody>
          <a:bodyPr>
            <a:normAutofit/>
          </a:bodyPr>
          <a:lstStyle/>
          <a:p>
            <a:r>
              <a:rPr lang="en-US" dirty="0"/>
              <a:t> Classifier output on the rank level is an ordered sequence of candidate classes, the so-called n-best list</a:t>
            </a:r>
          </a:p>
          <a:p>
            <a:r>
              <a:rPr lang="en-US" dirty="0"/>
              <a:t>The candidate class at the first position is the most likely class, while the class positioned at the end of the list is the most unlikely</a:t>
            </a:r>
          </a:p>
          <a:p>
            <a:r>
              <a:rPr lang="en-US" dirty="0"/>
              <a:t>Note that there are no confidence values attached to the class labels on rank level</a:t>
            </a:r>
          </a:p>
          <a:p>
            <a:r>
              <a:rPr lang="en-US" dirty="0"/>
              <a:t>Only their position in the n-best list indicates their relative likelihood</a:t>
            </a:r>
          </a:p>
          <a:p>
            <a:endParaRPr lang="ar-SA" dirty="0"/>
          </a:p>
          <a:p>
            <a:endParaRPr lang="en-US" dirty="0"/>
          </a:p>
        </p:txBody>
      </p:sp>
      <p:sp>
        <p:nvSpPr>
          <p:cNvPr id="4" name="Footer Placeholder 3"/>
          <p:cNvSpPr>
            <a:spLocks noGrp="1"/>
          </p:cNvSpPr>
          <p:nvPr>
            <p:ph type="ftr" sz="quarter" idx="11"/>
          </p:nvPr>
        </p:nvSpPr>
        <p:spPr/>
        <p:txBody>
          <a:bodyPr/>
          <a:lstStyle/>
          <a:p>
            <a:r>
              <a:rPr lang="en-US"/>
              <a:t>zeshan.khan@nu.edu.pk</a:t>
            </a:r>
            <a:endParaRPr lang="en-US" dirty="0"/>
          </a:p>
        </p:txBody>
      </p:sp>
      <p:sp>
        <p:nvSpPr>
          <p:cNvPr id="5" name="Slide Number Placeholder 4"/>
          <p:cNvSpPr>
            <a:spLocks noGrp="1"/>
          </p:cNvSpPr>
          <p:nvPr>
            <p:ph type="sldNum" sz="quarter" idx="12"/>
          </p:nvPr>
        </p:nvSpPr>
        <p:spPr/>
        <p:txBody>
          <a:bodyPr/>
          <a:lstStyle/>
          <a:p>
            <a:pPr>
              <a:defRPr/>
            </a:pPr>
            <a:fld id="{A21CEE88-F9FC-456D-B47E-A59E4279B87A}" type="slidenum">
              <a:rPr lang="en-US" smtClean="0"/>
              <a:pPr>
                <a:defRPr/>
              </a:pPr>
              <a:t>15</a:t>
            </a:fld>
            <a:endParaRPr lang="en-US"/>
          </a:p>
        </p:txBody>
      </p:sp>
    </p:spTree>
  </p:cSld>
  <p:clrMapOvr>
    <a:masterClrMapping/>
  </p:clrMapOvr>
  <p:transition spd="med">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Type III (measurement level)</a:t>
            </a:r>
            <a:endParaRPr lang="ar-SA" dirty="0"/>
          </a:p>
        </p:txBody>
      </p:sp>
      <p:sp>
        <p:nvSpPr>
          <p:cNvPr id="3" name="Content Placeholder 2"/>
          <p:cNvSpPr>
            <a:spLocks noGrp="1"/>
          </p:cNvSpPr>
          <p:nvPr>
            <p:ph idx="1"/>
          </p:nvPr>
        </p:nvSpPr>
        <p:spPr/>
        <p:txBody>
          <a:bodyPr>
            <a:normAutofit/>
          </a:bodyPr>
          <a:lstStyle/>
          <a:p>
            <a:r>
              <a:rPr lang="en-US" dirty="0"/>
              <a:t>In addition to the ordered n-best lists of candidate classes on the rank level, classifier output on the measurement level has confidence values assigned to each entry of the n-best list</a:t>
            </a:r>
          </a:p>
          <a:p>
            <a:r>
              <a:rPr lang="en-US" dirty="0"/>
              <a:t>These confidences, or scores, can be arbitrary real numbers, depending on the classification architecture used</a:t>
            </a:r>
          </a:p>
          <a:p>
            <a:r>
              <a:rPr lang="en-US" dirty="0"/>
              <a:t>The measurement level contains therefore the most information among all three output levels</a:t>
            </a:r>
            <a:endParaRPr lang="ar-SA" dirty="0"/>
          </a:p>
          <a:p>
            <a:endParaRPr lang="en-US" dirty="0"/>
          </a:p>
        </p:txBody>
      </p:sp>
      <p:sp>
        <p:nvSpPr>
          <p:cNvPr id="4" name="Footer Placeholder 3"/>
          <p:cNvSpPr>
            <a:spLocks noGrp="1"/>
          </p:cNvSpPr>
          <p:nvPr>
            <p:ph type="ftr" sz="quarter" idx="11"/>
          </p:nvPr>
        </p:nvSpPr>
        <p:spPr/>
        <p:txBody>
          <a:bodyPr/>
          <a:lstStyle/>
          <a:p>
            <a:r>
              <a:rPr lang="en-US"/>
              <a:t>zeshan.khan@nu.edu.pk</a:t>
            </a:r>
            <a:endParaRPr lang="en-US" dirty="0"/>
          </a:p>
        </p:txBody>
      </p:sp>
      <p:sp>
        <p:nvSpPr>
          <p:cNvPr id="5" name="Slide Number Placeholder 4"/>
          <p:cNvSpPr>
            <a:spLocks noGrp="1"/>
          </p:cNvSpPr>
          <p:nvPr>
            <p:ph type="sldNum" sz="quarter" idx="12"/>
          </p:nvPr>
        </p:nvSpPr>
        <p:spPr/>
        <p:txBody>
          <a:bodyPr/>
          <a:lstStyle/>
          <a:p>
            <a:pPr>
              <a:defRPr/>
            </a:pPr>
            <a:fld id="{A21CEE88-F9FC-456D-B47E-A59E4279B87A}" type="slidenum">
              <a:rPr lang="en-US" smtClean="0"/>
              <a:pPr>
                <a:defRPr/>
              </a:pPr>
              <a:t>16</a:t>
            </a:fld>
            <a:endParaRPr lang="en-US"/>
          </a:p>
        </p:txBody>
      </p:sp>
    </p:spTree>
  </p:cSld>
  <p:clrMapOvr>
    <a:masterClrMapping/>
  </p:clrMapOvr>
  <p:transition spd="med">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Voting Techniques</a:t>
            </a:r>
            <a:endParaRPr lang="ar-SA" dirty="0"/>
          </a:p>
        </p:txBody>
      </p:sp>
      <p:sp>
        <p:nvSpPr>
          <p:cNvPr id="3" name="Content Placeholder 2"/>
          <p:cNvSpPr>
            <a:spLocks noGrp="1"/>
          </p:cNvSpPr>
          <p:nvPr>
            <p:ph idx="1"/>
          </p:nvPr>
        </p:nvSpPr>
        <p:spPr/>
        <p:txBody>
          <a:bodyPr/>
          <a:lstStyle/>
          <a:p>
            <a:r>
              <a:rPr lang="en-US" dirty="0"/>
              <a:t>Majority Voting</a:t>
            </a:r>
          </a:p>
          <a:p>
            <a:r>
              <a:rPr lang="en-US" dirty="0"/>
              <a:t>Average of Probabilities</a:t>
            </a:r>
          </a:p>
          <a:p>
            <a:r>
              <a:rPr lang="en-US" dirty="0"/>
              <a:t>Product of Probabilities</a:t>
            </a:r>
          </a:p>
          <a:p>
            <a:r>
              <a:rPr lang="en-US" dirty="0"/>
              <a:t>Minimum Probability</a:t>
            </a:r>
          </a:p>
          <a:p>
            <a:r>
              <a:rPr lang="en-US" dirty="0"/>
              <a:t>Maximum Probability</a:t>
            </a:r>
          </a:p>
          <a:p>
            <a:r>
              <a:rPr lang="en-US" dirty="0"/>
              <a:t>Median</a:t>
            </a:r>
          </a:p>
          <a:p>
            <a:endParaRPr lang="ar-SA" dirty="0"/>
          </a:p>
        </p:txBody>
      </p:sp>
      <p:sp>
        <p:nvSpPr>
          <p:cNvPr id="4" name="Footer Placeholder 3"/>
          <p:cNvSpPr>
            <a:spLocks noGrp="1"/>
          </p:cNvSpPr>
          <p:nvPr>
            <p:ph type="ftr" sz="quarter" idx="11"/>
          </p:nvPr>
        </p:nvSpPr>
        <p:spPr/>
        <p:txBody>
          <a:bodyPr/>
          <a:lstStyle/>
          <a:p>
            <a:r>
              <a:rPr lang="en-US"/>
              <a:t>zeshan.khan@nu.edu.pk</a:t>
            </a:r>
            <a:endParaRPr lang="en-US" dirty="0"/>
          </a:p>
        </p:txBody>
      </p:sp>
      <p:sp>
        <p:nvSpPr>
          <p:cNvPr id="5" name="Slide Number Placeholder 4"/>
          <p:cNvSpPr>
            <a:spLocks noGrp="1"/>
          </p:cNvSpPr>
          <p:nvPr>
            <p:ph type="sldNum" sz="quarter" idx="12"/>
          </p:nvPr>
        </p:nvSpPr>
        <p:spPr/>
        <p:txBody>
          <a:bodyPr/>
          <a:lstStyle/>
          <a:p>
            <a:pPr>
              <a:defRPr/>
            </a:pPr>
            <a:fld id="{A21CEE88-F9FC-456D-B47E-A59E4279B87A}" type="slidenum">
              <a:rPr lang="en-US" smtClean="0"/>
              <a:pPr>
                <a:defRPr/>
              </a:pPr>
              <a:t>17</a:t>
            </a:fld>
            <a:endParaRPr lang="en-US"/>
          </a:p>
        </p:txBody>
      </p:sp>
    </p:spTree>
  </p:cSld>
  <p:clrMapOvr>
    <a:masterClrMapping/>
  </p:clrMapOvr>
  <p:transition spd="med">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ox(i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ox(i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ox(i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ox(i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ox(in)">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ox(in)">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0952309A-D6CB-4800-A8DB-1863A517600A}"/>
              </a:ext>
            </a:extLst>
          </p:cNvPr>
          <p:cNvSpPr>
            <a:spLocks noGrp="1"/>
          </p:cNvSpPr>
          <p:nvPr>
            <p:ph type="title"/>
          </p:nvPr>
        </p:nvSpPr>
        <p:spPr/>
        <p:txBody>
          <a:bodyPr/>
          <a:lstStyle/>
          <a:p>
            <a:r>
              <a:rPr lang="en-US" altLang="en-US"/>
              <a:t>Voting in Ensemble Learning </a:t>
            </a:r>
          </a:p>
        </p:txBody>
      </p:sp>
      <p:sp>
        <p:nvSpPr>
          <p:cNvPr id="4" name="Text Placeholder 3"/>
          <p:cNvSpPr>
            <a:spLocks noGrp="1"/>
          </p:cNvSpPr>
          <p:nvPr>
            <p:ph type="body" idx="1"/>
          </p:nvPr>
        </p:nvSpPr>
        <p:spPr/>
        <p:txBody>
          <a:bodyPr/>
          <a:lstStyle/>
          <a:p>
            <a:r>
              <a:rPr lang="en-US" altLang="en-US" dirty="0">
                <a:solidFill>
                  <a:schemeClr val="tx1"/>
                </a:solidFill>
              </a:rPr>
              <a:t>hard voting</a:t>
            </a:r>
            <a:endParaRPr lang="en-US" dirty="0">
              <a:solidFill>
                <a:schemeClr val="tx1"/>
              </a:solidFill>
            </a:endParaRPr>
          </a:p>
        </p:txBody>
      </p:sp>
      <mc:AlternateContent xmlns:mc="http://schemas.openxmlformats.org/markup-compatibility/2006" xmlns:a14="http://schemas.microsoft.com/office/drawing/2010/main">
        <mc:Choice Requires="a14">
          <p:sp>
            <p:nvSpPr>
              <p:cNvPr id="11267" name="Content Placeholder 2">
                <a:extLst>
                  <a:ext uri="{FF2B5EF4-FFF2-40B4-BE49-F238E27FC236}">
                    <a16:creationId xmlns:a16="http://schemas.microsoft.com/office/drawing/2014/main" id="{C848ECE5-AA9E-4941-B12A-E2BFC18CD74E}"/>
                  </a:ext>
                </a:extLst>
              </p:cNvPr>
              <p:cNvSpPr>
                <a:spLocks noGrp="1"/>
              </p:cNvSpPr>
              <p:nvPr>
                <p:ph sz="half" idx="2"/>
              </p:nvPr>
            </p:nvSpPr>
            <p:spPr/>
            <p:txBody>
              <a:bodyPr>
                <a:normAutofit fontScale="62500" lnSpcReduction="20000"/>
              </a:bodyPr>
              <a:lstStyle/>
              <a:p>
                <a:r>
                  <a:rPr lang="en-US" altLang="en-US" sz="2800" dirty="0"/>
                  <a:t>Every individual classifier votes for a class, and the majority wins. In statistical terms, the predicted target label of the ensemble is the mode of the distribution of individually predicted labels</a:t>
                </a:r>
              </a:p>
              <a:p>
                <a14:m>
                  <m:oMath xmlns:m="http://schemas.openxmlformats.org/officeDocument/2006/math">
                    <m:r>
                      <a:rPr lang="en-US" altLang="en-US" sz="2800" b="0" i="1" smtClean="0">
                        <a:latin typeface="Cambria Math" panose="02040503050406030204" pitchFamily="18" charset="0"/>
                      </a:rPr>
                      <m:t>𝑌</m:t>
                    </m:r>
                    <m:r>
                      <a:rPr lang="en-US" altLang="en-US" sz="2800" b="0" i="1" smtClean="0">
                        <a:latin typeface="Cambria Math" panose="02040503050406030204" pitchFamily="18" charset="0"/>
                      </a:rPr>
                      <m:t>=</m:t>
                    </m:r>
                    <m:func>
                      <m:funcPr>
                        <m:ctrlPr>
                          <a:rPr lang="en-US" altLang="en-US" sz="2800" b="0" i="1" smtClean="0">
                            <a:latin typeface="Cambria Math" panose="02040503050406030204" pitchFamily="18" charset="0"/>
                          </a:rPr>
                        </m:ctrlPr>
                      </m:funcPr>
                      <m:fName>
                        <m:limLow>
                          <m:limLowPr>
                            <m:ctrlPr>
                              <a:rPr lang="en-US" altLang="en-US" sz="2800" b="0" i="1" smtClean="0">
                                <a:latin typeface="Cambria Math" panose="02040503050406030204" pitchFamily="18" charset="0"/>
                              </a:rPr>
                            </m:ctrlPr>
                          </m:limLowPr>
                          <m:e>
                            <m:r>
                              <m:rPr>
                                <m:sty m:val="p"/>
                              </m:rPr>
                              <a:rPr lang="en-US" altLang="en-US" sz="2800" b="0" i="0" smtClean="0">
                                <a:latin typeface="Cambria Math" panose="02040503050406030204" pitchFamily="18" charset="0"/>
                              </a:rPr>
                              <m:t>max</m:t>
                            </m:r>
                          </m:e>
                          <m:lim>
                            <m:r>
                              <a:rPr lang="en-US" altLang="en-US" sz="2800" b="0" i="1" smtClean="0">
                                <a:latin typeface="Cambria Math" panose="02040503050406030204" pitchFamily="18" charset="0"/>
                              </a:rPr>
                              <m:t>𝑐</m:t>
                            </m:r>
                            <m:r>
                              <a:rPr lang="en-US" altLang="en-US" sz="2800" b="0" i="1" smtClean="0">
                                <a:latin typeface="Cambria Math" panose="02040503050406030204" pitchFamily="18" charset="0"/>
                              </a:rPr>
                              <m:t>∈</m:t>
                            </m:r>
                            <m:r>
                              <a:rPr lang="en-US" altLang="en-US" sz="2800" b="0" i="1" smtClean="0">
                                <a:latin typeface="Cambria Math" panose="02040503050406030204" pitchFamily="18" charset="0"/>
                              </a:rPr>
                              <m:t>𝐶𝑙𝑎𝑠𝑠𝑖𝑓𝑖𝑒𝑟𝑠</m:t>
                            </m:r>
                          </m:lim>
                        </m:limLow>
                      </m:fName>
                      <m:e>
                        <m:sSub>
                          <m:sSubPr>
                            <m:ctrlPr>
                              <a:rPr lang="en-US" altLang="en-US" sz="2800" b="0" i="1" smtClean="0">
                                <a:latin typeface="Cambria Math" panose="02040503050406030204" pitchFamily="18" charset="0"/>
                              </a:rPr>
                            </m:ctrlPr>
                          </m:sSubPr>
                          <m:e>
                            <m:r>
                              <a:rPr lang="en-US" altLang="en-US" sz="2800" b="0" i="1" smtClean="0">
                                <a:latin typeface="Cambria Math" panose="02040503050406030204" pitchFamily="18" charset="0"/>
                              </a:rPr>
                              <m:t>𝑌</m:t>
                            </m:r>
                          </m:e>
                          <m:sub>
                            <m:r>
                              <a:rPr lang="en-US" altLang="en-US" sz="2800" b="0" i="1" smtClean="0">
                                <a:latin typeface="Cambria Math" panose="02040503050406030204" pitchFamily="18" charset="0"/>
                              </a:rPr>
                              <m:t>𝑐</m:t>
                            </m:r>
                          </m:sub>
                        </m:sSub>
                      </m:e>
                    </m:func>
                  </m:oMath>
                </a14:m>
                <a:endParaRPr lang="en-US" altLang="en-US" sz="2800" dirty="0"/>
              </a:p>
            </p:txBody>
          </p:sp>
        </mc:Choice>
        <mc:Fallback xmlns="">
          <p:sp>
            <p:nvSpPr>
              <p:cNvPr id="11267" name="Content Placeholder 2">
                <a:extLst>
                  <a:ext uri="{FF2B5EF4-FFF2-40B4-BE49-F238E27FC236}">
                    <a16:creationId xmlns:a16="http://schemas.microsoft.com/office/drawing/2014/main" id="{C848ECE5-AA9E-4941-B12A-E2BFC18CD74E}"/>
                  </a:ext>
                </a:extLst>
              </p:cNvPr>
              <p:cNvSpPr>
                <a:spLocks noGrp="1" noRot="1" noChangeAspect="1" noMove="1" noResize="1" noEditPoints="1" noAdjustHandles="1" noChangeArrowheads="1" noChangeShapeType="1" noTextEdit="1"/>
              </p:cNvSpPr>
              <p:nvPr>
                <p:ph sz="half" idx="2"/>
              </p:nvPr>
            </p:nvSpPr>
            <p:spPr>
              <a:blipFill>
                <a:blip r:embed="rId2"/>
                <a:stretch>
                  <a:fillRect l="-365" t="-3604" r="-3102"/>
                </a:stretch>
              </a:blipFill>
            </p:spPr>
            <p:txBody>
              <a:bodyPr/>
              <a:lstStyle/>
              <a:p>
                <a:r>
                  <a:rPr lang="LID4096">
                    <a:noFill/>
                  </a:rPr>
                  <a:t> </a:t>
                </a:r>
              </a:p>
            </p:txBody>
          </p:sp>
        </mc:Fallback>
      </mc:AlternateContent>
      <p:sp>
        <p:nvSpPr>
          <p:cNvPr id="5" name="Text Placeholder 4"/>
          <p:cNvSpPr>
            <a:spLocks noGrp="1"/>
          </p:cNvSpPr>
          <p:nvPr>
            <p:ph type="body" sz="quarter" idx="3"/>
          </p:nvPr>
        </p:nvSpPr>
        <p:spPr/>
        <p:txBody>
          <a:bodyPr/>
          <a:lstStyle/>
          <a:p>
            <a:r>
              <a:rPr lang="en-US" altLang="en-US" dirty="0">
                <a:solidFill>
                  <a:schemeClr val="tx1"/>
                </a:solidFill>
              </a:rPr>
              <a:t>soft voting</a:t>
            </a:r>
            <a:endParaRPr lang="en-US" dirty="0">
              <a:solidFill>
                <a:schemeClr val="tx1"/>
              </a:solidFill>
            </a:endParaRPr>
          </a:p>
        </p:txBody>
      </p:sp>
      <mc:AlternateContent xmlns:mc="http://schemas.openxmlformats.org/markup-compatibility/2006" xmlns:a14="http://schemas.microsoft.com/office/drawing/2010/main">
        <mc:Choice Requires="a14">
          <p:sp>
            <p:nvSpPr>
              <p:cNvPr id="6" name="Content Placeholder 5"/>
              <p:cNvSpPr>
                <a:spLocks noGrp="1"/>
              </p:cNvSpPr>
              <p:nvPr>
                <p:ph sz="quarter" idx="4"/>
              </p:nvPr>
            </p:nvSpPr>
            <p:spPr/>
            <p:txBody>
              <a:bodyPr>
                <a:normAutofit fontScale="62500" lnSpcReduction="20000"/>
              </a:bodyPr>
              <a:lstStyle/>
              <a:p>
                <a:pPr marL="285750" lvl="1"/>
                <a:r>
                  <a:rPr lang="en-US" altLang="en-US" sz="2400" dirty="0"/>
                  <a:t>Every individual classifier provides a probability value that a specific data point belongs to a particular target class. The predictions are weighted by the classifier's importance and summed up. Then the target label with the greatest sum of weighted probabilities wins the vote.</a:t>
                </a:r>
              </a:p>
              <a:p>
                <a:pPr marL="285750" lvl="1"/>
                <a14:m>
                  <m:oMath xmlns:m="http://schemas.openxmlformats.org/officeDocument/2006/math">
                    <m:r>
                      <a:rPr lang="en-US" altLang="en-US" sz="2400" b="0" i="1" smtClean="0">
                        <a:latin typeface="Cambria Math" panose="02040503050406030204" pitchFamily="18" charset="0"/>
                      </a:rPr>
                      <m:t>𝑌</m:t>
                    </m:r>
                    <m:r>
                      <a:rPr lang="en-US" altLang="en-US" sz="2400" b="0" i="1" smtClean="0">
                        <a:latin typeface="Cambria Math" panose="02040503050406030204" pitchFamily="18" charset="0"/>
                      </a:rPr>
                      <m:t>=</m:t>
                    </m:r>
                    <m:nary>
                      <m:naryPr>
                        <m:chr m:val="∑"/>
                        <m:ctrlPr>
                          <a:rPr lang="en-US" altLang="en-US" sz="2400" b="0" i="1" smtClean="0">
                            <a:latin typeface="Cambria Math" panose="02040503050406030204" pitchFamily="18" charset="0"/>
                          </a:rPr>
                        </m:ctrlPr>
                      </m:naryPr>
                      <m:sub>
                        <m:r>
                          <m:rPr>
                            <m:brk m:alnAt="23"/>
                          </m:rPr>
                          <a:rPr lang="en-US" altLang="en-US" sz="2400" b="0" i="1" smtClean="0">
                            <a:latin typeface="Cambria Math" panose="02040503050406030204" pitchFamily="18" charset="0"/>
                          </a:rPr>
                          <m:t>𝑐</m:t>
                        </m:r>
                        <m:r>
                          <a:rPr lang="en-US" altLang="en-US" sz="2400" b="0" i="1" smtClean="0">
                            <a:latin typeface="Cambria Math" panose="02040503050406030204" pitchFamily="18" charset="0"/>
                          </a:rPr>
                          <m:t>∈</m:t>
                        </m:r>
                        <m:r>
                          <a:rPr lang="en-US" altLang="en-US" sz="2400" b="0" i="1" smtClean="0">
                            <a:latin typeface="Cambria Math" panose="02040503050406030204" pitchFamily="18" charset="0"/>
                          </a:rPr>
                          <m:t>𝐶𝑙𝑎𝑠𝑠𝑖𝑓𝑖𝑒𝑟𝑠</m:t>
                        </m:r>
                      </m:sub>
                      <m:sup/>
                      <m:e>
                        <m:sSub>
                          <m:sSubPr>
                            <m:ctrlPr>
                              <a:rPr lang="en-US" altLang="en-US" sz="2400" b="0" i="1" smtClean="0">
                                <a:latin typeface="Cambria Math" panose="02040503050406030204" pitchFamily="18" charset="0"/>
                              </a:rPr>
                            </m:ctrlPr>
                          </m:sSubPr>
                          <m:e>
                            <m:r>
                              <a:rPr lang="en-US" altLang="en-US" sz="2400" b="0" i="1" smtClean="0">
                                <a:latin typeface="Cambria Math" panose="02040503050406030204" pitchFamily="18" charset="0"/>
                              </a:rPr>
                              <m:t>𝑃</m:t>
                            </m:r>
                          </m:e>
                          <m:sub>
                            <m:r>
                              <a:rPr lang="en-US" altLang="en-US" sz="2400" b="0" i="1" smtClean="0">
                                <a:latin typeface="Cambria Math" panose="02040503050406030204" pitchFamily="18" charset="0"/>
                              </a:rPr>
                              <m:t>𝑐</m:t>
                            </m:r>
                          </m:sub>
                        </m:sSub>
                      </m:e>
                    </m:nary>
                  </m:oMath>
                </a14:m>
                <a:endParaRPr lang="en-US" altLang="en-US" sz="2400" dirty="0"/>
              </a:p>
              <a:p>
                <a:endParaRPr lang="en-US" dirty="0"/>
              </a:p>
            </p:txBody>
          </p:sp>
        </mc:Choice>
        <mc:Fallback xmlns="">
          <p:sp>
            <p:nvSpPr>
              <p:cNvPr id="6" name="Content Placeholder 5"/>
              <p:cNvSpPr>
                <a:spLocks noGrp="1" noRot="1" noChangeAspect="1" noMove="1" noResize="1" noEditPoints="1" noAdjustHandles="1" noChangeArrowheads="1" noChangeShapeType="1" noTextEdit="1"/>
              </p:cNvSpPr>
              <p:nvPr>
                <p:ph sz="quarter" idx="4"/>
              </p:nvPr>
            </p:nvSpPr>
            <p:spPr>
              <a:blipFill>
                <a:blip r:embed="rId3"/>
                <a:stretch>
                  <a:fillRect t="-2703"/>
                </a:stretch>
              </a:blipFill>
            </p:spPr>
            <p:txBody>
              <a:bodyPr/>
              <a:lstStyle/>
              <a:p>
                <a:r>
                  <a:rPr lang="LID4096">
                    <a:noFill/>
                  </a:rPr>
                  <a:t> </a:t>
                </a:r>
              </a:p>
            </p:txBody>
          </p:sp>
        </mc:Fallback>
      </mc:AlternateContent>
      <p:sp>
        <p:nvSpPr>
          <p:cNvPr id="2" name="Footer Placeholder 1"/>
          <p:cNvSpPr>
            <a:spLocks noGrp="1"/>
          </p:cNvSpPr>
          <p:nvPr>
            <p:ph type="ftr" sz="quarter" idx="11"/>
          </p:nvPr>
        </p:nvSpPr>
        <p:spPr/>
        <p:txBody>
          <a:bodyPr/>
          <a:lstStyle/>
          <a:p>
            <a:pPr>
              <a:defRPr/>
            </a:pPr>
            <a:r>
              <a:rPr lang="en-US" altLang="en-US"/>
              <a:t>zeshan.khan@nu.edu.pk</a:t>
            </a:r>
          </a:p>
        </p:txBody>
      </p:sp>
      <p:sp>
        <p:nvSpPr>
          <p:cNvPr id="3" name="Slide Number Placeholder 2"/>
          <p:cNvSpPr>
            <a:spLocks noGrp="1"/>
          </p:cNvSpPr>
          <p:nvPr>
            <p:ph type="sldNum" sz="quarter" idx="12"/>
          </p:nvPr>
        </p:nvSpPr>
        <p:spPr/>
        <p:txBody>
          <a:bodyPr/>
          <a:lstStyle/>
          <a:p>
            <a:pPr>
              <a:defRPr/>
            </a:pPr>
            <a:fld id="{0E4F40FF-DCCB-4AD6-B10A-478C897A3D37}" type="slidenum">
              <a:rPr lang="en-US" altLang="en-US" smtClean="0"/>
              <a:pPr>
                <a:defRPr/>
              </a:pPr>
              <a:t>18</a:t>
            </a:fld>
            <a:endParaRPr lang="en-US" altLang="en-US"/>
          </a:p>
        </p:txBody>
      </p:sp>
    </p:spTree>
    <p:extLst>
      <p:ext uri="{BB962C8B-B14F-4D97-AF65-F5344CB8AC3E}">
        <p14:creationId xmlns:p14="http://schemas.microsoft.com/office/powerpoint/2010/main" val="314303036"/>
      </p:ext>
    </p:extLst>
  </p:cSld>
  <p:clrMapOvr>
    <a:masterClrMapping/>
  </p:clrMapOvr>
  <p:transition spd="med">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2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26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a:extLst>
              <a:ext uri="{FF2B5EF4-FFF2-40B4-BE49-F238E27FC236}">
                <a16:creationId xmlns:a16="http://schemas.microsoft.com/office/drawing/2014/main" id="{BA5FD582-AFAA-427B-98BF-DA8C256AF9DF}"/>
              </a:ext>
            </a:extLst>
          </p:cNvPr>
          <p:cNvSpPr>
            <a:spLocks noGrp="1"/>
          </p:cNvSpPr>
          <p:nvPr>
            <p:ph type="title"/>
          </p:nvPr>
        </p:nvSpPr>
        <p:spPr/>
        <p:txBody>
          <a:bodyPr/>
          <a:lstStyle/>
          <a:p>
            <a:r>
              <a:rPr lang="en-US" altLang="en-US"/>
              <a:t>Voting in Ensemble Learning </a:t>
            </a:r>
          </a:p>
        </p:txBody>
      </p:sp>
      <p:sp>
        <p:nvSpPr>
          <p:cNvPr id="4" name="Text Placeholder 3"/>
          <p:cNvSpPr>
            <a:spLocks noGrp="1"/>
          </p:cNvSpPr>
          <p:nvPr>
            <p:ph type="body" idx="1"/>
          </p:nvPr>
        </p:nvSpPr>
        <p:spPr/>
        <p:txBody>
          <a:bodyPr/>
          <a:lstStyle/>
          <a:p>
            <a:r>
              <a:rPr lang="en-US" altLang="en-US" dirty="0"/>
              <a:t>Hard Voting</a:t>
            </a:r>
            <a:endParaRPr lang="en-US" dirty="0"/>
          </a:p>
        </p:txBody>
      </p:sp>
      <p:sp>
        <p:nvSpPr>
          <p:cNvPr id="12291" name="Content Placeholder 2">
            <a:extLst>
              <a:ext uri="{FF2B5EF4-FFF2-40B4-BE49-F238E27FC236}">
                <a16:creationId xmlns:a16="http://schemas.microsoft.com/office/drawing/2014/main" id="{9B50EA47-0920-4301-A3E5-3574EA073D65}"/>
              </a:ext>
            </a:extLst>
          </p:cNvPr>
          <p:cNvSpPr>
            <a:spLocks noGrp="1"/>
          </p:cNvSpPr>
          <p:nvPr>
            <p:ph sz="half" idx="2"/>
          </p:nvPr>
        </p:nvSpPr>
        <p:spPr/>
        <p:txBody>
          <a:bodyPr>
            <a:normAutofit fontScale="70000" lnSpcReduction="20000"/>
          </a:bodyPr>
          <a:lstStyle/>
          <a:p>
            <a:r>
              <a:rPr lang="en-US" altLang="en-US" sz="2400" dirty="0"/>
              <a:t>Let Assumes that Three classifiers predicts as follow:</a:t>
            </a:r>
          </a:p>
          <a:p>
            <a:pPr lvl="1"/>
            <a:r>
              <a:rPr lang="en-US" altLang="en-US" sz="2200" dirty="0"/>
              <a:t>Classifier 1 predicts class A</a:t>
            </a:r>
          </a:p>
          <a:p>
            <a:pPr lvl="1"/>
            <a:r>
              <a:rPr lang="en-US" altLang="en-US" sz="2200" dirty="0"/>
              <a:t>Classifier 2 predicts class B</a:t>
            </a:r>
          </a:p>
          <a:p>
            <a:pPr lvl="1"/>
            <a:r>
              <a:rPr lang="en-US" altLang="en-US" sz="2200" dirty="0"/>
              <a:t>Classifier 3 predicts class B</a:t>
            </a:r>
          </a:p>
          <a:p>
            <a:r>
              <a:rPr lang="en-US" altLang="en-US" sz="2400" dirty="0"/>
              <a:t>2/3 classifiers predict class B, so class B is the ensemble decision. </a:t>
            </a:r>
          </a:p>
        </p:txBody>
      </p:sp>
      <p:sp>
        <p:nvSpPr>
          <p:cNvPr id="5" name="Text Placeholder 4"/>
          <p:cNvSpPr>
            <a:spLocks noGrp="1"/>
          </p:cNvSpPr>
          <p:nvPr>
            <p:ph type="body" sz="quarter" idx="3"/>
          </p:nvPr>
        </p:nvSpPr>
        <p:spPr/>
        <p:txBody>
          <a:bodyPr/>
          <a:lstStyle/>
          <a:p>
            <a:r>
              <a:rPr lang="en-US" altLang="en-US" dirty="0"/>
              <a:t>Soft Voting</a:t>
            </a:r>
            <a:endParaRPr lang="en-US" dirty="0"/>
          </a:p>
        </p:txBody>
      </p:sp>
      <p:sp>
        <p:nvSpPr>
          <p:cNvPr id="6" name="Content Placeholder 5"/>
          <p:cNvSpPr>
            <a:spLocks noGrp="1"/>
          </p:cNvSpPr>
          <p:nvPr>
            <p:ph sz="quarter" idx="4"/>
          </p:nvPr>
        </p:nvSpPr>
        <p:spPr/>
        <p:txBody>
          <a:bodyPr>
            <a:normAutofit fontScale="70000" lnSpcReduction="20000"/>
          </a:bodyPr>
          <a:lstStyle/>
          <a:p>
            <a:r>
              <a:rPr lang="en-US" altLang="en-US" dirty="0"/>
              <a:t>Let Assumes that Three classifiers predicts as follow:</a:t>
            </a:r>
          </a:p>
          <a:p>
            <a:pPr lvl="1"/>
            <a:r>
              <a:rPr lang="en-US" altLang="en-US" dirty="0"/>
              <a:t>Classifier 1 predicts class A with </a:t>
            </a:r>
            <a:r>
              <a:rPr lang="en-US" altLang="en-US" dirty="0" err="1"/>
              <a:t>Prob</a:t>
            </a:r>
            <a:r>
              <a:rPr lang="en-US" altLang="en-US" dirty="0"/>
              <a:t> 93%</a:t>
            </a:r>
          </a:p>
          <a:p>
            <a:pPr lvl="1"/>
            <a:r>
              <a:rPr lang="en-US" altLang="en-US" dirty="0"/>
              <a:t>Classifier 2 predicts class A with </a:t>
            </a:r>
            <a:r>
              <a:rPr lang="en-US" altLang="en-US" dirty="0" err="1"/>
              <a:t>Prob</a:t>
            </a:r>
            <a:r>
              <a:rPr lang="en-US" altLang="en-US" dirty="0"/>
              <a:t> 44%</a:t>
            </a:r>
          </a:p>
          <a:p>
            <a:pPr lvl="1"/>
            <a:r>
              <a:rPr lang="en-US" altLang="en-US" dirty="0"/>
              <a:t>Classifier 3 predicts class A with </a:t>
            </a:r>
            <a:r>
              <a:rPr lang="en-US" altLang="en-US" dirty="0" err="1"/>
              <a:t>Prob</a:t>
            </a:r>
            <a:r>
              <a:rPr lang="en-US" altLang="en-US" dirty="0"/>
              <a:t> 40% </a:t>
            </a:r>
          </a:p>
          <a:p>
            <a:r>
              <a:rPr lang="en-US" altLang="en-US" dirty="0"/>
              <a:t>On average the ensemble produces (93+44+40)/3 =  59% probability predict class A, so class A is the ensemble decision. </a:t>
            </a:r>
          </a:p>
        </p:txBody>
      </p:sp>
      <p:sp>
        <p:nvSpPr>
          <p:cNvPr id="2" name="Footer Placeholder 1"/>
          <p:cNvSpPr>
            <a:spLocks noGrp="1"/>
          </p:cNvSpPr>
          <p:nvPr>
            <p:ph type="ftr" sz="quarter" idx="11"/>
          </p:nvPr>
        </p:nvSpPr>
        <p:spPr/>
        <p:txBody>
          <a:bodyPr/>
          <a:lstStyle/>
          <a:p>
            <a:pPr>
              <a:defRPr/>
            </a:pPr>
            <a:r>
              <a:rPr lang="en-US" altLang="en-US"/>
              <a:t>zeshan.khan@nu.edu.pk</a:t>
            </a:r>
          </a:p>
        </p:txBody>
      </p:sp>
      <p:sp>
        <p:nvSpPr>
          <p:cNvPr id="3" name="Slide Number Placeholder 2"/>
          <p:cNvSpPr>
            <a:spLocks noGrp="1"/>
          </p:cNvSpPr>
          <p:nvPr>
            <p:ph type="sldNum" sz="quarter" idx="12"/>
          </p:nvPr>
        </p:nvSpPr>
        <p:spPr/>
        <p:txBody>
          <a:bodyPr/>
          <a:lstStyle/>
          <a:p>
            <a:pPr>
              <a:defRPr/>
            </a:pPr>
            <a:fld id="{0E4F40FF-DCCB-4AD6-B10A-478C897A3D37}" type="slidenum">
              <a:rPr lang="en-US" altLang="en-US" smtClean="0"/>
              <a:pPr>
                <a:defRPr/>
              </a:pPr>
              <a:t>19</a:t>
            </a:fld>
            <a:endParaRPr lang="en-US" altLang="en-US"/>
          </a:p>
        </p:txBody>
      </p:sp>
    </p:spTree>
    <p:extLst>
      <p:ext uri="{BB962C8B-B14F-4D97-AF65-F5344CB8AC3E}">
        <p14:creationId xmlns:p14="http://schemas.microsoft.com/office/powerpoint/2010/main" val="4176320446"/>
      </p:ext>
    </p:extLst>
  </p:cSld>
  <p:clrMapOvr>
    <a:masterClrMapping/>
  </p:clrMapOvr>
  <p:transition spd="med">
    <p:fade thruBlk="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Classifiers: Example</a:t>
            </a:r>
          </a:p>
        </p:txBody>
      </p:sp>
      <p:sp>
        <p:nvSpPr>
          <p:cNvPr id="3" name="Content Placeholder 2"/>
          <p:cNvSpPr>
            <a:spLocks noGrp="1"/>
          </p:cNvSpPr>
          <p:nvPr>
            <p:ph idx="1"/>
          </p:nvPr>
        </p:nvSpPr>
        <p:spPr/>
        <p:txBody>
          <a:bodyPr/>
          <a:lstStyle/>
          <a:p>
            <a:r>
              <a:rPr lang="en-US" dirty="0"/>
              <a:t>If a dataset produced the accuracy using:</a:t>
            </a:r>
          </a:p>
          <a:p>
            <a:pPr lvl="1"/>
            <a:r>
              <a:rPr lang="en-US" dirty="0"/>
              <a:t>KNN: 70%</a:t>
            </a:r>
          </a:p>
          <a:p>
            <a:pPr lvl="1"/>
            <a:r>
              <a:rPr lang="en-US" dirty="0"/>
              <a:t>DT: 70%</a:t>
            </a:r>
          </a:p>
          <a:p>
            <a:pPr lvl="1"/>
            <a:r>
              <a:rPr lang="en-US" dirty="0"/>
              <a:t>NB: 75%</a:t>
            </a:r>
          </a:p>
          <a:p>
            <a:pPr lvl="1"/>
            <a:r>
              <a:rPr lang="en-US" dirty="0"/>
              <a:t>SVM: 76%</a:t>
            </a:r>
          </a:p>
          <a:p>
            <a:r>
              <a:rPr lang="en-US" dirty="0"/>
              <a:t>What about combination of the results of all above</a:t>
            </a:r>
          </a:p>
        </p:txBody>
      </p:sp>
      <p:sp>
        <p:nvSpPr>
          <p:cNvPr id="4" name="Footer Placeholder 3"/>
          <p:cNvSpPr>
            <a:spLocks noGrp="1"/>
          </p:cNvSpPr>
          <p:nvPr>
            <p:ph type="ftr" sz="quarter" idx="11"/>
          </p:nvPr>
        </p:nvSpPr>
        <p:spPr/>
        <p:txBody>
          <a:bodyPr/>
          <a:lstStyle/>
          <a:p>
            <a:r>
              <a:rPr lang="en-US"/>
              <a:t>zeshan.khan@nu.edu.pk</a:t>
            </a:r>
            <a:endParaRPr lang="en-US" dirty="0"/>
          </a:p>
        </p:txBody>
      </p:sp>
      <p:sp>
        <p:nvSpPr>
          <p:cNvPr id="5" name="Slide Number Placeholder 4"/>
          <p:cNvSpPr>
            <a:spLocks noGrp="1"/>
          </p:cNvSpPr>
          <p:nvPr>
            <p:ph type="sldNum" sz="quarter" idx="12"/>
          </p:nvPr>
        </p:nvSpPr>
        <p:spPr/>
        <p:txBody>
          <a:bodyPr/>
          <a:lstStyle/>
          <a:p>
            <a:pPr>
              <a:defRPr/>
            </a:pPr>
            <a:fld id="{A21CEE88-F9FC-456D-B47E-A59E4279B87A}" type="slidenum">
              <a:rPr lang="en-US" smtClean="0"/>
              <a:pPr>
                <a:defRPr/>
              </a:pPr>
              <a:t>2</a:t>
            </a:fld>
            <a:endParaRPr lang="en-US"/>
          </a:p>
        </p:txBody>
      </p:sp>
    </p:spTree>
    <p:extLst>
      <p:ext uri="{BB962C8B-B14F-4D97-AF65-F5344CB8AC3E}">
        <p14:creationId xmlns:p14="http://schemas.microsoft.com/office/powerpoint/2010/main" val="1691148579"/>
      </p:ext>
    </p:extLst>
  </p:cSld>
  <p:clrMapOvr>
    <a:masterClrMapping/>
  </p:clrMapOvr>
  <p:transition spd="med">
    <p:fade thruBlk="1"/>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Voting Techniques</a:t>
            </a:r>
            <a:endParaRPr lang="ar-SA" dirty="0"/>
          </a:p>
        </p:txBody>
      </p:sp>
      <p:graphicFrame>
        <p:nvGraphicFramePr>
          <p:cNvPr id="8" name="Content Placeholder 7"/>
          <p:cNvGraphicFramePr>
            <a:graphicFrameLocks noGrp="1"/>
          </p:cNvGraphicFramePr>
          <p:nvPr>
            <p:ph idx="1"/>
          </p:nvPr>
        </p:nvGraphicFramePr>
        <p:xfrm>
          <a:off x="1176338" y="2490788"/>
          <a:ext cx="6799264" cy="1854200"/>
        </p:xfrm>
        <a:graphic>
          <a:graphicData uri="http://schemas.openxmlformats.org/drawingml/2006/table">
            <a:tbl>
              <a:tblPr firstRow="1" bandRow="1">
                <a:tableStyleId>{5C22544A-7EE6-4342-B048-85BDC9FD1C3A}</a:tableStyleId>
              </a:tblPr>
              <a:tblGrid>
                <a:gridCol w="1699816">
                  <a:extLst>
                    <a:ext uri="{9D8B030D-6E8A-4147-A177-3AD203B41FA5}">
                      <a16:colId xmlns:a16="http://schemas.microsoft.com/office/drawing/2014/main" val="20000"/>
                    </a:ext>
                  </a:extLst>
                </a:gridCol>
                <a:gridCol w="1699816">
                  <a:extLst>
                    <a:ext uri="{9D8B030D-6E8A-4147-A177-3AD203B41FA5}">
                      <a16:colId xmlns:a16="http://schemas.microsoft.com/office/drawing/2014/main" val="20001"/>
                    </a:ext>
                  </a:extLst>
                </a:gridCol>
                <a:gridCol w="1699816">
                  <a:extLst>
                    <a:ext uri="{9D8B030D-6E8A-4147-A177-3AD203B41FA5}">
                      <a16:colId xmlns:a16="http://schemas.microsoft.com/office/drawing/2014/main" val="20002"/>
                    </a:ext>
                  </a:extLst>
                </a:gridCol>
                <a:gridCol w="1699816">
                  <a:extLst>
                    <a:ext uri="{9D8B030D-6E8A-4147-A177-3AD203B41FA5}">
                      <a16:colId xmlns:a16="http://schemas.microsoft.com/office/drawing/2014/main" val="20003"/>
                    </a:ext>
                  </a:extLst>
                </a:gridCol>
              </a:tblGrid>
              <a:tr h="370840">
                <a:tc>
                  <a:txBody>
                    <a:bodyPr/>
                    <a:lstStyle/>
                    <a:p>
                      <a:pPr algn="ctr" fontAlgn="b"/>
                      <a:r>
                        <a:rPr lang="en-GB" sz="1800" b="1" i="0" u="none" strike="noStrike" dirty="0">
                          <a:solidFill>
                            <a:srgbClr val="000000"/>
                          </a:solidFill>
                          <a:latin typeface="Arial"/>
                        </a:rPr>
                        <a:t>C1</a:t>
                      </a:r>
                    </a:p>
                  </a:txBody>
                  <a:tcPr marL="7620" marR="7620" marT="7620" marB="0" anchor="b"/>
                </a:tc>
                <a:tc>
                  <a:txBody>
                    <a:bodyPr/>
                    <a:lstStyle/>
                    <a:p>
                      <a:pPr algn="ctr" fontAlgn="b"/>
                      <a:r>
                        <a:rPr lang="en-GB" sz="1800" b="1" i="0" u="none" strike="noStrike">
                          <a:solidFill>
                            <a:srgbClr val="000000"/>
                          </a:solidFill>
                          <a:latin typeface="Arial"/>
                        </a:rPr>
                        <a:t>C2</a:t>
                      </a:r>
                    </a:p>
                  </a:txBody>
                  <a:tcPr marL="7620" marR="7620" marT="7620" marB="0" anchor="b"/>
                </a:tc>
                <a:tc>
                  <a:txBody>
                    <a:bodyPr/>
                    <a:lstStyle/>
                    <a:p>
                      <a:pPr algn="ctr" fontAlgn="b"/>
                      <a:r>
                        <a:rPr lang="en-GB" sz="1800" b="1" i="0" u="none" strike="noStrike">
                          <a:solidFill>
                            <a:srgbClr val="000000"/>
                          </a:solidFill>
                          <a:latin typeface="Arial"/>
                        </a:rPr>
                        <a:t>C3</a:t>
                      </a:r>
                    </a:p>
                  </a:txBody>
                  <a:tcPr marL="7620" marR="7620" marT="7620" marB="0" anchor="b"/>
                </a:tc>
                <a:tc>
                  <a:txBody>
                    <a:bodyPr/>
                    <a:lstStyle/>
                    <a:p>
                      <a:pPr algn="ctr" fontAlgn="b"/>
                      <a:r>
                        <a:rPr lang="en-GB" sz="1800" b="1" i="0" u="none" strike="noStrike">
                          <a:solidFill>
                            <a:srgbClr val="000000"/>
                          </a:solidFill>
                          <a:latin typeface="Arial"/>
                        </a:rPr>
                        <a:t>Majority Voting</a:t>
                      </a:r>
                    </a:p>
                  </a:txBody>
                  <a:tcPr marL="7620" marR="7620" marT="7620" marB="0" anchor="b"/>
                </a:tc>
                <a:extLst>
                  <a:ext uri="{0D108BD9-81ED-4DB2-BD59-A6C34878D82A}">
                    <a16:rowId xmlns:a16="http://schemas.microsoft.com/office/drawing/2014/main" val="10000"/>
                  </a:ext>
                </a:extLst>
              </a:tr>
              <a:tr h="370840">
                <a:tc>
                  <a:txBody>
                    <a:bodyPr/>
                    <a:lstStyle/>
                    <a:p>
                      <a:pPr algn="ctr" fontAlgn="b"/>
                      <a:r>
                        <a:rPr lang="ar-SA" sz="1800" b="1" i="0" u="none" strike="noStrike" dirty="0">
                          <a:solidFill>
                            <a:srgbClr val="000000"/>
                          </a:solidFill>
                          <a:latin typeface="Arial"/>
                        </a:rPr>
                        <a:t>1</a:t>
                      </a:r>
                    </a:p>
                  </a:txBody>
                  <a:tcPr marL="7620" marR="7620" marT="7620" marB="0" anchor="b"/>
                </a:tc>
                <a:tc>
                  <a:txBody>
                    <a:bodyPr/>
                    <a:lstStyle/>
                    <a:p>
                      <a:pPr algn="ctr" fontAlgn="b"/>
                      <a:r>
                        <a:rPr lang="ar-SA" sz="1800" b="1" i="0" u="none" strike="noStrike" dirty="0">
                          <a:solidFill>
                            <a:srgbClr val="000000"/>
                          </a:solidFill>
                          <a:latin typeface="Arial"/>
                        </a:rPr>
                        <a:t>1</a:t>
                      </a:r>
                    </a:p>
                  </a:txBody>
                  <a:tcPr marL="7620" marR="7620" marT="7620" marB="0" anchor="b"/>
                </a:tc>
                <a:tc>
                  <a:txBody>
                    <a:bodyPr/>
                    <a:lstStyle/>
                    <a:p>
                      <a:pPr algn="ctr" fontAlgn="b"/>
                      <a:r>
                        <a:rPr lang="ar-SA" sz="1800" b="1" i="0" u="none" strike="noStrike" dirty="0">
                          <a:solidFill>
                            <a:srgbClr val="000000"/>
                          </a:solidFill>
                          <a:latin typeface="Arial"/>
                        </a:rPr>
                        <a:t>1</a:t>
                      </a:r>
                    </a:p>
                  </a:txBody>
                  <a:tcPr marL="7620" marR="7620" marT="7620" marB="0" anchor="b"/>
                </a:tc>
                <a:tc>
                  <a:txBody>
                    <a:bodyPr/>
                    <a:lstStyle/>
                    <a:p>
                      <a:pPr algn="ctr" fontAlgn="b"/>
                      <a:r>
                        <a:rPr lang="ar-SA" sz="1800" b="1" i="0" u="none" strike="noStrike" dirty="0">
                          <a:solidFill>
                            <a:srgbClr val="000000"/>
                          </a:solidFill>
                          <a:latin typeface="Arial"/>
                        </a:rPr>
                        <a:t>1</a:t>
                      </a:r>
                    </a:p>
                  </a:txBody>
                  <a:tcPr marL="7620" marR="7620" marT="7620" marB="0" anchor="b"/>
                </a:tc>
                <a:extLst>
                  <a:ext uri="{0D108BD9-81ED-4DB2-BD59-A6C34878D82A}">
                    <a16:rowId xmlns:a16="http://schemas.microsoft.com/office/drawing/2014/main" val="10001"/>
                  </a:ext>
                </a:extLst>
              </a:tr>
              <a:tr h="370840">
                <a:tc>
                  <a:txBody>
                    <a:bodyPr/>
                    <a:lstStyle/>
                    <a:p>
                      <a:pPr algn="ctr" fontAlgn="b"/>
                      <a:r>
                        <a:rPr lang="ar-SA" sz="1800" b="1" i="0" u="none" strike="noStrike" dirty="0">
                          <a:solidFill>
                            <a:srgbClr val="000000"/>
                          </a:solidFill>
                          <a:latin typeface="Arial"/>
                        </a:rPr>
                        <a:t>1</a:t>
                      </a:r>
                    </a:p>
                  </a:txBody>
                  <a:tcPr marL="7620" marR="7620" marT="7620" marB="0" anchor="b"/>
                </a:tc>
                <a:tc>
                  <a:txBody>
                    <a:bodyPr/>
                    <a:lstStyle/>
                    <a:p>
                      <a:pPr algn="ctr" fontAlgn="b"/>
                      <a:r>
                        <a:rPr lang="ar-SA" sz="1800" b="1" i="0" u="none" strike="noStrike" dirty="0">
                          <a:solidFill>
                            <a:srgbClr val="000000"/>
                          </a:solidFill>
                          <a:latin typeface="Arial"/>
                        </a:rPr>
                        <a:t>1</a:t>
                      </a:r>
                    </a:p>
                  </a:txBody>
                  <a:tcPr marL="7620" marR="7620" marT="7620" marB="0" anchor="b"/>
                </a:tc>
                <a:tc>
                  <a:txBody>
                    <a:bodyPr/>
                    <a:lstStyle/>
                    <a:p>
                      <a:pPr algn="ctr" fontAlgn="b"/>
                      <a:r>
                        <a:rPr lang="ar-SA" sz="1800" b="1" i="0" u="none" strike="noStrike" dirty="0">
                          <a:solidFill>
                            <a:srgbClr val="000000"/>
                          </a:solidFill>
                          <a:latin typeface="Arial"/>
                        </a:rPr>
                        <a:t>0</a:t>
                      </a:r>
                    </a:p>
                  </a:txBody>
                  <a:tcPr marL="7620" marR="7620" marT="7620" marB="0" anchor="b"/>
                </a:tc>
                <a:tc>
                  <a:txBody>
                    <a:bodyPr/>
                    <a:lstStyle/>
                    <a:p>
                      <a:pPr algn="ctr" fontAlgn="b"/>
                      <a:r>
                        <a:rPr lang="ar-SA" sz="1800" b="1" i="0" u="none" strike="noStrike" dirty="0">
                          <a:solidFill>
                            <a:srgbClr val="000000"/>
                          </a:solidFill>
                          <a:latin typeface="Arial"/>
                        </a:rPr>
                        <a:t>1</a:t>
                      </a:r>
                    </a:p>
                  </a:txBody>
                  <a:tcPr marL="7620" marR="7620" marT="7620" marB="0" anchor="b"/>
                </a:tc>
                <a:extLst>
                  <a:ext uri="{0D108BD9-81ED-4DB2-BD59-A6C34878D82A}">
                    <a16:rowId xmlns:a16="http://schemas.microsoft.com/office/drawing/2014/main" val="10002"/>
                  </a:ext>
                </a:extLst>
              </a:tr>
              <a:tr h="370840">
                <a:tc>
                  <a:txBody>
                    <a:bodyPr/>
                    <a:lstStyle/>
                    <a:p>
                      <a:pPr algn="ctr" fontAlgn="b"/>
                      <a:r>
                        <a:rPr lang="ar-SA" sz="1800" b="1" i="0" u="none" strike="noStrike" dirty="0">
                          <a:solidFill>
                            <a:srgbClr val="000000"/>
                          </a:solidFill>
                          <a:latin typeface="Arial"/>
                        </a:rPr>
                        <a:t>0</a:t>
                      </a:r>
                    </a:p>
                  </a:txBody>
                  <a:tcPr marL="7620" marR="7620" marT="7620" marB="0" anchor="b"/>
                </a:tc>
                <a:tc>
                  <a:txBody>
                    <a:bodyPr/>
                    <a:lstStyle/>
                    <a:p>
                      <a:pPr algn="ctr" fontAlgn="b"/>
                      <a:r>
                        <a:rPr lang="ar-SA" sz="1800" b="1" i="0" u="none" strike="noStrike" dirty="0">
                          <a:solidFill>
                            <a:srgbClr val="000000"/>
                          </a:solidFill>
                          <a:latin typeface="Arial"/>
                        </a:rPr>
                        <a:t>0</a:t>
                      </a:r>
                    </a:p>
                  </a:txBody>
                  <a:tcPr marL="7620" marR="7620" marT="7620" marB="0" anchor="b"/>
                </a:tc>
                <a:tc>
                  <a:txBody>
                    <a:bodyPr/>
                    <a:lstStyle/>
                    <a:p>
                      <a:pPr algn="ctr" fontAlgn="b"/>
                      <a:r>
                        <a:rPr lang="ar-SA" sz="1800" b="1" i="0" u="none" strike="noStrike" dirty="0">
                          <a:solidFill>
                            <a:srgbClr val="000000"/>
                          </a:solidFill>
                          <a:latin typeface="Arial"/>
                        </a:rPr>
                        <a:t>0</a:t>
                      </a:r>
                    </a:p>
                  </a:txBody>
                  <a:tcPr marL="7620" marR="7620" marT="7620" marB="0" anchor="b"/>
                </a:tc>
                <a:tc>
                  <a:txBody>
                    <a:bodyPr/>
                    <a:lstStyle/>
                    <a:p>
                      <a:pPr algn="ctr" fontAlgn="b"/>
                      <a:r>
                        <a:rPr lang="ar-SA" sz="1800" b="1" i="0" u="none" strike="noStrike" dirty="0">
                          <a:solidFill>
                            <a:srgbClr val="000000"/>
                          </a:solidFill>
                          <a:latin typeface="Arial"/>
                        </a:rPr>
                        <a:t>0</a:t>
                      </a:r>
                    </a:p>
                  </a:txBody>
                  <a:tcPr marL="7620" marR="7620" marT="7620" marB="0" anchor="b"/>
                </a:tc>
                <a:extLst>
                  <a:ext uri="{0D108BD9-81ED-4DB2-BD59-A6C34878D82A}">
                    <a16:rowId xmlns:a16="http://schemas.microsoft.com/office/drawing/2014/main" val="10003"/>
                  </a:ext>
                </a:extLst>
              </a:tr>
              <a:tr h="370840">
                <a:tc>
                  <a:txBody>
                    <a:bodyPr/>
                    <a:lstStyle/>
                    <a:p>
                      <a:pPr algn="ctr" fontAlgn="b"/>
                      <a:r>
                        <a:rPr lang="ar-SA" sz="1800" b="1" i="0" u="none" strike="noStrike">
                          <a:solidFill>
                            <a:srgbClr val="000000"/>
                          </a:solidFill>
                          <a:latin typeface="Arial"/>
                        </a:rPr>
                        <a:t>0</a:t>
                      </a:r>
                    </a:p>
                  </a:txBody>
                  <a:tcPr marL="7620" marR="7620" marT="7620" marB="0" anchor="b"/>
                </a:tc>
                <a:tc>
                  <a:txBody>
                    <a:bodyPr/>
                    <a:lstStyle/>
                    <a:p>
                      <a:pPr algn="ctr" fontAlgn="b"/>
                      <a:r>
                        <a:rPr lang="ar-SA" sz="1800" b="1" i="0" u="none" strike="noStrike">
                          <a:solidFill>
                            <a:srgbClr val="000000"/>
                          </a:solidFill>
                          <a:latin typeface="Arial"/>
                        </a:rPr>
                        <a:t>0</a:t>
                      </a:r>
                    </a:p>
                  </a:txBody>
                  <a:tcPr marL="7620" marR="7620" marT="7620" marB="0" anchor="b"/>
                </a:tc>
                <a:tc>
                  <a:txBody>
                    <a:bodyPr/>
                    <a:lstStyle/>
                    <a:p>
                      <a:pPr algn="ctr" fontAlgn="b"/>
                      <a:r>
                        <a:rPr lang="ar-SA" sz="1800" b="1" i="0" u="none" strike="noStrike" dirty="0">
                          <a:solidFill>
                            <a:srgbClr val="000000"/>
                          </a:solidFill>
                          <a:latin typeface="Arial"/>
                        </a:rPr>
                        <a:t>1</a:t>
                      </a:r>
                    </a:p>
                  </a:txBody>
                  <a:tcPr marL="7620" marR="7620" marT="7620" marB="0" anchor="b"/>
                </a:tc>
                <a:tc>
                  <a:txBody>
                    <a:bodyPr/>
                    <a:lstStyle/>
                    <a:p>
                      <a:pPr algn="ctr" fontAlgn="b"/>
                      <a:r>
                        <a:rPr lang="ar-SA" sz="1800" b="1" i="0" u="none" strike="noStrike" dirty="0">
                          <a:solidFill>
                            <a:srgbClr val="000000"/>
                          </a:solidFill>
                          <a:latin typeface="Arial"/>
                        </a:rPr>
                        <a:t>0</a:t>
                      </a:r>
                    </a:p>
                  </a:txBody>
                  <a:tcPr marL="7620" marR="7620" marT="7620" marB="0" anchor="b"/>
                </a:tc>
                <a:extLst>
                  <a:ext uri="{0D108BD9-81ED-4DB2-BD59-A6C34878D82A}">
                    <a16:rowId xmlns:a16="http://schemas.microsoft.com/office/drawing/2014/main" val="10004"/>
                  </a:ext>
                </a:extLst>
              </a:tr>
            </a:tbl>
          </a:graphicData>
        </a:graphic>
      </p:graphicFrame>
      <p:sp>
        <p:nvSpPr>
          <p:cNvPr id="3" name="Footer Placeholder 2"/>
          <p:cNvSpPr>
            <a:spLocks noGrp="1"/>
          </p:cNvSpPr>
          <p:nvPr>
            <p:ph type="ftr" sz="quarter" idx="11"/>
          </p:nvPr>
        </p:nvSpPr>
        <p:spPr/>
        <p:txBody>
          <a:bodyPr/>
          <a:lstStyle/>
          <a:p>
            <a:r>
              <a:rPr lang="en-US"/>
              <a:t>zeshan.khan@nu.edu.pk</a:t>
            </a:r>
            <a:endParaRPr lang="en-US" dirty="0"/>
          </a:p>
        </p:txBody>
      </p:sp>
      <p:sp>
        <p:nvSpPr>
          <p:cNvPr id="4" name="Slide Number Placeholder 3"/>
          <p:cNvSpPr>
            <a:spLocks noGrp="1"/>
          </p:cNvSpPr>
          <p:nvPr>
            <p:ph type="sldNum" sz="quarter" idx="12"/>
          </p:nvPr>
        </p:nvSpPr>
        <p:spPr/>
        <p:txBody>
          <a:bodyPr/>
          <a:lstStyle/>
          <a:p>
            <a:pPr>
              <a:defRPr/>
            </a:pPr>
            <a:fld id="{A21CEE88-F9FC-456D-B47E-A59E4279B87A}" type="slidenum">
              <a:rPr lang="en-US" smtClean="0"/>
              <a:pPr>
                <a:defRPr/>
              </a:pPr>
              <a:t>20</a:t>
            </a:fld>
            <a:endParaRPr lang="en-US"/>
          </a:p>
        </p:txBody>
      </p:sp>
    </p:spTree>
  </p:cSld>
  <p:clrMapOvr>
    <a:masterClrMapping/>
  </p:clrMapOvr>
  <p:transition spd="med">
    <p:fade thruBlk="1"/>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Voting Techniques</a:t>
            </a:r>
            <a:endParaRPr lang="ar-SA" dirty="0"/>
          </a:p>
        </p:txBody>
      </p:sp>
      <p:graphicFrame>
        <p:nvGraphicFramePr>
          <p:cNvPr id="9" name="Content Placeholder 8"/>
          <p:cNvGraphicFramePr>
            <a:graphicFrameLocks noGrp="1"/>
          </p:cNvGraphicFramePr>
          <p:nvPr>
            <p:ph idx="1"/>
          </p:nvPr>
        </p:nvGraphicFramePr>
        <p:xfrm>
          <a:off x="1176338" y="2490788"/>
          <a:ext cx="6799264" cy="1988820"/>
        </p:xfrm>
        <a:graphic>
          <a:graphicData uri="http://schemas.openxmlformats.org/drawingml/2006/table">
            <a:tbl>
              <a:tblPr firstRow="1" bandRow="1">
                <a:tableStyleId>{5C22544A-7EE6-4342-B048-85BDC9FD1C3A}</a:tableStyleId>
              </a:tblPr>
              <a:tblGrid>
                <a:gridCol w="849908">
                  <a:extLst>
                    <a:ext uri="{9D8B030D-6E8A-4147-A177-3AD203B41FA5}">
                      <a16:colId xmlns:a16="http://schemas.microsoft.com/office/drawing/2014/main" val="20000"/>
                    </a:ext>
                  </a:extLst>
                </a:gridCol>
                <a:gridCol w="849908">
                  <a:extLst>
                    <a:ext uri="{9D8B030D-6E8A-4147-A177-3AD203B41FA5}">
                      <a16:colId xmlns:a16="http://schemas.microsoft.com/office/drawing/2014/main" val="20001"/>
                    </a:ext>
                  </a:extLst>
                </a:gridCol>
                <a:gridCol w="849908">
                  <a:extLst>
                    <a:ext uri="{9D8B030D-6E8A-4147-A177-3AD203B41FA5}">
                      <a16:colId xmlns:a16="http://schemas.microsoft.com/office/drawing/2014/main" val="20002"/>
                    </a:ext>
                  </a:extLst>
                </a:gridCol>
                <a:gridCol w="849908">
                  <a:extLst>
                    <a:ext uri="{9D8B030D-6E8A-4147-A177-3AD203B41FA5}">
                      <a16:colId xmlns:a16="http://schemas.microsoft.com/office/drawing/2014/main" val="20003"/>
                    </a:ext>
                  </a:extLst>
                </a:gridCol>
                <a:gridCol w="849908">
                  <a:extLst>
                    <a:ext uri="{9D8B030D-6E8A-4147-A177-3AD203B41FA5}">
                      <a16:colId xmlns:a16="http://schemas.microsoft.com/office/drawing/2014/main" val="20004"/>
                    </a:ext>
                  </a:extLst>
                </a:gridCol>
                <a:gridCol w="849908">
                  <a:extLst>
                    <a:ext uri="{9D8B030D-6E8A-4147-A177-3AD203B41FA5}">
                      <a16:colId xmlns:a16="http://schemas.microsoft.com/office/drawing/2014/main" val="20005"/>
                    </a:ext>
                  </a:extLst>
                </a:gridCol>
                <a:gridCol w="849908">
                  <a:extLst>
                    <a:ext uri="{9D8B030D-6E8A-4147-A177-3AD203B41FA5}">
                      <a16:colId xmlns:a16="http://schemas.microsoft.com/office/drawing/2014/main" val="20006"/>
                    </a:ext>
                  </a:extLst>
                </a:gridCol>
                <a:gridCol w="849908">
                  <a:extLst>
                    <a:ext uri="{9D8B030D-6E8A-4147-A177-3AD203B41FA5}">
                      <a16:colId xmlns:a16="http://schemas.microsoft.com/office/drawing/2014/main" val="20007"/>
                    </a:ext>
                  </a:extLst>
                </a:gridCol>
              </a:tblGrid>
              <a:tr h="370840">
                <a:tc>
                  <a:txBody>
                    <a:bodyPr/>
                    <a:lstStyle/>
                    <a:p>
                      <a:pPr algn="l" fontAlgn="b"/>
                      <a:r>
                        <a:rPr lang="en-GB" sz="1600" b="1" i="0" u="none" strike="noStrike" dirty="0">
                          <a:solidFill>
                            <a:srgbClr val="000000"/>
                          </a:solidFill>
                          <a:latin typeface="Arial"/>
                        </a:rPr>
                        <a:t>C1</a:t>
                      </a:r>
                    </a:p>
                  </a:txBody>
                  <a:tcPr marL="7620" marR="7620" marT="7620" marB="0" anchor="b"/>
                </a:tc>
                <a:tc>
                  <a:txBody>
                    <a:bodyPr/>
                    <a:lstStyle/>
                    <a:p>
                      <a:pPr algn="l" fontAlgn="b"/>
                      <a:r>
                        <a:rPr lang="en-GB" sz="1600" b="1" i="0" u="none" strike="noStrike" dirty="0">
                          <a:solidFill>
                            <a:srgbClr val="000000"/>
                          </a:solidFill>
                          <a:latin typeface="Arial"/>
                        </a:rPr>
                        <a:t>C2</a:t>
                      </a:r>
                    </a:p>
                  </a:txBody>
                  <a:tcPr marL="7620" marR="7620" marT="7620" marB="0" anchor="b"/>
                </a:tc>
                <a:tc>
                  <a:txBody>
                    <a:bodyPr/>
                    <a:lstStyle/>
                    <a:p>
                      <a:pPr algn="l" fontAlgn="b"/>
                      <a:r>
                        <a:rPr lang="en-GB" sz="1600" b="1" i="0" u="none" strike="noStrike" dirty="0">
                          <a:solidFill>
                            <a:srgbClr val="000000"/>
                          </a:solidFill>
                          <a:latin typeface="Arial"/>
                        </a:rPr>
                        <a:t>C3</a:t>
                      </a:r>
                    </a:p>
                  </a:txBody>
                  <a:tcPr marL="7620" marR="7620" marT="7620" marB="0" anchor="b"/>
                </a:tc>
                <a:tc>
                  <a:txBody>
                    <a:bodyPr/>
                    <a:lstStyle/>
                    <a:p>
                      <a:pPr algn="l" fontAlgn="b"/>
                      <a:r>
                        <a:rPr lang="en-GB" sz="1600" b="1" i="0" u="none" strike="noStrike" dirty="0">
                          <a:solidFill>
                            <a:srgbClr val="000000"/>
                          </a:solidFill>
                          <a:latin typeface="Arial"/>
                        </a:rPr>
                        <a:t>Average</a:t>
                      </a:r>
                    </a:p>
                  </a:txBody>
                  <a:tcPr marL="7620" marR="7620" marT="7620" marB="0" anchor="b"/>
                </a:tc>
                <a:tc>
                  <a:txBody>
                    <a:bodyPr/>
                    <a:lstStyle/>
                    <a:p>
                      <a:pPr algn="l" fontAlgn="b"/>
                      <a:r>
                        <a:rPr lang="en-GB" sz="1600" b="1" i="0" u="none" strike="noStrike" dirty="0">
                          <a:solidFill>
                            <a:srgbClr val="000000"/>
                          </a:solidFill>
                          <a:latin typeface="Arial"/>
                        </a:rPr>
                        <a:t>Product</a:t>
                      </a:r>
                    </a:p>
                  </a:txBody>
                  <a:tcPr marL="7620" marR="7620" marT="7620" marB="0" anchor="b"/>
                </a:tc>
                <a:tc>
                  <a:txBody>
                    <a:bodyPr/>
                    <a:lstStyle/>
                    <a:p>
                      <a:pPr algn="l" fontAlgn="b"/>
                      <a:r>
                        <a:rPr lang="en-GB" sz="1600" b="1" i="0" u="none" strike="noStrike" dirty="0">
                          <a:solidFill>
                            <a:srgbClr val="000000"/>
                          </a:solidFill>
                          <a:latin typeface="Arial"/>
                        </a:rPr>
                        <a:t>Minimum</a:t>
                      </a:r>
                    </a:p>
                  </a:txBody>
                  <a:tcPr marL="7620" marR="7620" marT="7620" marB="0" anchor="b"/>
                </a:tc>
                <a:tc>
                  <a:txBody>
                    <a:bodyPr/>
                    <a:lstStyle/>
                    <a:p>
                      <a:pPr algn="l" fontAlgn="b"/>
                      <a:r>
                        <a:rPr lang="en-GB" sz="1600" b="1" i="0" u="none" strike="noStrike" dirty="0">
                          <a:solidFill>
                            <a:srgbClr val="000000"/>
                          </a:solidFill>
                          <a:latin typeface="Arial"/>
                        </a:rPr>
                        <a:t>Maximum</a:t>
                      </a:r>
                    </a:p>
                  </a:txBody>
                  <a:tcPr marL="7620" marR="7620" marT="7620" marB="0" anchor="b"/>
                </a:tc>
                <a:tc>
                  <a:txBody>
                    <a:bodyPr/>
                    <a:lstStyle/>
                    <a:p>
                      <a:pPr algn="l" fontAlgn="b"/>
                      <a:r>
                        <a:rPr lang="en-GB" sz="1600" b="1" i="0" u="none" strike="noStrike" dirty="0">
                          <a:solidFill>
                            <a:srgbClr val="000000"/>
                          </a:solidFill>
                          <a:latin typeface="Arial"/>
                        </a:rPr>
                        <a:t>Median</a:t>
                      </a:r>
                    </a:p>
                  </a:txBody>
                  <a:tcPr marL="7620" marR="7620" marT="7620" marB="0" anchor="b"/>
                </a:tc>
                <a:extLst>
                  <a:ext uri="{0D108BD9-81ED-4DB2-BD59-A6C34878D82A}">
                    <a16:rowId xmlns:a16="http://schemas.microsoft.com/office/drawing/2014/main" val="10000"/>
                  </a:ext>
                </a:extLst>
              </a:tr>
              <a:tr h="370840">
                <a:tc>
                  <a:txBody>
                    <a:bodyPr/>
                    <a:lstStyle/>
                    <a:p>
                      <a:pPr algn="r" fontAlgn="b"/>
                      <a:r>
                        <a:rPr lang="ar-SA" sz="2400" b="0" i="0" u="none" strike="noStrike">
                          <a:solidFill>
                            <a:srgbClr val="000000"/>
                          </a:solidFill>
                          <a:latin typeface="Arial"/>
                        </a:rPr>
                        <a:t>0.9</a:t>
                      </a:r>
                    </a:p>
                  </a:txBody>
                  <a:tcPr marL="7620" marR="7620" marT="7620" marB="0" anchor="b"/>
                </a:tc>
                <a:tc>
                  <a:txBody>
                    <a:bodyPr/>
                    <a:lstStyle/>
                    <a:p>
                      <a:pPr algn="r" fontAlgn="b"/>
                      <a:r>
                        <a:rPr lang="ar-SA" sz="2400" b="0" i="0" u="none" strike="noStrike">
                          <a:solidFill>
                            <a:srgbClr val="000000"/>
                          </a:solidFill>
                          <a:latin typeface="Arial"/>
                        </a:rPr>
                        <a:t>0.5</a:t>
                      </a:r>
                    </a:p>
                  </a:txBody>
                  <a:tcPr marL="7620" marR="7620" marT="7620" marB="0" anchor="b"/>
                </a:tc>
                <a:tc>
                  <a:txBody>
                    <a:bodyPr/>
                    <a:lstStyle/>
                    <a:p>
                      <a:pPr algn="r" fontAlgn="b"/>
                      <a:r>
                        <a:rPr lang="ar-SA" sz="2400" b="0" i="0" u="none" strike="noStrike">
                          <a:solidFill>
                            <a:srgbClr val="000000"/>
                          </a:solidFill>
                          <a:latin typeface="Arial"/>
                        </a:rPr>
                        <a:t>0.5</a:t>
                      </a:r>
                    </a:p>
                  </a:txBody>
                  <a:tcPr marL="7620" marR="7620" marT="7620" marB="0" anchor="b"/>
                </a:tc>
                <a:tc>
                  <a:txBody>
                    <a:bodyPr/>
                    <a:lstStyle/>
                    <a:p>
                      <a:pPr algn="r" fontAlgn="b"/>
                      <a:r>
                        <a:rPr lang="ar-SA" sz="2400" b="0" i="0" u="none" strike="noStrike">
                          <a:solidFill>
                            <a:srgbClr val="000000"/>
                          </a:solidFill>
                          <a:latin typeface="Arial"/>
                        </a:rPr>
                        <a:t>0.63</a:t>
                      </a:r>
                    </a:p>
                  </a:txBody>
                  <a:tcPr marL="7620" marR="7620" marT="7620" marB="0" anchor="b"/>
                </a:tc>
                <a:tc>
                  <a:txBody>
                    <a:bodyPr/>
                    <a:lstStyle/>
                    <a:p>
                      <a:pPr algn="r" fontAlgn="b"/>
                      <a:r>
                        <a:rPr lang="ar-SA" sz="2400" b="0" i="0" u="none" strike="noStrike">
                          <a:solidFill>
                            <a:srgbClr val="000000"/>
                          </a:solidFill>
                          <a:latin typeface="Arial"/>
                        </a:rPr>
                        <a:t>0.23</a:t>
                      </a:r>
                    </a:p>
                  </a:txBody>
                  <a:tcPr marL="7620" marR="7620" marT="7620" marB="0" anchor="b"/>
                </a:tc>
                <a:tc>
                  <a:txBody>
                    <a:bodyPr/>
                    <a:lstStyle/>
                    <a:p>
                      <a:pPr algn="r" fontAlgn="b"/>
                      <a:r>
                        <a:rPr lang="ar-SA" sz="2400" b="0" i="0" u="none" strike="noStrike">
                          <a:solidFill>
                            <a:srgbClr val="000000"/>
                          </a:solidFill>
                          <a:latin typeface="Arial"/>
                        </a:rPr>
                        <a:t>0.5</a:t>
                      </a:r>
                    </a:p>
                  </a:txBody>
                  <a:tcPr marL="7620" marR="7620" marT="7620" marB="0" anchor="b"/>
                </a:tc>
                <a:tc>
                  <a:txBody>
                    <a:bodyPr/>
                    <a:lstStyle/>
                    <a:p>
                      <a:pPr algn="r" fontAlgn="b"/>
                      <a:r>
                        <a:rPr lang="ar-SA" sz="2400" b="0" i="0" u="none" strike="noStrike">
                          <a:solidFill>
                            <a:srgbClr val="000000"/>
                          </a:solidFill>
                          <a:latin typeface="Arial"/>
                        </a:rPr>
                        <a:t>0.9</a:t>
                      </a:r>
                    </a:p>
                  </a:txBody>
                  <a:tcPr marL="7620" marR="7620" marT="7620" marB="0" anchor="b"/>
                </a:tc>
                <a:tc>
                  <a:txBody>
                    <a:bodyPr/>
                    <a:lstStyle/>
                    <a:p>
                      <a:pPr algn="r" fontAlgn="b"/>
                      <a:r>
                        <a:rPr lang="ar-SA" sz="2400" b="0" i="0" u="none" strike="noStrike">
                          <a:solidFill>
                            <a:srgbClr val="000000"/>
                          </a:solidFill>
                          <a:latin typeface="Arial"/>
                        </a:rPr>
                        <a:t>0.5</a:t>
                      </a:r>
                    </a:p>
                  </a:txBody>
                  <a:tcPr marL="7620" marR="7620" marT="7620" marB="0" anchor="b"/>
                </a:tc>
                <a:extLst>
                  <a:ext uri="{0D108BD9-81ED-4DB2-BD59-A6C34878D82A}">
                    <a16:rowId xmlns:a16="http://schemas.microsoft.com/office/drawing/2014/main" val="10001"/>
                  </a:ext>
                </a:extLst>
              </a:tr>
              <a:tr h="370840">
                <a:tc>
                  <a:txBody>
                    <a:bodyPr/>
                    <a:lstStyle/>
                    <a:p>
                      <a:pPr algn="r" fontAlgn="b"/>
                      <a:r>
                        <a:rPr lang="ar-SA" sz="2400" b="0" i="0" u="none" strike="noStrike">
                          <a:solidFill>
                            <a:srgbClr val="000000"/>
                          </a:solidFill>
                          <a:latin typeface="Arial"/>
                        </a:rPr>
                        <a:t>0.5</a:t>
                      </a:r>
                    </a:p>
                  </a:txBody>
                  <a:tcPr marL="7620" marR="7620" marT="7620" marB="0" anchor="b"/>
                </a:tc>
                <a:tc>
                  <a:txBody>
                    <a:bodyPr/>
                    <a:lstStyle/>
                    <a:p>
                      <a:pPr algn="r" fontAlgn="b"/>
                      <a:r>
                        <a:rPr lang="ar-SA" sz="2400" b="0" i="0" u="none" strike="noStrike">
                          <a:solidFill>
                            <a:srgbClr val="000000"/>
                          </a:solidFill>
                          <a:latin typeface="Arial"/>
                        </a:rPr>
                        <a:t>0.5</a:t>
                      </a:r>
                    </a:p>
                  </a:txBody>
                  <a:tcPr marL="7620" marR="7620" marT="7620" marB="0" anchor="b"/>
                </a:tc>
                <a:tc>
                  <a:txBody>
                    <a:bodyPr/>
                    <a:lstStyle/>
                    <a:p>
                      <a:pPr algn="r" fontAlgn="b"/>
                      <a:r>
                        <a:rPr lang="ar-SA" sz="2400" b="0" i="0" u="none" strike="noStrike">
                          <a:solidFill>
                            <a:srgbClr val="000000"/>
                          </a:solidFill>
                          <a:latin typeface="Arial"/>
                        </a:rPr>
                        <a:t>0</a:t>
                      </a:r>
                    </a:p>
                  </a:txBody>
                  <a:tcPr marL="7620" marR="7620" marT="7620" marB="0" anchor="b"/>
                </a:tc>
                <a:tc>
                  <a:txBody>
                    <a:bodyPr/>
                    <a:lstStyle/>
                    <a:p>
                      <a:pPr algn="r" fontAlgn="b"/>
                      <a:r>
                        <a:rPr lang="ar-SA" sz="2400" b="0" i="0" u="none" strike="noStrike">
                          <a:solidFill>
                            <a:srgbClr val="000000"/>
                          </a:solidFill>
                          <a:latin typeface="Arial"/>
                        </a:rPr>
                        <a:t>0.33</a:t>
                      </a:r>
                    </a:p>
                  </a:txBody>
                  <a:tcPr marL="7620" marR="7620" marT="7620" marB="0" anchor="b"/>
                </a:tc>
                <a:tc>
                  <a:txBody>
                    <a:bodyPr/>
                    <a:lstStyle/>
                    <a:p>
                      <a:pPr algn="r" fontAlgn="b"/>
                      <a:r>
                        <a:rPr lang="ar-SA" sz="2400" b="0" i="0" u="none" strike="noStrike">
                          <a:solidFill>
                            <a:srgbClr val="000000"/>
                          </a:solidFill>
                          <a:latin typeface="Arial"/>
                        </a:rPr>
                        <a:t>0.00</a:t>
                      </a:r>
                    </a:p>
                  </a:txBody>
                  <a:tcPr marL="7620" marR="7620" marT="7620" marB="0" anchor="b"/>
                </a:tc>
                <a:tc>
                  <a:txBody>
                    <a:bodyPr/>
                    <a:lstStyle/>
                    <a:p>
                      <a:pPr algn="r" fontAlgn="b"/>
                      <a:r>
                        <a:rPr lang="ar-SA" sz="2400" b="0" i="0" u="none" strike="noStrike">
                          <a:solidFill>
                            <a:srgbClr val="000000"/>
                          </a:solidFill>
                          <a:latin typeface="Arial"/>
                        </a:rPr>
                        <a:t>0</a:t>
                      </a:r>
                    </a:p>
                  </a:txBody>
                  <a:tcPr marL="7620" marR="7620" marT="7620" marB="0" anchor="b"/>
                </a:tc>
                <a:tc>
                  <a:txBody>
                    <a:bodyPr/>
                    <a:lstStyle/>
                    <a:p>
                      <a:pPr algn="r" fontAlgn="b"/>
                      <a:r>
                        <a:rPr lang="ar-SA" sz="2400" b="0" i="0" u="none" strike="noStrike">
                          <a:solidFill>
                            <a:srgbClr val="000000"/>
                          </a:solidFill>
                          <a:latin typeface="Arial"/>
                        </a:rPr>
                        <a:t>0.5</a:t>
                      </a:r>
                    </a:p>
                  </a:txBody>
                  <a:tcPr marL="7620" marR="7620" marT="7620" marB="0" anchor="b"/>
                </a:tc>
                <a:tc>
                  <a:txBody>
                    <a:bodyPr/>
                    <a:lstStyle/>
                    <a:p>
                      <a:pPr algn="r" fontAlgn="b"/>
                      <a:r>
                        <a:rPr lang="ar-SA" sz="2400" b="0" i="0" u="none" strike="noStrike">
                          <a:solidFill>
                            <a:srgbClr val="000000"/>
                          </a:solidFill>
                          <a:latin typeface="Arial"/>
                        </a:rPr>
                        <a:t>0.5</a:t>
                      </a:r>
                    </a:p>
                  </a:txBody>
                  <a:tcPr marL="7620" marR="7620" marT="7620" marB="0" anchor="b"/>
                </a:tc>
                <a:extLst>
                  <a:ext uri="{0D108BD9-81ED-4DB2-BD59-A6C34878D82A}">
                    <a16:rowId xmlns:a16="http://schemas.microsoft.com/office/drawing/2014/main" val="10002"/>
                  </a:ext>
                </a:extLst>
              </a:tr>
              <a:tr h="370840">
                <a:tc>
                  <a:txBody>
                    <a:bodyPr/>
                    <a:lstStyle/>
                    <a:p>
                      <a:pPr algn="r" fontAlgn="b"/>
                      <a:r>
                        <a:rPr lang="ar-SA" sz="2400" b="0" i="0" u="none" strike="noStrike">
                          <a:solidFill>
                            <a:srgbClr val="000000"/>
                          </a:solidFill>
                          <a:latin typeface="Arial"/>
                        </a:rPr>
                        <a:t>0.1</a:t>
                      </a:r>
                    </a:p>
                  </a:txBody>
                  <a:tcPr marL="7620" marR="7620" marT="7620" marB="0" anchor="b"/>
                </a:tc>
                <a:tc>
                  <a:txBody>
                    <a:bodyPr/>
                    <a:lstStyle/>
                    <a:p>
                      <a:pPr algn="r" fontAlgn="b"/>
                      <a:r>
                        <a:rPr lang="ar-SA" sz="2400" b="0" i="0" u="none" strike="noStrike">
                          <a:solidFill>
                            <a:srgbClr val="000000"/>
                          </a:solidFill>
                          <a:latin typeface="Arial"/>
                        </a:rPr>
                        <a:t>0.1</a:t>
                      </a:r>
                    </a:p>
                  </a:txBody>
                  <a:tcPr marL="7620" marR="7620" marT="7620" marB="0" anchor="b"/>
                </a:tc>
                <a:tc>
                  <a:txBody>
                    <a:bodyPr/>
                    <a:lstStyle/>
                    <a:p>
                      <a:pPr algn="r" fontAlgn="b"/>
                      <a:r>
                        <a:rPr lang="ar-SA" sz="2400" b="0" i="0" u="none" strike="noStrike">
                          <a:solidFill>
                            <a:srgbClr val="000000"/>
                          </a:solidFill>
                          <a:latin typeface="Arial"/>
                        </a:rPr>
                        <a:t>0.1</a:t>
                      </a:r>
                    </a:p>
                  </a:txBody>
                  <a:tcPr marL="7620" marR="7620" marT="7620" marB="0" anchor="b"/>
                </a:tc>
                <a:tc>
                  <a:txBody>
                    <a:bodyPr/>
                    <a:lstStyle/>
                    <a:p>
                      <a:pPr algn="r" fontAlgn="b"/>
                      <a:r>
                        <a:rPr lang="ar-SA" sz="2400" b="0" i="0" u="none" strike="noStrike">
                          <a:solidFill>
                            <a:srgbClr val="000000"/>
                          </a:solidFill>
                          <a:latin typeface="Arial"/>
                        </a:rPr>
                        <a:t>0.10</a:t>
                      </a:r>
                    </a:p>
                  </a:txBody>
                  <a:tcPr marL="7620" marR="7620" marT="7620" marB="0" anchor="b"/>
                </a:tc>
                <a:tc>
                  <a:txBody>
                    <a:bodyPr/>
                    <a:lstStyle/>
                    <a:p>
                      <a:pPr algn="r" fontAlgn="b"/>
                      <a:r>
                        <a:rPr lang="ar-SA" sz="2400" b="0" i="0" u="none" strike="noStrike">
                          <a:solidFill>
                            <a:srgbClr val="000000"/>
                          </a:solidFill>
                          <a:latin typeface="Arial"/>
                        </a:rPr>
                        <a:t>0.00</a:t>
                      </a:r>
                    </a:p>
                  </a:txBody>
                  <a:tcPr marL="7620" marR="7620" marT="7620" marB="0" anchor="b"/>
                </a:tc>
                <a:tc>
                  <a:txBody>
                    <a:bodyPr/>
                    <a:lstStyle/>
                    <a:p>
                      <a:pPr algn="r" fontAlgn="b"/>
                      <a:r>
                        <a:rPr lang="ar-SA" sz="2400" b="0" i="0" u="none" strike="noStrike">
                          <a:solidFill>
                            <a:srgbClr val="000000"/>
                          </a:solidFill>
                          <a:latin typeface="Arial"/>
                        </a:rPr>
                        <a:t>0.1</a:t>
                      </a:r>
                    </a:p>
                  </a:txBody>
                  <a:tcPr marL="7620" marR="7620" marT="7620" marB="0" anchor="b"/>
                </a:tc>
                <a:tc>
                  <a:txBody>
                    <a:bodyPr/>
                    <a:lstStyle/>
                    <a:p>
                      <a:pPr algn="r" fontAlgn="b"/>
                      <a:r>
                        <a:rPr lang="ar-SA" sz="2400" b="0" i="0" u="none" strike="noStrike">
                          <a:solidFill>
                            <a:srgbClr val="000000"/>
                          </a:solidFill>
                          <a:latin typeface="Arial"/>
                        </a:rPr>
                        <a:t>0.1</a:t>
                      </a:r>
                    </a:p>
                  </a:txBody>
                  <a:tcPr marL="7620" marR="7620" marT="7620" marB="0" anchor="b"/>
                </a:tc>
                <a:tc>
                  <a:txBody>
                    <a:bodyPr/>
                    <a:lstStyle/>
                    <a:p>
                      <a:pPr algn="r" fontAlgn="b"/>
                      <a:r>
                        <a:rPr lang="ar-SA" sz="2400" b="0" i="0" u="none" strike="noStrike">
                          <a:solidFill>
                            <a:srgbClr val="000000"/>
                          </a:solidFill>
                          <a:latin typeface="Arial"/>
                        </a:rPr>
                        <a:t>0.1</a:t>
                      </a:r>
                    </a:p>
                  </a:txBody>
                  <a:tcPr marL="7620" marR="7620" marT="7620" marB="0" anchor="b"/>
                </a:tc>
                <a:extLst>
                  <a:ext uri="{0D108BD9-81ED-4DB2-BD59-A6C34878D82A}">
                    <a16:rowId xmlns:a16="http://schemas.microsoft.com/office/drawing/2014/main" val="10003"/>
                  </a:ext>
                </a:extLst>
              </a:tr>
              <a:tr h="370840">
                <a:tc>
                  <a:txBody>
                    <a:bodyPr/>
                    <a:lstStyle/>
                    <a:p>
                      <a:pPr algn="r" fontAlgn="b"/>
                      <a:r>
                        <a:rPr lang="ar-SA" sz="2400" b="0" i="0" u="none" strike="noStrike">
                          <a:solidFill>
                            <a:srgbClr val="000000"/>
                          </a:solidFill>
                          <a:latin typeface="Arial"/>
                        </a:rPr>
                        <a:t>0.4</a:t>
                      </a:r>
                    </a:p>
                  </a:txBody>
                  <a:tcPr marL="7620" marR="7620" marT="7620" marB="0" anchor="b"/>
                </a:tc>
                <a:tc>
                  <a:txBody>
                    <a:bodyPr/>
                    <a:lstStyle/>
                    <a:p>
                      <a:pPr algn="r" fontAlgn="b"/>
                      <a:r>
                        <a:rPr lang="ar-SA" sz="2400" b="0" i="0" u="none" strike="noStrike">
                          <a:solidFill>
                            <a:srgbClr val="000000"/>
                          </a:solidFill>
                          <a:latin typeface="Arial"/>
                        </a:rPr>
                        <a:t>0.4</a:t>
                      </a:r>
                    </a:p>
                  </a:txBody>
                  <a:tcPr marL="7620" marR="7620" marT="7620" marB="0" anchor="b"/>
                </a:tc>
                <a:tc>
                  <a:txBody>
                    <a:bodyPr/>
                    <a:lstStyle/>
                    <a:p>
                      <a:pPr algn="r" fontAlgn="b"/>
                      <a:r>
                        <a:rPr lang="ar-SA" sz="2400" b="0" i="0" u="none" strike="noStrike">
                          <a:solidFill>
                            <a:srgbClr val="000000"/>
                          </a:solidFill>
                          <a:latin typeface="Arial"/>
                        </a:rPr>
                        <a:t>0.6</a:t>
                      </a:r>
                    </a:p>
                  </a:txBody>
                  <a:tcPr marL="7620" marR="7620" marT="7620" marB="0" anchor="b"/>
                </a:tc>
                <a:tc>
                  <a:txBody>
                    <a:bodyPr/>
                    <a:lstStyle/>
                    <a:p>
                      <a:pPr algn="r" fontAlgn="b"/>
                      <a:r>
                        <a:rPr lang="ar-SA" sz="2400" b="0" i="0" u="none" strike="noStrike">
                          <a:solidFill>
                            <a:srgbClr val="000000"/>
                          </a:solidFill>
                          <a:latin typeface="Arial"/>
                        </a:rPr>
                        <a:t>0.47</a:t>
                      </a:r>
                    </a:p>
                  </a:txBody>
                  <a:tcPr marL="7620" marR="7620" marT="7620" marB="0" anchor="b"/>
                </a:tc>
                <a:tc>
                  <a:txBody>
                    <a:bodyPr/>
                    <a:lstStyle/>
                    <a:p>
                      <a:pPr algn="r" fontAlgn="b"/>
                      <a:r>
                        <a:rPr lang="ar-SA" sz="2400" b="0" i="0" u="none" strike="noStrike">
                          <a:solidFill>
                            <a:srgbClr val="000000"/>
                          </a:solidFill>
                          <a:latin typeface="Arial"/>
                        </a:rPr>
                        <a:t>0.10</a:t>
                      </a:r>
                    </a:p>
                  </a:txBody>
                  <a:tcPr marL="7620" marR="7620" marT="7620" marB="0" anchor="b"/>
                </a:tc>
                <a:tc>
                  <a:txBody>
                    <a:bodyPr/>
                    <a:lstStyle/>
                    <a:p>
                      <a:pPr algn="r" fontAlgn="b"/>
                      <a:r>
                        <a:rPr lang="ar-SA" sz="2400" b="0" i="0" u="none" strike="noStrike">
                          <a:solidFill>
                            <a:srgbClr val="000000"/>
                          </a:solidFill>
                          <a:latin typeface="Arial"/>
                        </a:rPr>
                        <a:t>0.4</a:t>
                      </a:r>
                    </a:p>
                  </a:txBody>
                  <a:tcPr marL="7620" marR="7620" marT="7620" marB="0" anchor="b"/>
                </a:tc>
                <a:tc>
                  <a:txBody>
                    <a:bodyPr/>
                    <a:lstStyle/>
                    <a:p>
                      <a:pPr algn="r" fontAlgn="b"/>
                      <a:r>
                        <a:rPr lang="ar-SA" sz="2400" b="0" i="0" u="none" strike="noStrike">
                          <a:solidFill>
                            <a:srgbClr val="000000"/>
                          </a:solidFill>
                          <a:latin typeface="Arial"/>
                        </a:rPr>
                        <a:t>0.6</a:t>
                      </a:r>
                    </a:p>
                  </a:txBody>
                  <a:tcPr marL="7620" marR="7620" marT="7620" marB="0" anchor="b"/>
                </a:tc>
                <a:tc>
                  <a:txBody>
                    <a:bodyPr/>
                    <a:lstStyle/>
                    <a:p>
                      <a:pPr algn="r" fontAlgn="b"/>
                      <a:r>
                        <a:rPr lang="ar-SA" sz="2400" b="0" i="0" u="none" strike="noStrike" dirty="0">
                          <a:solidFill>
                            <a:srgbClr val="000000"/>
                          </a:solidFill>
                          <a:latin typeface="Arial"/>
                        </a:rPr>
                        <a:t>0.4</a:t>
                      </a:r>
                    </a:p>
                  </a:txBody>
                  <a:tcPr marL="7620" marR="7620" marT="7620" marB="0" anchor="b"/>
                </a:tc>
                <a:extLst>
                  <a:ext uri="{0D108BD9-81ED-4DB2-BD59-A6C34878D82A}">
                    <a16:rowId xmlns:a16="http://schemas.microsoft.com/office/drawing/2014/main" val="10004"/>
                  </a:ext>
                </a:extLst>
              </a:tr>
            </a:tbl>
          </a:graphicData>
        </a:graphic>
      </p:graphicFrame>
      <p:sp>
        <p:nvSpPr>
          <p:cNvPr id="3" name="Footer Placeholder 2"/>
          <p:cNvSpPr>
            <a:spLocks noGrp="1"/>
          </p:cNvSpPr>
          <p:nvPr>
            <p:ph type="ftr" sz="quarter" idx="11"/>
          </p:nvPr>
        </p:nvSpPr>
        <p:spPr/>
        <p:txBody>
          <a:bodyPr/>
          <a:lstStyle/>
          <a:p>
            <a:r>
              <a:rPr lang="en-US"/>
              <a:t>zeshan.khan@nu.edu.pk</a:t>
            </a:r>
            <a:endParaRPr lang="en-US" dirty="0"/>
          </a:p>
        </p:txBody>
      </p:sp>
      <p:sp>
        <p:nvSpPr>
          <p:cNvPr id="7" name="Slide Number Placeholder 6"/>
          <p:cNvSpPr>
            <a:spLocks noGrp="1"/>
          </p:cNvSpPr>
          <p:nvPr>
            <p:ph type="sldNum" sz="quarter" idx="12"/>
          </p:nvPr>
        </p:nvSpPr>
        <p:spPr/>
        <p:txBody>
          <a:bodyPr/>
          <a:lstStyle/>
          <a:p>
            <a:pPr>
              <a:defRPr/>
            </a:pPr>
            <a:fld id="{A21CEE88-F9FC-456D-B47E-A59E4279B87A}" type="slidenum">
              <a:rPr lang="en-US" smtClean="0"/>
              <a:pPr>
                <a:defRPr/>
              </a:pPr>
              <a:t>21</a:t>
            </a:fld>
            <a:endParaRPr lang="en-US"/>
          </a:p>
        </p:txBody>
      </p:sp>
      <p:sp>
        <p:nvSpPr>
          <p:cNvPr id="4" name="TextBox 3"/>
          <p:cNvSpPr txBox="1"/>
          <p:nvPr/>
        </p:nvSpPr>
        <p:spPr>
          <a:xfrm>
            <a:off x="1619672" y="5157192"/>
            <a:ext cx="5688632" cy="369332"/>
          </a:xfrm>
          <a:prstGeom prst="rect">
            <a:avLst/>
          </a:prstGeom>
          <a:noFill/>
        </p:spPr>
        <p:txBody>
          <a:bodyPr wrap="square" rtlCol="1">
            <a:spAutoFit/>
          </a:bodyPr>
          <a:lstStyle/>
          <a:p>
            <a:endParaRPr lang="ar-SA" dirty="0"/>
          </a:p>
        </p:txBody>
      </p:sp>
      <p:sp>
        <p:nvSpPr>
          <p:cNvPr id="6" name="TextBox 5"/>
          <p:cNvSpPr txBox="1"/>
          <p:nvPr/>
        </p:nvSpPr>
        <p:spPr>
          <a:xfrm>
            <a:off x="1907704" y="4581128"/>
            <a:ext cx="5832648" cy="1477328"/>
          </a:xfrm>
          <a:prstGeom prst="rect">
            <a:avLst/>
          </a:prstGeom>
          <a:noFill/>
        </p:spPr>
        <p:txBody>
          <a:bodyPr wrap="square" rtlCol="1">
            <a:spAutoFit/>
          </a:bodyPr>
          <a:lstStyle/>
          <a:p>
            <a:r>
              <a:rPr lang="en-GB" dirty="0"/>
              <a:t>Average = (c1+c2+c3)/3</a:t>
            </a:r>
          </a:p>
          <a:p>
            <a:r>
              <a:rPr lang="en-GB" dirty="0"/>
              <a:t>Product = c1*c2*c3</a:t>
            </a:r>
          </a:p>
          <a:p>
            <a:r>
              <a:rPr lang="en-GB" dirty="0"/>
              <a:t>Minimum = min(c1,c2,c3)</a:t>
            </a:r>
          </a:p>
          <a:p>
            <a:r>
              <a:rPr lang="en-GB" dirty="0"/>
              <a:t>Maximum = max(c1,c2,c3)</a:t>
            </a:r>
          </a:p>
          <a:p>
            <a:r>
              <a:rPr lang="en-GB" dirty="0"/>
              <a:t>Median = median(c1,c2,c3)</a:t>
            </a:r>
            <a:endParaRPr lang="ar-SA" dirty="0"/>
          </a:p>
        </p:txBody>
      </p:sp>
    </p:spTree>
  </p:cSld>
  <p:clrMapOvr>
    <a:masterClrMapping/>
  </p:clrMapOvr>
  <p:transition spd="med">
    <p:fade thruBlk="1"/>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Voting Techniques (Exercise)</a:t>
            </a:r>
            <a:endParaRPr lang="ar-SA" dirty="0"/>
          </a:p>
        </p:txBody>
      </p:sp>
      <p:graphicFrame>
        <p:nvGraphicFramePr>
          <p:cNvPr id="7" name="Content Placeholder 6"/>
          <p:cNvGraphicFramePr>
            <a:graphicFrameLocks noGrp="1"/>
          </p:cNvGraphicFramePr>
          <p:nvPr>
            <p:ph idx="1"/>
          </p:nvPr>
        </p:nvGraphicFramePr>
        <p:xfrm>
          <a:off x="1176338" y="2490788"/>
          <a:ext cx="6799264" cy="1978660"/>
        </p:xfrm>
        <a:graphic>
          <a:graphicData uri="http://schemas.openxmlformats.org/drawingml/2006/table">
            <a:tbl>
              <a:tblPr firstRow="1" bandRow="1">
                <a:tableStyleId>{5C22544A-7EE6-4342-B048-85BDC9FD1C3A}</a:tableStyleId>
              </a:tblPr>
              <a:tblGrid>
                <a:gridCol w="849908">
                  <a:extLst>
                    <a:ext uri="{9D8B030D-6E8A-4147-A177-3AD203B41FA5}">
                      <a16:colId xmlns:a16="http://schemas.microsoft.com/office/drawing/2014/main" val="20000"/>
                    </a:ext>
                  </a:extLst>
                </a:gridCol>
                <a:gridCol w="849908">
                  <a:extLst>
                    <a:ext uri="{9D8B030D-6E8A-4147-A177-3AD203B41FA5}">
                      <a16:colId xmlns:a16="http://schemas.microsoft.com/office/drawing/2014/main" val="20001"/>
                    </a:ext>
                  </a:extLst>
                </a:gridCol>
                <a:gridCol w="849908">
                  <a:extLst>
                    <a:ext uri="{9D8B030D-6E8A-4147-A177-3AD203B41FA5}">
                      <a16:colId xmlns:a16="http://schemas.microsoft.com/office/drawing/2014/main" val="20002"/>
                    </a:ext>
                  </a:extLst>
                </a:gridCol>
                <a:gridCol w="849908">
                  <a:extLst>
                    <a:ext uri="{9D8B030D-6E8A-4147-A177-3AD203B41FA5}">
                      <a16:colId xmlns:a16="http://schemas.microsoft.com/office/drawing/2014/main" val="20003"/>
                    </a:ext>
                  </a:extLst>
                </a:gridCol>
                <a:gridCol w="849908">
                  <a:extLst>
                    <a:ext uri="{9D8B030D-6E8A-4147-A177-3AD203B41FA5}">
                      <a16:colId xmlns:a16="http://schemas.microsoft.com/office/drawing/2014/main" val="20004"/>
                    </a:ext>
                  </a:extLst>
                </a:gridCol>
                <a:gridCol w="849908">
                  <a:extLst>
                    <a:ext uri="{9D8B030D-6E8A-4147-A177-3AD203B41FA5}">
                      <a16:colId xmlns:a16="http://schemas.microsoft.com/office/drawing/2014/main" val="20005"/>
                    </a:ext>
                  </a:extLst>
                </a:gridCol>
                <a:gridCol w="849908">
                  <a:extLst>
                    <a:ext uri="{9D8B030D-6E8A-4147-A177-3AD203B41FA5}">
                      <a16:colId xmlns:a16="http://schemas.microsoft.com/office/drawing/2014/main" val="20006"/>
                    </a:ext>
                  </a:extLst>
                </a:gridCol>
                <a:gridCol w="849908">
                  <a:extLst>
                    <a:ext uri="{9D8B030D-6E8A-4147-A177-3AD203B41FA5}">
                      <a16:colId xmlns:a16="http://schemas.microsoft.com/office/drawing/2014/main" val="20007"/>
                    </a:ext>
                  </a:extLst>
                </a:gridCol>
              </a:tblGrid>
              <a:tr h="370840">
                <a:tc>
                  <a:txBody>
                    <a:bodyPr/>
                    <a:lstStyle/>
                    <a:p>
                      <a:pPr algn="l" fontAlgn="b"/>
                      <a:r>
                        <a:rPr lang="en-GB" sz="1600" b="0" i="0" u="none" strike="noStrike" dirty="0">
                          <a:solidFill>
                            <a:srgbClr val="000000"/>
                          </a:solidFill>
                          <a:latin typeface="Arial"/>
                        </a:rPr>
                        <a:t>C1</a:t>
                      </a:r>
                    </a:p>
                  </a:txBody>
                  <a:tcPr marL="7620" marR="7620" marT="7620" marB="0" anchor="b"/>
                </a:tc>
                <a:tc>
                  <a:txBody>
                    <a:bodyPr/>
                    <a:lstStyle/>
                    <a:p>
                      <a:pPr algn="l" fontAlgn="b"/>
                      <a:r>
                        <a:rPr lang="en-GB" sz="1600" b="0" i="0" u="none" strike="noStrike" dirty="0">
                          <a:solidFill>
                            <a:srgbClr val="000000"/>
                          </a:solidFill>
                          <a:latin typeface="Arial"/>
                        </a:rPr>
                        <a:t>C2</a:t>
                      </a:r>
                    </a:p>
                  </a:txBody>
                  <a:tcPr marL="7620" marR="7620" marT="7620" marB="0" anchor="b"/>
                </a:tc>
                <a:tc>
                  <a:txBody>
                    <a:bodyPr/>
                    <a:lstStyle/>
                    <a:p>
                      <a:pPr algn="l" fontAlgn="b"/>
                      <a:r>
                        <a:rPr lang="en-GB" sz="1600" b="0" i="0" u="none" strike="noStrike" dirty="0">
                          <a:solidFill>
                            <a:srgbClr val="000000"/>
                          </a:solidFill>
                          <a:latin typeface="Arial"/>
                        </a:rPr>
                        <a:t>C3</a:t>
                      </a:r>
                    </a:p>
                  </a:txBody>
                  <a:tcPr marL="7620" marR="7620" marT="7620" marB="0" anchor="b"/>
                </a:tc>
                <a:tc>
                  <a:txBody>
                    <a:bodyPr/>
                    <a:lstStyle/>
                    <a:p>
                      <a:pPr algn="l" fontAlgn="b"/>
                      <a:r>
                        <a:rPr lang="en-GB" sz="1600" b="0" i="0" u="none" strike="noStrike" dirty="0">
                          <a:solidFill>
                            <a:srgbClr val="000000"/>
                          </a:solidFill>
                          <a:latin typeface="Arial"/>
                        </a:rPr>
                        <a:t>Average</a:t>
                      </a:r>
                    </a:p>
                  </a:txBody>
                  <a:tcPr marL="7620" marR="7620" marT="7620" marB="0" anchor="b"/>
                </a:tc>
                <a:tc>
                  <a:txBody>
                    <a:bodyPr/>
                    <a:lstStyle/>
                    <a:p>
                      <a:pPr algn="l" fontAlgn="b"/>
                      <a:r>
                        <a:rPr lang="en-GB" sz="1600" b="0" i="0" u="none" strike="noStrike" dirty="0">
                          <a:solidFill>
                            <a:srgbClr val="000000"/>
                          </a:solidFill>
                          <a:latin typeface="Arial"/>
                        </a:rPr>
                        <a:t>Product</a:t>
                      </a:r>
                    </a:p>
                  </a:txBody>
                  <a:tcPr marL="7620" marR="7620" marT="7620" marB="0" anchor="b"/>
                </a:tc>
                <a:tc>
                  <a:txBody>
                    <a:bodyPr/>
                    <a:lstStyle/>
                    <a:p>
                      <a:pPr algn="l" fontAlgn="b"/>
                      <a:r>
                        <a:rPr lang="en-GB" sz="1600" b="0" i="0" u="none" strike="noStrike" dirty="0">
                          <a:solidFill>
                            <a:srgbClr val="000000"/>
                          </a:solidFill>
                          <a:latin typeface="Arial"/>
                        </a:rPr>
                        <a:t>Minimum</a:t>
                      </a:r>
                    </a:p>
                  </a:txBody>
                  <a:tcPr marL="7620" marR="7620" marT="7620" marB="0" anchor="b"/>
                </a:tc>
                <a:tc>
                  <a:txBody>
                    <a:bodyPr/>
                    <a:lstStyle/>
                    <a:p>
                      <a:pPr algn="l" fontAlgn="b"/>
                      <a:r>
                        <a:rPr lang="en-GB" sz="1600" b="0" i="0" u="none" strike="noStrike" dirty="0">
                          <a:solidFill>
                            <a:srgbClr val="000000"/>
                          </a:solidFill>
                          <a:latin typeface="Arial"/>
                        </a:rPr>
                        <a:t>Maximum</a:t>
                      </a:r>
                    </a:p>
                  </a:txBody>
                  <a:tcPr marL="7620" marR="7620" marT="7620" marB="0" anchor="b"/>
                </a:tc>
                <a:tc>
                  <a:txBody>
                    <a:bodyPr/>
                    <a:lstStyle/>
                    <a:p>
                      <a:pPr algn="l" fontAlgn="b"/>
                      <a:r>
                        <a:rPr lang="en-GB" sz="1600" b="0" i="0" u="none" strike="noStrike" dirty="0">
                          <a:solidFill>
                            <a:srgbClr val="000000"/>
                          </a:solidFill>
                          <a:latin typeface="Arial"/>
                        </a:rPr>
                        <a:t>Majority</a:t>
                      </a:r>
                    </a:p>
                  </a:txBody>
                  <a:tcPr marL="7620" marR="7620" marT="7620" marB="0" anchor="b"/>
                </a:tc>
                <a:extLst>
                  <a:ext uri="{0D108BD9-81ED-4DB2-BD59-A6C34878D82A}">
                    <a16:rowId xmlns:a16="http://schemas.microsoft.com/office/drawing/2014/main" val="10000"/>
                  </a:ext>
                </a:extLst>
              </a:tr>
              <a:tr h="370840">
                <a:tc>
                  <a:txBody>
                    <a:bodyPr/>
                    <a:lstStyle/>
                    <a:p>
                      <a:pPr algn="r" fontAlgn="b"/>
                      <a:r>
                        <a:rPr lang="ar-SA" sz="1800" b="0" i="0" u="none" strike="noStrike">
                          <a:solidFill>
                            <a:srgbClr val="000000"/>
                          </a:solidFill>
                          <a:latin typeface="Arial"/>
                        </a:rPr>
                        <a:t>0.1</a:t>
                      </a:r>
                    </a:p>
                  </a:txBody>
                  <a:tcPr marL="7620" marR="7620" marT="7620" marB="0" anchor="b"/>
                </a:tc>
                <a:tc>
                  <a:txBody>
                    <a:bodyPr/>
                    <a:lstStyle/>
                    <a:p>
                      <a:pPr algn="r" fontAlgn="b"/>
                      <a:r>
                        <a:rPr lang="ar-SA" sz="1800" b="0" i="0" u="none" strike="noStrike">
                          <a:solidFill>
                            <a:srgbClr val="000000"/>
                          </a:solidFill>
                          <a:latin typeface="Arial"/>
                        </a:rPr>
                        <a:t>0.2</a:t>
                      </a:r>
                    </a:p>
                  </a:txBody>
                  <a:tcPr marL="7620" marR="7620" marT="7620" marB="0" anchor="b"/>
                </a:tc>
                <a:tc>
                  <a:txBody>
                    <a:bodyPr/>
                    <a:lstStyle/>
                    <a:p>
                      <a:pPr algn="r" fontAlgn="b"/>
                      <a:r>
                        <a:rPr lang="ar-SA" sz="1800" b="0" i="0" u="none" strike="noStrike">
                          <a:solidFill>
                            <a:srgbClr val="000000"/>
                          </a:solidFill>
                          <a:latin typeface="Arial"/>
                        </a:rPr>
                        <a:t>0.9</a:t>
                      </a:r>
                    </a:p>
                  </a:txBody>
                  <a:tcPr marL="7620" marR="7620" marT="7620" marB="0" anchor="b"/>
                </a:tc>
                <a:tc>
                  <a:txBody>
                    <a:bodyPr/>
                    <a:lstStyle/>
                    <a:p>
                      <a:pPr algn="r" fontAlgn="b"/>
                      <a:endParaRPr lang="ar-SA" sz="1800" b="0" i="0" u="none" strike="noStrike" dirty="0">
                        <a:solidFill>
                          <a:srgbClr val="000000"/>
                        </a:solidFill>
                        <a:latin typeface="Arial"/>
                      </a:endParaRPr>
                    </a:p>
                  </a:txBody>
                  <a:tcPr marL="7620" marR="7620" marT="7620" marB="0" anchor="b"/>
                </a:tc>
                <a:tc>
                  <a:txBody>
                    <a:bodyPr/>
                    <a:lstStyle/>
                    <a:p>
                      <a:pPr algn="r" fontAlgn="b"/>
                      <a:endParaRPr lang="ar-SA" sz="1800" b="0" i="0" u="none" strike="noStrike" dirty="0">
                        <a:solidFill>
                          <a:srgbClr val="000000"/>
                        </a:solidFill>
                        <a:latin typeface="Arial"/>
                      </a:endParaRPr>
                    </a:p>
                  </a:txBody>
                  <a:tcPr marL="7620" marR="7620" marT="7620" marB="0" anchor="b"/>
                </a:tc>
                <a:tc>
                  <a:txBody>
                    <a:bodyPr/>
                    <a:lstStyle/>
                    <a:p>
                      <a:pPr algn="r" fontAlgn="b"/>
                      <a:endParaRPr lang="ar-SA" sz="1800" b="0" i="0" u="none" strike="noStrike" dirty="0">
                        <a:solidFill>
                          <a:srgbClr val="000000"/>
                        </a:solidFill>
                        <a:latin typeface="Arial"/>
                      </a:endParaRPr>
                    </a:p>
                  </a:txBody>
                  <a:tcPr marL="7620" marR="7620" marT="7620" marB="0" anchor="b"/>
                </a:tc>
                <a:tc>
                  <a:txBody>
                    <a:bodyPr/>
                    <a:lstStyle/>
                    <a:p>
                      <a:pPr algn="r" fontAlgn="b"/>
                      <a:endParaRPr lang="ar-SA" sz="1800" b="0" i="0" u="none" strike="noStrike" dirty="0">
                        <a:solidFill>
                          <a:srgbClr val="000000"/>
                        </a:solidFill>
                        <a:latin typeface="Arial"/>
                      </a:endParaRPr>
                    </a:p>
                  </a:txBody>
                  <a:tcPr marL="7620" marR="7620" marT="7620" marB="0" anchor="b"/>
                </a:tc>
                <a:tc>
                  <a:txBody>
                    <a:bodyPr/>
                    <a:lstStyle/>
                    <a:p>
                      <a:pPr algn="r" fontAlgn="b"/>
                      <a:endParaRPr lang="ar-SA" sz="1800" b="0" i="0" u="none" strike="noStrike" dirty="0">
                        <a:solidFill>
                          <a:srgbClr val="000000"/>
                        </a:solidFill>
                        <a:latin typeface="Arial"/>
                      </a:endParaRPr>
                    </a:p>
                  </a:txBody>
                  <a:tcPr marL="7620" marR="7620" marT="7620" marB="0" anchor="b"/>
                </a:tc>
                <a:extLst>
                  <a:ext uri="{0D108BD9-81ED-4DB2-BD59-A6C34878D82A}">
                    <a16:rowId xmlns:a16="http://schemas.microsoft.com/office/drawing/2014/main" val="10001"/>
                  </a:ext>
                </a:extLst>
              </a:tr>
              <a:tr h="370840">
                <a:tc>
                  <a:txBody>
                    <a:bodyPr/>
                    <a:lstStyle/>
                    <a:p>
                      <a:pPr algn="r" fontAlgn="b"/>
                      <a:r>
                        <a:rPr lang="ar-SA" sz="1800" b="0" i="0" u="none" strike="noStrike">
                          <a:solidFill>
                            <a:srgbClr val="000000"/>
                          </a:solidFill>
                          <a:latin typeface="Arial"/>
                        </a:rPr>
                        <a:t>0.9</a:t>
                      </a:r>
                    </a:p>
                  </a:txBody>
                  <a:tcPr marL="7620" marR="7620" marT="7620" marB="0" anchor="b"/>
                </a:tc>
                <a:tc>
                  <a:txBody>
                    <a:bodyPr/>
                    <a:lstStyle/>
                    <a:p>
                      <a:pPr algn="r" fontAlgn="b"/>
                      <a:r>
                        <a:rPr lang="ar-SA" sz="1800" b="0" i="0" u="none" strike="noStrike">
                          <a:solidFill>
                            <a:srgbClr val="000000"/>
                          </a:solidFill>
                          <a:latin typeface="Arial"/>
                        </a:rPr>
                        <a:t>0.7</a:t>
                      </a:r>
                    </a:p>
                  </a:txBody>
                  <a:tcPr marL="7620" marR="7620" marT="7620" marB="0" anchor="b"/>
                </a:tc>
                <a:tc>
                  <a:txBody>
                    <a:bodyPr/>
                    <a:lstStyle/>
                    <a:p>
                      <a:pPr algn="r" fontAlgn="b"/>
                      <a:r>
                        <a:rPr lang="ar-SA" sz="1800" b="0" i="0" u="none" strike="noStrike">
                          <a:solidFill>
                            <a:srgbClr val="000000"/>
                          </a:solidFill>
                          <a:latin typeface="Arial"/>
                        </a:rPr>
                        <a:t>0.5</a:t>
                      </a:r>
                    </a:p>
                  </a:txBody>
                  <a:tcPr marL="7620" marR="7620" marT="7620" marB="0" anchor="b"/>
                </a:tc>
                <a:tc>
                  <a:txBody>
                    <a:bodyPr/>
                    <a:lstStyle/>
                    <a:p>
                      <a:pPr algn="r" fontAlgn="b"/>
                      <a:endParaRPr lang="ar-SA" sz="1800" b="0" i="0" u="none" strike="noStrike" dirty="0">
                        <a:solidFill>
                          <a:srgbClr val="000000"/>
                        </a:solidFill>
                        <a:latin typeface="Arial"/>
                      </a:endParaRPr>
                    </a:p>
                  </a:txBody>
                  <a:tcPr marL="7620" marR="7620" marT="7620" marB="0" anchor="b"/>
                </a:tc>
                <a:tc>
                  <a:txBody>
                    <a:bodyPr/>
                    <a:lstStyle/>
                    <a:p>
                      <a:pPr algn="r" fontAlgn="b"/>
                      <a:endParaRPr lang="ar-SA" sz="1800" b="0" i="0" u="none" strike="noStrike" dirty="0">
                        <a:solidFill>
                          <a:srgbClr val="000000"/>
                        </a:solidFill>
                        <a:latin typeface="Arial"/>
                      </a:endParaRPr>
                    </a:p>
                  </a:txBody>
                  <a:tcPr marL="7620" marR="7620" marT="7620" marB="0" anchor="b"/>
                </a:tc>
                <a:tc>
                  <a:txBody>
                    <a:bodyPr/>
                    <a:lstStyle/>
                    <a:p>
                      <a:pPr algn="r" fontAlgn="b"/>
                      <a:endParaRPr lang="ar-SA" sz="1800" b="0" i="0" u="none" strike="noStrike" dirty="0">
                        <a:solidFill>
                          <a:srgbClr val="000000"/>
                        </a:solidFill>
                        <a:latin typeface="Arial"/>
                      </a:endParaRPr>
                    </a:p>
                  </a:txBody>
                  <a:tcPr marL="7620" marR="7620" marT="7620" marB="0" anchor="b"/>
                </a:tc>
                <a:tc>
                  <a:txBody>
                    <a:bodyPr/>
                    <a:lstStyle/>
                    <a:p>
                      <a:pPr algn="r" fontAlgn="b"/>
                      <a:endParaRPr lang="ar-SA" sz="1800" b="0" i="0" u="none" strike="noStrike" dirty="0">
                        <a:solidFill>
                          <a:srgbClr val="000000"/>
                        </a:solidFill>
                        <a:latin typeface="Arial"/>
                      </a:endParaRPr>
                    </a:p>
                  </a:txBody>
                  <a:tcPr marL="7620" marR="7620" marT="7620" marB="0" anchor="b"/>
                </a:tc>
                <a:tc>
                  <a:txBody>
                    <a:bodyPr/>
                    <a:lstStyle/>
                    <a:p>
                      <a:pPr algn="r" fontAlgn="b"/>
                      <a:endParaRPr lang="ar-SA" sz="1800" b="0" i="0" u="none" strike="noStrike" dirty="0">
                        <a:solidFill>
                          <a:srgbClr val="000000"/>
                        </a:solidFill>
                        <a:latin typeface="Arial"/>
                      </a:endParaRPr>
                    </a:p>
                  </a:txBody>
                  <a:tcPr marL="7620" marR="7620" marT="7620" marB="0" anchor="b"/>
                </a:tc>
                <a:extLst>
                  <a:ext uri="{0D108BD9-81ED-4DB2-BD59-A6C34878D82A}">
                    <a16:rowId xmlns:a16="http://schemas.microsoft.com/office/drawing/2014/main" val="10002"/>
                  </a:ext>
                </a:extLst>
              </a:tr>
              <a:tr h="370840">
                <a:tc>
                  <a:txBody>
                    <a:bodyPr/>
                    <a:lstStyle/>
                    <a:p>
                      <a:pPr algn="r" fontAlgn="b"/>
                      <a:r>
                        <a:rPr lang="ar-SA" sz="1800" b="0" i="0" u="none" strike="noStrike">
                          <a:solidFill>
                            <a:srgbClr val="000000"/>
                          </a:solidFill>
                          <a:latin typeface="Arial"/>
                        </a:rPr>
                        <a:t>0.4</a:t>
                      </a:r>
                    </a:p>
                  </a:txBody>
                  <a:tcPr marL="7620" marR="7620" marT="7620" marB="0" anchor="b"/>
                </a:tc>
                <a:tc>
                  <a:txBody>
                    <a:bodyPr/>
                    <a:lstStyle/>
                    <a:p>
                      <a:pPr algn="r" fontAlgn="b"/>
                      <a:r>
                        <a:rPr lang="ar-SA" sz="1800" b="0" i="0" u="none" strike="noStrike">
                          <a:solidFill>
                            <a:srgbClr val="000000"/>
                          </a:solidFill>
                          <a:latin typeface="Arial"/>
                        </a:rPr>
                        <a:t>0.5</a:t>
                      </a:r>
                    </a:p>
                  </a:txBody>
                  <a:tcPr marL="7620" marR="7620" marT="7620" marB="0" anchor="b"/>
                </a:tc>
                <a:tc>
                  <a:txBody>
                    <a:bodyPr/>
                    <a:lstStyle/>
                    <a:p>
                      <a:pPr algn="r" fontAlgn="b"/>
                      <a:r>
                        <a:rPr lang="ar-SA" sz="1800" b="0" i="0" u="none" strike="noStrike">
                          <a:solidFill>
                            <a:srgbClr val="000000"/>
                          </a:solidFill>
                          <a:latin typeface="Arial"/>
                        </a:rPr>
                        <a:t>0.6</a:t>
                      </a:r>
                    </a:p>
                  </a:txBody>
                  <a:tcPr marL="7620" marR="7620" marT="7620" marB="0" anchor="b"/>
                </a:tc>
                <a:tc>
                  <a:txBody>
                    <a:bodyPr/>
                    <a:lstStyle/>
                    <a:p>
                      <a:pPr algn="r" fontAlgn="b"/>
                      <a:endParaRPr lang="ar-SA" sz="1800" b="0" i="0" u="none" strike="noStrike" dirty="0">
                        <a:solidFill>
                          <a:srgbClr val="000000"/>
                        </a:solidFill>
                        <a:latin typeface="Arial"/>
                      </a:endParaRPr>
                    </a:p>
                  </a:txBody>
                  <a:tcPr marL="7620" marR="7620" marT="7620" marB="0" anchor="b"/>
                </a:tc>
                <a:tc>
                  <a:txBody>
                    <a:bodyPr/>
                    <a:lstStyle/>
                    <a:p>
                      <a:pPr algn="r" fontAlgn="b"/>
                      <a:endParaRPr lang="ar-SA" sz="1800" b="0" i="0" u="none" strike="noStrike" dirty="0">
                        <a:solidFill>
                          <a:srgbClr val="000000"/>
                        </a:solidFill>
                        <a:latin typeface="Arial"/>
                      </a:endParaRPr>
                    </a:p>
                  </a:txBody>
                  <a:tcPr marL="7620" marR="7620" marT="7620" marB="0" anchor="b"/>
                </a:tc>
                <a:tc>
                  <a:txBody>
                    <a:bodyPr/>
                    <a:lstStyle/>
                    <a:p>
                      <a:pPr algn="r" fontAlgn="b"/>
                      <a:endParaRPr lang="ar-SA" sz="1800" b="0" i="0" u="none" strike="noStrike" dirty="0">
                        <a:solidFill>
                          <a:srgbClr val="000000"/>
                        </a:solidFill>
                        <a:latin typeface="Arial"/>
                      </a:endParaRPr>
                    </a:p>
                  </a:txBody>
                  <a:tcPr marL="7620" marR="7620" marT="7620" marB="0" anchor="b"/>
                </a:tc>
                <a:tc>
                  <a:txBody>
                    <a:bodyPr/>
                    <a:lstStyle/>
                    <a:p>
                      <a:pPr algn="r" fontAlgn="b"/>
                      <a:endParaRPr lang="ar-SA" sz="1800" b="0" i="0" u="none" strike="noStrike" dirty="0">
                        <a:solidFill>
                          <a:srgbClr val="000000"/>
                        </a:solidFill>
                        <a:latin typeface="Arial"/>
                      </a:endParaRPr>
                    </a:p>
                  </a:txBody>
                  <a:tcPr marL="7620" marR="7620" marT="7620" marB="0" anchor="b"/>
                </a:tc>
                <a:tc>
                  <a:txBody>
                    <a:bodyPr/>
                    <a:lstStyle/>
                    <a:p>
                      <a:pPr algn="r" fontAlgn="b"/>
                      <a:endParaRPr lang="ar-SA" sz="1800" b="0" i="0" u="none" strike="noStrike" dirty="0">
                        <a:solidFill>
                          <a:srgbClr val="000000"/>
                        </a:solidFill>
                        <a:latin typeface="Arial"/>
                      </a:endParaRPr>
                    </a:p>
                  </a:txBody>
                  <a:tcPr marL="7620" marR="7620" marT="7620" marB="0" anchor="b"/>
                </a:tc>
                <a:extLst>
                  <a:ext uri="{0D108BD9-81ED-4DB2-BD59-A6C34878D82A}">
                    <a16:rowId xmlns:a16="http://schemas.microsoft.com/office/drawing/2014/main" val="10003"/>
                  </a:ext>
                </a:extLst>
              </a:tr>
              <a:tr h="370840">
                <a:tc>
                  <a:txBody>
                    <a:bodyPr/>
                    <a:lstStyle/>
                    <a:p>
                      <a:pPr algn="r" fontAlgn="b"/>
                      <a:r>
                        <a:rPr lang="ar-SA" sz="1800" b="0" i="0" u="none" strike="noStrike">
                          <a:solidFill>
                            <a:srgbClr val="000000"/>
                          </a:solidFill>
                          <a:latin typeface="Arial"/>
                        </a:rPr>
                        <a:t>0.2</a:t>
                      </a:r>
                    </a:p>
                  </a:txBody>
                  <a:tcPr marL="7620" marR="7620" marT="7620" marB="0" anchor="b"/>
                </a:tc>
                <a:tc>
                  <a:txBody>
                    <a:bodyPr/>
                    <a:lstStyle/>
                    <a:p>
                      <a:pPr algn="r" fontAlgn="b"/>
                      <a:r>
                        <a:rPr lang="ar-SA" sz="1800" b="0" i="0" u="none" strike="noStrike">
                          <a:solidFill>
                            <a:srgbClr val="000000"/>
                          </a:solidFill>
                          <a:latin typeface="Arial"/>
                        </a:rPr>
                        <a:t>0.2</a:t>
                      </a:r>
                    </a:p>
                  </a:txBody>
                  <a:tcPr marL="7620" marR="7620" marT="7620" marB="0" anchor="b"/>
                </a:tc>
                <a:tc>
                  <a:txBody>
                    <a:bodyPr/>
                    <a:lstStyle/>
                    <a:p>
                      <a:pPr algn="r" fontAlgn="b"/>
                      <a:r>
                        <a:rPr lang="ar-SA" sz="1800" b="0" i="0" u="none" strike="noStrike">
                          <a:solidFill>
                            <a:srgbClr val="000000"/>
                          </a:solidFill>
                          <a:latin typeface="Arial"/>
                        </a:rPr>
                        <a:t>0.8</a:t>
                      </a:r>
                    </a:p>
                  </a:txBody>
                  <a:tcPr marL="7620" marR="7620" marT="7620" marB="0" anchor="b"/>
                </a:tc>
                <a:tc>
                  <a:txBody>
                    <a:bodyPr/>
                    <a:lstStyle/>
                    <a:p>
                      <a:pPr algn="r" fontAlgn="b"/>
                      <a:endParaRPr lang="ar-SA" sz="1800" b="0" i="0" u="none" strike="noStrike" dirty="0">
                        <a:solidFill>
                          <a:srgbClr val="000000"/>
                        </a:solidFill>
                        <a:latin typeface="Arial"/>
                      </a:endParaRPr>
                    </a:p>
                  </a:txBody>
                  <a:tcPr marL="7620" marR="7620" marT="7620" marB="0" anchor="b"/>
                </a:tc>
                <a:tc>
                  <a:txBody>
                    <a:bodyPr/>
                    <a:lstStyle/>
                    <a:p>
                      <a:pPr algn="r" fontAlgn="b"/>
                      <a:endParaRPr lang="ar-SA" sz="1800" b="0" i="0" u="none" strike="noStrike">
                        <a:solidFill>
                          <a:srgbClr val="000000"/>
                        </a:solidFill>
                        <a:latin typeface="Arial"/>
                      </a:endParaRPr>
                    </a:p>
                  </a:txBody>
                  <a:tcPr marL="7620" marR="7620" marT="7620" marB="0" anchor="b"/>
                </a:tc>
                <a:tc>
                  <a:txBody>
                    <a:bodyPr/>
                    <a:lstStyle/>
                    <a:p>
                      <a:pPr algn="r" fontAlgn="b"/>
                      <a:endParaRPr lang="ar-SA" sz="1800" b="0" i="0" u="none" strike="noStrike" dirty="0">
                        <a:solidFill>
                          <a:srgbClr val="000000"/>
                        </a:solidFill>
                        <a:latin typeface="Arial"/>
                      </a:endParaRPr>
                    </a:p>
                  </a:txBody>
                  <a:tcPr marL="7620" marR="7620" marT="7620" marB="0" anchor="b"/>
                </a:tc>
                <a:tc>
                  <a:txBody>
                    <a:bodyPr/>
                    <a:lstStyle/>
                    <a:p>
                      <a:pPr algn="r" fontAlgn="b"/>
                      <a:endParaRPr lang="ar-SA" sz="1800" b="0" i="0" u="none" strike="noStrike" dirty="0">
                        <a:solidFill>
                          <a:srgbClr val="000000"/>
                        </a:solidFill>
                        <a:latin typeface="Arial"/>
                      </a:endParaRPr>
                    </a:p>
                  </a:txBody>
                  <a:tcPr marL="7620" marR="7620" marT="7620" marB="0" anchor="b"/>
                </a:tc>
                <a:tc>
                  <a:txBody>
                    <a:bodyPr/>
                    <a:lstStyle/>
                    <a:p>
                      <a:pPr algn="r" fontAlgn="b"/>
                      <a:endParaRPr lang="ar-SA" sz="1800" b="0" i="0" u="none" strike="noStrike" dirty="0">
                        <a:solidFill>
                          <a:srgbClr val="000000"/>
                        </a:solidFill>
                        <a:latin typeface="Arial"/>
                      </a:endParaRPr>
                    </a:p>
                  </a:txBody>
                  <a:tcPr marL="7620" marR="7620" marT="7620" marB="0" anchor="b"/>
                </a:tc>
                <a:extLst>
                  <a:ext uri="{0D108BD9-81ED-4DB2-BD59-A6C34878D82A}">
                    <a16:rowId xmlns:a16="http://schemas.microsoft.com/office/drawing/2014/main" val="10004"/>
                  </a:ext>
                </a:extLst>
              </a:tr>
            </a:tbl>
          </a:graphicData>
        </a:graphic>
      </p:graphicFrame>
      <p:sp>
        <p:nvSpPr>
          <p:cNvPr id="3" name="Footer Placeholder 2"/>
          <p:cNvSpPr>
            <a:spLocks noGrp="1"/>
          </p:cNvSpPr>
          <p:nvPr>
            <p:ph type="ftr" sz="quarter" idx="11"/>
          </p:nvPr>
        </p:nvSpPr>
        <p:spPr/>
        <p:txBody>
          <a:bodyPr/>
          <a:lstStyle/>
          <a:p>
            <a:r>
              <a:rPr lang="en-US"/>
              <a:t>zeshan.khan@nu.edu.pk</a:t>
            </a:r>
            <a:endParaRPr lang="en-US" dirty="0"/>
          </a:p>
        </p:txBody>
      </p:sp>
      <p:sp>
        <p:nvSpPr>
          <p:cNvPr id="5" name="Slide Number Placeholder 4"/>
          <p:cNvSpPr>
            <a:spLocks noGrp="1"/>
          </p:cNvSpPr>
          <p:nvPr>
            <p:ph type="sldNum" sz="quarter" idx="12"/>
          </p:nvPr>
        </p:nvSpPr>
        <p:spPr/>
        <p:txBody>
          <a:bodyPr/>
          <a:lstStyle/>
          <a:p>
            <a:pPr>
              <a:defRPr/>
            </a:pPr>
            <a:fld id="{A21CEE88-F9FC-456D-B47E-A59E4279B87A}" type="slidenum">
              <a:rPr lang="en-US" smtClean="0"/>
              <a:pPr>
                <a:defRPr/>
              </a:pPr>
              <a:t>22</a:t>
            </a:fld>
            <a:endParaRPr lang="en-US"/>
          </a:p>
        </p:txBody>
      </p:sp>
    </p:spTree>
  </p:cSld>
  <p:clrMapOvr>
    <a:masterClrMapping/>
  </p:clrMapOvr>
  <p:transition spd="med">
    <p:fade thruBlk="1"/>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Voting Techniques (Exercise)</a:t>
            </a:r>
            <a:endParaRPr lang="ar-SA" dirty="0"/>
          </a:p>
        </p:txBody>
      </p:sp>
      <p:graphicFrame>
        <p:nvGraphicFramePr>
          <p:cNvPr id="7" name="Content Placeholder 6"/>
          <p:cNvGraphicFramePr>
            <a:graphicFrameLocks noGrp="1"/>
          </p:cNvGraphicFramePr>
          <p:nvPr>
            <p:ph idx="1"/>
          </p:nvPr>
        </p:nvGraphicFramePr>
        <p:xfrm>
          <a:off x="1176338" y="2490788"/>
          <a:ext cx="6799264" cy="1978660"/>
        </p:xfrm>
        <a:graphic>
          <a:graphicData uri="http://schemas.openxmlformats.org/drawingml/2006/table">
            <a:tbl>
              <a:tblPr firstRow="1" bandRow="1">
                <a:tableStyleId>{5C22544A-7EE6-4342-B048-85BDC9FD1C3A}</a:tableStyleId>
              </a:tblPr>
              <a:tblGrid>
                <a:gridCol w="849908">
                  <a:extLst>
                    <a:ext uri="{9D8B030D-6E8A-4147-A177-3AD203B41FA5}">
                      <a16:colId xmlns:a16="http://schemas.microsoft.com/office/drawing/2014/main" val="20000"/>
                    </a:ext>
                  </a:extLst>
                </a:gridCol>
                <a:gridCol w="849908">
                  <a:extLst>
                    <a:ext uri="{9D8B030D-6E8A-4147-A177-3AD203B41FA5}">
                      <a16:colId xmlns:a16="http://schemas.microsoft.com/office/drawing/2014/main" val="20001"/>
                    </a:ext>
                  </a:extLst>
                </a:gridCol>
                <a:gridCol w="849908">
                  <a:extLst>
                    <a:ext uri="{9D8B030D-6E8A-4147-A177-3AD203B41FA5}">
                      <a16:colId xmlns:a16="http://schemas.microsoft.com/office/drawing/2014/main" val="20002"/>
                    </a:ext>
                  </a:extLst>
                </a:gridCol>
                <a:gridCol w="849908">
                  <a:extLst>
                    <a:ext uri="{9D8B030D-6E8A-4147-A177-3AD203B41FA5}">
                      <a16:colId xmlns:a16="http://schemas.microsoft.com/office/drawing/2014/main" val="20003"/>
                    </a:ext>
                  </a:extLst>
                </a:gridCol>
                <a:gridCol w="849908">
                  <a:extLst>
                    <a:ext uri="{9D8B030D-6E8A-4147-A177-3AD203B41FA5}">
                      <a16:colId xmlns:a16="http://schemas.microsoft.com/office/drawing/2014/main" val="20004"/>
                    </a:ext>
                  </a:extLst>
                </a:gridCol>
                <a:gridCol w="849908">
                  <a:extLst>
                    <a:ext uri="{9D8B030D-6E8A-4147-A177-3AD203B41FA5}">
                      <a16:colId xmlns:a16="http://schemas.microsoft.com/office/drawing/2014/main" val="20005"/>
                    </a:ext>
                  </a:extLst>
                </a:gridCol>
                <a:gridCol w="849908">
                  <a:extLst>
                    <a:ext uri="{9D8B030D-6E8A-4147-A177-3AD203B41FA5}">
                      <a16:colId xmlns:a16="http://schemas.microsoft.com/office/drawing/2014/main" val="20006"/>
                    </a:ext>
                  </a:extLst>
                </a:gridCol>
                <a:gridCol w="849908">
                  <a:extLst>
                    <a:ext uri="{9D8B030D-6E8A-4147-A177-3AD203B41FA5}">
                      <a16:colId xmlns:a16="http://schemas.microsoft.com/office/drawing/2014/main" val="20007"/>
                    </a:ext>
                  </a:extLst>
                </a:gridCol>
              </a:tblGrid>
              <a:tr h="370840">
                <a:tc>
                  <a:txBody>
                    <a:bodyPr/>
                    <a:lstStyle/>
                    <a:p>
                      <a:pPr algn="l" fontAlgn="b"/>
                      <a:r>
                        <a:rPr lang="en-GB" sz="1600" b="0" i="0" u="none" strike="noStrike" dirty="0">
                          <a:solidFill>
                            <a:srgbClr val="000000"/>
                          </a:solidFill>
                          <a:latin typeface="Arial"/>
                        </a:rPr>
                        <a:t>C1</a:t>
                      </a:r>
                    </a:p>
                  </a:txBody>
                  <a:tcPr marL="7620" marR="7620" marT="7620" marB="0" anchor="b"/>
                </a:tc>
                <a:tc>
                  <a:txBody>
                    <a:bodyPr/>
                    <a:lstStyle/>
                    <a:p>
                      <a:pPr algn="l" fontAlgn="b"/>
                      <a:r>
                        <a:rPr lang="en-GB" sz="1600" b="0" i="0" u="none" strike="noStrike" dirty="0">
                          <a:solidFill>
                            <a:srgbClr val="000000"/>
                          </a:solidFill>
                          <a:latin typeface="Arial"/>
                        </a:rPr>
                        <a:t>C2</a:t>
                      </a:r>
                    </a:p>
                  </a:txBody>
                  <a:tcPr marL="7620" marR="7620" marT="7620" marB="0" anchor="b"/>
                </a:tc>
                <a:tc>
                  <a:txBody>
                    <a:bodyPr/>
                    <a:lstStyle/>
                    <a:p>
                      <a:pPr algn="l" fontAlgn="b"/>
                      <a:r>
                        <a:rPr lang="en-GB" sz="1600" b="0" i="0" u="none" strike="noStrike" dirty="0">
                          <a:solidFill>
                            <a:srgbClr val="000000"/>
                          </a:solidFill>
                          <a:latin typeface="Arial"/>
                        </a:rPr>
                        <a:t>C3</a:t>
                      </a:r>
                    </a:p>
                  </a:txBody>
                  <a:tcPr marL="7620" marR="7620" marT="7620" marB="0" anchor="b"/>
                </a:tc>
                <a:tc>
                  <a:txBody>
                    <a:bodyPr/>
                    <a:lstStyle/>
                    <a:p>
                      <a:pPr algn="l" fontAlgn="b"/>
                      <a:r>
                        <a:rPr lang="en-GB" sz="1600" b="0" i="0" u="none" strike="noStrike" dirty="0">
                          <a:solidFill>
                            <a:srgbClr val="000000"/>
                          </a:solidFill>
                          <a:latin typeface="Arial"/>
                        </a:rPr>
                        <a:t>Average</a:t>
                      </a:r>
                    </a:p>
                  </a:txBody>
                  <a:tcPr marL="7620" marR="7620" marT="7620" marB="0" anchor="b"/>
                </a:tc>
                <a:tc>
                  <a:txBody>
                    <a:bodyPr/>
                    <a:lstStyle/>
                    <a:p>
                      <a:pPr algn="l" fontAlgn="b"/>
                      <a:r>
                        <a:rPr lang="en-GB" sz="1600" b="0" i="0" u="none" strike="noStrike" dirty="0">
                          <a:solidFill>
                            <a:srgbClr val="000000"/>
                          </a:solidFill>
                          <a:latin typeface="Arial"/>
                        </a:rPr>
                        <a:t>Product</a:t>
                      </a:r>
                    </a:p>
                  </a:txBody>
                  <a:tcPr marL="7620" marR="7620" marT="7620" marB="0" anchor="b"/>
                </a:tc>
                <a:tc>
                  <a:txBody>
                    <a:bodyPr/>
                    <a:lstStyle/>
                    <a:p>
                      <a:pPr algn="l" fontAlgn="b"/>
                      <a:r>
                        <a:rPr lang="en-GB" sz="1600" b="0" i="0" u="none" strike="noStrike" dirty="0">
                          <a:solidFill>
                            <a:srgbClr val="000000"/>
                          </a:solidFill>
                          <a:latin typeface="Arial"/>
                        </a:rPr>
                        <a:t>Minimum</a:t>
                      </a:r>
                    </a:p>
                  </a:txBody>
                  <a:tcPr marL="7620" marR="7620" marT="7620" marB="0" anchor="b"/>
                </a:tc>
                <a:tc>
                  <a:txBody>
                    <a:bodyPr/>
                    <a:lstStyle/>
                    <a:p>
                      <a:pPr algn="l" fontAlgn="b"/>
                      <a:r>
                        <a:rPr lang="en-GB" sz="1600" b="0" i="0" u="none" strike="noStrike" dirty="0">
                          <a:solidFill>
                            <a:srgbClr val="000000"/>
                          </a:solidFill>
                          <a:latin typeface="Arial"/>
                        </a:rPr>
                        <a:t>Maximum</a:t>
                      </a:r>
                    </a:p>
                  </a:txBody>
                  <a:tcPr marL="7620" marR="7620" marT="7620" marB="0" anchor="b"/>
                </a:tc>
                <a:tc>
                  <a:txBody>
                    <a:bodyPr/>
                    <a:lstStyle/>
                    <a:p>
                      <a:pPr algn="l" fontAlgn="b"/>
                      <a:r>
                        <a:rPr lang="en-GB" sz="1600" b="0" i="0" u="none" strike="noStrike" dirty="0">
                          <a:solidFill>
                            <a:srgbClr val="000000"/>
                          </a:solidFill>
                          <a:latin typeface="Arial"/>
                        </a:rPr>
                        <a:t>Majority</a:t>
                      </a:r>
                    </a:p>
                  </a:txBody>
                  <a:tcPr marL="7620" marR="7620" marT="7620" marB="0" anchor="b"/>
                </a:tc>
                <a:extLst>
                  <a:ext uri="{0D108BD9-81ED-4DB2-BD59-A6C34878D82A}">
                    <a16:rowId xmlns:a16="http://schemas.microsoft.com/office/drawing/2014/main" val="10000"/>
                  </a:ext>
                </a:extLst>
              </a:tr>
              <a:tr h="370840">
                <a:tc>
                  <a:txBody>
                    <a:bodyPr/>
                    <a:lstStyle/>
                    <a:p>
                      <a:pPr algn="r" fontAlgn="b"/>
                      <a:r>
                        <a:rPr lang="ar-SA" sz="1800" b="0" i="0" u="none" strike="noStrike">
                          <a:solidFill>
                            <a:srgbClr val="000000"/>
                          </a:solidFill>
                          <a:latin typeface="Arial"/>
                        </a:rPr>
                        <a:t>0.1</a:t>
                      </a:r>
                    </a:p>
                  </a:txBody>
                  <a:tcPr marL="7620" marR="7620" marT="7620" marB="0" anchor="b"/>
                </a:tc>
                <a:tc>
                  <a:txBody>
                    <a:bodyPr/>
                    <a:lstStyle/>
                    <a:p>
                      <a:pPr algn="r" fontAlgn="b"/>
                      <a:r>
                        <a:rPr lang="ar-SA" sz="1800" b="0" i="0" u="none" strike="noStrike">
                          <a:solidFill>
                            <a:srgbClr val="000000"/>
                          </a:solidFill>
                          <a:latin typeface="Arial"/>
                        </a:rPr>
                        <a:t>0.2</a:t>
                      </a:r>
                    </a:p>
                  </a:txBody>
                  <a:tcPr marL="7620" marR="7620" marT="7620" marB="0" anchor="b"/>
                </a:tc>
                <a:tc>
                  <a:txBody>
                    <a:bodyPr/>
                    <a:lstStyle/>
                    <a:p>
                      <a:pPr algn="r" fontAlgn="b"/>
                      <a:r>
                        <a:rPr lang="ar-SA" sz="1800" b="0" i="0" u="none" strike="noStrike">
                          <a:solidFill>
                            <a:srgbClr val="000000"/>
                          </a:solidFill>
                          <a:latin typeface="Arial"/>
                        </a:rPr>
                        <a:t>0.9</a:t>
                      </a:r>
                    </a:p>
                  </a:txBody>
                  <a:tcPr marL="7620" marR="7620" marT="7620" marB="0" anchor="b"/>
                </a:tc>
                <a:tc>
                  <a:txBody>
                    <a:bodyPr/>
                    <a:lstStyle/>
                    <a:p>
                      <a:pPr algn="r" fontAlgn="b"/>
                      <a:r>
                        <a:rPr lang="en-GB" sz="1800" b="0" i="0" u="none" strike="noStrike" dirty="0">
                          <a:solidFill>
                            <a:srgbClr val="000000"/>
                          </a:solidFill>
                          <a:latin typeface="Arial"/>
                        </a:rPr>
                        <a:t>0.4</a:t>
                      </a:r>
                      <a:endParaRPr lang="ar-SA" sz="1800" b="0" i="0" u="none" strike="noStrike" dirty="0">
                        <a:solidFill>
                          <a:srgbClr val="000000"/>
                        </a:solidFill>
                        <a:latin typeface="Arial"/>
                      </a:endParaRPr>
                    </a:p>
                  </a:txBody>
                  <a:tcPr marL="7620" marR="7620" marT="7620" marB="0" anchor="b"/>
                </a:tc>
                <a:tc>
                  <a:txBody>
                    <a:bodyPr/>
                    <a:lstStyle/>
                    <a:p>
                      <a:pPr algn="r" fontAlgn="b"/>
                      <a:r>
                        <a:rPr lang="en-GB" sz="1800" b="0" i="0" u="none" strike="noStrike" dirty="0">
                          <a:solidFill>
                            <a:srgbClr val="000000"/>
                          </a:solidFill>
                          <a:latin typeface="Arial"/>
                        </a:rPr>
                        <a:t>0.018</a:t>
                      </a:r>
                      <a:endParaRPr lang="ar-SA" sz="1800" b="0" i="0" u="none" strike="noStrike" dirty="0">
                        <a:solidFill>
                          <a:srgbClr val="000000"/>
                        </a:solidFill>
                        <a:latin typeface="Arial"/>
                      </a:endParaRPr>
                    </a:p>
                  </a:txBody>
                  <a:tcPr marL="7620" marR="7620" marT="7620" marB="0" anchor="b"/>
                </a:tc>
                <a:tc>
                  <a:txBody>
                    <a:bodyPr/>
                    <a:lstStyle/>
                    <a:p>
                      <a:pPr algn="r" fontAlgn="b"/>
                      <a:r>
                        <a:rPr lang="en-GB" sz="1800" b="0" i="0" u="none" strike="noStrike" dirty="0">
                          <a:solidFill>
                            <a:srgbClr val="000000"/>
                          </a:solidFill>
                          <a:latin typeface="Arial"/>
                        </a:rPr>
                        <a:t>0.1</a:t>
                      </a:r>
                      <a:endParaRPr lang="ar-SA" sz="1800" b="0" i="0" u="none" strike="noStrike" dirty="0">
                        <a:solidFill>
                          <a:srgbClr val="000000"/>
                        </a:solidFill>
                        <a:latin typeface="Arial"/>
                      </a:endParaRPr>
                    </a:p>
                  </a:txBody>
                  <a:tcPr marL="7620" marR="7620" marT="7620" marB="0" anchor="b"/>
                </a:tc>
                <a:tc>
                  <a:txBody>
                    <a:bodyPr/>
                    <a:lstStyle/>
                    <a:p>
                      <a:pPr algn="r" fontAlgn="b"/>
                      <a:r>
                        <a:rPr lang="en-GB" sz="1800" b="0" i="0" u="none" strike="noStrike" dirty="0">
                          <a:solidFill>
                            <a:srgbClr val="000000"/>
                          </a:solidFill>
                          <a:latin typeface="Arial"/>
                        </a:rPr>
                        <a:t>0.9</a:t>
                      </a:r>
                      <a:endParaRPr lang="ar-SA" sz="1800" b="0" i="0" u="none" strike="noStrike" dirty="0">
                        <a:solidFill>
                          <a:srgbClr val="000000"/>
                        </a:solidFill>
                        <a:latin typeface="Arial"/>
                      </a:endParaRPr>
                    </a:p>
                  </a:txBody>
                  <a:tcPr marL="7620" marR="7620" marT="7620" marB="0" anchor="b"/>
                </a:tc>
                <a:tc>
                  <a:txBody>
                    <a:bodyPr/>
                    <a:lstStyle/>
                    <a:p>
                      <a:pPr algn="r" fontAlgn="b"/>
                      <a:r>
                        <a:rPr lang="en-GB" sz="1800" b="0" i="0" u="none" strike="noStrike" dirty="0">
                          <a:solidFill>
                            <a:srgbClr val="000000"/>
                          </a:solidFill>
                          <a:latin typeface="Arial"/>
                        </a:rPr>
                        <a:t>0</a:t>
                      </a:r>
                      <a:endParaRPr lang="ar-SA" sz="1800" b="0" i="0" u="none" strike="noStrike" dirty="0">
                        <a:solidFill>
                          <a:srgbClr val="000000"/>
                        </a:solidFill>
                        <a:latin typeface="Arial"/>
                      </a:endParaRPr>
                    </a:p>
                  </a:txBody>
                  <a:tcPr marL="7620" marR="7620" marT="7620" marB="0" anchor="b"/>
                </a:tc>
                <a:extLst>
                  <a:ext uri="{0D108BD9-81ED-4DB2-BD59-A6C34878D82A}">
                    <a16:rowId xmlns:a16="http://schemas.microsoft.com/office/drawing/2014/main" val="10001"/>
                  </a:ext>
                </a:extLst>
              </a:tr>
              <a:tr h="370840">
                <a:tc>
                  <a:txBody>
                    <a:bodyPr/>
                    <a:lstStyle/>
                    <a:p>
                      <a:pPr algn="r" fontAlgn="b"/>
                      <a:r>
                        <a:rPr lang="ar-SA" sz="1800" b="0" i="0" u="none" strike="noStrike">
                          <a:solidFill>
                            <a:srgbClr val="000000"/>
                          </a:solidFill>
                          <a:latin typeface="Arial"/>
                        </a:rPr>
                        <a:t>0.9</a:t>
                      </a:r>
                    </a:p>
                  </a:txBody>
                  <a:tcPr marL="7620" marR="7620" marT="7620" marB="0" anchor="b"/>
                </a:tc>
                <a:tc>
                  <a:txBody>
                    <a:bodyPr/>
                    <a:lstStyle/>
                    <a:p>
                      <a:pPr algn="r" fontAlgn="b"/>
                      <a:r>
                        <a:rPr lang="ar-SA" sz="1800" b="0" i="0" u="none" strike="noStrike">
                          <a:solidFill>
                            <a:srgbClr val="000000"/>
                          </a:solidFill>
                          <a:latin typeface="Arial"/>
                        </a:rPr>
                        <a:t>0.7</a:t>
                      </a:r>
                    </a:p>
                  </a:txBody>
                  <a:tcPr marL="7620" marR="7620" marT="7620" marB="0" anchor="b"/>
                </a:tc>
                <a:tc>
                  <a:txBody>
                    <a:bodyPr/>
                    <a:lstStyle/>
                    <a:p>
                      <a:pPr algn="r" fontAlgn="b"/>
                      <a:r>
                        <a:rPr lang="ar-SA" sz="1800" b="0" i="0" u="none" strike="noStrike">
                          <a:solidFill>
                            <a:srgbClr val="000000"/>
                          </a:solidFill>
                          <a:latin typeface="Arial"/>
                        </a:rPr>
                        <a:t>0.5</a:t>
                      </a:r>
                    </a:p>
                  </a:txBody>
                  <a:tcPr marL="7620" marR="7620" marT="7620" marB="0" anchor="b"/>
                </a:tc>
                <a:tc>
                  <a:txBody>
                    <a:bodyPr/>
                    <a:lstStyle/>
                    <a:p>
                      <a:pPr algn="r" fontAlgn="b"/>
                      <a:r>
                        <a:rPr lang="en-GB" sz="1800" b="0" i="0" u="none" strike="noStrike" dirty="0">
                          <a:solidFill>
                            <a:srgbClr val="000000"/>
                          </a:solidFill>
                          <a:latin typeface="Arial"/>
                        </a:rPr>
                        <a:t>0.7</a:t>
                      </a:r>
                      <a:endParaRPr lang="ar-SA" sz="1800" b="0" i="0" u="none" strike="noStrike" dirty="0">
                        <a:solidFill>
                          <a:srgbClr val="000000"/>
                        </a:solidFill>
                        <a:latin typeface="Arial"/>
                      </a:endParaRPr>
                    </a:p>
                  </a:txBody>
                  <a:tcPr marL="7620" marR="7620" marT="7620" marB="0" anchor="b"/>
                </a:tc>
                <a:tc>
                  <a:txBody>
                    <a:bodyPr/>
                    <a:lstStyle/>
                    <a:p>
                      <a:pPr algn="r" fontAlgn="b"/>
                      <a:r>
                        <a:rPr lang="en-GB" sz="1800" b="0" i="0" u="none" strike="noStrike" dirty="0">
                          <a:solidFill>
                            <a:srgbClr val="000000"/>
                          </a:solidFill>
                          <a:latin typeface="Arial"/>
                        </a:rPr>
                        <a:t>0.315</a:t>
                      </a:r>
                      <a:endParaRPr lang="ar-SA" sz="1800" b="0" i="0" u="none" strike="noStrike" dirty="0">
                        <a:solidFill>
                          <a:srgbClr val="000000"/>
                        </a:solidFill>
                        <a:latin typeface="Arial"/>
                      </a:endParaRPr>
                    </a:p>
                  </a:txBody>
                  <a:tcPr marL="7620" marR="7620" marT="7620" marB="0" anchor="b"/>
                </a:tc>
                <a:tc>
                  <a:txBody>
                    <a:bodyPr/>
                    <a:lstStyle/>
                    <a:p>
                      <a:pPr algn="r" fontAlgn="b"/>
                      <a:r>
                        <a:rPr lang="en-GB" sz="1800" b="0" i="0" u="none" strike="noStrike" dirty="0">
                          <a:solidFill>
                            <a:srgbClr val="000000"/>
                          </a:solidFill>
                          <a:latin typeface="Arial"/>
                        </a:rPr>
                        <a:t>0.5</a:t>
                      </a:r>
                      <a:endParaRPr lang="ar-SA" sz="1800" b="0" i="0" u="none" strike="noStrike" dirty="0">
                        <a:solidFill>
                          <a:srgbClr val="000000"/>
                        </a:solidFill>
                        <a:latin typeface="Arial"/>
                      </a:endParaRPr>
                    </a:p>
                  </a:txBody>
                  <a:tcPr marL="7620" marR="7620" marT="7620" marB="0" anchor="b"/>
                </a:tc>
                <a:tc>
                  <a:txBody>
                    <a:bodyPr/>
                    <a:lstStyle/>
                    <a:p>
                      <a:pPr algn="r" fontAlgn="b"/>
                      <a:r>
                        <a:rPr lang="en-GB" sz="1800" b="0" i="0" u="none" strike="noStrike" dirty="0">
                          <a:solidFill>
                            <a:srgbClr val="000000"/>
                          </a:solidFill>
                          <a:latin typeface="Arial"/>
                        </a:rPr>
                        <a:t>0.9</a:t>
                      </a:r>
                      <a:endParaRPr lang="ar-SA" sz="1800" b="0" i="0" u="none" strike="noStrike" dirty="0">
                        <a:solidFill>
                          <a:srgbClr val="000000"/>
                        </a:solidFill>
                        <a:latin typeface="Arial"/>
                      </a:endParaRPr>
                    </a:p>
                  </a:txBody>
                  <a:tcPr marL="7620" marR="7620" marT="7620" marB="0" anchor="b"/>
                </a:tc>
                <a:tc>
                  <a:txBody>
                    <a:bodyPr/>
                    <a:lstStyle/>
                    <a:p>
                      <a:pPr algn="r" fontAlgn="b"/>
                      <a:r>
                        <a:rPr lang="en-GB" sz="1800" b="0" i="0" u="none" strike="noStrike" dirty="0">
                          <a:solidFill>
                            <a:srgbClr val="000000"/>
                          </a:solidFill>
                          <a:latin typeface="Arial"/>
                        </a:rPr>
                        <a:t>1</a:t>
                      </a:r>
                      <a:endParaRPr lang="ar-SA" sz="1800" b="0" i="0" u="none" strike="noStrike" dirty="0">
                        <a:solidFill>
                          <a:srgbClr val="000000"/>
                        </a:solidFill>
                        <a:latin typeface="Arial"/>
                      </a:endParaRPr>
                    </a:p>
                  </a:txBody>
                  <a:tcPr marL="7620" marR="7620" marT="7620" marB="0" anchor="b"/>
                </a:tc>
                <a:extLst>
                  <a:ext uri="{0D108BD9-81ED-4DB2-BD59-A6C34878D82A}">
                    <a16:rowId xmlns:a16="http://schemas.microsoft.com/office/drawing/2014/main" val="10002"/>
                  </a:ext>
                </a:extLst>
              </a:tr>
              <a:tr h="370840">
                <a:tc>
                  <a:txBody>
                    <a:bodyPr/>
                    <a:lstStyle/>
                    <a:p>
                      <a:pPr algn="r" fontAlgn="b"/>
                      <a:r>
                        <a:rPr lang="ar-SA" sz="1800" b="0" i="0" u="none" strike="noStrike">
                          <a:solidFill>
                            <a:srgbClr val="000000"/>
                          </a:solidFill>
                          <a:latin typeface="Arial"/>
                        </a:rPr>
                        <a:t>0.4</a:t>
                      </a:r>
                    </a:p>
                  </a:txBody>
                  <a:tcPr marL="7620" marR="7620" marT="7620" marB="0" anchor="b"/>
                </a:tc>
                <a:tc>
                  <a:txBody>
                    <a:bodyPr/>
                    <a:lstStyle/>
                    <a:p>
                      <a:pPr algn="r" fontAlgn="b"/>
                      <a:r>
                        <a:rPr lang="ar-SA" sz="1800" b="0" i="0" u="none" strike="noStrike">
                          <a:solidFill>
                            <a:srgbClr val="000000"/>
                          </a:solidFill>
                          <a:latin typeface="Arial"/>
                        </a:rPr>
                        <a:t>0.5</a:t>
                      </a:r>
                    </a:p>
                  </a:txBody>
                  <a:tcPr marL="7620" marR="7620" marT="7620" marB="0" anchor="b"/>
                </a:tc>
                <a:tc>
                  <a:txBody>
                    <a:bodyPr/>
                    <a:lstStyle/>
                    <a:p>
                      <a:pPr algn="r" fontAlgn="b"/>
                      <a:r>
                        <a:rPr lang="ar-SA" sz="1800" b="0" i="0" u="none" strike="noStrike">
                          <a:solidFill>
                            <a:srgbClr val="000000"/>
                          </a:solidFill>
                          <a:latin typeface="Arial"/>
                        </a:rPr>
                        <a:t>0.6</a:t>
                      </a:r>
                    </a:p>
                  </a:txBody>
                  <a:tcPr marL="7620" marR="7620" marT="7620" marB="0" anchor="b"/>
                </a:tc>
                <a:tc>
                  <a:txBody>
                    <a:bodyPr/>
                    <a:lstStyle/>
                    <a:p>
                      <a:pPr algn="r" fontAlgn="b"/>
                      <a:r>
                        <a:rPr lang="en-GB" sz="1800" b="0" i="0" u="none" strike="noStrike" dirty="0">
                          <a:solidFill>
                            <a:srgbClr val="000000"/>
                          </a:solidFill>
                          <a:latin typeface="Arial"/>
                        </a:rPr>
                        <a:t>0.5</a:t>
                      </a:r>
                      <a:endParaRPr lang="ar-SA" sz="1800" b="0" i="0" u="none" strike="noStrike" dirty="0">
                        <a:solidFill>
                          <a:srgbClr val="000000"/>
                        </a:solidFill>
                        <a:latin typeface="Arial"/>
                      </a:endParaRPr>
                    </a:p>
                  </a:txBody>
                  <a:tcPr marL="7620" marR="7620" marT="7620" marB="0" anchor="b"/>
                </a:tc>
                <a:tc>
                  <a:txBody>
                    <a:bodyPr/>
                    <a:lstStyle/>
                    <a:p>
                      <a:pPr algn="r" fontAlgn="b"/>
                      <a:r>
                        <a:rPr lang="en-GB" sz="1800" b="0" i="0" u="none" strike="noStrike" dirty="0">
                          <a:solidFill>
                            <a:srgbClr val="000000"/>
                          </a:solidFill>
                          <a:latin typeface="Arial"/>
                        </a:rPr>
                        <a:t>0.12</a:t>
                      </a:r>
                      <a:endParaRPr lang="ar-SA" sz="1800" b="0" i="0" u="none" strike="noStrike" dirty="0">
                        <a:solidFill>
                          <a:srgbClr val="000000"/>
                        </a:solidFill>
                        <a:latin typeface="Arial"/>
                      </a:endParaRPr>
                    </a:p>
                  </a:txBody>
                  <a:tcPr marL="7620" marR="7620" marT="7620" marB="0" anchor="b"/>
                </a:tc>
                <a:tc>
                  <a:txBody>
                    <a:bodyPr/>
                    <a:lstStyle/>
                    <a:p>
                      <a:pPr algn="r" fontAlgn="b"/>
                      <a:r>
                        <a:rPr lang="en-GB" sz="1800" b="0" i="0" u="none" strike="noStrike" dirty="0">
                          <a:solidFill>
                            <a:srgbClr val="000000"/>
                          </a:solidFill>
                          <a:latin typeface="Arial"/>
                        </a:rPr>
                        <a:t>0.4</a:t>
                      </a:r>
                      <a:endParaRPr lang="ar-SA" sz="1800" b="0" i="0" u="none" strike="noStrike" dirty="0">
                        <a:solidFill>
                          <a:srgbClr val="000000"/>
                        </a:solidFill>
                        <a:latin typeface="Arial"/>
                      </a:endParaRPr>
                    </a:p>
                  </a:txBody>
                  <a:tcPr marL="7620" marR="7620" marT="7620" marB="0" anchor="b"/>
                </a:tc>
                <a:tc>
                  <a:txBody>
                    <a:bodyPr/>
                    <a:lstStyle/>
                    <a:p>
                      <a:pPr algn="r" fontAlgn="b"/>
                      <a:r>
                        <a:rPr lang="en-GB" sz="1800" b="0" i="0" u="none" strike="noStrike" dirty="0">
                          <a:solidFill>
                            <a:srgbClr val="000000"/>
                          </a:solidFill>
                          <a:latin typeface="Arial"/>
                        </a:rPr>
                        <a:t>0.6</a:t>
                      </a:r>
                      <a:endParaRPr lang="ar-SA" sz="1800" b="0" i="0" u="none" strike="noStrike" dirty="0">
                        <a:solidFill>
                          <a:srgbClr val="000000"/>
                        </a:solidFill>
                        <a:latin typeface="Arial"/>
                      </a:endParaRPr>
                    </a:p>
                  </a:txBody>
                  <a:tcPr marL="7620" marR="7620" marT="7620" marB="0" anchor="b"/>
                </a:tc>
                <a:tc>
                  <a:txBody>
                    <a:bodyPr/>
                    <a:lstStyle/>
                    <a:p>
                      <a:pPr algn="r" fontAlgn="b"/>
                      <a:r>
                        <a:rPr lang="en-GB" sz="1800" b="0" i="0" u="none" strike="noStrike" dirty="0">
                          <a:solidFill>
                            <a:srgbClr val="000000"/>
                          </a:solidFill>
                          <a:latin typeface="Arial"/>
                        </a:rPr>
                        <a:t>1</a:t>
                      </a:r>
                      <a:endParaRPr lang="ar-SA" sz="1800" b="0" i="0" u="none" strike="noStrike" dirty="0">
                        <a:solidFill>
                          <a:srgbClr val="000000"/>
                        </a:solidFill>
                        <a:latin typeface="Arial"/>
                      </a:endParaRPr>
                    </a:p>
                  </a:txBody>
                  <a:tcPr marL="7620" marR="7620" marT="7620" marB="0" anchor="b"/>
                </a:tc>
                <a:extLst>
                  <a:ext uri="{0D108BD9-81ED-4DB2-BD59-A6C34878D82A}">
                    <a16:rowId xmlns:a16="http://schemas.microsoft.com/office/drawing/2014/main" val="10003"/>
                  </a:ext>
                </a:extLst>
              </a:tr>
              <a:tr h="370840">
                <a:tc>
                  <a:txBody>
                    <a:bodyPr/>
                    <a:lstStyle/>
                    <a:p>
                      <a:pPr algn="r" fontAlgn="b"/>
                      <a:r>
                        <a:rPr lang="ar-SA" sz="1800" b="0" i="0" u="none" strike="noStrike">
                          <a:solidFill>
                            <a:srgbClr val="000000"/>
                          </a:solidFill>
                          <a:latin typeface="Arial"/>
                        </a:rPr>
                        <a:t>0.2</a:t>
                      </a:r>
                    </a:p>
                  </a:txBody>
                  <a:tcPr marL="7620" marR="7620" marT="7620" marB="0" anchor="b"/>
                </a:tc>
                <a:tc>
                  <a:txBody>
                    <a:bodyPr/>
                    <a:lstStyle/>
                    <a:p>
                      <a:pPr algn="r" fontAlgn="b"/>
                      <a:r>
                        <a:rPr lang="ar-SA" sz="1800" b="0" i="0" u="none" strike="noStrike">
                          <a:solidFill>
                            <a:srgbClr val="000000"/>
                          </a:solidFill>
                          <a:latin typeface="Arial"/>
                        </a:rPr>
                        <a:t>0.2</a:t>
                      </a:r>
                    </a:p>
                  </a:txBody>
                  <a:tcPr marL="7620" marR="7620" marT="7620" marB="0" anchor="b"/>
                </a:tc>
                <a:tc>
                  <a:txBody>
                    <a:bodyPr/>
                    <a:lstStyle/>
                    <a:p>
                      <a:pPr algn="r" fontAlgn="b"/>
                      <a:r>
                        <a:rPr lang="ar-SA" sz="1800" b="0" i="0" u="none" strike="noStrike">
                          <a:solidFill>
                            <a:srgbClr val="000000"/>
                          </a:solidFill>
                          <a:latin typeface="Arial"/>
                        </a:rPr>
                        <a:t>0.8</a:t>
                      </a:r>
                    </a:p>
                  </a:txBody>
                  <a:tcPr marL="7620" marR="7620" marT="7620" marB="0" anchor="b"/>
                </a:tc>
                <a:tc>
                  <a:txBody>
                    <a:bodyPr/>
                    <a:lstStyle/>
                    <a:p>
                      <a:pPr algn="r" fontAlgn="b"/>
                      <a:r>
                        <a:rPr lang="en-GB" sz="1800" b="0" i="0" u="none" strike="noStrike" dirty="0">
                          <a:solidFill>
                            <a:srgbClr val="000000"/>
                          </a:solidFill>
                          <a:latin typeface="Arial"/>
                        </a:rPr>
                        <a:t>0.4</a:t>
                      </a:r>
                      <a:endParaRPr lang="ar-SA" sz="1800" b="0" i="0" u="none" strike="noStrike" dirty="0">
                        <a:solidFill>
                          <a:srgbClr val="000000"/>
                        </a:solidFill>
                        <a:latin typeface="Arial"/>
                      </a:endParaRPr>
                    </a:p>
                  </a:txBody>
                  <a:tcPr marL="7620" marR="7620" marT="7620" marB="0" anchor="b"/>
                </a:tc>
                <a:tc>
                  <a:txBody>
                    <a:bodyPr/>
                    <a:lstStyle/>
                    <a:p>
                      <a:pPr algn="r" fontAlgn="b"/>
                      <a:r>
                        <a:rPr lang="en-GB" sz="1800" b="0" i="0" u="none" strike="noStrike">
                          <a:solidFill>
                            <a:srgbClr val="000000"/>
                          </a:solidFill>
                          <a:latin typeface="Arial"/>
                        </a:rPr>
                        <a:t>0.032</a:t>
                      </a:r>
                      <a:endParaRPr lang="ar-SA" sz="1800" b="0" i="0" u="none" strike="noStrike">
                        <a:solidFill>
                          <a:srgbClr val="000000"/>
                        </a:solidFill>
                        <a:latin typeface="Arial"/>
                      </a:endParaRPr>
                    </a:p>
                  </a:txBody>
                  <a:tcPr marL="7620" marR="7620" marT="7620" marB="0" anchor="b"/>
                </a:tc>
                <a:tc>
                  <a:txBody>
                    <a:bodyPr/>
                    <a:lstStyle/>
                    <a:p>
                      <a:pPr algn="r" fontAlgn="b"/>
                      <a:r>
                        <a:rPr lang="en-GB" sz="1800" b="0" i="0" u="none" strike="noStrike" dirty="0">
                          <a:solidFill>
                            <a:srgbClr val="000000"/>
                          </a:solidFill>
                          <a:latin typeface="Arial"/>
                        </a:rPr>
                        <a:t>0.2</a:t>
                      </a:r>
                      <a:endParaRPr lang="ar-SA" sz="1800" b="0" i="0" u="none" strike="noStrike" dirty="0">
                        <a:solidFill>
                          <a:srgbClr val="000000"/>
                        </a:solidFill>
                        <a:latin typeface="Arial"/>
                      </a:endParaRPr>
                    </a:p>
                  </a:txBody>
                  <a:tcPr marL="7620" marR="7620" marT="7620" marB="0" anchor="b"/>
                </a:tc>
                <a:tc>
                  <a:txBody>
                    <a:bodyPr/>
                    <a:lstStyle/>
                    <a:p>
                      <a:pPr algn="r" fontAlgn="b"/>
                      <a:r>
                        <a:rPr lang="en-GB" sz="1800" b="0" i="0" u="none" strike="noStrike" dirty="0">
                          <a:solidFill>
                            <a:srgbClr val="000000"/>
                          </a:solidFill>
                          <a:latin typeface="Arial"/>
                        </a:rPr>
                        <a:t>0.8</a:t>
                      </a:r>
                      <a:endParaRPr lang="ar-SA" sz="1800" b="0" i="0" u="none" strike="noStrike" dirty="0">
                        <a:solidFill>
                          <a:srgbClr val="000000"/>
                        </a:solidFill>
                        <a:latin typeface="Arial"/>
                      </a:endParaRPr>
                    </a:p>
                  </a:txBody>
                  <a:tcPr marL="7620" marR="7620" marT="7620" marB="0" anchor="b"/>
                </a:tc>
                <a:tc>
                  <a:txBody>
                    <a:bodyPr/>
                    <a:lstStyle/>
                    <a:p>
                      <a:pPr algn="r" fontAlgn="b"/>
                      <a:r>
                        <a:rPr lang="en-GB" sz="1800" b="0" i="0" u="none" strike="noStrike" dirty="0">
                          <a:solidFill>
                            <a:srgbClr val="000000"/>
                          </a:solidFill>
                          <a:latin typeface="Arial"/>
                        </a:rPr>
                        <a:t>0</a:t>
                      </a:r>
                      <a:endParaRPr lang="ar-SA" sz="1800" b="0" i="0" u="none" strike="noStrike" dirty="0">
                        <a:solidFill>
                          <a:srgbClr val="000000"/>
                        </a:solidFill>
                        <a:latin typeface="Arial"/>
                      </a:endParaRPr>
                    </a:p>
                  </a:txBody>
                  <a:tcPr marL="7620" marR="7620" marT="7620" marB="0" anchor="b"/>
                </a:tc>
                <a:extLst>
                  <a:ext uri="{0D108BD9-81ED-4DB2-BD59-A6C34878D82A}">
                    <a16:rowId xmlns:a16="http://schemas.microsoft.com/office/drawing/2014/main" val="10004"/>
                  </a:ext>
                </a:extLst>
              </a:tr>
            </a:tbl>
          </a:graphicData>
        </a:graphic>
      </p:graphicFrame>
      <p:sp>
        <p:nvSpPr>
          <p:cNvPr id="3" name="Footer Placeholder 2"/>
          <p:cNvSpPr>
            <a:spLocks noGrp="1"/>
          </p:cNvSpPr>
          <p:nvPr>
            <p:ph type="ftr" sz="quarter" idx="11"/>
          </p:nvPr>
        </p:nvSpPr>
        <p:spPr/>
        <p:txBody>
          <a:bodyPr/>
          <a:lstStyle/>
          <a:p>
            <a:r>
              <a:rPr lang="en-US"/>
              <a:t>zeshan.khan@nu.edu.pk</a:t>
            </a:r>
            <a:endParaRPr lang="en-US" dirty="0"/>
          </a:p>
        </p:txBody>
      </p:sp>
      <p:sp>
        <p:nvSpPr>
          <p:cNvPr id="5" name="Slide Number Placeholder 4"/>
          <p:cNvSpPr>
            <a:spLocks noGrp="1"/>
          </p:cNvSpPr>
          <p:nvPr>
            <p:ph type="sldNum" sz="quarter" idx="12"/>
          </p:nvPr>
        </p:nvSpPr>
        <p:spPr/>
        <p:txBody>
          <a:bodyPr/>
          <a:lstStyle/>
          <a:p>
            <a:pPr>
              <a:defRPr/>
            </a:pPr>
            <a:fld id="{A21CEE88-F9FC-456D-B47E-A59E4279B87A}" type="slidenum">
              <a:rPr lang="en-US" smtClean="0"/>
              <a:pPr>
                <a:defRPr/>
              </a:pPr>
              <a:t>23</a:t>
            </a:fld>
            <a:endParaRPr lang="en-US"/>
          </a:p>
        </p:txBody>
      </p:sp>
    </p:spTree>
    <p:extLst>
      <p:ext uri="{BB962C8B-B14F-4D97-AF65-F5344CB8AC3E}">
        <p14:creationId xmlns:p14="http://schemas.microsoft.com/office/powerpoint/2010/main" val="4047974208"/>
      </p:ext>
    </p:extLst>
  </p:cSld>
  <p:clrMapOvr>
    <a:masterClrMapping/>
  </p:clrMapOvr>
  <p:transition spd="med">
    <p:fade thruBlk="1"/>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Voting Techniques</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498928109"/>
              </p:ext>
            </p:extLst>
          </p:nvPr>
        </p:nvGraphicFramePr>
        <p:xfrm>
          <a:off x="1176338" y="2490788"/>
          <a:ext cx="6799261" cy="1381760"/>
        </p:xfrm>
        <a:graphic>
          <a:graphicData uri="http://schemas.openxmlformats.org/drawingml/2006/table">
            <a:tbl>
              <a:tblPr firstRow="1" bandRow="1">
                <a:tableStyleId>{5C22544A-7EE6-4342-B048-85BDC9FD1C3A}</a:tableStyleId>
              </a:tblPr>
              <a:tblGrid>
                <a:gridCol w="971323">
                  <a:extLst>
                    <a:ext uri="{9D8B030D-6E8A-4147-A177-3AD203B41FA5}">
                      <a16:colId xmlns:a16="http://schemas.microsoft.com/office/drawing/2014/main" val="20000"/>
                    </a:ext>
                  </a:extLst>
                </a:gridCol>
                <a:gridCol w="971323">
                  <a:extLst>
                    <a:ext uri="{9D8B030D-6E8A-4147-A177-3AD203B41FA5}">
                      <a16:colId xmlns:a16="http://schemas.microsoft.com/office/drawing/2014/main" val="20001"/>
                    </a:ext>
                  </a:extLst>
                </a:gridCol>
                <a:gridCol w="971323">
                  <a:extLst>
                    <a:ext uri="{9D8B030D-6E8A-4147-A177-3AD203B41FA5}">
                      <a16:colId xmlns:a16="http://schemas.microsoft.com/office/drawing/2014/main" val="20002"/>
                    </a:ext>
                  </a:extLst>
                </a:gridCol>
                <a:gridCol w="971323">
                  <a:extLst>
                    <a:ext uri="{9D8B030D-6E8A-4147-A177-3AD203B41FA5}">
                      <a16:colId xmlns:a16="http://schemas.microsoft.com/office/drawing/2014/main" val="20003"/>
                    </a:ext>
                  </a:extLst>
                </a:gridCol>
                <a:gridCol w="971323">
                  <a:extLst>
                    <a:ext uri="{9D8B030D-6E8A-4147-A177-3AD203B41FA5}">
                      <a16:colId xmlns:a16="http://schemas.microsoft.com/office/drawing/2014/main" val="20004"/>
                    </a:ext>
                  </a:extLst>
                </a:gridCol>
                <a:gridCol w="971323">
                  <a:extLst>
                    <a:ext uri="{9D8B030D-6E8A-4147-A177-3AD203B41FA5}">
                      <a16:colId xmlns:a16="http://schemas.microsoft.com/office/drawing/2014/main" val="20005"/>
                    </a:ext>
                  </a:extLst>
                </a:gridCol>
                <a:gridCol w="971323">
                  <a:extLst>
                    <a:ext uri="{9D8B030D-6E8A-4147-A177-3AD203B41FA5}">
                      <a16:colId xmlns:a16="http://schemas.microsoft.com/office/drawing/2014/main" val="20006"/>
                    </a:ext>
                  </a:extLst>
                </a:gridCol>
              </a:tblGrid>
              <a:tr h="370840">
                <a:tc>
                  <a:txBody>
                    <a:bodyPr/>
                    <a:lstStyle/>
                    <a:p>
                      <a:r>
                        <a:rPr lang="en-US" dirty="0"/>
                        <a:t>C1</a:t>
                      </a:r>
                    </a:p>
                  </a:txBody>
                  <a:tcPr/>
                </a:tc>
                <a:tc>
                  <a:txBody>
                    <a:bodyPr/>
                    <a:lstStyle/>
                    <a:p>
                      <a:r>
                        <a:rPr lang="en-US" dirty="0"/>
                        <a:t>C2</a:t>
                      </a:r>
                    </a:p>
                  </a:txBody>
                  <a:tcPr/>
                </a:tc>
                <a:tc>
                  <a:txBody>
                    <a:bodyPr/>
                    <a:lstStyle/>
                    <a:p>
                      <a:r>
                        <a:rPr lang="en-US" dirty="0"/>
                        <a:t>C3</a:t>
                      </a:r>
                    </a:p>
                  </a:txBody>
                  <a:tcPr/>
                </a:tc>
                <a:tc>
                  <a:txBody>
                    <a:bodyPr/>
                    <a:lstStyle/>
                    <a:p>
                      <a:r>
                        <a:rPr lang="en-US" dirty="0"/>
                        <a:t>C4</a:t>
                      </a:r>
                    </a:p>
                  </a:txBody>
                  <a:tcPr/>
                </a:tc>
                <a:tc>
                  <a:txBody>
                    <a:bodyPr/>
                    <a:lstStyle/>
                    <a:p>
                      <a:r>
                        <a:rPr lang="en-US" dirty="0"/>
                        <a:t>C5</a:t>
                      </a:r>
                    </a:p>
                  </a:txBody>
                  <a:tcPr/>
                </a:tc>
                <a:tc>
                  <a:txBody>
                    <a:bodyPr/>
                    <a:lstStyle/>
                    <a:p>
                      <a:r>
                        <a:rPr lang="en-US" dirty="0"/>
                        <a:t>Average</a:t>
                      </a:r>
                    </a:p>
                  </a:txBody>
                  <a:tcPr/>
                </a:tc>
                <a:tc>
                  <a:txBody>
                    <a:bodyPr/>
                    <a:lstStyle/>
                    <a:p>
                      <a:r>
                        <a:rPr lang="en-US" dirty="0"/>
                        <a:t>Majority</a:t>
                      </a:r>
                    </a:p>
                  </a:txBody>
                  <a:tcPr/>
                </a:tc>
                <a:extLst>
                  <a:ext uri="{0D108BD9-81ED-4DB2-BD59-A6C34878D82A}">
                    <a16:rowId xmlns:a16="http://schemas.microsoft.com/office/drawing/2014/main" val="10000"/>
                  </a:ext>
                </a:extLst>
              </a:tr>
              <a:tr h="370840">
                <a:tc>
                  <a:txBody>
                    <a:bodyPr/>
                    <a:lstStyle/>
                    <a:p>
                      <a:r>
                        <a:rPr lang="en-US" dirty="0"/>
                        <a:t>.99</a:t>
                      </a:r>
                    </a:p>
                  </a:txBody>
                  <a:tcPr/>
                </a:tc>
                <a:tc>
                  <a:txBody>
                    <a:bodyPr/>
                    <a:lstStyle/>
                    <a:p>
                      <a:r>
                        <a:rPr lang="en-US" dirty="0"/>
                        <a:t>.99</a:t>
                      </a:r>
                    </a:p>
                  </a:txBody>
                  <a:tcPr/>
                </a:tc>
                <a:tc>
                  <a:txBody>
                    <a:bodyPr/>
                    <a:lstStyle/>
                    <a:p>
                      <a:r>
                        <a:rPr lang="en-US" dirty="0"/>
                        <a:t>.49</a:t>
                      </a:r>
                    </a:p>
                  </a:txBody>
                  <a:tcPr/>
                </a:tc>
                <a:tc>
                  <a:txBody>
                    <a:bodyPr/>
                    <a:lstStyle/>
                    <a:p>
                      <a:r>
                        <a:rPr lang="en-US" dirty="0"/>
                        <a:t>.49</a:t>
                      </a:r>
                    </a:p>
                  </a:txBody>
                  <a:tcPr/>
                </a:tc>
                <a:tc>
                  <a:txBody>
                    <a:bodyPr/>
                    <a:lstStyle/>
                    <a:p>
                      <a:r>
                        <a:rPr lang="en-US" dirty="0"/>
                        <a:t>.49</a:t>
                      </a:r>
                    </a:p>
                  </a:txBody>
                  <a:tcPr/>
                </a:tc>
                <a:tc>
                  <a:txBody>
                    <a:bodyPr/>
                    <a:lstStyle/>
                    <a:p>
                      <a:r>
                        <a:rPr lang="en-US" dirty="0"/>
                        <a:t>0.69</a:t>
                      </a:r>
                    </a:p>
                  </a:txBody>
                  <a:tcPr/>
                </a:tc>
                <a:tc>
                  <a:txBody>
                    <a:bodyPr/>
                    <a:lstStyle/>
                    <a:p>
                      <a:r>
                        <a:rPr lang="en-US"/>
                        <a:t>0</a:t>
                      </a:r>
                      <a:endParaRPr lang="en-US" dirty="0"/>
                    </a:p>
                  </a:txBody>
                  <a:tcPr/>
                </a:tc>
                <a:extLst>
                  <a:ext uri="{0D108BD9-81ED-4DB2-BD59-A6C34878D82A}">
                    <a16:rowId xmlns:a16="http://schemas.microsoft.com/office/drawing/2014/main" val="10001"/>
                  </a:ext>
                </a:extLst>
              </a:tr>
              <a:tr h="370840">
                <a:tc>
                  <a:txBody>
                    <a:bodyPr/>
                    <a:lstStyle/>
                    <a:p>
                      <a:r>
                        <a:rPr lang="en-US" dirty="0"/>
                        <a:t>1</a:t>
                      </a:r>
                    </a:p>
                  </a:txBody>
                  <a:tcPr/>
                </a:tc>
                <a:tc>
                  <a:txBody>
                    <a:bodyPr/>
                    <a:lstStyle/>
                    <a:p>
                      <a:r>
                        <a:rPr lang="en-US" dirty="0"/>
                        <a:t>1</a:t>
                      </a:r>
                    </a:p>
                  </a:txBody>
                  <a:tcPr/>
                </a:tc>
                <a:tc>
                  <a:txBody>
                    <a:bodyPr/>
                    <a:lstStyle/>
                    <a:p>
                      <a:r>
                        <a:rPr lang="en-US" dirty="0"/>
                        <a:t>0</a:t>
                      </a:r>
                    </a:p>
                  </a:txBody>
                  <a:tcPr/>
                </a:tc>
                <a:tc>
                  <a:txBody>
                    <a:bodyPr/>
                    <a:lstStyle/>
                    <a:p>
                      <a:r>
                        <a:rPr lang="en-US" dirty="0"/>
                        <a:t>0</a:t>
                      </a:r>
                    </a:p>
                  </a:txBody>
                  <a:tcPr/>
                </a:tc>
                <a:tc>
                  <a:txBody>
                    <a:bodyPr/>
                    <a:lstStyle/>
                    <a:p>
                      <a:r>
                        <a:rPr lang="en-US" dirty="0"/>
                        <a:t>0</a:t>
                      </a:r>
                    </a:p>
                  </a:txBody>
                  <a:tcPr/>
                </a:tc>
                <a:tc>
                  <a:txBody>
                    <a:bodyPr/>
                    <a:lstStyle/>
                    <a:p>
                      <a:r>
                        <a:rPr lang="en-US" dirty="0"/>
                        <a:t>0.4</a:t>
                      </a:r>
                    </a:p>
                  </a:txBody>
                  <a:tcPr/>
                </a:tc>
                <a:tc>
                  <a:txBody>
                    <a:bodyPr/>
                    <a:lstStyle/>
                    <a:p>
                      <a:r>
                        <a:rPr lang="en-US" dirty="0"/>
                        <a:t>0</a:t>
                      </a:r>
                    </a:p>
                  </a:txBody>
                  <a:tcPr/>
                </a:tc>
                <a:extLst>
                  <a:ext uri="{0D108BD9-81ED-4DB2-BD59-A6C34878D82A}">
                    <a16:rowId xmlns:a16="http://schemas.microsoft.com/office/drawing/2014/main" val="10002"/>
                  </a:ext>
                </a:extLst>
              </a:tr>
            </a:tbl>
          </a:graphicData>
        </a:graphic>
      </p:graphicFrame>
      <p:sp>
        <p:nvSpPr>
          <p:cNvPr id="4" name="Footer Placeholder 3"/>
          <p:cNvSpPr>
            <a:spLocks noGrp="1"/>
          </p:cNvSpPr>
          <p:nvPr>
            <p:ph type="ftr" sz="quarter" idx="11"/>
          </p:nvPr>
        </p:nvSpPr>
        <p:spPr/>
        <p:txBody>
          <a:bodyPr/>
          <a:lstStyle/>
          <a:p>
            <a:r>
              <a:rPr lang="en-US"/>
              <a:t>zeshan.khan@nu.edu.pk</a:t>
            </a:r>
            <a:endParaRPr lang="en-US" dirty="0"/>
          </a:p>
        </p:txBody>
      </p:sp>
      <p:sp>
        <p:nvSpPr>
          <p:cNvPr id="5" name="Slide Number Placeholder 4"/>
          <p:cNvSpPr>
            <a:spLocks noGrp="1"/>
          </p:cNvSpPr>
          <p:nvPr>
            <p:ph type="sldNum" sz="quarter" idx="12"/>
          </p:nvPr>
        </p:nvSpPr>
        <p:spPr/>
        <p:txBody>
          <a:bodyPr/>
          <a:lstStyle/>
          <a:p>
            <a:pPr>
              <a:defRPr/>
            </a:pPr>
            <a:fld id="{A21CEE88-F9FC-456D-B47E-A59E4279B87A}" type="slidenum">
              <a:rPr lang="en-US" smtClean="0"/>
              <a:pPr>
                <a:defRPr/>
              </a:pPr>
              <a:t>24</a:t>
            </a:fld>
            <a:endParaRPr lang="en-US"/>
          </a:p>
        </p:txBody>
      </p:sp>
    </p:spTree>
    <p:extLst>
      <p:ext uri="{BB962C8B-B14F-4D97-AF65-F5344CB8AC3E}">
        <p14:creationId xmlns:p14="http://schemas.microsoft.com/office/powerpoint/2010/main" val="3792530188"/>
      </p:ext>
    </p:extLst>
  </p:cSld>
  <p:clrMapOvr>
    <a:masterClrMapping/>
  </p:clrMapOvr>
  <p:transition spd="med">
    <p:fade thruBlk="1"/>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Voting Techniques (Exercise)</a:t>
            </a:r>
            <a:endParaRPr lang="ar-SA" dirty="0"/>
          </a:p>
        </p:txBody>
      </p:sp>
      <p:graphicFrame>
        <p:nvGraphicFramePr>
          <p:cNvPr id="10" name="Content Placeholder 9"/>
          <p:cNvGraphicFramePr>
            <a:graphicFrameLocks noGrp="1"/>
          </p:cNvGraphicFramePr>
          <p:nvPr>
            <p:ph idx="1"/>
          </p:nvPr>
        </p:nvGraphicFramePr>
        <p:xfrm>
          <a:off x="1176338" y="2490788"/>
          <a:ext cx="6799264" cy="1978660"/>
        </p:xfrm>
        <a:graphic>
          <a:graphicData uri="http://schemas.openxmlformats.org/drawingml/2006/table">
            <a:tbl>
              <a:tblPr firstRow="1" bandRow="1">
                <a:tableStyleId>{5C22544A-7EE6-4342-B048-85BDC9FD1C3A}</a:tableStyleId>
              </a:tblPr>
              <a:tblGrid>
                <a:gridCol w="849908">
                  <a:extLst>
                    <a:ext uri="{9D8B030D-6E8A-4147-A177-3AD203B41FA5}">
                      <a16:colId xmlns:a16="http://schemas.microsoft.com/office/drawing/2014/main" val="20000"/>
                    </a:ext>
                  </a:extLst>
                </a:gridCol>
                <a:gridCol w="849908">
                  <a:extLst>
                    <a:ext uri="{9D8B030D-6E8A-4147-A177-3AD203B41FA5}">
                      <a16:colId xmlns:a16="http://schemas.microsoft.com/office/drawing/2014/main" val="20001"/>
                    </a:ext>
                  </a:extLst>
                </a:gridCol>
                <a:gridCol w="849908">
                  <a:extLst>
                    <a:ext uri="{9D8B030D-6E8A-4147-A177-3AD203B41FA5}">
                      <a16:colId xmlns:a16="http://schemas.microsoft.com/office/drawing/2014/main" val="20002"/>
                    </a:ext>
                  </a:extLst>
                </a:gridCol>
                <a:gridCol w="849908">
                  <a:extLst>
                    <a:ext uri="{9D8B030D-6E8A-4147-A177-3AD203B41FA5}">
                      <a16:colId xmlns:a16="http://schemas.microsoft.com/office/drawing/2014/main" val="20003"/>
                    </a:ext>
                  </a:extLst>
                </a:gridCol>
                <a:gridCol w="849908">
                  <a:extLst>
                    <a:ext uri="{9D8B030D-6E8A-4147-A177-3AD203B41FA5}">
                      <a16:colId xmlns:a16="http://schemas.microsoft.com/office/drawing/2014/main" val="20004"/>
                    </a:ext>
                  </a:extLst>
                </a:gridCol>
                <a:gridCol w="849908">
                  <a:extLst>
                    <a:ext uri="{9D8B030D-6E8A-4147-A177-3AD203B41FA5}">
                      <a16:colId xmlns:a16="http://schemas.microsoft.com/office/drawing/2014/main" val="20005"/>
                    </a:ext>
                  </a:extLst>
                </a:gridCol>
                <a:gridCol w="849908">
                  <a:extLst>
                    <a:ext uri="{9D8B030D-6E8A-4147-A177-3AD203B41FA5}">
                      <a16:colId xmlns:a16="http://schemas.microsoft.com/office/drawing/2014/main" val="20006"/>
                    </a:ext>
                  </a:extLst>
                </a:gridCol>
                <a:gridCol w="849908">
                  <a:extLst>
                    <a:ext uri="{9D8B030D-6E8A-4147-A177-3AD203B41FA5}">
                      <a16:colId xmlns:a16="http://schemas.microsoft.com/office/drawing/2014/main" val="20007"/>
                    </a:ext>
                  </a:extLst>
                </a:gridCol>
              </a:tblGrid>
              <a:tr h="370840">
                <a:tc>
                  <a:txBody>
                    <a:bodyPr/>
                    <a:lstStyle/>
                    <a:p>
                      <a:pPr algn="l" fontAlgn="b"/>
                      <a:r>
                        <a:rPr lang="en-GB" sz="1600" b="0" i="0" u="none" strike="noStrike" dirty="0">
                          <a:solidFill>
                            <a:srgbClr val="000000"/>
                          </a:solidFill>
                          <a:latin typeface="Arial"/>
                        </a:rPr>
                        <a:t>C1</a:t>
                      </a:r>
                    </a:p>
                  </a:txBody>
                  <a:tcPr marL="7620" marR="7620" marT="7620" marB="0" anchor="b"/>
                </a:tc>
                <a:tc>
                  <a:txBody>
                    <a:bodyPr/>
                    <a:lstStyle/>
                    <a:p>
                      <a:pPr algn="l" fontAlgn="b"/>
                      <a:r>
                        <a:rPr lang="en-GB" sz="1600" b="0" i="0" u="none" strike="noStrike" dirty="0">
                          <a:solidFill>
                            <a:srgbClr val="000000"/>
                          </a:solidFill>
                          <a:latin typeface="Arial"/>
                        </a:rPr>
                        <a:t>C2</a:t>
                      </a:r>
                    </a:p>
                  </a:txBody>
                  <a:tcPr marL="7620" marR="7620" marT="7620" marB="0" anchor="b"/>
                </a:tc>
                <a:tc>
                  <a:txBody>
                    <a:bodyPr/>
                    <a:lstStyle/>
                    <a:p>
                      <a:pPr algn="l" fontAlgn="b"/>
                      <a:r>
                        <a:rPr lang="en-GB" sz="1600" b="0" i="0" u="none" strike="noStrike" dirty="0">
                          <a:solidFill>
                            <a:srgbClr val="000000"/>
                          </a:solidFill>
                          <a:latin typeface="Arial"/>
                        </a:rPr>
                        <a:t>C3</a:t>
                      </a:r>
                    </a:p>
                  </a:txBody>
                  <a:tcPr marL="7620" marR="7620" marT="7620" marB="0" anchor="b"/>
                </a:tc>
                <a:tc>
                  <a:txBody>
                    <a:bodyPr/>
                    <a:lstStyle/>
                    <a:p>
                      <a:pPr algn="l" fontAlgn="b"/>
                      <a:r>
                        <a:rPr lang="en-GB" sz="1600" b="0" i="0" u="none" strike="noStrike" dirty="0">
                          <a:solidFill>
                            <a:srgbClr val="000000"/>
                          </a:solidFill>
                          <a:latin typeface="Arial"/>
                        </a:rPr>
                        <a:t>Average</a:t>
                      </a:r>
                    </a:p>
                  </a:txBody>
                  <a:tcPr marL="7620" marR="7620" marT="7620" marB="0" anchor="b"/>
                </a:tc>
                <a:tc>
                  <a:txBody>
                    <a:bodyPr/>
                    <a:lstStyle/>
                    <a:p>
                      <a:pPr algn="l" fontAlgn="b"/>
                      <a:r>
                        <a:rPr lang="en-GB" sz="1600" b="0" i="0" u="none" strike="noStrike" dirty="0">
                          <a:solidFill>
                            <a:srgbClr val="000000"/>
                          </a:solidFill>
                          <a:latin typeface="Arial"/>
                        </a:rPr>
                        <a:t>Product</a:t>
                      </a:r>
                    </a:p>
                  </a:txBody>
                  <a:tcPr marL="7620" marR="7620" marT="7620" marB="0" anchor="b"/>
                </a:tc>
                <a:tc>
                  <a:txBody>
                    <a:bodyPr/>
                    <a:lstStyle/>
                    <a:p>
                      <a:pPr algn="l" fontAlgn="b"/>
                      <a:r>
                        <a:rPr lang="en-GB" sz="1600" b="0" i="0" u="none" strike="noStrike" dirty="0">
                          <a:solidFill>
                            <a:srgbClr val="000000"/>
                          </a:solidFill>
                          <a:latin typeface="Arial"/>
                        </a:rPr>
                        <a:t>Minimum</a:t>
                      </a:r>
                    </a:p>
                  </a:txBody>
                  <a:tcPr marL="7620" marR="7620" marT="7620" marB="0" anchor="b"/>
                </a:tc>
                <a:tc>
                  <a:txBody>
                    <a:bodyPr/>
                    <a:lstStyle/>
                    <a:p>
                      <a:pPr algn="l" fontAlgn="b"/>
                      <a:r>
                        <a:rPr lang="en-GB" sz="1600" b="0" i="0" u="none" strike="noStrike" dirty="0">
                          <a:solidFill>
                            <a:srgbClr val="000000"/>
                          </a:solidFill>
                          <a:latin typeface="Arial"/>
                        </a:rPr>
                        <a:t>Maximum</a:t>
                      </a:r>
                    </a:p>
                  </a:txBody>
                  <a:tcPr marL="7620" marR="7620" marT="7620" marB="0" anchor="b"/>
                </a:tc>
                <a:tc>
                  <a:txBody>
                    <a:bodyPr/>
                    <a:lstStyle/>
                    <a:p>
                      <a:pPr algn="l" fontAlgn="b"/>
                      <a:r>
                        <a:rPr lang="en-GB" sz="1600" b="0" i="0" u="none" strike="noStrike" dirty="0">
                          <a:solidFill>
                            <a:srgbClr val="000000"/>
                          </a:solidFill>
                          <a:latin typeface="Arial"/>
                        </a:rPr>
                        <a:t>Majority</a:t>
                      </a:r>
                    </a:p>
                  </a:txBody>
                  <a:tcPr marL="7620" marR="7620" marT="7620" marB="0" anchor="b"/>
                </a:tc>
                <a:extLst>
                  <a:ext uri="{0D108BD9-81ED-4DB2-BD59-A6C34878D82A}">
                    <a16:rowId xmlns:a16="http://schemas.microsoft.com/office/drawing/2014/main" val="10000"/>
                  </a:ext>
                </a:extLst>
              </a:tr>
              <a:tr h="370840">
                <a:tc>
                  <a:txBody>
                    <a:bodyPr/>
                    <a:lstStyle/>
                    <a:p>
                      <a:pPr algn="r" fontAlgn="b"/>
                      <a:endParaRPr lang="ar-SA" sz="1800" b="0" i="0" u="none" strike="noStrike" dirty="0">
                        <a:solidFill>
                          <a:srgbClr val="000000"/>
                        </a:solidFill>
                        <a:latin typeface="Arial"/>
                      </a:endParaRPr>
                    </a:p>
                  </a:txBody>
                  <a:tcPr marL="7620" marR="7620" marT="7620" marB="0" anchor="b"/>
                </a:tc>
                <a:tc>
                  <a:txBody>
                    <a:bodyPr/>
                    <a:lstStyle/>
                    <a:p>
                      <a:pPr algn="r" fontAlgn="b"/>
                      <a:endParaRPr lang="ar-SA" sz="1800" b="0" i="0" u="none" strike="noStrike" dirty="0">
                        <a:solidFill>
                          <a:srgbClr val="000000"/>
                        </a:solidFill>
                        <a:latin typeface="Arial"/>
                      </a:endParaRPr>
                    </a:p>
                  </a:txBody>
                  <a:tcPr marL="7620" marR="7620" marT="7620" marB="0" anchor="b"/>
                </a:tc>
                <a:tc>
                  <a:txBody>
                    <a:bodyPr/>
                    <a:lstStyle/>
                    <a:p>
                      <a:pPr algn="r" fontAlgn="b"/>
                      <a:endParaRPr lang="ar-SA" sz="1800" b="0" i="0" u="none" strike="noStrike" dirty="0">
                        <a:solidFill>
                          <a:srgbClr val="000000"/>
                        </a:solidFill>
                        <a:latin typeface="Arial"/>
                      </a:endParaRPr>
                    </a:p>
                  </a:txBody>
                  <a:tcPr marL="7620" marR="7620" marT="7620" marB="0" anchor="b"/>
                </a:tc>
                <a:tc>
                  <a:txBody>
                    <a:bodyPr/>
                    <a:lstStyle/>
                    <a:p>
                      <a:pPr algn="r" fontAlgn="b"/>
                      <a:endParaRPr lang="ar-SA" sz="1800" b="0" i="0" u="none" strike="noStrike" dirty="0">
                        <a:solidFill>
                          <a:srgbClr val="000000"/>
                        </a:solidFill>
                        <a:latin typeface="Arial"/>
                      </a:endParaRPr>
                    </a:p>
                  </a:txBody>
                  <a:tcPr marL="7620" marR="7620" marT="7620" marB="0" anchor="b"/>
                </a:tc>
                <a:tc>
                  <a:txBody>
                    <a:bodyPr/>
                    <a:lstStyle/>
                    <a:p>
                      <a:pPr algn="r" fontAlgn="b"/>
                      <a:endParaRPr lang="ar-SA" sz="1800" b="0" i="0" u="none" strike="noStrike" dirty="0">
                        <a:solidFill>
                          <a:srgbClr val="000000"/>
                        </a:solidFill>
                        <a:latin typeface="Arial"/>
                      </a:endParaRPr>
                    </a:p>
                  </a:txBody>
                  <a:tcPr marL="7620" marR="7620" marT="7620" marB="0" anchor="b"/>
                </a:tc>
                <a:tc>
                  <a:txBody>
                    <a:bodyPr/>
                    <a:lstStyle/>
                    <a:p>
                      <a:pPr algn="r" fontAlgn="b"/>
                      <a:endParaRPr lang="ar-SA" sz="1800" b="0" i="0" u="none" strike="noStrike" dirty="0">
                        <a:solidFill>
                          <a:srgbClr val="000000"/>
                        </a:solidFill>
                        <a:latin typeface="Arial"/>
                      </a:endParaRPr>
                    </a:p>
                  </a:txBody>
                  <a:tcPr marL="7620" marR="7620" marT="7620" marB="0" anchor="b"/>
                </a:tc>
                <a:tc>
                  <a:txBody>
                    <a:bodyPr/>
                    <a:lstStyle/>
                    <a:p>
                      <a:pPr algn="r" fontAlgn="b"/>
                      <a:endParaRPr lang="ar-SA" sz="1800" b="0" i="0" u="none" strike="noStrike" dirty="0">
                        <a:solidFill>
                          <a:srgbClr val="000000"/>
                        </a:solidFill>
                        <a:latin typeface="Arial"/>
                      </a:endParaRPr>
                    </a:p>
                  </a:txBody>
                  <a:tcPr marL="7620" marR="7620" marT="7620" marB="0" anchor="b"/>
                </a:tc>
                <a:tc>
                  <a:txBody>
                    <a:bodyPr/>
                    <a:lstStyle/>
                    <a:p>
                      <a:pPr algn="r" fontAlgn="b"/>
                      <a:endParaRPr lang="ar-SA" sz="1800" b="0" i="0" u="none" strike="noStrike" dirty="0">
                        <a:solidFill>
                          <a:srgbClr val="000000"/>
                        </a:solidFill>
                        <a:latin typeface="Arial"/>
                      </a:endParaRPr>
                    </a:p>
                  </a:txBody>
                  <a:tcPr marL="7620" marR="7620" marT="7620" marB="0" anchor="b"/>
                </a:tc>
                <a:extLst>
                  <a:ext uri="{0D108BD9-81ED-4DB2-BD59-A6C34878D82A}">
                    <a16:rowId xmlns:a16="http://schemas.microsoft.com/office/drawing/2014/main" val="10001"/>
                  </a:ext>
                </a:extLst>
              </a:tr>
              <a:tr h="370840">
                <a:tc>
                  <a:txBody>
                    <a:bodyPr/>
                    <a:lstStyle/>
                    <a:p>
                      <a:pPr algn="r" fontAlgn="b"/>
                      <a:endParaRPr lang="ar-SA" sz="1800" b="0" i="0" u="none" strike="noStrike" dirty="0">
                        <a:solidFill>
                          <a:srgbClr val="000000"/>
                        </a:solidFill>
                        <a:latin typeface="Arial"/>
                      </a:endParaRPr>
                    </a:p>
                  </a:txBody>
                  <a:tcPr marL="7620" marR="7620" marT="7620" marB="0" anchor="b"/>
                </a:tc>
                <a:tc>
                  <a:txBody>
                    <a:bodyPr/>
                    <a:lstStyle/>
                    <a:p>
                      <a:pPr algn="r" fontAlgn="b"/>
                      <a:endParaRPr lang="ar-SA" sz="1800" b="0" i="0" u="none" strike="noStrike" dirty="0">
                        <a:solidFill>
                          <a:srgbClr val="000000"/>
                        </a:solidFill>
                        <a:latin typeface="Arial"/>
                      </a:endParaRPr>
                    </a:p>
                  </a:txBody>
                  <a:tcPr marL="7620" marR="7620" marT="7620" marB="0" anchor="b"/>
                </a:tc>
                <a:tc>
                  <a:txBody>
                    <a:bodyPr/>
                    <a:lstStyle/>
                    <a:p>
                      <a:pPr algn="r" fontAlgn="b"/>
                      <a:endParaRPr lang="ar-SA" sz="1800" b="0" i="0" u="none" strike="noStrike" dirty="0">
                        <a:solidFill>
                          <a:srgbClr val="000000"/>
                        </a:solidFill>
                        <a:latin typeface="Arial"/>
                      </a:endParaRPr>
                    </a:p>
                  </a:txBody>
                  <a:tcPr marL="7620" marR="7620" marT="7620" marB="0" anchor="b"/>
                </a:tc>
                <a:tc>
                  <a:txBody>
                    <a:bodyPr/>
                    <a:lstStyle/>
                    <a:p>
                      <a:pPr algn="r" fontAlgn="b"/>
                      <a:endParaRPr lang="ar-SA" sz="1800" b="0" i="0" u="none" strike="noStrike" dirty="0">
                        <a:solidFill>
                          <a:srgbClr val="000000"/>
                        </a:solidFill>
                        <a:latin typeface="Arial"/>
                      </a:endParaRPr>
                    </a:p>
                  </a:txBody>
                  <a:tcPr marL="7620" marR="7620" marT="7620" marB="0" anchor="b"/>
                </a:tc>
                <a:tc>
                  <a:txBody>
                    <a:bodyPr/>
                    <a:lstStyle/>
                    <a:p>
                      <a:pPr algn="r" fontAlgn="b"/>
                      <a:endParaRPr lang="ar-SA" sz="1800" b="0" i="0" u="none" strike="noStrike" dirty="0">
                        <a:solidFill>
                          <a:srgbClr val="000000"/>
                        </a:solidFill>
                        <a:latin typeface="Arial"/>
                      </a:endParaRPr>
                    </a:p>
                  </a:txBody>
                  <a:tcPr marL="7620" marR="7620" marT="7620" marB="0" anchor="b"/>
                </a:tc>
                <a:tc>
                  <a:txBody>
                    <a:bodyPr/>
                    <a:lstStyle/>
                    <a:p>
                      <a:pPr algn="r" fontAlgn="b"/>
                      <a:endParaRPr lang="ar-SA" sz="1800" b="0" i="0" u="none" strike="noStrike" dirty="0">
                        <a:solidFill>
                          <a:srgbClr val="000000"/>
                        </a:solidFill>
                        <a:latin typeface="Arial"/>
                      </a:endParaRPr>
                    </a:p>
                  </a:txBody>
                  <a:tcPr marL="7620" marR="7620" marT="7620" marB="0" anchor="b"/>
                </a:tc>
                <a:tc>
                  <a:txBody>
                    <a:bodyPr/>
                    <a:lstStyle/>
                    <a:p>
                      <a:pPr algn="r" fontAlgn="b"/>
                      <a:endParaRPr lang="ar-SA" sz="1800" b="0" i="0" u="none" strike="noStrike" dirty="0">
                        <a:solidFill>
                          <a:srgbClr val="000000"/>
                        </a:solidFill>
                        <a:latin typeface="Arial"/>
                      </a:endParaRPr>
                    </a:p>
                  </a:txBody>
                  <a:tcPr marL="7620" marR="7620" marT="7620" marB="0" anchor="b"/>
                </a:tc>
                <a:tc>
                  <a:txBody>
                    <a:bodyPr/>
                    <a:lstStyle/>
                    <a:p>
                      <a:pPr algn="r" fontAlgn="b"/>
                      <a:endParaRPr lang="ar-SA" sz="1800" b="0" i="0" u="none" strike="noStrike" dirty="0">
                        <a:solidFill>
                          <a:srgbClr val="000000"/>
                        </a:solidFill>
                        <a:latin typeface="Arial"/>
                      </a:endParaRPr>
                    </a:p>
                  </a:txBody>
                  <a:tcPr marL="7620" marR="7620" marT="7620" marB="0" anchor="b"/>
                </a:tc>
                <a:extLst>
                  <a:ext uri="{0D108BD9-81ED-4DB2-BD59-A6C34878D82A}">
                    <a16:rowId xmlns:a16="http://schemas.microsoft.com/office/drawing/2014/main" val="10002"/>
                  </a:ext>
                </a:extLst>
              </a:tr>
              <a:tr h="370840">
                <a:tc>
                  <a:txBody>
                    <a:bodyPr/>
                    <a:lstStyle/>
                    <a:p>
                      <a:pPr algn="r" fontAlgn="b"/>
                      <a:endParaRPr lang="ar-SA" sz="1800" b="0" i="0" u="none" strike="noStrike" dirty="0">
                        <a:solidFill>
                          <a:srgbClr val="000000"/>
                        </a:solidFill>
                        <a:latin typeface="Arial"/>
                      </a:endParaRPr>
                    </a:p>
                  </a:txBody>
                  <a:tcPr marL="7620" marR="7620" marT="7620" marB="0" anchor="b"/>
                </a:tc>
                <a:tc>
                  <a:txBody>
                    <a:bodyPr/>
                    <a:lstStyle/>
                    <a:p>
                      <a:pPr algn="r" fontAlgn="b"/>
                      <a:endParaRPr lang="ar-SA" sz="1800" b="0" i="0" u="none" strike="noStrike" dirty="0">
                        <a:solidFill>
                          <a:srgbClr val="000000"/>
                        </a:solidFill>
                        <a:latin typeface="Arial"/>
                      </a:endParaRPr>
                    </a:p>
                  </a:txBody>
                  <a:tcPr marL="7620" marR="7620" marT="7620" marB="0" anchor="b"/>
                </a:tc>
                <a:tc>
                  <a:txBody>
                    <a:bodyPr/>
                    <a:lstStyle/>
                    <a:p>
                      <a:pPr algn="r" fontAlgn="b"/>
                      <a:endParaRPr lang="ar-SA" sz="1800" b="0" i="0" u="none" strike="noStrike" dirty="0">
                        <a:solidFill>
                          <a:srgbClr val="000000"/>
                        </a:solidFill>
                        <a:latin typeface="Arial"/>
                      </a:endParaRPr>
                    </a:p>
                  </a:txBody>
                  <a:tcPr marL="7620" marR="7620" marT="7620" marB="0" anchor="b"/>
                </a:tc>
                <a:tc>
                  <a:txBody>
                    <a:bodyPr/>
                    <a:lstStyle/>
                    <a:p>
                      <a:pPr algn="r" fontAlgn="b"/>
                      <a:endParaRPr lang="ar-SA" sz="1800" b="0" i="0" u="none" strike="noStrike" dirty="0">
                        <a:solidFill>
                          <a:srgbClr val="000000"/>
                        </a:solidFill>
                        <a:latin typeface="Arial"/>
                      </a:endParaRPr>
                    </a:p>
                  </a:txBody>
                  <a:tcPr marL="7620" marR="7620" marT="7620" marB="0" anchor="b"/>
                </a:tc>
                <a:tc>
                  <a:txBody>
                    <a:bodyPr/>
                    <a:lstStyle/>
                    <a:p>
                      <a:pPr algn="r" fontAlgn="b"/>
                      <a:endParaRPr lang="ar-SA" sz="1800" b="0" i="0" u="none" strike="noStrike" dirty="0">
                        <a:solidFill>
                          <a:srgbClr val="000000"/>
                        </a:solidFill>
                        <a:latin typeface="Arial"/>
                      </a:endParaRPr>
                    </a:p>
                  </a:txBody>
                  <a:tcPr marL="7620" marR="7620" marT="7620" marB="0" anchor="b"/>
                </a:tc>
                <a:tc>
                  <a:txBody>
                    <a:bodyPr/>
                    <a:lstStyle/>
                    <a:p>
                      <a:pPr algn="r" fontAlgn="b"/>
                      <a:endParaRPr lang="ar-SA" sz="1800" b="0" i="0" u="none" strike="noStrike" dirty="0">
                        <a:solidFill>
                          <a:srgbClr val="000000"/>
                        </a:solidFill>
                        <a:latin typeface="Arial"/>
                      </a:endParaRPr>
                    </a:p>
                  </a:txBody>
                  <a:tcPr marL="7620" marR="7620" marT="7620" marB="0" anchor="b"/>
                </a:tc>
                <a:tc>
                  <a:txBody>
                    <a:bodyPr/>
                    <a:lstStyle/>
                    <a:p>
                      <a:pPr algn="r" fontAlgn="b"/>
                      <a:endParaRPr lang="ar-SA" sz="1800" b="0" i="0" u="none" strike="noStrike" dirty="0">
                        <a:solidFill>
                          <a:srgbClr val="000000"/>
                        </a:solidFill>
                        <a:latin typeface="Arial"/>
                      </a:endParaRPr>
                    </a:p>
                  </a:txBody>
                  <a:tcPr marL="7620" marR="7620" marT="7620" marB="0" anchor="b"/>
                </a:tc>
                <a:tc>
                  <a:txBody>
                    <a:bodyPr/>
                    <a:lstStyle/>
                    <a:p>
                      <a:pPr algn="r" fontAlgn="b"/>
                      <a:endParaRPr lang="ar-SA" sz="1800" b="0" i="0" u="none" strike="noStrike" dirty="0">
                        <a:solidFill>
                          <a:srgbClr val="000000"/>
                        </a:solidFill>
                        <a:latin typeface="Arial"/>
                      </a:endParaRPr>
                    </a:p>
                  </a:txBody>
                  <a:tcPr marL="7620" marR="7620" marT="7620" marB="0" anchor="b"/>
                </a:tc>
                <a:extLst>
                  <a:ext uri="{0D108BD9-81ED-4DB2-BD59-A6C34878D82A}">
                    <a16:rowId xmlns:a16="http://schemas.microsoft.com/office/drawing/2014/main" val="10003"/>
                  </a:ext>
                </a:extLst>
              </a:tr>
              <a:tr h="370840">
                <a:tc>
                  <a:txBody>
                    <a:bodyPr/>
                    <a:lstStyle/>
                    <a:p>
                      <a:pPr algn="r" fontAlgn="b"/>
                      <a:endParaRPr lang="ar-SA" sz="1800" b="0" i="0" u="none" strike="noStrike" dirty="0">
                        <a:solidFill>
                          <a:srgbClr val="000000"/>
                        </a:solidFill>
                        <a:latin typeface="Arial"/>
                      </a:endParaRPr>
                    </a:p>
                  </a:txBody>
                  <a:tcPr marL="7620" marR="7620" marT="7620" marB="0" anchor="b"/>
                </a:tc>
                <a:tc>
                  <a:txBody>
                    <a:bodyPr/>
                    <a:lstStyle/>
                    <a:p>
                      <a:pPr algn="r" fontAlgn="b"/>
                      <a:endParaRPr lang="ar-SA" sz="1800" b="0" i="0" u="none" strike="noStrike" dirty="0">
                        <a:solidFill>
                          <a:srgbClr val="000000"/>
                        </a:solidFill>
                        <a:latin typeface="Arial"/>
                      </a:endParaRPr>
                    </a:p>
                  </a:txBody>
                  <a:tcPr marL="7620" marR="7620" marT="7620" marB="0" anchor="b"/>
                </a:tc>
                <a:tc>
                  <a:txBody>
                    <a:bodyPr/>
                    <a:lstStyle/>
                    <a:p>
                      <a:pPr algn="r" fontAlgn="b"/>
                      <a:endParaRPr lang="ar-SA" sz="1800" b="0" i="0" u="none" strike="noStrike" dirty="0">
                        <a:solidFill>
                          <a:srgbClr val="000000"/>
                        </a:solidFill>
                        <a:latin typeface="Arial"/>
                      </a:endParaRPr>
                    </a:p>
                  </a:txBody>
                  <a:tcPr marL="7620" marR="7620" marT="7620" marB="0" anchor="b"/>
                </a:tc>
                <a:tc>
                  <a:txBody>
                    <a:bodyPr/>
                    <a:lstStyle/>
                    <a:p>
                      <a:pPr algn="r" fontAlgn="b"/>
                      <a:endParaRPr lang="ar-SA" sz="1800" b="0" i="0" u="none" strike="noStrike" dirty="0">
                        <a:solidFill>
                          <a:srgbClr val="000000"/>
                        </a:solidFill>
                        <a:latin typeface="Arial"/>
                      </a:endParaRPr>
                    </a:p>
                  </a:txBody>
                  <a:tcPr marL="7620" marR="7620" marT="7620" marB="0" anchor="b"/>
                </a:tc>
                <a:tc>
                  <a:txBody>
                    <a:bodyPr/>
                    <a:lstStyle/>
                    <a:p>
                      <a:pPr algn="r" fontAlgn="b"/>
                      <a:endParaRPr lang="ar-SA" sz="1800" b="0" i="0" u="none" strike="noStrike" dirty="0">
                        <a:solidFill>
                          <a:srgbClr val="000000"/>
                        </a:solidFill>
                        <a:latin typeface="Arial"/>
                      </a:endParaRPr>
                    </a:p>
                  </a:txBody>
                  <a:tcPr marL="7620" marR="7620" marT="7620" marB="0" anchor="b"/>
                </a:tc>
                <a:tc>
                  <a:txBody>
                    <a:bodyPr/>
                    <a:lstStyle/>
                    <a:p>
                      <a:pPr algn="r" fontAlgn="b"/>
                      <a:endParaRPr lang="ar-SA" sz="1800" b="0" i="0" u="none" strike="noStrike" dirty="0">
                        <a:solidFill>
                          <a:srgbClr val="000000"/>
                        </a:solidFill>
                        <a:latin typeface="Arial"/>
                      </a:endParaRPr>
                    </a:p>
                  </a:txBody>
                  <a:tcPr marL="7620" marR="7620" marT="7620" marB="0" anchor="b"/>
                </a:tc>
                <a:tc>
                  <a:txBody>
                    <a:bodyPr/>
                    <a:lstStyle/>
                    <a:p>
                      <a:pPr algn="r" fontAlgn="b"/>
                      <a:endParaRPr lang="ar-SA" sz="1800" b="0" i="0" u="none" strike="noStrike" dirty="0">
                        <a:solidFill>
                          <a:srgbClr val="000000"/>
                        </a:solidFill>
                        <a:latin typeface="Arial"/>
                      </a:endParaRPr>
                    </a:p>
                  </a:txBody>
                  <a:tcPr marL="7620" marR="7620" marT="7620" marB="0" anchor="b"/>
                </a:tc>
                <a:tc>
                  <a:txBody>
                    <a:bodyPr/>
                    <a:lstStyle/>
                    <a:p>
                      <a:pPr algn="r" fontAlgn="b"/>
                      <a:endParaRPr lang="ar-SA" sz="1800" b="0" i="0" u="none" strike="noStrike" dirty="0">
                        <a:solidFill>
                          <a:srgbClr val="000000"/>
                        </a:solidFill>
                        <a:latin typeface="Arial"/>
                      </a:endParaRPr>
                    </a:p>
                  </a:txBody>
                  <a:tcPr marL="7620" marR="7620" marT="7620" marB="0" anchor="b"/>
                </a:tc>
                <a:extLst>
                  <a:ext uri="{0D108BD9-81ED-4DB2-BD59-A6C34878D82A}">
                    <a16:rowId xmlns:a16="http://schemas.microsoft.com/office/drawing/2014/main" val="10004"/>
                  </a:ext>
                </a:extLst>
              </a:tr>
            </a:tbl>
          </a:graphicData>
        </a:graphic>
      </p:graphicFrame>
      <p:sp>
        <p:nvSpPr>
          <p:cNvPr id="3" name="Footer Placeholder 2"/>
          <p:cNvSpPr>
            <a:spLocks noGrp="1"/>
          </p:cNvSpPr>
          <p:nvPr>
            <p:ph type="ftr" sz="quarter" idx="11"/>
          </p:nvPr>
        </p:nvSpPr>
        <p:spPr/>
        <p:txBody>
          <a:bodyPr/>
          <a:lstStyle/>
          <a:p>
            <a:r>
              <a:rPr lang="en-US"/>
              <a:t>zeshan.khan@nu.edu.pk</a:t>
            </a:r>
            <a:endParaRPr lang="en-US" dirty="0"/>
          </a:p>
        </p:txBody>
      </p:sp>
      <p:sp>
        <p:nvSpPr>
          <p:cNvPr id="7" name="Slide Number Placeholder 6"/>
          <p:cNvSpPr>
            <a:spLocks noGrp="1"/>
          </p:cNvSpPr>
          <p:nvPr>
            <p:ph type="sldNum" sz="quarter" idx="12"/>
          </p:nvPr>
        </p:nvSpPr>
        <p:spPr/>
        <p:txBody>
          <a:bodyPr/>
          <a:lstStyle/>
          <a:p>
            <a:pPr>
              <a:defRPr/>
            </a:pPr>
            <a:fld id="{A21CEE88-F9FC-456D-B47E-A59E4279B87A}" type="slidenum">
              <a:rPr lang="en-US" smtClean="0"/>
              <a:pPr>
                <a:defRPr/>
              </a:pPr>
              <a:t>25</a:t>
            </a:fld>
            <a:endParaRPr lang="en-US"/>
          </a:p>
        </p:txBody>
      </p:sp>
      <p:sp>
        <p:nvSpPr>
          <p:cNvPr id="5" name="TextBox 4"/>
          <p:cNvSpPr txBox="1"/>
          <p:nvPr/>
        </p:nvSpPr>
        <p:spPr>
          <a:xfrm>
            <a:off x="1105245" y="4650515"/>
            <a:ext cx="6552728" cy="646331"/>
          </a:xfrm>
          <a:prstGeom prst="rect">
            <a:avLst/>
          </a:prstGeom>
          <a:noFill/>
        </p:spPr>
        <p:txBody>
          <a:bodyPr wrap="square" rtlCol="1">
            <a:spAutoFit/>
          </a:bodyPr>
          <a:lstStyle/>
          <a:p>
            <a:r>
              <a:rPr lang="en-US" dirty="0"/>
              <a:t>From Previous Table, Assume higher value of probability indicates  belongs to Class 1</a:t>
            </a:r>
            <a:endParaRPr lang="ar-SA" dirty="0"/>
          </a:p>
        </p:txBody>
      </p:sp>
      <p:sp>
        <p:nvSpPr>
          <p:cNvPr id="6" name="TextBox 5"/>
          <p:cNvSpPr txBox="1"/>
          <p:nvPr/>
        </p:nvSpPr>
        <p:spPr>
          <a:xfrm>
            <a:off x="1115616" y="5445224"/>
            <a:ext cx="7344816" cy="646331"/>
          </a:xfrm>
          <a:prstGeom prst="rect">
            <a:avLst/>
          </a:prstGeom>
          <a:noFill/>
        </p:spPr>
        <p:txBody>
          <a:bodyPr wrap="square" rtlCol="1">
            <a:spAutoFit/>
          </a:bodyPr>
          <a:lstStyle/>
          <a:p>
            <a:r>
              <a:rPr lang="en-GB" dirty="0"/>
              <a:t>Any value &lt; 0.5, belongs to 0 and &gt;=0.5, belongs to 1</a:t>
            </a:r>
          </a:p>
          <a:p>
            <a:r>
              <a:rPr lang="en-GB" dirty="0"/>
              <a:t>Different voting techniques give different predictions</a:t>
            </a:r>
            <a:endParaRPr lang="ar-SA" dirty="0"/>
          </a:p>
        </p:txBody>
      </p:sp>
    </p:spTree>
  </p:cSld>
  <p:clrMapOvr>
    <a:masterClrMapping/>
  </p:clrMapOvr>
  <p:transition spd="med">
    <p:fade thruBlk="1"/>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Voting Techniques (Exercise)</a:t>
            </a:r>
            <a:endParaRPr lang="ar-SA" dirty="0"/>
          </a:p>
        </p:txBody>
      </p:sp>
      <p:graphicFrame>
        <p:nvGraphicFramePr>
          <p:cNvPr id="9" name="Content Placeholder 8"/>
          <p:cNvGraphicFramePr>
            <a:graphicFrameLocks noGrp="1"/>
          </p:cNvGraphicFramePr>
          <p:nvPr>
            <p:ph idx="1"/>
          </p:nvPr>
        </p:nvGraphicFramePr>
        <p:xfrm>
          <a:off x="1176338" y="2490788"/>
          <a:ext cx="6799264" cy="1978660"/>
        </p:xfrm>
        <a:graphic>
          <a:graphicData uri="http://schemas.openxmlformats.org/drawingml/2006/table">
            <a:tbl>
              <a:tblPr firstRow="1" bandRow="1">
                <a:tableStyleId>{5C22544A-7EE6-4342-B048-85BDC9FD1C3A}</a:tableStyleId>
              </a:tblPr>
              <a:tblGrid>
                <a:gridCol w="849908">
                  <a:extLst>
                    <a:ext uri="{9D8B030D-6E8A-4147-A177-3AD203B41FA5}">
                      <a16:colId xmlns:a16="http://schemas.microsoft.com/office/drawing/2014/main" val="20000"/>
                    </a:ext>
                  </a:extLst>
                </a:gridCol>
                <a:gridCol w="849908">
                  <a:extLst>
                    <a:ext uri="{9D8B030D-6E8A-4147-A177-3AD203B41FA5}">
                      <a16:colId xmlns:a16="http://schemas.microsoft.com/office/drawing/2014/main" val="20001"/>
                    </a:ext>
                  </a:extLst>
                </a:gridCol>
                <a:gridCol w="849908">
                  <a:extLst>
                    <a:ext uri="{9D8B030D-6E8A-4147-A177-3AD203B41FA5}">
                      <a16:colId xmlns:a16="http://schemas.microsoft.com/office/drawing/2014/main" val="20002"/>
                    </a:ext>
                  </a:extLst>
                </a:gridCol>
                <a:gridCol w="849908">
                  <a:extLst>
                    <a:ext uri="{9D8B030D-6E8A-4147-A177-3AD203B41FA5}">
                      <a16:colId xmlns:a16="http://schemas.microsoft.com/office/drawing/2014/main" val="20003"/>
                    </a:ext>
                  </a:extLst>
                </a:gridCol>
                <a:gridCol w="849908">
                  <a:extLst>
                    <a:ext uri="{9D8B030D-6E8A-4147-A177-3AD203B41FA5}">
                      <a16:colId xmlns:a16="http://schemas.microsoft.com/office/drawing/2014/main" val="20004"/>
                    </a:ext>
                  </a:extLst>
                </a:gridCol>
                <a:gridCol w="849908">
                  <a:extLst>
                    <a:ext uri="{9D8B030D-6E8A-4147-A177-3AD203B41FA5}">
                      <a16:colId xmlns:a16="http://schemas.microsoft.com/office/drawing/2014/main" val="20005"/>
                    </a:ext>
                  </a:extLst>
                </a:gridCol>
                <a:gridCol w="849908">
                  <a:extLst>
                    <a:ext uri="{9D8B030D-6E8A-4147-A177-3AD203B41FA5}">
                      <a16:colId xmlns:a16="http://schemas.microsoft.com/office/drawing/2014/main" val="20006"/>
                    </a:ext>
                  </a:extLst>
                </a:gridCol>
                <a:gridCol w="849908">
                  <a:extLst>
                    <a:ext uri="{9D8B030D-6E8A-4147-A177-3AD203B41FA5}">
                      <a16:colId xmlns:a16="http://schemas.microsoft.com/office/drawing/2014/main" val="20007"/>
                    </a:ext>
                  </a:extLst>
                </a:gridCol>
              </a:tblGrid>
              <a:tr h="370840">
                <a:tc>
                  <a:txBody>
                    <a:bodyPr/>
                    <a:lstStyle/>
                    <a:p>
                      <a:pPr algn="l" fontAlgn="b"/>
                      <a:r>
                        <a:rPr lang="en-GB" sz="1600" b="0" i="0" u="none" strike="noStrike" dirty="0">
                          <a:solidFill>
                            <a:srgbClr val="000000"/>
                          </a:solidFill>
                          <a:latin typeface="Arial"/>
                        </a:rPr>
                        <a:t>C1</a:t>
                      </a:r>
                    </a:p>
                  </a:txBody>
                  <a:tcPr marL="7620" marR="7620" marT="7620" marB="0" anchor="b"/>
                </a:tc>
                <a:tc>
                  <a:txBody>
                    <a:bodyPr/>
                    <a:lstStyle/>
                    <a:p>
                      <a:pPr algn="l" fontAlgn="b"/>
                      <a:r>
                        <a:rPr lang="en-GB" sz="1600" b="0" i="0" u="none" strike="noStrike" dirty="0">
                          <a:solidFill>
                            <a:srgbClr val="000000"/>
                          </a:solidFill>
                          <a:latin typeface="Arial"/>
                        </a:rPr>
                        <a:t>C2</a:t>
                      </a:r>
                    </a:p>
                  </a:txBody>
                  <a:tcPr marL="7620" marR="7620" marT="7620" marB="0" anchor="b"/>
                </a:tc>
                <a:tc>
                  <a:txBody>
                    <a:bodyPr/>
                    <a:lstStyle/>
                    <a:p>
                      <a:pPr algn="l" fontAlgn="b"/>
                      <a:r>
                        <a:rPr lang="en-GB" sz="1600" b="0" i="0" u="none" strike="noStrike" dirty="0">
                          <a:solidFill>
                            <a:srgbClr val="000000"/>
                          </a:solidFill>
                          <a:latin typeface="Arial"/>
                        </a:rPr>
                        <a:t>C3</a:t>
                      </a:r>
                    </a:p>
                  </a:txBody>
                  <a:tcPr marL="7620" marR="7620" marT="7620" marB="0" anchor="b"/>
                </a:tc>
                <a:tc>
                  <a:txBody>
                    <a:bodyPr/>
                    <a:lstStyle/>
                    <a:p>
                      <a:pPr algn="l" fontAlgn="b"/>
                      <a:r>
                        <a:rPr lang="en-GB" sz="1600" b="0" i="0" u="none" strike="noStrike" dirty="0">
                          <a:solidFill>
                            <a:srgbClr val="000000"/>
                          </a:solidFill>
                          <a:latin typeface="Arial"/>
                        </a:rPr>
                        <a:t>Average</a:t>
                      </a:r>
                    </a:p>
                  </a:txBody>
                  <a:tcPr marL="7620" marR="7620" marT="7620" marB="0" anchor="b"/>
                </a:tc>
                <a:tc>
                  <a:txBody>
                    <a:bodyPr/>
                    <a:lstStyle/>
                    <a:p>
                      <a:pPr algn="l" fontAlgn="b"/>
                      <a:r>
                        <a:rPr lang="en-GB" sz="1600" b="0" i="0" u="none" strike="noStrike" dirty="0">
                          <a:solidFill>
                            <a:srgbClr val="000000"/>
                          </a:solidFill>
                          <a:latin typeface="Arial"/>
                        </a:rPr>
                        <a:t>Product</a:t>
                      </a:r>
                    </a:p>
                  </a:txBody>
                  <a:tcPr marL="7620" marR="7620" marT="7620" marB="0" anchor="b"/>
                </a:tc>
                <a:tc>
                  <a:txBody>
                    <a:bodyPr/>
                    <a:lstStyle/>
                    <a:p>
                      <a:pPr algn="l" fontAlgn="b"/>
                      <a:r>
                        <a:rPr lang="en-GB" sz="1600" b="0" i="0" u="none" strike="noStrike" dirty="0">
                          <a:solidFill>
                            <a:srgbClr val="000000"/>
                          </a:solidFill>
                          <a:latin typeface="Arial"/>
                        </a:rPr>
                        <a:t>Minimum</a:t>
                      </a:r>
                    </a:p>
                  </a:txBody>
                  <a:tcPr marL="7620" marR="7620" marT="7620" marB="0" anchor="b"/>
                </a:tc>
                <a:tc>
                  <a:txBody>
                    <a:bodyPr/>
                    <a:lstStyle/>
                    <a:p>
                      <a:pPr algn="l" fontAlgn="b"/>
                      <a:r>
                        <a:rPr lang="en-GB" sz="1600" b="0" i="0" u="none" strike="noStrike" dirty="0">
                          <a:solidFill>
                            <a:srgbClr val="000000"/>
                          </a:solidFill>
                          <a:latin typeface="Arial"/>
                        </a:rPr>
                        <a:t>Maximum</a:t>
                      </a:r>
                    </a:p>
                  </a:txBody>
                  <a:tcPr marL="7620" marR="7620" marT="7620" marB="0" anchor="b"/>
                </a:tc>
                <a:tc>
                  <a:txBody>
                    <a:bodyPr/>
                    <a:lstStyle/>
                    <a:p>
                      <a:pPr algn="l" fontAlgn="b"/>
                      <a:r>
                        <a:rPr lang="en-GB" sz="1600" b="0" i="0" u="none" strike="noStrike" dirty="0">
                          <a:solidFill>
                            <a:srgbClr val="000000"/>
                          </a:solidFill>
                          <a:latin typeface="Arial"/>
                        </a:rPr>
                        <a:t>Majority</a:t>
                      </a:r>
                    </a:p>
                  </a:txBody>
                  <a:tcPr marL="7620" marR="7620" marT="7620" marB="0" anchor="b"/>
                </a:tc>
                <a:extLst>
                  <a:ext uri="{0D108BD9-81ED-4DB2-BD59-A6C34878D82A}">
                    <a16:rowId xmlns:a16="http://schemas.microsoft.com/office/drawing/2014/main" val="10000"/>
                  </a:ext>
                </a:extLst>
              </a:tr>
              <a:tr h="370840">
                <a:tc>
                  <a:txBody>
                    <a:bodyPr/>
                    <a:lstStyle/>
                    <a:p>
                      <a:pPr algn="r" fontAlgn="b"/>
                      <a:r>
                        <a:rPr lang="en-US" sz="1800" b="0" i="0" u="none" strike="noStrike" dirty="0">
                          <a:solidFill>
                            <a:srgbClr val="000000"/>
                          </a:solidFill>
                          <a:latin typeface="Arial"/>
                        </a:rPr>
                        <a:t>0</a:t>
                      </a:r>
                      <a:endParaRPr lang="ar-SA" sz="1800" b="0" i="0" u="none" strike="noStrike" dirty="0">
                        <a:solidFill>
                          <a:srgbClr val="000000"/>
                        </a:solidFill>
                        <a:latin typeface="Arial"/>
                      </a:endParaRPr>
                    </a:p>
                  </a:txBody>
                  <a:tcPr marL="7620" marR="7620" marT="7620" marB="0" anchor="b"/>
                </a:tc>
                <a:tc>
                  <a:txBody>
                    <a:bodyPr/>
                    <a:lstStyle/>
                    <a:p>
                      <a:pPr algn="r" fontAlgn="b"/>
                      <a:r>
                        <a:rPr lang="en-US" sz="1800" b="0" i="0" u="none" strike="noStrike" dirty="0">
                          <a:solidFill>
                            <a:srgbClr val="000000"/>
                          </a:solidFill>
                          <a:latin typeface="Arial"/>
                        </a:rPr>
                        <a:t>0</a:t>
                      </a:r>
                      <a:endParaRPr lang="ar-SA" sz="1800" b="0" i="0" u="none" strike="noStrike" dirty="0">
                        <a:solidFill>
                          <a:srgbClr val="000000"/>
                        </a:solidFill>
                        <a:latin typeface="Arial"/>
                      </a:endParaRPr>
                    </a:p>
                  </a:txBody>
                  <a:tcPr marL="7620" marR="7620" marT="7620" marB="0" anchor="b"/>
                </a:tc>
                <a:tc>
                  <a:txBody>
                    <a:bodyPr/>
                    <a:lstStyle/>
                    <a:p>
                      <a:pPr algn="r" fontAlgn="b"/>
                      <a:r>
                        <a:rPr lang="en-US" sz="1800" b="0" i="0" u="none" strike="noStrike" dirty="0">
                          <a:solidFill>
                            <a:srgbClr val="000000"/>
                          </a:solidFill>
                          <a:latin typeface="Arial"/>
                        </a:rPr>
                        <a:t>1</a:t>
                      </a:r>
                      <a:endParaRPr lang="ar-SA" sz="1800" b="0" i="0" u="none" strike="noStrike" dirty="0">
                        <a:solidFill>
                          <a:srgbClr val="000000"/>
                        </a:solidFill>
                        <a:latin typeface="Arial"/>
                      </a:endParaRPr>
                    </a:p>
                  </a:txBody>
                  <a:tcPr marL="7620" marR="7620" marT="7620" marB="0" anchor="b"/>
                </a:tc>
                <a:tc>
                  <a:txBody>
                    <a:bodyPr/>
                    <a:lstStyle/>
                    <a:p>
                      <a:pPr algn="r" fontAlgn="b"/>
                      <a:r>
                        <a:rPr lang="en-GB" sz="1800" b="0" i="0" u="none" strike="noStrike" dirty="0">
                          <a:solidFill>
                            <a:srgbClr val="000000"/>
                          </a:solidFill>
                          <a:latin typeface="Arial"/>
                        </a:rPr>
                        <a:t>0</a:t>
                      </a:r>
                      <a:endParaRPr lang="ar-SA" sz="1800" b="0" i="0" u="none" strike="noStrike" dirty="0">
                        <a:solidFill>
                          <a:srgbClr val="000000"/>
                        </a:solidFill>
                        <a:latin typeface="Arial"/>
                      </a:endParaRPr>
                    </a:p>
                  </a:txBody>
                  <a:tcPr marL="7620" marR="7620" marT="7620" marB="0" anchor="b"/>
                </a:tc>
                <a:tc>
                  <a:txBody>
                    <a:bodyPr/>
                    <a:lstStyle/>
                    <a:p>
                      <a:pPr algn="r" fontAlgn="b"/>
                      <a:r>
                        <a:rPr lang="en-GB" sz="1800" b="0" i="0" u="none" strike="noStrike" dirty="0">
                          <a:solidFill>
                            <a:srgbClr val="000000"/>
                          </a:solidFill>
                          <a:latin typeface="Arial"/>
                        </a:rPr>
                        <a:t>0</a:t>
                      </a:r>
                      <a:endParaRPr lang="ar-SA" sz="1800" b="0" i="0" u="none" strike="noStrike" dirty="0">
                        <a:solidFill>
                          <a:srgbClr val="000000"/>
                        </a:solidFill>
                        <a:latin typeface="Arial"/>
                      </a:endParaRPr>
                    </a:p>
                  </a:txBody>
                  <a:tcPr marL="7620" marR="7620" marT="7620" marB="0" anchor="b"/>
                </a:tc>
                <a:tc>
                  <a:txBody>
                    <a:bodyPr/>
                    <a:lstStyle/>
                    <a:p>
                      <a:pPr algn="r" fontAlgn="b"/>
                      <a:r>
                        <a:rPr lang="en-GB" sz="1800" b="0" i="0" u="none" strike="noStrike" dirty="0">
                          <a:solidFill>
                            <a:srgbClr val="000000"/>
                          </a:solidFill>
                          <a:latin typeface="Arial"/>
                        </a:rPr>
                        <a:t>0</a:t>
                      </a:r>
                      <a:endParaRPr lang="ar-SA" sz="1800" b="0" i="0" u="none" strike="noStrike" dirty="0">
                        <a:solidFill>
                          <a:srgbClr val="000000"/>
                        </a:solidFill>
                        <a:latin typeface="Arial"/>
                      </a:endParaRPr>
                    </a:p>
                  </a:txBody>
                  <a:tcPr marL="7620" marR="7620" marT="7620" marB="0" anchor="b"/>
                </a:tc>
                <a:tc>
                  <a:txBody>
                    <a:bodyPr/>
                    <a:lstStyle/>
                    <a:p>
                      <a:pPr algn="r" fontAlgn="b"/>
                      <a:r>
                        <a:rPr lang="en-GB" sz="1800" b="0" i="0" u="none" strike="noStrike" dirty="0">
                          <a:solidFill>
                            <a:srgbClr val="000000"/>
                          </a:solidFill>
                          <a:latin typeface="Arial"/>
                        </a:rPr>
                        <a:t>1</a:t>
                      </a:r>
                      <a:endParaRPr lang="ar-SA" sz="1800" b="0" i="0" u="none" strike="noStrike" dirty="0">
                        <a:solidFill>
                          <a:srgbClr val="000000"/>
                        </a:solidFill>
                        <a:latin typeface="Arial"/>
                      </a:endParaRPr>
                    </a:p>
                  </a:txBody>
                  <a:tcPr marL="7620" marR="7620" marT="7620" marB="0" anchor="b"/>
                </a:tc>
                <a:tc>
                  <a:txBody>
                    <a:bodyPr/>
                    <a:lstStyle/>
                    <a:p>
                      <a:pPr algn="r" fontAlgn="b"/>
                      <a:r>
                        <a:rPr lang="en-GB" sz="1800" b="0" i="0" u="none" strike="noStrike" dirty="0">
                          <a:solidFill>
                            <a:srgbClr val="000000"/>
                          </a:solidFill>
                          <a:latin typeface="Arial"/>
                        </a:rPr>
                        <a:t>0</a:t>
                      </a:r>
                      <a:endParaRPr lang="ar-SA" sz="1800" b="0" i="0" u="none" strike="noStrike" dirty="0">
                        <a:solidFill>
                          <a:srgbClr val="000000"/>
                        </a:solidFill>
                        <a:latin typeface="Arial"/>
                      </a:endParaRPr>
                    </a:p>
                  </a:txBody>
                  <a:tcPr marL="7620" marR="7620" marT="7620" marB="0" anchor="b"/>
                </a:tc>
                <a:extLst>
                  <a:ext uri="{0D108BD9-81ED-4DB2-BD59-A6C34878D82A}">
                    <a16:rowId xmlns:a16="http://schemas.microsoft.com/office/drawing/2014/main" val="10001"/>
                  </a:ext>
                </a:extLst>
              </a:tr>
              <a:tr h="370840">
                <a:tc>
                  <a:txBody>
                    <a:bodyPr/>
                    <a:lstStyle/>
                    <a:p>
                      <a:pPr algn="r" fontAlgn="b"/>
                      <a:r>
                        <a:rPr lang="en-US" sz="1800" b="0" i="0" u="none" strike="noStrike" dirty="0">
                          <a:solidFill>
                            <a:srgbClr val="000000"/>
                          </a:solidFill>
                          <a:latin typeface="Arial"/>
                        </a:rPr>
                        <a:t>1</a:t>
                      </a:r>
                      <a:endParaRPr lang="ar-SA" sz="1800" b="0" i="0" u="none" strike="noStrike" dirty="0">
                        <a:solidFill>
                          <a:srgbClr val="000000"/>
                        </a:solidFill>
                        <a:latin typeface="Arial"/>
                      </a:endParaRPr>
                    </a:p>
                  </a:txBody>
                  <a:tcPr marL="7620" marR="7620" marT="7620" marB="0" anchor="b"/>
                </a:tc>
                <a:tc>
                  <a:txBody>
                    <a:bodyPr/>
                    <a:lstStyle/>
                    <a:p>
                      <a:pPr algn="r" fontAlgn="b"/>
                      <a:r>
                        <a:rPr lang="en-US" sz="1800" b="0" i="0" u="none" strike="noStrike" dirty="0">
                          <a:solidFill>
                            <a:srgbClr val="000000"/>
                          </a:solidFill>
                          <a:latin typeface="Arial"/>
                        </a:rPr>
                        <a:t>1</a:t>
                      </a:r>
                      <a:endParaRPr lang="ar-SA" sz="1800" b="0" i="0" u="none" strike="noStrike" dirty="0">
                        <a:solidFill>
                          <a:srgbClr val="000000"/>
                        </a:solidFill>
                        <a:latin typeface="Arial"/>
                      </a:endParaRPr>
                    </a:p>
                  </a:txBody>
                  <a:tcPr marL="7620" marR="7620" marT="7620" marB="0" anchor="b"/>
                </a:tc>
                <a:tc>
                  <a:txBody>
                    <a:bodyPr/>
                    <a:lstStyle/>
                    <a:p>
                      <a:pPr algn="r" fontAlgn="b"/>
                      <a:r>
                        <a:rPr lang="en-US" sz="1800" b="0" i="0" u="none" strike="noStrike" dirty="0">
                          <a:solidFill>
                            <a:srgbClr val="000000"/>
                          </a:solidFill>
                          <a:latin typeface="Arial"/>
                        </a:rPr>
                        <a:t>1</a:t>
                      </a:r>
                      <a:endParaRPr lang="ar-SA" sz="1800" b="0" i="0" u="none" strike="noStrike" dirty="0">
                        <a:solidFill>
                          <a:srgbClr val="000000"/>
                        </a:solidFill>
                        <a:latin typeface="Arial"/>
                      </a:endParaRPr>
                    </a:p>
                  </a:txBody>
                  <a:tcPr marL="7620" marR="7620" marT="7620" marB="0" anchor="b"/>
                </a:tc>
                <a:tc>
                  <a:txBody>
                    <a:bodyPr/>
                    <a:lstStyle/>
                    <a:p>
                      <a:pPr algn="r" fontAlgn="b"/>
                      <a:r>
                        <a:rPr lang="en-GB" sz="1800" b="0" i="0" u="none" strike="noStrike" dirty="0">
                          <a:solidFill>
                            <a:srgbClr val="000000"/>
                          </a:solidFill>
                          <a:latin typeface="Arial"/>
                        </a:rPr>
                        <a:t>1</a:t>
                      </a:r>
                      <a:endParaRPr lang="ar-SA" sz="1800" b="0" i="0" u="none" strike="noStrike" dirty="0">
                        <a:solidFill>
                          <a:srgbClr val="000000"/>
                        </a:solidFill>
                        <a:latin typeface="Arial"/>
                      </a:endParaRPr>
                    </a:p>
                  </a:txBody>
                  <a:tcPr marL="7620" marR="7620" marT="7620" marB="0" anchor="b"/>
                </a:tc>
                <a:tc>
                  <a:txBody>
                    <a:bodyPr/>
                    <a:lstStyle/>
                    <a:p>
                      <a:pPr algn="r" fontAlgn="b"/>
                      <a:r>
                        <a:rPr lang="en-GB" sz="1800" b="0" i="0" u="none" strike="noStrike" dirty="0">
                          <a:solidFill>
                            <a:srgbClr val="000000"/>
                          </a:solidFill>
                          <a:latin typeface="Arial"/>
                        </a:rPr>
                        <a:t>0</a:t>
                      </a:r>
                      <a:endParaRPr lang="ar-SA" sz="1800" b="0" i="0" u="none" strike="noStrike" dirty="0">
                        <a:solidFill>
                          <a:srgbClr val="000000"/>
                        </a:solidFill>
                        <a:latin typeface="Arial"/>
                      </a:endParaRPr>
                    </a:p>
                  </a:txBody>
                  <a:tcPr marL="7620" marR="7620" marT="7620" marB="0" anchor="b"/>
                </a:tc>
                <a:tc>
                  <a:txBody>
                    <a:bodyPr/>
                    <a:lstStyle/>
                    <a:p>
                      <a:pPr algn="r" fontAlgn="b"/>
                      <a:r>
                        <a:rPr lang="en-GB" sz="1800" b="0" i="0" u="none" strike="noStrike" dirty="0">
                          <a:solidFill>
                            <a:srgbClr val="000000"/>
                          </a:solidFill>
                          <a:latin typeface="Arial"/>
                        </a:rPr>
                        <a:t>1</a:t>
                      </a:r>
                      <a:endParaRPr lang="ar-SA" sz="1800" b="0" i="0" u="none" strike="noStrike" dirty="0">
                        <a:solidFill>
                          <a:srgbClr val="000000"/>
                        </a:solidFill>
                        <a:latin typeface="Arial"/>
                      </a:endParaRPr>
                    </a:p>
                  </a:txBody>
                  <a:tcPr marL="7620" marR="7620" marT="7620" marB="0" anchor="b"/>
                </a:tc>
                <a:tc>
                  <a:txBody>
                    <a:bodyPr/>
                    <a:lstStyle/>
                    <a:p>
                      <a:pPr algn="r" fontAlgn="b"/>
                      <a:r>
                        <a:rPr lang="en-GB" sz="1800" b="0" i="0" u="none" strike="noStrike" dirty="0">
                          <a:solidFill>
                            <a:srgbClr val="000000"/>
                          </a:solidFill>
                          <a:latin typeface="Arial"/>
                        </a:rPr>
                        <a:t>1</a:t>
                      </a:r>
                      <a:endParaRPr lang="ar-SA" sz="1800" b="0" i="0" u="none" strike="noStrike" dirty="0">
                        <a:solidFill>
                          <a:srgbClr val="000000"/>
                        </a:solidFill>
                        <a:latin typeface="Arial"/>
                      </a:endParaRPr>
                    </a:p>
                  </a:txBody>
                  <a:tcPr marL="7620" marR="7620" marT="7620" marB="0" anchor="b"/>
                </a:tc>
                <a:tc>
                  <a:txBody>
                    <a:bodyPr/>
                    <a:lstStyle/>
                    <a:p>
                      <a:pPr algn="r" fontAlgn="b"/>
                      <a:r>
                        <a:rPr lang="en-GB" sz="1800" b="0" i="0" u="none" strike="noStrike" dirty="0">
                          <a:solidFill>
                            <a:srgbClr val="000000"/>
                          </a:solidFill>
                          <a:latin typeface="Arial"/>
                        </a:rPr>
                        <a:t>1</a:t>
                      </a:r>
                      <a:endParaRPr lang="ar-SA" sz="1800" b="0" i="0" u="none" strike="noStrike" dirty="0">
                        <a:solidFill>
                          <a:srgbClr val="000000"/>
                        </a:solidFill>
                        <a:latin typeface="Arial"/>
                      </a:endParaRPr>
                    </a:p>
                  </a:txBody>
                  <a:tcPr marL="7620" marR="7620" marT="7620" marB="0" anchor="b"/>
                </a:tc>
                <a:extLst>
                  <a:ext uri="{0D108BD9-81ED-4DB2-BD59-A6C34878D82A}">
                    <a16:rowId xmlns:a16="http://schemas.microsoft.com/office/drawing/2014/main" val="10002"/>
                  </a:ext>
                </a:extLst>
              </a:tr>
              <a:tr h="370840">
                <a:tc>
                  <a:txBody>
                    <a:bodyPr/>
                    <a:lstStyle/>
                    <a:p>
                      <a:pPr algn="r" fontAlgn="b"/>
                      <a:r>
                        <a:rPr lang="en-US" sz="1800" b="0" i="0" u="none" strike="noStrike" dirty="0">
                          <a:solidFill>
                            <a:srgbClr val="000000"/>
                          </a:solidFill>
                          <a:latin typeface="Arial"/>
                        </a:rPr>
                        <a:t>0</a:t>
                      </a:r>
                      <a:endParaRPr lang="ar-SA" sz="1800" b="0" i="0" u="none" strike="noStrike" dirty="0">
                        <a:solidFill>
                          <a:srgbClr val="000000"/>
                        </a:solidFill>
                        <a:latin typeface="Arial"/>
                      </a:endParaRPr>
                    </a:p>
                  </a:txBody>
                  <a:tcPr marL="7620" marR="7620" marT="7620" marB="0" anchor="b"/>
                </a:tc>
                <a:tc>
                  <a:txBody>
                    <a:bodyPr/>
                    <a:lstStyle/>
                    <a:p>
                      <a:pPr algn="r" fontAlgn="b"/>
                      <a:r>
                        <a:rPr lang="en-US" sz="1800" b="0" i="0" u="none" strike="noStrike" dirty="0">
                          <a:solidFill>
                            <a:srgbClr val="000000"/>
                          </a:solidFill>
                          <a:latin typeface="Arial"/>
                        </a:rPr>
                        <a:t>1</a:t>
                      </a:r>
                      <a:endParaRPr lang="ar-SA" sz="1800" b="0" i="0" u="none" strike="noStrike" dirty="0">
                        <a:solidFill>
                          <a:srgbClr val="000000"/>
                        </a:solidFill>
                        <a:latin typeface="Arial"/>
                      </a:endParaRPr>
                    </a:p>
                  </a:txBody>
                  <a:tcPr marL="7620" marR="7620" marT="7620" marB="0" anchor="b"/>
                </a:tc>
                <a:tc>
                  <a:txBody>
                    <a:bodyPr/>
                    <a:lstStyle/>
                    <a:p>
                      <a:pPr algn="r" fontAlgn="b"/>
                      <a:r>
                        <a:rPr lang="en-US" sz="1800" b="0" i="0" u="none" strike="noStrike" dirty="0">
                          <a:solidFill>
                            <a:srgbClr val="000000"/>
                          </a:solidFill>
                          <a:latin typeface="Arial"/>
                        </a:rPr>
                        <a:t>1</a:t>
                      </a:r>
                      <a:endParaRPr lang="ar-SA" sz="1800" b="0" i="0" u="none" strike="noStrike" dirty="0">
                        <a:solidFill>
                          <a:srgbClr val="000000"/>
                        </a:solidFill>
                        <a:latin typeface="Arial"/>
                      </a:endParaRPr>
                    </a:p>
                  </a:txBody>
                  <a:tcPr marL="7620" marR="7620" marT="7620" marB="0" anchor="b"/>
                </a:tc>
                <a:tc>
                  <a:txBody>
                    <a:bodyPr/>
                    <a:lstStyle/>
                    <a:p>
                      <a:pPr algn="r" fontAlgn="b"/>
                      <a:r>
                        <a:rPr lang="en-GB" sz="1800" b="0" i="0" u="none" strike="noStrike" dirty="0">
                          <a:solidFill>
                            <a:srgbClr val="000000"/>
                          </a:solidFill>
                          <a:latin typeface="Arial"/>
                        </a:rPr>
                        <a:t>1</a:t>
                      </a:r>
                      <a:endParaRPr lang="ar-SA" sz="1800" b="0" i="0" u="none" strike="noStrike" dirty="0">
                        <a:solidFill>
                          <a:srgbClr val="000000"/>
                        </a:solidFill>
                        <a:latin typeface="Arial"/>
                      </a:endParaRPr>
                    </a:p>
                  </a:txBody>
                  <a:tcPr marL="7620" marR="7620" marT="7620" marB="0" anchor="b"/>
                </a:tc>
                <a:tc>
                  <a:txBody>
                    <a:bodyPr/>
                    <a:lstStyle/>
                    <a:p>
                      <a:pPr algn="r" fontAlgn="b"/>
                      <a:r>
                        <a:rPr lang="en-GB" sz="1800" b="0" i="0" u="none" strike="noStrike" dirty="0">
                          <a:solidFill>
                            <a:srgbClr val="000000"/>
                          </a:solidFill>
                          <a:latin typeface="Arial"/>
                        </a:rPr>
                        <a:t>0</a:t>
                      </a:r>
                      <a:endParaRPr lang="ar-SA" sz="1800" b="0" i="0" u="none" strike="noStrike" dirty="0">
                        <a:solidFill>
                          <a:srgbClr val="000000"/>
                        </a:solidFill>
                        <a:latin typeface="Arial"/>
                      </a:endParaRPr>
                    </a:p>
                  </a:txBody>
                  <a:tcPr marL="7620" marR="7620" marT="7620" marB="0" anchor="b"/>
                </a:tc>
                <a:tc>
                  <a:txBody>
                    <a:bodyPr/>
                    <a:lstStyle/>
                    <a:p>
                      <a:pPr algn="r" fontAlgn="b"/>
                      <a:r>
                        <a:rPr lang="en-GB" sz="1800" b="0" i="0" u="none" strike="noStrike" dirty="0">
                          <a:solidFill>
                            <a:srgbClr val="000000"/>
                          </a:solidFill>
                          <a:latin typeface="Arial"/>
                        </a:rPr>
                        <a:t>0</a:t>
                      </a:r>
                      <a:endParaRPr lang="ar-SA" sz="1800" b="0" i="0" u="none" strike="noStrike" dirty="0">
                        <a:solidFill>
                          <a:srgbClr val="000000"/>
                        </a:solidFill>
                        <a:latin typeface="Arial"/>
                      </a:endParaRPr>
                    </a:p>
                  </a:txBody>
                  <a:tcPr marL="7620" marR="7620" marT="7620" marB="0" anchor="b"/>
                </a:tc>
                <a:tc>
                  <a:txBody>
                    <a:bodyPr/>
                    <a:lstStyle/>
                    <a:p>
                      <a:pPr algn="r" fontAlgn="b"/>
                      <a:r>
                        <a:rPr lang="en-GB" sz="1800" b="0" i="0" u="none" strike="noStrike" dirty="0">
                          <a:solidFill>
                            <a:srgbClr val="000000"/>
                          </a:solidFill>
                          <a:latin typeface="Arial"/>
                        </a:rPr>
                        <a:t>1</a:t>
                      </a:r>
                      <a:endParaRPr lang="ar-SA" sz="1800" b="0" i="0" u="none" strike="noStrike" dirty="0">
                        <a:solidFill>
                          <a:srgbClr val="000000"/>
                        </a:solidFill>
                        <a:latin typeface="Arial"/>
                      </a:endParaRPr>
                    </a:p>
                  </a:txBody>
                  <a:tcPr marL="7620" marR="7620" marT="7620" marB="0" anchor="b"/>
                </a:tc>
                <a:tc>
                  <a:txBody>
                    <a:bodyPr/>
                    <a:lstStyle/>
                    <a:p>
                      <a:pPr algn="r" fontAlgn="b"/>
                      <a:r>
                        <a:rPr lang="en-GB" sz="1800" b="0" i="0" u="none" strike="noStrike" dirty="0">
                          <a:solidFill>
                            <a:srgbClr val="000000"/>
                          </a:solidFill>
                          <a:latin typeface="Arial"/>
                        </a:rPr>
                        <a:t>1</a:t>
                      </a:r>
                      <a:endParaRPr lang="ar-SA" sz="1800" b="0" i="0" u="none" strike="noStrike" dirty="0">
                        <a:solidFill>
                          <a:srgbClr val="000000"/>
                        </a:solidFill>
                        <a:latin typeface="Arial"/>
                      </a:endParaRPr>
                    </a:p>
                  </a:txBody>
                  <a:tcPr marL="7620" marR="7620" marT="7620" marB="0" anchor="b"/>
                </a:tc>
                <a:extLst>
                  <a:ext uri="{0D108BD9-81ED-4DB2-BD59-A6C34878D82A}">
                    <a16:rowId xmlns:a16="http://schemas.microsoft.com/office/drawing/2014/main" val="10003"/>
                  </a:ext>
                </a:extLst>
              </a:tr>
              <a:tr h="370840">
                <a:tc>
                  <a:txBody>
                    <a:bodyPr/>
                    <a:lstStyle/>
                    <a:p>
                      <a:pPr algn="r" fontAlgn="b"/>
                      <a:r>
                        <a:rPr lang="en-US" sz="1800" b="0" i="0" u="none" strike="noStrike" dirty="0">
                          <a:solidFill>
                            <a:srgbClr val="000000"/>
                          </a:solidFill>
                          <a:latin typeface="Arial"/>
                        </a:rPr>
                        <a:t>0</a:t>
                      </a:r>
                      <a:endParaRPr lang="ar-SA" sz="1800" b="0" i="0" u="none" strike="noStrike" dirty="0">
                        <a:solidFill>
                          <a:srgbClr val="000000"/>
                        </a:solidFill>
                        <a:latin typeface="Arial"/>
                      </a:endParaRPr>
                    </a:p>
                  </a:txBody>
                  <a:tcPr marL="7620" marR="7620" marT="7620" marB="0" anchor="b"/>
                </a:tc>
                <a:tc>
                  <a:txBody>
                    <a:bodyPr/>
                    <a:lstStyle/>
                    <a:p>
                      <a:pPr algn="r" fontAlgn="b"/>
                      <a:r>
                        <a:rPr lang="en-US" sz="1800" b="0" i="0" u="none" strike="noStrike" dirty="0">
                          <a:solidFill>
                            <a:srgbClr val="000000"/>
                          </a:solidFill>
                          <a:latin typeface="Arial"/>
                        </a:rPr>
                        <a:t>0</a:t>
                      </a:r>
                      <a:endParaRPr lang="ar-SA" sz="1800" b="0" i="0" u="none" strike="noStrike" dirty="0">
                        <a:solidFill>
                          <a:srgbClr val="000000"/>
                        </a:solidFill>
                        <a:latin typeface="Arial"/>
                      </a:endParaRPr>
                    </a:p>
                  </a:txBody>
                  <a:tcPr marL="7620" marR="7620" marT="7620" marB="0" anchor="b"/>
                </a:tc>
                <a:tc>
                  <a:txBody>
                    <a:bodyPr/>
                    <a:lstStyle/>
                    <a:p>
                      <a:pPr algn="r" fontAlgn="b"/>
                      <a:r>
                        <a:rPr lang="en-US" sz="1800" b="0" i="0" u="none" strike="noStrike" dirty="0">
                          <a:solidFill>
                            <a:srgbClr val="000000"/>
                          </a:solidFill>
                          <a:latin typeface="Arial"/>
                        </a:rPr>
                        <a:t>1</a:t>
                      </a:r>
                      <a:endParaRPr lang="ar-SA" sz="1800" b="0" i="0" u="none" strike="noStrike" dirty="0">
                        <a:solidFill>
                          <a:srgbClr val="000000"/>
                        </a:solidFill>
                        <a:latin typeface="Arial"/>
                      </a:endParaRPr>
                    </a:p>
                  </a:txBody>
                  <a:tcPr marL="7620" marR="7620" marT="7620" marB="0" anchor="b"/>
                </a:tc>
                <a:tc>
                  <a:txBody>
                    <a:bodyPr/>
                    <a:lstStyle/>
                    <a:p>
                      <a:pPr algn="r" fontAlgn="b"/>
                      <a:r>
                        <a:rPr lang="en-GB" sz="1800" b="0" i="0" u="none" strike="noStrike" dirty="0">
                          <a:solidFill>
                            <a:srgbClr val="000000"/>
                          </a:solidFill>
                          <a:latin typeface="Arial"/>
                        </a:rPr>
                        <a:t>0</a:t>
                      </a:r>
                      <a:endParaRPr lang="ar-SA" sz="1800" b="0" i="0" u="none" strike="noStrike" dirty="0">
                        <a:solidFill>
                          <a:srgbClr val="000000"/>
                        </a:solidFill>
                        <a:latin typeface="Arial"/>
                      </a:endParaRPr>
                    </a:p>
                  </a:txBody>
                  <a:tcPr marL="7620" marR="7620" marT="7620" marB="0" anchor="b"/>
                </a:tc>
                <a:tc>
                  <a:txBody>
                    <a:bodyPr/>
                    <a:lstStyle/>
                    <a:p>
                      <a:pPr algn="r" fontAlgn="b"/>
                      <a:r>
                        <a:rPr lang="en-GB" sz="1800" b="0" i="0" u="none" strike="noStrike" dirty="0">
                          <a:solidFill>
                            <a:srgbClr val="000000"/>
                          </a:solidFill>
                          <a:latin typeface="Arial"/>
                        </a:rPr>
                        <a:t>0</a:t>
                      </a:r>
                      <a:endParaRPr lang="ar-SA" sz="1800" b="0" i="0" u="none" strike="noStrike" dirty="0">
                        <a:solidFill>
                          <a:srgbClr val="000000"/>
                        </a:solidFill>
                        <a:latin typeface="Arial"/>
                      </a:endParaRPr>
                    </a:p>
                  </a:txBody>
                  <a:tcPr marL="7620" marR="7620" marT="7620" marB="0" anchor="b"/>
                </a:tc>
                <a:tc>
                  <a:txBody>
                    <a:bodyPr/>
                    <a:lstStyle/>
                    <a:p>
                      <a:pPr algn="r" fontAlgn="b"/>
                      <a:r>
                        <a:rPr lang="en-GB" sz="1800" b="0" i="0" u="none" strike="noStrike" dirty="0">
                          <a:solidFill>
                            <a:srgbClr val="000000"/>
                          </a:solidFill>
                          <a:latin typeface="Arial"/>
                        </a:rPr>
                        <a:t>0</a:t>
                      </a:r>
                      <a:endParaRPr lang="ar-SA" sz="1800" b="0" i="0" u="none" strike="noStrike" dirty="0">
                        <a:solidFill>
                          <a:srgbClr val="000000"/>
                        </a:solidFill>
                        <a:latin typeface="Arial"/>
                      </a:endParaRPr>
                    </a:p>
                  </a:txBody>
                  <a:tcPr marL="7620" marR="7620" marT="7620" marB="0" anchor="b"/>
                </a:tc>
                <a:tc>
                  <a:txBody>
                    <a:bodyPr/>
                    <a:lstStyle/>
                    <a:p>
                      <a:pPr algn="r" fontAlgn="b"/>
                      <a:r>
                        <a:rPr lang="en-GB" sz="1800" b="0" i="0" u="none" strike="noStrike" dirty="0">
                          <a:solidFill>
                            <a:srgbClr val="000000"/>
                          </a:solidFill>
                          <a:latin typeface="Arial"/>
                        </a:rPr>
                        <a:t>1</a:t>
                      </a:r>
                      <a:endParaRPr lang="ar-SA" sz="1800" b="0" i="0" u="none" strike="noStrike" dirty="0">
                        <a:solidFill>
                          <a:srgbClr val="000000"/>
                        </a:solidFill>
                        <a:latin typeface="Arial"/>
                      </a:endParaRPr>
                    </a:p>
                  </a:txBody>
                  <a:tcPr marL="7620" marR="7620" marT="7620" marB="0" anchor="b"/>
                </a:tc>
                <a:tc>
                  <a:txBody>
                    <a:bodyPr/>
                    <a:lstStyle/>
                    <a:p>
                      <a:pPr algn="r" fontAlgn="b"/>
                      <a:r>
                        <a:rPr lang="en-GB" sz="1800" b="0" i="0" u="none" strike="noStrike" dirty="0">
                          <a:solidFill>
                            <a:srgbClr val="000000"/>
                          </a:solidFill>
                          <a:latin typeface="Arial"/>
                        </a:rPr>
                        <a:t>0</a:t>
                      </a:r>
                      <a:endParaRPr lang="ar-SA" sz="1800" b="0" i="0" u="none" strike="noStrike" dirty="0">
                        <a:solidFill>
                          <a:srgbClr val="000000"/>
                        </a:solidFill>
                        <a:latin typeface="Arial"/>
                      </a:endParaRPr>
                    </a:p>
                  </a:txBody>
                  <a:tcPr marL="7620" marR="7620" marT="7620" marB="0" anchor="b"/>
                </a:tc>
                <a:extLst>
                  <a:ext uri="{0D108BD9-81ED-4DB2-BD59-A6C34878D82A}">
                    <a16:rowId xmlns:a16="http://schemas.microsoft.com/office/drawing/2014/main" val="10004"/>
                  </a:ext>
                </a:extLst>
              </a:tr>
            </a:tbl>
          </a:graphicData>
        </a:graphic>
      </p:graphicFrame>
      <p:sp>
        <p:nvSpPr>
          <p:cNvPr id="3" name="Footer Placeholder 2"/>
          <p:cNvSpPr>
            <a:spLocks noGrp="1"/>
          </p:cNvSpPr>
          <p:nvPr>
            <p:ph type="ftr" sz="quarter" idx="11"/>
          </p:nvPr>
        </p:nvSpPr>
        <p:spPr/>
        <p:txBody>
          <a:bodyPr/>
          <a:lstStyle/>
          <a:p>
            <a:r>
              <a:rPr lang="en-US"/>
              <a:t>zeshan.khan@nu.edu.pk</a:t>
            </a:r>
            <a:endParaRPr lang="en-US" dirty="0"/>
          </a:p>
        </p:txBody>
      </p:sp>
      <p:sp>
        <p:nvSpPr>
          <p:cNvPr id="7" name="Slide Number Placeholder 6"/>
          <p:cNvSpPr>
            <a:spLocks noGrp="1"/>
          </p:cNvSpPr>
          <p:nvPr>
            <p:ph type="sldNum" sz="quarter" idx="12"/>
          </p:nvPr>
        </p:nvSpPr>
        <p:spPr/>
        <p:txBody>
          <a:bodyPr/>
          <a:lstStyle/>
          <a:p>
            <a:pPr>
              <a:defRPr/>
            </a:pPr>
            <a:fld id="{A21CEE88-F9FC-456D-B47E-A59E4279B87A}" type="slidenum">
              <a:rPr lang="en-US" smtClean="0"/>
              <a:pPr>
                <a:defRPr/>
              </a:pPr>
              <a:t>26</a:t>
            </a:fld>
            <a:endParaRPr lang="en-US"/>
          </a:p>
        </p:txBody>
      </p:sp>
      <p:sp>
        <p:nvSpPr>
          <p:cNvPr id="5" name="TextBox 4"/>
          <p:cNvSpPr txBox="1"/>
          <p:nvPr/>
        </p:nvSpPr>
        <p:spPr>
          <a:xfrm>
            <a:off x="1119994" y="4658745"/>
            <a:ext cx="6552728" cy="646331"/>
          </a:xfrm>
          <a:prstGeom prst="rect">
            <a:avLst/>
          </a:prstGeom>
          <a:noFill/>
        </p:spPr>
        <p:txBody>
          <a:bodyPr wrap="square" rtlCol="1">
            <a:spAutoFit/>
          </a:bodyPr>
          <a:lstStyle/>
          <a:p>
            <a:r>
              <a:rPr lang="en-US" dirty="0"/>
              <a:t>From Previous Table, Assume higher value of probability indicates  belongs to Class 1</a:t>
            </a:r>
            <a:endParaRPr lang="ar-SA" dirty="0"/>
          </a:p>
        </p:txBody>
      </p:sp>
      <p:sp>
        <p:nvSpPr>
          <p:cNvPr id="6" name="TextBox 5"/>
          <p:cNvSpPr txBox="1"/>
          <p:nvPr/>
        </p:nvSpPr>
        <p:spPr>
          <a:xfrm>
            <a:off x="1115616" y="5445224"/>
            <a:ext cx="7344816" cy="646331"/>
          </a:xfrm>
          <a:prstGeom prst="rect">
            <a:avLst/>
          </a:prstGeom>
          <a:noFill/>
        </p:spPr>
        <p:txBody>
          <a:bodyPr wrap="square" rtlCol="1">
            <a:spAutoFit/>
          </a:bodyPr>
          <a:lstStyle/>
          <a:p>
            <a:r>
              <a:rPr lang="en-GB" dirty="0"/>
              <a:t>Any value &lt; 0.5, belongs to 0 and &gt;=0.5, belongs to 1</a:t>
            </a:r>
          </a:p>
          <a:p>
            <a:r>
              <a:rPr lang="en-GB" dirty="0"/>
              <a:t>Different voting techniques give different predictions</a:t>
            </a:r>
            <a:endParaRPr lang="ar-SA" dirty="0"/>
          </a:p>
        </p:txBody>
      </p:sp>
    </p:spTree>
    <p:extLst>
      <p:ext uri="{BB962C8B-B14F-4D97-AF65-F5344CB8AC3E}">
        <p14:creationId xmlns:p14="http://schemas.microsoft.com/office/powerpoint/2010/main" val="2684005246"/>
      </p:ext>
    </p:extLst>
  </p:cSld>
  <p:clrMapOvr>
    <a:masterClrMapping/>
  </p:clrMapOvr>
  <p:transition spd="med">
    <p:fade thruBlk="1"/>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Code</a:t>
            </a:r>
          </a:p>
        </p:txBody>
      </p:sp>
      <p:sp>
        <p:nvSpPr>
          <p:cNvPr id="6" name="Content Placeholder 5"/>
          <p:cNvSpPr>
            <a:spLocks noGrp="1"/>
          </p:cNvSpPr>
          <p:nvPr>
            <p:ph sz="half" idx="1"/>
          </p:nvPr>
        </p:nvSpPr>
        <p:spPr/>
        <p:txBody>
          <a:bodyPr>
            <a:normAutofit fontScale="92500"/>
          </a:bodyPr>
          <a:lstStyle/>
          <a:p>
            <a:r>
              <a:rPr lang="en-US" dirty="0"/>
              <a:t>import </a:t>
            </a:r>
            <a:r>
              <a:rPr lang="en-US" dirty="0" err="1"/>
              <a:t>numpy</a:t>
            </a:r>
            <a:r>
              <a:rPr lang="en-US" dirty="0"/>
              <a:t> as </a:t>
            </a:r>
            <a:r>
              <a:rPr lang="en-US" dirty="0" err="1"/>
              <a:t>np</a:t>
            </a:r>
            <a:endParaRPr lang="en-US" dirty="0"/>
          </a:p>
          <a:p>
            <a:r>
              <a:rPr lang="en-US" dirty="0"/>
              <a:t>from </a:t>
            </a:r>
            <a:r>
              <a:rPr lang="en-US" dirty="0" err="1"/>
              <a:t>sklearn.linear_model</a:t>
            </a:r>
            <a:r>
              <a:rPr lang="en-US" dirty="0"/>
              <a:t> import </a:t>
            </a:r>
            <a:r>
              <a:rPr lang="en-US" dirty="0" err="1"/>
              <a:t>LogisticRegression</a:t>
            </a:r>
            <a:endParaRPr lang="en-US" dirty="0"/>
          </a:p>
          <a:p>
            <a:r>
              <a:rPr lang="en-US" dirty="0"/>
              <a:t>from </a:t>
            </a:r>
            <a:r>
              <a:rPr lang="en-US" dirty="0" err="1"/>
              <a:t>sklearn.naive_bayes</a:t>
            </a:r>
            <a:r>
              <a:rPr lang="en-US" dirty="0"/>
              <a:t> import </a:t>
            </a:r>
            <a:r>
              <a:rPr lang="en-US" dirty="0" err="1"/>
              <a:t>GaussianNB</a:t>
            </a:r>
            <a:endParaRPr lang="en-US" dirty="0"/>
          </a:p>
          <a:p>
            <a:r>
              <a:rPr lang="en-US" dirty="0"/>
              <a:t>from </a:t>
            </a:r>
            <a:r>
              <a:rPr lang="en-US" dirty="0" err="1"/>
              <a:t>sklearn.ensemble</a:t>
            </a:r>
            <a:r>
              <a:rPr lang="en-US" dirty="0"/>
              <a:t> import </a:t>
            </a:r>
            <a:r>
              <a:rPr lang="en-US" dirty="0" err="1"/>
              <a:t>RandomForestClassifier</a:t>
            </a:r>
            <a:r>
              <a:rPr lang="en-US" dirty="0"/>
              <a:t>, </a:t>
            </a:r>
            <a:r>
              <a:rPr lang="en-US" dirty="0" err="1"/>
              <a:t>VotingClassifier</a:t>
            </a:r>
            <a:endParaRPr lang="en-US" dirty="0"/>
          </a:p>
          <a:p>
            <a:r>
              <a:rPr lang="en-US" dirty="0"/>
              <a:t>X = </a:t>
            </a:r>
            <a:r>
              <a:rPr lang="en-US" dirty="0" err="1"/>
              <a:t>np.array</a:t>
            </a:r>
            <a:r>
              <a:rPr lang="en-US" dirty="0"/>
              <a:t>([[-1, -1], [-2, -1], [-3, -2], [1, 1], [2, 1], [3, 2]])</a:t>
            </a:r>
          </a:p>
          <a:p>
            <a:r>
              <a:rPr lang="en-US" dirty="0"/>
              <a:t>y = </a:t>
            </a:r>
            <a:r>
              <a:rPr lang="en-US" dirty="0" err="1"/>
              <a:t>np.array</a:t>
            </a:r>
            <a:r>
              <a:rPr lang="en-US" dirty="0"/>
              <a:t>([1, 1, 1, 2, 2, 2])</a:t>
            </a:r>
          </a:p>
        </p:txBody>
      </p:sp>
      <p:sp>
        <p:nvSpPr>
          <p:cNvPr id="7" name="Content Placeholder 6"/>
          <p:cNvSpPr>
            <a:spLocks noGrp="1"/>
          </p:cNvSpPr>
          <p:nvPr>
            <p:ph sz="half" idx="2"/>
          </p:nvPr>
        </p:nvSpPr>
        <p:spPr/>
        <p:txBody>
          <a:bodyPr>
            <a:normAutofit fontScale="92500"/>
          </a:bodyPr>
          <a:lstStyle/>
          <a:p>
            <a:r>
              <a:rPr lang="en-US" dirty="0"/>
              <a:t>clf1 = </a:t>
            </a:r>
            <a:r>
              <a:rPr lang="en-US" dirty="0" err="1"/>
              <a:t>LogisticRegression</a:t>
            </a:r>
            <a:r>
              <a:rPr lang="en-US" dirty="0"/>
              <a:t>()</a:t>
            </a:r>
          </a:p>
          <a:p>
            <a:r>
              <a:rPr lang="en-US" dirty="0"/>
              <a:t>clf2 = </a:t>
            </a:r>
            <a:r>
              <a:rPr lang="en-US" dirty="0" err="1"/>
              <a:t>RandomForestClassifier</a:t>
            </a:r>
            <a:r>
              <a:rPr lang="en-US" dirty="0"/>
              <a:t>(</a:t>
            </a:r>
            <a:r>
              <a:rPr lang="en-US" dirty="0" err="1"/>
              <a:t>n_estimators</a:t>
            </a:r>
            <a:r>
              <a:rPr lang="en-US" dirty="0"/>
              <a:t>=50)</a:t>
            </a:r>
          </a:p>
          <a:p>
            <a:r>
              <a:rPr lang="en-US" dirty="0"/>
              <a:t>clf3 = </a:t>
            </a:r>
            <a:r>
              <a:rPr lang="en-US" dirty="0" err="1"/>
              <a:t>GaussianNB</a:t>
            </a:r>
            <a:r>
              <a:rPr lang="en-US" dirty="0"/>
              <a:t>()</a:t>
            </a:r>
          </a:p>
          <a:p>
            <a:r>
              <a:rPr lang="en-US" dirty="0"/>
              <a:t>eclf1 = </a:t>
            </a:r>
            <a:r>
              <a:rPr lang="en-US" dirty="0" err="1"/>
              <a:t>VotingClassifier</a:t>
            </a:r>
            <a:r>
              <a:rPr lang="en-US" dirty="0"/>
              <a:t>(estimators=[('</a:t>
            </a:r>
            <a:r>
              <a:rPr lang="en-US" dirty="0" err="1"/>
              <a:t>lr</a:t>
            </a:r>
            <a:r>
              <a:rPr lang="en-US" dirty="0"/>
              <a:t>', clf1), ('</a:t>
            </a:r>
            <a:r>
              <a:rPr lang="en-US" dirty="0" err="1"/>
              <a:t>rf</a:t>
            </a:r>
            <a:r>
              <a:rPr lang="en-US" dirty="0"/>
              <a:t>', clf2), ('</a:t>
            </a:r>
            <a:r>
              <a:rPr lang="en-US" dirty="0" err="1"/>
              <a:t>gnb</a:t>
            </a:r>
            <a:r>
              <a:rPr lang="en-US" dirty="0"/>
              <a:t>', clf3)], voting='hard')</a:t>
            </a:r>
          </a:p>
          <a:p>
            <a:r>
              <a:rPr lang="en-US" dirty="0"/>
              <a:t>eclf1 = eclf1.fit(X, y)</a:t>
            </a:r>
          </a:p>
          <a:p>
            <a:r>
              <a:rPr lang="en-US" dirty="0"/>
              <a:t>print(eclf1.predict(X))</a:t>
            </a:r>
          </a:p>
        </p:txBody>
      </p:sp>
      <p:sp>
        <p:nvSpPr>
          <p:cNvPr id="2" name="Footer Placeholder 1"/>
          <p:cNvSpPr>
            <a:spLocks noGrp="1"/>
          </p:cNvSpPr>
          <p:nvPr>
            <p:ph type="ftr" sz="quarter" idx="11"/>
          </p:nvPr>
        </p:nvSpPr>
        <p:spPr/>
        <p:txBody>
          <a:bodyPr/>
          <a:lstStyle/>
          <a:p>
            <a:r>
              <a:rPr lang="en-US"/>
              <a:t>zeshan.khan@nu.edu.pk</a:t>
            </a:r>
            <a:endParaRPr lang="en-US" dirty="0"/>
          </a:p>
        </p:txBody>
      </p:sp>
      <p:sp>
        <p:nvSpPr>
          <p:cNvPr id="3" name="Slide Number Placeholder 2"/>
          <p:cNvSpPr>
            <a:spLocks noGrp="1"/>
          </p:cNvSpPr>
          <p:nvPr>
            <p:ph type="sldNum" sz="quarter" idx="12"/>
          </p:nvPr>
        </p:nvSpPr>
        <p:spPr/>
        <p:txBody>
          <a:bodyPr/>
          <a:lstStyle/>
          <a:p>
            <a:pPr>
              <a:defRPr/>
            </a:pPr>
            <a:fld id="{A21CEE88-F9FC-456D-B47E-A59E4279B87A}" type="slidenum">
              <a:rPr lang="en-US" smtClean="0"/>
              <a:pPr>
                <a:defRPr/>
              </a:pPr>
              <a:t>27</a:t>
            </a:fld>
            <a:endParaRPr lang="en-US"/>
          </a:p>
        </p:txBody>
      </p:sp>
    </p:spTree>
    <p:extLst>
      <p:ext uri="{BB962C8B-B14F-4D97-AF65-F5344CB8AC3E}">
        <p14:creationId xmlns:p14="http://schemas.microsoft.com/office/powerpoint/2010/main" val="594167019"/>
      </p:ext>
    </p:extLst>
  </p:cSld>
  <p:clrMapOvr>
    <a:masterClrMapping/>
  </p:clrMapOvr>
  <p:transition spd="med">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P spid="7"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Others Heterogeneous Classifiers</a:t>
            </a:r>
            <a:endParaRPr lang="ar-SA" dirty="0"/>
          </a:p>
        </p:txBody>
      </p:sp>
      <p:sp>
        <p:nvSpPr>
          <p:cNvPr id="3" name="Content Placeholder 2"/>
          <p:cNvSpPr>
            <a:spLocks noGrp="1"/>
          </p:cNvSpPr>
          <p:nvPr>
            <p:ph idx="1"/>
          </p:nvPr>
        </p:nvSpPr>
        <p:spPr/>
        <p:txBody>
          <a:bodyPr>
            <a:normAutofit/>
          </a:bodyPr>
          <a:lstStyle/>
          <a:p>
            <a:r>
              <a:rPr lang="en-US" dirty="0"/>
              <a:t>Weighted Majority Vote</a:t>
            </a:r>
          </a:p>
          <a:p>
            <a:r>
              <a:rPr lang="en-US" dirty="0"/>
              <a:t>Naïve </a:t>
            </a:r>
            <a:r>
              <a:rPr lang="en-US" dirty="0" err="1"/>
              <a:t>Bayes</a:t>
            </a:r>
            <a:r>
              <a:rPr lang="en-US" dirty="0"/>
              <a:t> Combination</a:t>
            </a:r>
          </a:p>
          <a:p>
            <a:r>
              <a:rPr lang="en-US" dirty="0"/>
              <a:t>Fuzzy Integral</a:t>
            </a:r>
          </a:p>
          <a:p>
            <a:r>
              <a:rPr lang="en-US" dirty="0" err="1"/>
              <a:t>Dempster</a:t>
            </a:r>
            <a:r>
              <a:rPr lang="en-US" dirty="0"/>
              <a:t>-Shafer Combination (Probability Combination)</a:t>
            </a:r>
          </a:p>
          <a:p>
            <a:r>
              <a:rPr lang="en-US" dirty="0"/>
              <a:t>Many More</a:t>
            </a:r>
            <a:endParaRPr lang="ar-SA" dirty="0"/>
          </a:p>
        </p:txBody>
      </p:sp>
      <p:sp>
        <p:nvSpPr>
          <p:cNvPr id="4" name="Footer Placeholder 3"/>
          <p:cNvSpPr>
            <a:spLocks noGrp="1"/>
          </p:cNvSpPr>
          <p:nvPr>
            <p:ph type="ftr" sz="quarter" idx="11"/>
          </p:nvPr>
        </p:nvSpPr>
        <p:spPr/>
        <p:txBody>
          <a:bodyPr/>
          <a:lstStyle/>
          <a:p>
            <a:r>
              <a:rPr lang="en-US"/>
              <a:t>zeshan.khan@nu.edu.pk</a:t>
            </a:r>
            <a:endParaRPr lang="en-US" dirty="0"/>
          </a:p>
        </p:txBody>
      </p:sp>
      <p:sp>
        <p:nvSpPr>
          <p:cNvPr id="5" name="Slide Number Placeholder 4"/>
          <p:cNvSpPr>
            <a:spLocks noGrp="1"/>
          </p:cNvSpPr>
          <p:nvPr>
            <p:ph type="sldNum" sz="quarter" idx="12"/>
          </p:nvPr>
        </p:nvSpPr>
        <p:spPr/>
        <p:txBody>
          <a:bodyPr/>
          <a:lstStyle/>
          <a:p>
            <a:pPr>
              <a:defRPr/>
            </a:pPr>
            <a:fld id="{A21CEE88-F9FC-456D-B47E-A59E4279B87A}" type="slidenum">
              <a:rPr lang="en-US" smtClean="0"/>
              <a:pPr>
                <a:defRPr/>
              </a:pPr>
              <a:t>28</a:t>
            </a:fld>
            <a:endParaRPr lang="en-US"/>
          </a:p>
        </p:txBody>
      </p:sp>
    </p:spTree>
  </p:cSld>
  <p:clrMapOvr>
    <a:masterClrMapping/>
  </p:clrMapOvr>
  <p:transition spd="med">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ox(i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ox(i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ox(i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ox(i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ox(in)">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Homogenous Ensemble Classifiers</a:t>
            </a:r>
            <a:endParaRPr lang="ar-SA" dirty="0"/>
          </a:p>
        </p:txBody>
      </p:sp>
      <p:sp>
        <p:nvSpPr>
          <p:cNvPr id="3" name="Content Placeholder 2"/>
          <p:cNvSpPr>
            <a:spLocks noGrp="1"/>
          </p:cNvSpPr>
          <p:nvPr>
            <p:ph idx="1"/>
          </p:nvPr>
        </p:nvSpPr>
        <p:spPr/>
        <p:txBody>
          <a:bodyPr/>
          <a:lstStyle/>
          <a:p>
            <a:r>
              <a:rPr lang="en-GB" dirty="0"/>
              <a:t>Same classifier but different training data</a:t>
            </a:r>
            <a:endParaRPr lang="ar-SA" dirty="0"/>
          </a:p>
          <a:p>
            <a:pPr lvl="1"/>
            <a:r>
              <a:rPr lang="en-US" dirty="0"/>
              <a:t>Bagging</a:t>
            </a:r>
          </a:p>
          <a:p>
            <a:pPr lvl="1"/>
            <a:r>
              <a:rPr lang="en-US" dirty="0"/>
              <a:t>Boosting</a:t>
            </a:r>
          </a:p>
          <a:p>
            <a:pPr lvl="1"/>
            <a:r>
              <a:rPr lang="en-US" dirty="0"/>
              <a:t>Random Forest</a:t>
            </a:r>
          </a:p>
          <a:p>
            <a:pPr lvl="1"/>
            <a:r>
              <a:rPr lang="en-US" dirty="0"/>
              <a:t>Others</a:t>
            </a:r>
            <a:endParaRPr lang="ar-SA" dirty="0"/>
          </a:p>
        </p:txBody>
      </p:sp>
      <p:sp>
        <p:nvSpPr>
          <p:cNvPr id="5" name="Footer Placeholder 4"/>
          <p:cNvSpPr>
            <a:spLocks noGrp="1"/>
          </p:cNvSpPr>
          <p:nvPr>
            <p:ph type="ftr" sz="quarter" idx="11"/>
          </p:nvPr>
        </p:nvSpPr>
        <p:spPr/>
        <p:txBody>
          <a:bodyPr/>
          <a:lstStyle/>
          <a:p>
            <a:r>
              <a:rPr lang="en-US"/>
              <a:t>zeshan.khan@nu.edu.pk</a:t>
            </a:r>
            <a:endParaRPr lang="en-US" dirty="0"/>
          </a:p>
        </p:txBody>
      </p:sp>
      <p:sp>
        <p:nvSpPr>
          <p:cNvPr id="6" name="Slide Number Placeholder 5"/>
          <p:cNvSpPr>
            <a:spLocks noGrp="1"/>
          </p:cNvSpPr>
          <p:nvPr>
            <p:ph type="sldNum" sz="quarter" idx="12"/>
          </p:nvPr>
        </p:nvSpPr>
        <p:spPr/>
        <p:txBody>
          <a:bodyPr/>
          <a:lstStyle/>
          <a:p>
            <a:pPr>
              <a:defRPr/>
            </a:pPr>
            <a:fld id="{A21CEE88-F9FC-456D-B47E-A59E4279B87A}" type="slidenum">
              <a:rPr lang="en-US" smtClean="0"/>
              <a:pPr>
                <a:defRPr/>
              </a:pPr>
              <a:t>29</a:t>
            </a:fld>
            <a:endParaRPr lang="en-US"/>
          </a:p>
        </p:txBody>
      </p:sp>
    </p:spTree>
  </p:cSld>
  <p:clrMapOvr>
    <a:masterClrMapping/>
  </p:clrMapOvr>
  <p:transition spd="med">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Ensemble Learning</a:t>
            </a:r>
          </a:p>
        </p:txBody>
      </p:sp>
      <p:sp>
        <p:nvSpPr>
          <p:cNvPr id="5" name="Footer Placeholder 4"/>
          <p:cNvSpPr>
            <a:spLocks noGrp="1"/>
          </p:cNvSpPr>
          <p:nvPr>
            <p:ph type="ftr" sz="quarter" idx="11"/>
          </p:nvPr>
        </p:nvSpPr>
        <p:spPr/>
        <p:txBody>
          <a:bodyPr/>
          <a:lstStyle/>
          <a:p>
            <a:r>
              <a:rPr lang="en-US"/>
              <a:t>zeshan.khan@nu.edu.pk</a:t>
            </a:r>
            <a:endParaRPr lang="en-US" dirty="0"/>
          </a:p>
        </p:txBody>
      </p:sp>
      <p:sp>
        <p:nvSpPr>
          <p:cNvPr id="6" name="Oval 5"/>
          <p:cNvSpPr/>
          <p:nvPr/>
        </p:nvSpPr>
        <p:spPr>
          <a:xfrm>
            <a:off x="467544" y="3644954"/>
            <a:ext cx="1872208" cy="5040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Input Features</a:t>
            </a:r>
          </a:p>
        </p:txBody>
      </p:sp>
      <p:sp>
        <p:nvSpPr>
          <p:cNvPr id="7" name="Slide Number Placeholder 6"/>
          <p:cNvSpPr>
            <a:spLocks noGrp="1"/>
          </p:cNvSpPr>
          <p:nvPr>
            <p:ph type="sldNum" sz="quarter" idx="12"/>
          </p:nvPr>
        </p:nvSpPr>
        <p:spPr/>
        <p:txBody>
          <a:bodyPr/>
          <a:lstStyle/>
          <a:p>
            <a:pPr>
              <a:defRPr/>
            </a:pPr>
            <a:fld id="{A21CEE88-F9FC-456D-B47E-A59E4279B87A}" type="slidenum">
              <a:rPr lang="en-US" smtClean="0"/>
              <a:pPr>
                <a:defRPr/>
              </a:pPr>
              <a:t>3</a:t>
            </a:fld>
            <a:endParaRPr lang="en-US"/>
          </a:p>
        </p:txBody>
      </p:sp>
      <p:sp>
        <p:nvSpPr>
          <p:cNvPr id="8" name="Oval 7"/>
          <p:cNvSpPr/>
          <p:nvPr/>
        </p:nvSpPr>
        <p:spPr>
          <a:xfrm>
            <a:off x="2771800" y="2375205"/>
            <a:ext cx="2016224" cy="54973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Classifier 1</a:t>
            </a:r>
          </a:p>
        </p:txBody>
      </p:sp>
      <p:sp>
        <p:nvSpPr>
          <p:cNvPr id="9" name="Oval 8"/>
          <p:cNvSpPr/>
          <p:nvPr/>
        </p:nvSpPr>
        <p:spPr>
          <a:xfrm>
            <a:off x="2771800" y="3429000"/>
            <a:ext cx="2016224" cy="46798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Classifier 2</a:t>
            </a:r>
          </a:p>
        </p:txBody>
      </p:sp>
      <p:sp>
        <p:nvSpPr>
          <p:cNvPr id="10" name="Oval 9"/>
          <p:cNvSpPr/>
          <p:nvPr/>
        </p:nvSpPr>
        <p:spPr>
          <a:xfrm>
            <a:off x="2915816" y="4580865"/>
            <a:ext cx="2016224" cy="5040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Classifier n</a:t>
            </a:r>
          </a:p>
        </p:txBody>
      </p:sp>
      <p:cxnSp>
        <p:nvCxnSpPr>
          <p:cNvPr id="12" name="Straight Arrow Connector 11"/>
          <p:cNvCxnSpPr>
            <a:cxnSpLocks/>
            <a:stCxn id="6" idx="7"/>
            <a:endCxn id="8" idx="2"/>
          </p:cNvCxnSpPr>
          <p:nvPr/>
        </p:nvCxnSpPr>
        <p:spPr>
          <a:xfrm flipV="1">
            <a:off x="2065573" y="2650075"/>
            <a:ext cx="706227" cy="10686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cxnSpLocks/>
            <a:stCxn id="6" idx="6"/>
            <a:endCxn id="9" idx="2"/>
          </p:cNvCxnSpPr>
          <p:nvPr/>
        </p:nvCxnSpPr>
        <p:spPr>
          <a:xfrm flipV="1">
            <a:off x="2339752" y="3662991"/>
            <a:ext cx="432048" cy="2339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cxnSpLocks/>
            <a:stCxn id="6" idx="5"/>
            <a:endCxn id="10" idx="2"/>
          </p:cNvCxnSpPr>
          <p:nvPr/>
        </p:nvCxnSpPr>
        <p:spPr>
          <a:xfrm>
            <a:off x="2065573" y="4075193"/>
            <a:ext cx="850243" cy="7577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Oval 16"/>
          <p:cNvSpPr/>
          <p:nvPr/>
        </p:nvSpPr>
        <p:spPr>
          <a:xfrm>
            <a:off x="5292080" y="3346844"/>
            <a:ext cx="2016224" cy="5040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Combiner</a:t>
            </a:r>
          </a:p>
        </p:txBody>
      </p:sp>
      <p:cxnSp>
        <p:nvCxnSpPr>
          <p:cNvPr id="19" name="Straight Arrow Connector 18"/>
          <p:cNvCxnSpPr>
            <a:cxnSpLocks/>
            <a:stCxn id="8" idx="6"/>
          </p:cNvCxnSpPr>
          <p:nvPr/>
        </p:nvCxnSpPr>
        <p:spPr>
          <a:xfrm>
            <a:off x="4788024" y="2650075"/>
            <a:ext cx="1034631" cy="6967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cxnSpLocks/>
            <a:stCxn id="9" idx="6"/>
            <a:endCxn id="17" idx="2"/>
          </p:cNvCxnSpPr>
          <p:nvPr/>
        </p:nvCxnSpPr>
        <p:spPr>
          <a:xfrm flipV="1">
            <a:off x="4788024" y="3598872"/>
            <a:ext cx="504056" cy="641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cxnSpLocks/>
            <a:stCxn id="10" idx="6"/>
            <a:endCxn id="17" idx="3"/>
          </p:cNvCxnSpPr>
          <p:nvPr/>
        </p:nvCxnSpPr>
        <p:spPr>
          <a:xfrm flipV="1">
            <a:off x="4932040" y="3777083"/>
            <a:ext cx="655309" cy="10558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Oval 23"/>
          <p:cNvSpPr/>
          <p:nvPr/>
        </p:nvSpPr>
        <p:spPr>
          <a:xfrm>
            <a:off x="6588224" y="4836885"/>
            <a:ext cx="1656184" cy="5040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Class Label</a:t>
            </a:r>
          </a:p>
        </p:txBody>
      </p:sp>
      <p:cxnSp>
        <p:nvCxnSpPr>
          <p:cNvPr id="26" name="Straight Arrow Connector 25"/>
          <p:cNvCxnSpPr>
            <a:cxnSpLocks/>
            <a:stCxn id="17" idx="5"/>
            <a:endCxn id="24" idx="1"/>
          </p:cNvCxnSpPr>
          <p:nvPr/>
        </p:nvCxnSpPr>
        <p:spPr>
          <a:xfrm flipH="1">
            <a:off x="6830767" y="3777083"/>
            <a:ext cx="182268" cy="11336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28045914"/>
      </p:ext>
    </p:extLst>
  </p:cSld>
  <p:clrMapOvr>
    <a:masterClrMapping/>
  </p:clrMapOvr>
  <p:transition spd="med">
    <p:fade thruBlk="1"/>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normAutofit/>
          </a:bodyPr>
          <a:lstStyle/>
          <a:p>
            <a:pPr eaLnBrk="1" hangingPunct="1"/>
            <a:r>
              <a:rPr lang="en-US" dirty="0">
                <a:latin typeface="Times New Roman" pitchFamily="18" charset="0"/>
              </a:rPr>
              <a:t>Bagging</a:t>
            </a:r>
            <a:endParaRPr lang="en-AU" dirty="0">
              <a:latin typeface="Times New Roman" pitchFamily="18" charset="0"/>
            </a:endParaRPr>
          </a:p>
        </p:txBody>
      </p:sp>
      <p:sp>
        <p:nvSpPr>
          <p:cNvPr id="9219" name="Rectangle 3"/>
          <p:cNvSpPr>
            <a:spLocks noGrp="1" noChangeArrowheads="1"/>
          </p:cNvSpPr>
          <p:nvPr>
            <p:ph idx="1"/>
          </p:nvPr>
        </p:nvSpPr>
        <p:spPr/>
        <p:txBody>
          <a:bodyPr>
            <a:normAutofit fontScale="85000" lnSpcReduction="20000"/>
          </a:bodyPr>
          <a:lstStyle/>
          <a:p>
            <a:pPr algn="just" eaLnBrk="1" hangingPunct="1">
              <a:lnSpc>
                <a:spcPct val="90000"/>
              </a:lnSpc>
            </a:pPr>
            <a:r>
              <a:rPr lang="en-US" sz="2800" dirty="0">
                <a:latin typeface="Times New Roman" pitchFamily="18" charset="0"/>
              </a:rPr>
              <a:t>Employs simplest way of combining predictions that belong to the same type.</a:t>
            </a:r>
          </a:p>
          <a:p>
            <a:pPr algn="just" eaLnBrk="1" hangingPunct="1">
              <a:lnSpc>
                <a:spcPct val="90000"/>
              </a:lnSpc>
            </a:pPr>
            <a:r>
              <a:rPr lang="en-US" sz="2800" dirty="0">
                <a:latin typeface="Times New Roman" pitchFamily="18" charset="0"/>
              </a:rPr>
              <a:t>Combining can be realized with voting or averaging</a:t>
            </a:r>
          </a:p>
          <a:p>
            <a:pPr algn="just" eaLnBrk="1" hangingPunct="1">
              <a:lnSpc>
                <a:spcPct val="90000"/>
              </a:lnSpc>
            </a:pPr>
            <a:r>
              <a:rPr lang="en-US" sz="2800" dirty="0">
                <a:latin typeface="Times New Roman" pitchFamily="18" charset="0"/>
              </a:rPr>
              <a:t>Each model receives equal weight</a:t>
            </a:r>
          </a:p>
          <a:p>
            <a:pPr algn="just" eaLnBrk="1" hangingPunct="1">
              <a:lnSpc>
                <a:spcPct val="90000"/>
              </a:lnSpc>
            </a:pPr>
            <a:r>
              <a:rPr lang="en-US" sz="2800" dirty="0">
                <a:latin typeface="Times New Roman" pitchFamily="18" charset="0"/>
              </a:rPr>
              <a:t>“Idealized” version of bagging:</a:t>
            </a:r>
          </a:p>
          <a:p>
            <a:pPr lvl="1" algn="just" eaLnBrk="1" hangingPunct="1">
              <a:lnSpc>
                <a:spcPct val="90000"/>
              </a:lnSpc>
            </a:pPr>
            <a:r>
              <a:rPr lang="en-US" sz="2400" dirty="0">
                <a:latin typeface="Times New Roman" pitchFamily="18" charset="0"/>
              </a:rPr>
              <a:t>Sample several training sets of size </a:t>
            </a:r>
            <a:r>
              <a:rPr lang="en-US" sz="2400" i="1" dirty="0">
                <a:latin typeface="Times New Roman" pitchFamily="18" charset="0"/>
              </a:rPr>
              <a:t>n </a:t>
            </a:r>
            <a:r>
              <a:rPr lang="en-US" sz="2400" dirty="0">
                <a:latin typeface="Times New Roman" pitchFamily="18" charset="0"/>
              </a:rPr>
              <a:t>(instead of just having one training set of size </a:t>
            </a:r>
            <a:r>
              <a:rPr lang="en-US" i="1" dirty="0">
                <a:latin typeface="Times New Roman" pitchFamily="18" charset="0"/>
              </a:rPr>
              <a:t>m where m&gt;&gt;n</a:t>
            </a:r>
            <a:r>
              <a:rPr lang="en-US" sz="2400" dirty="0">
                <a:latin typeface="Times New Roman" pitchFamily="18" charset="0"/>
              </a:rPr>
              <a:t>)</a:t>
            </a:r>
            <a:endParaRPr lang="en-US" sz="2400" i="1" dirty="0">
              <a:latin typeface="Times New Roman" pitchFamily="18" charset="0"/>
            </a:endParaRPr>
          </a:p>
          <a:p>
            <a:pPr lvl="1" algn="just" eaLnBrk="1" hangingPunct="1">
              <a:lnSpc>
                <a:spcPct val="90000"/>
              </a:lnSpc>
            </a:pPr>
            <a:r>
              <a:rPr lang="en-US" sz="2400" dirty="0">
                <a:latin typeface="Times New Roman" pitchFamily="18" charset="0"/>
              </a:rPr>
              <a:t>Build a classifier for each training set</a:t>
            </a:r>
          </a:p>
          <a:p>
            <a:pPr lvl="1" algn="just" eaLnBrk="1" hangingPunct="1">
              <a:lnSpc>
                <a:spcPct val="90000"/>
              </a:lnSpc>
            </a:pPr>
            <a:r>
              <a:rPr lang="en-US" sz="2400" dirty="0">
                <a:latin typeface="Times New Roman" pitchFamily="18" charset="0"/>
              </a:rPr>
              <a:t>Combine the classifier’s predictions</a:t>
            </a:r>
          </a:p>
          <a:p>
            <a:pPr algn="just" eaLnBrk="1" hangingPunct="1">
              <a:lnSpc>
                <a:spcPct val="90000"/>
              </a:lnSpc>
            </a:pPr>
            <a:r>
              <a:rPr lang="en-US" sz="2800" dirty="0">
                <a:latin typeface="Times New Roman" pitchFamily="18" charset="0"/>
              </a:rPr>
              <a:t>This improves performance in almost all cases if learning scheme is </a:t>
            </a:r>
            <a:r>
              <a:rPr lang="en-US" sz="2800" i="1" dirty="0">
                <a:latin typeface="Times New Roman" pitchFamily="18" charset="0"/>
              </a:rPr>
              <a:t>unstable</a:t>
            </a:r>
            <a:r>
              <a:rPr lang="en-US" sz="2800" dirty="0">
                <a:latin typeface="Times New Roman" pitchFamily="18" charset="0"/>
              </a:rPr>
              <a:t> (i.e. decision trees)</a:t>
            </a:r>
            <a:endParaRPr lang="en-AU" sz="2800" dirty="0">
              <a:latin typeface="Times New Roman" pitchFamily="18" charset="0"/>
            </a:endParaRPr>
          </a:p>
        </p:txBody>
      </p:sp>
      <p:sp>
        <p:nvSpPr>
          <p:cNvPr id="2" name="Footer Placeholder 1"/>
          <p:cNvSpPr>
            <a:spLocks noGrp="1"/>
          </p:cNvSpPr>
          <p:nvPr>
            <p:ph type="ftr" sz="quarter" idx="11"/>
          </p:nvPr>
        </p:nvSpPr>
        <p:spPr/>
        <p:txBody>
          <a:bodyPr/>
          <a:lstStyle/>
          <a:p>
            <a:r>
              <a:rPr lang="en-US"/>
              <a:t>zeshan.khan@nu.edu.pk</a:t>
            </a:r>
            <a:endParaRPr lang="en-US" dirty="0"/>
          </a:p>
        </p:txBody>
      </p:sp>
      <p:sp>
        <p:nvSpPr>
          <p:cNvPr id="3" name="Slide Number Placeholder 2"/>
          <p:cNvSpPr>
            <a:spLocks noGrp="1"/>
          </p:cNvSpPr>
          <p:nvPr>
            <p:ph type="sldNum" sz="quarter" idx="12"/>
          </p:nvPr>
        </p:nvSpPr>
        <p:spPr/>
        <p:txBody>
          <a:bodyPr/>
          <a:lstStyle/>
          <a:p>
            <a:pPr>
              <a:defRPr/>
            </a:pPr>
            <a:fld id="{A21CEE88-F9FC-456D-B47E-A59E4279B87A}" type="slidenum">
              <a:rPr lang="en-US" smtClean="0"/>
              <a:pPr>
                <a:defRPr/>
              </a:pPr>
              <a:t>30</a:t>
            </a:fld>
            <a:endParaRPr lang="en-US"/>
          </a:p>
        </p:txBody>
      </p:sp>
    </p:spTree>
  </p:cSld>
  <p:clrMapOvr>
    <a:masterClrMapping/>
  </p:clrMapOvr>
  <p:transition spd="med">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animEffect transition="in" filter="diamond(in)">
                                      <p:cBhvr>
                                        <p:cTn id="7" dur="2000"/>
                                        <p:tgtEl>
                                          <p:spTgt spid="92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9219">
                                            <p:txEl>
                                              <p:pRg st="1" end="1"/>
                                            </p:txEl>
                                          </p:spTgt>
                                        </p:tgtEl>
                                        <p:attrNameLst>
                                          <p:attrName>style.visibility</p:attrName>
                                        </p:attrNameLst>
                                      </p:cBhvr>
                                      <p:to>
                                        <p:strVal val="visible"/>
                                      </p:to>
                                    </p:set>
                                    <p:animEffect transition="in" filter="diamond(in)">
                                      <p:cBhvr>
                                        <p:cTn id="12" dur="2000"/>
                                        <p:tgtEl>
                                          <p:spTgt spid="921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grpId="0" nodeType="clickEffect">
                                  <p:stCondLst>
                                    <p:cond delay="0"/>
                                  </p:stCondLst>
                                  <p:childTnLst>
                                    <p:set>
                                      <p:cBhvr>
                                        <p:cTn id="16" dur="1" fill="hold">
                                          <p:stCondLst>
                                            <p:cond delay="0"/>
                                          </p:stCondLst>
                                        </p:cTn>
                                        <p:tgtEl>
                                          <p:spTgt spid="9219">
                                            <p:txEl>
                                              <p:pRg st="2" end="2"/>
                                            </p:txEl>
                                          </p:spTgt>
                                        </p:tgtEl>
                                        <p:attrNameLst>
                                          <p:attrName>style.visibility</p:attrName>
                                        </p:attrNameLst>
                                      </p:cBhvr>
                                      <p:to>
                                        <p:strVal val="visible"/>
                                      </p:to>
                                    </p:set>
                                    <p:animEffect transition="in" filter="diamond(in)">
                                      <p:cBhvr>
                                        <p:cTn id="17" dur="2000"/>
                                        <p:tgtEl>
                                          <p:spTgt spid="921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8" presetClass="entr" presetSubtype="16" fill="hold" grpId="0" nodeType="clickEffect">
                                  <p:stCondLst>
                                    <p:cond delay="0"/>
                                  </p:stCondLst>
                                  <p:childTnLst>
                                    <p:set>
                                      <p:cBhvr>
                                        <p:cTn id="21" dur="1" fill="hold">
                                          <p:stCondLst>
                                            <p:cond delay="0"/>
                                          </p:stCondLst>
                                        </p:cTn>
                                        <p:tgtEl>
                                          <p:spTgt spid="9219">
                                            <p:txEl>
                                              <p:pRg st="3" end="3"/>
                                            </p:txEl>
                                          </p:spTgt>
                                        </p:tgtEl>
                                        <p:attrNameLst>
                                          <p:attrName>style.visibility</p:attrName>
                                        </p:attrNameLst>
                                      </p:cBhvr>
                                      <p:to>
                                        <p:strVal val="visible"/>
                                      </p:to>
                                    </p:set>
                                    <p:animEffect transition="in" filter="diamond(in)">
                                      <p:cBhvr>
                                        <p:cTn id="22" dur="2000"/>
                                        <p:tgtEl>
                                          <p:spTgt spid="9219">
                                            <p:txEl>
                                              <p:pRg st="3" end="3"/>
                                            </p:txEl>
                                          </p:spTgt>
                                        </p:tgtEl>
                                      </p:cBhvr>
                                    </p:animEffect>
                                  </p:childTnLst>
                                </p:cTn>
                              </p:par>
                              <p:par>
                                <p:cTn id="23" presetID="8" presetClass="entr" presetSubtype="16" fill="hold" grpId="0" nodeType="withEffect">
                                  <p:stCondLst>
                                    <p:cond delay="0"/>
                                  </p:stCondLst>
                                  <p:childTnLst>
                                    <p:set>
                                      <p:cBhvr>
                                        <p:cTn id="24" dur="1" fill="hold">
                                          <p:stCondLst>
                                            <p:cond delay="0"/>
                                          </p:stCondLst>
                                        </p:cTn>
                                        <p:tgtEl>
                                          <p:spTgt spid="9219">
                                            <p:txEl>
                                              <p:pRg st="4" end="4"/>
                                            </p:txEl>
                                          </p:spTgt>
                                        </p:tgtEl>
                                        <p:attrNameLst>
                                          <p:attrName>style.visibility</p:attrName>
                                        </p:attrNameLst>
                                      </p:cBhvr>
                                      <p:to>
                                        <p:strVal val="visible"/>
                                      </p:to>
                                    </p:set>
                                    <p:animEffect transition="in" filter="diamond(in)">
                                      <p:cBhvr>
                                        <p:cTn id="25" dur="2000"/>
                                        <p:tgtEl>
                                          <p:spTgt spid="9219">
                                            <p:txEl>
                                              <p:pRg st="4" end="4"/>
                                            </p:txEl>
                                          </p:spTgt>
                                        </p:tgtEl>
                                      </p:cBhvr>
                                    </p:animEffect>
                                  </p:childTnLst>
                                </p:cTn>
                              </p:par>
                              <p:par>
                                <p:cTn id="26" presetID="8" presetClass="entr" presetSubtype="16" fill="hold" grpId="0" nodeType="withEffect">
                                  <p:stCondLst>
                                    <p:cond delay="0"/>
                                  </p:stCondLst>
                                  <p:childTnLst>
                                    <p:set>
                                      <p:cBhvr>
                                        <p:cTn id="27" dur="1" fill="hold">
                                          <p:stCondLst>
                                            <p:cond delay="0"/>
                                          </p:stCondLst>
                                        </p:cTn>
                                        <p:tgtEl>
                                          <p:spTgt spid="9219">
                                            <p:txEl>
                                              <p:pRg st="5" end="5"/>
                                            </p:txEl>
                                          </p:spTgt>
                                        </p:tgtEl>
                                        <p:attrNameLst>
                                          <p:attrName>style.visibility</p:attrName>
                                        </p:attrNameLst>
                                      </p:cBhvr>
                                      <p:to>
                                        <p:strVal val="visible"/>
                                      </p:to>
                                    </p:set>
                                    <p:animEffect transition="in" filter="diamond(in)">
                                      <p:cBhvr>
                                        <p:cTn id="28" dur="2000"/>
                                        <p:tgtEl>
                                          <p:spTgt spid="9219">
                                            <p:txEl>
                                              <p:pRg st="5" end="5"/>
                                            </p:txEl>
                                          </p:spTgt>
                                        </p:tgtEl>
                                      </p:cBhvr>
                                    </p:animEffect>
                                  </p:childTnLst>
                                </p:cTn>
                              </p:par>
                              <p:par>
                                <p:cTn id="29" presetID="8" presetClass="entr" presetSubtype="16" fill="hold" grpId="0" nodeType="withEffect">
                                  <p:stCondLst>
                                    <p:cond delay="0"/>
                                  </p:stCondLst>
                                  <p:childTnLst>
                                    <p:set>
                                      <p:cBhvr>
                                        <p:cTn id="30" dur="1" fill="hold">
                                          <p:stCondLst>
                                            <p:cond delay="0"/>
                                          </p:stCondLst>
                                        </p:cTn>
                                        <p:tgtEl>
                                          <p:spTgt spid="9219">
                                            <p:txEl>
                                              <p:pRg st="6" end="6"/>
                                            </p:txEl>
                                          </p:spTgt>
                                        </p:tgtEl>
                                        <p:attrNameLst>
                                          <p:attrName>style.visibility</p:attrName>
                                        </p:attrNameLst>
                                      </p:cBhvr>
                                      <p:to>
                                        <p:strVal val="visible"/>
                                      </p:to>
                                    </p:set>
                                    <p:animEffect transition="in" filter="diamond(in)">
                                      <p:cBhvr>
                                        <p:cTn id="31" dur="2000"/>
                                        <p:tgtEl>
                                          <p:spTgt spid="9219">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8" presetClass="entr" presetSubtype="16" fill="hold" grpId="0" nodeType="clickEffect">
                                  <p:stCondLst>
                                    <p:cond delay="0"/>
                                  </p:stCondLst>
                                  <p:childTnLst>
                                    <p:set>
                                      <p:cBhvr>
                                        <p:cTn id="35" dur="1" fill="hold">
                                          <p:stCondLst>
                                            <p:cond delay="0"/>
                                          </p:stCondLst>
                                        </p:cTn>
                                        <p:tgtEl>
                                          <p:spTgt spid="9219">
                                            <p:txEl>
                                              <p:pRg st="7" end="7"/>
                                            </p:txEl>
                                          </p:spTgt>
                                        </p:tgtEl>
                                        <p:attrNameLst>
                                          <p:attrName>style.visibility</p:attrName>
                                        </p:attrNameLst>
                                      </p:cBhvr>
                                      <p:to>
                                        <p:strVal val="visible"/>
                                      </p:to>
                                    </p:set>
                                    <p:animEffect transition="in" filter="diamond(in)">
                                      <p:cBhvr>
                                        <p:cTn id="36" dur="2000"/>
                                        <p:tgtEl>
                                          <p:spTgt spid="921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solidFill>
                  <a:schemeClr val="tx2"/>
                </a:solidFill>
                <a:latin typeface="Times New Roman" pitchFamily="18" charset="0"/>
              </a:rPr>
              <a:t>Bagging classifiers</a:t>
            </a:r>
            <a:endParaRPr lang="en-AU" dirty="0">
              <a:solidFill>
                <a:schemeClr val="tx2"/>
              </a:solidFill>
              <a:latin typeface="Times New Roman" pitchFamily="18" charset="0"/>
            </a:endParaRPr>
          </a:p>
        </p:txBody>
      </p:sp>
      <p:sp>
        <p:nvSpPr>
          <p:cNvPr id="6" name="Text Placeholder 5"/>
          <p:cNvSpPr>
            <a:spLocks noGrp="1"/>
          </p:cNvSpPr>
          <p:nvPr>
            <p:ph type="body" idx="1"/>
          </p:nvPr>
        </p:nvSpPr>
        <p:spPr/>
        <p:txBody>
          <a:bodyPr/>
          <a:lstStyle/>
          <a:p>
            <a:r>
              <a:rPr lang="en-AU" b="1" dirty="0">
                <a:latin typeface="Times" pitchFamily="18" charset="0"/>
              </a:rPr>
              <a:t>Classifier  generation</a:t>
            </a:r>
            <a:endParaRPr lang="en-US" dirty="0"/>
          </a:p>
        </p:txBody>
      </p:sp>
      <p:sp>
        <p:nvSpPr>
          <p:cNvPr id="7" name="Content Placeholder 6"/>
          <p:cNvSpPr>
            <a:spLocks noGrp="1"/>
          </p:cNvSpPr>
          <p:nvPr>
            <p:ph sz="half" idx="2"/>
          </p:nvPr>
        </p:nvSpPr>
        <p:spPr/>
        <p:txBody>
          <a:bodyPr>
            <a:normAutofit fontScale="92500" lnSpcReduction="20000"/>
          </a:bodyPr>
          <a:lstStyle/>
          <a:p>
            <a:pPr marL="0" indent="0" eaLnBrk="0" hangingPunct="0">
              <a:buClr>
                <a:schemeClr val="bg1"/>
              </a:buClr>
              <a:buNone/>
            </a:pPr>
            <a:r>
              <a:rPr lang="en-AU" dirty="0">
                <a:solidFill>
                  <a:schemeClr val="tx1"/>
                </a:solidFill>
              </a:rPr>
              <a:t>Let </a:t>
            </a:r>
            <a:r>
              <a:rPr lang="en-AU" i="1" dirty="0">
                <a:solidFill>
                  <a:schemeClr val="tx1"/>
                </a:solidFill>
              </a:rPr>
              <a:t>n</a:t>
            </a:r>
            <a:r>
              <a:rPr lang="en-AU" dirty="0">
                <a:solidFill>
                  <a:schemeClr val="tx1"/>
                </a:solidFill>
              </a:rPr>
              <a:t> be the size of the training set.</a:t>
            </a:r>
          </a:p>
          <a:p>
            <a:pPr marL="0" indent="0" eaLnBrk="0" hangingPunct="0">
              <a:buClr>
                <a:schemeClr val="bg1"/>
              </a:buClr>
              <a:buNone/>
            </a:pPr>
            <a:r>
              <a:rPr lang="en-AU" dirty="0">
                <a:solidFill>
                  <a:schemeClr val="tx1"/>
                </a:solidFill>
              </a:rPr>
              <a:t>For each of </a:t>
            </a:r>
            <a:r>
              <a:rPr lang="en-AU" i="1" dirty="0">
                <a:solidFill>
                  <a:schemeClr val="tx1"/>
                </a:solidFill>
              </a:rPr>
              <a:t>t</a:t>
            </a:r>
            <a:r>
              <a:rPr lang="en-AU" dirty="0">
                <a:solidFill>
                  <a:schemeClr val="tx1"/>
                </a:solidFill>
              </a:rPr>
              <a:t> iterations:</a:t>
            </a:r>
          </a:p>
          <a:p>
            <a:pPr eaLnBrk="0" hangingPunct="0">
              <a:buClr>
                <a:schemeClr val="bg1"/>
              </a:buClr>
            </a:pPr>
            <a:r>
              <a:rPr lang="en-AU" dirty="0">
                <a:solidFill>
                  <a:schemeClr val="tx1"/>
                </a:solidFill>
              </a:rPr>
              <a:t>Sample </a:t>
            </a:r>
            <a:r>
              <a:rPr lang="en-AU" i="1" dirty="0">
                <a:solidFill>
                  <a:schemeClr val="tx1"/>
                </a:solidFill>
              </a:rPr>
              <a:t>m</a:t>
            </a:r>
            <a:r>
              <a:rPr lang="en-AU" dirty="0">
                <a:solidFill>
                  <a:schemeClr val="tx1"/>
                </a:solidFill>
              </a:rPr>
              <a:t> instances with replacement from the training </a:t>
            </a:r>
            <a:r>
              <a:rPr lang="en-US" dirty="0">
                <a:solidFill>
                  <a:schemeClr val="tx1"/>
                </a:solidFill>
              </a:rPr>
              <a:t>set</a:t>
            </a:r>
            <a:r>
              <a:rPr lang="en-AU" dirty="0">
                <a:solidFill>
                  <a:schemeClr val="tx1"/>
                </a:solidFill>
              </a:rPr>
              <a:t>.</a:t>
            </a:r>
          </a:p>
          <a:p>
            <a:pPr eaLnBrk="0" hangingPunct="0">
              <a:buClr>
                <a:schemeClr val="bg1"/>
              </a:buClr>
            </a:pPr>
            <a:r>
              <a:rPr lang="en-AU" dirty="0">
                <a:solidFill>
                  <a:schemeClr val="tx1"/>
                </a:solidFill>
              </a:rPr>
              <a:t>Apply the learning algorithm to the sample.</a:t>
            </a:r>
          </a:p>
          <a:p>
            <a:pPr eaLnBrk="0" hangingPunct="0">
              <a:buClr>
                <a:schemeClr val="bg1"/>
              </a:buClr>
            </a:pPr>
            <a:r>
              <a:rPr lang="en-AU" dirty="0">
                <a:solidFill>
                  <a:schemeClr val="tx1"/>
                </a:solidFill>
              </a:rPr>
              <a:t>Store the resulting classifier</a:t>
            </a:r>
          </a:p>
        </p:txBody>
      </p:sp>
      <p:sp>
        <p:nvSpPr>
          <p:cNvPr id="8" name="Text Placeholder 7"/>
          <p:cNvSpPr>
            <a:spLocks noGrp="1"/>
          </p:cNvSpPr>
          <p:nvPr>
            <p:ph type="body" sz="quarter" idx="3"/>
          </p:nvPr>
        </p:nvSpPr>
        <p:spPr/>
        <p:txBody>
          <a:bodyPr/>
          <a:lstStyle/>
          <a:p>
            <a:r>
              <a:rPr lang="en-AU" b="1" dirty="0">
                <a:latin typeface="Times" pitchFamily="18" charset="0"/>
              </a:rPr>
              <a:t>Classification</a:t>
            </a:r>
            <a:endParaRPr lang="en-US" dirty="0"/>
          </a:p>
        </p:txBody>
      </p:sp>
      <p:sp>
        <p:nvSpPr>
          <p:cNvPr id="9" name="Content Placeholder 8"/>
          <p:cNvSpPr>
            <a:spLocks noGrp="1"/>
          </p:cNvSpPr>
          <p:nvPr>
            <p:ph sz="quarter" idx="4"/>
          </p:nvPr>
        </p:nvSpPr>
        <p:spPr/>
        <p:txBody>
          <a:bodyPr>
            <a:normAutofit fontScale="92500" lnSpcReduction="20000"/>
          </a:bodyPr>
          <a:lstStyle/>
          <a:p>
            <a:pPr marL="0" indent="0" eaLnBrk="0" hangingPunct="0">
              <a:buClr>
                <a:schemeClr val="bg1"/>
              </a:buClr>
              <a:buNone/>
            </a:pPr>
            <a:r>
              <a:rPr lang="en-AU" dirty="0"/>
              <a:t>For each of the </a:t>
            </a:r>
            <a:r>
              <a:rPr lang="en-AU" i="1" dirty="0"/>
              <a:t>t</a:t>
            </a:r>
            <a:r>
              <a:rPr lang="en-AU" dirty="0"/>
              <a:t> classifiers:</a:t>
            </a:r>
          </a:p>
          <a:p>
            <a:pPr eaLnBrk="0" hangingPunct="0">
              <a:buClr>
                <a:schemeClr val="bg1"/>
              </a:buClr>
            </a:pPr>
            <a:r>
              <a:rPr lang="en-AU" dirty="0"/>
              <a:t>Predict class of instance using classifier.</a:t>
            </a:r>
          </a:p>
          <a:p>
            <a:pPr eaLnBrk="0" hangingPunct="0">
              <a:buClr>
                <a:schemeClr val="bg1"/>
              </a:buClr>
            </a:pPr>
            <a:r>
              <a:rPr lang="en-AU" dirty="0"/>
              <a:t>Return class that was predicted most often.</a:t>
            </a:r>
          </a:p>
        </p:txBody>
      </p:sp>
      <p:sp>
        <p:nvSpPr>
          <p:cNvPr id="2" name="Footer Placeholder 1"/>
          <p:cNvSpPr>
            <a:spLocks noGrp="1"/>
          </p:cNvSpPr>
          <p:nvPr>
            <p:ph type="ftr" sz="quarter" idx="11"/>
          </p:nvPr>
        </p:nvSpPr>
        <p:spPr/>
        <p:txBody>
          <a:bodyPr/>
          <a:lstStyle/>
          <a:p>
            <a:pPr>
              <a:defRPr/>
            </a:pPr>
            <a:r>
              <a:rPr lang="en-US"/>
              <a:t>zeshan.khan@nu.edu.pk</a:t>
            </a:r>
          </a:p>
        </p:txBody>
      </p:sp>
      <p:sp>
        <p:nvSpPr>
          <p:cNvPr id="3" name="Slide Number Placeholder 2"/>
          <p:cNvSpPr>
            <a:spLocks noGrp="1"/>
          </p:cNvSpPr>
          <p:nvPr>
            <p:ph type="sldNum" sz="quarter" idx="12"/>
          </p:nvPr>
        </p:nvSpPr>
        <p:spPr/>
        <p:txBody>
          <a:bodyPr/>
          <a:lstStyle/>
          <a:p>
            <a:pPr>
              <a:defRPr/>
            </a:pPr>
            <a:fld id="{BBCD268F-7D7E-4AF6-BC44-FFD0E3EF4AD1}" type="slidenum">
              <a:rPr lang="en-US" smtClean="0"/>
              <a:pPr>
                <a:defRPr/>
              </a:pPr>
              <a:t>31</a:t>
            </a:fld>
            <a:endParaRPr lang="en-US"/>
          </a:p>
        </p:txBody>
      </p:sp>
    </p:spTree>
  </p:cSld>
  <p:clrMapOvr>
    <a:masterClrMapping/>
  </p:clrMapOvr>
  <p:transition spd="med">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9"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a:latin typeface="Times New Roman" pitchFamily="18" charset="0"/>
              </a:rPr>
              <a:t>Why does bagging work?</a:t>
            </a:r>
            <a:endParaRPr lang="en-AU">
              <a:latin typeface="Times New Roman" pitchFamily="18" charset="0"/>
            </a:endParaRPr>
          </a:p>
        </p:txBody>
      </p:sp>
      <p:sp>
        <p:nvSpPr>
          <p:cNvPr id="11267" name="Rectangle 3"/>
          <p:cNvSpPr>
            <a:spLocks noGrp="1" noChangeArrowheads="1"/>
          </p:cNvSpPr>
          <p:nvPr>
            <p:ph idx="1"/>
          </p:nvPr>
        </p:nvSpPr>
        <p:spPr/>
        <p:txBody>
          <a:bodyPr/>
          <a:lstStyle/>
          <a:p>
            <a:pPr eaLnBrk="1" hangingPunct="1"/>
            <a:r>
              <a:rPr lang="en-US" dirty="0">
                <a:latin typeface="Times New Roman" pitchFamily="18" charset="0"/>
              </a:rPr>
              <a:t>Bagging reduces variance by voting/ averaging, thus reducing the overall expected error</a:t>
            </a:r>
          </a:p>
          <a:p>
            <a:pPr lvl="1" eaLnBrk="1" hangingPunct="1"/>
            <a:r>
              <a:rPr lang="en-US" dirty="0">
                <a:latin typeface="Times New Roman" pitchFamily="18" charset="0"/>
              </a:rPr>
              <a:t>In the case of classification there are pathological situations where the overall error might increase</a:t>
            </a:r>
          </a:p>
          <a:p>
            <a:pPr lvl="1" eaLnBrk="1" hangingPunct="1"/>
            <a:r>
              <a:rPr lang="en-US" dirty="0">
                <a:latin typeface="Times New Roman" pitchFamily="18" charset="0"/>
              </a:rPr>
              <a:t>Usually, the more classifiers the better</a:t>
            </a:r>
          </a:p>
        </p:txBody>
      </p:sp>
      <p:sp>
        <p:nvSpPr>
          <p:cNvPr id="2" name="Footer Placeholder 1"/>
          <p:cNvSpPr>
            <a:spLocks noGrp="1"/>
          </p:cNvSpPr>
          <p:nvPr>
            <p:ph type="ftr" sz="quarter" idx="11"/>
          </p:nvPr>
        </p:nvSpPr>
        <p:spPr/>
        <p:txBody>
          <a:bodyPr/>
          <a:lstStyle/>
          <a:p>
            <a:r>
              <a:rPr lang="en-US"/>
              <a:t>zeshan.khan@nu.edu.pk</a:t>
            </a:r>
            <a:endParaRPr lang="en-US" dirty="0"/>
          </a:p>
        </p:txBody>
      </p:sp>
      <p:sp>
        <p:nvSpPr>
          <p:cNvPr id="3" name="Slide Number Placeholder 2"/>
          <p:cNvSpPr>
            <a:spLocks noGrp="1"/>
          </p:cNvSpPr>
          <p:nvPr>
            <p:ph type="sldNum" sz="quarter" idx="12"/>
          </p:nvPr>
        </p:nvSpPr>
        <p:spPr/>
        <p:txBody>
          <a:bodyPr/>
          <a:lstStyle/>
          <a:p>
            <a:pPr>
              <a:defRPr/>
            </a:pPr>
            <a:fld id="{A21CEE88-F9FC-456D-B47E-A59E4279B87A}" type="slidenum">
              <a:rPr lang="en-US" smtClean="0"/>
              <a:pPr>
                <a:defRPr/>
              </a:pPr>
              <a:t>32</a:t>
            </a:fld>
            <a:endParaRPr lang="en-US"/>
          </a:p>
        </p:txBody>
      </p:sp>
    </p:spTree>
  </p:cSld>
  <p:clrMapOvr>
    <a:masterClrMapping/>
  </p:clrMapOvr>
  <p:transition spd="med">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1267">
                                            <p:txEl>
                                              <p:pRg st="0" end="0"/>
                                            </p:txEl>
                                          </p:spTgt>
                                        </p:tgtEl>
                                        <p:attrNameLst>
                                          <p:attrName>style.visibility</p:attrName>
                                        </p:attrNameLst>
                                      </p:cBhvr>
                                      <p:to>
                                        <p:strVal val="visible"/>
                                      </p:to>
                                    </p:set>
                                    <p:animEffect transition="in" filter="checkerboard(across)">
                                      <p:cBhvr>
                                        <p:cTn id="7" dur="500"/>
                                        <p:tgtEl>
                                          <p:spTgt spid="1126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11267">
                                            <p:txEl>
                                              <p:pRg st="1" end="1"/>
                                            </p:txEl>
                                          </p:spTgt>
                                        </p:tgtEl>
                                        <p:attrNameLst>
                                          <p:attrName>style.visibility</p:attrName>
                                        </p:attrNameLst>
                                      </p:cBhvr>
                                      <p:to>
                                        <p:strVal val="visible"/>
                                      </p:to>
                                    </p:set>
                                    <p:animEffect transition="in" filter="checkerboard(across)">
                                      <p:cBhvr>
                                        <p:cTn id="12" dur="500"/>
                                        <p:tgtEl>
                                          <p:spTgt spid="1126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11267">
                                            <p:txEl>
                                              <p:pRg st="2" end="2"/>
                                            </p:txEl>
                                          </p:spTgt>
                                        </p:tgtEl>
                                        <p:attrNameLst>
                                          <p:attrName>style.visibility</p:attrName>
                                        </p:attrNameLst>
                                      </p:cBhvr>
                                      <p:to>
                                        <p:strVal val="visible"/>
                                      </p:to>
                                    </p:set>
                                    <p:animEffect transition="in" filter="checkerboard(across)">
                                      <p:cBhvr>
                                        <p:cTn id="17" dur="500"/>
                                        <p:tgtEl>
                                          <p:spTgt spid="1126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7" grpId="0" uiExpand="1"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solidFill>
                  <a:schemeClr val="tx2"/>
                </a:solidFill>
              </a:rPr>
              <a:t>Random Forest</a:t>
            </a:r>
            <a:endParaRPr lang="en-US" dirty="0"/>
          </a:p>
        </p:txBody>
      </p:sp>
      <mc:AlternateContent xmlns:mc="http://schemas.openxmlformats.org/markup-compatibility/2006" xmlns:a14="http://schemas.microsoft.com/office/drawing/2010/main">
        <mc:Choice Requires="a14">
          <p:sp>
            <p:nvSpPr>
              <p:cNvPr id="7" name="Content Placeholder 6"/>
              <p:cNvSpPr>
                <a:spLocks noGrp="1"/>
              </p:cNvSpPr>
              <p:nvPr>
                <p:ph sz="half" idx="1"/>
              </p:nvPr>
            </p:nvSpPr>
            <p:spPr/>
            <p:txBody>
              <a:bodyPr>
                <a:normAutofit/>
              </a:bodyPr>
              <a:lstStyle/>
              <a:p>
                <a14:m>
                  <m:oMath xmlns:m="http://schemas.openxmlformats.org/officeDocument/2006/math">
                    <m:r>
                      <a:rPr lang="en-US" i="1" dirty="0" smtClean="0">
                        <a:latin typeface="Cambria Math" panose="02040503050406030204" pitchFamily="18" charset="0"/>
                      </a:rPr>
                      <m:t>𝑅𝑎𝑛𝑑𝑜𝑚</m:t>
                    </m:r>
                    <m:r>
                      <a:rPr lang="en-US" i="1" dirty="0" smtClean="0">
                        <a:latin typeface="Cambria Math" panose="02040503050406030204" pitchFamily="18" charset="0"/>
                      </a:rPr>
                      <m:t> </m:t>
                    </m:r>
                    <m:r>
                      <a:rPr lang="en-US" i="1" dirty="0" smtClean="0">
                        <a:latin typeface="Cambria Math" panose="02040503050406030204" pitchFamily="18" charset="0"/>
                      </a:rPr>
                      <m:t>𝐹𝑜𝑟𝑒𝑠𝑡</m:t>
                    </m:r>
                    <m:r>
                      <a:rPr lang="en-US" i="1" dirty="0" smtClean="0">
                        <a:latin typeface="Cambria Math" panose="02040503050406030204" pitchFamily="18" charset="0"/>
                      </a:rPr>
                      <m:t> (</m:t>
                    </m:r>
                    <m:r>
                      <a:rPr lang="en-US" i="1" dirty="0" smtClean="0">
                        <a:latin typeface="Cambria Math" panose="02040503050406030204" pitchFamily="18" charset="0"/>
                      </a:rPr>
                      <m:t>𝑆</m:t>
                    </m:r>
                    <m:r>
                      <a:rPr lang="en-US" i="1" dirty="0" smtClean="0">
                        <a:latin typeface="Cambria Math" panose="02040503050406030204" pitchFamily="18" charset="0"/>
                      </a:rPr>
                      <m:t>,</m:t>
                    </m:r>
                    <m:r>
                      <a:rPr lang="en-US" i="1" dirty="0" smtClean="0">
                        <a:latin typeface="Cambria Math" panose="02040503050406030204" pitchFamily="18" charset="0"/>
                      </a:rPr>
                      <m:t>𝐹</m:t>
                    </m:r>
                    <m:r>
                      <a:rPr lang="en-US" i="1" dirty="0" smtClean="0">
                        <a:latin typeface="Cambria Math" panose="02040503050406030204" pitchFamily="18" charset="0"/>
                      </a:rPr>
                      <m:t>,</m:t>
                    </m:r>
                    <m:r>
                      <a:rPr lang="en-US" i="1" dirty="0" smtClean="0">
                        <a:latin typeface="Cambria Math" panose="02040503050406030204" pitchFamily="18" charset="0"/>
                      </a:rPr>
                      <m:t>𝐵</m:t>
                    </m:r>
                    <m:r>
                      <a:rPr lang="en-US" i="1" dirty="0" smtClean="0">
                        <a:latin typeface="Cambria Math" panose="02040503050406030204" pitchFamily="18" charset="0"/>
                      </a:rPr>
                      <m:t>)</m:t>
                    </m:r>
                  </m:oMath>
                </a14:m>
                <a:endParaRPr lang="en-US" dirty="0"/>
              </a:p>
              <a:p>
                <a:pPr lvl="1"/>
                <a14:m>
                  <m:oMath xmlns:m="http://schemas.openxmlformats.org/officeDocument/2006/math">
                    <m:r>
                      <a:rPr lang="en-US" b="0" i="1" smtClean="0">
                        <a:latin typeface="Cambria Math" panose="02040503050406030204" pitchFamily="18" charset="0"/>
                      </a:rPr>
                      <m:t>𝐻</m:t>
                    </m:r>
                    <m:r>
                      <a:rPr lang="en-US" b="0" i="1" smtClean="0">
                        <a:latin typeface="Cambria Math" panose="02040503050406030204" pitchFamily="18" charset="0"/>
                      </a:rPr>
                      <m:t>←∅</m:t>
                    </m:r>
                  </m:oMath>
                </a14:m>
                <a:endParaRPr lang="en-US" dirty="0"/>
              </a:p>
              <a:p>
                <a:pPr lvl="1"/>
                <a14:m>
                  <m:oMath xmlns:m="http://schemas.openxmlformats.org/officeDocument/2006/math">
                    <m:r>
                      <a:rPr lang="en-US" b="0" i="1" smtClean="0">
                        <a:latin typeface="Cambria Math" panose="02040503050406030204" pitchFamily="18" charset="0"/>
                      </a:rPr>
                      <m:t>𝑓𝑜𝑟</m:t>
                    </m:r>
                    <m:r>
                      <a:rPr lang="en-US" b="0" i="1" smtClean="0">
                        <a:latin typeface="Cambria Math" panose="02040503050406030204" pitchFamily="18" charset="0"/>
                      </a:rPr>
                      <m:t> </m:t>
                    </m:r>
                    <m:r>
                      <a:rPr lang="en-US" b="0" i="1" smtClean="0">
                        <a:latin typeface="Cambria Math" panose="02040503050406030204" pitchFamily="18" charset="0"/>
                      </a:rPr>
                      <m:t>𝑖</m:t>
                    </m:r>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1,</m:t>
                        </m:r>
                        <m:r>
                          <a:rPr lang="en-US" b="0" i="1" smtClean="0">
                            <a:latin typeface="Cambria Math" panose="02040503050406030204" pitchFamily="18" charset="0"/>
                          </a:rPr>
                          <m:t>𝐵</m:t>
                        </m:r>
                      </m:e>
                    </m:d>
                    <m:r>
                      <a:rPr lang="en-US" b="0" i="1" smtClean="0">
                        <a:latin typeface="Cambria Math" panose="02040503050406030204" pitchFamily="18" charset="0"/>
                      </a:rPr>
                      <m:t>:</m:t>
                    </m:r>
                  </m:oMath>
                </a14:m>
                <a:endParaRPr lang="en-US" b="0" dirty="0"/>
              </a:p>
              <a:p>
                <a:pPr lvl="2"/>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𝑖</m:t>
                        </m:r>
                      </m:sub>
                    </m:sSub>
                    <m:r>
                      <a:rPr lang="en-US" b="0" i="1" smtClean="0">
                        <a:latin typeface="Cambria Math" panose="02040503050406030204" pitchFamily="18" charset="0"/>
                      </a:rPr>
                      <m:t>←</m:t>
                    </m:r>
                    <m:r>
                      <a:rPr lang="en-US" b="0" i="1" smtClean="0">
                        <a:latin typeface="Cambria Math" panose="02040503050406030204" pitchFamily="18" charset="0"/>
                      </a:rPr>
                      <m:t>𝑠𝑎𝑚𝑝𝑙𝑒</m:t>
                    </m:r>
                    <m:r>
                      <a:rPr lang="en-US" b="0" i="1" smtClean="0">
                        <a:latin typeface="Cambria Math" panose="02040503050406030204" pitchFamily="18" charset="0"/>
                      </a:rPr>
                      <m:t>(</m:t>
                    </m:r>
                    <m:r>
                      <a:rPr lang="en-US" b="0" i="1" smtClean="0">
                        <a:latin typeface="Cambria Math" panose="02040503050406030204" pitchFamily="18" charset="0"/>
                      </a:rPr>
                      <m:t>𝑆</m:t>
                    </m:r>
                    <m:r>
                      <a:rPr lang="en-US" b="0" i="1" smtClean="0">
                        <a:latin typeface="Cambria Math" panose="02040503050406030204" pitchFamily="18" charset="0"/>
                      </a:rPr>
                      <m:t>)</m:t>
                    </m:r>
                  </m:oMath>
                </a14:m>
                <a:endParaRPr lang="en-US" dirty="0"/>
              </a:p>
              <a:p>
                <a:pPr lvl="2"/>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h</m:t>
                        </m:r>
                      </m:e>
                      <m:sub>
                        <m:r>
                          <a:rPr lang="en-US" b="0" i="1" smtClean="0">
                            <a:latin typeface="Cambria Math" panose="02040503050406030204" pitchFamily="18" charset="0"/>
                          </a:rPr>
                          <m:t>𝑖</m:t>
                        </m:r>
                      </m:sub>
                    </m:sSub>
                    <m:r>
                      <a:rPr lang="en-US" b="0" i="1" smtClean="0">
                        <a:latin typeface="Cambria Math" panose="02040503050406030204" pitchFamily="18" charset="0"/>
                      </a:rPr>
                      <m:t>←</m:t>
                    </m:r>
                    <m:r>
                      <a:rPr lang="en-US" b="0" i="1" smtClean="0">
                        <a:latin typeface="Cambria Math" panose="02040503050406030204" pitchFamily="18" charset="0"/>
                      </a:rPr>
                      <m:t>𝑅𝑇𝑟𝑒𝑒</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𝑖</m:t>
                        </m:r>
                      </m:sub>
                    </m:sSub>
                    <m:r>
                      <a:rPr lang="en-US" b="0" i="1" smtClean="0">
                        <a:latin typeface="Cambria Math" panose="02040503050406030204" pitchFamily="18" charset="0"/>
                      </a:rPr>
                      <m:t>,</m:t>
                    </m:r>
                    <m:r>
                      <a:rPr lang="en-US" b="0" i="1" smtClean="0">
                        <a:latin typeface="Cambria Math" panose="02040503050406030204" pitchFamily="18" charset="0"/>
                      </a:rPr>
                      <m:t>𝐹</m:t>
                    </m:r>
                    <m:r>
                      <a:rPr lang="en-US" b="0" i="1" smtClean="0">
                        <a:latin typeface="Cambria Math" panose="02040503050406030204" pitchFamily="18" charset="0"/>
                      </a:rPr>
                      <m:t>)</m:t>
                    </m:r>
                  </m:oMath>
                </a14:m>
                <a:endParaRPr lang="en-US" dirty="0"/>
              </a:p>
              <a:p>
                <a:pPr lvl="2"/>
                <a14:m>
                  <m:oMath xmlns:m="http://schemas.openxmlformats.org/officeDocument/2006/math">
                    <m:r>
                      <a:rPr lang="en-US" b="0" i="1" smtClean="0">
                        <a:latin typeface="Cambria Math" panose="02040503050406030204" pitchFamily="18" charset="0"/>
                      </a:rPr>
                      <m:t>𝐻</m:t>
                    </m:r>
                    <m:r>
                      <a:rPr lang="en-US" b="0" i="1" smtClean="0">
                        <a:latin typeface="Cambria Math" panose="02040503050406030204" pitchFamily="18" charset="0"/>
                      </a:rPr>
                      <m:t>=</m:t>
                    </m:r>
                    <m:r>
                      <a:rPr lang="en-US" b="0" i="1" smtClean="0">
                        <a:latin typeface="Cambria Math" panose="02040503050406030204" pitchFamily="18" charset="0"/>
                      </a:rPr>
                      <m:t>𝐻</m:t>
                    </m:r>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h</m:t>
                        </m:r>
                      </m:e>
                      <m:sub>
                        <m:r>
                          <a:rPr lang="en-US" b="0" i="1" smtClean="0">
                            <a:latin typeface="Cambria Math" panose="02040503050406030204" pitchFamily="18" charset="0"/>
                            <a:ea typeface="Cambria Math" panose="02040503050406030204" pitchFamily="18" charset="0"/>
                          </a:rPr>
                          <m:t>𝑖</m:t>
                        </m:r>
                      </m:sub>
                    </m:sSub>
                  </m:oMath>
                </a14:m>
                <a:endParaRPr lang="en-US" dirty="0"/>
              </a:p>
              <a:p>
                <a:pPr lvl="1"/>
                <a14:m>
                  <m:oMath xmlns:m="http://schemas.openxmlformats.org/officeDocument/2006/math">
                    <m:r>
                      <a:rPr lang="en-US" i="1" dirty="0" smtClean="0">
                        <a:latin typeface="Cambria Math" panose="02040503050406030204" pitchFamily="18" charset="0"/>
                      </a:rPr>
                      <m:t>𝑟𝑒𝑡𝑢𝑟𝑛</m:t>
                    </m:r>
                    <m:r>
                      <a:rPr lang="en-US" b="0" i="1" dirty="0" smtClean="0">
                        <a:latin typeface="Cambria Math" panose="02040503050406030204" pitchFamily="18" charset="0"/>
                      </a:rPr>
                      <m:t> </m:t>
                    </m:r>
                    <m:r>
                      <a:rPr lang="en-US" b="0" i="1" dirty="0" smtClean="0">
                        <a:latin typeface="Cambria Math" panose="02040503050406030204" pitchFamily="18" charset="0"/>
                      </a:rPr>
                      <m:t>𝐻</m:t>
                    </m:r>
                  </m:oMath>
                </a14:m>
                <a:endParaRPr lang="en-US" dirty="0"/>
              </a:p>
              <a:p>
                <a:r>
                  <a:rPr lang="en-US" dirty="0"/>
                  <a:t>S is training Data</a:t>
                </a:r>
              </a:p>
              <a:p>
                <a:r>
                  <a:rPr lang="en-US" dirty="0"/>
                  <a:t>F is the features set</a:t>
                </a:r>
              </a:p>
              <a:p>
                <a:r>
                  <a:rPr lang="en-US" dirty="0"/>
                  <a:t>B is the number of trees</a:t>
                </a:r>
              </a:p>
            </p:txBody>
          </p:sp>
        </mc:Choice>
        <mc:Fallback xmlns="">
          <p:sp>
            <p:nvSpPr>
              <p:cNvPr id="7" name="Content Placeholder 6"/>
              <p:cNvSpPr>
                <a:spLocks noGrp="1" noRot="1" noChangeAspect="1" noMove="1" noResize="1" noEditPoints="1" noAdjustHandles="1" noChangeArrowheads="1" noChangeShapeType="1" noTextEdit="1"/>
              </p:cNvSpPr>
              <p:nvPr>
                <p:ph sz="half" idx="1"/>
              </p:nvPr>
            </p:nvSpPr>
            <p:spPr>
              <a:blipFill>
                <a:blip r:embed="rId2"/>
                <a:stretch>
                  <a:fillRect l="-362"/>
                </a:stretch>
              </a:blipFill>
            </p:spPr>
            <p:txBody>
              <a:bodyPr/>
              <a:lstStyle/>
              <a:p>
                <a:r>
                  <a:rPr lang="LID4096">
                    <a:noFill/>
                  </a:rPr>
                  <a:t> </a:t>
                </a:r>
              </a:p>
            </p:txBody>
          </p:sp>
        </mc:Fallback>
      </mc:AlternateContent>
      <mc:AlternateContent xmlns:mc="http://schemas.openxmlformats.org/markup-compatibility/2006" xmlns:a14="http://schemas.microsoft.com/office/drawing/2010/main">
        <mc:Choice Requires="a14">
          <p:sp>
            <p:nvSpPr>
              <p:cNvPr id="8" name="Content Placeholder 7"/>
              <p:cNvSpPr>
                <a:spLocks noGrp="1"/>
              </p:cNvSpPr>
              <p:nvPr>
                <p:ph sz="half" idx="2"/>
              </p:nvPr>
            </p:nvSpPr>
            <p:spPr/>
            <p:txBody>
              <a:bodyPr>
                <a:normAutofit/>
              </a:bodyPr>
              <a:lstStyle/>
              <a:p>
                <a14:m>
                  <m:oMath xmlns:m="http://schemas.openxmlformats.org/officeDocument/2006/math">
                    <m:r>
                      <a:rPr lang="en-US" i="1" dirty="0" smtClean="0">
                        <a:latin typeface="Cambria Math" panose="02040503050406030204" pitchFamily="18" charset="0"/>
                      </a:rPr>
                      <m:t>𝑅</m:t>
                    </m:r>
                    <m:r>
                      <a:rPr lang="en-US" b="0" i="1" dirty="0" smtClean="0">
                        <a:latin typeface="Cambria Math" panose="02040503050406030204" pitchFamily="18" charset="0"/>
                      </a:rPr>
                      <m:t>𝑇</m:t>
                    </m:r>
                    <m:r>
                      <a:rPr lang="en-US" i="1" dirty="0" smtClean="0">
                        <a:latin typeface="Cambria Math" panose="02040503050406030204" pitchFamily="18" charset="0"/>
                      </a:rPr>
                      <m:t>𝑟𝑒𝑒</m:t>
                    </m:r>
                    <m:r>
                      <a:rPr lang="en-US" i="1" dirty="0" smtClean="0">
                        <a:latin typeface="Cambria Math" panose="02040503050406030204" pitchFamily="18" charset="0"/>
                      </a:rPr>
                      <m:t>(</m:t>
                    </m:r>
                    <m:r>
                      <a:rPr lang="en-US" i="1" dirty="0" smtClean="0">
                        <a:latin typeface="Cambria Math" panose="02040503050406030204" pitchFamily="18" charset="0"/>
                      </a:rPr>
                      <m:t>𝑆</m:t>
                    </m:r>
                    <m:r>
                      <a:rPr lang="en-US" i="1" dirty="0" smtClean="0">
                        <a:latin typeface="Cambria Math" panose="02040503050406030204" pitchFamily="18" charset="0"/>
                      </a:rPr>
                      <m:t>,</m:t>
                    </m:r>
                    <m:r>
                      <a:rPr lang="en-US" i="1" dirty="0" smtClean="0">
                        <a:latin typeface="Cambria Math" panose="02040503050406030204" pitchFamily="18" charset="0"/>
                      </a:rPr>
                      <m:t>𝐹</m:t>
                    </m:r>
                    <m:r>
                      <a:rPr lang="en-US" i="1" dirty="0" smtClean="0">
                        <a:latin typeface="Cambria Math" panose="02040503050406030204" pitchFamily="18" charset="0"/>
                      </a:rPr>
                      <m:t>)</m:t>
                    </m:r>
                  </m:oMath>
                </a14:m>
                <a:r>
                  <a:rPr lang="en-US" dirty="0"/>
                  <a:t>:</a:t>
                </a:r>
              </a:p>
              <a:p>
                <a:pPr lvl="1"/>
                <a14:m>
                  <m:oMath xmlns:m="http://schemas.openxmlformats.org/officeDocument/2006/math">
                    <m:r>
                      <a:rPr lang="en-US" b="0" i="1" smtClean="0">
                        <a:latin typeface="Cambria Math" panose="02040503050406030204" pitchFamily="18" charset="0"/>
                      </a:rPr>
                      <m:t>𝑓𝑜𝑟</m:t>
                    </m:r>
                    <m:r>
                      <a:rPr lang="en-US" b="0" i="1" smtClean="0">
                        <a:latin typeface="Cambria Math" panose="02040503050406030204" pitchFamily="18" charset="0"/>
                      </a:rPr>
                      <m:t> </m:t>
                    </m:r>
                    <m:r>
                      <a:rPr lang="en-US" b="0" i="1" smtClean="0">
                        <a:latin typeface="Cambria Math" panose="02040503050406030204" pitchFamily="18" charset="0"/>
                      </a:rPr>
                      <m:t>𝑛</m:t>
                    </m:r>
                    <m:r>
                      <a:rPr lang="en-US" b="0" i="1" smtClean="0">
                        <a:latin typeface="Cambria Math" panose="02040503050406030204" pitchFamily="18" charset="0"/>
                      </a:rPr>
                      <m:t>∈</m:t>
                    </m:r>
                    <m:r>
                      <a:rPr lang="en-US" b="0" i="1" smtClean="0">
                        <a:latin typeface="Cambria Math" panose="02040503050406030204" pitchFamily="18" charset="0"/>
                      </a:rPr>
                      <m:t>𝑁𝑜𝑑𝑒</m:t>
                    </m:r>
                    <m:r>
                      <a:rPr lang="en-US" b="0" i="1" smtClean="0">
                        <a:latin typeface="Cambria Math" panose="02040503050406030204" pitchFamily="18" charset="0"/>
                      </a:rPr>
                      <m:t>:</m:t>
                    </m:r>
                  </m:oMath>
                </a14:m>
                <a:endParaRPr lang="en-US" b="0" dirty="0"/>
              </a:p>
              <a:p>
                <a:pPr lvl="2"/>
                <a14:m>
                  <m:oMath xmlns:m="http://schemas.openxmlformats.org/officeDocument/2006/math">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𝑠𝑢𝑏𝑠𝑒𝑡</m:t>
                    </m:r>
                    <m:d>
                      <m:dPr>
                        <m:ctrlPr>
                          <a:rPr lang="en-US" b="0" i="1" smtClean="0">
                            <a:latin typeface="Cambria Math" panose="02040503050406030204" pitchFamily="18" charset="0"/>
                          </a:rPr>
                        </m:ctrlPr>
                      </m:dPr>
                      <m:e>
                        <m:r>
                          <a:rPr lang="en-US" b="0" i="1" smtClean="0">
                            <a:latin typeface="Cambria Math" panose="02040503050406030204" pitchFamily="18" charset="0"/>
                          </a:rPr>
                          <m:t>𝐹</m:t>
                        </m:r>
                      </m:e>
                    </m:d>
                    <m:r>
                      <a:rPr lang="en-US" b="0" i="1" smtClean="0">
                        <a:latin typeface="Cambria Math" panose="02040503050406030204" pitchFamily="18" charset="0"/>
                      </a:rPr>
                      <m:t>:</m:t>
                    </m:r>
                  </m:oMath>
                </a14:m>
                <a:endParaRPr lang="en-US" dirty="0"/>
              </a:p>
              <a:p>
                <a:pPr lvl="2"/>
                <a14:m>
                  <m:oMath xmlns:m="http://schemas.openxmlformats.org/officeDocument/2006/math">
                    <m:r>
                      <a:rPr lang="en-US" b="0" i="1" smtClean="0">
                        <a:latin typeface="Cambria Math" panose="02040503050406030204" pitchFamily="18" charset="0"/>
                      </a:rPr>
                      <m:t>𝑠𝑝𝑙𝑖𝑡</m:t>
                    </m:r>
                    <m:r>
                      <a:rPr lang="en-US" b="0" i="1" smtClean="0">
                        <a:latin typeface="Cambria Math" panose="02040503050406030204" pitchFamily="18" charset="0"/>
                      </a:rPr>
                      <m:t> </m:t>
                    </m:r>
                    <m:r>
                      <a:rPr lang="en-US" b="0" i="1" smtClean="0">
                        <a:latin typeface="Cambria Math" panose="02040503050406030204" pitchFamily="18" charset="0"/>
                      </a:rPr>
                      <m:t>𝑜𝑛</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𝑏𝑒𝑠𝑡</m:t>
                        </m:r>
                      </m:sub>
                    </m:sSub>
                  </m:oMath>
                </a14:m>
                <a:endParaRPr lang="en-US" dirty="0"/>
              </a:p>
              <a:p>
                <a:pPr lvl="1"/>
                <a14:m>
                  <m:oMath xmlns:m="http://schemas.openxmlformats.org/officeDocument/2006/math">
                    <m:r>
                      <a:rPr lang="en-US" b="0" i="1" smtClean="0">
                        <a:latin typeface="Cambria Math" panose="02040503050406030204" pitchFamily="18" charset="0"/>
                      </a:rPr>
                      <m:t>𝑟𝑒𝑡𝑢𝑟𝑛</m:t>
                    </m:r>
                    <m:r>
                      <a:rPr lang="en-US" b="0" i="1" smtClean="0">
                        <a:latin typeface="Cambria Math" panose="02040503050406030204" pitchFamily="18" charset="0"/>
                      </a:rPr>
                      <m:t> </m:t>
                    </m:r>
                    <m:r>
                      <a:rPr lang="en-US" b="0" i="1" smtClean="0">
                        <a:latin typeface="Cambria Math" panose="02040503050406030204" pitchFamily="18" charset="0"/>
                      </a:rPr>
                      <m:t>𝑇𝑟𝑒𝑒</m:t>
                    </m:r>
                  </m:oMath>
                </a14:m>
                <a:endParaRPr lang="en-US" dirty="0"/>
              </a:p>
            </p:txBody>
          </p:sp>
        </mc:Choice>
        <mc:Fallback xmlns="">
          <p:sp>
            <p:nvSpPr>
              <p:cNvPr id="8" name="Content Placeholder 7"/>
              <p:cNvSpPr>
                <a:spLocks noGrp="1" noRot="1" noChangeAspect="1" noMove="1" noResize="1" noEditPoints="1" noAdjustHandles="1" noChangeArrowheads="1" noChangeShapeType="1" noTextEdit="1"/>
              </p:cNvSpPr>
              <p:nvPr>
                <p:ph sz="half" idx="2"/>
              </p:nvPr>
            </p:nvSpPr>
            <p:spPr>
              <a:blipFill>
                <a:blip r:embed="rId3"/>
                <a:stretch>
                  <a:fillRect l="-363" t="-1120"/>
                </a:stretch>
              </a:blipFill>
            </p:spPr>
            <p:txBody>
              <a:bodyPr/>
              <a:lstStyle/>
              <a:p>
                <a:r>
                  <a:rPr lang="LID4096">
                    <a:noFill/>
                  </a:rPr>
                  <a:t> </a:t>
                </a:r>
              </a:p>
            </p:txBody>
          </p:sp>
        </mc:Fallback>
      </mc:AlternateContent>
      <p:sp>
        <p:nvSpPr>
          <p:cNvPr id="3" name="Footer Placeholder 2"/>
          <p:cNvSpPr>
            <a:spLocks noGrp="1"/>
          </p:cNvSpPr>
          <p:nvPr>
            <p:ph type="ftr" sz="quarter" idx="11"/>
          </p:nvPr>
        </p:nvSpPr>
        <p:spPr/>
        <p:txBody>
          <a:bodyPr/>
          <a:lstStyle/>
          <a:p>
            <a:r>
              <a:rPr lang="en-US"/>
              <a:t>zeshan.khan@nu.edu.pk</a:t>
            </a:r>
            <a:endParaRPr lang="en-US" dirty="0"/>
          </a:p>
        </p:txBody>
      </p:sp>
      <p:sp>
        <p:nvSpPr>
          <p:cNvPr id="4" name="Slide Number Placeholder 3"/>
          <p:cNvSpPr>
            <a:spLocks noGrp="1"/>
          </p:cNvSpPr>
          <p:nvPr>
            <p:ph type="sldNum" sz="quarter" idx="12"/>
          </p:nvPr>
        </p:nvSpPr>
        <p:spPr/>
        <p:txBody>
          <a:bodyPr/>
          <a:lstStyle/>
          <a:p>
            <a:pPr>
              <a:defRPr/>
            </a:pPr>
            <a:fld id="{A21CEE88-F9FC-456D-B47E-A59E4279B87A}" type="slidenum">
              <a:rPr lang="en-US" smtClean="0"/>
              <a:pPr>
                <a:defRPr/>
              </a:pPr>
              <a:t>33</a:t>
            </a:fld>
            <a:endParaRPr lang="en-US"/>
          </a:p>
        </p:txBody>
      </p:sp>
    </p:spTree>
  </p:cSld>
  <p:clrMapOvr>
    <a:masterClrMapping/>
  </p:clrMapOvr>
  <p:transition spd="med">
    <p:fade thruBlk="1"/>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6" name="Picture 6"/>
          <p:cNvPicPr>
            <a:picLocks noChangeAspect="1" noChangeArrowheads="1"/>
          </p:cNvPicPr>
          <p:nvPr/>
        </p:nvPicPr>
        <p:blipFill>
          <a:blip r:embed="rId2" cstate="print"/>
          <a:srcRect/>
          <a:stretch>
            <a:fillRect/>
          </a:stretch>
        </p:blipFill>
        <p:spPr bwMode="auto">
          <a:xfrm>
            <a:off x="4541406" y="2449775"/>
            <a:ext cx="3609891" cy="2707418"/>
          </a:xfrm>
          <a:prstGeom prst="rect">
            <a:avLst/>
          </a:prstGeom>
          <a:noFill/>
          <a:ln w="12700">
            <a:noFill/>
            <a:miter lim="800000"/>
            <a:headEnd/>
            <a:tailEnd/>
          </a:ln>
        </p:spPr>
      </p:pic>
      <p:sp>
        <p:nvSpPr>
          <p:cNvPr id="4" name="Title 3"/>
          <p:cNvSpPr>
            <a:spLocks noGrp="1"/>
          </p:cNvSpPr>
          <p:nvPr>
            <p:ph type="title"/>
          </p:nvPr>
        </p:nvSpPr>
        <p:spPr/>
        <p:txBody>
          <a:bodyPr/>
          <a:lstStyle/>
          <a:p>
            <a:r>
              <a:rPr lang="en-US" dirty="0">
                <a:solidFill>
                  <a:schemeClr val="tx2"/>
                </a:solidFill>
              </a:rPr>
              <a:t>Bagging and Random Forest</a:t>
            </a:r>
          </a:p>
        </p:txBody>
      </p:sp>
      <p:sp>
        <p:nvSpPr>
          <p:cNvPr id="5" name="Content Placeholder 4"/>
          <p:cNvSpPr>
            <a:spLocks noGrp="1"/>
          </p:cNvSpPr>
          <p:nvPr>
            <p:ph sz="half" idx="1"/>
          </p:nvPr>
        </p:nvSpPr>
        <p:spPr/>
        <p:txBody>
          <a:bodyPr/>
          <a:lstStyle/>
          <a:p>
            <a:pPr marL="292100" indent="-292100">
              <a:buFontTx/>
              <a:buChar char="•"/>
            </a:pPr>
            <a:r>
              <a:rPr lang="en-US" dirty="0"/>
              <a:t>Bagging usually improves decision trees.</a:t>
            </a:r>
          </a:p>
          <a:p>
            <a:pPr marL="292100" indent="-292100">
              <a:buFontTx/>
              <a:buChar char="•"/>
            </a:pPr>
            <a:r>
              <a:rPr lang="en-US" dirty="0"/>
              <a:t>Random forest usually outperforms bagging due to the fact that errors of the decision trees in the forest are less correlated.</a:t>
            </a:r>
          </a:p>
        </p:txBody>
      </p:sp>
      <p:sp>
        <p:nvSpPr>
          <p:cNvPr id="2" name="Footer Placeholder 1"/>
          <p:cNvSpPr>
            <a:spLocks noGrp="1"/>
          </p:cNvSpPr>
          <p:nvPr>
            <p:ph type="ftr" sz="quarter" idx="11"/>
          </p:nvPr>
        </p:nvSpPr>
        <p:spPr/>
        <p:txBody>
          <a:bodyPr/>
          <a:lstStyle/>
          <a:p>
            <a:r>
              <a:rPr lang="en-US"/>
              <a:t>zeshan.khan@nu.edu.pk</a:t>
            </a:r>
            <a:endParaRPr lang="en-US" dirty="0"/>
          </a:p>
        </p:txBody>
      </p:sp>
      <p:sp>
        <p:nvSpPr>
          <p:cNvPr id="3" name="Slide Number Placeholder 2"/>
          <p:cNvSpPr>
            <a:spLocks noGrp="1"/>
          </p:cNvSpPr>
          <p:nvPr>
            <p:ph type="sldNum" sz="quarter" idx="12"/>
          </p:nvPr>
        </p:nvSpPr>
        <p:spPr/>
        <p:txBody>
          <a:bodyPr/>
          <a:lstStyle/>
          <a:p>
            <a:pPr>
              <a:defRPr/>
            </a:pPr>
            <a:fld id="{A21CEE88-F9FC-456D-B47E-A59E4279B87A}" type="slidenum">
              <a:rPr lang="en-US" smtClean="0"/>
              <a:pPr>
                <a:defRPr/>
              </a:pPr>
              <a:t>34</a:t>
            </a:fld>
            <a:endParaRPr lang="en-US"/>
          </a:p>
        </p:txBody>
      </p:sp>
    </p:spTree>
  </p:cSld>
  <p:clrMapOvr>
    <a:masterClrMapping/>
  </p:clrMapOvr>
  <p:transition spd="med">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316"/>
                                        </p:tgtEl>
                                        <p:attrNameLst>
                                          <p:attrName>style.visibility</p:attrName>
                                        </p:attrNameLst>
                                      </p:cBhvr>
                                      <p:to>
                                        <p:strVal val="visible"/>
                                      </p:to>
                                    </p:set>
                                    <p:anim calcmode="lin" valueType="num">
                                      <p:cBhvr additive="base">
                                        <p:cTn id="7" dur="500" fill="hold"/>
                                        <p:tgtEl>
                                          <p:spTgt spid="13316"/>
                                        </p:tgtEl>
                                        <p:attrNameLst>
                                          <p:attrName>ppt_x</p:attrName>
                                        </p:attrNameLst>
                                      </p:cBhvr>
                                      <p:tavLst>
                                        <p:tav tm="0">
                                          <p:val>
                                            <p:strVal val="#ppt_x"/>
                                          </p:val>
                                        </p:tav>
                                        <p:tav tm="100000">
                                          <p:val>
                                            <p:strVal val="#ppt_x"/>
                                          </p:val>
                                        </p:tav>
                                      </p:tavLst>
                                    </p:anim>
                                    <p:anim calcmode="lin" valueType="num">
                                      <p:cBhvr additive="base">
                                        <p:cTn id="8" dur="500" fill="hold"/>
                                        <p:tgtEl>
                                          <p:spTgt spid="133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solidFill>
                  <a:schemeClr val="tx2"/>
                </a:solidFill>
                <a:latin typeface="Times New Roman" pitchFamily="18" charset="0"/>
              </a:rPr>
              <a:t>Randomization Injection</a:t>
            </a:r>
          </a:p>
        </p:txBody>
      </p:sp>
      <p:sp>
        <p:nvSpPr>
          <p:cNvPr id="5" name="Content Placeholder 4"/>
          <p:cNvSpPr>
            <a:spLocks noGrp="1"/>
          </p:cNvSpPr>
          <p:nvPr>
            <p:ph idx="1"/>
          </p:nvPr>
        </p:nvSpPr>
        <p:spPr/>
        <p:txBody>
          <a:bodyPr>
            <a:normAutofit fontScale="92500" lnSpcReduction="10000"/>
          </a:bodyPr>
          <a:lstStyle/>
          <a:p>
            <a:pPr marL="342900" indent="-342900" algn="just">
              <a:buFontTx/>
              <a:buChar char="•"/>
            </a:pPr>
            <a:r>
              <a:rPr lang="en-US" sz="3200" dirty="0">
                <a:latin typeface="Times New Roman" pitchFamily="18" charset="0"/>
              </a:rPr>
              <a:t>Inject some randomization into a standard learning algorithm (usually easy):</a:t>
            </a:r>
          </a:p>
          <a:p>
            <a:pPr lvl="1" algn="just">
              <a:buFontTx/>
              <a:buChar char="–"/>
            </a:pPr>
            <a:r>
              <a:rPr lang="en-US" sz="2800" dirty="0">
                <a:latin typeface="Times New Roman" pitchFamily="18" charset="0"/>
              </a:rPr>
              <a:t>Neural network: random initial weights</a:t>
            </a:r>
          </a:p>
          <a:p>
            <a:pPr lvl="1" algn="just">
              <a:buFontTx/>
              <a:buChar char="–"/>
            </a:pPr>
            <a:r>
              <a:rPr lang="en-US" sz="2800" dirty="0">
                <a:latin typeface="Times New Roman" pitchFamily="18" charset="0"/>
              </a:rPr>
              <a:t>Decision tree: when splitting, choose one of the top </a:t>
            </a:r>
            <a:r>
              <a:rPr lang="en-US" sz="2800" i="1" dirty="0">
                <a:latin typeface="Times New Roman" pitchFamily="18" charset="0"/>
              </a:rPr>
              <a:t>N</a:t>
            </a:r>
            <a:r>
              <a:rPr lang="en-US" sz="2800" dirty="0">
                <a:latin typeface="Times New Roman" pitchFamily="18" charset="0"/>
              </a:rPr>
              <a:t> attributes at random (uniformly)</a:t>
            </a:r>
          </a:p>
          <a:p>
            <a:pPr marL="342900" indent="-342900" algn="just">
              <a:buFontTx/>
              <a:buChar char="•"/>
            </a:pPr>
            <a:r>
              <a:rPr lang="en-US" sz="3200" dirty="0" err="1">
                <a:latin typeface="Times New Roman" pitchFamily="18" charset="0"/>
              </a:rPr>
              <a:t>Dietterich</a:t>
            </a:r>
            <a:r>
              <a:rPr lang="en-US" sz="3200" dirty="0">
                <a:latin typeface="Times New Roman" pitchFamily="18" charset="0"/>
              </a:rPr>
              <a:t> (2000) showed that 200 randomized trees are </a:t>
            </a:r>
            <a:r>
              <a:rPr lang="en-US" sz="3200" u="sng" dirty="0">
                <a:latin typeface="Times New Roman" pitchFamily="18" charset="0"/>
              </a:rPr>
              <a:t>statistically significantly</a:t>
            </a:r>
            <a:r>
              <a:rPr lang="en-US" sz="3200" dirty="0">
                <a:latin typeface="Times New Roman" pitchFamily="18" charset="0"/>
              </a:rPr>
              <a:t> better than C4.5 for over 33 datasets!</a:t>
            </a:r>
          </a:p>
          <a:p>
            <a:endParaRPr lang="en-US" dirty="0"/>
          </a:p>
        </p:txBody>
      </p:sp>
      <p:sp>
        <p:nvSpPr>
          <p:cNvPr id="2" name="Footer Placeholder 1"/>
          <p:cNvSpPr>
            <a:spLocks noGrp="1"/>
          </p:cNvSpPr>
          <p:nvPr>
            <p:ph type="ftr" sz="quarter" idx="11"/>
          </p:nvPr>
        </p:nvSpPr>
        <p:spPr/>
        <p:txBody>
          <a:bodyPr/>
          <a:lstStyle/>
          <a:p>
            <a:pPr>
              <a:defRPr/>
            </a:pPr>
            <a:r>
              <a:rPr lang="en-US"/>
              <a:t>zeshan.khan@nu.edu.pk</a:t>
            </a:r>
          </a:p>
        </p:txBody>
      </p:sp>
      <p:sp>
        <p:nvSpPr>
          <p:cNvPr id="3" name="Slide Number Placeholder 2"/>
          <p:cNvSpPr>
            <a:spLocks noGrp="1"/>
          </p:cNvSpPr>
          <p:nvPr>
            <p:ph type="sldNum" sz="quarter" idx="12"/>
          </p:nvPr>
        </p:nvSpPr>
        <p:spPr/>
        <p:txBody>
          <a:bodyPr/>
          <a:lstStyle/>
          <a:p>
            <a:pPr>
              <a:defRPr/>
            </a:pPr>
            <a:fld id="{BBCD268F-7D7E-4AF6-BC44-FFD0E3EF4AD1}" type="slidenum">
              <a:rPr lang="en-US" smtClean="0"/>
              <a:pPr>
                <a:defRPr/>
              </a:pPr>
              <a:t>35</a:t>
            </a:fld>
            <a:endParaRPr lang="en-US"/>
          </a:p>
        </p:txBody>
      </p:sp>
    </p:spTree>
  </p:cSld>
  <p:clrMapOvr>
    <a:masterClrMapping/>
  </p:clrMapOvr>
  <p:transition spd="med">
    <p:fade thruBlk="1"/>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a:solidFill>
                  <a:schemeClr val="tx1"/>
                </a:solidFill>
                <a:latin typeface="Times New Roman" pitchFamily="18" charset="0"/>
              </a:rPr>
              <a:t>Feature-Selection Ensembles</a:t>
            </a:r>
          </a:p>
        </p:txBody>
      </p:sp>
      <p:sp>
        <p:nvSpPr>
          <p:cNvPr id="4" name="Content Placeholder 3"/>
          <p:cNvSpPr>
            <a:spLocks noGrp="1"/>
          </p:cNvSpPr>
          <p:nvPr>
            <p:ph idx="1"/>
          </p:nvPr>
        </p:nvSpPr>
        <p:spPr/>
        <p:txBody>
          <a:bodyPr/>
          <a:lstStyle/>
          <a:p>
            <a:pPr algn="just">
              <a:spcBef>
                <a:spcPct val="50000"/>
              </a:spcBef>
              <a:buFontTx/>
              <a:buChar char="•"/>
            </a:pPr>
            <a:r>
              <a:rPr lang="en-US" sz="2000" b="1" i="1" dirty="0">
                <a:latin typeface="Times New Roman" pitchFamily="18" charset="0"/>
              </a:rPr>
              <a:t> </a:t>
            </a:r>
            <a:r>
              <a:rPr lang="en-US" b="1" i="1" dirty="0">
                <a:latin typeface="Times New Roman" pitchFamily="18" charset="0"/>
              </a:rPr>
              <a:t>Key idea: </a:t>
            </a:r>
            <a:r>
              <a:rPr lang="en-US" dirty="0">
                <a:latin typeface="Times New Roman" pitchFamily="18" charset="0"/>
              </a:rPr>
              <a:t>Provide a different subset of the input features in each call of the learning algorithm.</a:t>
            </a:r>
          </a:p>
          <a:p>
            <a:pPr algn="just">
              <a:spcBef>
                <a:spcPct val="50000"/>
              </a:spcBef>
              <a:buFontTx/>
              <a:buChar char="•"/>
            </a:pPr>
            <a:r>
              <a:rPr lang="en-US" b="1" dirty="0">
                <a:latin typeface="Times New Roman" pitchFamily="18" charset="0"/>
              </a:rPr>
              <a:t> </a:t>
            </a:r>
            <a:r>
              <a:rPr lang="en-US" b="1" i="1" dirty="0">
                <a:latin typeface="Times New Roman" pitchFamily="18" charset="0"/>
              </a:rPr>
              <a:t>Example:</a:t>
            </a:r>
            <a:r>
              <a:rPr lang="en-US" dirty="0">
                <a:latin typeface="Times New Roman" pitchFamily="18" charset="0"/>
              </a:rPr>
              <a:t> </a:t>
            </a:r>
            <a:r>
              <a:rPr lang="en-US" dirty="0" err="1">
                <a:latin typeface="Times New Roman" pitchFamily="18" charset="0"/>
              </a:rPr>
              <a:t>Venus&amp;Cherkauer</a:t>
            </a:r>
            <a:r>
              <a:rPr lang="en-US" dirty="0">
                <a:latin typeface="Times New Roman" pitchFamily="18" charset="0"/>
              </a:rPr>
              <a:t> (1996) trained an ensemble with 32 neural networks. The 32 networks were based on 8 different subsets of 119 available features and 4 different algorithms. The ensemble was significantly better than any of the neural networks!</a:t>
            </a:r>
          </a:p>
        </p:txBody>
      </p:sp>
      <p:sp>
        <p:nvSpPr>
          <p:cNvPr id="2" name="Footer Placeholder 1"/>
          <p:cNvSpPr>
            <a:spLocks noGrp="1"/>
          </p:cNvSpPr>
          <p:nvPr>
            <p:ph type="ftr" sz="quarter" idx="11"/>
          </p:nvPr>
        </p:nvSpPr>
        <p:spPr/>
        <p:txBody>
          <a:bodyPr/>
          <a:lstStyle/>
          <a:p>
            <a:pPr>
              <a:defRPr/>
            </a:pPr>
            <a:r>
              <a:rPr lang="en-US"/>
              <a:t>zeshan.khan@nu.edu.pk</a:t>
            </a:r>
          </a:p>
        </p:txBody>
      </p:sp>
      <p:sp>
        <p:nvSpPr>
          <p:cNvPr id="3" name="Slide Number Placeholder 2"/>
          <p:cNvSpPr>
            <a:spLocks noGrp="1"/>
          </p:cNvSpPr>
          <p:nvPr>
            <p:ph type="sldNum" sz="quarter" idx="12"/>
          </p:nvPr>
        </p:nvSpPr>
        <p:spPr/>
        <p:txBody>
          <a:bodyPr/>
          <a:lstStyle/>
          <a:p>
            <a:pPr>
              <a:defRPr/>
            </a:pPr>
            <a:fld id="{7EFF603F-0023-426D-90D9-9F889421DD4D}" type="slidenum">
              <a:rPr lang="en-US" smtClean="0"/>
              <a:pPr>
                <a:defRPr/>
              </a:pPr>
              <a:t>36</a:t>
            </a:fld>
            <a:endParaRPr lang="en-US"/>
          </a:p>
        </p:txBody>
      </p:sp>
    </p:spTree>
  </p:cSld>
  <p:clrMapOvr>
    <a:masterClrMapping/>
  </p:clrMapOvr>
  <p:transition spd="med">
    <p:fade thruBlk="1"/>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a:latin typeface="Times New Roman" pitchFamily="18" charset="0"/>
              </a:rPr>
              <a:t>Boosting</a:t>
            </a:r>
            <a:endParaRPr lang="en-AU">
              <a:latin typeface="Times New Roman" pitchFamily="18" charset="0"/>
            </a:endParaRPr>
          </a:p>
        </p:txBody>
      </p:sp>
      <p:sp>
        <p:nvSpPr>
          <p:cNvPr id="22531" name="Rectangle 3"/>
          <p:cNvSpPr>
            <a:spLocks noGrp="1" noChangeArrowheads="1"/>
          </p:cNvSpPr>
          <p:nvPr>
            <p:ph idx="1"/>
          </p:nvPr>
        </p:nvSpPr>
        <p:spPr/>
        <p:txBody>
          <a:bodyPr/>
          <a:lstStyle/>
          <a:p>
            <a:pPr algn="just" eaLnBrk="1" hangingPunct="1">
              <a:lnSpc>
                <a:spcPct val="90000"/>
              </a:lnSpc>
            </a:pPr>
            <a:r>
              <a:rPr lang="en-US" dirty="0">
                <a:latin typeface="Times New Roman" pitchFamily="18" charset="0"/>
              </a:rPr>
              <a:t>Also uses voting/averaging but models are weighted according to their performance</a:t>
            </a:r>
          </a:p>
          <a:p>
            <a:pPr algn="just" eaLnBrk="1" hangingPunct="1">
              <a:lnSpc>
                <a:spcPct val="90000"/>
              </a:lnSpc>
            </a:pPr>
            <a:r>
              <a:rPr lang="en-US" dirty="0">
                <a:latin typeface="Times New Roman" pitchFamily="18" charset="0"/>
              </a:rPr>
              <a:t>Iterative procedure: new models are influenced by performance of previously built ones</a:t>
            </a:r>
          </a:p>
          <a:p>
            <a:pPr lvl="1" algn="just" eaLnBrk="1" hangingPunct="1">
              <a:lnSpc>
                <a:spcPct val="90000"/>
              </a:lnSpc>
            </a:pPr>
            <a:r>
              <a:rPr lang="en-US" dirty="0">
                <a:latin typeface="Times New Roman" pitchFamily="18" charset="0"/>
              </a:rPr>
              <a:t>New model is encouraged to become expert for instances classified incorrectly by earlier models</a:t>
            </a:r>
          </a:p>
          <a:p>
            <a:pPr lvl="1" algn="just" eaLnBrk="1" hangingPunct="1">
              <a:lnSpc>
                <a:spcPct val="90000"/>
              </a:lnSpc>
            </a:pPr>
            <a:r>
              <a:rPr lang="en-US" dirty="0">
                <a:latin typeface="Times New Roman" pitchFamily="18" charset="0"/>
              </a:rPr>
              <a:t>Intuitive justification: models should be experts that complement each other</a:t>
            </a:r>
          </a:p>
          <a:p>
            <a:pPr algn="just" eaLnBrk="1" hangingPunct="1">
              <a:lnSpc>
                <a:spcPct val="90000"/>
              </a:lnSpc>
            </a:pPr>
            <a:r>
              <a:rPr lang="en-US" dirty="0">
                <a:latin typeface="Times New Roman" pitchFamily="18" charset="0"/>
              </a:rPr>
              <a:t>There are several variants of this algorithm</a:t>
            </a:r>
            <a:endParaRPr lang="en-AU" dirty="0">
              <a:latin typeface="Times New Roman" pitchFamily="18" charset="0"/>
            </a:endParaRPr>
          </a:p>
        </p:txBody>
      </p:sp>
      <p:sp>
        <p:nvSpPr>
          <p:cNvPr id="2" name="Footer Placeholder 1"/>
          <p:cNvSpPr>
            <a:spLocks noGrp="1"/>
          </p:cNvSpPr>
          <p:nvPr>
            <p:ph type="ftr" sz="quarter" idx="11"/>
          </p:nvPr>
        </p:nvSpPr>
        <p:spPr/>
        <p:txBody>
          <a:bodyPr/>
          <a:lstStyle/>
          <a:p>
            <a:r>
              <a:rPr lang="en-US"/>
              <a:t>zeshan.khan@nu.edu.pk</a:t>
            </a:r>
            <a:endParaRPr lang="en-US" dirty="0"/>
          </a:p>
        </p:txBody>
      </p:sp>
      <p:sp>
        <p:nvSpPr>
          <p:cNvPr id="3" name="Slide Number Placeholder 2"/>
          <p:cNvSpPr>
            <a:spLocks noGrp="1"/>
          </p:cNvSpPr>
          <p:nvPr>
            <p:ph type="sldNum" sz="quarter" idx="12"/>
          </p:nvPr>
        </p:nvSpPr>
        <p:spPr/>
        <p:txBody>
          <a:bodyPr/>
          <a:lstStyle/>
          <a:p>
            <a:pPr>
              <a:defRPr/>
            </a:pPr>
            <a:fld id="{A21CEE88-F9FC-456D-B47E-A59E4279B87A}" type="slidenum">
              <a:rPr lang="en-US" smtClean="0"/>
              <a:pPr>
                <a:defRPr/>
              </a:pPr>
              <a:t>37</a:t>
            </a:fld>
            <a:endParaRPr lang="en-US"/>
          </a:p>
        </p:txBody>
      </p:sp>
    </p:spTree>
  </p:cSld>
  <p:clrMapOvr>
    <a:masterClrMapping/>
  </p:clrMapOvr>
  <p:transition spd="med">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2531">
                                            <p:txEl>
                                              <p:pRg st="0" end="0"/>
                                            </p:txEl>
                                          </p:spTgt>
                                        </p:tgtEl>
                                        <p:attrNameLst>
                                          <p:attrName>style.visibility</p:attrName>
                                        </p:attrNameLst>
                                      </p:cBhvr>
                                      <p:to>
                                        <p:strVal val="visible"/>
                                      </p:to>
                                    </p:set>
                                    <p:animEffect transition="in" filter="blinds(horizontal)">
                                      <p:cBhvr>
                                        <p:cTn id="7" dur="500"/>
                                        <p:tgtEl>
                                          <p:spTgt spid="2253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2531">
                                            <p:txEl>
                                              <p:pRg st="1" end="1"/>
                                            </p:txEl>
                                          </p:spTgt>
                                        </p:tgtEl>
                                        <p:attrNameLst>
                                          <p:attrName>style.visibility</p:attrName>
                                        </p:attrNameLst>
                                      </p:cBhvr>
                                      <p:to>
                                        <p:strVal val="visible"/>
                                      </p:to>
                                    </p:set>
                                    <p:animEffect transition="in" filter="blinds(horizontal)">
                                      <p:cBhvr>
                                        <p:cTn id="12" dur="500"/>
                                        <p:tgtEl>
                                          <p:spTgt spid="2253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2531">
                                            <p:txEl>
                                              <p:pRg st="2" end="2"/>
                                            </p:txEl>
                                          </p:spTgt>
                                        </p:tgtEl>
                                        <p:attrNameLst>
                                          <p:attrName>style.visibility</p:attrName>
                                        </p:attrNameLst>
                                      </p:cBhvr>
                                      <p:to>
                                        <p:strVal val="visible"/>
                                      </p:to>
                                    </p:set>
                                    <p:animEffect transition="in" filter="blinds(horizontal)">
                                      <p:cBhvr>
                                        <p:cTn id="17" dur="500"/>
                                        <p:tgtEl>
                                          <p:spTgt spid="2253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2531">
                                            <p:txEl>
                                              <p:pRg st="3" end="3"/>
                                            </p:txEl>
                                          </p:spTgt>
                                        </p:tgtEl>
                                        <p:attrNameLst>
                                          <p:attrName>style.visibility</p:attrName>
                                        </p:attrNameLst>
                                      </p:cBhvr>
                                      <p:to>
                                        <p:strVal val="visible"/>
                                      </p:to>
                                    </p:set>
                                    <p:animEffect transition="in" filter="blinds(horizontal)">
                                      <p:cBhvr>
                                        <p:cTn id="22" dur="500"/>
                                        <p:tgtEl>
                                          <p:spTgt spid="2253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22531">
                                            <p:txEl>
                                              <p:pRg st="4" end="4"/>
                                            </p:txEl>
                                          </p:spTgt>
                                        </p:tgtEl>
                                        <p:attrNameLst>
                                          <p:attrName>style.visibility</p:attrName>
                                        </p:attrNameLst>
                                      </p:cBhvr>
                                      <p:to>
                                        <p:strVal val="visible"/>
                                      </p:to>
                                    </p:set>
                                    <p:animEffect transition="in" filter="blinds(horizontal)">
                                      <p:cBhvr>
                                        <p:cTn id="27" dur="500"/>
                                        <p:tgtEl>
                                          <p:spTgt spid="2253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a:t>AdaBoost.M1</a:t>
            </a:r>
            <a:endParaRPr lang="en-AU"/>
          </a:p>
        </p:txBody>
      </p:sp>
      <p:sp>
        <p:nvSpPr>
          <p:cNvPr id="4" name="Content Placeholder 3"/>
          <p:cNvSpPr>
            <a:spLocks noGrp="1"/>
          </p:cNvSpPr>
          <p:nvPr>
            <p:ph idx="1"/>
          </p:nvPr>
        </p:nvSpPr>
        <p:spPr/>
        <p:txBody>
          <a:bodyPr>
            <a:normAutofit fontScale="85000" lnSpcReduction="10000"/>
          </a:bodyPr>
          <a:lstStyle/>
          <a:p>
            <a:pPr>
              <a:lnSpc>
                <a:spcPct val="90000"/>
              </a:lnSpc>
              <a:spcBef>
                <a:spcPct val="0"/>
              </a:spcBef>
              <a:buClr>
                <a:schemeClr val="bg1"/>
              </a:buClr>
              <a:buFontTx/>
              <a:buNone/>
            </a:pPr>
            <a:r>
              <a:rPr lang="en-AU" b="1" dirty="0">
                <a:latin typeface="Times" pitchFamily="18" charset="0"/>
              </a:rPr>
              <a:t>classifier generation</a:t>
            </a:r>
          </a:p>
          <a:p>
            <a:pPr>
              <a:lnSpc>
                <a:spcPct val="90000"/>
              </a:lnSpc>
              <a:spcBef>
                <a:spcPct val="0"/>
              </a:spcBef>
              <a:buClr>
                <a:schemeClr val="bg1"/>
              </a:buClr>
              <a:buFontTx/>
              <a:buNone/>
            </a:pPr>
            <a:r>
              <a:rPr lang="en-AU" dirty="0">
                <a:latin typeface="Courier New" pitchFamily="49" charset="0"/>
              </a:rPr>
              <a:t>Assign equal weight to each training instance.</a:t>
            </a:r>
          </a:p>
          <a:p>
            <a:pPr>
              <a:lnSpc>
                <a:spcPct val="90000"/>
              </a:lnSpc>
              <a:spcBef>
                <a:spcPct val="0"/>
              </a:spcBef>
              <a:buClr>
                <a:schemeClr val="bg1"/>
              </a:buClr>
              <a:buFontTx/>
              <a:buNone/>
            </a:pPr>
            <a:r>
              <a:rPr lang="en-AU" dirty="0">
                <a:latin typeface="Courier New" pitchFamily="49" charset="0"/>
              </a:rPr>
              <a:t>For each of </a:t>
            </a:r>
            <a:r>
              <a:rPr lang="en-AU" i="1" dirty="0">
                <a:latin typeface="Courier New" pitchFamily="49" charset="0"/>
              </a:rPr>
              <a:t>t</a:t>
            </a:r>
            <a:r>
              <a:rPr lang="en-AU" dirty="0">
                <a:latin typeface="Courier New" pitchFamily="49" charset="0"/>
              </a:rPr>
              <a:t> iterations:</a:t>
            </a:r>
          </a:p>
          <a:p>
            <a:pPr>
              <a:lnSpc>
                <a:spcPct val="90000"/>
              </a:lnSpc>
              <a:spcBef>
                <a:spcPct val="0"/>
              </a:spcBef>
              <a:buClr>
                <a:schemeClr val="bg1"/>
              </a:buClr>
              <a:buFontTx/>
              <a:buNone/>
            </a:pPr>
            <a:r>
              <a:rPr lang="en-AU" dirty="0">
                <a:latin typeface="Courier New" pitchFamily="49" charset="0"/>
              </a:rPr>
              <a:t>  Learn a classifier from weighted dataset.</a:t>
            </a:r>
          </a:p>
          <a:p>
            <a:pPr>
              <a:lnSpc>
                <a:spcPct val="90000"/>
              </a:lnSpc>
              <a:spcBef>
                <a:spcPct val="0"/>
              </a:spcBef>
              <a:buClr>
                <a:schemeClr val="bg1"/>
              </a:buClr>
              <a:buFontTx/>
              <a:buNone/>
            </a:pPr>
            <a:r>
              <a:rPr lang="en-AU" dirty="0">
                <a:latin typeface="Courier New" pitchFamily="49" charset="0"/>
              </a:rPr>
              <a:t>  Compute error </a:t>
            </a:r>
            <a:r>
              <a:rPr lang="en-AU" b="1" i="1" dirty="0">
                <a:latin typeface="Courier New" pitchFamily="49" charset="0"/>
              </a:rPr>
              <a:t>e</a:t>
            </a:r>
            <a:r>
              <a:rPr lang="en-AU" dirty="0">
                <a:latin typeface="Courier New" pitchFamily="49" charset="0"/>
              </a:rPr>
              <a:t> of classifier on weighted dataset.</a:t>
            </a:r>
          </a:p>
          <a:p>
            <a:pPr>
              <a:lnSpc>
                <a:spcPct val="90000"/>
              </a:lnSpc>
              <a:spcBef>
                <a:spcPct val="0"/>
              </a:spcBef>
              <a:buClr>
                <a:schemeClr val="bg1"/>
              </a:buClr>
              <a:buFontTx/>
              <a:buNone/>
            </a:pPr>
            <a:r>
              <a:rPr lang="en-AU" dirty="0">
                <a:latin typeface="Courier New" pitchFamily="49" charset="0"/>
              </a:rPr>
              <a:t>  If </a:t>
            </a:r>
            <a:r>
              <a:rPr lang="en-AU" b="1" i="1" dirty="0">
                <a:latin typeface="Courier New" pitchFamily="49" charset="0"/>
              </a:rPr>
              <a:t>e</a:t>
            </a:r>
            <a:r>
              <a:rPr lang="en-AU" dirty="0">
                <a:latin typeface="Courier New" pitchFamily="49" charset="0"/>
              </a:rPr>
              <a:t> equal to zero, or </a:t>
            </a:r>
            <a:r>
              <a:rPr lang="en-AU" b="1" i="1" dirty="0">
                <a:latin typeface="Courier New" pitchFamily="49" charset="0"/>
              </a:rPr>
              <a:t>e</a:t>
            </a:r>
            <a:r>
              <a:rPr lang="en-AU" dirty="0">
                <a:latin typeface="Courier New" pitchFamily="49" charset="0"/>
              </a:rPr>
              <a:t> greater or equal to 0.5:</a:t>
            </a:r>
          </a:p>
          <a:p>
            <a:pPr>
              <a:lnSpc>
                <a:spcPct val="90000"/>
              </a:lnSpc>
              <a:spcBef>
                <a:spcPct val="0"/>
              </a:spcBef>
              <a:buClr>
                <a:schemeClr val="bg1"/>
              </a:buClr>
              <a:buFontTx/>
              <a:buNone/>
            </a:pPr>
            <a:r>
              <a:rPr lang="en-AU" dirty="0">
                <a:latin typeface="Courier New" pitchFamily="49" charset="0"/>
              </a:rPr>
              <a:t>    Terminate classifier generation.</a:t>
            </a:r>
          </a:p>
          <a:p>
            <a:pPr>
              <a:lnSpc>
                <a:spcPct val="90000"/>
              </a:lnSpc>
              <a:spcBef>
                <a:spcPct val="0"/>
              </a:spcBef>
              <a:buClr>
                <a:schemeClr val="bg1"/>
              </a:buClr>
              <a:buFontTx/>
              <a:buNone/>
            </a:pPr>
            <a:r>
              <a:rPr lang="en-AU" dirty="0">
                <a:latin typeface="Courier New" pitchFamily="49" charset="0"/>
              </a:rPr>
              <a:t>  For each instance in dataset:</a:t>
            </a:r>
          </a:p>
          <a:p>
            <a:pPr>
              <a:lnSpc>
                <a:spcPct val="90000"/>
              </a:lnSpc>
              <a:spcBef>
                <a:spcPct val="0"/>
              </a:spcBef>
              <a:buClr>
                <a:schemeClr val="bg1"/>
              </a:buClr>
              <a:buFontTx/>
              <a:buNone/>
            </a:pPr>
            <a:r>
              <a:rPr lang="en-AU" dirty="0">
                <a:latin typeface="Courier New" pitchFamily="49" charset="0"/>
              </a:rPr>
              <a:t>    If instance classified correctly by classifier:</a:t>
            </a:r>
          </a:p>
          <a:p>
            <a:pPr>
              <a:lnSpc>
                <a:spcPct val="90000"/>
              </a:lnSpc>
              <a:spcBef>
                <a:spcPct val="0"/>
              </a:spcBef>
              <a:buClr>
                <a:schemeClr val="bg1"/>
              </a:buClr>
              <a:buFontTx/>
              <a:buNone/>
            </a:pPr>
            <a:r>
              <a:rPr lang="en-AU" dirty="0">
                <a:latin typeface="Courier New" pitchFamily="49" charset="0"/>
              </a:rPr>
              <a:t>       Multiply weight of instance by </a:t>
            </a:r>
            <a:r>
              <a:rPr lang="en-AU" b="1" dirty="0">
                <a:latin typeface="Courier New" pitchFamily="49" charset="0"/>
              </a:rPr>
              <a:t>e / (1 - e)</a:t>
            </a:r>
            <a:r>
              <a:rPr lang="en-AU" dirty="0">
                <a:latin typeface="Courier New" pitchFamily="49" charset="0"/>
              </a:rPr>
              <a:t>.</a:t>
            </a:r>
          </a:p>
          <a:p>
            <a:pPr>
              <a:lnSpc>
                <a:spcPct val="90000"/>
              </a:lnSpc>
              <a:spcBef>
                <a:spcPct val="0"/>
              </a:spcBef>
              <a:buClr>
                <a:schemeClr val="bg1"/>
              </a:buClr>
              <a:buFontTx/>
              <a:buNone/>
            </a:pPr>
            <a:r>
              <a:rPr lang="en-AU" dirty="0">
                <a:latin typeface="Courier New" pitchFamily="49" charset="0"/>
              </a:rPr>
              <a:t>  Normalize weight of all instances.</a:t>
            </a:r>
          </a:p>
          <a:p>
            <a:pPr>
              <a:lnSpc>
                <a:spcPct val="90000"/>
              </a:lnSpc>
              <a:spcBef>
                <a:spcPct val="0"/>
              </a:spcBef>
              <a:buClr>
                <a:schemeClr val="bg1"/>
              </a:buClr>
              <a:buFontTx/>
              <a:buNone/>
            </a:pPr>
            <a:endParaRPr lang="en-AU" i="1" dirty="0">
              <a:latin typeface="Times" pitchFamily="18" charset="0"/>
            </a:endParaRPr>
          </a:p>
          <a:p>
            <a:pPr>
              <a:lnSpc>
                <a:spcPct val="90000"/>
              </a:lnSpc>
              <a:spcBef>
                <a:spcPct val="0"/>
              </a:spcBef>
              <a:buClr>
                <a:schemeClr val="bg1"/>
              </a:buClr>
              <a:buFontTx/>
              <a:buNone/>
            </a:pPr>
            <a:r>
              <a:rPr lang="en-AU" b="1" dirty="0">
                <a:latin typeface="Times" pitchFamily="18" charset="0"/>
              </a:rPr>
              <a:t>classification</a:t>
            </a:r>
          </a:p>
          <a:p>
            <a:pPr>
              <a:lnSpc>
                <a:spcPct val="90000"/>
              </a:lnSpc>
              <a:spcBef>
                <a:spcPct val="0"/>
              </a:spcBef>
              <a:buClr>
                <a:schemeClr val="bg1"/>
              </a:buClr>
              <a:buFontTx/>
              <a:buNone/>
            </a:pPr>
            <a:r>
              <a:rPr lang="en-AU" dirty="0">
                <a:latin typeface="Courier New" pitchFamily="49" charset="0"/>
              </a:rPr>
              <a:t>Assign weight of zero to all classes.</a:t>
            </a:r>
          </a:p>
          <a:p>
            <a:pPr>
              <a:lnSpc>
                <a:spcPct val="90000"/>
              </a:lnSpc>
              <a:spcBef>
                <a:spcPct val="0"/>
              </a:spcBef>
              <a:buClr>
                <a:schemeClr val="bg1"/>
              </a:buClr>
              <a:buFontTx/>
              <a:buNone/>
            </a:pPr>
            <a:r>
              <a:rPr lang="en-AU" dirty="0">
                <a:latin typeface="Courier New" pitchFamily="49" charset="0"/>
              </a:rPr>
              <a:t>For each of the t classifiers:</a:t>
            </a:r>
          </a:p>
          <a:p>
            <a:pPr>
              <a:lnSpc>
                <a:spcPct val="90000"/>
              </a:lnSpc>
              <a:spcBef>
                <a:spcPct val="0"/>
              </a:spcBef>
              <a:buClr>
                <a:schemeClr val="bg1"/>
              </a:buClr>
              <a:buFontTx/>
              <a:buNone/>
            </a:pPr>
            <a:r>
              <a:rPr lang="en-AU" dirty="0">
                <a:latin typeface="Courier New" pitchFamily="49" charset="0"/>
              </a:rPr>
              <a:t>  Add </a:t>
            </a:r>
            <a:r>
              <a:rPr lang="en-AU" b="1" dirty="0">
                <a:latin typeface="Courier New" pitchFamily="49" charset="0"/>
              </a:rPr>
              <a:t>-log(e / (1 - e))</a:t>
            </a:r>
            <a:r>
              <a:rPr lang="en-AU" dirty="0">
                <a:latin typeface="Courier New" pitchFamily="49" charset="0"/>
              </a:rPr>
              <a:t> to weight of class predicted by the classifier.</a:t>
            </a:r>
          </a:p>
          <a:p>
            <a:pPr>
              <a:lnSpc>
                <a:spcPct val="90000"/>
              </a:lnSpc>
              <a:spcBef>
                <a:spcPct val="0"/>
              </a:spcBef>
              <a:buClr>
                <a:schemeClr val="bg1"/>
              </a:buClr>
              <a:buFontTx/>
              <a:buNone/>
            </a:pPr>
            <a:r>
              <a:rPr lang="en-AU" dirty="0">
                <a:latin typeface="Courier New" pitchFamily="49" charset="0"/>
              </a:rPr>
              <a:t>Return class with highest weight.</a:t>
            </a:r>
          </a:p>
        </p:txBody>
      </p:sp>
      <p:sp>
        <p:nvSpPr>
          <p:cNvPr id="2" name="Footer Placeholder 1"/>
          <p:cNvSpPr>
            <a:spLocks noGrp="1"/>
          </p:cNvSpPr>
          <p:nvPr>
            <p:ph type="ftr" sz="quarter" idx="11"/>
          </p:nvPr>
        </p:nvSpPr>
        <p:spPr/>
        <p:txBody>
          <a:bodyPr/>
          <a:lstStyle/>
          <a:p>
            <a:r>
              <a:rPr lang="en-US"/>
              <a:t>zeshan.khan@nu.edu.pk</a:t>
            </a:r>
            <a:endParaRPr lang="en-US" dirty="0"/>
          </a:p>
        </p:txBody>
      </p:sp>
      <p:sp>
        <p:nvSpPr>
          <p:cNvPr id="3" name="Slide Number Placeholder 2"/>
          <p:cNvSpPr>
            <a:spLocks noGrp="1"/>
          </p:cNvSpPr>
          <p:nvPr>
            <p:ph type="sldNum" sz="quarter" idx="12"/>
          </p:nvPr>
        </p:nvSpPr>
        <p:spPr/>
        <p:txBody>
          <a:bodyPr/>
          <a:lstStyle/>
          <a:p>
            <a:pPr>
              <a:defRPr/>
            </a:pPr>
            <a:fld id="{A21CEE88-F9FC-456D-B47E-A59E4279B87A}" type="slidenum">
              <a:rPr lang="en-US" smtClean="0"/>
              <a:pPr>
                <a:defRPr/>
              </a:pPr>
              <a:t>38</a:t>
            </a:fld>
            <a:endParaRPr lang="en-US"/>
          </a:p>
        </p:txBody>
      </p:sp>
    </p:spTree>
  </p:cSld>
  <p:clrMapOvr>
    <a:masterClrMapping/>
  </p:clrMapOvr>
  <p:transition spd="med">
    <p:fade thruBlk="1"/>
  </p:transition>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normAutofit/>
          </a:bodyPr>
          <a:lstStyle/>
          <a:p>
            <a:pPr eaLnBrk="1" hangingPunct="1"/>
            <a:r>
              <a:rPr lang="en-US" dirty="0">
                <a:latin typeface="Times New Roman" pitchFamily="18" charset="0"/>
              </a:rPr>
              <a:t>Remarks on Boosting</a:t>
            </a:r>
          </a:p>
        </p:txBody>
      </p:sp>
      <p:sp>
        <p:nvSpPr>
          <p:cNvPr id="24579" name="Rectangle 3"/>
          <p:cNvSpPr>
            <a:spLocks noGrp="1" noChangeArrowheads="1"/>
          </p:cNvSpPr>
          <p:nvPr>
            <p:ph idx="1"/>
          </p:nvPr>
        </p:nvSpPr>
        <p:spPr/>
        <p:txBody>
          <a:bodyPr>
            <a:normAutofit fontScale="92500" lnSpcReduction="10000"/>
          </a:bodyPr>
          <a:lstStyle/>
          <a:p>
            <a:pPr algn="just" eaLnBrk="1" hangingPunct="1"/>
            <a:r>
              <a:rPr lang="en-US" sz="2800" dirty="0">
                <a:latin typeface="Times New Roman" pitchFamily="18" charset="0"/>
              </a:rPr>
              <a:t>Boosting can be applied without weights using re-sampling with probability determined by weights;</a:t>
            </a:r>
          </a:p>
          <a:p>
            <a:pPr algn="just" eaLnBrk="1" hangingPunct="1"/>
            <a:r>
              <a:rPr lang="en-US" sz="2800" dirty="0">
                <a:latin typeface="Times New Roman" pitchFamily="18" charset="0"/>
              </a:rPr>
              <a:t>Boosting decreases exponentially the training error in the number of iterations;</a:t>
            </a:r>
          </a:p>
          <a:p>
            <a:pPr algn="just" eaLnBrk="1" hangingPunct="1"/>
            <a:r>
              <a:rPr lang="en-US" sz="2800" dirty="0">
                <a:latin typeface="Times New Roman" pitchFamily="18" charset="0"/>
              </a:rPr>
              <a:t>Boosting works well if base classifiers are not too complex and their error doesn’t become too large too quickly!</a:t>
            </a:r>
          </a:p>
          <a:p>
            <a:pPr algn="just" eaLnBrk="1" hangingPunct="1"/>
            <a:r>
              <a:rPr lang="en-US" sz="2800" dirty="0">
                <a:latin typeface="Times New Roman" pitchFamily="18" charset="0"/>
              </a:rPr>
              <a:t>Boosting reduces the bias component of the error of simple classifiers!</a:t>
            </a:r>
            <a:endParaRPr lang="en-AU" sz="2800" dirty="0">
              <a:latin typeface="Times New Roman" pitchFamily="18" charset="0"/>
            </a:endParaRPr>
          </a:p>
          <a:p>
            <a:pPr algn="just" eaLnBrk="1" hangingPunct="1"/>
            <a:endParaRPr lang="en-AU" sz="2800" dirty="0">
              <a:latin typeface="Times New Roman" pitchFamily="18" charset="0"/>
            </a:endParaRPr>
          </a:p>
          <a:p>
            <a:pPr algn="just" eaLnBrk="1" hangingPunct="1"/>
            <a:endParaRPr lang="en-US" sz="2800" dirty="0">
              <a:latin typeface="Times New Roman" pitchFamily="18" charset="0"/>
            </a:endParaRPr>
          </a:p>
        </p:txBody>
      </p:sp>
      <p:sp>
        <p:nvSpPr>
          <p:cNvPr id="2" name="Footer Placeholder 1"/>
          <p:cNvSpPr>
            <a:spLocks noGrp="1"/>
          </p:cNvSpPr>
          <p:nvPr>
            <p:ph type="ftr" sz="quarter" idx="11"/>
          </p:nvPr>
        </p:nvSpPr>
        <p:spPr/>
        <p:txBody>
          <a:bodyPr/>
          <a:lstStyle/>
          <a:p>
            <a:r>
              <a:rPr lang="en-US"/>
              <a:t>zeshan.khan@nu.edu.pk</a:t>
            </a:r>
            <a:endParaRPr lang="en-US" dirty="0"/>
          </a:p>
        </p:txBody>
      </p:sp>
      <p:sp>
        <p:nvSpPr>
          <p:cNvPr id="3" name="Slide Number Placeholder 2"/>
          <p:cNvSpPr>
            <a:spLocks noGrp="1"/>
          </p:cNvSpPr>
          <p:nvPr>
            <p:ph type="sldNum" sz="quarter" idx="12"/>
          </p:nvPr>
        </p:nvSpPr>
        <p:spPr/>
        <p:txBody>
          <a:bodyPr/>
          <a:lstStyle/>
          <a:p>
            <a:pPr>
              <a:defRPr/>
            </a:pPr>
            <a:fld id="{A21CEE88-F9FC-456D-B47E-A59E4279B87A}" type="slidenum">
              <a:rPr lang="en-US" smtClean="0"/>
              <a:pPr>
                <a:defRPr/>
              </a:pPr>
              <a:t>39</a:t>
            </a:fld>
            <a:endParaRPr lang="en-US"/>
          </a:p>
        </p:txBody>
      </p:sp>
    </p:spTree>
  </p:cSld>
  <p:clrMapOvr>
    <a:masterClrMapping/>
  </p:clrMapOvr>
  <p:transition spd="med">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4579">
                                            <p:txEl>
                                              <p:pRg st="0" end="0"/>
                                            </p:txEl>
                                          </p:spTgt>
                                        </p:tgtEl>
                                        <p:attrNameLst>
                                          <p:attrName>style.visibility</p:attrName>
                                        </p:attrNameLst>
                                      </p:cBhvr>
                                      <p:to>
                                        <p:strVal val="visible"/>
                                      </p:to>
                                    </p:set>
                                    <p:animEffect transition="in" filter="blinds(horizontal)">
                                      <p:cBhvr>
                                        <p:cTn id="7" dur="500"/>
                                        <p:tgtEl>
                                          <p:spTgt spid="2457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4579">
                                            <p:txEl>
                                              <p:pRg st="1" end="1"/>
                                            </p:txEl>
                                          </p:spTgt>
                                        </p:tgtEl>
                                        <p:attrNameLst>
                                          <p:attrName>style.visibility</p:attrName>
                                        </p:attrNameLst>
                                      </p:cBhvr>
                                      <p:to>
                                        <p:strVal val="visible"/>
                                      </p:to>
                                    </p:set>
                                    <p:animEffect transition="in" filter="blinds(horizontal)">
                                      <p:cBhvr>
                                        <p:cTn id="12" dur="500"/>
                                        <p:tgtEl>
                                          <p:spTgt spid="2457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4579">
                                            <p:txEl>
                                              <p:pRg st="2" end="2"/>
                                            </p:txEl>
                                          </p:spTgt>
                                        </p:tgtEl>
                                        <p:attrNameLst>
                                          <p:attrName>style.visibility</p:attrName>
                                        </p:attrNameLst>
                                      </p:cBhvr>
                                      <p:to>
                                        <p:strVal val="visible"/>
                                      </p:to>
                                    </p:set>
                                    <p:animEffect transition="in" filter="blinds(horizontal)">
                                      <p:cBhvr>
                                        <p:cTn id="17" dur="500"/>
                                        <p:tgtEl>
                                          <p:spTgt spid="2457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4579">
                                            <p:txEl>
                                              <p:pRg st="3" end="3"/>
                                            </p:txEl>
                                          </p:spTgt>
                                        </p:tgtEl>
                                        <p:attrNameLst>
                                          <p:attrName>style.visibility</p:attrName>
                                        </p:attrNameLst>
                                      </p:cBhvr>
                                      <p:to>
                                        <p:strVal val="visible"/>
                                      </p:to>
                                    </p:set>
                                    <p:animEffect transition="in" filter="blinds(horizontal)">
                                      <p:cBhvr>
                                        <p:cTn id="22" dur="500"/>
                                        <p:tgtEl>
                                          <p:spTgt spid="2457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9"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2"/>
          <p:cNvSpPr>
            <a:spLocks noGrp="1" noChangeArrowheads="1"/>
          </p:cNvSpPr>
          <p:nvPr>
            <p:ph type="title"/>
          </p:nvPr>
        </p:nvSpPr>
        <p:spPr/>
        <p:txBody>
          <a:bodyPr>
            <a:normAutofit/>
          </a:bodyPr>
          <a:lstStyle/>
          <a:p>
            <a:r>
              <a:rPr lang="en-US" dirty="0"/>
              <a:t>Key Ensemble Questions</a:t>
            </a:r>
          </a:p>
        </p:txBody>
      </p:sp>
      <p:sp>
        <p:nvSpPr>
          <p:cNvPr id="208899" name="Rectangle 3"/>
          <p:cNvSpPr>
            <a:spLocks noGrp="1" noChangeArrowheads="1"/>
          </p:cNvSpPr>
          <p:nvPr>
            <p:ph idx="1"/>
          </p:nvPr>
        </p:nvSpPr>
        <p:spPr/>
        <p:txBody>
          <a:bodyPr>
            <a:normAutofit fontScale="92500" lnSpcReduction="10000"/>
          </a:bodyPr>
          <a:lstStyle/>
          <a:p>
            <a:pPr>
              <a:buFontTx/>
              <a:buNone/>
            </a:pPr>
            <a:r>
              <a:rPr lang="en-US" dirty="0"/>
              <a:t>Which components to combine?</a:t>
            </a:r>
          </a:p>
          <a:p>
            <a:r>
              <a:rPr lang="en-US" dirty="0"/>
              <a:t>different learning algorithms</a:t>
            </a:r>
          </a:p>
          <a:p>
            <a:r>
              <a:rPr lang="en-US" dirty="0"/>
              <a:t>same learning algorithm trained in different ways</a:t>
            </a:r>
          </a:p>
          <a:p>
            <a:r>
              <a:rPr lang="en-US" dirty="0"/>
              <a:t>same learning algorithm trained the same way</a:t>
            </a:r>
          </a:p>
          <a:p>
            <a:pPr>
              <a:buFontTx/>
              <a:buNone/>
            </a:pPr>
            <a:r>
              <a:rPr lang="en-US" dirty="0"/>
              <a:t>How to combine classifications?</a:t>
            </a:r>
          </a:p>
          <a:p>
            <a:r>
              <a:rPr lang="en-US" dirty="0"/>
              <a:t>majority vote</a:t>
            </a:r>
          </a:p>
          <a:p>
            <a:r>
              <a:rPr lang="en-US" dirty="0"/>
              <a:t>weighted (confidence of classifier) vote</a:t>
            </a:r>
          </a:p>
          <a:p>
            <a:r>
              <a:rPr lang="en-US" dirty="0"/>
              <a:t>weighted (confidence in classifier) vote</a:t>
            </a:r>
          </a:p>
          <a:p>
            <a:r>
              <a:rPr lang="en-US" dirty="0"/>
              <a:t>learned combiner</a:t>
            </a:r>
          </a:p>
          <a:p>
            <a:pPr>
              <a:buFontTx/>
              <a:buNone/>
            </a:pPr>
            <a:r>
              <a:rPr lang="en-US" dirty="0"/>
              <a:t>What makes a good (accurate) ensemble?</a:t>
            </a:r>
          </a:p>
        </p:txBody>
      </p:sp>
      <p:sp>
        <p:nvSpPr>
          <p:cNvPr id="2" name="Footer Placeholder 1"/>
          <p:cNvSpPr>
            <a:spLocks noGrp="1"/>
          </p:cNvSpPr>
          <p:nvPr>
            <p:ph type="ftr" sz="quarter" idx="11"/>
          </p:nvPr>
        </p:nvSpPr>
        <p:spPr/>
        <p:txBody>
          <a:bodyPr/>
          <a:lstStyle/>
          <a:p>
            <a:r>
              <a:rPr lang="en-US"/>
              <a:t>zeshan.khan@nu.edu.pk</a:t>
            </a:r>
            <a:endParaRPr lang="en-US" dirty="0"/>
          </a:p>
        </p:txBody>
      </p:sp>
      <p:sp>
        <p:nvSpPr>
          <p:cNvPr id="3" name="Slide Number Placeholder 2"/>
          <p:cNvSpPr>
            <a:spLocks noGrp="1"/>
          </p:cNvSpPr>
          <p:nvPr>
            <p:ph type="sldNum" sz="quarter" idx="12"/>
          </p:nvPr>
        </p:nvSpPr>
        <p:spPr/>
        <p:txBody>
          <a:bodyPr/>
          <a:lstStyle/>
          <a:p>
            <a:pPr>
              <a:defRPr/>
            </a:pPr>
            <a:fld id="{A21CEE88-F9FC-456D-B47E-A59E4279B87A}" type="slidenum">
              <a:rPr lang="en-US" smtClean="0"/>
              <a:pPr>
                <a:defRPr/>
              </a:pPr>
              <a:t>4</a:t>
            </a:fld>
            <a:endParaRPr lang="en-US"/>
          </a:p>
        </p:txBody>
      </p:sp>
    </p:spTree>
  </p:cSld>
  <p:clrMapOvr>
    <a:masterClrMapping/>
  </p:clrMapOvr>
  <p:transition spd="med">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08899">
                                            <p:txEl>
                                              <p:pRg st="0" end="0"/>
                                            </p:txEl>
                                          </p:spTgt>
                                        </p:tgtEl>
                                        <p:attrNameLst>
                                          <p:attrName>style.visibility</p:attrName>
                                        </p:attrNameLst>
                                      </p:cBhvr>
                                      <p:to>
                                        <p:strVal val="visible"/>
                                      </p:to>
                                    </p:set>
                                    <p:animEffect transition="in" filter="blinds(horizontal)">
                                      <p:cBhvr>
                                        <p:cTn id="7" dur="500"/>
                                        <p:tgtEl>
                                          <p:spTgt spid="20889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08899">
                                            <p:txEl>
                                              <p:pRg st="1" end="1"/>
                                            </p:txEl>
                                          </p:spTgt>
                                        </p:tgtEl>
                                        <p:attrNameLst>
                                          <p:attrName>style.visibility</p:attrName>
                                        </p:attrNameLst>
                                      </p:cBhvr>
                                      <p:to>
                                        <p:strVal val="visible"/>
                                      </p:to>
                                    </p:set>
                                    <p:animEffect transition="in" filter="blinds(horizontal)">
                                      <p:cBhvr>
                                        <p:cTn id="12" dur="500"/>
                                        <p:tgtEl>
                                          <p:spTgt spid="20889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08899">
                                            <p:txEl>
                                              <p:pRg st="2" end="2"/>
                                            </p:txEl>
                                          </p:spTgt>
                                        </p:tgtEl>
                                        <p:attrNameLst>
                                          <p:attrName>style.visibility</p:attrName>
                                        </p:attrNameLst>
                                      </p:cBhvr>
                                      <p:to>
                                        <p:strVal val="visible"/>
                                      </p:to>
                                    </p:set>
                                    <p:animEffect transition="in" filter="blinds(horizontal)">
                                      <p:cBhvr>
                                        <p:cTn id="17" dur="500"/>
                                        <p:tgtEl>
                                          <p:spTgt spid="20889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08899">
                                            <p:txEl>
                                              <p:pRg st="3" end="3"/>
                                            </p:txEl>
                                          </p:spTgt>
                                        </p:tgtEl>
                                        <p:attrNameLst>
                                          <p:attrName>style.visibility</p:attrName>
                                        </p:attrNameLst>
                                      </p:cBhvr>
                                      <p:to>
                                        <p:strVal val="visible"/>
                                      </p:to>
                                    </p:set>
                                    <p:animEffect transition="in" filter="blinds(horizontal)">
                                      <p:cBhvr>
                                        <p:cTn id="22" dur="500"/>
                                        <p:tgtEl>
                                          <p:spTgt spid="20889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08899">
                                            <p:txEl>
                                              <p:pRg st="4" end="4"/>
                                            </p:txEl>
                                          </p:spTgt>
                                        </p:tgtEl>
                                        <p:attrNameLst>
                                          <p:attrName>style.visibility</p:attrName>
                                        </p:attrNameLst>
                                      </p:cBhvr>
                                      <p:to>
                                        <p:strVal val="visible"/>
                                      </p:to>
                                    </p:set>
                                    <p:animEffect transition="in" filter="blinds(horizontal)">
                                      <p:cBhvr>
                                        <p:cTn id="27" dur="500"/>
                                        <p:tgtEl>
                                          <p:spTgt spid="20889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208899">
                                            <p:txEl>
                                              <p:pRg st="5" end="5"/>
                                            </p:txEl>
                                          </p:spTgt>
                                        </p:tgtEl>
                                        <p:attrNameLst>
                                          <p:attrName>style.visibility</p:attrName>
                                        </p:attrNameLst>
                                      </p:cBhvr>
                                      <p:to>
                                        <p:strVal val="visible"/>
                                      </p:to>
                                    </p:set>
                                    <p:animEffect transition="in" filter="blinds(horizontal)">
                                      <p:cBhvr>
                                        <p:cTn id="32" dur="500"/>
                                        <p:tgtEl>
                                          <p:spTgt spid="208899">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208899">
                                            <p:txEl>
                                              <p:pRg st="6" end="6"/>
                                            </p:txEl>
                                          </p:spTgt>
                                        </p:tgtEl>
                                        <p:attrNameLst>
                                          <p:attrName>style.visibility</p:attrName>
                                        </p:attrNameLst>
                                      </p:cBhvr>
                                      <p:to>
                                        <p:strVal val="visible"/>
                                      </p:to>
                                    </p:set>
                                    <p:animEffect transition="in" filter="blinds(horizontal)">
                                      <p:cBhvr>
                                        <p:cTn id="37" dur="500"/>
                                        <p:tgtEl>
                                          <p:spTgt spid="208899">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208899">
                                            <p:txEl>
                                              <p:pRg st="7" end="7"/>
                                            </p:txEl>
                                          </p:spTgt>
                                        </p:tgtEl>
                                        <p:attrNameLst>
                                          <p:attrName>style.visibility</p:attrName>
                                        </p:attrNameLst>
                                      </p:cBhvr>
                                      <p:to>
                                        <p:strVal val="visible"/>
                                      </p:to>
                                    </p:set>
                                    <p:animEffect transition="in" filter="blinds(horizontal)">
                                      <p:cBhvr>
                                        <p:cTn id="42" dur="500"/>
                                        <p:tgtEl>
                                          <p:spTgt spid="208899">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208899">
                                            <p:txEl>
                                              <p:pRg st="8" end="8"/>
                                            </p:txEl>
                                          </p:spTgt>
                                        </p:tgtEl>
                                        <p:attrNameLst>
                                          <p:attrName>style.visibility</p:attrName>
                                        </p:attrNameLst>
                                      </p:cBhvr>
                                      <p:to>
                                        <p:strVal val="visible"/>
                                      </p:to>
                                    </p:set>
                                    <p:animEffect transition="in" filter="blinds(horizontal)">
                                      <p:cBhvr>
                                        <p:cTn id="47" dur="500"/>
                                        <p:tgtEl>
                                          <p:spTgt spid="208899">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208899">
                                            <p:txEl>
                                              <p:pRg st="9" end="9"/>
                                            </p:txEl>
                                          </p:spTgt>
                                        </p:tgtEl>
                                        <p:attrNameLst>
                                          <p:attrName>style.visibility</p:attrName>
                                        </p:attrNameLst>
                                      </p:cBhvr>
                                      <p:to>
                                        <p:strVal val="visible"/>
                                      </p:to>
                                    </p:set>
                                    <p:animEffect transition="in" filter="blinds(horizontal)">
                                      <p:cBhvr>
                                        <p:cTn id="52" dur="500"/>
                                        <p:tgtEl>
                                          <p:spTgt spid="208899">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8899"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3AB94E-E681-49D6-A428-A855AF1312D4}"/>
              </a:ext>
            </a:extLst>
          </p:cNvPr>
          <p:cNvSpPr>
            <a:spLocks noGrp="1"/>
          </p:cNvSpPr>
          <p:nvPr>
            <p:ph type="title"/>
          </p:nvPr>
        </p:nvSpPr>
        <p:spPr/>
        <p:txBody>
          <a:bodyPr/>
          <a:lstStyle/>
          <a:p>
            <a:r>
              <a:rPr lang="en-US" dirty="0"/>
              <a:t>Example</a:t>
            </a:r>
            <a:endParaRPr lang="LID4096" dirty="0"/>
          </a:p>
        </p:txBody>
      </p:sp>
      <p:graphicFrame>
        <p:nvGraphicFramePr>
          <p:cNvPr id="6" name="Table 6">
            <a:extLst>
              <a:ext uri="{FF2B5EF4-FFF2-40B4-BE49-F238E27FC236}">
                <a16:creationId xmlns:a16="http://schemas.microsoft.com/office/drawing/2014/main" id="{B87759BD-F0BB-4C7F-B6FE-3A8317E66BF0}"/>
              </a:ext>
            </a:extLst>
          </p:cNvPr>
          <p:cNvGraphicFramePr>
            <a:graphicFrameLocks noGrp="1"/>
          </p:cNvGraphicFramePr>
          <p:nvPr>
            <p:ph idx="1"/>
            <p:extLst>
              <p:ext uri="{D42A27DB-BD31-4B8C-83A1-F6EECF244321}">
                <p14:modId xmlns:p14="http://schemas.microsoft.com/office/powerpoint/2010/main" val="1411563419"/>
              </p:ext>
            </p:extLst>
          </p:nvPr>
        </p:nvGraphicFramePr>
        <p:xfrm>
          <a:off x="946150" y="1828800"/>
          <a:ext cx="6446836" cy="1656080"/>
        </p:xfrm>
        <a:graphic>
          <a:graphicData uri="http://schemas.openxmlformats.org/drawingml/2006/table">
            <a:tbl>
              <a:tblPr firstRow="1" bandRow="1">
                <a:tableStyleId>{5C22544A-7EE6-4342-B048-85BDC9FD1C3A}</a:tableStyleId>
              </a:tblPr>
              <a:tblGrid>
                <a:gridCol w="586076">
                  <a:extLst>
                    <a:ext uri="{9D8B030D-6E8A-4147-A177-3AD203B41FA5}">
                      <a16:colId xmlns:a16="http://schemas.microsoft.com/office/drawing/2014/main" val="2125577940"/>
                    </a:ext>
                  </a:extLst>
                </a:gridCol>
                <a:gridCol w="586076">
                  <a:extLst>
                    <a:ext uri="{9D8B030D-6E8A-4147-A177-3AD203B41FA5}">
                      <a16:colId xmlns:a16="http://schemas.microsoft.com/office/drawing/2014/main" val="869162464"/>
                    </a:ext>
                  </a:extLst>
                </a:gridCol>
                <a:gridCol w="586076">
                  <a:extLst>
                    <a:ext uri="{9D8B030D-6E8A-4147-A177-3AD203B41FA5}">
                      <a16:colId xmlns:a16="http://schemas.microsoft.com/office/drawing/2014/main" val="228964478"/>
                    </a:ext>
                  </a:extLst>
                </a:gridCol>
                <a:gridCol w="586076">
                  <a:extLst>
                    <a:ext uri="{9D8B030D-6E8A-4147-A177-3AD203B41FA5}">
                      <a16:colId xmlns:a16="http://schemas.microsoft.com/office/drawing/2014/main" val="1740794156"/>
                    </a:ext>
                  </a:extLst>
                </a:gridCol>
                <a:gridCol w="586076">
                  <a:extLst>
                    <a:ext uri="{9D8B030D-6E8A-4147-A177-3AD203B41FA5}">
                      <a16:colId xmlns:a16="http://schemas.microsoft.com/office/drawing/2014/main" val="937220109"/>
                    </a:ext>
                  </a:extLst>
                </a:gridCol>
                <a:gridCol w="586076">
                  <a:extLst>
                    <a:ext uri="{9D8B030D-6E8A-4147-A177-3AD203B41FA5}">
                      <a16:colId xmlns:a16="http://schemas.microsoft.com/office/drawing/2014/main" val="2294728461"/>
                    </a:ext>
                  </a:extLst>
                </a:gridCol>
                <a:gridCol w="586076">
                  <a:extLst>
                    <a:ext uri="{9D8B030D-6E8A-4147-A177-3AD203B41FA5}">
                      <a16:colId xmlns:a16="http://schemas.microsoft.com/office/drawing/2014/main" val="1530943301"/>
                    </a:ext>
                  </a:extLst>
                </a:gridCol>
                <a:gridCol w="586076">
                  <a:extLst>
                    <a:ext uri="{9D8B030D-6E8A-4147-A177-3AD203B41FA5}">
                      <a16:colId xmlns:a16="http://schemas.microsoft.com/office/drawing/2014/main" val="796534891"/>
                    </a:ext>
                  </a:extLst>
                </a:gridCol>
                <a:gridCol w="586076">
                  <a:extLst>
                    <a:ext uri="{9D8B030D-6E8A-4147-A177-3AD203B41FA5}">
                      <a16:colId xmlns:a16="http://schemas.microsoft.com/office/drawing/2014/main" val="1438237302"/>
                    </a:ext>
                  </a:extLst>
                </a:gridCol>
                <a:gridCol w="586076">
                  <a:extLst>
                    <a:ext uri="{9D8B030D-6E8A-4147-A177-3AD203B41FA5}">
                      <a16:colId xmlns:a16="http://schemas.microsoft.com/office/drawing/2014/main" val="2106090586"/>
                    </a:ext>
                  </a:extLst>
                </a:gridCol>
                <a:gridCol w="586076">
                  <a:extLst>
                    <a:ext uri="{9D8B030D-6E8A-4147-A177-3AD203B41FA5}">
                      <a16:colId xmlns:a16="http://schemas.microsoft.com/office/drawing/2014/main" val="2292440500"/>
                    </a:ext>
                  </a:extLst>
                </a:gridCol>
              </a:tblGrid>
              <a:tr h="370840">
                <a:tc>
                  <a:txBody>
                    <a:bodyPr/>
                    <a:lstStyle/>
                    <a:p>
                      <a:r>
                        <a:rPr lang="en-US" dirty="0"/>
                        <a:t>Index</a:t>
                      </a:r>
                      <a:endParaRPr lang="LID4096" dirty="0"/>
                    </a:p>
                  </a:txBody>
                  <a:tcPr/>
                </a:tc>
                <a:tc>
                  <a:txBody>
                    <a:bodyPr/>
                    <a:lstStyle/>
                    <a:p>
                      <a:r>
                        <a:rPr lang="en-US" dirty="0"/>
                        <a:t>0</a:t>
                      </a:r>
                      <a:endParaRPr lang="LID4096" dirty="0"/>
                    </a:p>
                  </a:txBody>
                  <a:tcPr/>
                </a:tc>
                <a:tc>
                  <a:txBody>
                    <a:bodyPr/>
                    <a:lstStyle/>
                    <a:p>
                      <a:r>
                        <a:rPr lang="en-US" dirty="0"/>
                        <a:t>1</a:t>
                      </a:r>
                      <a:endParaRPr lang="LID4096" dirty="0"/>
                    </a:p>
                  </a:txBody>
                  <a:tcPr/>
                </a:tc>
                <a:tc>
                  <a:txBody>
                    <a:bodyPr/>
                    <a:lstStyle/>
                    <a:p>
                      <a:r>
                        <a:rPr lang="en-US" dirty="0"/>
                        <a:t>2</a:t>
                      </a:r>
                      <a:endParaRPr lang="LID4096" dirty="0"/>
                    </a:p>
                  </a:txBody>
                  <a:tcPr/>
                </a:tc>
                <a:tc>
                  <a:txBody>
                    <a:bodyPr/>
                    <a:lstStyle/>
                    <a:p>
                      <a:r>
                        <a:rPr lang="en-US" dirty="0"/>
                        <a:t>3</a:t>
                      </a:r>
                      <a:endParaRPr lang="LID4096" dirty="0"/>
                    </a:p>
                  </a:txBody>
                  <a:tcPr/>
                </a:tc>
                <a:tc>
                  <a:txBody>
                    <a:bodyPr/>
                    <a:lstStyle/>
                    <a:p>
                      <a:r>
                        <a:rPr lang="en-US" dirty="0"/>
                        <a:t>4</a:t>
                      </a:r>
                      <a:endParaRPr lang="LID4096" dirty="0"/>
                    </a:p>
                  </a:txBody>
                  <a:tcPr/>
                </a:tc>
                <a:tc>
                  <a:txBody>
                    <a:bodyPr/>
                    <a:lstStyle/>
                    <a:p>
                      <a:r>
                        <a:rPr lang="en-US" dirty="0"/>
                        <a:t>5</a:t>
                      </a:r>
                      <a:endParaRPr lang="LID4096" dirty="0"/>
                    </a:p>
                  </a:txBody>
                  <a:tcPr/>
                </a:tc>
                <a:tc>
                  <a:txBody>
                    <a:bodyPr/>
                    <a:lstStyle/>
                    <a:p>
                      <a:r>
                        <a:rPr lang="en-US" dirty="0"/>
                        <a:t>6</a:t>
                      </a:r>
                      <a:endParaRPr lang="LID4096" dirty="0"/>
                    </a:p>
                  </a:txBody>
                  <a:tcPr/>
                </a:tc>
                <a:tc>
                  <a:txBody>
                    <a:bodyPr/>
                    <a:lstStyle/>
                    <a:p>
                      <a:r>
                        <a:rPr lang="en-US" dirty="0"/>
                        <a:t>7</a:t>
                      </a:r>
                      <a:endParaRPr lang="LID4096" dirty="0"/>
                    </a:p>
                  </a:txBody>
                  <a:tcPr/>
                </a:tc>
                <a:tc>
                  <a:txBody>
                    <a:bodyPr/>
                    <a:lstStyle/>
                    <a:p>
                      <a:r>
                        <a:rPr lang="en-US" dirty="0"/>
                        <a:t>8</a:t>
                      </a:r>
                      <a:endParaRPr lang="LID4096" dirty="0"/>
                    </a:p>
                  </a:txBody>
                  <a:tcPr/>
                </a:tc>
                <a:tc>
                  <a:txBody>
                    <a:bodyPr/>
                    <a:lstStyle/>
                    <a:p>
                      <a:r>
                        <a:rPr lang="en-US" dirty="0"/>
                        <a:t>9</a:t>
                      </a:r>
                      <a:endParaRPr lang="LID4096" dirty="0"/>
                    </a:p>
                  </a:txBody>
                  <a:tcPr/>
                </a:tc>
                <a:extLst>
                  <a:ext uri="{0D108BD9-81ED-4DB2-BD59-A6C34878D82A}">
                    <a16:rowId xmlns:a16="http://schemas.microsoft.com/office/drawing/2014/main" val="2406703387"/>
                  </a:ext>
                </a:extLst>
              </a:tr>
              <a:tr h="370840">
                <a:tc>
                  <a:txBody>
                    <a:bodyPr/>
                    <a:lstStyle/>
                    <a:p>
                      <a:r>
                        <a:rPr lang="en-US" dirty="0"/>
                        <a:t>X</a:t>
                      </a:r>
                      <a:endParaRPr lang="LID4096" dirty="0"/>
                    </a:p>
                  </a:txBody>
                  <a:tcPr/>
                </a:tc>
                <a:tc>
                  <a:txBody>
                    <a:bodyPr/>
                    <a:lstStyle/>
                    <a:p>
                      <a:r>
                        <a:rPr lang="en-US" dirty="0"/>
                        <a:t>0</a:t>
                      </a:r>
                      <a:endParaRPr lang="LID4096" dirty="0"/>
                    </a:p>
                  </a:txBody>
                  <a:tcPr/>
                </a:tc>
                <a:tc>
                  <a:txBody>
                    <a:bodyPr/>
                    <a:lstStyle/>
                    <a:p>
                      <a:r>
                        <a:rPr lang="en-US" dirty="0"/>
                        <a:t>1</a:t>
                      </a:r>
                      <a:endParaRPr lang="LID4096" dirty="0"/>
                    </a:p>
                  </a:txBody>
                  <a:tcPr/>
                </a:tc>
                <a:tc>
                  <a:txBody>
                    <a:bodyPr/>
                    <a:lstStyle/>
                    <a:p>
                      <a:r>
                        <a:rPr lang="en-US" dirty="0"/>
                        <a:t>2</a:t>
                      </a:r>
                      <a:endParaRPr lang="LID4096" dirty="0"/>
                    </a:p>
                  </a:txBody>
                  <a:tcPr/>
                </a:tc>
                <a:tc>
                  <a:txBody>
                    <a:bodyPr/>
                    <a:lstStyle/>
                    <a:p>
                      <a:r>
                        <a:rPr lang="en-US" dirty="0"/>
                        <a:t>3</a:t>
                      </a:r>
                      <a:endParaRPr lang="LID4096" dirty="0"/>
                    </a:p>
                  </a:txBody>
                  <a:tcPr/>
                </a:tc>
                <a:tc>
                  <a:txBody>
                    <a:bodyPr/>
                    <a:lstStyle/>
                    <a:p>
                      <a:r>
                        <a:rPr lang="en-US" dirty="0"/>
                        <a:t>4</a:t>
                      </a:r>
                      <a:endParaRPr lang="LID4096" dirty="0"/>
                    </a:p>
                  </a:txBody>
                  <a:tcPr/>
                </a:tc>
                <a:tc>
                  <a:txBody>
                    <a:bodyPr/>
                    <a:lstStyle/>
                    <a:p>
                      <a:r>
                        <a:rPr lang="en-US" dirty="0"/>
                        <a:t>5</a:t>
                      </a:r>
                      <a:endParaRPr lang="LID4096" dirty="0"/>
                    </a:p>
                  </a:txBody>
                  <a:tcPr/>
                </a:tc>
                <a:tc>
                  <a:txBody>
                    <a:bodyPr/>
                    <a:lstStyle/>
                    <a:p>
                      <a:r>
                        <a:rPr lang="en-US" dirty="0"/>
                        <a:t>6</a:t>
                      </a:r>
                      <a:endParaRPr lang="LID4096" dirty="0"/>
                    </a:p>
                  </a:txBody>
                  <a:tcPr/>
                </a:tc>
                <a:tc>
                  <a:txBody>
                    <a:bodyPr/>
                    <a:lstStyle/>
                    <a:p>
                      <a:r>
                        <a:rPr lang="en-US" dirty="0"/>
                        <a:t>7</a:t>
                      </a:r>
                      <a:endParaRPr lang="LID4096" dirty="0"/>
                    </a:p>
                  </a:txBody>
                  <a:tcPr/>
                </a:tc>
                <a:tc>
                  <a:txBody>
                    <a:bodyPr/>
                    <a:lstStyle/>
                    <a:p>
                      <a:r>
                        <a:rPr lang="en-US" dirty="0"/>
                        <a:t>8</a:t>
                      </a:r>
                      <a:endParaRPr lang="LID4096" dirty="0"/>
                    </a:p>
                  </a:txBody>
                  <a:tcPr/>
                </a:tc>
                <a:tc>
                  <a:txBody>
                    <a:bodyPr/>
                    <a:lstStyle/>
                    <a:p>
                      <a:r>
                        <a:rPr lang="en-US" dirty="0"/>
                        <a:t>9</a:t>
                      </a:r>
                      <a:endParaRPr lang="LID4096" dirty="0"/>
                    </a:p>
                  </a:txBody>
                  <a:tcPr/>
                </a:tc>
                <a:extLst>
                  <a:ext uri="{0D108BD9-81ED-4DB2-BD59-A6C34878D82A}">
                    <a16:rowId xmlns:a16="http://schemas.microsoft.com/office/drawing/2014/main" val="391947288"/>
                  </a:ext>
                </a:extLst>
              </a:tr>
              <a:tr h="370840">
                <a:tc>
                  <a:txBody>
                    <a:bodyPr/>
                    <a:lstStyle/>
                    <a:p>
                      <a:r>
                        <a:rPr lang="en-US" dirty="0"/>
                        <a:t>Y</a:t>
                      </a:r>
                      <a:endParaRPr lang="LID4096" dirty="0"/>
                    </a:p>
                  </a:txBody>
                  <a:tcPr/>
                </a:tc>
                <a:tc>
                  <a:txBody>
                    <a:bodyPr/>
                    <a:lstStyle/>
                    <a:p>
                      <a:r>
                        <a:rPr lang="en-US" dirty="0"/>
                        <a:t>1</a:t>
                      </a:r>
                      <a:endParaRPr lang="LID4096" dirty="0"/>
                    </a:p>
                  </a:txBody>
                  <a:tcPr/>
                </a:tc>
                <a:tc>
                  <a:txBody>
                    <a:bodyPr/>
                    <a:lstStyle/>
                    <a:p>
                      <a:r>
                        <a:rPr lang="en-US" dirty="0"/>
                        <a:t>1</a:t>
                      </a:r>
                      <a:endParaRPr lang="LID4096" dirty="0"/>
                    </a:p>
                  </a:txBody>
                  <a:tcPr/>
                </a:tc>
                <a:tc>
                  <a:txBody>
                    <a:bodyPr/>
                    <a:lstStyle/>
                    <a:p>
                      <a:r>
                        <a:rPr lang="en-US" dirty="0"/>
                        <a:t>1</a:t>
                      </a:r>
                      <a:endParaRPr lang="LID4096" dirty="0"/>
                    </a:p>
                  </a:txBody>
                  <a:tcPr/>
                </a:tc>
                <a:tc>
                  <a:txBody>
                    <a:bodyPr/>
                    <a:lstStyle/>
                    <a:p>
                      <a:r>
                        <a:rPr lang="en-US" dirty="0"/>
                        <a:t>-1</a:t>
                      </a:r>
                      <a:endParaRPr lang="LID4096" dirty="0"/>
                    </a:p>
                  </a:txBody>
                  <a:tcPr/>
                </a:tc>
                <a:tc>
                  <a:txBody>
                    <a:bodyPr/>
                    <a:lstStyle/>
                    <a:p>
                      <a:r>
                        <a:rPr lang="en-US" dirty="0"/>
                        <a:t>-1</a:t>
                      </a:r>
                      <a:endParaRPr lang="LID4096" dirty="0"/>
                    </a:p>
                  </a:txBody>
                  <a:tcPr/>
                </a:tc>
                <a:tc>
                  <a:txBody>
                    <a:bodyPr/>
                    <a:lstStyle/>
                    <a:p>
                      <a:r>
                        <a:rPr lang="en-US" dirty="0"/>
                        <a:t>-1</a:t>
                      </a:r>
                      <a:endParaRPr lang="LID4096" dirty="0"/>
                    </a:p>
                  </a:txBody>
                  <a:tcPr/>
                </a:tc>
                <a:tc>
                  <a:txBody>
                    <a:bodyPr/>
                    <a:lstStyle/>
                    <a:p>
                      <a:r>
                        <a:rPr lang="en-US" dirty="0"/>
                        <a:t>1</a:t>
                      </a:r>
                      <a:endParaRPr lang="LID4096" dirty="0"/>
                    </a:p>
                  </a:txBody>
                  <a:tcPr/>
                </a:tc>
                <a:tc>
                  <a:txBody>
                    <a:bodyPr/>
                    <a:lstStyle/>
                    <a:p>
                      <a:r>
                        <a:rPr lang="en-US" dirty="0"/>
                        <a:t>1</a:t>
                      </a:r>
                      <a:endParaRPr lang="LID4096" dirty="0"/>
                    </a:p>
                  </a:txBody>
                  <a:tcPr/>
                </a:tc>
                <a:tc>
                  <a:txBody>
                    <a:bodyPr/>
                    <a:lstStyle/>
                    <a:p>
                      <a:r>
                        <a:rPr lang="en-US" dirty="0"/>
                        <a:t>1</a:t>
                      </a:r>
                      <a:endParaRPr lang="LID4096" dirty="0"/>
                    </a:p>
                  </a:txBody>
                  <a:tcPr/>
                </a:tc>
                <a:tc>
                  <a:txBody>
                    <a:bodyPr/>
                    <a:lstStyle/>
                    <a:p>
                      <a:r>
                        <a:rPr lang="en-US" dirty="0"/>
                        <a:t>-1</a:t>
                      </a:r>
                      <a:endParaRPr lang="LID4096" dirty="0"/>
                    </a:p>
                  </a:txBody>
                  <a:tcPr/>
                </a:tc>
                <a:extLst>
                  <a:ext uri="{0D108BD9-81ED-4DB2-BD59-A6C34878D82A}">
                    <a16:rowId xmlns:a16="http://schemas.microsoft.com/office/drawing/2014/main" val="2175554634"/>
                  </a:ext>
                </a:extLst>
              </a:tr>
            </a:tbl>
          </a:graphicData>
        </a:graphic>
      </p:graphicFrame>
      <p:sp>
        <p:nvSpPr>
          <p:cNvPr id="4" name="Footer Placeholder 3">
            <a:extLst>
              <a:ext uri="{FF2B5EF4-FFF2-40B4-BE49-F238E27FC236}">
                <a16:creationId xmlns:a16="http://schemas.microsoft.com/office/drawing/2014/main" id="{F6D72BAB-659D-481E-9F44-7A49FA6345E6}"/>
              </a:ext>
            </a:extLst>
          </p:cNvPr>
          <p:cNvSpPr>
            <a:spLocks noGrp="1"/>
          </p:cNvSpPr>
          <p:nvPr>
            <p:ph type="ftr" sz="quarter" idx="11"/>
          </p:nvPr>
        </p:nvSpPr>
        <p:spPr/>
        <p:txBody>
          <a:bodyPr/>
          <a:lstStyle/>
          <a:p>
            <a:r>
              <a:rPr lang="en-US"/>
              <a:t>zeshan.khan@nu.edu.pk</a:t>
            </a:r>
            <a:endParaRPr lang="en-US" dirty="0"/>
          </a:p>
        </p:txBody>
      </p:sp>
      <p:sp>
        <p:nvSpPr>
          <p:cNvPr id="5" name="Slide Number Placeholder 4">
            <a:extLst>
              <a:ext uri="{FF2B5EF4-FFF2-40B4-BE49-F238E27FC236}">
                <a16:creationId xmlns:a16="http://schemas.microsoft.com/office/drawing/2014/main" id="{4F1EC025-3B5F-4CBB-AA92-E3F3D7C93A87}"/>
              </a:ext>
            </a:extLst>
          </p:cNvPr>
          <p:cNvSpPr>
            <a:spLocks noGrp="1"/>
          </p:cNvSpPr>
          <p:nvPr>
            <p:ph type="sldNum" sz="quarter" idx="12"/>
          </p:nvPr>
        </p:nvSpPr>
        <p:spPr/>
        <p:txBody>
          <a:bodyPr/>
          <a:lstStyle/>
          <a:p>
            <a:pPr>
              <a:defRPr/>
            </a:pPr>
            <a:fld id="{A21CEE88-F9FC-456D-B47E-A59E4279B87A}" type="slidenum">
              <a:rPr lang="en-US" smtClean="0"/>
              <a:pPr>
                <a:defRPr/>
              </a:pPr>
              <a:t>40</a:t>
            </a:fld>
            <a:endParaRPr lang="en-US"/>
          </a:p>
        </p:txBody>
      </p:sp>
    </p:spTree>
    <p:extLst>
      <p:ext uri="{BB962C8B-B14F-4D97-AF65-F5344CB8AC3E}">
        <p14:creationId xmlns:p14="http://schemas.microsoft.com/office/powerpoint/2010/main" val="2412184124"/>
      </p:ext>
    </p:extLst>
  </p:cSld>
  <p:clrMapOvr>
    <a:masterClrMapping/>
  </p:clrMapOvr>
  <p:transition spd="med">
    <p:fade thruBlk="1"/>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3AB94E-E681-49D6-A428-A855AF1312D4}"/>
              </a:ext>
            </a:extLst>
          </p:cNvPr>
          <p:cNvSpPr>
            <a:spLocks noGrp="1"/>
          </p:cNvSpPr>
          <p:nvPr>
            <p:ph type="title"/>
          </p:nvPr>
        </p:nvSpPr>
        <p:spPr/>
        <p:txBody>
          <a:bodyPr/>
          <a:lstStyle/>
          <a:p>
            <a:r>
              <a:rPr lang="en-US" dirty="0"/>
              <a:t>Example</a:t>
            </a:r>
            <a:endParaRPr lang="LID4096" dirty="0"/>
          </a:p>
        </p:txBody>
      </p:sp>
      <p:graphicFrame>
        <p:nvGraphicFramePr>
          <p:cNvPr id="6" name="Table 6">
            <a:extLst>
              <a:ext uri="{FF2B5EF4-FFF2-40B4-BE49-F238E27FC236}">
                <a16:creationId xmlns:a16="http://schemas.microsoft.com/office/drawing/2014/main" id="{B87759BD-F0BB-4C7F-B6FE-3A8317E66BF0}"/>
              </a:ext>
            </a:extLst>
          </p:cNvPr>
          <p:cNvGraphicFramePr>
            <a:graphicFrameLocks noGrp="1"/>
          </p:cNvGraphicFramePr>
          <p:nvPr>
            <p:ph idx="1"/>
            <p:extLst>
              <p:ext uri="{D42A27DB-BD31-4B8C-83A1-F6EECF244321}">
                <p14:modId xmlns:p14="http://schemas.microsoft.com/office/powerpoint/2010/main" val="4232599149"/>
              </p:ext>
            </p:extLst>
          </p:nvPr>
        </p:nvGraphicFramePr>
        <p:xfrm>
          <a:off x="946150" y="1828800"/>
          <a:ext cx="6446836" cy="2026920"/>
        </p:xfrm>
        <a:graphic>
          <a:graphicData uri="http://schemas.openxmlformats.org/drawingml/2006/table">
            <a:tbl>
              <a:tblPr firstRow="1" bandRow="1">
                <a:tableStyleId>{5C22544A-7EE6-4342-B048-85BDC9FD1C3A}</a:tableStyleId>
              </a:tblPr>
              <a:tblGrid>
                <a:gridCol w="586076">
                  <a:extLst>
                    <a:ext uri="{9D8B030D-6E8A-4147-A177-3AD203B41FA5}">
                      <a16:colId xmlns:a16="http://schemas.microsoft.com/office/drawing/2014/main" val="2125577940"/>
                    </a:ext>
                  </a:extLst>
                </a:gridCol>
                <a:gridCol w="586076">
                  <a:extLst>
                    <a:ext uri="{9D8B030D-6E8A-4147-A177-3AD203B41FA5}">
                      <a16:colId xmlns:a16="http://schemas.microsoft.com/office/drawing/2014/main" val="869162464"/>
                    </a:ext>
                  </a:extLst>
                </a:gridCol>
                <a:gridCol w="586076">
                  <a:extLst>
                    <a:ext uri="{9D8B030D-6E8A-4147-A177-3AD203B41FA5}">
                      <a16:colId xmlns:a16="http://schemas.microsoft.com/office/drawing/2014/main" val="228964478"/>
                    </a:ext>
                  </a:extLst>
                </a:gridCol>
                <a:gridCol w="586076">
                  <a:extLst>
                    <a:ext uri="{9D8B030D-6E8A-4147-A177-3AD203B41FA5}">
                      <a16:colId xmlns:a16="http://schemas.microsoft.com/office/drawing/2014/main" val="1740794156"/>
                    </a:ext>
                  </a:extLst>
                </a:gridCol>
                <a:gridCol w="586076">
                  <a:extLst>
                    <a:ext uri="{9D8B030D-6E8A-4147-A177-3AD203B41FA5}">
                      <a16:colId xmlns:a16="http://schemas.microsoft.com/office/drawing/2014/main" val="937220109"/>
                    </a:ext>
                  </a:extLst>
                </a:gridCol>
                <a:gridCol w="586076">
                  <a:extLst>
                    <a:ext uri="{9D8B030D-6E8A-4147-A177-3AD203B41FA5}">
                      <a16:colId xmlns:a16="http://schemas.microsoft.com/office/drawing/2014/main" val="2294728461"/>
                    </a:ext>
                  </a:extLst>
                </a:gridCol>
                <a:gridCol w="586076">
                  <a:extLst>
                    <a:ext uri="{9D8B030D-6E8A-4147-A177-3AD203B41FA5}">
                      <a16:colId xmlns:a16="http://schemas.microsoft.com/office/drawing/2014/main" val="1530943301"/>
                    </a:ext>
                  </a:extLst>
                </a:gridCol>
                <a:gridCol w="586076">
                  <a:extLst>
                    <a:ext uri="{9D8B030D-6E8A-4147-A177-3AD203B41FA5}">
                      <a16:colId xmlns:a16="http://schemas.microsoft.com/office/drawing/2014/main" val="796534891"/>
                    </a:ext>
                  </a:extLst>
                </a:gridCol>
                <a:gridCol w="586076">
                  <a:extLst>
                    <a:ext uri="{9D8B030D-6E8A-4147-A177-3AD203B41FA5}">
                      <a16:colId xmlns:a16="http://schemas.microsoft.com/office/drawing/2014/main" val="1438237302"/>
                    </a:ext>
                  </a:extLst>
                </a:gridCol>
                <a:gridCol w="586076">
                  <a:extLst>
                    <a:ext uri="{9D8B030D-6E8A-4147-A177-3AD203B41FA5}">
                      <a16:colId xmlns:a16="http://schemas.microsoft.com/office/drawing/2014/main" val="2106090586"/>
                    </a:ext>
                  </a:extLst>
                </a:gridCol>
                <a:gridCol w="586076">
                  <a:extLst>
                    <a:ext uri="{9D8B030D-6E8A-4147-A177-3AD203B41FA5}">
                      <a16:colId xmlns:a16="http://schemas.microsoft.com/office/drawing/2014/main" val="2292440500"/>
                    </a:ext>
                  </a:extLst>
                </a:gridCol>
              </a:tblGrid>
              <a:tr h="370840">
                <a:tc>
                  <a:txBody>
                    <a:bodyPr/>
                    <a:lstStyle/>
                    <a:p>
                      <a:r>
                        <a:rPr lang="en-US" dirty="0"/>
                        <a:t>Index</a:t>
                      </a:r>
                      <a:endParaRPr lang="LID4096" dirty="0"/>
                    </a:p>
                  </a:txBody>
                  <a:tcPr/>
                </a:tc>
                <a:tc>
                  <a:txBody>
                    <a:bodyPr/>
                    <a:lstStyle/>
                    <a:p>
                      <a:r>
                        <a:rPr lang="en-US" dirty="0"/>
                        <a:t>0</a:t>
                      </a:r>
                      <a:endParaRPr lang="LID4096" dirty="0"/>
                    </a:p>
                  </a:txBody>
                  <a:tcPr/>
                </a:tc>
                <a:tc>
                  <a:txBody>
                    <a:bodyPr/>
                    <a:lstStyle/>
                    <a:p>
                      <a:r>
                        <a:rPr lang="en-US" dirty="0"/>
                        <a:t>1</a:t>
                      </a:r>
                      <a:endParaRPr lang="LID4096" dirty="0"/>
                    </a:p>
                  </a:txBody>
                  <a:tcPr/>
                </a:tc>
                <a:tc>
                  <a:txBody>
                    <a:bodyPr/>
                    <a:lstStyle/>
                    <a:p>
                      <a:r>
                        <a:rPr lang="en-US" dirty="0"/>
                        <a:t>2</a:t>
                      </a:r>
                      <a:endParaRPr lang="LID4096" dirty="0"/>
                    </a:p>
                  </a:txBody>
                  <a:tcPr/>
                </a:tc>
                <a:tc>
                  <a:txBody>
                    <a:bodyPr/>
                    <a:lstStyle/>
                    <a:p>
                      <a:r>
                        <a:rPr lang="en-US" dirty="0"/>
                        <a:t>3</a:t>
                      </a:r>
                      <a:endParaRPr lang="LID4096" dirty="0"/>
                    </a:p>
                  </a:txBody>
                  <a:tcPr/>
                </a:tc>
                <a:tc>
                  <a:txBody>
                    <a:bodyPr/>
                    <a:lstStyle/>
                    <a:p>
                      <a:r>
                        <a:rPr lang="en-US" dirty="0"/>
                        <a:t>4</a:t>
                      </a:r>
                      <a:endParaRPr lang="LID4096" dirty="0"/>
                    </a:p>
                  </a:txBody>
                  <a:tcPr/>
                </a:tc>
                <a:tc>
                  <a:txBody>
                    <a:bodyPr/>
                    <a:lstStyle/>
                    <a:p>
                      <a:r>
                        <a:rPr lang="en-US" dirty="0"/>
                        <a:t>5</a:t>
                      </a:r>
                      <a:endParaRPr lang="LID4096" dirty="0"/>
                    </a:p>
                  </a:txBody>
                  <a:tcPr/>
                </a:tc>
                <a:tc>
                  <a:txBody>
                    <a:bodyPr/>
                    <a:lstStyle/>
                    <a:p>
                      <a:r>
                        <a:rPr lang="en-US" dirty="0"/>
                        <a:t>6</a:t>
                      </a:r>
                      <a:endParaRPr lang="LID4096" dirty="0"/>
                    </a:p>
                  </a:txBody>
                  <a:tcPr/>
                </a:tc>
                <a:tc>
                  <a:txBody>
                    <a:bodyPr/>
                    <a:lstStyle/>
                    <a:p>
                      <a:r>
                        <a:rPr lang="en-US" dirty="0"/>
                        <a:t>7</a:t>
                      </a:r>
                      <a:endParaRPr lang="LID4096" dirty="0"/>
                    </a:p>
                  </a:txBody>
                  <a:tcPr/>
                </a:tc>
                <a:tc>
                  <a:txBody>
                    <a:bodyPr/>
                    <a:lstStyle/>
                    <a:p>
                      <a:r>
                        <a:rPr lang="en-US" dirty="0"/>
                        <a:t>8</a:t>
                      </a:r>
                      <a:endParaRPr lang="LID4096" dirty="0"/>
                    </a:p>
                  </a:txBody>
                  <a:tcPr/>
                </a:tc>
                <a:tc>
                  <a:txBody>
                    <a:bodyPr/>
                    <a:lstStyle/>
                    <a:p>
                      <a:r>
                        <a:rPr lang="en-US" dirty="0"/>
                        <a:t>9</a:t>
                      </a:r>
                      <a:endParaRPr lang="LID4096" dirty="0"/>
                    </a:p>
                  </a:txBody>
                  <a:tcPr/>
                </a:tc>
                <a:extLst>
                  <a:ext uri="{0D108BD9-81ED-4DB2-BD59-A6C34878D82A}">
                    <a16:rowId xmlns:a16="http://schemas.microsoft.com/office/drawing/2014/main" val="2406703387"/>
                  </a:ext>
                </a:extLst>
              </a:tr>
              <a:tr h="370840">
                <a:tc>
                  <a:txBody>
                    <a:bodyPr/>
                    <a:lstStyle/>
                    <a:p>
                      <a:r>
                        <a:rPr lang="en-US" dirty="0"/>
                        <a:t>X</a:t>
                      </a:r>
                      <a:endParaRPr lang="LID4096" dirty="0"/>
                    </a:p>
                  </a:txBody>
                  <a:tcPr/>
                </a:tc>
                <a:tc>
                  <a:txBody>
                    <a:bodyPr/>
                    <a:lstStyle/>
                    <a:p>
                      <a:r>
                        <a:rPr lang="en-US" dirty="0"/>
                        <a:t>0</a:t>
                      </a:r>
                      <a:endParaRPr lang="LID4096" dirty="0"/>
                    </a:p>
                  </a:txBody>
                  <a:tcPr/>
                </a:tc>
                <a:tc>
                  <a:txBody>
                    <a:bodyPr/>
                    <a:lstStyle/>
                    <a:p>
                      <a:r>
                        <a:rPr lang="en-US" dirty="0"/>
                        <a:t>1</a:t>
                      </a:r>
                      <a:endParaRPr lang="LID4096" dirty="0"/>
                    </a:p>
                  </a:txBody>
                  <a:tcPr/>
                </a:tc>
                <a:tc>
                  <a:txBody>
                    <a:bodyPr/>
                    <a:lstStyle/>
                    <a:p>
                      <a:r>
                        <a:rPr lang="en-US" dirty="0"/>
                        <a:t>2</a:t>
                      </a:r>
                      <a:endParaRPr lang="LID4096" dirty="0"/>
                    </a:p>
                  </a:txBody>
                  <a:tcPr/>
                </a:tc>
                <a:tc>
                  <a:txBody>
                    <a:bodyPr/>
                    <a:lstStyle/>
                    <a:p>
                      <a:r>
                        <a:rPr lang="en-US" dirty="0"/>
                        <a:t>3</a:t>
                      </a:r>
                      <a:endParaRPr lang="LID4096" dirty="0"/>
                    </a:p>
                  </a:txBody>
                  <a:tcPr/>
                </a:tc>
                <a:tc>
                  <a:txBody>
                    <a:bodyPr/>
                    <a:lstStyle/>
                    <a:p>
                      <a:r>
                        <a:rPr lang="en-US" dirty="0"/>
                        <a:t>4</a:t>
                      </a:r>
                      <a:endParaRPr lang="LID4096" dirty="0"/>
                    </a:p>
                  </a:txBody>
                  <a:tcPr/>
                </a:tc>
                <a:tc>
                  <a:txBody>
                    <a:bodyPr/>
                    <a:lstStyle/>
                    <a:p>
                      <a:r>
                        <a:rPr lang="en-US" dirty="0"/>
                        <a:t>5</a:t>
                      </a:r>
                      <a:endParaRPr lang="LID4096" dirty="0"/>
                    </a:p>
                  </a:txBody>
                  <a:tcPr/>
                </a:tc>
                <a:tc>
                  <a:txBody>
                    <a:bodyPr/>
                    <a:lstStyle/>
                    <a:p>
                      <a:r>
                        <a:rPr lang="en-US" dirty="0"/>
                        <a:t>6</a:t>
                      </a:r>
                      <a:endParaRPr lang="LID4096" dirty="0"/>
                    </a:p>
                  </a:txBody>
                  <a:tcPr/>
                </a:tc>
                <a:tc>
                  <a:txBody>
                    <a:bodyPr/>
                    <a:lstStyle/>
                    <a:p>
                      <a:r>
                        <a:rPr lang="en-US" dirty="0"/>
                        <a:t>7</a:t>
                      </a:r>
                      <a:endParaRPr lang="LID4096" dirty="0"/>
                    </a:p>
                  </a:txBody>
                  <a:tcPr/>
                </a:tc>
                <a:tc>
                  <a:txBody>
                    <a:bodyPr/>
                    <a:lstStyle/>
                    <a:p>
                      <a:r>
                        <a:rPr lang="en-US" dirty="0"/>
                        <a:t>8</a:t>
                      </a:r>
                      <a:endParaRPr lang="LID4096" dirty="0"/>
                    </a:p>
                  </a:txBody>
                  <a:tcPr/>
                </a:tc>
                <a:tc>
                  <a:txBody>
                    <a:bodyPr/>
                    <a:lstStyle/>
                    <a:p>
                      <a:r>
                        <a:rPr lang="en-US" dirty="0"/>
                        <a:t>9</a:t>
                      </a:r>
                      <a:endParaRPr lang="LID4096" dirty="0"/>
                    </a:p>
                  </a:txBody>
                  <a:tcPr/>
                </a:tc>
                <a:extLst>
                  <a:ext uri="{0D108BD9-81ED-4DB2-BD59-A6C34878D82A}">
                    <a16:rowId xmlns:a16="http://schemas.microsoft.com/office/drawing/2014/main" val="391947288"/>
                  </a:ext>
                </a:extLst>
              </a:tr>
              <a:tr h="370840">
                <a:tc>
                  <a:txBody>
                    <a:bodyPr/>
                    <a:lstStyle/>
                    <a:p>
                      <a:r>
                        <a:rPr lang="en-US" dirty="0"/>
                        <a:t>Y</a:t>
                      </a:r>
                      <a:endParaRPr lang="LID4096" dirty="0"/>
                    </a:p>
                  </a:txBody>
                  <a:tcPr/>
                </a:tc>
                <a:tc>
                  <a:txBody>
                    <a:bodyPr/>
                    <a:lstStyle/>
                    <a:p>
                      <a:r>
                        <a:rPr lang="en-US" dirty="0"/>
                        <a:t>1</a:t>
                      </a:r>
                      <a:endParaRPr lang="LID4096" dirty="0"/>
                    </a:p>
                  </a:txBody>
                  <a:tcPr/>
                </a:tc>
                <a:tc>
                  <a:txBody>
                    <a:bodyPr/>
                    <a:lstStyle/>
                    <a:p>
                      <a:r>
                        <a:rPr lang="en-US" dirty="0"/>
                        <a:t>1</a:t>
                      </a:r>
                      <a:endParaRPr lang="LID4096" dirty="0"/>
                    </a:p>
                  </a:txBody>
                  <a:tcPr/>
                </a:tc>
                <a:tc>
                  <a:txBody>
                    <a:bodyPr/>
                    <a:lstStyle/>
                    <a:p>
                      <a:r>
                        <a:rPr lang="en-US" dirty="0"/>
                        <a:t>1</a:t>
                      </a:r>
                      <a:endParaRPr lang="LID4096" dirty="0"/>
                    </a:p>
                  </a:txBody>
                  <a:tcPr/>
                </a:tc>
                <a:tc>
                  <a:txBody>
                    <a:bodyPr/>
                    <a:lstStyle/>
                    <a:p>
                      <a:r>
                        <a:rPr lang="en-US" dirty="0"/>
                        <a:t>-1</a:t>
                      </a:r>
                      <a:endParaRPr lang="LID4096" dirty="0"/>
                    </a:p>
                  </a:txBody>
                  <a:tcPr/>
                </a:tc>
                <a:tc>
                  <a:txBody>
                    <a:bodyPr/>
                    <a:lstStyle/>
                    <a:p>
                      <a:r>
                        <a:rPr lang="en-US" dirty="0"/>
                        <a:t>-1</a:t>
                      </a:r>
                      <a:endParaRPr lang="LID4096" dirty="0"/>
                    </a:p>
                  </a:txBody>
                  <a:tcPr/>
                </a:tc>
                <a:tc>
                  <a:txBody>
                    <a:bodyPr/>
                    <a:lstStyle/>
                    <a:p>
                      <a:r>
                        <a:rPr lang="en-US" dirty="0"/>
                        <a:t>-1</a:t>
                      </a:r>
                      <a:endParaRPr lang="LID4096" dirty="0"/>
                    </a:p>
                  </a:txBody>
                  <a:tcPr/>
                </a:tc>
                <a:tc>
                  <a:txBody>
                    <a:bodyPr/>
                    <a:lstStyle/>
                    <a:p>
                      <a:r>
                        <a:rPr lang="en-US" dirty="0"/>
                        <a:t>1</a:t>
                      </a:r>
                      <a:endParaRPr lang="LID4096" dirty="0"/>
                    </a:p>
                  </a:txBody>
                  <a:tcPr/>
                </a:tc>
                <a:tc>
                  <a:txBody>
                    <a:bodyPr/>
                    <a:lstStyle/>
                    <a:p>
                      <a:r>
                        <a:rPr lang="en-US" dirty="0"/>
                        <a:t>1</a:t>
                      </a:r>
                      <a:endParaRPr lang="LID4096" dirty="0"/>
                    </a:p>
                  </a:txBody>
                  <a:tcPr/>
                </a:tc>
                <a:tc>
                  <a:txBody>
                    <a:bodyPr/>
                    <a:lstStyle/>
                    <a:p>
                      <a:r>
                        <a:rPr lang="en-US" dirty="0"/>
                        <a:t>1</a:t>
                      </a:r>
                      <a:endParaRPr lang="LID4096" dirty="0"/>
                    </a:p>
                  </a:txBody>
                  <a:tcPr/>
                </a:tc>
                <a:tc>
                  <a:txBody>
                    <a:bodyPr/>
                    <a:lstStyle/>
                    <a:p>
                      <a:r>
                        <a:rPr lang="en-US" dirty="0"/>
                        <a:t>-1</a:t>
                      </a:r>
                      <a:endParaRPr lang="LID4096" dirty="0"/>
                    </a:p>
                  </a:txBody>
                  <a:tcPr/>
                </a:tc>
                <a:extLst>
                  <a:ext uri="{0D108BD9-81ED-4DB2-BD59-A6C34878D82A}">
                    <a16:rowId xmlns:a16="http://schemas.microsoft.com/office/drawing/2014/main" val="2175554634"/>
                  </a:ext>
                </a:extLst>
              </a:tr>
              <a:tr h="370840">
                <a:tc>
                  <a:txBody>
                    <a:bodyPr/>
                    <a:lstStyle/>
                    <a:p>
                      <a:r>
                        <a:rPr lang="en-US" dirty="0"/>
                        <a:t>P</a:t>
                      </a:r>
                      <a:endParaRPr lang="LID4096" dirty="0"/>
                    </a:p>
                  </a:txBody>
                  <a:tcPr/>
                </a:tc>
                <a:tc>
                  <a:txBody>
                    <a:bodyPr/>
                    <a:lstStyle/>
                    <a:p>
                      <a:r>
                        <a:rPr lang="en-US" dirty="0"/>
                        <a:t>0.1</a:t>
                      </a:r>
                      <a:endParaRPr lang="LID4096" dirty="0"/>
                    </a:p>
                  </a:txBody>
                  <a:tcPr/>
                </a:tc>
                <a:tc>
                  <a:txBody>
                    <a:bodyPr/>
                    <a:lstStyle/>
                    <a:p>
                      <a:r>
                        <a:rPr lang="en-US" dirty="0"/>
                        <a:t>0.1</a:t>
                      </a:r>
                      <a:endParaRPr lang="LID4096" dirty="0"/>
                    </a:p>
                  </a:txBody>
                  <a:tcPr/>
                </a:tc>
                <a:tc>
                  <a:txBody>
                    <a:bodyPr/>
                    <a:lstStyle/>
                    <a:p>
                      <a:r>
                        <a:rPr lang="en-US" dirty="0"/>
                        <a:t>0.1</a:t>
                      </a:r>
                      <a:endParaRPr lang="LID4096" dirty="0"/>
                    </a:p>
                  </a:txBody>
                  <a:tcPr/>
                </a:tc>
                <a:tc>
                  <a:txBody>
                    <a:bodyPr/>
                    <a:lstStyle/>
                    <a:p>
                      <a:r>
                        <a:rPr lang="en-US" dirty="0"/>
                        <a:t>0.1</a:t>
                      </a:r>
                      <a:endParaRPr lang="LID4096" dirty="0"/>
                    </a:p>
                  </a:txBody>
                  <a:tcPr/>
                </a:tc>
                <a:tc>
                  <a:txBody>
                    <a:bodyPr/>
                    <a:lstStyle/>
                    <a:p>
                      <a:r>
                        <a:rPr lang="en-US" dirty="0"/>
                        <a:t>0.1</a:t>
                      </a:r>
                      <a:endParaRPr lang="LID4096" dirty="0"/>
                    </a:p>
                  </a:txBody>
                  <a:tcPr/>
                </a:tc>
                <a:tc>
                  <a:txBody>
                    <a:bodyPr/>
                    <a:lstStyle/>
                    <a:p>
                      <a:r>
                        <a:rPr lang="en-US" dirty="0"/>
                        <a:t>0.1</a:t>
                      </a:r>
                      <a:endParaRPr lang="LID4096" dirty="0"/>
                    </a:p>
                  </a:txBody>
                  <a:tcPr/>
                </a:tc>
                <a:tc>
                  <a:txBody>
                    <a:bodyPr/>
                    <a:lstStyle/>
                    <a:p>
                      <a:r>
                        <a:rPr lang="en-US" dirty="0"/>
                        <a:t>0.1</a:t>
                      </a:r>
                      <a:endParaRPr lang="LID4096" dirty="0"/>
                    </a:p>
                  </a:txBody>
                  <a:tcPr/>
                </a:tc>
                <a:tc>
                  <a:txBody>
                    <a:bodyPr/>
                    <a:lstStyle/>
                    <a:p>
                      <a:r>
                        <a:rPr lang="en-US" dirty="0"/>
                        <a:t>0.1</a:t>
                      </a:r>
                      <a:endParaRPr lang="LID4096" dirty="0"/>
                    </a:p>
                  </a:txBody>
                  <a:tcPr/>
                </a:tc>
                <a:tc>
                  <a:txBody>
                    <a:bodyPr/>
                    <a:lstStyle/>
                    <a:p>
                      <a:r>
                        <a:rPr lang="en-US" dirty="0"/>
                        <a:t>0.1</a:t>
                      </a:r>
                      <a:endParaRPr lang="LID4096" dirty="0"/>
                    </a:p>
                  </a:txBody>
                  <a:tcPr/>
                </a:tc>
                <a:tc>
                  <a:txBody>
                    <a:bodyPr/>
                    <a:lstStyle/>
                    <a:p>
                      <a:r>
                        <a:rPr lang="en-US" dirty="0"/>
                        <a:t>0.1</a:t>
                      </a:r>
                      <a:endParaRPr lang="LID4096" dirty="0"/>
                    </a:p>
                  </a:txBody>
                  <a:tcPr/>
                </a:tc>
                <a:extLst>
                  <a:ext uri="{0D108BD9-81ED-4DB2-BD59-A6C34878D82A}">
                    <a16:rowId xmlns:a16="http://schemas.microsoft.com/office/drawing/2014/main" val="531969103"/>
                  </a:ext>
                </a:extLst>
              </a:tr>
            </a:tbl>
          </a:graphicData>
        </a:graphic>
      </p:graphicFrame>
      <p:sp>
        <p:nvSpPr>
          <p:cNvPr id="4" name="Footer Placeholder 3">
            <a:extLst>
              <a:ext uri="{FF2B5EF4-FFF2-40B4-BE49-F238E27FC236}">
                <a16:creationId xmlns:a16="http://schemas.microsoft.com/office/drawing/2014/main" id="{F6D72BAB-659D-481E-9F44-7A49FA6345E6}"/>
              </a:ext>
            </a:extLst>
          </p:cNvPr>
          <p:cNvSpPr>
            <a:spLocks noGrp="1"/>
          </p:cNvSpPr>
          <p:nvPr>
            <p:ph type="ftr" sz="quarter" idx="11"/>
          </p:nvPr>
        </p:nvSpPr>
        <p:spPr/>
        <p:txBody>
          <a:bodyPr/>
          <a:lstStyle/>
          <a:p>
            <a:r>
              <a:rPr lang="en-US"/>
              <a:t>zeshan.khan@nu.edu.pk</a:t>
            </a:r>
            <a:endParaRPr lang="en-US" dirty="0"/>
          </a:p>
        </p:txBody>
      </p:sp>
      <p:sp>
        <p:nvSpPr>
          <p:cNvPr id="5" name="Slide Number Placeholder 4">
            <a:extLst>
              <a:ext uri="{FF2B5EF4-FFF2-40B4-BE49-F238E27FC236}">
                <a16:creationId xmlns:a16="http://schemas.microsoft.com/office/drawing/2014/main" id="{4F1EC025-3B5F-4CBB-AA92-E3F3D7C93A87}"/>
              </a:ext>
            </a:extLst>
          </p:cNvPr>
          <p:cNvSpPr>
            <a:spLocks noGrp="1"/>
          </p:cNvSpPr>
          <p:nvPr>
            <p:ph type="sldNum" sz="quarter" idx="12"/>
          </p:nvPr>
        </p:nvSpPr>
        <p:spPr/>
        <p:txBody>
          <a:bodyPr/>
          <a:lstStyle/>
          <a:p>
            <a:pPr>
              <a:defRPr/>
            </a:pPr>
            <a:fld id="{A21CEE88-F9FC-456D-B47E-A59E4279B87A}" type="slidenum">
              <a:rPr lang="en-US" smtClean="0"/>
              <a:pPr>
                <a:defRPr/>
              </a:pPr>
              <a:t>41</a:t>
            </a:fld>
            <a:endParaRPr lang="en-US"/>
          </a:p>
        </p:txBody>
      </p:sp>
      <mc:AlternateContent xmlns:mc="http://schemas.openxmlformats.org/markup-compatibility/2006" xmlns:a14="http://schemas.microsoft.com/office/drawing/2010/main">
        <mc:Choice Requires="a14">
          <p:sp>
            <p:nvSpPr>
              <p:cNvPr id="7" name="Rectangle 3">
                <a:extLst>
                  <a:ext uri="{FF2B5EF4-FFF2-40B4-BE49-F238E27FC236}">
                    <a16:creationId xmlns:a16="http://schemas.microsoft.com/office/drawing/2014/main" id="{20C103CE-587D-48AF-8963-81E39AF3FA89}"/>
                  </a:ext>
                </a:extLst>
              </p:cNvPr>
              <p:cNvSpPr txBox="1">
                <a:spLocks noChangeArrowheads="1"/>
              </p:cNvSpPr>
              <p:nvPr/>
            </p:nvSpPr>
            <p:spPr>
              <a:xfrm>
                <a:off x="946404" y="4365104"/>
                <a:ext cx="6446520" cy="1815034"/>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algn="just"/>
                <a:r>
                  <a:rPr lang="en-US" dirty="0">
                    <a:latin typeface="Times New Roman" pitchFamily="18" charset="0"/>
                  </a:rPr>
                  <a:t>T=1</a:t>
                </a:r>
              </a:p>
              <a:p>
                <a:pPr algn="just"/>
                <a:r>
                  <a:rPr lang="en-US" dirty="0">
                    <a:latin typeface="Times New Roman" pitchFamily="18" charset="0"/>
                  </a:rPr>
                  <a:t>Compute the error (E) at all hypothesis (</a:t>
                </a:r>
                <a14:m>
                  <m:oMath xmlns:m="http://schemas.openxmlformats.org/officeDocument/2006/math">
                    <m:r>
                      <a:rPr lang="en-US" i="1" dirty="0" smtClean="0">
                        <a:latin typeface="Cambria Math" panose="02040503050406030204" pitchFamily="18" charset="0"/>
                      </a:rPr>
                      <m:t>𝑣𝑎𝑙</m:t>
                    </m:r>
                    <m:r>
                      <a:rPr lang="en-US" i="1" dirty="0" smtClean="0">
                        <a:latin typeface="Cambria Math" panose="02040503050406030204" pitchFamily="18" charset="0"/>
                      </a:rPr>
                      <m:t>&lt;</m:t>
                    </m:r>
                    <m:r>
                      <a:rPr lang="en-US" i="1" dirty="0" smtClean="0">
                        <a:latin typeface="Cambria Math" panose="02040503050406030204" pitchFamily="18" charset="0"/>
                      </a:rPr>
                      <m:t>𝑡h𝑟𝑒𝑠h𝑜𝑙𝑑</m:t>
                    </m:r>
                    <m:r>
                      <a:rPr lang="en-US" i="1" dirty="0" smtClean="0">
                        <a:latin typeface="Cambria Math" panose="02040503050406030204" pitchFamily="18" charset="0"/>
                      </a:rPr>
                      <m:t> </m:t>
                    </m:r>
                    <m:r>
                      <a:rPr lang="en-US" b="0" i="1" dirty="0" smtClean="0">
                        <a:latin typeface="Cambria Math" panose="02040503050406030204" pitchFamily="18" charset="0"/>
                      </a:rPr>
                      <m:t>𝑜𝑟</m:t>
                    </m:r>
                    <m:r>
                      <a:rPr lang="en-US" b="0" i="1" dirty="0" smtClean="0">
                        <a:latin typeface="Cambria Math" panose="02040503050406030204" pitchFamily="18" charset="0"/>
                      </a:rPr>
                      <m:t> </m:t>
                    </m:r>
                    <m:r>
                      <a:rPr lang="en-US" i="1" dirty="0" err="1">
                        <a:latin typeface="Cambria Math" panose="02040503050406030204" pitchFamily="18" charset="0"/>
                      </a:rPr>
                      <m:t>𝑣𝑎𝑙</m:t>
                    </m:r>
                    <m:r>
                      <a:rPr lang="en-US" i="1" dirty="0">
                        <a:latin typeface="Cambria Math" panose="02040503050406030204" pitchFamily="18" charset="0"/>
                      </a:rPr>
                      <m:t>&lt;</m:t>
                    </m:r>
                    <m:r>
                      <a:rPr lang="en-US" i="1" dirty="0">
                        <a:latin typeface="Cambria Math" panose="02040503050406030204" pitchFamily="18" charset="0"/>
                      </a:rPr>
                      <m:t>𝑡h𝑟𝑒𝑠h𝑜𝑙𝑑</m:t>
                    </m:r>
                  </m:oMath>
                </a14:m>
                <a:r>
                  <a:rPr lang="en-US" dirty="0">
                    <a:latin typeface="Times New Roman" pitchFamily="18" charset="0"/>
                  </a:rPr>
                  <a:t>)</a:t>
                </a:r>
              </a:p>
            </p:txBody>
          </p:sp>
        </mc:Choice>
        <mc:Fallback xmlns="">
          <p:sp>
            <p:nvSpPr>
              <p:cNvPr id="7" name="Rectangle 3">
                <a:extLst>
                  <a:ext uri="{FF2B5EF4-FFF2-40B4-BE49-F238E27FC236}">
                    <a16:creationId xmlns:a16="http://schemas.microsoft.com/office/drawing/2014/main" id="{20C103CE-587D-48AF-8963-81E39AF3FA89}"/>
                  </a:ext>
                </a:extLst>
              </p:cNvPr>
              <p:cNvSpPr txBox="1">
                <a:spLocks noRot="1" noChangeAspect="1" noMove="1" noResize="1" noEditPoints="1" noAdjustHandles="1" noChangeArrowheads="1" noChangeShapeType="1" noTextEdit="1"/>
              </p:cNvSpPr>
              <p:nvPr/>
            </p:nvSpPr>
            <p:spPr>
              <a:xfrm>
                <a:off x="946404" y="4365104"/>
                <a:ext cx="6446520" cy="1815034"/>
              </a:xfrm>
              <a:prstGeom prst="rect">
                <a:avLst/>
              </a:prstGeom>
              <a:blipFill>
                <a:blip r:embed="rId2"/>
                <a:stretch>
                  <a:fillRect l="-189" t="-2349"/>
                </a:stretch>
              </a:blipFill>
            </p:spPr>
            <p:txBody>
              <a:bodyPr/>
              <a:lstStyle/>
              <a:p>
                <a:r>
                  <a:rPr lang="LID4096">
                    <a:noFill/>
                  </a:rPr>
                  <a:t> </a:t>
                </a:r>
              </a:p>
            </p:txBody>
          </p:sp>
        </mc:Fallback>
      </mc:AlternateContent>
    </p:spTree>
    <p:extLst>
      <p:ext uri="{BB962C8B-B14F-4D97-AF65-F5344CB8AC3E}">
        <p14:creationId xmlns:p14="http://schemas.microsoft.com/office/powerpoint/2010/main" val="169029367"/>
      </p:ext>
    </p:extLst>
  </p:cSld>
  <p:clrMapOvr>
    <a:masterClrMapping/>
  </p:clrMapOvr>
  <p:transition spd="med">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blinds(horizontal)">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blinds(horizontal)">
                                      <p:cBhvr>
                                        <p:cTn id="12" dur="500"/>
                                        <p:tgtEl>
                                          <p:spTgt spid="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3AB94E-E681-49D6-A428-A855AF1312D4}"/>
              </a:ext>
            </a:extLst>
          </p:cNvPr>
          <p:cNvSpPr>
            <a:spLocks noGrp="1"/>
          </p:cNvSpPr>
          <p:nvPr>
            <p:ph type="title"/>
          </p:nvPr>
        </p:nvSpPr>
        <p:spPr/>
        <p:txBody>
          <a:bodyPr/>
          <a:lstStyle/>
          <a:p>
            <a:r>
              <a:rPr lang="en-US" dirty="0"/>
              <a:t>Example (t1)</a:t>
            </a:r>
            <a:endParaRPr lang="LID4096" dirty="0"/>
          </a:p>
        </p:txBody>
      </p:sp>
      <mc:AlternateContent xmlns:mc="http://schemas.openxmlformats.org/markup-compatibility/2006" xmlns:a14="http://schemas.microsoft.com/office/drawing/2010/main">
        <mc:Choice Requires="a14">
          <p:graphicFrame>
            <p:nvGraphicFramePr>
              <p:cNvPr id="6" name="Table 6">
                <a:extLst>
                  <a:ext uri="{FF2B5EF4-FFF2-40B4-BE49-F238E27FC236}">
                    <a16:creationId xmlns:a16="http://schemas.microsoft.com/office/drawing/2014/main" id="{B87759BD-F0BB-4C7F-B6FE-3A8317E66BF0}"/>
                  </a:ext>
                </a:extLst>
              </p:cNvPr>
              <p:cNvGraphicFramePr>
                <a:graphicFrameLocks noGrp="1"/>
              </p:cNvGraphicFramePr>
              <p:nvPr>
                <p:ph idx="1"/>
                <p:extLst>
                  <p:ext uri="{D42A27DB-BD31-4B8C-83A1-F6EECF244321}">
                    <p14:modId xmlns:p14="http://schemas.microsoft.com/office/powerpoint/2010/main" val="4267373415"/>
                  </p:ext>
                </p:extLst>
              </p:nvPr>
            </p:nvGraphicFramePr>
            <p:xfrm>
              <a:off x="946150" y="1828800"/>
              <a:ext cx="6446833" cy="5166360"/>
            </p:xfrm>
            <a:graphic>
              <a:graphicData uri="http://schemas.openxmlformats.org/drawingml/2006/table">
                <a:tbl>
                  <a:tblPr firstRow="1" bandRow="1">
                    <a:tableStyleId>{5C22544A-7EE6-4342-B048-85BDC9FD1C3A}</a:tableStyleId>
                  </a:tblPr>
                  <a:tblGrid>
                    <a:gridCol w="551388">
                      <a:extLst>
                        <a:ext uri="{9D8B030D-6E8A-4147-A177-3AD203B41FA5}">
                          <a16:colId xmlns:a16="http://schemas.microsoft.com/office/drawing/2014/main" val="2125577940"/>
                        </a:ext>
                      </a:extLst>
                    </a:gridCol>
                    <a:gridCol w="523085">
                      <a:extLst>
                        <a:ext uri="{9D8B030D-6E8A-4147-A177-3AD203B41FA5}">
                          <a16:colId xmlns:a16="http://schemas.microsoft.com/office/drawing/2014/main" val="869162464"/>
                        </a:ext>
                      </a:extLst>
                    </a:gridCol>
                    <a:gridCol w="537236">
                      <a:extLst>
                        <a:ext uri="{9D8B030D-6E8A-4147-A177-3AD203B41FA5}">
                          <a16:colId xmlns:a16="http://schemas.microsoft.com/office/drawing/2014/main" val="228964478"/>
                        </a:ext>
                      </a:extLst>
                    </a:gridCol>
                    <a:gridCol w="537236">
                      <a:extLst>
                        <a:ext uri="{9D8B030D-6E8A-4147-A177-3AD203B41FA5}">
                          <a16:colId xmlns:a16="http://schemas.microsoft.com/office/drawing/2014/main" val="1740794156"/>
                        </a:ext>
                      </a:extLst>
                    </a:gridCol>
                    <a:gridCol w="537236">
                      <a:extLst>
                        <a:ext uri="{9D8B030D-6E8A-4147-A177-3AD203B41FA5}">
                          <a16:colId xmlns:a16="http://schemas.microsoft.com/office/drawing/2014/main" val="937220109"/>
                        </a:ext>
                      </a:extLst>
                    </a:gridCol>
                    <a:gridCol w="537236">
                      <a:extLst>
                        <a:ext uri="{9D8B030D-6E8A-4147-A177-3AD203B41FA5}">
                          <a16:colId xmlns:a16="http://schemas.microsoft.com/office/drawing/2014/main" val="2294728461"/>
                        </a:ext>
                      </a:extLst>
                    </a:gridCol>
                    <a:gridCol w="537236">
                      <a:extLst>
                        <a:ext uri="{9D8B030D-6E8A-4147-A177-3AD203B41FA5}">
                          <a16:colId xmlns:a16="http://schemas.microsoft.com/office/drawing/2014/main" val="1530943301"/>
                        </a:ext>
                      </a:extLst>
                    </a:gridCol>
                    <a:gridCol w="537236">
                      <a:extLst>
                        <a:ext uri="{9D8B030D-6E8A-4147-A177-3AD203B41FA5}">
                          <a16:colId xmlns:a16="http://schemas.microsoft.com/office/drawing/2014/main" val="796534891"/>
                        </a:ext>
                      </a:extLst>
                    </a:gridCol>
                    <a:gridCol w="537236">
                      <a:extLst>
                        <a:ext uri="{9D8B030D-6E8A-4147-A177-3AD203B41FA5}">
                          <a16:colId xmlns:a16="http://schemas.microsoft.com/office/drawing/2014/main" val="1438237302"/>
                        </a:ext>
                      </a:extLst>
                    </a:gridCol>
                    <a:gridCol w="537236">
                      <a:extLst>
                        <a:ext uri="{9D8B030D-6E8A-4147-A177-3AD203B41FA5}">
                          <a16:colId xmlns:a16="http://schemas.microsoft.com/office/drawing/2014/main" val="2106090586"/>
                        </a:ext>
                      </a:extLst>
                    </a:gridCol>
                    <a:gridCol w="537236">
                      <a:extLst>
                        <a:ext uri="{9D8B030D-6E8A-4147-A177-3AD203B41FA5}">
                          <a16:colId xmlns:a16="http://schemas.microsoft.com/office/drawing/2014/main" val="2292440500"/>
                        </a:ext>
                      </a:extLst>
                    </a:gridCol>
                    <a:gridCol w="537236">
                      <a:extLst>
                        <a:ext uri="{9D8B030D-6E8A-4147-A177-3AD203B41FA5}">
                          <a16:colId xmlns:a16="http://schemas.microsoft.com/office/drawing/2014/main" val="3353765721"/>
                        </a:ext>
                      </a:extLst>
                    </a:gridCol>
                  </a:tblGrid>
                  <a:tr h="370840">
                    <a:tc>
                      <a:txBody>
                        <a:bodyPr/>
                        <a:lstStyle/>
                        <a:p>
                          <a:r>
                            <a:rPr lang="en-US" sz="1600" dirty="0"/>
                            <a:t>Index</a:t>
                          </a:r>
                          <a:endParaRPr lang="LID4096" sz="1600" dirty="0"/>
                        </a:p>
                      </a:txBody>
                      <a:tcPr/>
                    </a:tc>
                    <a:tc>
                      <a:txBody>
                        <a:bodyPr/>
                        <a:lstStyle/>
                        <a:p>
                          <a:r>
                            <a:rPr lang="en-US" sz="1600" dirty="0"/>
                            <a:t>0</a:t>
                          </a:r>
                          <a:endParaRPr lang="LID4096" sz="1600" dirty="0"/>
                        </a:p>
                      </a:txBody>
                      <a:tcPr/>
                    </a:tc>
                    <a:tc>
                      <a:txBody>
                        <a:bodyPr/>
                        <a:lstStyle/>
                        <a:p>
                          <a:r>
                            <a:rPr lang="en-US" sz="1600" dirty="0"/>
                            <a:t>1</a:t>
                          </a:r>
                          <a:endParaRPr lang="LID4096" sz="1600" dirty="0"/>
                        </a:p>
                      </a:txBody>
                      <a:tcPr/>
                    </a:tc>
                    <a:tc>
                      <a:txBody>
                        <a:bodyPr/>
                        <a:lstStyle/>
                        <a:p>
                          <a:r>
                            <a:rPr lang="en-US" sz="1600" dirty="0"/>
                            <a:t>2</a:t>
                          </a:r>
                          <a:endParaRPr lang="LID4096" sz="1600" dirty="0"/>
                        </a:p>
                      </a:txBody>
                      <a:tcPr/>
                    </a:tc>
                    <a:tc>
                      <a:txBody>
                        <a:bodyPr/>
                        <a:lstStyle/>
                        <a:p>
                          <a:r>
                            <a:rPr lang="en-US" sz="1600" dirty="0"/>
                            <a:t>3</a:t>
                          </a:r>
                          <a:endParaRPr lang="LID4096" sz="1600" dirty="0"/>
                        </a:p>
                      </a:txBody>
                      <a:tcPr/>
                    </a:tc>
                    <a:tc>
                      <a:txBody>
                        <a:bodyPr/>
                        <a:lstStyle/>
                        <a:p>
                          <a:r>
                            <a:rPr lang="en-US" sz="1600" dirty="0"/>
                            <a:t>4</a:t>
                          </a:r>
                          <a:endParaRPr lang="LID4096" sz="1600" dirty="0"/>
                        </a:p>
                      </a:txBody>
                      <a:tcPr/>
                    </a:tc>
                    <a:tc>
                      <a:txBody>
                        <a:bodyPr/>
                        <a:lstStyle/>
                        <a:p>
                          <a:r>
                            <a:rPr lang="en-US" sz="1600" dirty="0"/>
                            <a:t>5</a:t>
                          </a:r>
                          <a:endParaRPr lang="LID4096" sz="1600" dirty="0"/>
                        </a:p>
                      </a:txBody>
                      <a:tcPr/>
                    </a:tc>
                    <a:tc>
                      <a:txBody>
                        <a:bodyPr/>
                        <a:lstStyle/>
                        <a:p>
                          <a:r>
                            <a:rPr lang="en-US" sz="1600" dirty="0"/>
                            <a:t>6</a:t>
                          </a:r>
                          <a:endParaRPr lang="LID4096" sz="1600" dirty="0"/>
                        </a:p>
                      </a:txBody>
                      <a:tcPr/>
                    </a:tc>
                    <a:tc>
                      <a:txBody>
                        <a:bodyPr/>
                        <a:lstStyle/>
                        <a:p>
                          <a:r>
                            <a:rPr lang="en-US" sz="1600" dirty="0"/>
                            <a:t>7</a:t>
                          </a:r>
                          <a:endParaRPr lang="LID4096" sz="1600" dirty="0"/>
                        </a:p>
                      </a:txBody>
                      <a:tcPr/>
                    </a:tc>
                    <a:tc>
                      <a:txBody>
                        <a:bodyPr/>
                        <a:lstStyle/>
                        <a:p>
                          <a:r>
                            <a:rPr lang="en-US" sz="1600" dirty="0"/>
                            <a:t>8</a:t>
                          </a:r>
                          <a:endParaRPr lang="LID4096" sz="1600" dirty="0"/>
                        </a:p>
                      </a:txBody>
                      <a:tcPr/>
                    </a:tc>
                    <a:tc>
                      <a:txBody>
                        <a:bodyPr/>
                        <a:lstStyle/>
                        <a:p>
                          <a:r>
                            <a:rPr lang="en-US" sz="1600" dirty="0"/>
                            <a:t>9</a:t>
                          </a:r>
                          <a:endParaRPr lang="LID4096" sz="1600" dirty="0"/>
                        </a:p>
                      </a:txBody>
                      <a:tcPr/>
                    </a:tc>
                    <a:tc>
                      <a:txBody>
                        <a:bodyPr/>
                        <a:lstStyle/>
                        <a:p>
                          <a:pPr/>
                          <a14:m>
                            <m:oMathPara xmlns:m="http://schemas.openxmlformats.org/officeDocument/2006/math">
                              <m:oMathParaPr>
                                <m:jc m:val="centerGroup"/>
                              </m:oMathParaPr>
                              <m:oMath xmlns:m="http://schemas.openxmlformats.org/officeDocument/2006/math">
                                <m:r>
                                  <a:rPr lang="en-US" sz="1600" b="1" i="1" dirty="0" smtClean="0">
                                    <a:latin typeface="Cambria Math" panose="02040503050406030204" pitchFamily="18" charset="0"/>
                                  </a:rPr>
                                  <m:t>𝝐</m:t>
                                </m:r>
                              </m:oMath>
                            </m:oMathPara>
                          </a14:m>
                          <a:endParaRPr lang="LID4096" sz="1600" dirty="0"/>
                        </a:p>
                      </a:txBody>
                      <a:tcPr/>
                    </a:tc>
                    <a:extLst>
                      <a:ext uri="{0D108BD9-81ED-4DB2-BD59-A6C34878D82A}">
                        <a16:rowId xmlns:a16="http://schemas.microsoft.com/office/drawing/2014/main" val="2406703387"/>
                      </a:ext>
                    </a:extLst>
                  </a:tr>
                  <a:tr h="370840">
                    <a:tc>
                      <a:txBody>
                        <a:bodyPr/>
                        <a:lstStyle/>
                        <a:p>
                          <a:r>
                            <a:rPr lang="en-US" sz="1600" dirty="0"/>
                            <a:t>X</a:t>
                          </a:r>
                          <a:endParaRPr lang="LID4096" sz="1600" dirty="0"/>
                        </a:p>
                      </a:txBody>
                      <a:tcPr/>
                    </a:tc>
                    <a:tc>
                      <a:txBody>
                        <a:bodyPr/>
                        <a:lstStyle/>
                        <a:p>
                          <a:r>
                            <a:rPr lang="en-US" sz="1600" dirty="0"/>
                            <a:t>0</a:t>
                          </a:r>
                          <a:endParaRPr lang="LID4096" sz="1600" dirty="0"/>
                        </a:p>
                      </a:txBody>
                      <a:tcPr/>
                    </a:tc>
                    <a:tc>
                      <a:txBody>
                        <a:bodyPr/>
                        <a:lstStyle/>
                        <a:p>
                          <a:r>
                            <a:rPr lang="en-US" sz="1600" dirty="0"/>
                            <a:t>1</a:t>
                          </a:r>
                          <a:endParaRPr lang="LID4096" sz="1600" dirty="0"/>
                        </a:p>
                      </a:txBody>
                      <a:tcPr/>
                    </a:tc>
                    <a:tc>
                      <a:txBody>
                        <a:bodyPr/>
                        <a:lstStyle/>
                        <a:p>
                          <a:r>
                            <a:rPr lang="en-US" sz="1600" dirty="0"/>
                            <a:t>2</a:t>
                          </a:r>
                          <a:endParaRPr lang="LID4096" sz="1600" dirty="0"/>
                        </a:p>
                      </a:txBody>
                      <a:tcPr/>
                    </a:tc>
                    <a:tc>
                      <a:txBody>
                        <a:bodyPr/>
                        <a:lstStyle/>
                        <a:p>
                          <a:r>
                            <a:rPr lang="en-US" sz="1600" dirty="0"/>
                            <a:t>3</a:t>
                          </a:r>
                          <a:endParaRPr lang="LID4096" sz="1600" dirty="0"/>
                        </a:p>
                      </a:txBody>
                      <a:tcPr/>
                    </a:tc>
                    <a:tc>
                      <a:txBody>
                        <a:bodyPr/>
                        <a:lstStyle/>
                        <a:p>
                          <a:r>
                            <a:rPr lang="en-US" sz="1600" dirty="0"/>
                            <a:t>4</a:t>
                          </a:r>
                          <a:endParaRPr lang="LID4096" sz="1600" dirty="0"/>
                        </a:p>
                      </a:txBody>
                      <a:tcPr/>
                    </a:tc>
                    <a:tc>
                      <a:txBody>
                        <a:bodyPr/>
                        <a:lstStyle/>
                        <a:p>
                          <a:r>
                            <a:rPr lang="en-US" sz="1600" dirty="0"/>
                            <a:t>5</a:t>
                          </a:r>
                          <a:endParaRPr lang="LID4096" sz="1600" dirty="0"/>
                        </a:p>
                      </a:txBody>
                      <a:tcPr/>
                    </a:tc>
                    <a:tc>
                      <a:txBody>
                        <a:bodyPr/>
                        <a:lstStyle/>
                        <a:p>
                          <a:r>
                            <a:rPr lang="en-US" sz="1600" dirty="0"/>
                            <a:t>6</a:t>
                          </a:r>
                          <a:endParaRPr lang="LID4096" sz="1600" dirty="0"/>
                        </a:p>
                      </a:txBody>
                      <a:tcPr/>
                    </a:tc>
                    <a:tc>
                      <a:txBody>
                        <a:bodyPr/>
                        <a:lstStyle/>
                        <a:p>
                          <a:r>
                            <a:rPr lang="en-US" sz="1600" dirty="0"/>
                            <a:t>7</a:t>
                          </a:r>
                          <a:endParaRPr lang="LID4096" sz="1600" dirty="0"/>
                        </a:p>
                      </a:txBody>
                      <a:tcPr/>
                    </a:tc>
                    <a:tc>
                      <a:txBody>
                        <a:bodyPr/>
                        <a:lstStyle/>
                        <a:p>
                          <a:r>
                            <a:rPr lang="en-US" sz="1600" dirty="0"/>
                            <a:t>8</a:t>
                          </a:r>
                          <a:endParaRPr lang="LID4096" sz="1600" dirty="0"/>
                        </a:p>
                      </a:txBody>
                      <a:tcPr/>
                    </a:tc>
                    <a:tc>
                      <a:txBody>
                        <a:bodyPr/>
                        <a:lstStyle/>
                        <a:p>
                          <a:r>
                            <a:rPr lang="en-US" sz="1600" dirty="0"/>
                            <a:t>9</a:t>
                          </a:r>
                          <a:endParaRPr lang="LID4096" sz="1600" dirty="0"/>
                        </a:p>
                      </a:txBody>
                      <a:tcPr/>
                    </a:tc>
                    <a:tc>
                      <a:txBody>
                        <a:bodyPr/>
                        <a:lstStyle/>
                        <a:p>
                          <a:endParaRPr lang="LID4096" sz="1600" dirty="0"/>
                        </a:p>
                      </a:txBody>
                      <a:tcPr/>
                    </a:tc>
                    <a:extLst>
                      <a:ext uri="{0D108BD9-81ED-4DB2-BD59-A6C34878D82A}">
                        <a16:rowId xmlns:a16="http://schemas.microsoft.com/office/drawing/2014/main" val="391947288"/>
                      </a:ext>
                    </a:extLst>
                  </a:tr>
                  <a:tr h="370840">
                    <a:tc>
                      <a:txBody>
                        <a:bodyPr/>
                        <a:lstStyle/>
                        <a:p>
                          <a:r>
                            <a:rPr lang="en-US" sz="1600" dirty="0"/>
                            <a:t>Y</a:t>
                          </a:r>
                          <a:endParaRPr lang="LID4096" sz="1600" dirty="0"/>
                        </a:p>
                      </a:txBody>
                      <a:tcPr/>
                    </a:tc>
                    <a:tc>
                      <a:txBody>
                        <a:bodyPr/>
                        <a:lstStyle/>
                        <a:p>
                          <a:r>
                            <a:rPr lang="en-US" sz="1600" dirty="0"/>
                            <a:t>1</a:t>
                          </a:r>
                          <a:endParaRPr lang="LID4096" sz="1600" dirty="0"/>
                        </a:p>
                      </a:txBody>
                      <a:tcPr/>
                    </a:tc>
                    <a:tc>
                      <a:txBody>
                        <a:bodyPr/>
                        <a:lstStyle/>
                        <a:p>
                          <a:r>
                            <a:rPr lang="en-US" sz="1600" dirty="0"/>
                            <a:t>1</a:t>
                          </a:r>
                          <a:endParaRPr lang="LID4096" sz="1600" dirty="0"/>
                        </a:p>
                      </a:txBody>
                      <a:tcPr/>
                    </a:tc>
                    <a:tc>
                      <a:txBody>
                        <a:bodyPr/>
                        <a:lstStyle/>
                        <a:p>
                          <a:r>
                            <a:rPr lang="en-US" sz="1600" dirty="0"/>
                            <a:t>1</a:t>
                          </a:r>
                          <a:endParaRPr lang="LID4096" sz="1600" dirty="0"/>
                        </a:p>
                      </a:txBody>
                      <a:tcPr/>
                    </a:tc>
                    <a:tc>
                      <a:txBody>
                        <a:bodyPr/>
                        <a:lstStyle/>
                        <a:p>
                          <a:r>
                            <a:rPr lang="en-US" sz="1600" dirty="0"/>
                            <a:t>-1</a:t>
                          </a:r>
                          <a:endParaRPr lang="LID4096" sz="1600" dirty="0"/>
                        </a:p>
                      </a:txBody>
                      <a:tcPr/>
                    </a:tc>
                    <a:tc>
                      <a:txBody>
                        <a:bodyPr/>
                        <a:lstStyle/>
                        <a:p>
                          <a:r>
                            <a:rPr lang="en-US" sz="1600" dirty="0"/>
                            <a:t>-1</a:t>
                          </a:r>
                          <a:endParaRPr lang="LID4096" sz="1600" dirty="0"/>
                        </a:p>
                      </a:txBody>
                      <a:tcPr/>
                    </a:tc>
                    <a:tc>
                      <a:txBody>
                        <a:bodyPr/>
                        <a:lstStyle/>
                        <a:p>
                          <a:r>
                            <a:rPr lang="en-US" sz="1600" dirty="0"/>
                            <a:t>-1</a:t>
                          </a:r>
                          <a:endParaRPr lang="LID4096" sz="1600" dirty="0"/>
                        </a:p>
                      </a:txBody>
                      <a:tcPr/>
                    </a:tc>
                    <a:tc>
                      <a:txBody>
                        <a:bodyPr/>
                        <a:lstStyle/>
                        <a:p>
                          <a:r>
                            <a:rPr lang="en-US" sz="1600" dirty="0"/>
                            <a:t>1</a:t>
                          </a:r>
                          <a:endParaRPr lang="LID4096" sz="1600" dirty="0"/>
                        </a:p>
                      </a:txBody>
                      <a:tcPr/>
                    </a:tc>
                    <a:tc>
                      <a:txBody>
                        <a:bodyPr/>
                        <a:lstStyle/>
                        <a:p>
                          <a:r>
                            <a:rPr lang="en-US" sz="1600" dirty="0"/>
                            <a:t>1</a:t>
                          </a:r>
                          <a:endParaRPr lang="LID4096" sz="1600" dirty="0"/>
                        </a:p>
                      </a:txBody>
                      <a:tcPr/>
                    </a:tc>
                    <a:tc>
                      <a:txBody>
                        <a:bodyPr/>
                        <a:lstStyle/>
                        <a:p>
                          <a:r>
                            <a:rPr lang="en-US" sz="1600" dirty="0"/>
                            <a:t>1</a:t>
                          </a:r>
                          <a:endParaRPr lang="LID4096" sz="1600" dirty="0"/>
                        </a:p>
                      </a:txBody>
                      <a:tcPr/>
                    </a:tc>
                    <a:tc>
                      <a:txBody>
                        <a:bodyPr/>
                        <a:lstStyle/>
                        <a:p>
                          <a:r>
                            <a:rPr lang="en-US" sz="1600" dirty="0"/>
                            <a:t>-1</a:t>
                          </a:r>
                          <a:endParaRPr lang="LID4096" sz="1600" dirty="0"/>
                        </a:p>
                      </a:txBody>
                      <a:tcPr/>
                    </a:tc>
                    <a:tc>
                      <a:txBody>
                        <a:bodyPr/>
                        <a:lstStyle/>
                        <a:p>
                          <a:endParaRPr lang="LID4096" sz="1600" dirty="0"/>
                        </a:p>
                      </a:txBody>
                      <a:tcPr/>
                    </a:tc>
                    <a:extLst>
                      <a:ext uri="{0D108BD9-81ED-4DB2-BD59-A6C34878D82A}">
                        <a16:rowId xmlns:a16="http://schemas.microsoft.com/office/drawing/2014/main" val="2175554634"/>
                      </a:ext>
                    </a:extLst>
                  </a:tr>
                  <a:tr h="370840">
                    <a:tc>
                      <a:txBody>
                        <a:bodyPr/>
                        <a:lstStyle/>
                        <a:p>
                          <a:r>
                            <a:rPr lang="en-US" sz="1600" dirty="0"/>
                            <a:t>P</a:t>
                          </a:r>
                          <a:endParaRPr lang="LID4096" sz="1600" dirty="0"/>
                        </a:p>
                      </a:txBody>
                      <a:tcPr/>
                    </a:tc>
                    <a:tc>
                      <a:txBody>
                        <a:bodyPr/>
                        <a:lstStyle/>
                        <a:p>
                          <a:r>
                            <a:rPr lang="en-US" sz="1600" dirty="0"/>
                            <a:t>0.1</a:t>
                          </a:r>
                          <a:endParaRPr lang="LID4096" sz="1600" dirty="0"/>
                        </a:p>
                      </a:txBody>
                      <a:tcPr/>
                    </a:tc>
                    <a:tc>
                      <a:txBody>
                        <a:bodyPr/>
                        <a:lstStyle/>
                        <a:p>
                          <a:r>
                            <a:rPr lang="en-US" sz="1600" dirty="0"/>
                            <a:t>0.1</a:t>
                          </a:r>
                          <a:endParaRPr lang="LID4096" sz="1600" dirty="0"/>
                        </a:p>
                      </a:txBody>
                      <a:tcPr/>
                    </a:tc>
                    <a:tc>
                      <a:txBody>
                        <a:bodyPr/>
                        <a:lstStyle/>
                        <a:p>
                          <a:r>
                            <a:rPr lang="en-US" sz="1600" dirty="0"/>
                            <a:t>0.1</a:t>
                          </a:r>
                          <a:endParaRPr lang="LID4096" sz="1600" dirty="0"/>
                        </a:p>
                      </a:txBody>
                      <a:tcPr/>
                    </a:tc>
                    <a:tc>
                      <a:txBody>
                        <a:bodyPr/>
                        <a:lstStyle/>
                        <a:p>
                          <a:r>
                            <a:rPr lang="en-US" sz="1600" dirty="0"/>
                            <a:t>0.1</a:t>
                          </a:r>
                          <a:endParaRPr lang="LID4096" sz="1600" dirty="0"/>
                        </a:p>
                      </a:txBody>
                      <a:tcPr/>
                    </a:tc>
                    <a:tc>
                      <a:txBody>
                        <a:bodyPr/>
                        <a:lstStyle/>
                        <a:p>
                          <a:r>
                            <a:rPr lang="en-US" sz="1600" dirty="0"/>
                            <a:t>0.1</a:t>
                          </a:r>
                          <a:endParaRPr lang="LID4096" sz="1600" dirty="0"/>
                        </a:p>
                      </a:txBody>
                      <a:tcPr/>
                    </a:tc>
                    <a:tc>
                      <a:txBody>
                        <a:bodyPr/>
                        <a:lstStyle/>
                        <a:p>
                          <a:r>
                            <a:rPr lang="en-US" sz="1600" dirty="0"/>
                            <a:t>0.1</a:t>
                          </a:r>
                          <a:endParaRPr lang="LID4096" sz="1600" dirty="0"/>
                        </a:p>
                      </a:txBody>
                      <a:tcPr/>
                    </a:tc>
                    <a:tc>
                      <a:txBody>
                        <a:bodyPr/>
                        <a:lstStyle/>
                        <a:p>
                          <a:r>
                            <a:rPr lang="en-US" sz="1600" dirty="0"/>
                            <a:t>0.1</a:t>
                          </a:r>
                          <a:endParaRPr lang="LID4096" sz="1600" dirty="0"/>
                        </a:p>
                      </a:txBody>
                      <a:tcPr/>
                    </a:tc>
                    <a:tc>
                      <a:txBody>
                        <a:bodyPr/>
                        <a:lstStyle/>
                        <a:p>
                          <a:r>
                            <a:rPr lang="en-US" sz="1600" dirty="0"/>
                            <a:t>0.1</a:t>
                          </a:r>
                          <a:endParaRPr lang="LID4096" sz="1600" dirty="0"/>
                        </a:p>
                      </a:txBody>
                      <a:tcPr/>
                    </a:tc>
                    <a:tc>
                      <a:txBody>
                        <a:bodyPr/>
                        <a:lstStyle/>
                        <a:p>
                          <a:r>
                            <a:rPr lang="en-US" sz="1600" dirty="0"/>
                            <a:t>0.1</a:t>
                          </a:r>
                          <a:endParaRPr lang="LID4096" sz="1600" dirty="0"/>
                        </a:p>
                      </a:txBody>
                      <a:tcPr/>
                    </a:tc>
                    <a:tc>
                      <a:txBody>
                        <a:bodyPr/>
                        <a:lstStyle/>
                        <a:p>
                          <a:r>
                            <a:rPr lang="en-US" sz="1600" dirty="0"/>
                            <a:t>0.1</a:t>
                          </a:r>
                          <a:endParaRPr lang="LID4096" sz="1600" dirty="0"/>
                        </a:p>
                      </a:txBody>
                      <a:tcPr/>
                    </a:tc>
                    <a:tc>
                      <a:txBody>
                        <a:bodyPr/>
                        <a:lstStyle/>
                        <a:p>
                          <a:endParaRPr lang="LID4096" sz="1600" dirty="0"/>
                        </a:p>
                      </a:txBody>
                      <a:tcPr/>
                    </a:tc>
                    <a:extLst>
                      <a:ext uri="{0D108BD9-81ED-4DB2-BD59-A6C34878D82A}">
                        <a16:rowId xmlns:a16="http://schemas.microsoft.com/office/drawing/2014/main" val="531969103"/>
                      </a:ext>
                    </a:extLst>
                  </a:tr>
                  <a:tr h="370840">
                    <a:tc>
                      <a:txBody>
                        <a:bodyPr/>
                        <a:lstStyle/>
                        <a:p>
                          <a:r>
                            <a:rPr lang="en-US" sz="1600" dirty="0"/>
                            <a:t>x&lt;0.5</a:t>
                          </a:r>
                          <a:endParaRPr lang="LID4096" sz="1600" dirty="0"/>
                        </a:p>
                      </a:txBody>
                      <a:tcPr/>
                    </a:tc>
                    <a:tc>
                      <a:txBody>
                        <a:bodyPr/>
                        <a:lstStyle/>
                        <a:p>
                          <a:r>
                            <a:rPr lang="en-US" sz="1600" dirty="0"/>
                            <a:t>1</a:t>
                          </a:r>
                          <a:endParaRPr lang="LID4096" sz="1600" dirty="0"/>
                        </a:p>
                      </a:txBody>
                      <a:tcPr/>
                    </a:tc>
                    <a:tc>
                      <a:txBody>
                        <a:bodyPr/>
                        <a:lstStyle/>
                        <a:p>
                          <a:r>
                            <a:rPr lang="en-US" sz="1600" dirty="0"/>
                            <a:t>-1</a:t>
                          </a:r>
                          <a:endParaRPr lang="LID4096" sz="1600" dirty="0"/>
                        </a:p>
                      </a:txBody>
                      <a:tcPr/>
                    </a:tc>
                    <a:tc>
                      <a:txBody>
                        <a:bodyPr/>
                        <a:lstStyle/>
                        <a:p>
                          <a:r>
                            <a:rPr lang="en-US" sz="1600" dirty="0"/>
                            <a:t>-1</a:t>
                          </a:r>
                          <a:endParaRPr lang="LID4096" sz="1600" dirty="0"/>
                        </a:p>
                      </a:txBody>
                      <a:tcPr/>
                    </a:tc>
                    <a:tc>
                      <a:txBody>
                        <a:bodyPr/>
                        <a:lstStyle/>
                        <a:p>
                          <a:r>
                            <a:rPr lang="en-US" sz="1600" dirty="0"/>
                            <a:t>-1</a:t>
                          </a:r>
                          <a:endParaRPr lang="LID4096" sz="1600" dirty="0"/>
                        </a:p>
                      </a:txBody>
                      <a:tcPr/>
                    </a:tc>
                    <a:tc>
                      <a:txBody>
                        <a:bodyPr/>
                        <a:lstStyle/>
                        <a:p>
                          <a:r>
                            <a:rPr lang="en-US" sz="1600" dirty="0"/>
                            <a:t>-1</a:t>
                          </a:r>
                          <a:endParaRPr lang="LID4096" sz="1600" dirty="0"/>
                        </a:p>
                      </a:txBody>
                      <a:tcPr/>
                    </a:tc>
                    <a:tc>
                      <a:txBody>
                        <a:bodyPr/>
                        <a:lstStyle/>
                        <a:p>
                          <a:r>
                            <a:rPr lang="en-US" sz="1600" dirty="0"/>
                            <a:t>-1</a:t>
                          </a:r>
                          <a:endParaRPr lang="LID4096" sz="1600" dirty="0"/>
                        </a:p>
                      </a:txBody>
                      <a:tcPr/>
                    </a:tc>
                    <a:tc>
                      <a:txBody>
                        <a:bodyPr/>
                        <a:lstStyle/>
                        <a:p>
                          <a:r>
                            <a:rPr lang="en-US" sz="1600" dirty="0"/>
                            <a:t>-1</a:t>
                          </a:r>
                          <a:endParaRPr lang="LID4096" sz="1600" dirty="0"/>
                        </a:p>
                      </a:txBody>
                      <a:tcPr/>
                    </a:tc>
                    <a:tc>
                      <a:txBody>
                        <a:bodyPr/>
                        <a:lstStyle/>
                        <a:p>
                          <a:r>
                            <a:rPr lang="en-US" sz="1600" dirty="0"/>
                            <a:t>-1</a:t>
                          </a:r>
                          <a:endParaRPr lang="LID4096" sz="1600" dirty="0"/>
                        </a:p>
                      </a:txBody>
                      <a:tcPr/>
                    </a:tc>
                    <a:tc>
                      <a:txBody>
                        <a:bodyPr/>
                        <a:lstStyle/>
                        <a:p>
                          <a:r>
                            <a:rPr lang="en-US" sz="1600" dirty="0"/>
                            <a:t>-1</a:t>
                          </a:r>
                          <a:endParaRPr lang="LID4096" sz="1600" dirty="0"/>
                        </a:p>
                      </a:txBody>
                      <a:tcPr/>
                    </a:tc>
                    <a:tc>
                      <a:txBody>
                        <a:bodyPr/>
                        <a:lstStyle/>
                        <a:p>
                          <a:r>
                            <a:rPr lang="en-US" sz="1600" dirty="0"/>
                            <a:t>-1</a:t>
                          </a:r>
                          <a:endParaRPr lang="LID4096" sz="1600" dirty="0"/>
                        </a:p>
                      </a:txBody>
                      <a:tcPr/>
                    </a:tc>
                    <a:tc>
                      <a:txBody>
                        <a:bodyPr/>
                        <a:lstStyle/>
                        <a:p>
                          <a:r>
                            <a:rPr lang="en-US" sz="1600" dirty="0"/>
                            <a:t>0.5</a:t>
                          </a:r>
                          <a:endParaRPr lang="LID4096" sz="1600" dirty="0"/>
                        </a:p>
                      </a:txBody>
                      <a:tcPr/>
                    </a:tc>
                    <a:extLst>
                      <a:ext uri="{0D108BD9-81ED-4DB2-BD59-A6C34878D82A}">
                        <a16:rowId xmlns:a16="http://schemas.microsoft.com/office/drawing/2014/main" val="2752557778"/>
                      </a:ext>
                    </a:extLst>
                  </a:tr>
                  <a:tr h="370840">
                    <a:tc>
                      <a:txBody>
                        <a:bodyPr/>
                        <a:lstStyle/>
                        <a:p>
                          <a:r>
                            <a:rPr lang="en-US" sz="1600" dirty="0"/>
                            <a:t>x&lt;1.5</a:t>
                          </a:r>
                          <a:endParaRPr lang="LID4096" sz="1600" dirty="0"/>
                        </a:p>
                      </a:txBody>
                      <a:tcPr/>
                    </a:tc>
                    <a:tc>
                      <a:txBody>
                        <a:bodyPr/>
                        <a:lstStyle/>
                        <a:p>
                          <a:r>
                            <a:rPr lang="en-US" sz="1600" dirty="0"/>
                            <a:t>1</a:t>
                          </a:r>
                          <a:endParaRPr lang="LID4096" sz="1600" dirty="0"/>
                        </a:p>
                      </a:txBody>
                      <a:tcPr/>
                    </a:tc>
                    <a:tc>
                      <a:txBody>
                        <a:bodyPr/>
                        <a:lstStyle/>
                        <a:p>
                          <a:r>
                            <a:rPr lang="en-US" sz="1600" dirty="0"/>
                            <a:t>1</a:t>
                          </a:r>
                          <a:endParaRPr lang="LID4096" sz="1600" dirty="0"/>
                        </a:p>
                      </a:txBody>
                      <a:tcPr/>
                    </a:tc>
                    <a:tc>
                      <a:txBody>
                        <a:bodyPr/>
                        <a:lstStyle/>
                        <a:p>
                          <a:r>
                            <a:rPr lang="en-US" sz="1600" dirty="0"/>
                            <a:t>-1</a:t>
                          </a:r>
                          <a:endParaRPr lang="LID4096" sz="1600" dirty="0"/>
                        </a:p>
                      </a:txBody>
                      <a:tcPr/>
                    </a:tc>
                    <a:tc>
                      <a:txBody>
                        <a:bodyPr/>
                        <a:lstStyle/>
                        <a:p>
                          <a:r>
                            <a:rPr lang="en-US" sz="1600" dirty="0"/>
                            <a:t>-1</a:t>
                          </a:r>
                          <a:endParaRPr lang="LID4096" sz="1600" dirty="0"/>
                        </a:p>
                      </a:txBody>
                      <a:tcPr/>
                    </a:tc>
                    <a:tc>
                      <a:txBody>
                        <a:bodyPr/>
                        <a:lstStyle/>
                        <a:p>
                          <a:r>
                            <a:rPr lang="en-US" sz="1600" dirty="0"/>
                            <a:t>-1</a:t>
                          </a:r>
                          <a:endParaRPr lang="LID4096" sz="1600" dirty="0"/>
                        </a:p>
                      </a:txBody>
                      <a:tcPr/>
                    </a:tc>
                    <a:tc>
                      <a:txBody>
                        <a:bodyPr/>
                        <a:lstStyle/>
                        <a:p>
                          <a:r>
                            <a:rPr lang="en-US" sz="1600" dirty="0"/>
                            <a:t>-1</a:t>
                          </a:r>
                          <a:endParaRPr lang="LID4096" sz="1600" dirty="0"/>
                        </a:p>
                      </a:txBody>
                      <a:tcPr/>
                    </a:tc>
                    <a:tc>
                      <a:txBody>
                        <a:bodyPr/>
                        <a:lstStyle/>
                        <a:p>
                          <a:r>
                            <a:rPr lang="en-US" sz="1600" dirty="0"/>
                            <a:t>-1</a:t>
                          </a:r>
                          <a:endParaRPr lang="LID4096" sz="1600" dirty="0"/>
                        </a:p>
                      </a:txBody>
                      <a:tcPr/>
                    </a:tc>
                    <a:tc>
                      <a:txBody>
                        <a:bodyPr/>
                        <a:lstStyle/>
                        <a:p>
                          <a:r>
                            <a:rPr lang="en-US" sz="1600" dirty="0"/>
                            <a:t>-1</a:t>
                          </a:r>
                          <a:endParaRPr lang="LID4096" sz="1600" dirty="0"/>
                        </a:p>
                      </a:txBody>
                      <a:tcPr/>
                    </a:tc>
                    <a:tc>
                      <a:txBody>
                        <a:bodyPr/>
                        <a:lstStyle/>
                        <a:p>
                          <a:r>
                            <a:rPr lang="en-US" sz="1600" dirty="0"/>
                            <a:t>-1</a:t>
                          </a:r>
                          <a:endParaRPr lang="LID4096" sz="1600" dirty="0"/>
                        </a:p>
                      </a:txBody>
                      <a:tcPr/>
                    </a:tc>
                    <a:tc>
                      <a:txBody>
                        <a:bodyPr/>
                        <a:lstStyle/>
                        <a:p>
                          <a:r>
                            <a:rPr lang="en-US" sz="1600" dirty="0"/>
                            <a:t>-1</a:t>
                          </a:r>
                        </a:p>
                      </a:txBody>
                      <a:tcPr/>
                    </a:tc>
                    <a:tc>
                      <a:txBody>
                        <a:bodyPr/>
                        <a:lstStyle/>
                        <a:p>
                          <a:r>
                            <a:rPr lang="en-US" sz="1600" dirty="0"/>
                            <a:t>0.4</a:t>
                          </a:r>
                        </a:p>
                      </a:txBody>
                      <a:tcPr/>
                    </a:tc>
                    <a:extLst>
                      <a:ext uri="{0D108BD9-81ED-4DB2-BD59-A6C34878D82A}">
                        <a16:rowId xmlns:a16="http://schemas.microsoft.com/office/drawing/2014/main" val="2122200558"/>
                      </a:ext>
                    </a:extLst>
                  </a:tr>
                  <a:tr h="370840">
                    <a:tc>
                      <a:txBody>
                        <a:bodyPr/>
                        <a:lstStyle/>
                        <a:p>
                          <a:r>
                            <a:rPr lang="en-US" sz="1600" dirty="0">
                              <a:solidFill>
                                <a:srgbClr val="FF0000"/>
                              </a:solidFill>
                            </a:rPr>
                            <a:t>x&lt;2.5</a:t>
                          </a:r>
                          <a:endParaRPr lang="LID4096" sz="1600" dirty="0">
                            <a:solidFill>
                              <a:srgbClr val="FF0000"/>
                            </a:solidFill>
                          </a:endParaRPr>
                        </a:p>
                      </a:txBody>
                      <a:tcPr/>
                    </a:tc>
                    <a:tc>
                      <a:txBody>
                        <a:bodyPr/>
                        <a:lstStyle/>
                        <a:p>
                          <a:r>
                            <a:rPr lang="en-US" sz="1600" dirty="0"/>
                            <a:t>1</a:t>
                          </a:r>
                          <a:endParaRPr lang="LID4096" sz="1600" dirty="0"/>
                        </a:p>
                      </a:txBody>
                      <a:tcPr/>
                    </a:tc>
                    <a:tc>
                      <a:txBody>
                        <a:bodyPr/>
                        <a:lstStyle/>
                        <a:p>
                          <a:r>
                            <a:rPr lang="en-US" sz="1600" dirty="0"/>
                            <a:t>1</a:t>
                          </a:r>
                          <a:endParaRPr lang="LID4096" sz="1600" dirty="0"/>
                        </a:p>
                      </a:txBody>
                      <a:tcPr/>
                    </a:tc>
                    <a:tc>
                      <a:txBody>
                        <a:bodyPr/>
                        <a:lstStyle/>
                        <a:p>
                          <a:r>
                            <a:rPr lang="en-US" sz="1600" dirty="0"/>
                            <a:t>1</a:t>
                          </a:r>
                          <a:endParaRPr lang="LID4096" sz="1600" dirty="0"/>
                        </a:p>
                      </a:txBody>
                      <a:tcPr/>
                    </a:tc>
                    <a:tc>
                      <a:txBody>
                        <a:bodyPr/>
                        <a:lstStyle/>
                        <a:p>
                          <a:r>
                            <a:rPr lang="en-US" sz="1600" dirty="0"/>
                            <a:t>-1</a:t>
                          </a:r>
                          <a:endParaRPr lang="LID4096" sz="1600" dirty="0"/>
                        </a:p>
                      </a:txBody>
                      <a:tcPr/>
                    </a:tc>
                    <a:tc>
                      <a:txBody>
                        <a:bodyPr/>
                        <a:lstStyle/>
                        <a:p>
                          <a:r>
                            <a:rPr lang="en-US" sz="1600" dirty="0"/>
                            <a:t>-1</a:t>
                          </a:r>
                          <a:endParaRPr lang="LID4096" sz="1600" dirty="0"/>
                        </a:p>
                      </a:txBody>
                      <a:tcPr/>
                    </a:tc>
                    <a:tc>
                      <a:txBody>
                        <a:bodyPr/>
                        <a:lstStyle/>
                        <a:p>
                          <a:r>
                            <a:rPr lang="en-US" sz="1600" dirty="0"/>
                            <a:t>-1</a:t>
                          </a:r>
                          <a:endParaRPr lang="LID4096" sz="1600" dirty="0"/>
                        </a:p>
                      </a:txBody>
                      <a:tcPr/>
                    </a:tc>
                    <a:tc>
                      <a:txBody>
                        <a:bodyPr/>
                        <a:lstStyle/>
                        <a:p>
                          <a:r>
                            <a:rPr lang="en-US" sz="1600" dirty="0"/>
                            <a:t>-1</a:t>
                          </a:r>
                          <a:endParaRPr lang="LID4096" sz="1600" dirty="0"/>
                        </a:p>
                      </a:txBody>
                      <a:tcPr/>
                    </a:tc>
                    <a:tc>
                      <a:txBody>
                        <a:bodyPr/>
                        <a:lstStyle/>
                        <a:p>
                          <a:r>
                            <a:rPr lang="en-US" sz="1600" dirty="0"/>
                            <a:t>-1</a:t>
                          </a:r>
                          <a:endParaRPr lang="LID4096" sz="1600" dirty="0"/>
                        </a:p>
                      </a:txBody>
                      <a:tcPr/>
                    </a:tc>
                    <a:tc>
                      <a:txBody>
                        <a:bodyPr/>
                        <a:lstStyle/>
                        <a:p>
                          <a:r>
                            <a:rPr lang="en-US" sz="1600" dirty="0"/>
                            <a:t>-1</a:t>
                          </a:r>
                          <a:endParaRPr lang="LID4096" sz="1600" dirty="0"/>
                        </a:p>
                      </a:txBody>
                      <a:tcPr/>
                    </a:tc>
                    <a:tc>
                      <a:txBody>
                        <a:bodyPr/>
                        <a:lstStyle/>
                        <a:p>
                          <a:r>
                            <a:rPr lang="en-US" sz="1600" dirty="0"/>
                            <a:t>-1</a:t>
                          </a:r>
                          <a:endParaRPr lang="LID4096" sz="1600" dirty="0"/>
                        </a:p>
                      </a:txBody>
                      <a:tcPr/>
                    </a:tc>
                    <a:tc>
                      <a:txBody>
                        <a:bodyPr/>
                        <a:lstStyle/>
                        <a:p>
                          <a:r>
                            <a:rPr lang="en-US" sz="1600" dirty="0">
                              <a:solidFill>
                                <a:srgbClr val="FF0000"/>
                              </a:solidFill>
                            </a:rPr>
                            <a:t>0.3</a:t>
                          </a:r>
                          <a:endParaRPr lang="LID4096" sz="1600" dirty="0">
                            <a:solidFill>
                              <a:srgbClr val="FF0000"/>
                            </a:solidFill>
                          </a:endParaRPr>
                        </a:p>
                      </a:txBody>
                      <a:tcPr/>
                    </a:tc>
                    <a:extLst>
                      <a:ext uri="{0D108BD9-81ED-4DB2-BD59-A6C34878D82A}">
                        <a16:rowId xmlns:a16="http://schemas.microsoft.com/office/drawing/2014/main" val="3141886651"/>
                      </a:ext>
                    </a:extLst>
                  </a:tr>
                  <a:tr h="370840">
                    <a:tc>
                      <a:txBody>
                        <a:bodyPr/>
                        <a:lstStyle/>
                        <a:p>
                          <a:r>
                            <a:rPr lang="en-US" sz="1600" dirty="0"/>
                            <a:t>x&lt;3.5</a:t>
                          </a:r>
                          <a:endParaRPr lang="LID4096" sz="1600" dirty="0"/>
                        </a:p>
                      </a:txBody>
                      <a:tcPr/>
                    </a:tc>
                    <a:tc>
                      <a:txBody>
                        <a:bodyPr/>
                        <a:lstStyle/>
                        <a:p>
                          <a:r>
                            <a:rPr lang="en-US" sz="1600" dirty="0"/>
                            <a:t>1</a:t>
                          </a:r>
                          <a:endParaRPr lang="LID4096" sz="1600" dirty="0"/>
                        </a:p>
                      </a:txBody>
                      <a:tcPr/>
                    </a:tc>
                    <a:tc>
                      <a:txBody>
                        <a:bodyPr/>
                        <a:lstStyle/>
                        <a:p>
                          <a:r>
                            <a:rPr lang="en-US" sz="1600" dirty="0"/>
                            <a:t>1</a:t>
                          </a:r>
                          <a:endParaRPr lang="LID4096" sz="1600" dirty="0"/>
                        </a:p>
                      </a:txBody>
                      <a:tcPr/>
                    </a:tc>
                    <a:tc>
                      <a:txBody>
                        <a:bodyPr/>
                        <a:lstStyle/>
                        <a:p>
                          <a:r>
                            <a:rPr lang="en-US" sz="1600" dirty="0"/>
                            <a:t>1</a:t>
                          </a:r>
                          <a:endParaRPr lang="LID4096" sz="1600" dirty="0"/>
                        </a:p>
                      </a:txBody>
                      <a:tcPr/>
                    </a:tc>
                    <a:tc>
                      <a:txBody>
                        <a:bodyPr/>
                        <a:lstStyle/>
                        <a:p>
                          <a:r>
                            <a:rPr lang="en-US" sz="1600" dirty="0"/>
                            <a:t>1</a:t>
                          </a:r>
                          <a:endParaRPr lang="LID4096" sz="1600" dirty="0"/>
                        </a:p>
                      </a:txBody>
                      <a:tcPr/>
                    </a:tc>
                    <a:tc>
                      <a:txBody>
                        <a:bodyPr/>
                        <a:lstStyle/>
                        <a:p>
                          <a:r>
                            <a:rPr lang="en-US" sz="1600" dirty="0"/>
                            <a:t>-1</a:t>
                          </a:r>
                          <a:endParaRPr lang="LID4096" sz="1600" dirty="0"/>
                        </a:p>
                      </a:txBody>
                      <a:tcPr/>
                    </a:tc>
                    <a:tc>
                      <a:txBody>
                        <a:bodyPr/>
                        <a:lstStyle/>
                        <a:p>
                          <a:r>
                            <a:rPr lang="en-US" sz="1600" dirty="0"/>
                            <a:t>-1</a:t>
                          </a:r>
                          <a:endParaRPr lang="LID4096" sz="1600" dirty="0"/>
                        </a:p>
                      </a:txBody>
                      <a:tcPr/>
                    </a:tc>
                    <a:tc>
                      <a:txBody>
                        <a:bodyPr/>
                        <a:lstStyle/>
                        <a:p>
                          <a:r>
                            <a:rPr lang="en-US" sz="1600" dirty="0"/>
                            <a:t>-1</a:t>
                          </a:r>
                          <a:endParaRPr lang="LID4096" sz="1600" dirty="0"/>
                        </a:p>
                      </a:txBody>
                      <a:tcPr/>
                    </a:tc>
                    <a:tc>
                      <a:txBody>
                        <a:bodyPr/>
                        <a:lstStyle/>
                        <a:p>
                          <a:r>
                            <a:rPr lang="en-US" sz="1600" dirty="0"/>
                            <a:t>-1</a:t>
                          </a:r>
                          <a:endParaRPr lang="LID4096" sz="1600" dirty="0"/>
                        </a:p>
                      </a:txBody>
                      <a:tcPr/>
                    </a:tc>
                    <a:tc>
                      <a:txBody>
                        <a:bodyPr/>
                        <a:lstStyle/>
                        <a:p>
                          <a:r>
                            <a:rPr lang="en-US" sz="1600" dirty="0"/>
                            <a:t>-1</a:t>
                          </a:r>
                          <a:endParaRPr lang="LID4096" sz="1600" dirty="0"/>
                        </a:p>
                      </a:txBody>
                      <a:tcPr/>
                    </a:tc>
                    <a:tc>
                      <a:txBody>
                        <a:bodyPr/>
                        <a:lstStyle/>
                        <a:p>
                          <a:r>
                            <a:rPr lang="en-US" sz="1600" dirty="0"/>
                            <a:t>-1</a:t>
                          </a:r>
                          <a:endParaRPr lang="LID4096" sz="1600" dirty="0"/>
                        </a:p>
                      </a:txBody>
                      <a:tcPr/>
                    </a:tc>
                    <a:tc>
                      <a:txBody>
                        <a:bodyPr/>
                        <a:lstStyle/>
                        <a:p>
                          <a:r>
                            <a:rPr lang="en-US" sz="1600" dirty="0"/>
                            <a:t>0.4</a:t>
                          </a:r>
                          <a:endParaRPr lang="LID4096" sz="1600" dirty="0"/>
                        </a:p>
                      </a:txBody>
                      <a:tcPr/>
                    </a:tc>
                    <a:extLst>
                      <a:ext uri="{0D108BD9-81ED-4DB2-BD59-A6C34878D82A}">
                        <a16:rowId xmlns:a16="http://schemas.microsoft.com/office/drawing/2014/main" val="1577753524"/>
                      </a:ext>
                    </a:extLst>
                  </a:tr>
                  <a:tr h="370840">
                    <a:tc>
                      <a:txBody>
                        <a:bodyPr/>
                        <a:lstStyle/>
                        <a:p>
                          <a:r>
                            <a:rPr lang="en-US" sz="1600" dirty="0"/>
                            <a:t>x&lt;4.5</a:t>
                          </a:r>
                          <a:endParaRPr lang="LID4096" sz="1600" dirty="0"/>
                        </a:p>
                      </a:txBody>
                      <a:tcPr/>
                    </a:tc>
                    <a:tc>
                      <a:txBody>
                        <a:bodyPr/>
                        <a:lstStyle/>
                        <a:p>
                          <a:r>
                            <a:rPr lang="en-US" sz="1600" dirty="0"/>
                            <a:t>1</a:t>
                          </a:r>
                          <a:endParaRPr lang="LID4096" sz="1600" dirty="0"/>
                        </a:p>
                      </a:txBody>
                      <a:tcPr/>
                    </a:tc>
                    <a:tc>
                      <a:txBody>
                        <a:bodyPr/>
                        <a:lstStyle/>
                        <a:p>
                          <a:r>
                            <a:rPr lang="en-US" sz="1600" dirty="0"/>
                            <a:t>1</a:t>
                          </a:r>
                          <a:endParaRPr lang="LID4096" sz="1600" dirty="0"/>
                        </a:p>
                      </a:txBody>
                      <a:tcPr/>
                    </a:tc>
                    <a:tc>
                      <a:txBody>
                        <a:bodyPr/>
                        <a:lstStyle/>
                        <a:p>
                          <a:r>
                            <a:rPr lang="en-US" sz="1600" dirty="0"/>
                            <a:t>1</a:t>
                          </a:r>
                          <a:endParaRPr lang="LID4096" sz="1600" dirty="0"/>
                        </a:p>
                      </a:txBody>
                      <a:tcPr/>
                    </a:tc>
                    <a:tc>
                      <a:txBody>
                        <a:bodyPr/>
                        <a:lstStyle/>
                        <a:p>
                          <a:r>
                            <a:rPr lang="en-US" sz="1600" dirty="0"/>
                            <a:t>1</a:t>
                          </a:r>
                          <a:endParaRPr lang="LID4096" sz="1600" dirty="0"/>
                        </a:p>
                      </a:txBody>
                      <a:tcPr/>
                    </a:tc>
                    <a:tc>
                      <a:txBody>
                        <a:bodyPr/>
                        <a:lstStyle/>
                        <a:p>
                          <a:r>
                            <a:rPr lang="en-US" sz="1600" dirty="0"/>
                            <a:t>1</a:t>
                          </a:r>
                          <a:endParaRPr lang="LID4096" sz="1600" dirty="0"/>
                        </a:p>
                      </a:txBody>
                      <a:tcPr/>
                    </a:tc>
                    <a:tc>
                      <a:txBody>
                        <a:bodyPr/>
                        <a:lstStyle/>
                        <a:p>
                          <a:r>
                            <a:rPr lang="en-US" sz="1600" dirty="0"/>
                            <a:t>-1</a:t>
                          </a:r>
                          <a:endParaRPr lang="LID4096" sz="1600" dirty="0"/>
                        </a:p>
                      </a:txBody>
                      <a:tcPr/>
                    </a:tc>
                    <a:tc>
                      <a:txBody>
                        <a:bodyPr/>
                        <a:lstStyle/>
                        <a:p>
                          <a:r>
                            <a:rPr lang="en-US" sz="1600" dirty="0"/>
                            <a:t>-1</a:t>
                          </a:r>
                          <a:endParaRPr lang="LID4096" sz="1600" dirty="0"/>
                        </a:p>
                      </a:txBody>
                      <a:tcPr/>
                    </a:tc>
                    <a:tc>
                      <a:txBody>
                        <a:bodyPr/>
                        <a:lstStyle/>
                        <a:p>
                          <a:r>
                            <a:rPr lang="en-US" sz="1600" dirty="0"/>
                            <a:t>-1</a:t>
                          </a:r>
                          <a:endParaRPr lang="LID4096" sz="1600" dirty="0"/>
                        </a:p>
                      </a:txBody>
                      <a:tcPr/>
                    </a:tc>
                    <a:tc>
                      <a:txBody>
                        <a:bodyPr/>
                        <a:lstStyle/>
                        <a:p>
                          <a:r>
                            <a:rPr lang="en-US" sz="1600" dirty="0"/>
                            <a:t>-1</a:t>
                          </a:r>
                          <a:endParaRPr lang="LID4096" sz="1600" dirty="0"/>
                        </a:p>
                      </a:txBody>
                      <a:tcPr/>
                    </a:tc>
                    <a:tc>
                      <a:txBody>
                        <a:bodyPr/>
                        <a:lstStyle/>
                        <a:p>
                          <a:r>
                            <a:rPr lang="en-US" sz="1600" dirty="0"/>
                            <a:t>-1</a:t>
                          </a:r>
                          <a:endParaRPr lang="LID4096" sz="1600" dirty="0"/>
                        </a:p>
                      </a:txBody>
                      <a:tcPr/>
                    </a:tc>
                    <a:tc>
                      <a:txBody>
                        <a:bodyPr/>
                        <a:lstStyle/>
                        <a:p>
                          <a:r>
                            <a:rPr lang="en-US" sz="1600" dirty="0"/>
                            <a:t>0.5</a:t>
                          </a:r>
                          <a:endParaRPr lang="LID4096" sz="1600" dirty="0"/>
                        </a:p>
                      </a:txBody>
                      <a:tcPr/>
                    </a:tc>
                    <a:extLst>
                      <a:ext uri="{0D108BD9-81ED-4DB2-BD59-A6C34878D82A}">
                        <a16:rowId xmlns:a16="http://schemas.microsoft.com/office/drawing/2014/main" val="1924633605"/>
                      </a:ext>
                    </a:extLst>
                  </a:tr>
                  <a:tr h="370840">
                    <a:tc>
                      <a:txBody>
                        <a:bodyPr/>
                        <a:lstStyle/>
                        <a:p>
                          <a:r>
                            <a:rPr lang="en-US" sz="1600" dirty="0"/>
                            <a:t>x&lt;5.5</a:t>
                          </a:r>
                          <a:endParaRPr lang="LID4096" sz="1600" dirty="0"/>
                        </a:p>
                      </a:txBody>
                      <a:tcPr/>
                    </a:tc>
                    <a:tc>
                      <a:txBody>
                        <a:bodyPr/>
                        <a:lstStyle/>
                        <a:p>
                          <a:r>
                            <a:rPr lang="en-US" sz="1600" dirty="0"/>
                            <a:t>1</a:t>
                          </a:r>
                          <a:endParaRPr lang="LID4096" sz="1600" dirty="0"/>
                        </a:p>
                      </a:txBody>
                      <a:tcPr/>
                    </a:tc>
                    <a:tc>
                      <a:txBody>
                        <a:bodyPr/>
                        <a:lstStyle/>
                        <a:p>
                          <a:r>
                            <a:rPr lang="en-US" sz="1600" dirty="0"/>
                            <a:t>1</a:t>
                          </a:r>
                          <a:endParaRPr lang="LID4096" sz="1600" dirty="0"/>
                        </a:p>
                      </a:txBody>
                      <a:tcPr/>
                    </a:tc>
                    <a:tc>
                      <a:txBody>
                        <a:bodyPr/>
                        <a:lstStyle/>
                        <a:p>
                          <a:r>
                            <a:rPr lang="en-US" sz="1600" dirty="0"/>
                            <a:t>1</a:t>
                          </a:r>
                          <a:endParaRPr lang="LID4096" sz="1600" dirty="0"/>
                        </a:p>
                      </a:txBody>
                      <a:tcPr/>
                    </a:tc>
                    <a:tc>
                      <a:txBody>
                        <a:bodyPr/>
                        <a:lstStyle/>
                        <a:p>
                          <a:r>
                            <a:rPr lang="en-US" sz="1600" dirty="0"/>
                            <a:t>1</a:t>
                          </a:r>
                          <a:endParaRPr lang="LID4096" sz="1600" dirty="0"/>
                        </a:p>
                      </a:txBody>
                      <a:tcPr/>
                    </a:tc>
                    <a:tc>
                      <a:txBody>
                        <a:bodyPr/>
                        <a:lstStyle/>
                        <a:p>
                          <a:r>
                            <a:rPr lang="en-US" sz="1600" dirty="0"/>
                            <a:t>1</a:t>
                          </a:r>
                          <a:endParaRPr lang="LID4096" sz="1600" dirty="0"/>
                        </a:p>
                      </a:txBody>
                      <a:tcPr/>
                    </a:tc>
                    <a:tc>
                      <a:txBody>
                        <a:bodyPr/>
                        <a:lstStyle/>
                        <a:p>
                          <a:r>
                            <a:rPr lang="en-US" sz="1600" dirty="0"/>
                            <a:t>1</a:t>
                          </a:r>
                          <a:endParaRPr lang="LID4096" sz="1600" dirty="0"/>
                        </a:p>
                      </a:txBody>
                      <a:tcPr/>
                    </a:tc>
                    <a:tc>
                      <a:txBody>
                        <a:bodyPr/>
                        <a:lstStyle/>
                        <a:p>
                          <a:r>
                            <a:rPr lang="en-US" sz="1600" dirty="0"/>
                            <a:t>-1</a:t>
                          </a:r>
                          <a:endParaRPr lang="LID4096" sz="1600" dirty="0"/>
                        </a:p>
                      </a:txBody>
                      <a:tcPr/>
                    </a:tc>
                    <a:tc>
                      <a:txBody>
                        <a:bodyPr/>
                        <a:lstStyle/>
                        <a:p>
                          <a:r>
                            <a:rPr lang="en-US" sz="1600" dirty="0"/>
                            <a:t>-1</a:t>
                          </a:r>
                          <a:endParaRPr lang="LID4096" sz="1600" dirty="0"/>
                        </a:p>
                      </a:txBody>
                      <a:tcPr/>
                    </a:tc>
                    <a:tc>
                      <a:txBody>
                        <a:bodyPr/>
                        <a:lstStyle/>
                        <a:p>
                          <a:r>
                            <a:rPr lang="en-US" sz="1600" dirty="0"/>
                            <a:t>-1</a:t>
                          </a:r>
                          <a:endParaRPr lang="LID4096" sz="1600" dirty="0"/>
                        </a:p>
                      </a:txBody>
                      <a:tcPr/>
                    </a:tc>
                    <a:tc>
                      <a:txBody>
                        <a:bodyPr/>
                        <a:lstStyle/>
                        <a:p>
                          <a:r>
                            <a:rPr lang="en-US" sz="1600" dirty="0"/>
                            <a:t>-1</a:t>
                          </a:r>
                          <a:endParaRPr lang="LID4096" sz="1600" dirty="0"/>
                        </a:p>
                      </a:txBody>
                      <a:tcPr/>
                    </a:tc>
                    <a:tc>
                      <a:txBody>
                        <a:bodyPr/>
                        <a:lstStyle/>
                        <a:p>
                          <a:r>
                            <a:rPr lang="en-US" sz="1600" dirty="0"/>
                            <a:t>0.6</a:t>
                          </a:r>
                          <a:endParaRPr lang="LID4096" sz="1600" dirty="0"/>
                        </a:p>
                      </a:txBody>
                      <a:tcPr/>
                    </a:tc>
                    <a:extLst>
                      <a:ext uri="{0D108BD9-81ED-4DB2-BD59-A6C34878D82A}">
                        <a16:rowId xmlns:a16="http://schemas.microsoft.com/office/drawing/2014/main" val="2665638720"/>
                      </a:ext>
                    </a:extLst>
                  </a:tr>
                </a:tbl>
              </a:graphicData>
            </a:graphic>
          </p:graphicFrame>
        </mc:Choice>
        <mc:Fallback xmlns="">
          <p:graphicFrame>
            <p:nvGraphicFramePr>
              <p:cNvPr id="6" name="Table 6">
                <a:extLst>
                  <a:ext uri="{FF2B5EF4-FFF2-40B4-BE49-F238E27FC236}">
                    <a16:creationId xmlns:a16="http://schemas.microsoft.com/office/drawing/2014/main" id="{B87759BD-F0BB-4C7F-B6FE-3A8317E66BF0}"/>
                  </a:ext>
                </a:extLst>
              </p:cNvPr>
              <p:cNvGraphicFramePr>
                <a:graphicFrameLocks noGrp="1"/>
              </p:cNvGraphicFramePr>
              <p:nvPr>
                <p:ph idx="1"/>
                <p:extLst>
                  <p:ext uri="{D42A27DB-BD31-4B8C-83A1-F6EECF244321}">
                    <p14:modId xmlns:p14="http://schemas.microsoft.com/office/powerpoint/2010/main" val="4267373415"/>
                  </p:ext>
                </p:extLst>
              </p:nvPr>
            </p:nvGraphicFramePr>
            <p:xfrm>
              <a:off x="946150" y="1828800"/>
              <a:ext cx="6446833" cy="5166360"/>
            </p:xfrm>
            <a:graphic>
              <a:graphicData uri="http://schemas.openxmlformats.org/drawingml/2006/table">
                <a:tbl>
                  <a:tblPr firstRow="1" bandRow="1">
                    <a:tableStyleId>{5C22544A-7EE6-4342-B048-85BDC9FD1C3A}</a:tableStyleId>
                  </a:tblPr>
                  <a:tblGrid>
                    <a:gridCol w="551388">
                      <a:extLst>
                        <a:ext uri="{9D8B030D-6E8A-4147-A177-3AD203B41FA5}">
                          <a16:colId xmlns:a16="http://schemas.microsoft.com/office/drawing/2014/main" val="2125577940"/>
                        </a:ext>
                      </a:extLst>
                    </a:gridCol>
                    <a:gridCol w="523085">
                      <a:extLst>
                        <a:ext uri="{9D8B030D-6E8A-4147-A177-3AD203B41FA5}">
                          <a16:colId xmlns:a16="http://schemas.microsoft.com/office/drawing/2014/main" val="869162464"/>
                        </a:ext>
                      </a:extLst>
                    </a:gridCol>
                    <a:gridCol w="537236">
                      <a:extLst>
                        <a:ext uri="{9D8B030D-6E8A-4147-A177-3AD203B41FA5}">
                          <a16:colId xmlns:a16="http://schemas.microsoft.com/office/drawing/2014/main" val="228964478"/>
                        </a:ext>
                      </a:extLst>
                    </a:gridCol>
                    <a:gridCol w="537236">
                      <a:extLst>
                        <a:ext uri="{9D8B030D-6E8A-4147-A177-3AD203B41FA5}">
                          <a16:colId xmlns:a16="http://schemas.microsoft.com/office/drawing/2014/main" val="1740794156"/>
                        </a:ext>
                      </a:extLst>
                    </a:gridCol>
                    <a:gridCol w="537236">
                      <a:extLst>
                        <a:ext uri="{9D8B030D-6E8A-4147-A177-3AD203B41FA5}">
                          <a16:colId xmlns:a16="http://schemas.microsoft.com/office/drawing/2014/main" val="937220109"/>
                        </a:ext>
                      </a:extLst>
                    </a:gridCol>
                    <a:gridCol w="537236">
                      <a:extLst>
                        <a:ext uri="{9D8B030D-6E8A-4147-A177-3AD203B41FA5}">
                          <a16:colId xmlns:a16="http://schemas.microsoft.com/office/drawing/2014/main" val="2294728461"/>
                        </a:ext>
                      </a:extLst>
                    </a:gridCol>
                    <a:gridCol w="537236">
                      <a:extLst>
                        <a:ext uri="{9D8B030D-6E8A-4147-A177-3AD203B41FA5}">
                          <a16:colId xmlns:a16="http://schemas.microsoft.com/office/drawing/2014/main" val="1530943301"/>
                        </a:ext>
                      </a:extLst>
                    </a:gridCol>
                    <a:gridCol w="537236">
                      <a:extLst>
                        <a:ext uri="{9D8B030D-6E8A-4147-A177-3AD203B41FA5}">
                          <a16:colId xmlns:a16="http://schemas.microsoft.com/office/drawing/2014/main" val="796534891"/>
                        </a:ext>
                      </a:extLst>
                    </a:gridCol>
                    <a:gridCol w="537236">
                      <a:extLst>
                        <a:ext uri="{9D8B030D-6E8A-4147-A177-3AD203B41FA5}">
                          <a16:colId xmlns:a16="http://schemas.microsoft.com/office/drawing/2014/main" val="1438237302"/>
                        </a:ext>
                      </a:extLst>
                    </a:gridCol>
                    <a:gridCol w="537236">
                      <a:extLst>
                        <a:ext uri="{9D8B030D-6E8A-4147-A177-3AD203B41FA5}">
                          <a16:colId xmlns:a16="http://schemas.microsoft.com/office/drawing/2014/main" val="2106090586"/>
                        </a:ext>
                      </a:extLst>
                    </a:gridCol>
                    <a:gridCol w="537236">
                      <a:extLst>
                        <a:ext uri="{9D8B030D-6E8A-4147-A177-3AD203B41FA5}">
                          <a16:colId xmlns:a16="http://schemas.microsoft.com/office/drawing/2014/main" val="2292440500"/>
                        </a:ext>
                      </a:extLst>
                    </a:gridCol>
                    <a:gridCol w="537236">
                      <a:extLst>
                        <a:ext uri="{9D8B030D-6E8A-4147-A177-3AD203B41FA5}">
                          <a16:colId xmlns:a16="http://schemas.microsoft.com/office/drawing/2014/main" val="3353765721"/>
                        </a:ext>
                      </a:extLst>
                    </a:gridCol>
                  </a:tblGrid>
                  <a:tr h="579120">
                    <a:tc>
                      <a:txBody>
                        <a:bodyPr/>
                        <a:lstStyle/>
                        <a:p>
                          <a:r>
                            <a:rPr lang="en-US" sz="1600" dirty="0"/>
                            <a:t>Index</a:t>
                          </a:r>
                          <a:endParaRPr lang="LID4096" sz="1600" dirty="0"/>
                        </a:p>
                      </a:txBody>
                      <a:tcPr/>
                    </a:tc>
                    <a:tc>
                      <a:txBody>
                        <a:bodyPr/>
                        <a:lstStyle/>
                        <a:p>
                          <a:r>
                            <a:rPr lang="en-US" sz="1600" dirty="0"/>
                            <a:t>0</a:t>
                          </a:r>
                          <a:endParaRPr lang="LID4096" sz="1600" dirty="0"/>
                        </a:p>
                      </a:txBody>
                      <a:tcPr/>
                    </a:tc>
                    <a:tc>
                      <a:txBody>
                        <a:bodyPr/>
                        <a:lstStyle/>
                        <a:p>
                          <a:r>
                            <a:rPr lang="en-US" sz="1600" dirty="0"/>
                            <a:t>1</a:t>
                          </a:r>
                          <a:endParaRPr lang="LID4096" sz="1600" dirty="0"/>
                        </a:p>
                      </a:txBody>
                      <a:tcPr/>
                    </a:tc>
                    <a:tc>
                      <a:txBody>
                        <a:bodyPr/>
                        <a:lstStyle/>
                        <a:p>
                          <a:r>
                            <a:rPr lang="en-US" sz="1600" dirty="0"/>
                            <a:t>2</a:t>
                          </a:r>
                          <a:endParaRPr lang="LID4096" sz="1600" dirty="0"/>
                        </a:p>
                      </a:txBody>
                      <a:tcPr/>
                    </a:tc>
                    <a:tc>
                      <a:txBody>
                        <a:bodyPr/>
                        <a:lstStyle/>
                        <a:p>
                          <a:r>
                            <a:rPr lang="en-US" sz="1600" dirty="0"/>
                            <a:t>3</a:t>
                          </a:r>
                          <a:endParaRPr lang="LID4096" sz="1600" dirty="0"/>
                        </a:p>
                      </a:txBody>
                      <a:tcPr/>
                    </a:tc>
                    <a:tc>
                      <a:txBody>
                        <a:bodyPr/>
                        <a:lstStyle/>
                        <a:p>
                          <a:r>
                            <a:rPr lang="en-US" sz="1600" dirty="0"/>
                            <a:t>4</a:t>
                          </a:r>
                          <a:endParaRPr lang="LID4096" sz="1600" dirty="0"/>
                        </a:p>
                      </a:txBody>
                      <a:tcPr/>
                    </a:tc>
                    <a:tc>
                      <a:txBody>
                        <a:bodyPr/>
                        <a:lstStyle/>
                        <a:p>
                          <a:r>
                            <a:rPr lang="en-US" sz="1600" dirty="0"/>
                            <a:t>5</a:t>
                          </a:r>
                          <a:endParaRPr lang="LID4096" sz="1600" dirty="0"/>
                        </a:p>
                      </a:txBody>
                      <a:tcPr/>
                    </a:tc>
                    <a:tc>
                      <a:txBody>
                        <a:bodyPr/>
                        <a:lstStyle/>
                        <a:p>
                          <a:r>
                            <a:rPr lang="en-US" sz="1600" dirty="0"/>
                            <a:t>6</a:t>
                          </a:r>
                          <a:endParaRPr lang="LID4096" sz="1600" dirty="0"/>
                        </a:p>
                      </a:txBody>
                      <a:tcPr/>
                    </a:tc>
                    <a:tc>
                      <a:txBody>
                        <a:bodyPr/>
                        <a:lstStyle/>
                        <a:p>
                          <a:r>
                            <a:rPr lang="en-US" sz="1600" dirty="0"/>
                            <a:t>7</a:t>
                          </a:r>
                          <a:endParaRPr lang="LID4096" sz="1600" dirty="0"/>
                        </a:p>
                      </a:txBody>
                      <a:tcPr/>
                    </a:tc>
                    <a:tc>
                      <a:txBody>
                        <a:bodyPr/>
                        <a:lstStyle/>
                        <a:p>
                          <a:r>
                            <a:rPr lang="en-US" sz="1600" dirty="0"/>
                            <a:t>8</a:t>
                          </a:r>
                          <a:endParaRPr lang="LID4096" sz="1600" dirty="0"/>
                        </a:p>
                      </a:txBody>
                      <a:tcPr/>
                    </a:tc>
                    <a:tc>
                      <a:txBody>
                        <a:bodyPr/>
                        <a:lstStyle/>
                        <a:p>
                          <a:r>
                            <a:rPr lang="en-US" sz="1600" dirty="0"/>
                            <a:t>9</a:t>
                          </a:r>
                          <a:endParaRPr lang="LID4096" sz="1600" dirty="0"/>
                        </a:p>
                      </a:txBody>
                      <a:tcPr/>
                    </a:tc>
                    <a:tc>
                      <a:txBody>
                        <a:bodyPr/>
                        <a:lstStyle/>
                        <a:p>
                          <a:endParaRPr lang="LID4096"/>
                        </a:p>
                      </a:txBody>
                      <a:tcPr>
                        <a:blipFill>
                          <a:blip r:embed="rId2"/>
                          <a:stretch>
                            <a:fillRect l="-1103409" t="-3158" r="-4545" b="-805263"/>
                          </a:stretch>
                        </a:blipFill>
                      </a:tcPr>
                    </a:tc>
                    <a:extLst>
                      <a:ext uri="{0D108BD9-81ED-4DB2-BD59-A6C34878D82A}">
                        <a16:rowId xmlns:a16="http://schemas.microsoft.com/office/drawing/2014/main" val="2406703387"/>
                      </a:ext>
                    </a:extLst>
                  </a:tr>
                  <a:tr h="370840">
                    <a:tc>
                      <a:txBody>
                        <a:bodyPr/>
                        <a:lstStyle/>
                        <a:p>
                          <a:r>
                            <a:rPr lang="en-US" sz="1600" dirty="0"/>
                            <a:t>X</a:t>
                          </a:r>
                          <a:endParaRPr lang="LID4096" sz="1600" dirty="0"/>
                        </a:p>
                      </a:txBody>
                      <a:tcPr/>
                    </a:tc>
                    <a:tc>
                      <a:txBody>
                        <a:bodyPr/>
                        <a:lstStyle/>
                        <a:p>
                          <a:r>
                            <a:rPr lang="en-US" sz="1600" dirty="0"/>
                            <a:t>0</a:t>
                          </a:r>
                          <a:endParaRPr lang="LID4096" sz="1600" dirty="0"/>
                        </a:p>
                      </a:txBody>
                      <a:tcPr/>
                    </a:tc>
                    <a:tc>
                      <a:txBody>
                        <a:bodyPr/>
                        <a:lstStyle/>
                        <a:p>
                          <a:r>
                            <a:rPr lang="en-US" sz="1600" dirty="0"/>
                            <a:t>1</a:t>
                          </a:r>
                          <a:endParaRPr lang="LID4096" sz="1600" dirty="0"/>
                        </a:p>
                      </a:txBody>
                      <a:tcPr/>
                    </a:tc>
                    <a:tc>
                      <a:txBody>
                        <a:bodyPr/>
                        <a:lstStyle/>
                        <a:p>
                          <a:r>
                            <a:rPr lang="en-US" sz="1600" dirty="0"/>
                            <a:t>2</a:t>
                          </a:r>
                          <a:endParaRPr lang="LID4096" sz="1600" dirty="0"/>
                        </a:p>
                      </a:txBody>
                      <a:tcPr/>
                    </a:tc>
                    <a:tc>
                      <a:txBody>
                        <a:bodyPr/>
                        <a:lstStyle/>
                        <a:p>
                          <a:r>
                            <a:rPr lang="en-US" sz="1600" dirty="0"/>
                            <a:t>3</a:t>
                          </a:r>
                          <a:endParaRPr lang="LID4096" sz="1600" dirty="0"/>
                        </a:p>
                      </a:txBody>
                      <a:tcPr/>
                    </a:tc>
                    <a:tc>
                      <a:txBody>
                        <a:bodyPr/>
                        <a:lstStyle/>
                        <a:p>
                          <a:r>
                            <a:rPr lang="en-US" sz="1600" dirty="0"/>
                            <a:t>4</a:t>
                          </a:r>
                          <a:endParaRPr lang="LID4096" sz="1600" dirty="0"/>
                        </a:p>
                      </a:txBody>
                      <a:tcPr/>
                    </a:tc>
                    <a:tc>
                      <a:txBody>
                        <a:bodyPr/>
                        <a:lstStyle/>
                        <a:p>
                          <a:r>
                            <a:rPr lang="en-US" sz="1600" dirty="0"/>
                            <a:t>5</a:t>
                          </a:r>
                          <a:endParaRPr lang="LID4096" sz="1600" dirty="0"/>
                        </a:p>
                      </a:txBody>
                      <a:tcPr/>
                    </a:tc>
                    <a:tc>
                      <a:txBody>
                        <a:bodyPr/>
                        <a:lstStyle/>
                        <a:p>
                          <a:r>
                            <a:rPr lang="en-US" sz="1600" dirty="0"/>
                            <a:t>6</a:t>
                          </a:r>
                          <a:endParaRPr lang="LID4096" sz="1600" dirty="0"/>
                        </a:p>
                      </a:txBody>
                      <a:tcPr/>
                    </a:tc>
                    <a:tc>
                      <a:txBody>
                        <a:bodyPr/>
                        <a:lstStyle/>
                        <a:p>
                          <a:r>
                            <a:rPr lang="en-US" sz="1600" dirty="0"/>
                            <a:t>7</a:t>
                          </a:r>
                          <a:endParaRPr lang="LID4096" sz="1600" dirty="0"/>
                        </a:p>
                      </a:txBody>
                      <a:tcPr/>
                    </a:tc>
                    <a:tc>
                      <a:txBody>
                        <a:bodyPr/>
                        <a:lstStyle/>
                        <a:p>
                          <a:r>
                            <a:rPr lang="en-US" sz="1600" dirty="0"/>
                            <a:t>8</a:t>
                          </a:r>
                          <a:endParaRPr lang="LID4096" sz="1600" dirty="0"/>
                        </a:p>
                      </a:txBody>
                      <a:tcPr/>
                    </a:tc>
                    <a:tc>
                      <a:txBody>
                        <a:bodyPr/>
                        <a:lstStyle/>
                        <a:p>
                          <a:r>
                            <a:rPr lang="en-US" sz="1600" dirty="0"/>
                            <a:t>9</a:t>
                          </a:r>
                          <a:endParaRPr lang="LID4096" sz="1600" dirty="0"/>
                        </a:p>
                      </a:txBody>
                      <a:tcPr/>
                    </a:tc>
                    <a:tc>
                      <a:txBody>
                        <a:bodyPr/>
                        <a:lstStyle/>
                        <a:p>
                          <a:endParaRPr lang="LID4096" sz="1600" dirty="0"/>
                        </a:p>
                      </a:txBody>
                      <a:tcPr/>
                    </a:tc>
                    <a:extLst>
                      <a:ext uri="{0D108BD9-81ED-4DB2-BD59-A6C34878D82A}">
                        <a16:rowId xmlns:a16="http://schemas.microsoft.com/office/drawing/2014/main" val="391947288"/>
                      </a:ext>
                    </a:extLst>
                  </a:tr>
                  <a:tr h="370840">
                    <a:tc>
                      <a:txBody>
                        <a:bodyPr/>
                        <a:lstStyle/>
                        <a:p>
                          <a:r>
                            <a:rPr lang="en-US" sz="1600" dirty="0"/>
                            <a:t>Y</a:t>
                          </a:r>
                          <a:endParaRPr lang="LID4096" sz="1600" dirty="0"/>
                        </a:p>
                      </a:txBody>
                      <a:tcPr/>
                    </a:tc>
                    <a:tc>
                      <a:txBody>
                        <a:bodyPr/>
                        <a:lstStyle/>
                        <a:p>
                          <a:r>
                            <a:rPr lang="en-US" sz="1600" dirty="0"/>
                            <a:t>1</a:t>
                          </a:r>
                          <a:endParaRPr lang="LID4096" sz="1600" dirty="0"/>
                        </a:p>
                      </a:txBody>
                      <a:tcPr/>
                    </a:tc>
                    <a:tc>
                      <a:txBody>
                        <a:bodyPr/>
                        <a:lstStyle/>
                        <a:p>
                          <a:r>
                            <a:rPr lang="en-US" sz="1600" dirty="0"/>
                            <a:t>1</a:t>
                          </a:r>
                          <a:endParaRPr lang="LID4096" sz="1600" dirty="0"/>
                        </a:p>
                      </a:txBody>
                      <a:tcPr/>
                    </a:tc>
                    <a:tc>
                      <a:txBody>
                        <a:bodyPr/>
                        <a:lstStyle/>
                        <a:p>
                          <a:r>
                            <a:rPr lang="en-US" sz="1600" dirty="0"/>
                            <a:t>1</a:t>
                          </a:r>
                          <a:endParaRPr lang="LID4096" sz="1600" dirty="0"/>
                        </a:p>
                      </a:txBody>
                      <a:tcPr/>
                    </a:tc>
                    <a:tc>
                      <a:txBody>
                        <a:bodyPr/>
                        <a:lstStyle/>
                        <a:p>
                          <a:r>
                            <a:rPr lang="en-US" sz="1600" dirty="0"/>
                            <a:t>-1</a:t>
                          </a:r>
                          <a:endParaRPr lang="LID4096" sz="1600" dirty="0"/>
                        </a:p>
                      </a:txBody>
                      <a:tcPr/>
                    </a:tc>
                    <a:tc>
                      <a:txBody>
                        <a:bodyPr/>
                        <a:lstStyle/>
                        <a:p>
                          <a:r>
                            <a:rPr lang="en-US" sz="1600" dirty="0"/>
                            <a:t>-1</a:t>
                          </a:r>
                          <a:endParaRPr lang="LID4096" sz="1600" dirty="0"/>
                        </a:p>
                      </a:txBody>
                      <a:tcPr/>
                    </a:tc>
                    <a:tc>
                      <a:txBody>
                        <a:bodyPr/>
                        <a:lstStyle/>
                        <a:p>
                          <a:r>
                            <a:rPr lang="en-US" sz="1600" dirty="0"/>
                            <a:t>-1</a:t>
                          </a:r>
                          <a:endParaRPr lang="LID4096" sz="1600" dirty="0"/>
                        </a:p>
                      </a:txBody>
                      <a:tcPr/>
                    </a:tc>
                    <a:tc>
                      <a:txBody>
                        <a:bodyPr/>
                        <a:lstStyle/>
                        <a:p>
                          <a:r>
                            <a:rPr lang="en-US" sz="1600" dirty="0"/>
                            <a:t>1</a:t>
                          </a:r>
                          <a:endParaRPr lang="LID4096" sz="1600" dirty="0"/>
                        </a:p>
                      </a:txBody>
                      <a:tcPr/>
                    </a:tc>
                    <a:tc>
                      <a:txBody>
                        <a:bodyPr/>
                        <a:lstStyle/>
                        <a:p>
                          <a:r>
                            <a:rPr lang="en-US" sz="1600" dirty="0"/>
                            <a:t>1</a:t>
                          </a:r>
                          <a:endParaRPr lang="LID4096" sz="1600" dirty="0"/>
                        </a:p>
                      </a:txBody>
                      <a:tcPr/>
                    </a:tc>
                    <a:tc>
                      <a:txBody>
                        <a:bodyPr/>
                        <a:lstStyle/>
                        <a:p>
                          <a:r>
                            <a:rPr lang="en-US" sz="1600" dirty="0"/>
                            <a:t>1</a:t>
                          </a:r>
                          <a:endParaRPr lang="LID4096" sz="1600" dirty="0"/>
                        </a:p>
                      </a:txBody>
                      <a:tcPr/>
                    </a:tc>
                    <a:tc>
                      <a:txBody>
                        <a:bodyPr/>
                        <a:lstStyle/>
                        <a:p>
                          <a:r>
                            <a:rPr lang="en-US" sz="1600" dirty="0"/>
                            <a:t>-1</a:t>
                          </a:r>
                          <a:endParaRPr lang="LID4096" sz="1600" dirty="0"/>
                        </a:p>
                      </a:txBody>
                      <a:tcPr/>
                    </a:tc>
                    <a:tc>
                      <a:txBody>
                        <a:bodyPr/>
                        <a:lstStyle/>
                        <a:p>
                          <a:endParaRPr lang="LID4096" sz="1600" dirty="0"/>
                        </a:p>
                      </a:txBody>
                      <a:tcPr/>
                    </a:tc>
                    <a:extLst>
                      <a:ext uri="{0D108BD9-81ED-4DB2-BD59-A6C34878D82A}">
                        <a16:rowId xmlns:a16="http://schemas.microsoft.com/office/drawing/2014/main" val="2175554634"/>
                      </a:ext>
                    </a:extLst>
                  </a:tr>
                  <a:tr h="370840">
                    <a:tc>
                      <a:txBody>
                        <a:bodyPr/>
                        <a:lstStyle/>
                        <a:p>
                          <a:r>
                            <a:rPr lang="en-US" sz="1600" dirty="0"/>
                            <a:t>P</a:t>
                          </a:r>
                          <a:endParaRPr lang="LID4096" sz="1600" dirty="0"/>
                        </a:p>
                      </a:txBody>
                      <a:tcPr/>
                    </a:tc>
                    <a:tc>
                      <a:txBody>
                        <a:bodyPr/>
                        <a:lstStyle/>
                        <a:p>
                          <a:r>
                            <a:rPr lang="en-US" sz="1600" dirty="0"/>
                            <a:t>0.1</a:t>
                          </a:r>
                          <a:endParaRPr lang="LID4096" sz="1600" dirty="0"/>
                        </a:p>
                      </a:txBody>
                      <a:tcPr/>
                    </a:tc>
                    <a:tc>
                      <a:txBody>
                        <a:bodyPr/>
                        <a:lstStyle/>
                        <a:p>
                          <a:r>
                            <a:rPr lang="en-US" sz="1600" dirty="0"/>
                            <a:t>0.1</a:t>
                          </a:r>
                          <a:endParaRPr lang="LID4096" sz="1600" dirty="0"/>
                        </a:p>
                      </a:txBody>
                      <a:tcPr/>
                    </a:tc>
                    <a:tc>
                      <a:txBody>
                        <a:bodyPr/>
                        <a:lstStyle/>
                        <a:p>
                          <a:r>
                            <a:rPr lang="en-US" sz="1600" dirty="0"/>
                            <a:t>0.1</a:t>
                          </a:r>
                          <a:endParaRPr lang="LID4096" sz="1600" dirty="0"/>
                        </a:p>
                      </a:txBody>
                      <a:tcPr/>
                    </a:tc>
                    <a:tc>
                      <a:txBody>
                        <a:bodyPr/>
                        <a:lstStyle/>
                        <a:p>
                          <a:r>
                            <a:rPr lang="en-US" sz="1600" dirty="0"/>
                            <a:t>0.1</a:t>
                          </a:r>
                          <a:endParaRPr lang="LID4096" sz="1600" dirty="0"/>
                        </a:p>
                      </a:txBody>
                      <a:tcPr/>
                    </a:tc>
                    <a:tc>
                      <a:txBody>
                        <a:bodyPr/>
                        <a:lstStyle/>
                        <a:p>
                          <a:r>
                            <a:rPr lang="en-US" sz="1600" dirty="0"/>
                            <a:t>0.1</a:t>
                          </a:r>
                          <a:endParaRPr lang="LID4096" sz="1600" dirty="0"/>
                        </a:p>
                      </a:txBody>
                      <a:tcPr/>
                    </a:tc>
                    <a:tc>
                      <a:txBody>
                        <a:bodyPr/>
                        <a:lstStyle/>
                        <a:p>
                          <a:r>
                            <a:rPr lang="en-US" sz="1600" dirty="0"/>
                            <a:t>0.1</a:t>
                          </a:r>
                          <a:endParaRPr lang="LID4096" sz="1600" dirty="0"/>
                        </a:p>
                      </a:txBody>
                      <a:tcPr/>
                    </a:tc>
                    <a:tc>
                      <a:txBody>
                        <a:bodyPr/>
                        <a:lstStyle/>
                        <a:p>
                          <a:r>
                            <a:rPr lang="en-US" sz="1600" dirty="0"/>
                            <a:t>0.1</a:t>
                          </a:r>
                          <a:endParaRPr lang="LID4096" sz="1600" dirty="0"/>
                        </a:p>
                      </a:txBody>
                      <a:tcPr/>
                    </a:tc>
                    <a:tc>
                      <a:txBody>
                        <a:bodyPr/>
                        <a:lstStyle/>
                        <a:p>
                          <a:r>
                            <a:rPr lang="en-US" sz="1600" dirty="0"/>
                            <a:t>0.1</a:t>
                          </a:r>
                          <a:endParaRPr lang="LID4096" sz="1600" dirty="0"/>
                        </a:p>
                      </a:txBody>
                      <a:tcPr/>
                    </a:tc>
                    <a:tc>
                      <a:txBody>
                        <a:bodyPr/>
                        <a:lstStyle/>
                        <a:p>
                          <a:r>
                            <a:rPr lang="en-US" sz="1600" dirty="0"/>
                            <a:t>0.1</a:t>
                          </a:r>
                          <a:endParaRPr lang="LID4096" sz="1600" dirty="0"/>
                        </a:p>
                      </a:txBody>
                      <a:tcPr/>
                    </a:tc>
                    <a:tc>
                      <a:txBody>
                        <a:bodyPr/>
                        <a:lstStyle/>
                        <a:p>
                          <a:r>
                            <a:rPr lang="en-US" sz="1600" dirty="0"/>
                            <a:t>0.1</a:t>
                          </a:r>
                          <a:endParaRPr lang="LID4096" sz="1600" dirty="0"/>
                        </a:p>
                      </a:txBody>
                      <a:tcPr/>
                    </a:tc>
                    <a:tc>
                      <a:txBody>
                        <a:bodyPr/>
                        <a:lstStyle/>
                        <a:p>
                          <a:endParaRPr lang="LID4096" sz="1600" dirty="0"/>
                        </a:p>
                      </a:txBody>
                      <a:tcPr/>
                    </a:tc>
                    <a:extLst>
                      <a:ext uri="{0D108BD9-81ED-4DB2-BD59-A6C34878D82A}">
                        <a16:rowId xmlns:a16="http://schemas.microsoft.com/office/drawing/2014/main" val="531969103"/>
                      </a:ext>
                    </a:extLst>
                  </a:tr>
                  <a:tr h="579120">
                    <a:tc>
                      <a:txBody>
                        <a:bodyPr/>
                        <a:lstStyle/>
                        <a:p>
                          <a:r>
                            <a:rPr lang="en-US" sz="1600" dirty="0"/>
                            <a:t>x&lt;0.5</a:t>
                          </a:r>
                          <a:endParaRPr lang="LID4096" sz="1600" dirty="0"/>
                        </a:p>
                      </a:txBody>
                      <a:tcPr/>
                    </a:tc>
                    <a:tc>
                      <a:txBody>
                        <a:bodyPr/>
                        <a:lstStyle/>
                        <a:p>
                          <a:r>
                            <a:rPr lang="en-US" sz="1600" dirty="0"/>
                            <a:t>1</a:t>
                          </a:r>
                          <a:endParaRPr lang="LID4096" sz="1600" dirty="0"/>
                        </a:p>
                      </a:txBody>
                      <a:tcPr/>
                    </a:tc>
                    <a:tc>
                      <a:txBody>
                        <a:bodyPr/>
                        <a:lstStyle/>
                        <a:p>
                          <a:r>
                            <a:rPr lang="en-US" sz="1600" dirty="0"/>
                            <a:t>-1</a:t>
                          </a:r>
                          <a:endParaRPr lang="LID4096" sz="1600" dirty="0"/>
                        </a:p>
                      </a:txBody>
                      <a:tcPr/>
                    </a:tc>
                    <a:tc>
                      <a:txBody>
                        <a:bodyPr/>
                        <a:lstStyle/>
                        <a:p>
                          <a:r>
                            <a:rPr lang="en-US" sz="1600" dirty="0"/>
                            <a:t>-1</a:t>
                          </a:r>
                          <a:endParaRPr lang="LID4096" sz="1600" dirty="0"/>
                        </a:p>
                      </a:txBody>
                      <a:tcPr/>
                    </a:tc>
                    <a:tc>
                      <a:txBody>
                        <a:bodyPr/>
                        <a:lstStyle/>
                        <a:p>
                          <a:r>
                            <a:rPr lang="en-US" sz="1600" dirty="0"/>
                            <a:t>-1</a:t>
                          </a:r>
                          <a:endParaRPr lang="LID4096" sz="1600" dirty="0"/>
                        </a:p>
                      </a:txBody>
                      <a:tcPr/>
                    </a:tc>
                    <a:tc>
                      <a:txBody>
                        <a:bodyPr/>
                        <a:lstStyle/>
                        <a:p>
                          <a:r>
                            <a:rPr lang="en-US" sz="1600" dirty="0"/>
                            <a:t>-1</a:t>
                          </a:r>
                          <a:endParaRPr lang="LID4096" sz="1600" dirty="0"/>
                        </a:p>
                      </a:txBody>
                      <a:tcPr/>
                    </a:tc>
                    <a:tc>
                      <a:txBody>
                        <a:bodyPr/>
                        <a:lstStyle/>
                        <a:p>
                          <a:r>
                            <a:rPr lang="en-US" sz="1600" dirty="0"/>
                            <a:t>-1</a:t>
                          </a:r>
                          <a:endParaRPr lang="LID4096" sz="1600" dirty="0"/>
                        </a:p>
                      </a:txBody>
                      <a:tcPr/>
                    </a:tc>
                    <a:tc>
                      <a:txBody>
                        <a:bodyPr/>
                        <a:lstStyle/>
                        <a:p>
                          <a:r>
                            <a:rPr lang="en-US" sz="1600" dirty="0"/>
                            <a:t>-1</a:t>
                          </a:r>
                          <a:endParaRPr lang="LID4096" sz="1600" dirty="0"/>
                        </a:p>
                      </a:txBody>
                      <a:tcPr/>
                    </a:tc>
                    <a:tc>
                      <a:txBody>
                        <a:bodyPr/>
                        <a:lstStyle/>
                        <a:p>
                          <a:r>
                            <a:rPr lang="en-US" sz="1600" dirty="0"/>
                            <a:t>-1</a:t>
                          </a:r>
                          <a:endParaRPr lang="LID4096" sz="1600" dirty="0"/>
                        </a:p>
                      </a:txBody>
                      <a:tcPr/>
                    </a:tc>
                    <a:tc>
                      <a:txBody>
                        <a:bodyPr/>
                        <a:lstStyle/>
                        <a:p>
                          <a:r>
                            <a:rPr lang="en-US" sz="1600" dirty="0"/>
                            <a:t>-1</a:t>
                          </a:r>
                          <a:endParaRPr lang="LID4096" sz="1600" dirty="0"/>
                        </a:p>
                      </a:txBody>
                      <a:tcPr/>
                    </a:tc>
                    <a:tc>
                      <a:txBody>
                        <a:bodyPr/>
                        <a:lstStyle/>
                        <a:p>
                          <a:r>
                            <a:rPr lang="en-US" sz="1600" dirty="0"/>
                            <a:t>-1</a:t>
                          </a:r>
                          <a:endParaRPr lang="LID4096" sz="1600" dirty="0"/>
                        </a:p>
                      </a:txBody>
                      <a:tcPr/>
                    </a:tc>
                    <a:tc>
                      <a:txBody>
                        <a:bodyPr/>
                        <a:lstStyle/>
                        <a:p>
                          <a:r>
                            <a:rPr lang="en-US" sz="1600" dirty="0"/>
                            <a:t>0.5</a:t>
                          </a:r>
                          <a:endParaRPr lang="LID4096" sz="1600" dirty="0"/>
                        </a:p>
                      </a:txBody>
                      <a:tcPr/>
                    </a:tc>
                    <a:extLst>
                      <a:ext uri="{0D108BD9-81ED-4DB2-BD59-A6C34878D82A}">
                        <a16:rowId xmlns:a16="http://schemas.microsoft.com/office/drawing/2014/main" val="2752557778"/>
                      </a:ext>
                    </a:extLst>
                  </a:tr>
                  <a:tr h="579120">
                    <a:tc>
                      <a:txBody>
                        <a:bodyPr/>
                        <a:lstStyle/>
                        <a:p>
                          <a:r>
                            <a:rPr lang="en-US" sz="1600" dirty="0"/>
                            <a:t>x&lt;1.5</a:t>
                          </a:r>
                          <a:endParaRPr lang="LID4096" sz="1600" dirty="0"/>
                        </a:p>
                      </a:txBody>
                      <a:tcPr/>
                    </a:tc>
                    <a:tc>
                      <a:txBody>
                        <a:bodyPr/>
                        <a:lstStyle/>
                        <a:p>
                          <a:r>
                            <a:rPr lang="en-US" sz="1600" dirty="0"/>
                            <a:t>1</a:t>
                          </a:r>
                          <a:endParaRPr lang="LID4096" sz="1600" dirty="0"/>
                        </a:p>
                      </a:txBody>
                      <a:tcPr/>
                    </a:tc>
                    <a:tc>
                      <a:txBody>
                        <a:bodyPr/>
                        <a:lstStyle/>
                        <a:p>
                          <a:r>
                            <a:rPr lang="en-US" sz="1600" dirty="0"/>
                            <a:t>1</a:t>
                          </a:r>
                          <a:endParaRPr lang="LID4096" sz="1600" dirty="0"/>
                        </a:p>
                      </a:txBody>
                      <a:tcPr/>
                    </a:tc>
                    <a:tc>
                      <a:txBody>
                        <a:bodyPr/>
                        <a:lstStyle/>
                        <a:p>
                          <a:r>
                            <a:rPr lang="en-US" sz="1600" dirty="0"/>
                            <a:t>-1</a:t>
                          </a:r>
                          <a:endParaRPr lang="LID4096" sz="1600" dirty="0"/>
                        </a:p>
                      </a:txBody>
                      <a:tcPr/>
                    </a:tc>
                    <a:tc>
                      <a:txBody>
                        <a:bodyPr/>
                        <a:lstStyle/>
                        <a:p>
                          <a:r>
                            <a:rPr lang="en-US" sz="1600" dirty="0"/>
                            <a:t>-1</a:t>
                          </a:r>
                          <a:endParaRPr lang="LID4096" sz="1600" dirty="0"/>
                        </a:p>
                      </a:txBody>
                      <a:tcPr/>
                    </a:tc>
                    <a:tc>
                      <a:txBody>
                        <a:bodyPr/>
                        <a:lstStyle/>
                        <a:p>
                          <a:r>
                            <a:rPr lang="en-US" sz="1600" dirty="0"/>
                            <a:t>-1</a:t>
                          </a:r>
                          <a:endParaRPr lang="LID4096" sz="1600" dirty="0"/>
                        </a:p>
                      </a:txBody>
                      <a:tcPr/>
                    </a:tc>
                    <a:tc>
                      <a:txBody>
                        <a:bodyPr/>
                        <a:lstStyle/>
                        <a:p>
                          <a:r>
                            <a:rPr lang="en-US" sz="1600" dirty="0"/>
                            <a:t>-1</a:t>
                          </a:r>
                          <a:endParaRPr lang="LID4096" sz="1600" dirty="0"/>
                        </a:p>
                      </a:txBody>
                      <a:tcPr/>
                    </a:tc>
                    <a:tc>
                      <a:txBody>
                        <a:bodyPr/>
                        <a:lstStyle/>
                        <a:p>
                          <a:r>
                            <a:rPr lang="en-US" sz="1600" dirty="0"/>
                            <a:t>-1</a:t>
                          </a:r>
                          <a:endParaRPr lang="LID4096" sz="1600" dirty="0"/>
                        </a:p>
                      </a:txBody>
                      <a:tcPr/>
                    </a:tc>
                    <a:tc>
                      <a:txBody>
                        <a:bodyPr/>
                        <a:lstStyle/>
                        <a:p>
                          <a:r>
                            <a:rPr lang="en-US" sz="1600" dirty="0"/>
                            <a:t>-1</a:t>
                          </a:r>
                          <a:endParaRPr lang="LID4096" sz="1600" dirty="0"/>
                        </a:p>
                      </a:txBody>
                      <a:tcPr/>
                    </a:tc>
                    <a:tc>
                      <a:txBody>
                        <a:bodyPr/>
                        <a:lstStyle/>
                        <a:p>
                          <a:r>
                            <a:rPr lang="en-US" sz="1600" dirty="0"/>
                            <a:t>-1</a:t>
                          </a:r>
                          <a:endParaRPr lang="LID4096" sz="1600" dirty="0"/>
                        </a:p>
                      </a:txBody>
                      <a:tcPr/>
                    </a:tc>
                    <a:tc>
                      <a:txBody>
                        <a:bodyPr/>
                        <a:lstStyle/>
                        <a:p>
                          <a:r>
                            <a:rPr lang="en-US" sz="1600" dirty="0"/>
                            <a:t>-1</a:t>
                          </a:r>
                        </a:p>
                      </a:txBody>
                      <a:tcPr/>
                    </a:tc>
                    <a:tc>
                      <a:txBody>
                        <a:bodyPr/>
                        <a:lstStyle/>
                        <a:p>
                          <a:r>
                            <a:rPr lang="en-US" sz="1600" dirty="0"/>
                            <a:t>0.4</a:t>
                          </a:r>
                        </a:p>
                      </a:txBody>
                      <a:tcPr/>
                    </a:tc>
                    <a:extLst>
                      <a:ext uri="{0D108BD9-81ED-4DB2-BD59-A6C34878D82A}">
                        <a16:rowId xmlns:a16="http://schemas.microsoft.com/office/drawing/2014/main" val="2122200558"/>
                      </a:ext>
                    </a:extLst>
                  </a:tr>
                  <a:tr h="579120">
                    <a:tc>
                      <a:txBody>
                        <a:bodyPr/>
                        <a:lstStyle/>
                        <a:p>
                          <a:r>
                            <a:rPr lang="en-US" sz="1600" dirty="0">
                              <a:solidFill>
                                <a:srgbClr val="FF0000"/>
                              </a:solidFill>
                            </a:rPr>
                            <a:t>x&lt;2.5</a:t>
                          </a:r>
                          <a:endParaRPr lang="LID4096" sz="1600" dirty="0">
                            <a:solidFill>
                              <a:srgbClr val="FF0000"/>
                            </a:solidFill>
                          </a:endParaRPr>
                        </a:p>
                      </a:txBody>
                      <a:tcPr/>
                    </a:tc>
                    <a:tc>
                      <a:txBody>
                        <a:bodyPr/>
                        <a:lstStyle/>
                        <a:p>
                          <a:r>
                            <a:rPr lang="en-US" sz="1600" dirty="0"/>
                            <a:t>1</a:t>
                          </a:r>
                          <a:endParaRPr lang="LID4096" sz="1600" dirty="0"/>
                        </a:p>
                      </a:txBody>
                      <a:tcPr/>
                    </a:tc>
                    <a:tc>
                      <a:txBody>
                        <a:bodyPr/>
                        <a:lstStyle/>
                        <a:p>
                          <a:r>
                            <a:rPr lang="en-US" sz="1600" dirty="0"/>
                            <a:t>1</a:t>
                          </a:r>
                          <a:endParaRPr lang="LID4096" sz="1600" dirty="0"/>
                        </a:p>
                      </a:txBody>
                      <a:tcPr/>
                    </a:tc>
                    <a:tc>
                      <a:txBody>
                        <a:bodyPr/>
                        <a:lstStyle/>
                        <a:p>
                          <a:r>
                            <a:rPr lang="en-US" sz="1600" dirty="0"/>
                            <a:t>1</a:t>
                          </a:r>
                          <a:endParaRPr lang="LID4096" sz="1600" dirty="0"/>
                        </a:p>
                      </a:txBody>
                      <a:tcPr/>
                    </a:tc>
                    <a:tc>
                      <a:txBody>
                        <a:bodyPr/>
                        <a:lstStyle/>
                        <a:p>
                          <a:r>
                            <a:rPr lang="en-US" sz="1600" dirty="0"/>
                            <a:t>-1</a:t>
                          </a:r>
                          <a:endParaRPr lang="LID4096" sz="1600" dirty="0"/>
                        </a:p>
                      </a:txBody>
                      <a:tcPr/>
                    </a:tc>
                    <a:tc>
                      <a:txBody>
                        <a:bodyPr/>
                        <a:lstStyle/>
                        <a:p>
                          <a:r>
                            <a:rPr lang="en-US" sz="1600" dirty="0"/>
                            <a:t>-1</a:t>
                          </a:r>
                          <a:endParaRPr lang="LID4096" sz="1600" dirty="0"/>
                        </a:p>
                      </a:txBody>
                      <a:tcPr/>
                    </a:tc>
                    <a:tc>
                      <a:txBody>
                        <a:bodyPr/>
                        <a:lstStyle/>
                        <a:p>
                          <a:r>
                            <a:rPr lang="en-US" sz="1600" dirty="0"/>
                            <a:t>-1</a:t>
                          </a:r>
                          <a:endParaRPr lang="LID4096" sz="1600" dirty="0"/>
                        </a:p>
                      </a:txBody>
                      <a:tcPr/>
                    </a:tc>
                    <a:tc>
                      <a:txBody>
                        <a:bodyPr/>
                        <a:lstStyle/>
                        <a:p>
                          <a:r>
                            <a:rPr lang="en-US" sz="1600" dirty="0"/>
                            <a:t>-1</a:t>
                          </a:r>
                          <a:endParaRPr lang="LID4096" sz="1600" dirty="0"/>
                        </a:p>
                      </a:txBody>
                      <a:tcPr/>
                    </a:tc>
                    <a:tc>
                      <a:txBody>
                        <a:bodyPr/>
                        <a:lstStyle/>
                        <a:p>
                          <a:r>
                            <a:rPr lang="en-US" sz="1600" dirty="0"/>
                            <a:t>-1</a:t>
                          </a:r>
                          <a:endParaRPr lang="LID4096" sz="1600" dirty="0"/>
                        </a:p>
                      </a:txBody>
                      <a:tcPr/>
                    </a:tc>
                    <a:tc>
                      <a:txBody>
                        <a:bodyPr/>
                        <a:lstStyle/>
                        <a:p>
                          <a:r>
                            <a:rPr lang="en-US" sz="1600" dirty="0"/>
                            <a:t>-1</a:t>
                          </a:r>
                          <a:endParaRPr lang="LID4096" sz="1600" dirty="0"/>
                        </a:p>
                      </a:txBody>
                      <a:tcPr/>
                    </a:tc>
                    <a:tc>
                      <a:txBody>
                        <a:bodyPr/>
                        <a:lstStyle/>
                        <a:p>
                          <a:r>
                            <a:rPr lang="en-US" sz="1600" dirty="0"/>
                            <a:t>-1</a:t>
                          </a:r>
                          <a:endParaRPr lang="LID4096" sz="1600" dirty="0"/>
                        </a:p>
                      </a:txBody>
                      <a:tcPr/>
                    </a:tc>
                    <a:tc>
                      <a:txBody>
                        <a:bodyPr/>
                        <a:lstStyle/>
                        <a:p>
                          <a:r>
                            <a:rPr lang="en-US" sz="1600" dirty="0">
                              <a:solidFill>
                                <a:srgbClr val="FF0000"/>
                              </a:solidFill>
                            </a:rPr>
                            <a:t>0.3</a:t>
                          </a:r>
                          <a:endParaRPr lang="LID4096" sz="1600" dirty="0">
                            <a:solidFill>
                              <a:srgbClr val="FF0000"/>
                            </a:solidFill>
                          </a:endParaRPr>
                        </a:p>
                      </a:txBody>
                      <a:tcPr/>
                    </a:tc>
                    <a:extLst>
                      <a:ext uri="{0D108BD9-81ED-4DB2-BD59-A6C34878D82A}">
                        <a16:rowId xmlns:a16="http://schemas.microsoft.com/office/drawing/2014/main" val="3141886651"/>
                      </a:ext>
                    </a:extLst>
                  </a:tr>
                  <a:tr h="579120">
                    <a:tc>
                      <a:txBody>
                        <a:bodyPr/>
                        <a:lstStyle/>
                        <a:p>
                          <a:r>
                            <a:rPr lang="en-US" sz="1600" dirty="0"/>
                            <a:t>x&lt;3.5</a:t>
                          </a:r>
                          <a:endParaRPr lang="LID4096" sz="1600" dirty="0"/>
                        </a:p>
                      </a:txBody>
                      <a:tcPr/>
                    </a:tc>
                    <a:tc>
                      <a:txBody>
                        <a:bodyPr/>
                        <a:lstStyle/>
                        <a:p>
                          <a:r>
                            <a:rPr lang="en-US" sz="1600" dirty="0"/>
                            <a:t>1</a:t>
                          </a:r>
                          <a:endParaRPr lang="LID4096" sz="1600" dirty="0"/>
                        </a:p>
                      </a:txBody>
                      <a:tcPr/>
                    </a:tc>
                    <a:tc>
                      <a:txBody>
                        <a:bodyPr/>
                        <a:lstStyle/>
                        <a:p>
                          <a:r>
                            <a:rPr lang="en-US" sz="1600" dirty="0"/>
                            <a:t>1</a:t>
                          </a:r>
                          <a:endParaRPr lang="LID4096" sz="1600" dirty="0"/>
                        </a:p>
                      </a:txBody>
                      <a:tcPr/>
                    </a:tc>
                    <a:tc>
                      <a:txBody>
                        <a:bodyPr/>
                        <a:lstStyle/>
                        <a:p>
                          <a:r>
                            <a:rPr lang="en-US" sz="1600" dirty="0"/>
                            <a:t>1</a:t>
                          </a:r>
                          <a:endParaRPr lang="LID4096" sz="1600" dirty="0"/>
                        </a:p>
                      </a:txBody>
                      <a:tcPr/>
                    </a:tc>
                    <a:tc>
                      <a:txBody>
                        <a:bodyPr/>
                        <a:lstStyle/>
                        <a:p>
                          <a:r>
                            <a:rPr lang="en-US" sz="1600" dirty="0"/>
                            <a:t>1</a:t>
                          </a:r>
                          <a:endParaRPr lang="LID4096" sz="1600" dirty="0"/>
                        </a:p>
                      </a:txBody>
                      <a:tcPr/>
                    </a:tc>
                    <a:tc>
                      <a:txBody>
                        <a:bodyPr/>
                        <a:lstStyle/>
                        <a:p>
                          <a:r>
                            <a:rPr lang="en-US" sz="1600" dirty="0"/>
                            <a:t>-1</a:t>
                          </a:r>
                          <a:endParaRPr lang="LID4096" sz="1600" dirty="0"/>
                        </a:p>
                      </a:txBody>
                      <a:tcPr/>
                    </a:tc>
                    <a:tc>
                      <a:txBody>
                        <a:bodyPr/>
                        <a:lstStyle/>
                        <a:p>
                          <a:r>
                            <a:rPr lang="en-US" sz="1600" dirty="0"/>
                            <a:t>-1</a:t>
                          </a:r>
                          <a:endParaRPr lang="LID4096" sz="1600" dirty="0"/>
                        </a:p>
                      </a:txBody>
                      <a:tcPr/>
                    </a:tc>
                    <a:tc>
                      <a:txBody>
                        <a:bodyPr/>
                        <a:lstStyle/>
                        <a:p>
                          <a:r>
                            <a:rPr lang="en-US" sz="1600" dirty="0"/>
                            <a:t>-1</a:t>
                          </a:r>
                          <a:endParaRPr lang="LID4096" sz="1600" dirty="0"/>
                        </a:p>
                      </a:txBody>
                      <a:tcPr/>
                    </a:tc>
                    <a:tc>
                      <a:txBody>
                        <a:bodyPr/>
                        <a:lstStyle/>
                        <a:p>
                          <a:r>
                            <a:rPr lang="en-US" sz="1600" dirty="0"/>
                            <a:t>-1</a:t>
                          </a:r>
                          <a:endParaRPr lang="LID4096" sz="1600" dirty="0"/>
                        </a:p>
                      </a:txBody>
                      <a:tcPr/>
                    </a:tc>
                    <a:tc>
                      <a:txBody>
                        <a:bodyPr/>
                        <a:lstStyle/>
                        <a:p>
                          <a:r>
                            <a:rPr lang="en-US" sz="1600" dirty="0"/>
                            <a:t>-1</a:t>
                          </a:r>
                          <a:endParaRPr lang="LID4096" sz="1600" dirty="0"/>
                        </a:p>
                      </a:txBody>
                      <a:tcPr/>
                    </a:tc>
                    <a:tc>
                      <a:txBody>
                        <a:bodyPr/>
                        <a:lstStyle/>
                        <a:p>
                          <a:r>
                            <a:rPr lang="en-US" sz="1600" dirty="0"/>
                            <a:t>-1</a:t>
                          </a:r>
                          <a:endParaRPr lang="LID4096" sz="1600" dirty="0"/>
                        </a:p>
                      </a:txBody>
                      <a:tcPr/>
                    </a:tc>
                    <a:tc>
                      <a:txBody>
                        <a:bodyPr/>
                        <a:lstStyle/>
                        <a:p>
                          <a:r>
                            <a:rPr lang="en-US" sz="1600" dirty="0"/>
                            <a:t>0.4</a:t>
                          </a:r>
                          <a:endParaRPr lang="LID4096" sz="1600" dirty="0"/>
                        </a:p>
                      </a:txBody>
                      <a:tcPr/>
                    </a:tc>
                    <a:extLst>
                      <a:ext uri="{0D108BD9-81ED-4DB2-BD59-A6C34878D82A}">
                        <a16:rowId xmlns:a16="http://schemas.microsoft.com/office/drawing/2014/main" val="1577753524"/>
                      </a:ext>
                    </a:extLst>
                  </a:tr>
                  <a:tr h="579120">
                    <a:tc>
                      <a:txBody>
                        <a:bodyPr/>
                        <a:lstStyle/>
                        <a:p>
                          <a:r>
                            <a:rPr lang="en-US" sz="1600" dirty="0"/>
                            <a:t>x&lt;4.5</a:t>
                          </a:r>
                          <a:endParaRPr lang="LID4096" sz="1600" dirty="0"/>
                        </a:p>
                      </a:txBody>
                      <a:tcPr/>
                    </a:tc>
                    <a:tc>
                      <a:txBody>
                        <a:bodyPr/>
                        <a:lstStyle/>
                        <a:p>
                          <a:r>
                            <a:rPr lang="en-US" sz="1600" dirty="0"/>
                            <a:t>1</a:t>
                          </a:r>
                          <a:endParaRPr lang="LID4096" sz="1600" dirty="0"/>
                        </a:p>
                      </a:txBody>
                      <a:tcPr/>
                    </a:tc>
                    <a:tc>
                      <a:txBody>
                        <a:bodyPr/>
                        <a:lstStyle/>
                        <a:p>
                          <a:r>
                            <a:rPr lang="en-US" sz="1600" dirty="0"/>
                            <a:t>1</a:t>
                          </a:r>
                          <a:endParaRPr lang="LID4096" sz="1600" dirty="0"/>
                        </a:p>
                      </a:txBody>
                      <a:tcPr/>
                    </a:tc>
                    <a:tc>
                      <a:txBody>
                        <a:bodyPr/>
                        <a:lstStyle/>
                        <a:p>
                          <a:r>
                            <a:rPr lang="en-US" sz="1600" dirty="0"/>
                            <a:t>1</a:t>
                          </a:r>
                          <a:endParaRPr lang="LID4096" sz="1600" dirty="0"/>
                        </a:p>
                      </a:txBody>
                      <a:tcPr/>
                    </a:tc>
                    <a:tc>
                      <a:txBody>
                        <a:bodyPr/>
                        <a:lstStyle/>
                        <a:p>
                          <a:r>
                            <a:rPr lang="en-US" sz="1600" dirty="0"/>
                            <a:t>1</a:t>
                          </a:r>
                          <a:endParaRPr lang="LID4096" sz="1600" dirty="0"/>
                        </a:p>
                      </a:txBody>
                      <a:tcPr/>
                    </a:tc>
                    <a:tc>
                      <a:txBody>
                        <a:bodyPr/>
                        <a:lstStyle/>
                        <a:p>
                          <a:r>
                            <a:rPr lang="en-US" sz="1600" dirty="0"/>
                            <a:t>1</a:t>
                          </a:r>
                          <a:endParaRPr lang="LID4096" sz="1600" dirty="0"/>
                        </a:p>
                      </a:txBody>
                      <a:tcPr/>
                    </a:tc>
                    <a:tc>
                      <a:txBody>
                        <a:bodyPr/>
                        <a:lstStyle/>
                        <a:p>
                          <a:r>
                            <a:rPr lang="en-US" sz="1600" dirty="0"/>
                            <a:t>-1</a:t>
                          </a:r>
                          <a:endParaRPr lang="LID4096" sz="1600" dirty="0"/>
                        </a:p>
                      </a:txBody>
                      <a:tcPr/>
                    </a:tc>
                    <a:tc>
                      <a:txBody>
                        <a:bodyPr/>
                        <a:lstStyle/>
                        <a:p>
                          <a:r>
                            <a:rPr lang="en-US" sz="1600" dirty="0"/>
                            <a:t>-1</a:t>
                          </a:r>
                          <a:endParaRPr lang="LID4096" sz="1600" dirty="0"/>
                        </a:p>
                      </a:txBody>
                      <a:tcPr/>
                    </a:tc>
                    <a:tc>
                      <a:txBody>
                        <a:bodyPr/>
                        <a:lstStyle/>
                        <a:p>
                          <a:r>
                            <a:rPr lang="en-US" sz="1600" dirty="0"/>
                            <a:t>-1</a:t>
                          </a:r>
                          <a:endParaRPr lang="LID4096" sz="1600" dirty="0"/>
                        </a:p>
                      </a:txBody>
                      <a:tcPr/>
                    </a:tc>
                    <a:tc>
                      <a:txBody>
                        <a:bodyPr/>
                        <a:lstStyle/>
                        <a:p>
                          <a:r>
                            <a:rPr lang="en-US" sz="1600" dirty="0"/>
                            <a:t>-1</a:t>
                          </a:r>
                          <a:endParaRPr lang="LID4096" sz="1600" dirty="0"/>
                        </a:p>
                      </a:txBody>
                      <a:tcPr/>
                    </a:tc>
                    <a:tc>
                      <a:txBody>
                        <a:bodyPr/>
                        <a:lstStyle/>
                        <a:p>
                          <a:r>
                            <a:rPr lang="en-US" sz="1600" dirty="0"/>
                            <a:t>-1</a:t>
                          </a:r>
                          <a:endParaRPr lang="LID4096" sz="1600" dirty="0"/>
                        </a:p>
                      </a:txBody>
                      <a:tcPr/>
                    </a:tc>
                    <a:tc>
                      <a:txBody>
                        <a:bodyPr/>
                        <a:lstStyle/>
                        <a:p>
                          <a:r>
                            <a:rPr lang="en-US" sz="1600" dirty="0"/>
                            <a:t>0.5</a:t>
                          </a:r>
                          <a:endParaRPr lang="LID4096" sz="1600" dirty="0"/>
                        </a:p>
                      </a:txBody>
                      <a:tcPr/>
                    </a:tc>
                    <a:extLst>
                      <a:ext uri="{0D108BD9-81ED-4DB2-BD59-A6C34878D82A}">
                        <a16:rowId xmlns:a16="http://schemas.microsoft.com/office/drawing/2014/main" val="1924633605"/>
                      </a:ext>
                    </a:extLst>
                  </a:tr>
                  <a:tr h="579120">
                    <a:tc>
                      <a:txBody>
                        <a:bodyPr/>
                        <a:lstStyle/>
                        <a:p>
                          <a:r>
                            <a:rPr lang="en-US" sz="1600" dirty="0"/>
                            <a:t>x&lt;5.5</a:t>
                          </a:r>
                          <a:endParaRPr lang="LID4096" sz="1600" dirty="0"/>
                        </a:p>
                      </a:txBody>
                      <a:tcPr/>
                    </a:tc>
                    <a:tc>
                      <a:txBody>
                        <a:bodyPr/>
                        <a:lstStyle/>
                        <a:p>
                          <a:r>
                            <a:rPr lang="en-US" sz="1600" dirty="0"/>
                            <a:t>1</a:t>
                          </a:r>
                          <a:endParaRPr lang="LID4096" sz="1600" dirty="0"/>
                        </a:p>
                      </a:txBody>
                      <a:tcPr/>
                    </a:tc>
                    <a:tc>
                      <a:txBody>
                        <a:bodyPr/>
                        <a:lstStyle/>
                        <a:p>
                          <a:r>
                            <a:rPr lang="en-US" sz="1600" dirty="0"/>
                            <a:t>1</a:t>
                          </a:r>
                          <a:endParaRPr lang="LID4096" sz="1600" dirty="0"/>
                        </a:p>
                      </a:txBody>
                      <a:tcPr/>
                    </a:tc>
                    <a:tc>
                      <a:txBody>
                        <a:bodyPr/>
                        <a:lstStyle/>
                        <a:p>
                          <a:r>
                            <a:rPr lang="en-US" sz="1600" dirty="0"/>
                            <a:t>1</a:t>
                          </a:r>
                          <a:endParaRPr lang="LID4096" sz="1600" dirty="0"/>
                        </a:p>
                      </a:txBody>
                      <a:tcPr/>
                    </a:tc>
                    <a:tc>
                      <a:txBody>
                        <a:bodyPr/>
                        <a:lstStyle/>
                        <a:p>
                          <a:r>
                            <a:rPr lang="en-US" sz="1600" dirty="0"/>
                            <a:t>1</a:t>
                          </a:r>
                          <a:endParaRPr lang="LID4096" sz="1600" dirty="0"/>
                        </a:p>
                      </a:txBody>
                      <a:tcPr/>
                    </a:tc>
                    <a:tc>
                      <a:txBody>
                        <a:bodyPr/>
                        <a:lstStyle/>
                        <a:p>
                          <a:r>
                            <a:rPr lang="en-US" sz="1600" dirty="0"/>
                            <a:t>1</a:t>
                          </a:r>
                          <a:endParaRPr lang="LID4096" sz="1600" dirty="0"/>
                        </a:p>
                      </a:txBody>
                      <a:tcPr/>
                    </a:tc>
                    <a:tc>
                      <a:txBody>
                        <a:bodyPr/>
                        <a:lstStyle/>
                        <a:p>
                          <a:r>
                            <a:rPr lang="en-US" sz="1600" dirty="0"/>
                            <a:t>1</a:t>
                          </a:r>
                          <a:endParaRPr lang="LID4096" sz="1600" dirty="0"/>
                        </a:p>
                      </a:txBody>
                      <a:tcPr/>
                    </a:tc>
                    <a:tc>
                      <a:txBody>
                        <a:bodyPr/>
                        <a:lstStyle/>
                        <a:p>
                          <a:r>
                            <a:rPr lang="en-US" sz="1600" dirty="0"/>
                            <a:t>-1</a:t>
                          </a:r>
                          <a:endParaRPr lang="LID4096" sz="1600" dirty="0"/>
                        </a:p>
                      </a:txBody>
                      <a:tcPr/>
                    </a:tc>
                    <a:tc>
                      <a:txBody>
                        <a:bodyPr/>
                        <a:lstStyle/>
                        <a:p>
                          <a:r>
                            <a:rPr lang="en-US" sz="1600" dirty="0"/>
                            <a:t>-1</a:t>
                          </a:r>
                          <a:endParaRPr lang="LID4096" sz="1600" dirty="0"/>
                        </a:p>
                      </a:txBody>
                      <a:tcPr/>
                    </a:tc>
                    <a:tc>
                      <a:txBody>
                        <a:bodyPr/>
                        <a:lstStyle/>
                        <a:p>
                          <a:r>
                            <a:rPr lang="en-US" sz="1600" dirty="0"/>
                            <a:t>-1</a:t>
                          </a:r>
                          <a:endParaRPr lang="LID4096" sz="1600" dirty="0"/>
                        </a:p>
                      </a:txBody>
                      <a:tcPr/>
                    </a:tc>
                    <a:tc>
                      <a:txBody>
                        <a:bodyPr/>
                        <a:lstStyle/>
                        <a:p>
                          <a:r>
                            <a:rPr lang="en-US" sz="1600" dirty="0"/>
                            <a:t>-1</a:t>
                          </a:r>
                          <a:endParaRPr lang="LID4096" sz="1600" dirty="0"/>
                        </a:p>
                      </a:txBody>
                      <a:tcPr/>
                    </a:tc>
                    <a:tc>
                      <a:txBody>
                        <a:bodyPr/>
                        <a:lstStyle/>
                        <a:p>
                          <a:r>
                            <a:rPr lang="en-US" sz="1600" dirty="0"/>
                            <a:t>0.6</a:t>
                          </a:r>
                          <a:endParaRPr lang="LID4096" sz="1600" dirty="0"/>
                        </a:p>
                      </a:txBody>
                      <a:tcPr/>
                    </a:tc>
                    <a:extLst>
                      <a:ext uri="{0D108BD9-81ED-4DB2-BD59-A6C34878D82A}">
                        <a16:rowId xmlns:a16="http://schemas.microsoft.com/office/drawing/2014/main" val="2665638720"/>
                      </a:ext>
                    </a:extLst>
                  </a:tr>
                </a:tbl>
              </a:graphicData>
            </a:graphic>
          </p:graphicFrame>
        </mc:Fallback>
      </mc:AlternateContent>
      <p:sp>
        <p:nvSpPr>
          <p:cNvPr id="4" name="Footer Placeholder 3">
            <a:extLst>
              <a:ext uri="{FF2B5EF4-FFF2-40B4-BE49-F238E27FC236}">
                <a16:creationId xmlns:a16="http://schemas.microsoft.com/office/drawing/2014/main" id="{F6D72BAB-659D-481E-9F44-7A49FA6345E6}"/>
              </a:ext>
            </a:extLst>
          </p:cNvPr>
          <p:cNvSpPr>
            <a:spLocks noGrp="1"/>
          </p:cNvSpPr>
          <p:nvPr>
            <p:ph type="ftr" sz="quarter" idx="11"/>
          </p:nvPr>
        </p:nvSpPr>
        <p:spPr/>
        <p:txBody>
          <a:bodyPr/>
          <a:lstStyle/>
          <a:p>
            <a:r>
              <a:rPr lang="en-US"/>
              <a:t>zeshan.khan@nu.edu.pk</a:t>
            </a:r>
            <a:endParaRPr lang="en-US" dirty="0"/>
          </a:p>
        </p:txBody>
      </p:sp>
      <p:sp>
        <p:nvSpPr>
          <p:cNvPr id="5" name="Slide Number Placeholder 4">
            <a:extLst>
              <a:ext uri="{FF2B5EF4-FFF2-40B4-BE49-F238E27FC236}">
                <a16:creationId xmlns:a16="http://schemas.microsoft.com/office/drawing/2014/main" id="{4F1EC025-3B5F-4CBB-AA92-E3F3D7C93A87}"/>
              </a:ext>
            </a:extLst>
          </p:cNvPr>
          <p:cNvSpPr>
            <a:spLocks noGrp="1"/>
          </p:cNvSpPr>
          <p:nvPr>
            <p:ph type="sldNum" sz="quarter" idx="12"/>
          </p:nvPr>
        </p:nvSpPr>
        <p:spPr/>
        <p:txBody>
          <a:bodyPr/>
          <a:lstStyle/>
          <a:p>
            <a:pPr>
              <a:defRPr/>
            </a:pPr>
            <a:fld id="{A21CEE88-F9FC-456D-B47E-A59E4279B87A}" type="slidenum">
              <a:rPr lang="en-US" smtClean="0"/>
              <a:pPr>
                <a:defRPr/>
              </a:pPr>
              <a:t>42</a:t>
            </a:fld>
            <a:endParaRPr lang="en-US"/>
          </a:p>
        </p:txBody>
      </p:sp>
    </p:spTree>
    <p:extLst>
      <p:ext uri="{BB962C8B-B14F-4D97-AF65-F5344CB8AC3E}">
        <p14:creationId xmlns:p14="http://schemas.microsoft.com/office/powerpoint/2010/main" val="2734373946"/>
      </p:ext>
    </p:extLst>
  </p:cSld>
  <p:clrMapOvr>
    <a:masterClrMapping/>
  </p:clrMapOvr>
  <p:transition spd="med">
    <p:fade thruBlk="1"/>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3AB94E-E681-49D6-A428-A855AF1312D4}"/>
              </a:ext>
            </a:extLst>
          </p:cNvPr>
          <p:cNvSpPr>
            <a:spLocks noGrp="1"/>
          </p:cNvSpPr>
          <p:nvPr>
            <p:ph type="title"/>
          </p:nvPr>
        </p:nvSpPr>
        <p:spPr/>
        <p:txBody>
          <a:bodyPr/>
          <a:lstStyle/>
          <a:p>
            <a:r>
              <a:rPr lang="en-US" dirty="0"/>
              <a:t>Example (t1)</a:t>
            </a:r>
            <a:endParaRPr lang="LID4096" dirty="0"/>
          </a:p>
        </p:txBody>
      </p:sp>
      <mc:AlternateContent xmlns:mc="http://schemas.openxmlformats.org/markup-compatibility/2006" xmlns:a14="http://schemas.microsoft.com/office/drawing/2010/main">
        <mc:Choice Requires="a14">
          <p:graphicFrame>
            <p:nvGraphicFramePr>
              <p:cNvPr id="6" name="Table 6">
                <a:extLst>
                  <a:ext uri="{FF2B5EF4-FFF2-40B4-BE49-F238E27FC236}">
                    <a16:creationId xmlns:a16="http://schemas.microsoft.com/office/drawing/2014/main" id="{B87759BD-F0BB-4C7F-B6FE-3A8317E66BF0}"/>
                  </a:ext>
                </a:extLst>
              </p:cNvPr>
              <p:cNvGraphicFramePr>
                <a:graphicFrameLocks noGrp="1"/>
              </p:cNvGraphicFramePr>
              <p:nvPr>
                <p:ph idx="1"/>
                <p:extLst>
                  <p:ext uri="{D42A27DB-BD31-4B8C-83A1-F6EECF244321}">
                    <p14:modId xmlns:p14="http://schemas.microsoft.com/office/powerpoint/2010/main" val="1635663926"/>
                  </p:ext>
                </p:extLst>
              </p:nvPr>
            </p:nvGraphicFramePr>
            <p:xfrm>
              <a:off x="946150" y="1828800"/>
              <a:ext cx="6446833" cy="2270760"/>
            </p:xfrm>
            <a:graphic>
              <a:graphicData uri="http://schemas.openxmlformats.org/drawingml/2006/table">
                <a:tbl>
                  <a:tblPr firstRow="1" bandRow="1">
                    <a:tableStyleId>{5C22544A-7EE6-4342-B048-85BDC9FD1C3A}</a:tableStyleId>
                  </a:tblPr>
                  <a:tblGrid>
                    <a:gridCol w="551388">
                      <a:extLst>
                        <a:ext uri="{9D8B030D-6E8A-4147-A177-3AD203B41FA5}">
                          <a16:colId xmlns:a16="http://schemas.microsoft.com/office/drawing/2014/main" val="2125577940"/>
                        </a:ext>
                      </a:extLst>
                    </a:gridCol>
                    <a:gridCol w="523085">
                      <a:extLst>
                        <a:ext uri="{9D8B030D-6E8A-4147-A177-3AD203B41FA5}">
                          <a16:colId xmlns:a16="http://schemas.microsoft.com/office/drawing/2014/main" val="869162464"/>
                        </a:ext>
                      </a:extLst>
                    </a:gridCol>
                    <a:gridCol w="537236">
                      <a:extLst>
                        <a:ext uri="{9D8B030D-6E8A-4147-A177-3AD203B41FA5}">
                          <a16:colId xmlns:a16="http://schemas.microsoft.com/office/drawing/2014/main" val="228964478"/>
                        </a:ext>
                      </a:extLst>
                    </a:gridCol>
                    <a:gridCol w="537236">
                      <a:extLst>
                        <a:ext uri="{9D8B030D-6E8A-4147-A177-3AD203B41FA5}">
                          <a16:colId xmlns:a16="http://schemas.microsoft.com/office/drawing/2014/main" val="1740794156"/>
                        </a:ext>
                      </a:extLst>
                    </a:gridCol>
                    <a:gridCol w="537236">
                      <a:extLst>
                        <a:ext uri="{9D8B030D-6E8A-4147-A177-3AD203B41FA5}">
                          <a16:colId xmlns:a16="http://schemas.microsoft.com/office/drawing/2014/main" val="937220109"/>
                        </a:ext>
                      </a:extLst>
                    </a:gridCol>
                    <a:gridCol w="537236">
                      <a:extLst>
                        <a:ext uri="{9D8B030D-6E8A-4147-A177-3AD203B41FA5}">
                          <a16:colId xmlns:a16="http://schemas.microsoft.com/office/drawing/2014/main" val="2294728461"/>
                        </a:ext>
                      </a:extLst>
                    </a:gridCol>
                    <a:gridCol w="537236">
                      <a:extLst>
                        <a:ext uri="{9D8B030D-6E8A-4147-A177-3AD203B41FA5}">
                          <a16:colId xmlns:a16="http://schemas.microsoft.com/office/drawing/2014/main" val="1530943301"/>
                        </a:ext>
                      </a:extLst>
                    </a:gridCol>
                    <a:gridCol w="537236">
                      <a:extLst>
                        <a:ext uri="{9D8B030D-6E8A-4147-A177-3AD203B41FA5}">
                          <a16:colId xmlns:a16="http://schemas.microsoft.com/office/drawing/2014/main" val="796534891"/>
                        </a:ext>
                      </a:extLst>
                    </a:gridCol>
                    <a:gridCol w="537236">
                      <a:extLst>
                        <a:ext uri="{9D8B030D-6E8A-4147-A177-3AD203B41FA5}">
                          <a16:colId xmlns:a16="http://schemas.microsoft.com/office/drawing/2014/main" val="1438237302"/>
                        </a:ext>
                      </a:extLst>
                    </a:gridCol>
                    <a:gridCol w="537236">
                      <a:extLst>
                        <a:ext uri="{9D8B030D-6E8A-4147-A177-3AD203B41FA5}">
                          <a16:colId xmlns:a16="http://schemas.microsoft.com/office/drawing/2014/main" val="2106090586"/>
                        </a:ext>
                      </a:extLst>
                    </a:gridCol>
                    <a:gridCol w="537236">
                      <a:extLst>
                        <a:ext uri="{9D8B030D-6E8A-4147-A177-3AD203B41FA5}">
                          <a16:colId xmlns:a16="http://schemas.microsoft.com/office/drawing/2014/main" val="2292440500"/>
                        </a:ext>
                      </a:extLst>
                    </a:gridCol>
                    <a:gridCol w="537236">
                      <a:extLst>
                        <a:ext uri="{9D8B030D-6E8A-4147-A177-3AD203B41FA5}">
                          <a16:colId xmlns:a16="http://schemas.microsoft.com/office/drawing/2014/main" val="3353765721"/>
                        </a:ext>
                      </a:extLst>
                    </a:gridCol>
                  </a:tblGrid>
                  <a:tr h="370840">
                    <a:tc>
                      <a:txBody>
                        <a:bodyPr/>
                        <a:lstStyle/>
                        <a:p>
                          <a:r>
                            <a:rPr lang="en-US" sz="1600" dirty="0"/>
                            <a:t>Index</a:t>
                          </a:r>
                          <a:endParaRPr lang="LID4096" sz="1600" dirty="0"/>
                        </a:p>
                      </a:txBody>
                      <a:tcPr/>
                    </a:tc>
                    <a:tc>
                      <a:txBody>
                        <a:bodyPr/>
                        <a:lstStyle/>
                        <a:p>
                          <a:r>
                            <a:rPr lang="en-US" sz="1600" dirty="0"/>
                            <a:t>0</a:t>
                          </a:r>
                          <a:endParaRPr lang="LID4096" sz="1600" dirty="0"/>
                        </a:p>
                      </a:txBody>
                      <a:tcPr/>
                    </a:tc>
                    <a:tc>
                      <a:txBody>
                        <a:bodyPr/>
                        <a:lstStyle/>
                        <a:p>
                          <a:r>
                            <a:rPr lang="en-US" sz="1600" dirty="0"/>
                            <a:t>1</a:t>
                          </a:r>
                          <a:endParaRPr lang="LID4096" sz="1600" dirty="0"/>
                        </a:p>
                      </a:txBody>
                      <a:tcPr/>
                    </a:tc>
                    <a:tc>
                      <a:txBody>
                        <a:bodyPr/>
                        <a:lstStyle/>
                        <a:p>
                          <a:r>
                            <a:rPr lang="en-US" sz="1600" dirty="0"/>
                            <a:t>2</a:t>
                          </a:r>
                          <a:endParaRPr lang="LID4096" sz="1600" dirty="0"/>
                        </a:p>
                      </a:txBody>
                      <a:tcPr/>
                    </a:tc>
                    <a:tc>
                      <a:txBody>
                        <a:bodyPr/>
                        <a:lstStyle/>
                        <a:p>
                          <a:r>
                            <a:rPr lang="en-US" sz="1600" dirty="0"/>
                            <a:t>3</a:t>
                          </a:r>
                          <a:endParaRPr lang="LID4096" sz="1600" dirty="0"/>
                        </a:p>
                      </a:txBody>
                      <a:tcPr/>
                    </a:tc>
                    <a:tc>
                      <a:txBody>
                        <a:bodyPr/>
                        <a:lstStyle/>
                        <a:p>
                          <a:r>
                            <a:rPr lang="en-US" sz="1600" dirty="0"/>
                            <a:t>4</a:t>
                          </a:r>
                          <a:endParaRPr lang="LID4096" sz="1600" dirty="0"/>
                        </a:p>
                      </a:txBody>
                      <a:tcPr/>
                    </a:tc>
                    <a:tc>
                      <a:txBody>
                        <a:bodyPr/>
                        <a:lstStyle/>
                        <a:p>
                          <a:r>
                            <a:rPr lang="en-US" sz="1600" dirty="0"/>
                            <a:t>5</a:t>
                          </a:r>
                          <a:endParaRPr lang="LID4096" sz="1600" dirty="0"/>
                        </a:p>
                      </a:txBody>
                      <a:tcPr/>
                    </a:tc>
                    <a:tc>
                      <a:txBody>
                        <a:bodyPr/>
                        <a:lstStyle/>
                        <a:p>
                          <a:r>
                            <a:rPr lang="en-US" sz="1600" dirty="0"/>
                            <a:t>6</a:t>
                          </a:r>
                          <a:endParaRPr lang="LID4096" sz="1600" dirty="0"/>
                        </a:p>
                      </a:txBody>
                      <a:tcPr/>
                    </a:tc>
                    <a:tc>
                      <a:txBody>
                        <a:bodyPr/>
                        <a:lstStyle/>
                        <a:p>
                          <a:r>
                            <a:rPr lang="en-US" sz="1600" dirty="0"/>
                            <a:t>7</a:t>
                          </a:r>
                          <a:endParaRPr lang="LID4096" sz="1600" dirty="0"/>
                        </a:p>
                      </a:txBody>
                      <a:tcPr/>
                    </a:tc>
                    <a:tc>
                      <a:txBody>
                        <a:bodyPr/>
                        <a:lstStyle/>
                        <a:p>
                          <a:r>
                            <a:rPr lang="en-US" sz="1600" dirty="0"/>
                            <a:t>8</a:t>
                          </a:r>
                          <a:endParaRPr lang="LID4096" sz="1600" dirty="0"/>
                        </a:p>
                      </a:txBody>
                      <a:tcPr/>
                    </a:tc>
                    <a:tc>
                      <a:txBody>
                        <a:bodyPr/>
                        <a:lstStyle/>
                        <a:p>
                          <a:r>
                            <a:rPr lang="en-US" sz="1600" dirty="0"/>
                            <a:t>9</a:t>
                          </a:r>
                          <a:endParaRPr lang="LID4096" sz="1600" dirty="0"/>
                        </a:p>
                      </a:txBody>
                      <a:tcPr/>
                    </a:tc>
                    <a:tc>
                      <a:txBody>
                        <a:bodyPr/>
                        <a:lstStyle/>
                        <a:p>
                          <a:pPr/>
                          <a14:m>
                            <m:oMathPara xmlns:m="http://schemas.openxmlformats.org/officeDocument/2006/math">
                              <m:oMathParaPr>
                                <m:jc m:val="centerGroup"/>
                              </m:oMathParaPr>
                              <m:oMath xmlns:m="http://schemas.openxmlformats.org/officeDocument/2006/math">
                                <m:r>
                                  <a:rPr lang="en-US" sz="1600" b="1" i="1" smtClean="0">
                                    <a:latin typeface="Cambria Math" panose="02040503050406030204" pitchFamily="18" charset="0"/>
                                  </a:rPr>
                                  <m:t>𝝐</m:t>
                                </m:r>
                              </m:oMath>
                            </m:oMathPara>
                          </a14:m>
                          <a:endParaRPr lang="LID4096" sz="1600" dirty="0"/>
                        </a:p>
                      </a:txBody>
                      <a:tcPr/>
                    </a:tc>
                    <a:extLst>
                      <a:ext uri="{0D108BD9-81ED-4DB2-BD59-A6C34878D82A}">
                        <a16:rowId xmlns:a16="http://schemas.microsoft.com/office/drawing/2014/main" val="2406703387"/>
                      </a:ext>
                    </a:extLst>
                  </a:tr>
                  <a:tr h="370840">
                    <a:tc>
                      <a:txBody>
                        <a:bodyPr/>
                        <a:lstStyle/>
                        <a:p>
                          <a:r>
                            <a:rPr lang="en-US" sz="1600" dirty="0"/>
                            <a:t>X</a:t>
                          </a:r>
                          <a:endParaRPr lang="LID4096" sz="1600" dirty="0"/>
                        </a:p>
                      </a:txBody>
                      <a:tcPr/>
                    </a:tc>
                    <a:tc>
                      <a:txBody>
                        <a:bodyPr/>
                        <a:lstStyle/>
                        <a:p>
                          <a:r>
                            <a:rPr lang="en-US" sz="1600" dirty="0"/>
                            <a:t>0</a:t>
                          </a:r>
                          <a:endParaRPr lang="LID4096" sz="1600" dirty="0"/>
                        </a:p>
                      </a:txBody>
                      <a:tcPr/>
                    </a:tc>
                    <a:tc>
                      <a:txBody>
                        <a:bodyPr/>
                        <a:lstStyle/>
                        <a:p>
                          <a:r>
                            <a:rPr lang="en-US" sz="1600" dirty="0"/>
                            <a:t>1</a:t>
                          </a:r>
                          <a:endParaRPr lang="LID4096" sz="1600" dirty="0"/>
                        </a:p>
                      </a:txBody>
                      <a:tcPr/>
                    </a:tc>
                    <a:tc>
                      <a:txBody>
                        <a:bodyPr/>
                        <a:lstStyle/>
                        <a:p>
                          <a:r>
                            <a:rPr lang="en-US" sz="1600" dirty="0"/>
                            <a:t>2</a:t>
                          </a:r>
                          <a:endParaRPr lang="LID4096" sz="1600" dirty="0"/>
                        </a:p>
                      </a:txBody>
                      <a:tcPr/>
                    </a:tc>
                    <a:tc>
                      <a:txBody>
                        <a:bodyPr/>
                        <a:lstStyle/>
                        <a:p>
                          <a:r>
                            <a:rPr lang="en-US" sz="1600" dirty="0"/>
                            <a:t>3</a:t>
                          </a:r>
                          <a:endParaRPr lang="LID4096" sz="1600" dirty="0"/>
                        </a:p>
                      </a:txBody>
                      <a:tcPr/>
                    </a:tc>
                    <a:tc>
                      <a:txBody>
                        <a:bodyPr/>
                        <a:lstStyle/>
                        <a:p>
                          <a:r>
                            <a:rPr lang="en-US" sz="1600" dirty="0"/>
                            <a:t>4</a:t>
                          </a:r>
                          <a:endParaRPr lang="LID4096" sz="1600" dirty="0"/>
                        </a:p>
                      </a:txBody>
                      <a:tcPr/>
                    </a:tc>
                    <a:tc>
                      <a:txBody>
                        <a:bodyPr/>
                        <a:lstStyle/>
                        <a:p>
                          <a:r>
                            <a:rPr lang="en-US" sz="1600" dirty="0"/>
                            <a:t>5</a:t>
                          </a:r>
                          <a:endParaRPr lang="LID4096" sz="1600" dirty="0"/>
                        </a:p>
                      </a:txBody>
                      <a:tcPr/>
                    </a:tc>
                    <a:tc>
                      <a:txBody>
                        <a:bodyPr/>
                        <a:lstStyle/>
                        <a:p>
                          <a:r>
                            <a:rPr lang="en-US" sz="1600" dirty="0"/>
                            <a:t>6</a:t>
                          </a:r>
                          <a:endParaRPr lang="LID4096" sz="1600" dirty="0"/>
                        </a:p>
                      </a:txBody>
                      <a:tcPr/>
                    </a:tc>
                    <a:tc>
                      <a:txBody>
                        <a:bodyPr/>
                        <a:lstStyle/>
                        <a:p>
                          <a:r>
                            <a:rPr lang="en-US" sz="1600" dirty="0"/>
                            <a:t>7</a:t>
                          </a:r>
                          <a:endParaRPr lang="LID4096" sz="1600" dirty="0"/>
                        </a:p>
                      </a:txBody>
                      <a:tcPr/>
                    </a:tc>
                    <a:tc>
                      <a:txBody>
                        <a:bodyPr/>
                        <a:lstStyle/>
                        <a:p>
                          <a:r>
                            <a:rPr lang="en-US" sz="1600" dirty="0"/>
                            <a:t>8</a:t>
                          </a:r>
                          <a:endParaRPr lang="LID4096" sz="1600" dirty="0"/>
                        </a:p>
                      </a:txBody>
                      <a:tcPr/>
                    </a:tc>
                    <a:tc>
                      <a:txBody>
                        <a:bodyPr/>
                        <a:lstStyle/>
                        <a:p>
                          <a:r>
                            <a:rPr lang="en-US" sz="1600" dirty="0"/>
                            <a:t>9</a:t>
                          </a:r>
                          <a:endParaRPr lang="LID4096" sz="1600" dirty="0"/>
                        </a:p>
                      </a:txBody>
                      <a:tcPr/>
                    </a:tc>
                    <a:tc>
                      <a:txBody>
                        <a:bodyPr/>
                        <a:lstStyle/>
                        <a:p>
                          <a:endParaRPr lang="LID4096" sz="1600" dirty="0"/>
                        </a:p>
                      </a:txBody>
                      <a:tcPr/>
                    </a:tc>
                    <a:extLst>
                      <a:ext uri="{0D108BD9-81ED-4DB2-BD59-A6C34878D82A}">
                        <a16:rowId xmlns:a16="http://schemas.microsoft.com/office/drawing/2014/main" val="391947288"/>
                      </a:ext>
                    </a:extLst>
                  </a:tr>
                  <a:tr h="370840">
                    <a:tc>
                      <a:txBody>
                        <a:bodyPr/>
                        <a:lstStyle/>
                        <a:p>
                          <a:r>
                            <a:rPr lang="en-US" sz="1600" dirty="0"/>
                            <a:t>Y</a:t>
                          </a:r>
                          <a:endParaRPr lang="LID4096" sz="1600" dirty="0"/>
                        </a:p>
                      </a:txBody>
                      <a:tcPr/>
                    </a:tc>
                    <a:tc>
                      <a:txBody>
                        <a:bodyPr/>
                        <a:lstStyle/>
                        <a:p>
                          <a:r>
                            <a:rPr lang="en-US" sz="1600" dirty="0"/>
                            <a:t>1</a:t>
                          </a:r>
                          <a:endParaRPr lang="LID4096" sz="1600" dirty="0"/>
                        </a:p>
                      </a:txBody>
                      <a:tcPr/>
                    </a:tc>
                    <a:tc>
                      <a:txBody>
                        <a:bodyPr/>
                        <a:lstStyle/>
                        <a:p>
                          <a:r>
                            <a:rPr lang="en-US" sz="1600" dirty="0"/>
                            <a:t>1</a:t>
                          </a:r>
                          <a:endParaRPr lang="LID4096" sz="1600" dirty="0"/>
                        </a:p>
                      </a:txBody>
                      <a:tcPr/>
                    </a:tc>
                    <a:tc>
                      <a:txBody>
                        <a:bodyPr/>
                        <a:lstStyle/>
                        <a:p>
                          <a:r>
                            <a:rPr lang="en-US" sz="1600" dirty="0"/>
                            <a:t>1</a:t>
                          </a:r>
                          <a:endParaRPr lang="LID4096" sz="1600" dirty="0"/>
                        </a:p>
                      </a:txBody>
                      <a:tcPr/>
                    </a:tc>
                    <a:tc>
                      <a:txBody>
                        <a:bodyPr/>
                        <a:lstStyle/>
                        <a:p>
                          <a:r>
                            <a:rPr lang="en-US" sz="1600" dirty="0"/>
                            <a:t>-1</a:t>
                          </a:r>
                          <a:endParaRPr lang="LID4096" sz="1600" dirty="0"/>
                        </a:p>
                      </a:txBody>
                      <a:tcPr/>
                    </a:tc>
                    <a:tc>
                      <a:txBody>
                        <a:bodyPr/>
                        <a:lstStyle/>
                        <a:p>
                          <a:r>
                            <a:rPr lang="en-US" sz="1600" dirty="0"/>
                            <a:t>-1</a:t>
                          </a:r>
                          <a:endParaRPr lang="LID4096" sz="1600" dirty="0"/>
                        </a:p>
                      </a:txBody>
                      <a:tcPr/>
                    </a:tc>
                    <a:tc>
                      <a:txBody>
                        <a:bodyPr/>
                        <a:lstStyle/>
                        <a:p>
                          <a:r>
                            <a:rPr lang="en-US" sz="1600" dirty="0"/>
                            <a:t>-1</a:t>
                          </a:r>
                          <a:endParaRPr lang="LID4096" sz="1600" dirty="0"/>
                        </a:p>
                      </a:txBody>
                      <a:tcPr/>
                    </a:tc>
                    <a:tc>
                      <a:txBody>
                        <a:bodyPr/>
                        <a:lstStyle/>
                        <a:p>
                          <a:r>
                            <a:rPr lang="en-US" sz="1600" dirty="0"/>
                            <a:t>1</a:t>
                          </a:r>
                          <a:endParaRPr lang="LID4096" sz="1600" dirty="0"/>
                        </a:p>
                      </a:txBody>
                      <a:tcPr/>
                    </a:tc>
                    <a:tc>
                      <a:txBody>
                        <a:bodyPr/>
                        <a:lstStyle/>
                        <a:p>
                          <a:r>
                            <a:rPr lang="en-US" sz="1600" dirty="0"/>
                            <a:t>1</a:t>
                          </a:r>
                          <a:endParaRPr lang="LID4096" sz="1600" dirty="0"/>
                        </a:p>
                      </a:txBody>
                      <a:tcPr/>
                    </a:tc>
                    <a:tc>
                      <a:txBody>
                        <a:bodyPr/>
                        <a:lstStyle/>
                        <a:p>
                          <a:r>
                            <a:rPr lang="en-US" sz="1600" dirty="0"/>
                            <a:t>1</a:t>
                          </a:r>
                          <a:endParaRPr lang="LID4096" sz="1600" dirty="0"/>
                        </a:p>
                      </a:txBody>
                      <a:tcPr/>
                    </a:tc>
                    <a:tc>
                      <a:txBody>
                        <a:bodyPr/>
                        <a:lstStyle/>
                        <a:p>
                          <a:r>
                            <a:rPr lang="en-US" sz="1600" dirty="0"/>
                            <a:t>-1</a:t>
                          </a:r>
                          <a:endParaRPr lang="LID4096" sz="1600" dirty="0"/>
                        </a:p>
                      </a:txBody>
                      <a:tcPr/>
                    </a:tc>
                    <a:tc>
                      <a:txBody>
                        <a:bodyPr/>
                        <a:lstStyle/>
                        <a:p>
                          <a:endParaRPr lang="LID4096" sz="1600" dirty="0"/>
                        </a:p>
                      </a:txBody>
                      <a:tcPr/>
                    </a:tc>
                    <a:extLst>
                      <a:ext uri="{0D108BD9-81ED-4DB2-BD59-A6C34878D82A}">
                        <a16:rowId xmlns:a16="http://schemas.microsoft.com/office/drawing/2014/main" val="2175554634"/>
                      </a:ext>
                    </a:extLst>
                  </a:tr>
                  <a:tr h="370840">
                    <a:tc>
                      <a:txBody>
                        <a:bodyPr/>
                        <a:lstStyle/>
                        <a:p>
                          <a:r>
                            <a:rPr lang="en-US" sz="1600" dirty="0"/>
                            <a:t>P</a:t>
                          </a:r>
                          <a:endParaRPr lang="LID4096" sz="1600" dirty="0"/>
                        </a:p>
                      </a:txBody>
                      <a:tcPr/>
                    </a:tc>
                    <a:tc>
                      <a:txBody>
                        <a:bodyPr/>
                        <a:lstStyle/>
                        <a:p>
                          <a:r>
                            <a:rPr lang="en-US" sz="1600" dirty="0"/>
                            <a:t>0.1</a:t>
                          </a:r>
                          <a:endParaRPr lang="LID4096" sz="1600" dirty="0"/>
                        </a:p>
                      </a:txBody>
                      <a:tcPr/>
                    </a:tc>
                    <a:tc>
                      <a:txBody>
                        <a:bodyPr/>
                        <a:lstStyle/>
                        <a:p>
                          <a:r>
                            <a:rPr lang="en-US" sz="1600" dirty="0"/>
                            <a:t>0.1</a:t>
                          </a:r>
                          <a:endParaRPr lang="LID4096" sz="1600" dirty="0"/>
                        </a:p>
                      </a:txBody>
                      <a:tcPr/>
                    </a:tc>
                    <a:tc>
                      <a:txBody>
                        <a:bodyPr/>
                        <a:lstStyle/>
                        <a:p>
                          <a:r>
                            <a:rPr lang="en-US" sz="1600" dirty="0"/>
                            <a:t>0.1</a:t>
                          </a:r>
                          <a:endParaRPr lang="LID4096" sz="1600" dirty="0"/>
                        </a:p>
                      </a:txBody>
                      <a:tcPr/>
                    </a:tc>
                    <a:tc>
                      <a:txBody>
                        <a:bodyPr/>
                        <a:lstStyle/>
                        <a:p>
                          <a:r>
                            <a:rPr lang="en-US" sz="1600" dirty="0"/>
                            <a:t>0.1</a:t>
                          </a:r>
                          <a:endParaRPr lang="LID4096" sz="1600" dirty="0"/>
                        </a:p>
                      </a:txBody>
                      <a:tcPr/>
                    </a:tc>
                    <a:tc>
                      <a:txBody>
                        <a:bodyPr/>
                        <a:lstStyle/>
                        <a:p>
                          <a:r>
                            <a:rPr lang="en-US" sz="1600" dirty="0"/>
                            <a:t>0.1</a:t>
                          </a:r>
                          <a:endParaRPr lang="LID4096" sz="1600" dirty="0"/>
                        </a:p>
                      </a:txBody>
                      <a:tcPr/>
                    </a:tc>
                    <a:tc>
                      <a:txBody>
                        <a:bodyPr/>
                        <a:lstStyle/>
                        <a:p>
                          <a:r>
                            <a:rPr lang="en-US" sz="1600" dirty="0"/>
                            <a:t>0.1</a:t>
                          </a:r>
                          <a:endParaRPr lang="LID4096" sz="1600" dirty="0"/>
                        </a:p>
                      </a:txBody>
                      <a:tcPr/>
                    </a:tc>
                    <a:tc>
                      <a:txBody>
                        <a:bodyPr/>
                        <a:lstStyle/>
                        <a:p>
                          <a:r>
                            <a:rPr lang="en-US" sz="1600" dirty="0"/>
                            <a:t>0.1</a:t>
                          </a:r>
                          <a:endParaRPr lang="LID4096" sz="1600" dirty="0"/>
                        </a:p>
                      </a:txBody>
                      <a:tcPr/>
                    </a:tc>
                    <a:tc>
                      <a:txBody>
                        <a:bodyPr/>
                        <a:lstStyle/>
                        <a:p>
                          <a:r>
                            <a:rPr lang="en-US" sz="1600" dirty="0"/>
                            <a:t>0.1</a:t>
                          </a:r>
                          <a:endParaRPr lang="LID4096" sz="1600" dirty="0"/>
                        </a:p>
                      </a:txBody>
                      <a:tcPr/>
                    </a:tc>
                    <a:tc>
                      <a:txBody>
                        <a:bodyPr/>
                        <a:lstStyle/>
                        <a:p>
                          <a:r>
                            <a:rPr lang="en-US" sz="1600" dirty="0"/>
                            <a:t>0.1</a:t>
                          </a:r>
                          <a:endParaRPr lang="LID4096" sz="1600" dirty="0"/>
                        </a:p>
                      </a:txBody>
                      <a:tcPr/>
                    </a:tc>
                    <a:tc>
                      <a:txBody>
                        <a:bodyPr/>
                        <a:lstStyle/>
                        <a:p>
                          <a:r>
                            <a:rPr lang="en-US" sz="1600" dirty="0"/>
                            <a:t>0.1</a:t>
                          </a:r>
                          <a:endParaRPr lang="LID4096" sz="1600" dirty="0"/>
                        </a:p>
                      </a:txBody>
                      <a:tcPr/>
                    </a:tc>
                    <a:tc>
                      <a:txBody>
                        <a:bodyPr/>
                        <a:lstStyle/>
                        <a:p>
                          <a:endParaRPr lang="LID4096" sz="1600" dirty="0"/>
                        </a:p>
                      </a:txBody>
                      <a:tcPr/>
                    </a:tc>
                    <a:extLst>
                      <a:ext uri="{0D108BD9-81ED-4DB2-BD59-A6C34878D82A}">
                        <a16:rowId xmlns:a16="http://schemas.microsoft.com/office/drawing/2014/main" val="531969103"/>
                      </a:ext>
                    </a:extLst>
                  </a:tr>
                  <a:tr h="370840">
                    <a:tc>
                      <a:txBody>
                        <a:bodyPr/>
                        <a:lstStyle/>
                        <a:p>
                          <a:r>
                            <a:rPr lang="en-US" sz="1600" dirty="0"/>
                            <a:t>x&lt;2.5</a:t>
                          </a:r>
                          <a:endParaRPr lang="LID4096" sz="1600" dirty="0"/>
                        </a:p>
                      </a:txBody>
                      <a:tcPr/>
                    </a:tc>
                    <a:tc>
                      <a:txBody>
                        <a:bodyPr/>
                        <a:lstStyle/>
                        <a:p>
                          <a:r>
                            <a:rPr lang="en-US" sz="1600" dirty="0"/>
                            <a:t>1</a:t>
                          </a:r>
                          <a:endParaRPr lang="LID4096" sz="1600" dirty="0"/>
                        </a:p>
                      </a:txBody>
                      <a:tcPr/>
                    </a:tc>
                    <a:tc>
                      <a:txBody>
                        <a:bodyPr/>
                        <a:lstStyle/>
                        <a:p>
                          <a:r>
                            <a:rPr lang="en-US" sz="1600" dirty="0"/>
                            <a:t>1</a:t>
                          </a:r>
                          <a:endParaRPr lang="LID4096" sz="1600" dirty="0"/>
                        </a:p>
                      </a:txBody>
                      <a:tcPr/>
                    </a:tc>
                    <a:tc>
                      <a:txBody>
                        <a:bodyPr/>
                        <a:lstStyle/>
                        <a:p>
                          <a:r>
                            <a:rPr lang="en-US" sz="1600" dirty="0"/>
                            <a:t>1</a:t>
                          </a:r>
                          <a:endParaRPr lang="LID4096" sz="1600" dirty="0"/>
                        </a:p>
                      </a:txBody>
                      <a:tcPr/>
                    </a:tc>
                    <a:tc>
                      <a:txBody>
                        <a:bodyPr/>
                        <a:lstStyle/>
                        <a:p>
                          <a:r>
                            <a:rPr lang="en-US" sz="1600" dirty="0"/>
                            <a:t>-1</a:t>
                          </a:r>
                          <a:endParaRPr lang="LID4096" sz="1600" dirty="0"/>
                        </a:p>
                      </a:txBody>
                      <a:tcPr/>
                    </a:tc>
                    <a:tc>
                      <a:txBody>
                        <a:bodyPr/>
                        <a:lstStyle/>
                        <a:p>
                          <a:r>
                            <a:rPr lang="en-US" sz="1600" dirty="0"/>
                            <a:t>-1</a:t>
                          </a:r>
                          <a:endParaRPr lang="LID4096" sz="1600" dirty="0"/>
                        </a:p>
                      </a:txBody>
                      <a:tcPr/>
                    </a:tc>
                    <a:tc>
                      <a:txBody>
                        <a:bodyPr/>
                        <a:lstStyle/>
                        <a:p>
                          <a:r>
                            <a:rPr lang="en-US" sz="1600" dirty="0"/>
                            <a:t>-1</a:t>
                          </a:r>
                          <a:endParaRPr lang="LID4096" sz="1600" dirty="0"/>
                        </a:p>
                      </a:txBody>
                      <a:tcPr/>
                    </a:tc>
                    <a:tc>
                      <a:txBody>
                        <a:bodyPr/>
                        <a:lstStyle/>
                        <a:p>
                          <a:r>
                            <a:rPr lang="en-US" sz="1600" dirty="0"/>
                            <a:t>-1</a:t>
                          </a:r>
                          <a:endParaRPr lang="LID4096" sz="1600" dirty="0"/>
                        </a:p>
                      </a:txBody>
                      <a:tcPr/>
                    </a:tc>
                    <a:tc>
                      <a:txBody>
                        <a:bodyPr/>
                        <a:lstStyle/>
                        <a:p>
                          <a:r>
                            <a:rPr lang="en-US" sz="1600" dirty="0"/>
                            <a:t>-1</a:t>
                          </a:r>
                          <a:endParaRPr lang="LID4096" sz="1600" dirty="0"/>
                        </a:p>
                      </a:txBody>
                      <a:tcPr/>
                    </a:tc>
                    <a:tc>
                      <a:txBody>
                        <a:bodyPr/>
                        <a:lstStyle/>
                        <a:p>
                          <a:r>
                            <a:rPr lang="en-US" sz="1600" dirty="0"/>
                            <a:t>-1</a:t>
                          </a:r>
                          <a:endParaRPr lang="LID4096" sz="1600" dirty="0"/>
                        </a:p>
                      </a:txBody>
                      <a:tcPr/>
                    </a:tc>
                    <a:tc>
                      <a:txBody>
                        <a:bodyPr/>
                        <a:lstStyle/>
                        <a:p>
                          <a:r>
                            <a:rPr lang="en-US" sz="1600" dirty="0"/>
                            <a:t>-1</a:t>
                          </a:r>
                          <a:endParaRPr lang="LID4096" sz="1600" dirty="0"/>
                        </a:p>
                      </a:txBody>
                      <a:tcPr/>
                    </a:tc>
                    <a:tc>
                      <a:txBody>
                        <a:bodyPr/>
                        <a:lstStyle/>
                        <a:p>
                          <a:r>
                            <a:rPr lang="en-US" sz="1600" dirty="0"/>
                            <a:t>0.3</a:t>
                          </a:r>
                          <a:endParaRPr lang="LID4096" sz="1600" dirty="0"/>
                        </a:p>
                      </a:txBody>
                      <a:tcPr/>
                    </a:tc>
                    <a:extLst>
                      <a:ext uri="{0D108BD9-81ED-4DB2-BD59-A6C34878D82A}">
                        <a16:rowId xmlns:a16="http://schemas.microsoft.com/office/drawing/2014/main" val="3141886651"/>
                      </a:ext>
                    </a:extLst>
                  </a:tr>
                </a:tbl>
              </a:graphicData>
            </a:graphic>
          </p:graphicFrame>
        </mc:Choice>
        <mc:Fallback xmlns="">
          <p:graphicFrame>
            <p:nvGraphicFramePr>
              <p:cNvPr id="6" name="Table 6">
                <a:extLst>
                  <a:ext uri="{FF2B5EF4-FFF2-40B4-BE49-F238E27FC236}">
                    <a16:creationId xmlns:a16="http://schemas.microsoft.com/office/drawing/2014/main" id="{B87759BD-F0BB-4C7F-B6FE-3A8317E66BF0}"/>
                  </a:ext>
                </a:extLst>
              </p:cNvPr>
              <p:cNvGraphicFramePr>
                <a:graphicFrameLocks noGrp="1"/>
              </p:cNvGraphicFramePr>
              <p:nvPr>
                <p:ph idx="1"/>
                <p:extLst>
                  <p:ext uri="{D42A27DB-BD31-4B8C-83A1-F6EECF244321}">
                    <p14:modId xmlns:p14="http://schemas.microsoft.com/office/powerpoint/2010/main" val="1635663926"/>
                  </p:ext>
                </p:extLst>
              </p:nvPr>
            </p:nvGraphicFramePr>
            <p:xfrm>
              <a:off x="946150" y="1828800"/>
              <a:ext cx="6446833" cy="2270760"/>
            </p:xfrm>
            <a:graphic>
              <a:graphicData uri="http://schemas.openxmlformats.org/drawingml/2006/table">
                <a:tbl>
                  <a:tblPr firstRow="1" bandRow="1">
                    <a:tableStyleId>{5C22544A-7EE6-4342-B048-85BDC9FD1C3A}</a:tableStyleId>
                  </a:tblPr>
                  <a:tblGrid>
                    <a:gridCol w="551388">
                      <a:extLst>
                        <a:ext uri="{9D8B030D-6E8A-4147-A177-3AD203B41FA5}">
                          <a16:colId xmlns:a16="http://schemas.microsoft.com/office/drawing/2014/main" val="2125577940"/>
                        </a:ext>
                      </a:extLst>
                    </a:gridCol>
                    <a:gridCol w="523085">
                      <a:extLst>
                        <a:ext uri="{9D8B030D-6E8A-4147-A177-3AD203B41FA5}">
                          <a16:colId xmlns:a16="http://schemas.microsoft.com/office/drawing/2014/main" val="869162464"/>
                        </a:ext>
                      </a:extLst>
                    </a:gridCol>
                    <a:gridCol w="537236">
                      <a:extLst>
                        <a:ext uri="{9D8B030D-6E8A-4147-A177-3AD203B41FA5}">
                          <a16:colId xmlns:a16="http://schemas.microsoft.com/office/drawing/2014/main" val="228964478"/>
                        </a:ext>
                      </a:extLst>
                    </a:gridCol>
                    <a:gridCol w="537236">
                      <a:extLst>
                        <a:ext uri="{9D8B030D-6E8A-4147-A177-3AD203B41FA5}">
                          <a16:colId xmlns:a16="http://schemas.microsoft.com/office/drawing/2014/main" val="1740794156"/>
                        </a:ext>
                      </a:extLst>
                    </a:gridCol>
                    <a:gridCol w="537236">
                      <a:extLst>
                        <a:ext uri="{9D8B030D-6E8A-4147-A177-3AD203B41FA5}">
                          <a16:colId xmlns:a16="http://schemas.microsoft.com/office/drawing/2014/main" val="937220109"/>
                        </a:ext>
                      </a:extLst>
                    </a:gridCol>
                    <a:gridCol w="537236">
                      <a:extLst>
                        <a:ext uri="{9D8B030D-6E8A-4147-A177-3AD203B41FA5}">
                          <a16:colId xmlns:a16="http://schemas.microsoft.com/office/drawing/2014/main" val="2294728461"/>
                        </a:ext>
                      </a:extLst>
                    </a:gridCol>
                    <a:gridCol w="537236">
                      <a:extLst>
                        <a:ext uri="{9D8B030D-6E8A-4147-A177-3AD203B41FA5}">
                          <a16:colId xmlns:a16="http://schemas.microsoft.com/office/drawing/2014/main" val="1530943301"/>
                        </a:ext>
                      </a:extLst>
                    </a:gridCol>
                    <a:gridCol w="537236">
                      <a:extLst>
                        <a:ext uri="{9D8B030D-6E8A-4147-A177-3AD203B41FA5}">
                          <a16:colId xmlns:a16="http://schemas.microsoft.com/office/drawing/2014/main" val="796534891"/>
                        </a:ext>
                      </a:extLst>
                    </a:gridCol>
                    <a:gridCol w="537236">
                      <a:extLst>
                        <a:ext uri="{9D8B030D-6E8A-4147-A177-3AD203B41FA5}">
                          <a16:colId xmlns:a16="http://schemas.microsoft.com/office/drawing/2014/main" val="1438237302"/>
                        </a:ext>
                      </a:extLst>
                    </a:gridCol>
                    <a:gridCol w="537236">
                      <a:extLst>
                        <a:ext uri="{9D8B030D-6E8A-4147-A177-3AD203B41FA5}">
                          <a16:colId xmlns:a16="http://schemas.microsoft.com/office/drawing/2014/main" val="2106090586"/>
                        </a:ext>
                      </a:extLst>
                    </a:gridCol>
                    <a:gridCol w="537236">
                      <a:extLst>
                        <a:ext uri="{9D8B030D-6E8A-4147-A177-3AD203B41FA5}">
                          <a16:colId xmlns:a16="http://schemas.microsoft.com/office/drawing/2014/main" val="2292440500"/>
                        </a:ext>
                      </a:extLst>
                    </a:gridCol>
                    <a:gridCol w="537236">
                      <a:extLst>
                        <a:ext uri="{9D8B030D-6E8A-4147-A177-3AD203B41FA5}">
                          <a16:colId xmlns:a16="http://schemas.microsoft.com/office/drawing/2014/main" val="3353765721"/>
                        </a:ext>
                      </a:extLst>
                    </a:gridCol>
                  </a:tblGrid>
                  <a:tr h="579120">
                    <a:tc>
                      <a:txBody>
                        <a:bodyPr/>
                        <a:lstStyle/>
                        <a:p>
                          <a:r>
                            <a:rPr lang="en-US" sz="1600" dirty="0"/>
                            <a:t>Index</a:t>
                          </a:r>
                          <a:endParaRPr lang="LID4096" sz="1600" dirty="0"/>
                        </a:p>
                      </a:txBody>
                      <a:tcPr/>
                    </a:tc>
                    <a:tc>
                      <a:txBody>
                        <a:bodyPr/>
                        <a:lstStyle/>
                        <a:p>
                          <a:r>
                            <a:rPr lang="en-US" sz="1600" dirty="0"/>
                            <a:t>0</a:t>
                          </a:r>
                          <a:endParaRPr lang="LID4096" sz="1600" dirty="0"/>
                        </a:p>
                      </a:txBody>
                      <a:tcPr/>
                    </a:tc>
                    <a:tc>
                      <a:txBody>
                        <a:bodyPr/>
                        <a:lstStyle/>
                        <a:p>
                          <a:r>
                            <a:rPr lang="en-US" sz="1600" dirty="0"/>
                            <a:t>1</a:t>
                          </a:r>
                          <a:endParaRPr lang="LID4096" sz="1600" dirty="0"/>
                        </a:p>
                      </a:txBody>
                      <a:tcPr/>
                    </a:tc>
                    <a:tc>
                      <a:txBody>
                        <a:bodyPr/>
                        <a:lstStyle/>
                        <a:p>
                          <a:r>
                            <a:rPr lang="en-US" sz="1600" dirty="0"/>
                            <a:t>2</a:t>
                          </a:r>
                          <a:endParaRPr lang="LID4096" sz="1600" dirty="0"/>
                        </a:p>
                      </a:txBody>
                      <a:tcPr/>
                    </a:tc>
                    <a:tc>
                      <a:txBody>
                        <a:bodyPr/>
                        <a:lstStyle/>
                        <a:p>
                          <a:r>
                            <a:rPr lang="en-US" sz="1600" dirty="0"/>
                            <a:t>3</a:t>
                          </a:r>
                          <a:endParaRPr lang="LID4096" sz="1600" dirty="0"/>
                        </a:p>
                      </a:txBody>
                      <a:tcPr/>
                    </a:tc>
                    <a:tc>
                      <a:txBody>
                        <a:bodyPr/>
                        <a:lstStyle/>
                        <a:p>
                          <a:r>
                            <a:rPr lang="en-US" sz="1600" dirty="0"/>
                            <a:t>4</a:t>
                          </a:r>
                          <a:endParaRPr lang="LID4096" sz="1600" dirty="0"/>
                        </a:p>
                      </a:txBody>
                      <a:tcPr/>
                    </a:tc>
                    <a:tc>
                      <a:txBody>
                        <a:bodyPr/>
                        <a:lstStyle/>
                        <a:p>
                          <a:r>
                            <a:rPr lang="en-US" sz="1600" dirty="0"/>
                            <a:t>5</a:t>
                          </a:r>
                          <a:endParaRPr lang="LID4096" sz="1600" dirty="0"/>
                        </a:p>
                      </a:txBody>
                      <a:tcPr/>
                    </a:tc>
                    <a:tc>
                      <a:txBody>
                        <a:bodyPr/>
                        <a:lstStyle/>
                        <a:p>
                          <a:r>
                            <a:rPr lang="en-US" sz="1600" dirty="0"/>
                            <a:t>6</a:t>
                          </a:r>
                          <a:endParaRPr lang="LID4096" sz="1600" dirty="0"/>
                        </a:p>
                      </a:txBody>
                      <a:tcPr/>
                    </a:tc>
                    <a:tc>
                      <a:txBody>
                        <a:bodyPr/>
                        <a:lstStyle/>
                        <a:p>
                          <a:r>
                            <a:rPr lang="en-US" sz="1600" dirty="0"/>
                            <a:t>7</a:t>
                          </a:r>
                          <a:endParaRPr lang="LID4096" sz="1600" dirty="0"/>
                        </a:p>
                      </a:txBody>
                      <a:tcPr/>
                    </a:tc>
                    <a:tc>
                      <a:txBody>
                        <a:bodyPr/>
                        <a:lstStyle/>
                        <a:p>
                          <a:r>
                            <a:rPr lang="en-US" sz="1600" dirty="0"/>
                            <a:t>8</a:t>
                          </a:r>
                          <a:endParaRPr lang="LID4096" sz="1600" dirty="0"/>
                        </a:p>
                      </a:txBody>
                      <a:tcPr/>
                    </a:tc>
                    <a:tc>
                      <a:txBody>
                        <a:bodyPr/>
                        <a:lstStyle/>
                        <a:p>
                          <a:r>
                            <a:rPr lang="en-US" sz="1600" dirty="0"/>
                            <a:t>9</a:t>
                          </a:r>
                          <a:endParaRPr lang="LID4096" sz="1600" dirty="0"/>
                        </a:p>
                      </a:txBody>
                      <a:tcPr/>
                    </a:tc>
                    <a:tc>
                      <a:txBody>
                        <a:bodyPr/>
                        <a:lstStyle/>
                        <a:p>
                          <a:endParaRPr lang="LID4096"/>
                        </a:p>
                      </a:txBody>
                      <a:tcPr>
                        <a:blipFill>
                          <a:blip r:embed="rId2"/>
                          <a:stretch>
                            <a:fillRect l="-1103409" t="-3158" r="-4545" b="-305263"/>
                          </a:stretch>
                        </a:blipFill>
                      </a:tcPr>
                    </a:tc>
                    <a:extLst>
                      <a:ext uri="{0D108BD9-81ED-4DB2-BD59-A6C34878D82A}">
                        <a16:rowId xmlns:a16="http://schemas.microsoft.com/office/drawing/2014/main" val="2406703387"/>
                      </a:ext>
                    </a:extLst>
                  </a:tr>
                  <a:tr h="370840">
                    <a:tc>
                      <a:txBody>
                        <a:bodyPr/>
                        <a:lstStyle/>
                        <a:p>
                          <a:r>
                            <a:rPr lang="en-US" sz="1600" dirty="0"/>
                            <a:t>X</a:t>
                          </a:r>
                          <a:endParaRPr lang="LID4096" sz="1600" dirty="0"/>
                        </a:p>
                      </a:txBody>
                      <a:tcPr/>
                    </a:tc>
                    <a:tc>
                      <a:txBody>
                        <a:bodyPr/>
                        <a:lstStyle/>
                        <a:p>
                          <a:r>
                            <a:rPr lang="en-US" sz="1600" dirty="0"/>
                            <a:t>0</a:t>
                          </a:r>
                          <a:endParaRPr lang="LID4096" sz="1600" dirty="0"/>
                        </a:p>
                      </a:txBody>
                      <a:tcPr/>
                    </a:tc>
                    <a:tc>
                      <a:txBody>
                        <a:bodyPr/>
                        <a:lstStyle/>
                        <a:p>
                          <a:r>
                            <a:rPr lang="en-US" sz="1600" dirty="0"/>
                            <a:t>1</a:t>
                          </a:r>
                          <a:endParaRPr lang="LID4096" sz="1600" dirty="0"/>
                        </a:p>
                      </a:txBody>
                      <a:tcPr/>
                    </a:tc>
                    <a:tc>
                      <a:txBody>
                        <a:bodyPr/>
                        <a:lstStyle/>
                        <a:p>
                          <a:r>
                            <a:rPr lang="en-US" sz="1600" dirty="0"/>
                            <a:t>2</a:t>
                          </a:r>
                          <a:endParaRPr lang="LID4096" sz="1600" dirty="0"/>
                        </a:p>
                      </a:txBody>
                      <a:tcPr/>
                    </a:tc>
                    <a:tc>
                      <a:txBody>
                        <a:bodyPr/>
                        <a:lstStyle/>
                        <a:p>
                          <a:r>
                            <a:rPr lang="en-US" sz="1600" dirty="0"/>
                            <a:t>3</a:t>
                          </a:r>
                          <a:endParaRPr lang="LID4096" sz="1600" dirty="0"/>
                        </a:p>
                      </a:txBody>
                      <a:tcPr/>
                    </a:tc>
                    <a:tc>
                      <a:txBody>
                        <a:bodyPr/>
                        <a:lstStyle/>
                        <a:p>
                          <a:r>
                            <a:rPr lang="en-US" sz="1600" dirty="0"/>
                            <a:t>4</a:t>
                          </a:r>
                          <a:endParaRPr lang="LID4096" sz="1600" dirty="0"/>
                        </a:p>
                      </a:txBody>
                      <a:tcPr/>
                    </a:tc>
                    <a:tc>
                      <a:txBody>
                        <a:bodyPr/>
                        <a:lstStyle/>
                        <a:p>
                          <a:r>
                            <a:rPr lang="en-US" sz="1600" dirty="0"/>
                            <a:t>5</a:t>
                          </a:r>
                          <a:endParaRPr lang="LID4096" sz="1600" dirty="0"/>
                        </a:p>
                      </a:txBody>
                      <a:tcPr/>
                    </a:tc>
                    <a:tc>
                      <a:txBody>
                        <a:bodyPr/>
                        <a:lstStyle/>
                        <a:p>
                          <a:r>
                            <a:rPr lang="en-US" sz="1600" dirty="0"/>
                            <a:t>6</a:t>
                          </a:r>
                          <a:endParaRPr lang="LID4096" sz="1600" dirty="0"/>
                        </a:p>
                      </a:txBody>
                      <a:tcPr/>
                    </a:tc>
                    <a:tc>
                      <a:txBody>
                        <a:bodyPr/>
                        <a:lstStyle/>
                        <a:p>
                          <a:r>
                            <a:rPr lang="en-US" sz="1600" dirty="0"/>
                            <a:t>7</a:t>
                          </a:r>
                          <a:endParaRPr lang="LID4096" sz="1600" dirty="0"/>
                        </a:p>
                      </a:txBody>
                      <a:tcPr/>
                    </a:tc>
                    <a:tc>
                      <a:txBody>
                        <a:bodyPr/>
                        <a:lstStyle/>
                        <a:p>
                          <a:r>
                            <a:rPr lang="en-US" sz="1600" dirty="0"/>
                            <a:t>8</a:t>
                          </a:r>
                          <a:endParaRPr lang="LID4096" sz="1600" dirty="0"/>
                        </a:p>
                      </a:txBody>
                      <a:tcPr/>
                    </a:tc>
                    <a:tc>
                      <a:txBody>
                        <a:bodyPr/>
                        <a:lstStyle/>
                        <a:p>
                          <a:r>
                            <a:rPr lang="en-US" sz="1600" dirty="0"/>
                            <a:t>9</a:t>
                          </a:r>
                          <a:endParaRPr lang="LID4096" sz="1600" dirty="0"/>
                        </a:p>
                      </a:txBody>
                      <a:tcPr/>
                    </a:tc>
                    <a:tc>
                      <a:txBody>
                        <a:bodyPr/>
                        <a:lstStyle/>
                        <a:p>
                          <a:endParaRPr lang="LID4096" sz="1600" dirty="0"/>
                        </a:p>
                      </a:txBody>
                      <a:tcPr/>
                    </a:tc>
                    <a:extLst>
                      <a:ext uri="{0D108BD9-81ED-4DB2-BD59-A6C34878D82A}">
                        <a16:rowId xmlns:a16="http://schemas.microsoft.com/office/drawing/2014/main" val="391947288"/>
                      </a:ext>
                    </a:extLst>
                  </a:tr>
                  <a:tr h="370840">
                    <a:tc>
                      <a:txBody>
                        <a:bodyPr/>
                        <a:lstStyle/>
                        <a:p>
                          <a:r>
                            <a:rPr lang="en-US" sz="1600" dirty="0"/>
                            <a:t>Y</a:t>
                          </a:r>
                          <a:endParaRPr lang="LID4096" sz="1600" dirty="0"/>
                        </a:p>
                      </a:txBody>
                      <a:tcPr/>
                    </a:tc>
                    <a:tc>
                      <a:txBody>
                        <a:bodyPr/>
                        <a:lstStyle/>
                        <a:p>
                          <a:r>
                            <a:rPr lang="en-US" sz="1600" dirty="0"/>
                            <a:t>1</a:t>
                          </a:r>
                          <a:endParaRPr lang="LID4096" sz="1600" dirty="0"/>
                        </a:p>
                      </a:txBody>
                      <a:tcPr/>
                    </a:tc>
                    <a:tc>
                      <a:txBody>
                        <a:bodyPr/>
                        <a:lstStyle/>
                        <a:p>
                          <a:r>
                            <a:rPr lang="en-US" sz="1600" dirty="0"/>
                            <a:t>1</a:t>
                          </a:r>
                          <a:endParaRPr lang="LID4096" sz="1600" dirty="0"/>
                        </a:p>
                      </a:txBody>
                      <a:tcPr/>
                    </a:tc>
                    <a:tc>
                      <a:txBody>
                        <a:bodyPr/>
                        <a:lstStyle/>
                        <a:p>
                          <a:r>
                            <a:rPr lang="en-US" sz="1600" dirty="0"/>
                            <a:t>1</a:t>
                          </a:r>
                          <a:endParaRPr lang="LID4096" sz="1600" dirty="0"/>
                        </a:p>
                      </a:txBody>
                      <a:tcPr/>
                    </a:tc>
                    <a:tc>
                      <a:txBody>
                        <a:bodyPr/>
                        <a:lstStyle/>
                        <a:p>
                          <a:r>
                            <a:rPr lang="en-US" sz="1600" dirty="0"/>
                            <a:t>-1</a:t>
                          </a:r>
                          <a:endParaRPr lang="LID4096" sz="1600" dirty="0"/>
                        </a:p>
                      </a:txBody>
                      <a:tcPr/>
                    </a:tc>
                    <a:tc>
                      <a:txBody>
                        <a:bodyPr/>
                        <a:lstStyle/>
                        <a:p>
                          <a:r>
                            <a:rPr lang="en-US" sz="1600" dirty="0"/>
                            <a:t>-1</a:t>
                          </a:r>
                          <a:endParaRPr lang="LID4096" sz="1600" dirty="0"/>
                        </a:p>
                      </a:txBody>
                      <a:tcPr/>
                    </a:tc>
                    <a:tc>
                      <a:txBody>
                        <a:bodyPr/>
                        <a:lstStyle/>
                        <a:p>
                          <a:r>
                            <a:rPr lang="en-US" sz="1600" dirty="0"/>
                            <a:t>-1</a:t>
                          </a:r>
                          <a:endParaRPr lang="LID4096" sz="1600" dirty="0"/>
                        </a:p>
                      </a:txBody>
                      <a:tcPr/>
                    </a:tc>
                    <a:tc>
                      <a:txBody>
                        <a:bodyPr/>
                        <a:lstStyle/>
                        <a:p>
                          <a:r>
                            <a:rPr lang="en-US" sz="1600" dirty="0"/>
                            <a:t>1</a:t>
                          </a:r>
                          <a:endParaRPr lang="LID4096" sz="1600" dirty="0"/>
                        </a:p>
                      </a:txBody>
                      <a:tcPr/>
                    </a:tc>
                    <a:tc>
                      <a:txBody>
                        <a:bodyPr/>
                        <a:lstStyle/>
                        <a:p>
                          <a:r>
                            <a:rPr lang="en-US" sz="1600" dirty="0"/>
                            <a:t>1</a:t>
                          </a:r>
                          <a:endParaRPr lang="LID4096" sz="1600" dirty="0"/>
                        </a:p>
                      </a:txBody>
                      <a:tcPr/>
                    </a:tc>
                    <a:tc>
                      <a:txBody>
                        <a:bodyPr/>
                        <a:lstStyle/>
                        <a:p>
                          <a:r>
                            <a:rPr lang="en-US" sz="1600" dirty="0"/>
                            <a:t>1</a:t>
                          </a:r>
                          <a:endParaRPr lang="LID4096" sz="1600" dirty="0"/>
                        </a:p>
                      </a:txBody>
                      <a:tcPr/>
                    </a:tc>
                    <a:tc>
                      <a:txBody>
                        <a:bodyPr/>
                        <a:lstStyle/>
                        <a:p>
                          <a:r>
                            <a:rPr lang="en-US" sz="1600" dirty="0"/>
                            <a:t>-1</a:t>
                          </a:r>
                          <a:endParaRPr lang="LID4096" sz="1600" dirty="0"/>
                        </a:p>
                      </a:txBody>
                      <a:tcPr/>
                    </a:tc>
                    <a:tc>
                      <a:txBody>
                        <a:bodyPr/>
                        <a:lstStyle/>
                        <a:p>
                          <a:endParaRPr lang="LID4096" sz="1600" dirty="0"/>
                        </a:p>
                      </a:txBody>
                      <a:tcPr/>
                    </a:tc>
                    <a:extLst>
                      <a:ext uri="{0D108BD9-81ED-4DB2-BD59-A6C34878D82A}">
                        <a16:rowId xmlns:a16="http://schemas.microsoft.com/office/drawing/2014/main" val="2175554634"/>
                      </a:ext>
                    </a:extLst>
                  </a:tr>
                  <a:tr h="370840">
                    <a:tc>
                      <a:txBody>
                        <a:bodyPr/>
                        <a:lstStyle/>
                        <a:p>
                          <a:r>
                            <a:rPr lang="en-US" sz="1600" dirty="0"/>
                            <a:t>P</a:t>
                          </a:r>
                          <a:endParaRPr lang="LID4096" sz="1600" dirty="0"/>
                        </a:p>
                      </a:txBody>
                      <a:tcPr/>
                    </a:tc>
                    <a:tc>
                      <a:txBody>
                        <a:bodyPr/>
                        <a:lstStyle/>
                        <a:p>
                          <a:r>
                            <a:rPr lang="en-US" sz="1600" dirty="0"/>
                            <a:t>0.1</a:t>
                          </a:r>
                          <a:endParaRPr lang="LID4096" sz="1600" dirty="0"/>
                        </a:p>
                      </a:txBody>
                      <a:tcPr/>
                    </a:tc>
                    <a:tc>
                      <a:txBody>
                        <a:bodyPr/>
                        <a:lstStyle/>
                        <a:p>
                          <a:r>
                            <a:rPr lang="en-US" sz="1600" dirty="0"/>
                            <a:t>0.1</a:t>
                          </a:r>
                          <a:endParaRPr lang="LID4096" sz="1600" dirty="0"/>
                        </a:p>
                      </a:txBody>
                      <a:tcPr/>
                    </a:tc>
                    <a:tc>
                      <a:txBody>
                        <a:bodyPr/>
                        <a:lstStyle/>
                        <a:p>
                          <a:r>
                            <a:rPr lang="en-US" sz="1600" dirty="0"/>
                            <a:t>0.1</a:t>
                          </a:r>
                          <a:endParaRPr lang="LID4096" sz="1600" dirty="0"/>
                        </a:p>
                      </a:txBody>
                      <a:tcPr/>
                    </a:tc>
                    <a:tc>
                      <a:txBody>
                        <a:bodyPr/>
                        <a:lstStyle/>
                        <a:p>
                          <a:r>
                            <a:rPr lang="en-US" sz="1600" dirty="0"/>
                            <a:t>0.1</a:t>
                          </a:r>
                          <a:endParaRPr lang="LID4096" sz="1600" dirty="0"/>
                        </a:p>
                      </a:txBody>
                      <a:tcPr/>
                    </a:tc>
                    <a:tc>
                      <a:txBody>
                        <a:bodyPr/>
                        <a:lstStyle/>
                        <a:p>
                          <a:r>
                            <a:rPr lang="en-US" sz="1600" dirty="0"/>
                            <a:t>0.1</a:t>
                          </a:r>
                          <a:endParaRPr lang="LID4096" sz="1600" dirty="0"/>
                        </a:p>
                      </a:txBody>
                      <a:tcPr/>
                    </a:tc>
                    <a:tc>
                      <a:txBody>
                        <a:bodyPr/>
                        <a:lstStyle/>
                        <a:p>
                          <a:r>
                            <a:rPr lang="en-US" sz="1600" dirty="0"/>
                            <a:t>0.1</a:t>
                          </a:r>
                          <a:endParaRPr lang="LID4096" sz="1600" dirty="0"/>
                        </a:p>
                      </a:txBody>
                      <a:tcPr/>
                    </a:tc>
                    <a:tc>
                      <a:txBody>
                        <a:bodyPr/>
                        <a:lstStyle/>
                        <a:p>
                          <a:r>
                            <a:rPr lang="en-US" sz="1600" dirty="0"/>
                            <a:t>0.1</a:t>
                          </a:r>
                          <a:endParaRPr lang="LID4096" sz="1600" dirty="0"/>
                        </a:p>
                      </a:txBody>
                      <a:tcPr/>
                    </a:tc>
                    <a:tc>
                      <a:txBody>
                        <a:bodyPr/>
                        <a:lstStyle/>
                        <a:p>
                          <a:r>
                            <a:rPr lang="en-US" sz="1600" dirty="0"/>
                            <a:t>0.1</a:t>
                          </a:r>
                          <a:endParaRPr lang="LID4096" sz="1600" dirty="0"/>
                        </a:p>
                      </a:txBody>
                      <a:tcPr/>
                    </a:tc>
                    <a:tc>
                      <a:txBody>
                        <a:bodyPr/>
                        <a:lstStyle/>
                        <a:p>
                          <a:r>
                            <a:rPr lang="en-US" sz="1600" dirty="0"/>
                            <a:t>0.1</a:t>
                          </a:r>
                          <a:endParaRPr lang="LID4096" sz="1600" dirty="0"/>
                        </a:p>
                      </a:txBody>
                      <a:tcPr/>
                    </a:tc>
                    <a:tc>
                      <a:txBody>
                        <a:bodyPr/>
                        <a:lstStyle/>
                        <a:p>
                          <a:r>
                            <a:rPr lang="en-US" sz="1600" dirty="0"/>
                            <a:t>0.1</a:t>
                          </a:r>
                          <a:endParaRPr lang="LID4096" sz="1600" dirty="0"/>
                        </a:p>
                      </a:txBody>
                      <a:tcPr/>
                    </a:tc>
                    <a:tc>
                      <a:txBody>
                        <a:bodyPr/>
                        <a:lstStyle/>
                        <a:p>
                          <a:endParaRPr lang="LID4096" sz="1600" dirty="0"/>
                        </a:p>
                      </a:txBody>
                      <a:tcPr/>
                    </a:tc>
                    <a:extLst>
                      <a:ext uri="{0D108BD9-81ED-4DB2-BD59-A6C34878D82A}">
                        <a16:rowId xmlns:a16="http://schemas.microsoft.com/office/drawing/2014/main" val="531969103"/>
                      </a:ext>
                    </a:extLst>
                  </a:tr>
                  <a:tr h="579120">
                    <a:tc>
                      <a:txBody>
                        <a:bodyPr/>
                        <a:lstStyle/>
                        <a:p>
                          <a:r>
                            <a:rPr lang="en-US" sz="1600" dirty="0"/>
                            <a:t>x&lt;2.5</a:t>
                          </a:r>
                          <a:endParaRPr lang="LID4096" sz="1600" dirty="0"/>
                        </a:p>
                      </a:txBody>
                      <a:tcPr/>
                    </a:tc>
                    <a:tc>
                      <a:txBody>
                        <a:bodyPr/>
                        <a:lstStyle/>
                        <a:p>
                          <a:r>
                            <a:rPr lang="en-US" sz="1600" dirty="0"/>
                            <a:t>1</a:t>
                          </a:r>
                          <a:endParaRPr lang="LID4096" sz="1600" dirty="0"/>
                        </a:p>
                      </a:txBody>
                      <a:tcPr/>
                    </a:tc>
                    <a:tc>
                      <a:txBody>
                        <a:bodyPr/>
                        <a:lstStyle/>
                        <a:p>
                          <a:r>
                            <a:rPr lang="en-US" sz="1600" dirty="0"/>
                            <a:t>1</a:t>
                          </a:r>
                          <a:endParaRPr lang="LID4096" sz="1600" dirty="0"/>
                        </a:p>
                      </a:txBody>
                      <a:tcPr/>
                    </a:tc>
                    <a:tc>
                      <a:txBody>
                        <a:bodyPr/>
                        <a:lstStyle/>
                        <a:p>
                          <a:r>
                            <a:rPr lang="en-US" sz="1600" dirty="0"/>
                            <a:t>1</a:t>
                          </a:r>
                          <a:endParaRPr lang="LID4096" sz="1600" dirty="0"/>
                        </a:p>
                      </a:txBody>
                      <a:tcPr/>
                    </a:tc>
                    <a:tc>
                      <a:txBody>
                        <a:bodyPr/>
                        <a:lstStyle/>
                        <a:p>
                          <a:r>
                            <a:rPr lang="en-US" sz="1600" dirty="0"/>
                            <a:t>-1</a:t>
                          </a:r>
                          <a:endParaRPr lang="LID4096" sz="1600" dirty="0"/>
                        </a:p>
                      </a:txBody>
                      <a:tcPr/>
                    </a:tc>
                    <a:tc>
                      <a:txBody>
                        <a:bodyPr/>
                        <a:lstStyle/>
                        <a:p>
                          <a:r>
                            <a:rPr lang="en-US" sz="1600" dirty="0"/>
                            <a:t>-1</a:t>
                          </a:r>
                          <a:endParaRPr lang="LID4096" sz="1600" dirty="0"/>
                        </a:p>
                      </a:txBody>
                      <a:tcPr/>
                    </a:tc>
                    <a:tc>
                      <a:txBody>
                        <a:bodyPr/>
                        <a:lstStyle/>
                        <a:p>
                          <a:r>
                            <a:rPr lang="en-US" sz="1600" dirty="0"/>
                            <a:t>-1</a:t>
                          </a:r>
                          <a:endParaRPr lang="LID4096" sz="1600" dirty="0"/>
                        </a:p>
                      </a:txBody>
                      <a:tcPr/>
                    </a:tc>
                    <a:tc>
                      <a:txBody>
                        <a:bodyPr/>
                        <a:lstStyle/>
                        <a:p>
                          <a:r>
                            <a:rPr lang="en-US" sz="1600" dirty="0"/>
                            <a:t>-1</a:t>
                          </a:r>
                          <a:endParaRPr lang="LID4096" sz="1600" dirty="0"/>
                        </a:p>
                      </a:txBody>
                      <a:tcPr/>
                    </a:tc>
                    <a:tc>
                      <a:txBody>
                        <a:bodyPr/>
                        <a:lstStyle/>
                        <a:p>
                          <a:r>
                            <a:rPr lang="en-US" sz="1600" dirty="0"/>
                            <a:t>-1</a:t>
                          </a:r>
                          <a:endParaRPr lang="LID4096" sz="1600" dirty="0"/>
                        </a:p>
                      </a:txBody>
                      <a:tcPr/>
                    </a:tc>
                    <a:tc>
                      <a:txBody>
                        <a:bodyPr/>
                        <a:lstStyle/>
                        <a:p>
                          <a:r>
                            <a:rPr lang="en-US" sz="1600" dirty="0"/>
                            <a:t>-1</a:t>
                          </a:r>
                          <a:endParaRPr lang="LID4096" sz="1600" dirty="0"/>
                        </a:p>
                      </a:txBody>
                      <a:tcPr/>
                    </a:tc>
                    <a:tc>
                      <a:txBody>
                        <a:bodyPr/>
                        <a:lstStyle/>
                        <a:p>
                          <a:r>
                            <a:rPr lang="en-US" sz="1600" dirty="0"/>
                            <a:t>-1</a:t>
                          </a:r>
                          <a:endParaRPr lang="LID4096" sz="1600" dirty="0"/>
                        </a:p>
                      </a:txBody>
                      <a:tcPr/>
                    </a:tc>
                    <a:tc>
                      <a:txBody>
                        <a:bodyPr/>
                        <a:lstStyle/>
                        <a:p>
                          <a:r>
                            <a:rPr lang="en-US" sz="1600" dirty="0"/>
                            <a:t>0.3</a:t>
                          </a:r>
                          <a:endParaRPr lang="LID4096" sz="1600" dirty="0"/>
                        </a:p>
                      </a:txBody>
                      <a:tcPr/>
                    </a:tc>
                    <a:extLst>
                      <a:ext uri="{0D108BD9-81ED-4DB2-BD59-A6C34878D82A}">
                        <a16:rowId xmlns:a16="http://schemas.microsoft.com/office/drawing/2014/main" val="3141886651"/>
                      </a:ext>
                    </a:extLst>
                  </a:tr>
                </a:tbl>
              </a:graphicData>
            </a:graphic>
          </p:graphicFrame>
        </mc:Fallback>
      </mc:AlternateContent>
      <p:sp>
        <p:nvSpPr>
          <p:cNvPr id="4" name="Footer Placeholder 3">
            <a:extLst>
              <a:ext uri="{FF2B5EF4-FFF2-40B4-BE49-F238E27FC236}">
                <a16:creationId xmlns:a16="http://schemas.microsoft.com/office/drawing/2014/main" id="{F6D72BAB-659D-481E-9F44-7A49FA6345E6}"/>
              </a:ext>
            </a:extLst>
          </p:cNvPr>
          <p:cNvSpPr>
            <a:spLocks noGrp="1"/>
          </p:cNvSpPr>
          <p:nvPr>
            <p:ph type="ftr" sz="quarter" idx="11"/>
          </p:nvPr>
        </p:nvSpPr>
        <p:spPr/>
        <p:txBody>
          <a:bodyPr/>
          <a:lstStyle/>
          <a:p>
            <a:r>
              <a:rPr lang="en-US"/>
              <a:t>zeshan.khan@nu.edu.pk</a:t>
            </a:r>
            <a:endParaRPr lang="en-US" dirty="0"/>
          </a:p>
        </p:txBody>
      </p:sp>
      <p:sp>
        <p:nvSpPr>
          <p:cNvPr id="5" name="Slide Number Placeholder 4">
            <a:extLst>
              <a:ext uri="{FF2B5EF4-FFF2-40B4-BE49-F238E27FC236}">
                <a16:creationId xmlns:a16="http://schemas.microsoft.com/office/drawing/2014/main" id="{4F1EC025-3B5F-4CBB-AA92-E3F3D7C93A87}"/>
              </a:ext>
            </a:extLst>
          </p:cNvPr>
          <p:cNvSpPr>
            <a:spLocks noGrp="1"/>
          </p:cNvSpPr>
          <p:nvPr>
            <p:ph type="sldNum" sz="quarter" idx="12"/>
          </p:nvPr>
        </p:nvSpPr>
        <p:spPr/>
        <p:txBody>
          <a:bodyPr/>
          <a:lstStyle/>
          <a:p>
            <a:pPr>
              <a:defRPr/>
            </a:pPr>
            <a:fld id="{A21CEE88-F9FC-456D-B47E-A59E4279B87A}" type="slidenum">
              <a:rPr lang="en-US" smtClean="0"/>
              <a:pPr>
                <a:defRPr/>
              </a:pPr>
              <a:t>43</a:t>
            </a:fld>
            <a:endParaRPr lang="en-US"/>
          </a:p>
        </p:txBody>
      </p:sp>
      <mc:AlternateContent xmlns:mc="http://schemas.openxmlformats.org/markup-compatibility/2006" xmlns:a14="http://schemas.microsoft.com/office/drawing/2010/main">
        <mc:Choice Requires="a14">
          <p:sp>
            <p:nvSpPr>
              <p:cNvPr id="7" name="Rectangle 3">
                <a:extLst>
                  <a:ext uri="{FF2B5EF4-FFF2-40B4-BE49-F238E27FC236}">
                    <a16:creationId xmlns:a16="http://schemas.microsoft.com/office/drawing/2014/main" id="{948E68EE-833E-4E59-AB6B-6C279262AB27}"/>
                  </a:ext>
                </a:extLst>
              </p:cNvPr>
              <p:cNvSpPr txBox="1">
                <a:spLocks noChangeArrowheads="1"/>
              </p:cNvSpPr>
              <p:nvPr/>
            </p:nvSpPr>
            <p:spPr>
              <a:xfrm>
                <a:off x="946404" y="4365104"/>
                <a:ext cx="6446520" cy="1815034"/>
              </a:xfrm>
              <a:prstGeom prst="rect">
                <a:avLst/>
              </a:prstGeom>
            </p:spPr>
            <p:txBody>
              <a:bodyPr vert="horz" lIns="91440" tIns="45720" rIns="91440" bIns="45720" rtlCol="0">
                <a:normAutofit fontScale="77500" lnSpcReduction="20000"/>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algn="just"/>
                <a:r>
                  <a:rPr lang="en-US" dirty="0">
                    <a:latin typeface="Times New Roman" pitchFamily="18" charset="0"/>
                  </a:rPr>
                  <a:t>T=1</a:t>
                </a:r>
              </a:p>
              <a:p>
                <a:pPr algn="just"/>
                <a:r>
                  <a:rPr lang="en-US" dirty="0">
                    <a:latin typeface="Times New Roman" pitchFamily="18" charset="0"/>
                  </a:rPr>
                  <a:t>Compute the error (E) at all hypothesis (</a:t>
                </a:r>
                <a14:m>
                  <m:oMath xmlns:m="http://schemas.openxmlformats.org/officeDocument/2006/math">
                    <m:r>
                      <a:rPr lang="en-US" i="1" dirty="0" smtClean="0">
                        <a:latin typeface="Cambria Math" panose="02040503050406030204" pitchFamily="18" charset="0"/>
                      </a:rPr>
                      <m:t>𝑣𝑎𝑙</m:t>
                    </m:r>
                    <m:r>
                      <a:rPr lang="en-US" i="1" dirty="0" smtClean="0">
                        <a:latin typeface="Cambria Math" panose="02040503050406030204" pitchFamily="18" charset="0"/>
                      </a:rPr>
                      <m:t>&lt;</m:t>
                    </m:r>
                    <m:r>
                      <a:rPr lang="en-US" i="1" dirty="0" smtClean="0">
                        <a:latin typeface="Cambria Math" panose="02040503050406030204" pitchFamily="18" charset="0"/>
                      </a:rPr>
                      <m:t>𝑡h𝑟𝑒𝑠h𝑜𝑙𝑑</m:t>
                    </m:r>
                    <m:r>
                      <a:rPr lang="en-US" i="1" dirty="0" smtClean="0">
                        <a:latin typeface="Cambria Math" panose="02040503050406030204" pitchFamily="18" charset="0"/>
                      </a:rPr>
                      <m:t> </m:t>
                    </m:r>
                    <m:r>
                      <a:rPr lang="en-US" b="0" i="1" dirty="0" smtClean="0">
                        <a:latin typeface="Cambria Math" panose="02040503050406030204" pitchFamily="18" charset="0"/>
                      </a:rPr>
                      <m:t>𝑜𝑟</m:t>
                    </m:r>
                    <m:r>
                      <a:rPr lang="en-US" b="0" i="1" dirty="0" smtClean="0">
                        <a:latin typeface="Cambria Math" panose="02040503050406030204" pitchFamily="18" charset="0"/>
                      </a:rPr>
                      <m:t> </m:t>
                    </m:r>
                    <m:r>
                      <a:rPr lang="en-US" i="1" dirty="0" err="1">
                        <a:latin typeface="Cambria Math" panose="02040503050406030204" pitchFamily="18" charset="0"/>
                      </a:rPr>
                      <m:t>𝑣𝑎𝑙</m:t>
                    </m:r>
                    <m:r>
                      <a:rPr lang="en-US" i="1" dirty="0">
                        <a:latin typeface="Cambria Math" panose="02040503050406030204" pitchFamily="18" charset="0"/>
                      </a:rPr>
                      <m:t>&lt;</m:t>
                    </m:r>
                    <m:r>
                      <a:rPr lang="en-US" i="1" dirty="0">
                        <a:latin typeface="Cambria Math" panose="02040503050406030204" pitchFamily="18" charset="0"/>
                      </a:rPr>
                      <m:t>𝑡h𝑟𝑒𝑠h𝑜𝑙𝑑</m:t>
                    </m:r>
                  </m:oMath>
                </a14:m>
                <a:r>
                  <a:rPr lang="en-US" dirty="0">
                    <a:latin typeface="Times New Roman" pitchFamily="18" charset="0"/>
                  </a:rPr>
                  <a:t>)</a:t>
                </a:r>
              </a:p>
              <a:p>
                <a:pPr algn="just"/>
                <a:r>
                  <a:rPr lang="en-US" dirty="0">
                    <a:latin typeface="Times New Roman" pitchFamily="18" charset="0"/>
                  </a:rPr>
                  <a:t>Compute </a:t>
                </a:r>
                <a14:m>
                  <m:oMath xmlns:m="http://schemas.openxmlformats.org/officeDocument/2006/math">
                    <m:r>
                      <a:rPr lang="en-US" b="0" i="1" smtClean="0">
                        <a:latin typeface="Cambria Math" panose="02040503050406030204" pitchFamily="18" charset="0"/>
                      </a:rPr>
                      <m:t>𝛼</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r>
                      <m:rPr>
                        <m:sty m:val="p"/>
                      </m:rPr>
                      <a:rPr lang="en-US" b="0" i="0" smtClean="0">
                        <a:latin typeface="Cambria Math" panose="02040503050406030204" pitchFamily="18" charset="0"/>
                      </a:rPr>
                      <m:t>ln</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r>
                          <a:rPr lang="en-US" b="0" i="1" smtClean="0">
                            <a:latin typeface="Cambria Math" panose="02040503050406030204" pitchFamily="18" charset="0"/>
                          </a:rPr>
                          <m:t>𝜖</m:t>
                        </m:r>
                      </m:num>
                      <m:den>
                        <m:r>
                          <a:rPr lang="en-US" b="0" i="1" smtClean="0">
                            <a:latin typeface="Cambria Math" panose="02040503050406030204" pitchFamily="18" charset="0"/>
                          </a:rPr>
                          <m:t>𝜖</m:t>
                        </m:r>
                      </m:den>
                    </m:f>
                    <m:r>
                      <a:rPr lang="en-US" b="0" i="1" smtClean="0">
                        <a:latin typeface="Cambria Math" panose="02040503050406030204" pitchFamily="18" charset="0"/>
                      </a:rPr>
                      <m:t>)</m:t>
                    </m:r>
                  </m:oMath>
                </a14:m>
                <a:r>
                  <a:rPr lang="en-US" dirty="0">
                    <a:latin typeface="Times New Roman" pitchFamily="18" charset="0"/>
                  </a:rPr>
                  <a:t>=0.4236</a:t>
                </a:r>
              </a:p>
              <a:p>
                <a:pPr algn="just"/>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𝑄</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m:t>
                        </m:r>
                        <m:r>
                          <a:rPr lang="en-US" b="0" i="1" smtClean="0">
                            <a:latin typeface="Cambria Math" panose="02040503050406030204" pitchFamily="18" charset="0"/>
                          </a:rPr>
                          <m:t>𝛼</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sub>
                        </m:sSub>
                      </m:sup>
                    </m:sSup>
                  </m:oMath>
                </a14:m>
                <a:r>
                  <a:rPr lang="en-US" dirty="0">
                    <a:latin typeface="Times New Roman" pitchFamily="18" charset="0"/>
                  </a:rPr>
                  <a:t>(1.527 False,0.654 True)</a:t>
                </a:r>
              </a:p>
              <a:p>
                <a:pPr algn="just"/>
                <a14:m>
                  <m:oMath xmlns:m="http://schemas.openxmlformats.org/officeDocument/2006/math">
                    <m:r>
                      <a:rPr lang="en-US" b="0" i="1" smtClean="0">
                        <a:latin typeface="Cambria Math" panose="02040503050406030204" pitchFamily="18" charset="0"/>
                      </a:rPr>
                      <m:t>𝑍</m:t>
                    </m:r>
                    <m:r>
                      <a:rPr lang="en-US" b="0" i="1" smtClean="0">
                        <a:latin typeface="Cambria Math" panose="02040503050406030204" pitchFamily="18" charset="0"/>
                      </a:rPr>
                      <m:t>=</m:t>
                    </m:r>
                    <m:r>
                      <a:rPr lang="en-US" b="0" i="1" smtClean="0">
                        <a:latin typeface="Cambria Math" panose="02040503050406030204" pitchFamily="18" charset="0"/>
                      </a:rPr>
                      <m:t>𝑆𝑢𝑚</m:t>
                    </m:r>
                    <m:r>
                      <a:rPr lang="en-US" b="0" i="1" smtClean="0">
                        <a:latin typeface="Cambria Math" panose="02040503050406030204" pitchFamily="18" charset="0"/>
                      </a:rPr>
                      <m:t>(</m:t>
                    </m:r>
                    <m:r>
                      <a:rPr lang="en-US" b="0" i="1" smtClean="0">
                        <a:latin typeface="Cambria Math" panose="02040503050406030204" pitchFamily="18" charset="0"/>
                      </a:rPr>
                      <m:t>𝑄</m:t>
                    </m:r>
                    <m:r>
                      <a:rPr lang="en-US" b="0" i="1" smtClean="0">
                        <a:latin typeface="Cambria Math" panose="02040503050406030204" pitchFamily="18" charset="0"/>
                      </a:rPr>
                      <m:t>)</m:t>
                    </m:r>
                  </m:oMath>
                </a14:m>
                <a:endParaRPr lang="en-US" dirty="0">
                  <a:latin typeface="Times New Roman" pitchFamily="18" charset="0"/>
                </a:endParaRPr>
              </a:p>
            </p:txBody>
          </p:sp>
        </mc:Choice>
        <mc:Fallback xmlns="">
          <p:sp>
            <p:nvSpPr>
              <p:cNvPr id="7" name="Rectangle 3">
                <a:extLst>
                  <a:ext uri="{FF2B5EF4-FFF2-40B4-BE49-F238E27FC236}">
                    <a16:creationId xmlns:a16="http://schemas.microsoft.com/office/drawing/2014/main" id="{948E68EE-833E-4E59-AB6B-6C279262AB27}"/>
                  </a:ext>
                </a:extLst>
              </p:cNvPr>
              <p:cNvSpPr txBox="1">
                <a:spLocks noRot="1" noChangeAspect="1" noMove="1" noResize="1" noEditPoints="1" noAdjustHandles="1" noChangeArrowheads="1" noChangeShapeType="1" noTextEdit="1"/>
              </p:cNvSpPr>
              <p:nvPr/>
            </p:nvSpPr>
            <p:spPr>
              <a:xfrm>
                <a:off x="946404" y="4365104"/>
                <a:ext cx="6446520" cy="1815034"/>
              </a:xfrm>
              <a:prstGeom prst="rect">
                <a:avLst/>
              </a:prstGeom>
              <a:blipFill>
                <a:blip r:embed="rId3"/>
                <a:stretch>
                  <a:fillRect t="-3356" b="-1678"/>
                </a:stretch>
              </a:blipFill>
            </p:spPr>
            <p:txBody>
              <a:bodyPr/>
              <a:lstStyle/>
              <a:p>
                <a:r>
                  <a:rPr lang="LID4096">
                    <a:noFill/>
                  </a:rPr>
                  <a:t> </a:t>
                </a:r>
              </a:p>
            </p:txBody>
          </p:sp>
        </mc:Fallback>
      </mc:AlternateContent>
    </p:spTree>
    <p:extLst>
      <p:ext uri="{BB962C8B-B14F-4D97-AF65-F5344CB8AC3E}">
        <p14:creationId xmlns:p14="http://schemas.microsoft.com/office/powerpoint/2010/main" val="1976577434"/>
      </p:ext>
    </p:extLst>
  </p:cSld>
  <p:clrMapOvr>
    <a:masterClrMapping/>
  </p:clrMapOvr>
  <p:transition spd="med">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blinds(horizontal)">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blinds(horizontal)">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blinds(horizontal)">
                                      <p:cBhvr>
                                        <p:cTn id="17" dur="5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blinds(horizontal)">
                                      <p:cBhvr>
                                        <p:cTn id="22" dur="500"/>
                                        <p:tgtEl>
                                          <p:spTgt spid="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animEffect transition="in" filter="blinds(horizontal)">
                                      <p:cBhvr>
                                        <p:cTn id="27" dur="500"/>
                                        <p:tgtEl>
                                          <p:spTgt spid="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3AB94E-E681-49D6-A428-A855AF1312D4}"/>
              </a:ext>
            </a:extLst>
          </p:cNvPr>
          <p:cNvSpPr>
            <a:spLocks noGrp="1"/>
          </p:cNvSpPr>
          <p:nvPr>
            <p:ph type="title"/>
          </p:nvPr>
        </p:nvSpPr>
        <p:spPr/>
        <p:txBody>
          <a:bodyPr/>
          <a:lstStyle/>
          <a:p>
            <a:r>
              <a:rPr lang="en-US" dirty="0"/>
              <a:t>Example (t1)</a:t>
            </a:r>
            <a:endParaRPr lang="LID4096" dirty="0"/>
          </a:p>
        </p:txBody>
      </p:sp>
      <mc:AlternateContent xmlns:mc="http://schemas.openxmlformats.org/markup-compatibility/2006" xmlns:a14="http://schemas.microsoft.com/office/drawing/2010/main">
        <mc:Choice Requires="a14">
          <p:graphicFrame>
            <p:nvGraphicFramePr>
              <p:cNvPr id="6" name="Table 6">
                <a:extLst>
                  <a:ext uri="{FF2B5EF4-FFF2-40B4-BE49-F238E27FC236}">
                    <a16:creationId xmlns:a16="http://schemas.microsoft.com/office/drawing/2014/main" id="{B87759BD-F0BB-4C7F-B6FE-3A8317E66BF0}"/>
                  </a:ext>
                </a:extLst>
              </p:cNvPr>
              <p:cNvGraphicFramePr>
                <a:graphicFrameLocks noGrp="1"/>
              </p:cNvGraphicFramePr>
              <p:nvPr>
                <p:ph idx="1"/>
                <p:extLst>
                  <p:ext uri="{D42A27DB-BD31-4B8C-83A1-F6EECF244321}">
                    <p14:modId xmlns:p14="http://schemas.microsoft.com/office/powerpoint/2010/main" val="2723720454"/>
                  </p:ext>
                </p:extLst>
              </p:nvPr>
            </p:nvGraphicFramePr>
            <p:xfrm>
              <a:off x="946150" y="1828800"/>
              <a:ext cx="6446833" cy="3429000"/>
            </p:xfrm>
            <a:graphic>
              <a:graphicData uri="http://schemas.openxmlformats.org/drawingml/2006/table">
                <a:tbl>
                  <a:tblPr firstRow="1" bandRow="1">
                    <a:tableStyleId>{5C22544A-7EE6-4342-B048-85BDC9FD1C3A}</a:tableStyleId>
                  </a:tblPr>
                  <a:tblGrid>
                    <a:gridCol w="551388">
                      <a:extLst>
                        <a:ext uri="{9D8B030D-6E8A-4147-A177-3AD203B41FA5}">
                          <a16:colId xmlns:a16="http://schemas.microsoft.com/office/drawing/2014/main" val="2125577940"/>
                        </a:ext>
                      </a:extLst>
                    </a:gridCol>
                    <a:gridCol w="523085">
                      <a:extLst>
                        <a:ext uri="{9D8B030D-6E8A-4147-A177-3AD203B41FA5}">
                          <a16:colId xmlns:a16="http://schemas.microsoft.com/office/drawing/2014/main" val="869162464"/>
                        </a:ext>
                      </a:extLst>
                    </a:gridCol>
                    <a:gridCol w="537236">
                      <a:extLst>
                        <a:ext uri="{9D8B030D-6E8A-4147-A177-3AD203B41FA5}">
                          <a16:colId xmlns:a16="http://schemas.microsoft.com/office/drawing/2014/main" val="228964478"/>
                        </a:ext>
                      </a:extLst>
                    </a:gridCol>
                    <a:gridCol w="537236">
                      <a:extLst>
                        <a:ext uri="{9D8B030D-6E8A-4147-A177-3AD203B41FA5}">
                          <a16:colId xmlns:a16="http://schemas.microsoft.com/office/drawing/2014/main" val="1740794156"/>
                        </a:ext>
                      </a:extLst>
                    </a:gridCol>
                    <a:gridCol w="537236">
                      <a:extLst>
                        <a:ext uri="{9D8B030D-6E8A-4147-A177-3AD203B41FA5}">
                          <a16:colId xmlns:a16="http://schemas.microsoft.com/office/drawing/2014/main" val="937220109"/>
                        </a:ext>
                      </a:extLst>
                    </a:gridCol>
                    <a:gridCol w="537236">
                      <a:extLst>
                        <a:ext uri="{9D8B030D-6E8A-4147-A177-3AD203B41FA5}">
                          <a16:colId xmlns:a16="http://schemas.microsoft.com/office/drawing/2014/main" val="2294728461"/>
                        </a:ext>
                      </a:extLst>
                    </a:gridCol>
                    <a:gridCol w="537236">
                      <a:extLst>
                        <a:ext uri="{9D8B030D-6E8A-4147-A177-3AD203B41FA5}">
                          <a16:colId xmlns:a16="http://schemas.microsoft.com/office/drawing/2014/main" val="1530943301"/>
                        </a:ext>
                      </a:extLst>
                    </a:gridCol>
                    <a:gridCol w="537236">
                      <a:extLst>
                        <a:ext uri="{9D8B030D-6E8A-4147-A177-3AD203B41FA5}">
                          <a16:colId xmlns:a16="http://schemas.microsoft.com/office/drawing/2014/main" val="796534891"/>
                        </a:ext>
                      </a:extLst>
                    </a:gridCol>
                    <a:gridCol w="537236">
                      <a:extLst>
                        <a:ext uri="{9D8B030D-6E8A-4147-A177-3AD203B41FA5}">
                          <a16:colId xmlns:a16="http://schemas.microsoft.com/office/drawing/2014/main" val="1438237302"/>
                        </a:ext>
                      </a:extLst>
                    </a:gridCol>
                    <a:gridCol w="537236">
                      <a:extLst>
                        <a:ext uri="{9D8B030D-6E8A-4147-A177-3AD203B41FA5}">
                          <a16:colId xmlns:a16="http://schemas.microsoft.com/office/drawing/2014/main" val="2106090586"/>
                        </a:ext>
                      </a:extLst>
                    </a:gridCol>
                    <a:gridCol w="537236">
                      <a:extLst>
                        <a:ext uri="{9D8B030D-6E8A-4147-A177-3AD203B41FA5}">
                          <a16:colId xmlns:a16="http://schemas.microsoft.com/office/drawing/2014/main" val="2292440500"/>
                        </a:ext>
                      </a:extLst>
                    </a:gridCol>
                    <a:gridCol w="537236">
                      <a:extLst>
                        <a:ext uri="{9D8B030D-6E8A-4147-A177-3AD203B41FA5}">
                          <a16:colId xmlns:a16="http://schemas.microsoft.com/office/drawing/2014/main" val="3353765721"/>
                        </a:ext>
                      </a:extLst>
                    </a:gridCol>
                  </a:tblGrid>
                  <a:tr h="370840">
                    <a:tc>
                      <a:txBody>
                        <a:bodyPr/>
                        <a:lstStyle/>
                        <a:p>
                          <a:r>
                            <a:rPr lang="en-US" sz="1600" dirty="0"/>
                            <a:t>Index</a:t>
                          </a:r>
                          <a:endParaRPr lang="LID4096" sz="1600" dirty="0"/>
                        </a:p>
                      </a:txBody>
                      <a:tcPr/>
                    </a:tc>
                    <a:tc>
                      <a:txBody>
                        <a:bodyPr/>
                        <a:lstStyle/>
                        <a:p>
                          <a:r>
                            <a:rPr lang="en-US" sz="1600" dirty="0"/>
                            <a:t>0</a:t>
                          </a:r>
                          <a:endParaRPr lang="LID4096" sz="1600" dirty="0"/>
                        </a:p>
                      </a:txBody>
                      <a:tcPr/>
                    </a:tc>
                    <a:tc>
                      <a:txBody>
                        <a:bodyPr/>
                        <a:lstStyle/>
                        <a:p>
                          <a:r>
                            <a:rPr lang="en-US" sz="1600" dirty="0"/>
                            <a:t>1</a:t>
                          </a:r>
                          <a:endParaRPr lang="LID4096" sz="1600" dirty="0"/>
                        </a:p>
                      </a:txBody>
                      <a:tcPr/>
                    </a:tc>
                    <a:tc>
                      <a:txBody>
                        <a:bodyPr/>
                        <a:lstStyle/>
                        <a:p>
                          <a:r>
                            <a:rPr lang="en-US" sz="1600" dirty="0"/>
                            <a:t>2</a:t>
                          </a:r>
                          <a:endParaRPr lang="LID4096" sz="1600" dirty="0"/>
                        </a:p>
                      </a:txBody>
                      <a:tcPr/>
                    </a:tc>
                    <a:tc>
                      <a:txBody>
                        <a:bodyPr/>
                        <a:lstStyle/>
                        <a:p>
                          <a:r>
                            <a:rPr lang="en-US" sz="1600" dirty="0"/>
                            <a:t>3</a:t>
                          </a:r>
                          <a:endParaRPr lang="LID4096" sz="1600" dirty="0"/>
                        </a:p>
                      </a:txBody>
                      <a:tcPr/>
                    </a:tc>
                    <a:tc>
                      <a:txBody>
                        <a:bodyPr/>
                        <a:lstStyle/>
                        <a:p>
                          <a:r>
                            <a:rPr lang="en-US" sz="1600" dirty="0"/>
                            <a:t>4</a:t>
                          </a:r>
                          <a:endParaRPr lang="LID4096" sz="1600" dirty="0"/>
                        </a:p>
                      </a:txBody>
                      <a:tcPr/>
                    </a:tc>
                    <a:tc>
                      <a:txBody>
                        <a:bodyPr/>
                        <a:lstStyle/>
                        <a:p>
                          <a:r>
                            <a:rPr lang="en-US" sz="1600" dirty="0"/>
                            <a:t>5</a:t>
                          </a:r>
                          <a:endParaRPr lang="LID4096" sz="1600" dirty="0"/>
                        </a:p>
                      </a:txBody>
                      <a:tcPr/>
                    </a:tc>
                    <a:tc>
                      <a:txBody>
                        <a:bodyPr/>
                        <a:lstStyle/>
                        <a:p>
                          <a:r>
                            <a:rPr lang="en-US" sz="1600" dirty="0"/>
                            <a:t>6</a:t>
                          </a:r>
                          <a:endParaRPr lang="LID4096" sz="1600" dirty="0"/>
                        </a:p>
                      </a:txBody>
                      <a:tcPr/>
                    </a:tc>
                    <a:tc>
                      <a:txBody>
                        <a:bodyPr/>
                        <a:lstStyle/>
                        <a:p>
                          <a:r>
                            <a:rPr lang="en-US" sz="1600" dirty="0"/>
                            <a:t>7</a:t>
                          </a:r>
                          <a:endParaRPr lang="LID4096" sz="1600" dirty="0"/>
                        </a:p>
                      </a:txBody>
                      <a:tcPr/>
                    </a:tc>
                    <a:tc>
                      <a:txBody>
                        <a:bodyPr/>
                        <a:lstStyle/>
                        <a:p>
                          <a:r>
                            <a:rPr lang="en-US" sz="1600" dirty="0"/>
                            <a:t>8</a:t>
                          </a:r>
                          <a:endParaRPr lang="LID4096" sz="1600" dirty="0"/>
                        </a:p>
                      </a:txBody>
                      <a:tcPr/>
                    </a:tc>
                    <a:tc>
                      <a:txBody>
                        <a:bodyPr/>
                        <a:lstStyle/>
                        <a:p>
                          <a:r>
                            <a:rPr lang="en-US" sz="1600" dirty="0"/>
                            <a:t>9</a:t>
                          </a:r>
                          <a:endParaRPr lang="LID4096" sz="1600" dirty="0"/>
                        </a:p>
                      </a:txBody>
                      <a:tcPr/>
                    </a:tc>
                    <a:tc>
                      <a:txBody>
                        <a:bodyPr/>
                        <a:lstStyle/>
                        <a:p>
                          <a:pPr/>
                          <a14:m>
                            <m:oMathPara xmlns:m="http://schemas.openxmlformats.org/officeDocument/2006/math">
                              <m:oMathParaPr>
                                <m:jc m:val="centerGroup"/>
                              </m:oMathParaPr>
                              <m:oMath xmlns:m="http://schemas.openxmlformats.org/officeDocument/2006/math">
                                <m:r>
                                  <a:rPr lang="en-US" sz="1600" b="1" i="1" smtClean="0">
                                    <a:latin typeface="Cambria Math" panose="02040503050406030204" pitchFamily="18" charset="0"/>
                                  </a:rPr>
                                  <m:t>𝝐</m:t>
                                </m:r>
                              </m:oMath>
                            </m:oMathPara>
                          </a14:m>
                          <a:endParaRPr lang="LID4096" sz="1600" dirty="0"/>
                        </a:p>
                      </a:txBody>
                      <a:tcPr/>
                    </a:tc>
                    <a:extLst>
                      <a:ext uri="{0D108BD9-81ED-4DB2-BD59-A6C34878D82A}">
                        <a16:rowId xmlns:a16="http://schemas.microsoft.com/office/drawing/2014/main" val="2406703387"/>
                      </a:ext>
                    </a:extLst>
                  </a:tr>
                  <a:tr h="370840">
                    <a:tc>
                      <a:txBody>
                        <a:bodyPr/>
                        <a:lstStyle/>
                        <a:p>
                          <a:r>
                            <a:rPr lang="en-US" sz="1600" dirty="0"/>
                            <a:t>X</a:t>
                          </a:r>
                          <a:endParaRPr lang="LID4096" sz="1600" dirty="0"/>
                        </a:p>
                      </a:txBody>
                      <a:tcPr/>
                    </a:tc>
                    <a:tc>
                      <a:txBody>
                        <a:bodyPr/>
                        <a:lstStyle/>
                        <a:p>
                          <a:r>
                            <a:rPr lang="en-US" sz="1600" dirty="0"/>
                            <a:t>0</a:t>
                          </a:r>
                          <a:endParaRPr lang="LID4096" sz="1600" dirty="0"/>
                        </a:p>
                      </a:txBody>
                      <a:tcPr/>
                    </a:tc>
                    <a:tc>
                      <a:txBody>
                        <a:bodyPr/>
                        <a:lstStyle/>
                        <a:p>
                          <a:r>
                            <a:rPr lang="en-US" sz="1600" dirty="0"/>
                            <a:t>1</a:t>
                          </a:r>
                          <a:endParaRPr lang="LID4096" sz="1600" dirty="0"/>
                        </a:p>
                      </a:txBody>
                      <a:tcPr/>
                    </a:tc>
                    <a:tc>
                      <a:txBody>
                        <a:bodyPr/>
                        <a:lstStyle/>
                        <a:p>
                          <a:r>
                            <a:rPr lang="en-US" sz="1600" dirty="0"/>
                            <a:t>2</a:t>
                          </a:r>
                          <a:endParaRPr lang="LID4096" sz="1600" dirty="0"/>
                        </a:p>
                      </a:txBody>
                      <a:tcPr/>
                    </a:tc>
                    <a:tc>
                      <a:txBody>
                        <a:bodyPr/>
                        <a:lstStyle/>
                        <a:p>
                          <a:r>
                            <a:rPr lang="en-US" sz="1600" dirty="0"/>
                            <a:t>3</a:t>
                          </a:r>
                          <a:endParaRPr lang="LID4096" sz="1600" dirty="0"/>
                        </a:p>
                      </a:txBody>
                      <a:tcPr/>
                    </a:tc>
                    <a:tc>
                      <a:txBody>
                        <a:bodyPr/>
                        <a:lstStyle/>
                        <a:p>
                          <a:r>
                            <a:rPr lang="en-US" sz="1600" dirty="0"/>
                            <a:t>4</a:t>
                          </a:r>
                          <a:endParaRPr lang="LID4096" sz="1600" dirty="0"/>
                        </a:p>
                      </a:txBody>
                      <a:tcPr/>
                    </a:tc>
                    <a:tc>
                      <a:txBody>
                        <a:bodyPr/>
                        <a:lstStyle/>
                        <a:p>
                          <a:r>
                            <a:rPr lang="en-US" sz="1600" dirty="0"/>
                            <a:t>5</a:t>
                          </a:r>
                          <a:endParaRPr lang="LID4096" sz="1600" dirty="0"/>
                        </a:p>
                      </a:txBody>
                      <a:tcPr/>
                    </a:tc>
                    <a:tc>
                      <a:txBody>
                        <a:bodyPr/>
                        <a:lstStyle/>
                        <a:p>
                          <a:r>
                            <a:rPr lang="en-US" sz="1600" dirty="0"/>
                            <a:t>6</a:t>
                          </a:r>
                          <a:endParaRPr lang="LID4096" sz="1600" dirty="0"/>
                        </a:p>
                      </a:txBody>
                      <a:tcPr/>
                    </a:tc>
                    <a:tc>
                      <a:txBody>
                        <a:bodyPr/>
                        <a:lstStyle/>
                        <a:p>
                          <a:r>
                            <a:rPr lang="en-US" sz="1600" dirty="0"/>
                            <a:t>7</a:t>
                          </a:r>
                          <a:endParaRPr lang="LID4096" sz="1600" dirty="0"/>
                        </a:p>
                      </a:txBody>
                      <a:tcPr/>
                    </a:tc>
                    <a:tc>
                      <a:txBody>
                        <a:bodyPr/>
                        <a:lstStyle/>
                        <a:p>
                          <a:r>
                            <a:rPr lang="en-US" sz="1600" dirty="0"/>
                            <a:t>8</a:t>
                          </a:r>
                          <a:endParaRPr lang="LID4096" sz="1600" dirty="0"/>
                        </a:p>
                      </a:txBody>
                      <a:tcPr/>
                    </a:tc>
                    <a:tc>
                      <a:txBody>
                        <a:bodyPr/>
                        <a:lstStyle/>
                        <a:p>
                          <a:r>
                            <a:rPr lang="en-US" sz="1600" dirty="0"/>
                            <a:t>9</a:t>
                          </a:r>
                          <a:endParaRPr lang="LID4096" sz="1600" dirty="0"/>
                        </a:p>
                      </a:txBody>
                      <a:tcPr/>
                    </a:tc>
                    <a:tc>
                      <a:txBody>
                        <a:bodyPr/>
                        <a:lstStyle/>
                        <a:p>
                          <a:endParaRPr lang="LID4096" sz="1600" dirty="0"/>
                        </a:p>
                      </a:txBody>
                      <a:tcPr/>
                    </a:tc>
                    <a:extLst>
                      <a:ext uri="{0D108BD9-81ED-4DB2-BD59-A6C34878D82A}">
                        <a16:rowId xmlns:a16="http://schemas.microsoft.com/office/drawing/2014/main" val="391947288"/>
                      </a:ext>
                    </a:extLst>
                  </a:tr>
                  <a:tr h="370840">
                    <a:tc>
                      <a:txBody>
                        <a:bodyPr/>
                        <a:lstStyle/>
                        <a:p>
                          <a:r>
                            <a:rPr lang="en-US" sz="1600" dirty="0"/>
                            <a:t>Y</a:t>
                          </a:r>
                          <a:endParaRPr lang="LID4096" sz="1600" dirty="0"/>
                        </a:p>
                      </a:txBody>
                      <a:tcPr/>
                    </a:tc>
                    <a:tc>
                      <a:txBody>
                        <a:bodyPr/>
                        <a:lstStyle/>
                        <a:p>
                          <a:r>
                            <a:rPr lang="en-US" sz="1600" dirty="0"/>
                            <a:t>1</a:t>
                          </a:r>
                          <a:endParaRPr lang="LID4096" sz="1600" dirty="0"/>
                        </a:p>
                      </a:txBody>
                      <a:tcPr/>
                    </a:tc>
                    <a:tc>
                      <a:txBody>
                        <a:bodyPr/>
                        <a:lstStyle/>
                        <a:p>
                          <a:r>
                            <a:rPr lang="en-US" sz="1600" dirty="0"/>
                            <a:t>1</a:t>
                          </a:r>
                          <a:endParaRPr lang="LID4096" sz="1600" dirty="0"/>
                        </a:p>
                      </a:txBody>
                      <a:tcPr/>
                    </a:tc>
                    <a:tc>
                      <a:txBody>
                        <a:bodyPr/>
                        <a:lstStyle/>
                        <a:p>
                          <a:r>
                            <a:rPr lang="en-US" sz="1600" dirty="0"/>
                            <a:t>1</a:t>
                          </a:r>
                          <a:endParaRPr lang="LID4096" sz="1600" dirty="0"/>
                        </a:p>
                      </a:txBody>
                      <a:tcPr/>
                    </a:tc>
                    <a:tc>
                      <a:txBody>
                        <a:bodyPr/>
                        <a:lstStyle/>
                        <a:p>
                          <a:r>
                            <a:rPr lang="en-US" sz="1600" dirty="0"/>
                            <a:t>-1</a:t>
                          </a:r>
                          <a:endParaRPr lang="LID4096" sz="1600" dirty="0"/>
                        </a:p>
                      </a:txBody>
                      <a:tcPr/>
                    </a:tc>
                    <a:tc>
                      <a:txBody>
                        <a:bodyPr/>
                        <a:lstStyle/>
                        <a:p>
                          <a:r>
                            <a:rPr lang="en-US" sz="1600" dirty="0"/>
                            <a:t>-1</a:t>
                          </a:r>
                          <a:endParaRPr lang="LID4096" sz="1600" dirty="0"/>
                        </a:p>
                      </a:txBody>
                      <a:tcPr/>
                    </a:tc>
                    <a:tc>
                      <a:txBody>
                        <a:bodyPr/>
                        <a:lstStyle/>
                        <a:p>
                          <a:r>
                            <a:rPr lang="en-US" sz="1600" dirty="0"/>
                            <a:t>-1</a:t>
                          </a:r>
                          <a:endParaRPr lang="LID4096" sz="1600" dirty="0"/>
                        </a:p>
                      </a:txBody>
                      <a:tcPr/>
                    </a:tc>
                    <a:tc>
                      <a:txBody>
                        <a:bodyPr/>
                        <a:lstStyle/>
                        <a:p>
                          <a:r>
                            <a:rPr lang="en-US" sz="1600" dirty="0"/>
                            <a:t>1</a:t>
                          </a:r>
                          <a:endParaRPr lang="LID4096" sz="1600" dirty="0"/>
                        </a:p>
                      </a:txBody>
                      <a:tcPr/>
                    </a:tc>
                    <a:tc>
                      <a:txBody>
                        <a:bodyPr/>
                        <a:lstStyle/>
                        <a:p>
                          <a:r>
                            <a:rPr lang="en-US" sz="1600" dirty="0"/>
                            <a:t>1</a:t>
                          </a:r>
                          <a:endParaRPr lang="LID4096" sz="1600" dirty="0"/>
                        </a:p>
                      </a:txBody>
                      <a:tcPr/>
                    </a:tc>
                    <a:tc>
                      <a:txBody>
                        <a:bodyPr/>
                        <a:lstStyle/>
                        <a:p>
                          <a:r>
                            <a:rPr lang="en-US" sz="1600" dirty="0"/>
                            <a:t>1</a:t>
                          </a:r>
                          <a:endParaRPr lang="LID4096" sz="1600" dirty="0"/>
                        </a:p>
                      </a:txBody>
                      <a:tcPr/>
                    </a:tc>
                    <a:tc>
                      <a:txBody>
                        <a:bodyPr/>
                        <a:lstStyle/>
                        <a:p>
                          <a:r>
                            <a:rPr lang="en-US" sz="1600" dirty="0"/>
                            <a:t>-1</a:t>
                          </a:r>
                          <a:endParaRPr lang="LID4096" sz="1600" dirty="0"/>
                        </a:p>
                      </a:txBody>
                      <a:tcPr/>
                    </a:tc>
                    <a:tc>
                      <a:txBody>
                        <a:bodyPr/>
                        <a:lstStyle/>
                        <a:p>
                          <a:endParaRPr lang="LID4096" sz="1600" dirty="0"/>
                        </a:p>
                      </a:txBody>
                      <a:tcPr/>
                    </a:tc>
                    <a:extLst>
                      <a:ext uri="{0D108BD9-81ED-4DB2-BD59-A6C34878D82A}">
                        <a16:rowId xmlns:a16="http://schemas.microsoft.com/office/drawing/2014/main" val="2175554634"/>
                      </a:ext>
                    </a:extLst>
                  </a:tr>
                  <a:tr h="370840">
                    <a:tc>
                      <a:txBody>
                        <a:bodyPr/>
                        <a:lstStyle/>
                        <a:p>
                          <a:r>
                            <a:rPr lang="en-US" sz="1600" dirty="0"/>
                            <a:t>P</a:t>
                          </a:r>
                          <a:endParaRPr lang="LID4096" sz="1600" dirty="0"/>
                        </a:p>
                      </a:txBody>
                      <a:tcPr/>
                    </a:tc>
                    <a:tc>
                      <a:txBody>
                        <a:bodyPr/>
                        <a:lstStyle/>
                        <a:p>
                          <a:r>
                            <a:rPr lang="en-US" sz="1600" dirty="0"/>
                            <a:t>0.1</a:t>
                          </a:r>
                          <a:endParaRPr lang="LID4096" sz="1600" dirty="0"/>
                        </a:p>
                      </a:txBody>
                      <a:tcPr/>
                    </a:tc>
                    <a:tc>
                      <a:txBody>
                        <a:bodyPr/>
                        <a:lstStyle/>
                        <a:p>
                          <a:r>
                            <a:rPr lang="en-US" sz="1600" dirty="0"/>
                            <a:t>0.1</a:t>
                          </a:r>
                          <a:endParaRPr lang="LID4096" sz="1600" dirty="0"/>
                        </a:p>
                      </a:txBody>
                      <a:tcPr/>
                    </a:tc>
                    <a:tc>
                      <a:txBody>
                        <a:bodyPr/>
                        <a:lstStyle/>
                        <a:p>
                          <a:r>
                            <a:rPr lang="en-US" sz="1600" dirty="0"/>
                            <a:t>0.1</a:t>
                          </a:r>
                          <a:endParaRPr lang="LID4096" sz="1600" dirty="0"/>
                        </a:p>
                      </a:txBody>
                      <a:tcPr/>
                    </a:tc>
                    <a:tc>
                      <a:txBody>
                        <a:bodyPr/>
                        <a:lstStyle/>
                        <a:p>
                          <a:r>
                            <a:rPr lang="en-US" sz="1600" dirty="0"/>
                            <a:t>0.1</a:t>
                          </a:r>
                          <a:endParaRPr lang="LID4096" sz="1600" dirty="0"/>
                        </a:p>
                      </a:txBody>
                      <a:tcPr/>
                    </a:tc>
                    <a:tc>
                      <a:txBody>
                        <a:bodyPr/>
                        <a:lstStyle/>
                        <a:p>
                          <a:r>
                            <a:rPr lang="en-US" sz="1600" dirty="0"/>
                            <a:t>0.1</a:t>
                          </a:r>
                          <a:endParaRPr lang="LID4096" sz="1600" dirty="0"/>
                        </a:p>
                      </a:txBody>
                      <a:tcPr/>
                    </a:tc>
                    <a:tc>
                      <a:txBody>
                        <a:bodyPr/>
                        <a:lstStyle/>
                        <a:p>
                          <a:r>
                            <a:rPr lang="en-US" sz="1600" dirty="0"/>
                            <a:t>0.1</a:t>
                          </a:r>
                          <a:endParaRPr lang="LID4096" sz="1600" dirty="0"/>
                        </a:p>
                      </a:txBody>
                      <a:tcPr/>
                    </a:tc>
                    <a:tc>
                      <a:txBody>
                        <a:bodyPr/>
                        <a:lstStyle/>
                        <a:p>
                          <a:r>
                            <a:rPr lang="en-US" sz="1600" dirty="0"/>
                            <a:t>0.1</a:t>
                          </a:r>
                          <a:endParaRPr lang="LID4096" sz="1600" dirty="0"/>
                        </a:p>
                      </a:txBody>
                      <a:tcPr/>
                    </a:tc>
                    <a:tc>
                      <a:txBody>
                        <a:bodyPr/>
                        <a:lstStyle/>
                        <a:p>
                          <a:r>
                            <a:rPr lang="en-US" sz="1600" dirty="0"/>
                            <a:t>0.1</a:t>
                          </a:r>
                          <a:endParaRPr lang="LID4096" sz="1600" dirty="0"/>
                        </a:p>
                      </a:txBody>
                      <a:tcPr/>
                    </a:tc>
                    <a:tc>
                      <a:txBody>
                        <a:bodyPr/>
                        <a:lstStyle/>
                        <a:p>
                          <a:r>
                            <a:rPr lang="en-US" sz="1600" dirty="0"/>
                            <a:t>0.1</a:t>
                          </a:r>
                          <a:endParaRPr lang="LID4096" sz="1600" dirty="0"/>
                        </a:p>
                      </a:txBody>
                      <a:tcPr/>
                    </a:tc>
                    <a:tc>
                      <a:txBody>
                        <a:bodyPr/>
                        <a:lstStyle/>
                        <a:p>
                          <a:r>
                            <a:rPr lang="en-US" sz="1600" dirty="0"/>
                            <a:t>0.1</a:t>
                          </a:r>
                          <a:endParaRPr lang="LID4096" sz="1600" dirty="0"/>
                        </a:p>
                      </a:txBody>
                      <a:tcPr/>
                    </a:tc>
                    <a:tc>
                      <a:txBody>
                        <a:bodyPr/>
                        <a:lstStyle/>
                        <a:p>
                          <a:endParaRPr lang="LID4096" sz="1600" dirty="0"/>
                        </a:p>
                      </a:txBody>
                      <a:tcPr/>
                    </a:tc>
                    <a:extLst>
                      <a:ext uri="{0D108BD9-81ED-4DB2-BD59-A6C34878D82A}">
                        <a16:rowId xmlns:a16="http://schemas.microsoft.com/office/drawing/2014/main" val="531969103"/>
                      </a:ext>
                    </a:extLst>
                  </a:tr>
                  <a:tr h="370840">
                    <a:tc>
                      <a:txBody>
                        <a:bodyPr/>
                        <a:lstStyle/>
                        <a:p>
                          <a:r>
                            <a:rPr lang="en-US" sz="1600" dirty="0"/>
                            <a:t>x&lt;2.5</a:t>
                          </a:r>
                          <a:endParaRPr lang="LID4096" sz="1600" dirty="0"/>
                        </a:p>
                      </a:txBody>
                      <a:tcPr/>
                    </a:tc>
                    <a:tc>
                      <a:txBody>
                        <a:bodyPr/>
                        <a:lstStyle/>
                        <a:p>
                          <a:r>
                            <a:rPr lang="en-US" sz="1600" dirty="0"/>
                            <a:t>1</a:t>
                          </a:r>
                          <a:endParaRPr lang="LID4096" sz="1600" dirty="0"/>
                        </a:p>
                      </a:txBody>
                      <a:tcPr/>
                    </a:tc>
                    <a:tc>
                      <a:txBody>
                        <a:bodyPr/>
                        <a:lstStyle/>
                        <a:p>
                          <a:r>
                            <a:rPr lang="en-US" sz="1600" dirty="0"/>
                            <a:t>1</a:t>
                          </a:r>
                          <a:endParaRPr lang="LID4096" sz="1600" dirty="0"/>
                        </a:p>
                      </a:txBody>
                      <a:tcPr/>
                    </a:tc>
                    <a:tc>
                      <a:txBody>
                        <a:bodyPr/>
                        <a:lstStyle/>
                        <a:p>
                          <a:r>
                            <a:rPr lang="en-US" sz="1600" dirty="0"/>
                            <a:t>1</a:t>
                          </a:r>
                          <a:endParaRPr lang="LID4096" sz="1600" dirty="0"/>
                        </a:p>
                      </a:txBody>
                      <a:tcPr/>
                    </a:tc>
                    <a:tc>
                      <a:txBody>
                        <a:bodyPr/>
                        <a:lstStyle/>
                        <a:p>
                          <a:r>
                            <a:rPr lang="en-US" sz="1600" dirty="0"/>
                            <a:t>-1</a:t>
                          </a:r>
                          <a:endParaRPr lang="LID4096" sz="1600" dirty="0"/>
                        </a:p>
                      </a:txBody>
                      <a:tcPr/>
                    </a:tc>
                    <a:tc>
                      <a:txBody>
                        <a:bodyPr/>
                        <a:lstStyle/>
                        <a:p>
                          <a:r>
                            <a:rPr lang="en-US" sz="1600" dirty="0"/>
                            <a:t>-1</a:t>
                          </a:r>
                          <a:endParaRPr lang="LID4096" sz="1600" dirty="0"/>
                        </a:p>
                      </a:txBody>
                      <a:tcPr/>
                    </a:tc>
                    <a:tc>
                      <a:txBody>
                        <a:bodyPr/>
                        <a:lstStyle/>
                        <a:p>
                          <a:r>
                            <a:rPr lang="en-US" sz="1600" dirty="0"/>
                            <a:t>-1</a:t>
                          </a:r>
                          <a:endParaRPr lang="LID4096" sz="1600" dirty="0"/>
                        </a:p>
                      </a:txBody>
                      <a:tcPr/>
                    </a:tc>
                    <a:tc>
                      <a:txBody>
                        <a:bodyPr/>
                        <a:lstStyle/>
                        <a:p>
                          <a:r>
                            <a:rPr lang="en-US" sz="1600" dirty="0"/>
                            <a:t>-1</a:t>
                          </a:r>
                          <a:endParaRPr lang="LID4096" sz="1600" dirty="0"/>
                        </a:p>
                      </a:txBody>
                      <a:tcPr/>
                    </a:tc>
                    <a:tc>
                      <a:txBody>
                        <a:bodyPr/>
                        <a:lstStyle/>
                        <a:p>
                          <a:r>
                            <a:rPr lang="en-US" sz="1600" dirty="0"/>
                            <a:t>-1</a:t>
                          </a:r>
                          <a:endParaRPr lang="LID4096" sz="1600" dirty="0"/>
                        </a:p>
                      </a:txBody>
                      <a:tcPr/>
                    </a:tc>
                    <a:tc>
                      <a:txBody>
                        <a:bodyPr/>
                        <a:lstStyle/>
                        <a:p>
                          <a:r>
                            <a:rPr lang="en-US" sz="1600" dirty="0"/>
                            <a:t>-1</a:t>
                          </a:r>
                          <a:endParaRPr lang="LID4096" sz="1600" dirty="0"/>
                        </a:p>
                      </a:txBody>
                      <a:tcPr/>
                    </a:tc>
                    <a:tc>
                      <a:txBody>
                        <a:bodyPr/>
                        <a:lstStyle/>
                        <a:p>
                          <a:r>
                            <a:rPr lang="en-US" sz="1600" dirty="0"/>
                            <a:t>-1</a:t>
                          </a:r>
                          <a:endParaRPr lang="LID4096" sz="1600" dirty="0"/>
                        </a:p>
                      </a:txBody>
                      <a:tcPr/>
                    </a:tc>
                    <a:tc>
                      <a:txBody>
                        <a:bodyPr/>
                        <a:lstStyle/>
                        <a:p>
                          <a:r>
                            <a:rPr lang="en-US" sz="1600" dirty="0"/>
                            <a:t>0.3</a:t>
                          </a:r>
                          <a:endParaRPr lang="LID4096" sz="1600" dirty="0"/>
                        </a:p>
                      </a:txBody>
                      <a:tcPr/>
                    </a:tc>
                    <a:extLst>
                      <a:ext uri="{0D108BD9-81ED-4DB2-BD59-A6C34878D82A}">
                        <a16:rowId xmlns:a16="http://schemas.microsoft.com/office/drawing/2014/main" val="3141886651"/>
                      </a:ext>
                    </a:extLst>
                  </a:tr>
                  <a:tr h="370840">
                    <a:tc>
                      <a:txBody>
                        <a:bodyPr/>
                        <a:lstStyle/>
                        <a:p>
                          <a:r>
                            <a:rPr lang="en-US" sz="1600" dirty="0"/>
                            <a:t>Q</a:t>
                          </a:r>
                          <a:endParaRPr lang="LID4096" sz="1600" dirty="0"/>
                        </a:p>
                      </a:txBody>
                      <a:tcPr/>
                    </a:tc>
                    <a:tc>
                      <a:txBody>
                        <a:bodyPr/>
                        <a:lstStyle/>
                        <a:p>
                          <a:r>
                            <a:rPr lang="en-US" sz="1600" dirty="0"/>
                            <a:t>0.65</a:t>
                          </a:r>
                          <a:endParaRPr lang="LID4096" sz="1600" dirty="0"/>
                        </a:p>
                      </a:txBody>
                      <a:tcPr/>
                    </a:tc>
                    <a:tc>
                      <a:txBody>
                        <a:bodyPr/>
                        <a:lstStyle/>
                        <a:p>
                          <a:r>
                            <a:rPr lang="en-US" sz="1600" dirty="0"/>
                            <a:t>0.65</a:t>
                          </a:r>
                          <a:endParaRPr lang="LID4096" sz="1600" dirty="0"/>
                        </a:p>
                      </a:txBody>
                      <a:tcPr/>
                    </a:tc>
                    <a:tc>
                      <a:txBody>
                        <a:bodyPr/>
                        <a:lstStyle/>
                        <a:p>
                          <a:r>
                            <a:rPr lang="en-US" sz="1600" dirty="0"/>
                            <a:t>0.65</a:t>
                          </a:r>
                          <a:endParaRPr lang="LID4096" sz="1600" dirty="0"/>
                        </a:p>
                      </a:txBody>
                      <a:tcPr/>
                    </a:tc>
                    <a:tc>
                      <a:txBody>
                        <a:bodyPr/>
                        <a:lstStyle/>
                        <a:p>
                          <a:r>
                            <a:rPr lang="en-US" sz="1600" dirty="0"/>
                            <a:t>0.65</a:t>
                          </a:r>
                          <a:endParaRPr lang="LID4096" sz="1600" dirty="0"/>
                        </a:p>
                      </a:txBody>
                      <a:tcPr/>
                    </a:tc>
                    <a:tc>
                      <a:txBody>
                        <a:bodyPr/>
                        <a:lstStyle/>
                        <a:p>
                          <a:r>
                            <a:rPr lang="en-US" sz="1600" dirty="0"/>
                            <a:t>0.65</a:t>
                          </a:r>
                          <a:endParaRPr lang="LID4096" sz="1600" dirty="0"/>
                        </a:p>
                      </a:txBody>
                      <a:tcPr/>
                    </a:tc>
                    <a:tc>
                      <a:txBody>
                        <a:bodyPr/>
                        <a:lstStyle/>
                        <a:p>
                          <a:r>
                            <a:rPr lang="en-US" sz="1600" dirty="0"/>
                            <a:t>0.65</a:t>
                          </a:r>
                          <a:endParaRPr lang="LID4096" sz="1600" dirty="0"/>
                        </a:p>
                      </a:txBody>
                      <a:tcPr/>
                    </a:tc>
                    <a:tc>
                      <a:txBody>
                        <a:bodyPr/>
                        <a:lstStyle/>
                        <a:p>
                          <a:r>
                            <a:rPr lang="en-US" sz="1600" dirty="0">
                              <a:latin typeface="Times New Roman" pitchFamily="18" charset="0"/>
                            </a:rPr>
                            <a:t>1.5</a:t>
                          </a:r>
                          <a:endParaRPr lang="LID4096" sz="1600" dirty="0"/>
                        </a:p>
                      </a:txBody>
                      <a:tcPr/>
                    </a:tc>
                    <a:tc>
                      <a:txBody>
                        <a:bodyPr/>
                        <a:lstStyle/>
                        <a:p>
                          <a:r>
                            <a:rPr lang="en-US" sz="1600" dirty="0">
                              <a:latin typeface="Times New Roman" pitchFamily="18" charset="0"/>
                            </a:rPr>
                            <a:t>1.5</a:t>
                          </a:r>
                          <a:endParaRPr lang="LID4096" sz="1600" dirty="0"/>
                        </a:p>
                      </a:txBody>
                      <a:tcPr/>
                    </a:tc>
                    <a:tc>
                      <a:txBody>
                        <a:bodyPr/>
                        <a:lstStyle/>
                        <a:p>
                          <a:r>
                            <a:rPr lang="en-US" sz="1600" dirty="0">
                              <a:latin typeface="Times New Roman" pitchFamily="18" charset="0"/>
                            </a:rPr>
                            <a:t>1.5</a:t>
                          </a:r>
                          <a:endParaRPr lang="LID4096" sz="1600" dirty="0"/>
                        </a:p>
                      </a:txBody>
                      <a:tcPr/>
                    </a:tc>
                    <a:tc>
                      <a:txBody>
                        <a:bodyPr/>
                        <a:lstStyle/>
                        <a:p>
                          <a:r>
                            <a:rPr lang="en-US" sz="1600" dirty="0"/>
                            <a:t>0.65</a:t>
                          </a:r>
                          <a:endParaRPr lang="LID4096" sz="1600" dirty="0"/>
                        </a:p>
                      </a:txBody>
                      <a:tcPr/>
                    </a:tc>
                    <a:tc>
                      <a:txBody>
                        <a:bodyPr/>
                        <a:lstStyle/>
                        <a:p>
                          <a:endParaRPr lang="LID4096" sz="2000" dirty="0"/>
                        </a:p>
                      </a:txBody>
                      <a:tcPr/>
                    </a:tc>
                    <a:extLst>
                      <a:ext uri="{0D108BD9-81ED-4DB2-BD59-A6C34878D82A}">
                        <a16:rowId xmlns:a16="http://schemas.microsoft.com/office/drawing/2014/main" val="1170606902"/>
                      </a:ext>
                    </a:extLst>
                  </a:tr>
                  <a:tr h="370840">
                    <a:tc>
                      <a:txBody>
                        <a:bodyPr/>
                        <a:lstStyle/>
                        <a:p>
                          <a:r>
                            <a:rPr lang="en-US" sz="1600" dirty="0" err="1"/>
                            <a:t>Pnew</a:t>
                          </a:r>
                          <a:endParaRPr lang="LID4096"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0.065</a:t>
                          </a:r>
                          <a:endParaRPr lang="LID4096"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0.065</a:t>
                          </a:r>
                          <a:endParaRPr lang="LID4096" sz="1600" dirty="0"/>
                        </a:p>
                      </a:txBody>
                      <a:tcPr/>
                    </a:tc>
                    <a:tc>
                      <a:txBody>
                        <a:bodyPr/>
                        <a:lstStyle/>
                        <a:p>
                          <a:r>
                            <a:rPr lang="en-US" sz="1600" dirty="0"/>
                            <a:t>0.065</a:t>
                          </a:r>
                          <a:endParaRPr lang="LID4096" sz="1600" dirty="0"/>
                        </a:p>
                      </a:txBody>
                      <a:tcPr/>
                    </a:tc>
                    <a:tc>
                      <a:txBody>
                        <a:bodyPr/>
                        <a:lstStyle/>
                        <a:p>
                          <a:r>
                            <a:rPr lang="en-US" sz="1600" dirty="0"/>
                            <a:t>0.065</a:t>
                          </a:r>
                          <a:endParaRPr lang="LID4096" sz="1600" dirty="0"/>
                        </a:p>
                      </a:txBody>
                      <a:tcPr/>
                    </a:tc>
                    <a:tc>
                      <a:txBody>
                        <a:bodyPr/>
                        <a:lstStyle/>
                        <a:p>
                          <a:r>
                            <a:rPr lang="en-US" sz="1600" dirty="0"/>
                            <a:t>0.065</a:t>
                          </a:r>
                          <a:endParaRPr lang="LID4096" sz="1600" dirty="0"/>
                        </a:p>
                      </a:txBody>
                      <a:tcPr/>
                    </a:tc>
                    <a:tc>
                      <a:txBody>
                        <a:bodyPr/>
                        <a:lstStyle/>
                        <a:p>
                          <a:r>
                            <a:rPr lang="en-US" sz="1600" dirty="0"/>
                            <a:t>0.065</a:t>
                          </a:r>
                          <a:endParaRPr lang="LID4096" sz="1600" dirty="0"/>
                        </a:p>
                      </a:txBody>
                      <a:tcPr/>
                    </a:tc>
                    <a:tc>
                      <a:txBody>
                        <a:bodyPr/>
                        <a:lstStyle/>
                        <a:p>
                          <a:r>
                            <a:rPr lang="en-US" sz="1600" dirty="0"/>
                            <a:t>0.15</a:t>
                          </a:r>
                          <a:endParaRPr lang="LID4096" sz="1600" dirty="0"/>
                        </a:p>
                      </a:txBody>
                      <a:tcPr/>
                    </a:tc>
                    <a:tc>
                      <a:txBody>
                        <a:bodyPr/>
                        <a:lstStyle/>
                        <a:p>
                          <a:r>
                            <a:rPr lang="en-US" sz="1600" dirty="0"/>
                            <a:t>0.15</a:t>
                          </a:r>
                          <a:endParaRPr lang="LID4096" sz="1600" dirty="0"/>
                        </a:p>
                      </a:txBody>
                      <a:tcPr/>
                    </a:tc>
                    <a:tc>
                      <a:txBody>
                        <a:bodyPr/>
                        <a:lstStyle/>
                        <a:p>
                          <a:r>
                            <a:rPr lang="en-US" sz="1600" dirty="0"/>
                            <a:t>.015</a:t>
                          </a:r>
                          <a:endParaRPr lang="LID4096" sz="1600" dirty="0"/>
                        </a:p>
                      </a:txBody>
                      <a:tcPr/>
                    </a:tc>
                    <a:tc>
                      <a:txBody>
                        <a:bodyPr/>
                        <a:lstStyle/>
                        <a:p>
                          <a:r>
                            <a:rPr lang="en-US" sz="1600" dirty="0"/>
                            <a:t>0.065</a:t>
                          </a:r>
                          <a:endParaRPr lang="LID4096" sz="1600" dirty="0"/>
                        </a:p>
                      </a:txBody>
                      <a:tcPr/>
                    </a:tc>
                    <a:tc>
                      <a:txBody>
                        <a:bodyPr/>
                        <a:lstStyle/>
                        <a:p>
                          <a:endParaRPr lang="LID4096" sz="2000" dirty="0"/>
                        </a:p>
                      </a:txBody>
                      <a:tcPr/>
                    </a:tc>
                    <a:extLst>
                      <a:ext uri="{0D108BD9-81ED-4DB2-BD59-A6C34878D82A}">
                        <a16:rowId xmlns:a16="http://schemas.microsoft.com/office/drawing/2014/main" val="3678514497"/>
                      </a:ext>
                    </a:extLst>
                  </a:tr>
                </a:tbl>
              </a:graphicData>
            </a:graphic>
          </p:graphicFrame>
        </mc:Choice>
        <mc:Fallback xmlns="">
          <p:graphicFrame>
            <p:nvGraphicFramePr>
              <p:cNvPr id="6" name="Table 6">
                <a:extLst>
                  <a:ext uri="{FF2B5EF4-FFF2-40B4-BE49-F238E27FC236}">
                    <a16:creationId xmlns:a16="http://schemas.microsoft.com/office/drawing/2014/main" id="{B87759BD-F0BB-4C7F-B6FE-3A8317E66BF0}"/>
                  </a:ext>
                </a:extLst>
              </p:cNvPr>
              <p:cNvGraphicFramePr>
                <a:graphicFrameLocks noGrp="1"/>
              </p:cNvGraphicFramePr>
              <p:nvPr>
                <p:ph idx="1"/>
                <p:extLst>
                  <p:ext uri="{D42A27DB-BD31-4B8C-83A1-F6EECF244321}">
                    <p14:modId xmlns:p14="http://schemas.microsoft.com/office/powerpoint/2010/main" val="2723720454"/>
                  </p:ext>
                </p:extLst>
              </p:nvPr>
            </p:nvGraphicFramePr>
            <p:xfrm>
              <a:off x="946150" y="1828800"/>
              <a:ext cx="6446833" cy="3429000"/>
            </p:xfrm>
            <a:graphic>
              <a:graphicData uri="http://schemas.openxmlformats.org/drawingml/2006/table">
                <a:tbl>
                  <a:tblPr firstRow="1" bandRow="1">
                    <a:tableStyleId>{5C22544A-7EE6-4342-B048-85BDC9FD1C3A}</a:tableStyleId>
                  </a:tblPr>
                  <a:tblGrid>
                    <a:gridCol w="551388">
                      <a:extLst>
                        <a:ext uri="{9D8B030D-6E8A-4147-A177-3AD203B41FA5}">
                          <a16:colId xmlns:a16="http://schemas.microsoft.com/office/drawing/2014/main" val="2125577940"/>
                        </a:ext>
                      </a:extLst>
                    </a:gridCol>
                    <a:gridCol w="523085">
                      <a:extLst>
                        <a:ext uri="{9D8B030D-6E8A-4147-A177-3AD203B41FA5}">
                          <a16:colId xmlns:a16="http://schemas.microsoft.com/office/drawing/2014/main" val="869162464"/>
                        </a:ext>
                      </a:extLst>
                    </a:gridCol>
                    <a:gridCol w="537236">
                      <a:extLst>
                        <a:ext uri="{9D8B030D-6E8A-4147-A177-3AD203B41FA5}">
                          <a16:colId xmlns:a16="http://schemas.microsoft.com/office/drawing/2014/main" val="228964478"/>
                        </a:ext>
                      </a:extLst>
                    </a:gridCol>
                    <a:gridCol w="537236">
                      <a:extLst>
                        <a:ext uri="{9D8B030D-6E8A-4147-A177-3AD203B41FA5}">
                          <a16:colId xmlns:a16="http://schemas.microsoft.com/office/drawing/2014/main" val="1740794156"/>
                        </a:ext>
                      </a:extLst>
                    </a:gridCol>
                    <a:gridCol w="537236">
                      <a:extLst>
                        <a:ext uri="{9D8B030D-6E8A-4147-A177-3AD203B41FA5}">
                          <a16:colId xmlns:a16="http://schemas.microsoft.com/office/drawing/2014/main" val="937220109"/>
                        </a:ext>
                      </a:extLst>
                    </a:gridCol>
                    <a:gridCol w="537236">
                      <a:extLst>
                        <a:ext uri="{9D8B030D-6E8A-4147-A177-3AD203B41FA5}">
                          <a16:colId xmlns:a16="http://schemas.microsoft.com/office/drawing/2014/main" val="2294728461"/>
                        </a:ext>
                      </a:extLst>
                    </a:gridCol>
                    <a:gridCol w="537236">
                      <a:extLst>
                        <a:ext uri="{9D8B030D-6E8A-4147-A177-3AD203B41FA5}">
                          <a16:colId xmlns:a16="http://schemas.microsoft.com/office/drawing/2014/main" val="1530943301"/>
                        </a:ext>
                      </a:extLst>
                    </a:gridCol>
                    <a:gridCol w="537236">
                      <a:extLst>
                        <a:ext uri="{9D8B030D-6E8A-4147-A177-3AD203B41FA5}">
                          <a16:colId xmlns:a16="http://schemas.microsoft.com/office/drawing/2014/main" val="796534891"/>
                        </a:ext>
                      </a:extLst>
                    </a:gridCol>
                    <a:gridCol w="537236">
                      <a:extLst>
                        <a:ext uri="{9D8B030D-6E8A-4147-A177-3AD203B41FA5}">
                          <a16:colId xmlns:a16="http://schemas.microsoft.com/office/drawing/2014/main" val="1438237302"/>
                        </a:ext>
                      </a:extLst>
                    </a:gridCol>
                    <a:gridCol w="537236">
                      <a:extLst>
                        <a:ext uri="{9D8B030D-6E8A-4147-A177-3AD203B41FA5}">
                          <a16:colId xmlns:a16="http://schemas.microsoft.com/office/drawing/2014/main" val="2106090586"/>
                        </a:ext>
                      </a:extLst>
                    </a:gridCol>
                    <a:gridCol w="537236">
                      <a:extLst>
                        <a:ext uri="{9D8B030D-6E8A-4147-A177-3AD203B41FA5}">
                          <a16:colId xmlns:a16="http://schemas.microsoft.com/office/drawing/2014/main" val="2292440500"/>
                        </a:ext>
                      </a:extLst>
                    </a:gridCol>
                    <a:gridCol w="537236">
                      <a:extLst>
                        <a:ext uri="{9D8B030D-6E8A-4147-A177-3AD203B41FA5}">
                          <a16:colId xmlns:a16="http://schemas.microsoft.com/office/drawing/2014/main" val="3353765721"/>
                        </a:ext>
                      </a:extLst>
                    </a:gridCol>
                  </a:tblGrid>
                  <a:tr h="579120">
                    <a:tc>
                      <a:txBody>
                        <a:bodyPr/>
                        <a:lstStyle/>
                        <a:p>
                          <a:r>
                            <a:rPr lang="en-US" sz="1600" dirty="0"/>
                            <a:t>Index</a:t>
                          </a:r>
                          <a:endParaRPr lang="LID4096" sz="1600" dirty="0"/>
                        </a:p>
                      </a:txBody>
                      <a:tcPr/>
                    </a:tc>
                    <a:tc>
                      <a:txBody>
                        <a:bodyPr/>
                        <a:lstStyle/>
                        <a:p>
                          <a:r>
                            <a:rPr lang="en-US" sz="1600" dirty="0"/>
                            <a:t>0</a:t>
                          </a:r>
                          <a:endParaRPr lang="LID4096" sz="1600" dirty="0"/>
                        </a:p>
                      </a:txBody>
                      <a:tcPr/>
                    </a:tc>
                    <a:tc>
                      <a:txBody>
                        <a:bodyPr/>
                        <a:lstStyle/>
                        <a:p>
                          <a:r>
                            <a:rPr lang="en-US" sz="1600" dirty="0"/>
                            <a:t>1</a:t>
                          </a:r>
                          <a:endParaRPr lang="LID4096" sz="1600" dirty="0"/>
                        </a:p>
                      </a:txBody>
                      <a:tcPr/>
                    </a:tc>
                    <a:tc>
                      <a:txBody>
                        <a:bodyPr/>
                        <a:lstStyle/>
                        <a:p>
                          <a:r>
                            <a:rPr lang="en-US" sz="1600" dirty="0"/>
                            <a:t>2</a:t>
                          </a:r>
                          <a:endParaRPr lang="LID4096" sz="1600" dirty="0"/>
                        </a:p>
                      </a:txBody>
                      <a:tcPr/>
                    </a:tc>
                    <a:tc>
                      <a:txBody>
                        <a:bodyPr/>
                        <a:lstStyle/>
                        <a:p>
                          <a:r>
                            <a:rPr lang="en-US" sz="1600" dirty="0"/>
                            <a:t>3</a:t>
                          </a:r>
                          <a:endParaRPr lang="LID4096" sz="1600" dirty="0"/>
                        </a:p>
                      </a:txBody>
                      <a:tcPr/>
                    </a:tc>
                    <a:tc>
                      <a:txBody>
                        <a:bodyPr/>
                        <a:lstStyle/>
                        <a:p>
                          <a:r>
                            <a:rPr lang="en-US" sz="1600" dirty="0"/>
                            <a:t>4</a:t>
                          </a:r>
                          <a:endParaRPr lang="LID4096" sz="1600" dirty="0"/>
                        </a:p>
                      </a:txBody>
                      <a:tcPr/>
                    </a:tc>
                    <a:tc>
                      <a:txBody>
                        <a:bodyPr/>
                        <a:lstStyle/>
                        <a:p>
                          <a:r>
                            <a:rPr lang="en-US" sz="1600" dirty="0"/>
                            <a:t>5</a:t>
                          </a:r>
                          <a:endParaRPr lang="LID4096" sz="1600" dirty="0"/>
                        </a:p>
                      </a:txBody>
                      <a:tcPr/>
                    </a:tc>
                    <a:tc>
                      <a:txBody>
                        <a:bodyPr/>
                        <a:lstStyle/>
                        <a:p>
                          <a:r>
                            <a:rPr lang="en-US" sz="1600" dirty="0"/>
                            <a:t>6</a:t>
                          </a:r>
                          <a:endParaRPr lang="LID4096" sz="1600" dirty="0"/>
                        </a:p>
                      </a:txBody>
                      <a:tcPr/>
                    </a:tc>
                    <a:tc>
                      <a:txBody>
                        <a:bodyPr/>
                        <a:lstStyle/>
                        <a:p>
                          <a:r>
                            <a:rPr lang="en-US" sz="1600" dirty="0"/>
                            <a:t>7</a:t>
                          </a:r>
                          <a:endParaRPr lang="LID4096" sz="1600" dirty="0"/>
                        </a:p>
                      </a:txBody>
                      <a:tcPr/>
                    </a:tc>
                    <a:tc>
                      <a:txBody>
                        <a:bodyPr/>
                        <a:lstStyle/>
                        <a:p>
                          <a:r>
                            <a:rPr lang="en-US" sz="1600" dirty="0"/>
                            <a:t>8</a:t>
                          </a:r>
                          <a:endParaRPr lang="LID4096" sz="1600" dirty="0"/>
                        </a:p>
                      </a:txBody>
                      <a:tcPr/>
                    </a:tc>
                    <a:tc>
                      <a:txBody>
                        <a:bodyPr/>
                        <a:lstStyle/>
                        <a:p>
                          <a:r>
                            <a:rPr lang="en-US" sz="1600" dirty="0"/>
                            <a:t>9</a:t>
                          </a:r>
                          <a:endParaRPr lang="LID4096" sz="1600" dirty="0"/>
                        </a:p>
                      </a:txBody>
                      <a:tcPr/>
                    </a:tc>
                    <a:tc>
                      <a:txBody>
                        <a:bodyPr/>
                        <a:lstStyle/>
                        <a:p>
                          <a:endParaRPr lang="LID4096"/>
                        </a:p>
                      </a:txBody>
                      <a:tcPr>
                        <a:blipFill>
                          <a:blip r:embed="rId2"/>
                          <a:stretch>
                            <a:fillRect l="-1103409" t="-3158" r="-4545" b="-505263"/>
                          </a:stretch>
                        </a:blipFill>
                      </a:tcPr>
                    </a:tc>
                    <a:extLst>
                      <a:ext uri="{0D108BD9-81ED-4DB2-BD59-A6C34878D82A}">
                        <a16:rowId xmlns:a16="http://schemas.microsoft.com/office/drawing/2014/main" val="2406703387"/>
                      </a:ext>
                    </a:extLst>
                  </a:tr>
                  <a:tr h="370840">
                    <a:tc>
                      <a:txBody>
                        <a:bodyPr/>
                        <a:lstStyle/>
                        <a:p>
                          <a:r>
                            <a:rPr lang="en-US" sz="1600" dirty="0"/>
                            <a:t>X</a:t>
                          </a:r>
                          <a:endParaRPr lang="LID4096" sz="1600" dirty="0"/>
                        </a:p>
                      </a:txBody>
                      <a:tcPr/>
                    </a:tc>
                    <a:tc>
                      <a:txBody>
                        <a:bodyPr/>
                        <a:lstStyle/>
                        <a:p>
                          <a:r>
                            <a:rPr lang="en-US" sz="1600" dirty="0"/>
                            <a:t>0</a:t>
                          </a:r>
                          <a:endParaRPr lang="LID4096" sz="1600" dirty="0"/>
                        </a:p>
                      </a:txBody>
                      <a:tcPr/>
                    </a:tc>
                    <a:tc>
                      <a:txBody>
                        <a:bodyPr/>
                        <a:lstStyle/>
                        <a:p>
                          <a:r>
                            <a:rPr lang="en-US" sz="1600" dirty="0"/>
                            <a:t>1</a:t>
                          </a:r>
                          <a:endParaRPr lang="LID4096" sz="1600" dirty="0"/>
                        </a:p>
                      </a:txBody>
                      <a:tcPr/>
                    </a:tc>
                    <a:tc>
                      <a:txBody>
                        <a:bodyPr/>
                        <a:lstStyle/>
                        <a:p>
                          <a:r>
                            <a:rPr lang="en-US" sz="1600" dirty="0"/>
                            <a:t>2</a:t>
                          </a:r>
                          <a:endParaRPr lang="LID4096" sz="1600" dirty="0"/>
                        </a:p>
                      </a:txBody>
                      <a:tcPr/>
                    </a:tc>
                    <a:tc>
                      <a:txBody>
                        <a:bodyPr/>
                        <a:lstStyle/>
                        <a:p>
                          <a:r>
                            <a:rPr lang="en-US" sz="1600" dirty="0"/>
                            <a:t>3</a:t>
                          </a:r>
                          <a:endParaRPr lang="LID4096" sz="1600" dirty="0"/>
                        </a:p>
                      </a:txBody>
                      <a:tcPr/>
                    </a:tc>
                    <a:tc>
                      <a:txBody>
                        <a:bodyPr/>
                        <a:lstStyle/>
                        <a:p>
                          <a:r>
                            <a:rPr lang="en-US" sz="1600" dirty="0"/>
                            <a:t>4</a:t>
                          </a:r>
                          <a:endParaRPr lang="LID4096" sz="1600" dirty="0"/>
                        </a:p>
                      </a:txBody>
                      <a:tcPr/>
                    </a:tc>
                    <a:tc>
                      <a:txBody>
                        <a:bodyPr/>
                        <a:lstStyle/>
                        <a:p>
                          <a:r>
                            <a:rPr lang="en-US" sz="1600" dirty="0"/>
                            <a:t>5</a:t>
                          </a:r>
                          <a:endParaRPr lang="LID4096" sz="1600" dirty="0"/>
                        </a:p>
                      </a:txBody>
                      <a:tcPr/>
                    </a:tc>
                    <a:tc>
                      <a:txBody>
                        <a:bodyPr/>
                        <a:lstStyle/>
                        <a:p>
                          <a:r>
                            <a:rPr lang="en-US" sz="1600" dirty="0"/>
                            <a:t>6</a:t>
                          </a:r>
                          <a:endParaRPr lang="LID4096" sz="1600" dirty="0"/>
                        </a:p>
                      </a:txBody>
                      <a:tcPr/>
                    </a:tc>
                    <a:tc>
                      <a:txBody>
                        <a:bodyPr/>
                        <a:lstStyle/>
                        <a:p>
                          <a:r>
                            <a:rPr lang="en-US" sz="1600" dirty="0"/>
                            <a:t>7</a:t>
                          </a:r>
                          <a:endParaRPr lang="LID4096" sz="1600" dirty="0"/>
                        </a:p>
                      </a:txBody>
                      <a:tcPr/>
                    </a:tc>
                    <a:tc>
                      <a:txBody>
                        <a:bodyPr/>
                        <a:lstStyle/>
                        <a:p>
                          <a:r>
                            <a:rPr lang="en-US" sz="1600" dirty="0"/>
                            <a:t>8</a:t>
                          </a:r>
                          <a:endParaRPr lang="LID4096" sz="1600" dirty="0"/>
                        </a:p>
                      </a:txBody>
                      <a:tcPr/>
                    </a:tc>
                    <a:tc>
                      <a:txBody>
                        <a:bodyPr/>
                        <a:lstStyle/>
                        <a:p>
                          <a:r>
                            <a:rPr lang="en-US" sz="1600" dirty="0"/>
                            <a:t>9</a:t>
                          </a:r>
                          <a:endParaRPr lang="LID4096" sz="1600" dirty="0"/>
                        </a:p>
                      </a:txBody>
                      <a:tcPr/>
                    </a:tc>
                    <a:tc>
                      <a:txBody>
                        <a:bodyPr/>
                        <a:lstStyle/>
                        <a:p>
                          <a:endParaRPr lang="LID4096" sz="1600" dirty="0"/>
                        </a:p>
                      </a:txBody>
                      <a:tcPr/>
                    </a:tc>
                    <a:extLst>
                      <a:ext uri="{0D108BD9-81ED-4DB2-BD59-A6C34878D82A}">
                        <a16:rowId xmlns:a16="http://schemas.microsoft.com/office/drawing/2014/main" val="391947288"/>
                      </a:ext>
                    </a:extLst>
                  </a:tr>
                  <a:tr h="370840">
                    <a:tc>
                      <a:txBody>
                        <a:bodyPr/>
                        <a:lstStyle/>
                        <a:p>
                          <a:r>
                            <a:rPr lang="en-US" sz="1600" dirty="0"/>
                            <a:t>Y</a:t>
                          </a:r>
                          <a:endParaRPr lang="LID4096" sz="1600" dirty="0"/>
                        </a:p>
                      </a:txBody>
                      <a:tcPr/>
                    </a:tc>
                    <a:tc>
                      <a:txBody>
                        <a:bodyPr/>
                        <a:lstStyle/>
                        <a:p>
                          <a:r>
                            <a:rPr lang="en-US" sz="1600" dirty="0"/>
                            <a:t>1</a:t>
                          </a:r>
                          <a:endParaRPr lang="LID4096" sz="1600" dirty="0"/>
                        </a:p>
                      </a:txBody>
                      <a:tcPr/>
                    </a:tc>
                    <a:tc>
                      <a:txBody>
                        <a:bodyPr/>
                        <a:lstStyle/>
                        <a:p>
                          <a:r>
                            <a:rPr lang="en-US" sz="1600" dirty="0"/>
                            <a:t>1</a:t>
                          </a:r>
                          <a:endParaRPr lang="LID4096" sz="1600" dirty="0"/>
                        </a:p>
                      </a:txBody>
                      <a:tcPr/>
                    </a:tc>
                    <a:tc>
                      <a:txBody>
                        <a:bodyPr/>
                        <a:lstStyle/>
                        <a:p>
                          <a:r>
                            <a:rPr lang="en-US" sz="1600" dirty="0"/>
                            <a:t>1</a:t>
                          </a:r>
                          <a:endParaRPr lang="LID4096" sz="1600" dirty="0"/>
                        </a:p>
                      </a:txBody>
                      <a:tcPr/>
                    </a:tc>
                    <a:tc>
                      <a:txBody>
                        <a:bodyPr/>
                        <a:lstStyle/>
                        <a:p>
                          <a:r>
                            <a:rPr lang="en-US" sz="1600" dirty="0"/>
                            <a:t>-1</a:t>
                          </a:r>
                          <a:endParaRPr lang="LID4096" sz="1600" dirty="0"/>
                        </a:p>
                      </a:txBody>
                      <a:tcPr/>
                    </a:tc>
                    <a:tc>
                      <a:txBody>
                        <a:bodyPr/>
                        <a:lstStyle/>
                        <a:p>
                          <a:r>
                            <a:rPr lang="en-US" sz="1600" dirty="0"/>
                            <a:t>-1</a:t>
                          </a:r>
                          <a:endParaRPr lang="LID4096" sz="1600" dirty="0"/>
                        </a:p>
                      </a:txBody>
                      <a:tcPr/>
                    </a:tc>
                    <a:tc>
                      <a:txBody>
                        <a:bodyPr/>
                        <a:lstStyle/>
                        <a:p>
                          <a:r>
                            <a:rPr lang="en-US" sz="1600" dirty="0"/>
                            <a:t>-1</a:t>
                          </a:r>
                          <a:endParaRPr lang="LID4096" sz="1600" dirty="0"/>
                        </a:p>
                      </a:txBody>
                      <a:tcPr/>
                    </a:tc>
                    <a:tc>
                      <a:txBody>
                        <a:bodyPr/>
                        <a:lstStyle/>
                        <a:p>
                          <a:r>
                            <a:rPr lang="en-US" sz="1600" dirty="0"/>
                            <a:t>1</a:t>
                          </a:r>
                          <a:endParaRPr lang="LID4096" sz="1600" dirty="0"/>
                        </a:p>
                      </a:txBody>
                      <a:tcPr/>
                    </a:tc>
                    <a:tc>
                      <a:txBody>
                        <a:bodyPr/>
                        <a:lstStyle/>
                        <a:p>
                          <a:r>
                            <a:rPr lang="en-US" sz="1600" dirty="0"/>
                            <a:t>1</a:t>
                          </a:r>
                          <a:endParaRPr lang="LID4096" sz="1600" dirty="0"/>
                        </a:p>
                      </a:txBody>
                      <a:tcPr/>
                    </a:tc>
                    <a:tc>
                      <a:txBody>
                        <a:bodyPr/>
                        <a:lstStyle/>
                        <a:p>
                          <a:r>
                            <a:rPr lang="en-US" sz="1600" dirty="0"/>
                            <a:t>1</a:t>
                          </a:r>
                          <a:endParaRPr lang="LID4096" sz="1600" dirty="0"/>
                        </a:p>
                      </a:txBody>
                      <a:tcPr/>
                    </a:tc>
                    <a:tc>
                      <a:txBody>
                        <a:bodyPr/>
                        <a:lstStyle/>
                        <a:p>
                          <a:r>
                            <a:rPr lang="en-US" sz="1600" dirty="0"/>
                            <a:t>-1</a:t>
                          </a:r>
                          <a:endParaRPr lang="LID4096" sz="1600" dirty="0"/>
                        </a:p>
                      </a:txBody>
                      <a:tcPr/>
                    </a:tc>
                    <a:tc>
                      <a:txBody>
                        <a:bodyPr/>
                        <a:lstStyle/>
                        <a:p>
                          <a:endParaRPr lang="LID4096" sz="1600" dirty="0"/>
                        </a:p>
                      </a:txBody>
                      <a:tcPr/>
                    </a:tc>
                    <a:extLst>
                      <a:ext uri="{0D108BD9-81ED-4DB2-BD59-A6C34878D82A}">
                        <a16:rowId xmlns:a16="http://schemas.microsoft.com/office/drawing/2014/main" val="2175554634"/>
                      </a:ext>
                    </a:extLst>
                  </a:tr>
                  <a:tr h="370840">
                    <a:tc>
                      <a:txBody>
                        <a:bodyPr/>
                        <a:lstStyle/>
                        <a:p>
                          <a:r>
                            <a:rPr lang="en-US" sz="1600" dirty="0"/>
                            <a:t>P</a:t>
                          </a:r>
                          <a:endParaRPr lang="LID4096" sz="1600" dirty="0"/>
                        </a:p>
                      </a:txBody>
                      <a:tcPr/>
                    </a:tc>
                    <a:tc>
                      <a:txBody>
                        <a:bodyPr/>
                        <a:lstStyle/>
                        <a:p>
                          <a:r>
                            <a:rPr lang="en-US" sz="1600" dirty="0"/>
                            <a:t>0.1</a:t>
                          </a:r>
                          <a:endParaRPr lang="LID4096" sz="1600" dirty="0"/>
                        </a:p>
                      </a:txBody>
                      <a:tcPr/>
                    </a:tc>
                    <a:tc>
                      <a:txBody>
                        <a:bodyPr/>
                        <a:lstStyle/>
                        <a:p>
                          <a:r>
                            <a:rPr lang="en-US" sz="1600" dirty="0"/>
                            <a:t>0.1</a:t>
                          </a:r>
                          <a:endParaRPr lang="LID4096" sz="1600" dirty="0"/>
                        </a:p>
                      </a:txBody>
                      <a:tcPr/>
                    </a:tc>
                    <a:tc>
                      <a:txBody>
                        <a:bodyPr/>
                        <a:lstStyle/>
                        <a:p>
                          <a:r>
                            <a:rPr lang="en-US" sz="1600" dirty="0"/>
                            <a:t>0.1</a:t>
                          </a:r>
                          <a:endParaRPr lang="LID4096" sz="1600" dirty="0"/>
                        </a:p>
                      </a:txBody>
                      <a:tcPr/>
                    </a:tc>
                    <a:tc>
                      <a:txBody>
                        <a:bodyPr/>
                        <a:lstStyle/>
                        <a:p>
                          <a:r>
                            <a:rPr lang="en-US" sz="1600" dirty="0"/>
                            <a:t>0.1</a:t>
                          </a:r>
                          <a:endParaRPr lang="LID4096" sz="1600" dirty="0"/>
                        </a:p>
                      </a:txBody>
                      <a:tcPr/>
                    </a:tc>
                    <a:tc>
                      <a:txBody>
                        <a:bodyPr/>
                        <a:lstStyle/>
                        <a:p>
                          <a:r>
                            <a:rPr lang="en-US" sz="1600" dirty="0"/>
                            <a:t>0.1</a:t>
                          </a:r>
                          <a:endParaRPr lang="LID4096" sz="1600" dirty="0"/>
                        </a:p>
                      </a:txBody>
                      <a:tcPr/>
                    </a:tc>
                    <a:tc>
                      <a:txBody>
                        <a:bodyPr/>
                        <a:lstStyle/>
                        <a:p>
                          <a:r>
                            <a:rPr lang="en-US" sz="1600" dirty="0"/>
                            <a:t>0.1</a:t>
                          </a:r>
                          <a:endParaRPr lang="LID4096" sz="1600" dirty="0"/>
                        </a:p>
                      </a:txBody>
                      <a:tcPr/>
                    </a:tc>
                    <a:tc>
                      <a:txBody>
                        <a:bodyPr/>
                        <a:lstStyle/>
                        <a:p>
                          <a:r>
                            <a:rPr lang="en-US" sz="1600" dirty="0"/>
                            <a:t>0.1</a:t>
                          </a:r>
                          <a:endParaRPr lang="LID4096" sz="1600" dirty="0"/>
                        </a:p>
                      </a:txBody>
                      <a:tcPr/>
                    </a:tc>
                    <a:tc>
                      <a:txBody>
                        <a:bodyPr/>
                        <a:lstStyle/>
                        <a:p>
                          <a:r>
                            <a:rPr lang="en-US" sz="1600" dirty="0"/>
                            <a:t>0.1</a:t>
                          </a:r>
                          <a:endParaRPr lang="LID4096" sz="1600" dirty="0"/>
                        </a:p>
                      </a:txBody>
                      <a:tcPr/>
                    </a:tc>
                    <a:tc>
                      <a:txBody>
                        <a:bodyPr/>
                        <a:lstStyle/>
                        <a:p>
                          <a:r>
                            <a:rPr lang="en-US" sz="1600" dirty="0"/>
                            <a:t>0.1</a:t>
                          </a:r>
                          <a:endParaRPr lang="LID4096" sz="1600" dirty="0"/>
                        </a:p>
                      </a:txBody>
                      <a:tcPr/>
                    </a:tc>
                    <a:tc>
                      <a:txBody>
                        <a:bodyPr/>
                        <a:lstStyle/>
                        <a:p>
                          <a:r>
                            <a:rPr lang="en-US" sz="1600" dirty="0"/>
                            <a:t>0.1</a:t>
                          </a:r>
                          <a:endParaRPr lang="LID4096" sz="1600" dirty="0"/>
                        </a:p>
                      </a:txBody>
                      <a:tcPr/>
                    </a:tc>
                    <a:tc>
                      <a:txBody>
                        <a:bodyPr/>
                        <a:lstStyle/>
                        <a:p>
                          <a:endParaRPr lang="LID4096" sz="1600" dirty="0"/>
                        </a:p>
                      </a:txBody>
                      <a:tcPr/>
                    </a:tc>
                    <a:extLst>
                      <a:ext uri="{0D108BD9-81ED-4DB2-BD59-A6C34878D82A}">
                        <a16:rowId xmlns:a16="http://schemas.microsoft.com/office/drawing/2014/main" val="531969103"/>
                      </a:ext>
                    </a:extLst>
                  </a:tr>
                  <a:tr h="579120">
                    <a:tc>
                      <a:txBody>
                        <a:bodyPr/>
                        <a:lstStyle/>
                        <a:p>
                          <a:r>
                            <a:rPr lang="en-US" sz="1600" dirty="0"/>
                            <a:t>x&lt;2.5</a:t>
                          </a:r>
                          <a:endParaRPr lang="LID4096" sz="1600" dirty="0"/>
                        </a:p>
                      </a:txBody>
                      <a:tcPr/>
                    </a:tc>
                    <a:tc>
                      <a:txBody>
                        <a:bodyPr/>
                        <a:lstStyle/>
                        <a:p>
                          <a:r>
                            <a:rPr lang="en-US" sz="1600" dirty="0"/>
                            <a:t>1</a:t>
                          </a:r>
                          <a:endParaRPr lang="LID4096" sz="1600" dirty="0"/>
                        </a:p>
                      </a:txBody>
                      <a:tcPr/>
                    </a:tc>
                    <a:tc>
                      <a:txBody>
                        <a:bodyPr/>
                        <a:lstStyle/>
                        <a:p>
                          <a:r>
                            <a:rPr lang="en-US" sz="1600" dirty="0"/>
                            <a:t>1</a:t>
                          </a:r>
                          <a:endParaRPr lang="LID4096" sz="1600" dirty="0"/>
                        </a:p>
                      </a:txBody>
                      <a:tcPr/>
                    </a:tc>
                    <a:tc>
                      <a:txBody>
                        <a:bodyPr/>
                        <a:lstStyle/>
                        <a:p>
                          <a:r>
                            <a:rPr lang="en-US" sz="1600" dirty="0"/>
                            <a:t>1</a:t>
                          </a:r>
                          <a:endParaRPr lang="LID4096" sz="1600" dirty="0"/>
                        </a:p>
                      </a:txBody>
                      <a:tcPr/>
                    </a:tc>
                    <a:tc>
                      <a:txBody>
                        <a:bodyPr/>
                        <a:lstStyle/>
                        <a:p>
                          <a:r>
                            <a:rPr lang="en-US" sz="1600" dirty="0"/>
                            <a:t>-1</a:t>
                          </a:r>
                          <a:endParaRPr lang="LID4096" sz="1600" dirty="0"/>
                        </a:p>
                      </a:txBody>
                      <a:tcPr/>
                    </a:tc>
                    <a:tc>
                      <a:txBody>
                        <a:bodyPr/>
                        <a:lstStyle/>
                        <a:p>
                          <a:r>
                            <a:rPr lang="en-US" sz="1600" dirty="0"/>
                            <a:t>-1</a:t>
                          </a:r>
                          <a:endParaRPr lang="LID4096" sz="1600" dirty="0"/>
                        </a:p>
                      </a:txBody>
                      <a:tcPr/>
                    </a:tc>
                    <a:tc>
                      <a:txBody>
                        <a:bodyPr/>
                        <a:lstStyle/>
                        <a:p>
                          <a:r>
                            <a:rPr lang="en-US" sz="1600" dirty="0"/>
                            <a:t>-1</a:t>
                          </a:r>
                          <a:endParaRPr lang="LID4096" sz="1600" dirty="0"/>
                        </a:p>
                      </a:txBody>
                      <a:tcPr/>
                    </a:tc>
                    <a:tc>
                      <a:txBody>
                        <a:bodyPr/>
                        <a:lstStyle/>
                        <a:p>
                          <a:r>
                            <a:rPr lang="en-US" sz="1600" dirty="0"/>
                            <a:t>-1</a:t>
                          </a:r>
                          <a:endParaRPr lang="LID4096" sz="1600" dirty="0"/>
                        </a:p>
                      </a:txBody>
                      <a:tcPr/>
                    </a:tc>
                    <a:tc>
                      <a:txBody>
                        <a:bodyPr/>
                        <a:lstStyle/>
                        <a:p>
                          <a:r>
                            <a:rPr lang="en-US" sz="1600" dirty="0"/>
                            <a:t>-1</a:t>
                          </a:r>
                          <a:endParaRPr lang="LID4096" sz="1600" dirty="0"/>
                        </a:p>
                      </a:txBody>
                      <a:tcPr/>
                    </a:tc>
                    <a:tc>
                      <a:txBody>
                        <a:bodyPr/>
                        <a:lstStyle/>
                        <a:p>
                          <a:r>
                            <a:rPr lang="en-US" sz="1600" dirty="0"/>
                            <a:t>-1</a:t>
                          </a:r>
                          <a:endParaRPr lang="LID4096" sz="1600" dirty="0"/>
                        </a:p>
                      </a:txBody>
                      <a:tcPr/>
                    </a:tc>
                    <a:tc>
                      <a:txBody>
                        <a:bodyPr/>
                        <a:lstStyle/>
                        <a:p>
                          <a:r>
                            <a:rPr lang="en-US" sz="1600" dirty="0"/>
                            <a:t>-1</a:t>
                          </a:r>
                          <a:endParaRPr lang="LID4096" sz="1600" dirty="0"/>
                        </a:p>
                      </a:txBody>
                      <a:tcPr/>
                    </a:tc>
                    <a:tc>
                      <a:txBody>
                        <a:bodyPr/>
                        <a:lstStyle/>
                        <a:p>
                          <a:r>
                            <a:rPr lang="en-US" sz="1600" dirty="0"/>
                            <a:t>0.3</a:t>
                          </a:r>
                          <a:endParaRPr lang="LID4096" sz="1600" dirty="0"/>
                        </a:p>
                      </a:txBody>
                      <a:tcPr/>
                    </a:tc>
                    <a:extLst>
                      <a:ext uri="{0D108BD9-81ED-4DB2-BD59-A6C34878D82A}">
                        <a16:rowId xmlns:a16="http://schemas.microsoft.com/office/drawing/2014/main" val="3141886651"/>
                      </a:ext>
                    </a:extLst>
                  </a:tr>
                  <a:tr h="579120">
                    <a:tc>
                      <a:txBody>
                        <a:bodyPr/>
                        <a:lstStyle/>
                        <a:p>
                          <a:r>
                            <a:rPr lang="en-US" sz="1600" dirty="0"/>
                            <a:t>Q</a:t>
                          </a:r>
                          <a:endParaRPr lang="LID4096" sz="1600" dirty="0"/>
                        </a:p>
                      </a:txBody>
                      <a:tcPr/>
                    </a:tc>
                    <a:tc>
                      <a:txBody>
                        <a:bodyPr/>
                        <a:lstStyle/>
                        <a:p>
                          <a:r>
                            <a:rPr lang="en-US" sz="1600" dirty="0"/>
                            <a:t>0.65</a:t>
                          </a:r>
                          <a:endParaRPr lang="LID4096" sz="1600" dirty="0"/>
                        </a:p>
                      </a:txBody>
                      <a:tcPr/>
                    </a:tc>
                    <a:tc>
                      <a:txBody>
                        <a:bodyPr/>
                        <a:lstStyle/>
                        <a:p>
                          <a:r>
                            <a:rPr lang="en-US" sz="1600" dirty="0"/>
                            <a:t>0.65</a:t>
                          </a:r>
                          <a:endParaRPr lang="LID4096" sz="1600" dirty="0"/>
                        </a:p>
                      </a:txBody>
                      <a:tcPr/>
                    </a:tc>
                    <a:tc>
                      <a:txBody>
                        <a:bodyPr/>
                        <a:lstStyle/>
                        <a:p>
                          <a:r>
                            <a:rPr lang="en-US" sz="1600" dirty="0"/>
                            <a:t>0.65</a:t>
                          </a:r>
                          <a:endParaRPr lang="LID4096" sz="1600" dirty="0"/>
                        </a:p>
                      </a:txBody>
                      <a:tcPr/>
                    </a:tc>
                    <a:tc>
                      <a:txBody>
                        <a:bodyPr/>
                        <a:lstStyle/>
                        <a:p>
                          <a:r>
                            <a:rPr lang="en-US" sz="1600" dirty="0"/>
                            <a:t>0.65</a:t>
                          </a:r>
                          <a:endParaRPr lang="LID4096" sz="1600" dirty="0"/>
                        </a:p>
                      </a:txBody>
                      <a:tcPr/>
                    </a:tc>
                    <a:tc>
                      <a:txBody>
                        <a:bodyPr/>
                        <a:lstStyle/>
                        <a:p>
                          <a:r>
                            <a:rPr lang="en-US" sz="1600" dirty="0"/>
                            <a:t>0.65</a:t>
                          </a:r>
                          <a:endParaRPr lang="LID4096" sz="1600" dirty="0"/>
                        </a:p>
                      </a:txBody>
                      <a:tcPr/>
                    </a:tc>
                    <a:tc>
                      <a:txBody>
                        <a:bodyPr/>
                        <a:lstStyle/>
                        <a:p>
                          <a:r>
                            <a:rPr lang="en-US" sz="1600" dirty="0"/>
                            <a:t>0.65</a:t>
                          </a:r>
                          <a:endParaRPr lang="LID4096" sz="1600" dirty="0"/>
                        </a:p>
                      </a:txBody>
                      <a:tcPr/>
                    </a:tc>
                    <a:tc>
                      <a:txBody>
                        <a:bodyPr/>
                        <a:lstStyle/>
                        <a:p>
                          <a:r>
                            <a:rPr lang="en-US" sz="1600" dirty="0">
                              <a:latin typeface="Times New Roman" pitchFamily="18" charset="0"/>
                            </a:rPr>
                            <a:t>1.5</a:t>
                          </a:r>
                          <a:endParaRPr lang="LID4096" sz="1600" dirty="0"/>
                        </a:p>
                      </a:txBody>
                      <a:tcPr/>
                    </a:tc>
                    <a:tc>
                      <a:txBody>
                        <a:bodyPr/>
                        <a:lstStyle/>
                        <a:p>
                          <a:r>
                            <a:rPr lang="en-US" sz="1600" dirty="0">
                              <a:latin typeface="Times New Roman" pitchFamily="18" charset="0"/>
                            </a:rPr>
                            <a:t>1.5</a:t>
                          </a:r>
                          <a:endParaRPr lang="LID4096" sz="1600" dirty="0"/>
                        </a:p>
                      </a:txBody>
                      <a:tcPr/>
                    </a:tc>
                    <a:tc>
                      <a:txBody>
                        <a:bodyPr/>
                        <a:lstStyle/>
                        <a:p>
                          <a:r>
                            <a:rPr lang="en-US" sz="1600" dirty="0">
                              <a:latin typeface="Times New Roman" pitchFamily="18" charset="0"/>
                            </a:rPr>
                            <a:t>1.5</a:t>
                          </a:r>
                          <a:endParaRPr lang="LID4096" sz="1600" dirty="0"/>
                        </a:p>
                      </a:txBody>
                      <a:tcPr/>
                    </a:tc>
                    <a:tc>
                      <a:txBody>
                        <a:bodyPr/>
                        <a:lstStyle/>
                        <a:p>
                          <a:r>
                            <a:rPr lang="en-US" sz="1600" dirty="0"/>
                            <a:t>0.65</a:t>
                          </a:r>
                          <a:endParaRPr lang="LID4096" sz="1600" dirty="0"/>
                        </a:p>
                      </a:txBody>
                      <a:tcPr/>
                    </a:tc>
                    <a:tc>
                      <a:txBody>
                        <a:bodyPr/>
                        <a:lstStyle/>
                        <a:p>
                          <a:endParaRPr lang="LID4096" sz="2000" dirty="0"/>
                        </a:p>
                      </a:txBody>
                      <a:tcPr/>
                    </a:tc>
                    <a:extLst>
                      <a:ext uri="{0D108BD9-81ED-4DB2-BD59-A6C34878D82A}">
                        <a16:rowId xmlns:a16="http://schemas.microsoft.com/office/drawing/2014/main" val="1170606902"/>
                      </a:ext>
                    </a:extLst>
                  </a:tr>
                  <a:tr h="579120">
                    <a:tc>
                      <a:txBody>
                        <a:bodyPr/>
                        <a:lstStyle/>
                        <a:p>
                          <a:r>
                            <a:rPr lang="en-US" sz="1600" dirty="0" err="1"/>
                            <a:t>Pnew</a:t>
                          </a:r>
                          <a:endParaRPr lang="LID4096"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0.065</a:t>
                          </a:r>
                          <a:endParaRPr lang="LID4096"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0.065</a:t>
                          </a:r>
                          <a:endParaRPr lang="LID4096" sz="1600" dirty="0"/>
                        </a:p>
                      </a:txBody>
                      <a:tcPr/>
                    </a:tc>
                    <a:tc>
                      <a:txBody>
                        <a:bodyPr/>
                        <a:lstStyle/>
                        <a:p>
                          <a:r>
                            <a:rPr lang="en-US" sz="1600" dirty="0"/>
                            <a:t>0.065</a:t>
                          </a:r>
                          <a:endParaRPr lang="LID4096" sz="1600" dirty="0"/>
                        </a:p>
                      </a:txBody>
                      <a:tcPr/>
                    </a:tc>
                    <a:tc>
                      <a:txBody>
                        <a:bodyPr/>
                        <a:lstStyle/>
                        <a:p>
                          <a:r>
                            <a:rPr lang="en-US" sz="1600" dirty="0"/>
                            <a:t>0.065</a:t>
                          </a:r>
                          <a:endParaRPr lang="LID4096" sz="1600" dirty="0"/>
                        </a:p>
                      </a:txBody>
                      <a:tcPr/>
                    </a:tc>
                    <a:tc>
                      <a:txBody>
                        <a:bodyPr/>
                        <a:lstStyle/>
                        <a:p>
                          <a:r>
                            <a:rPr lang="en-US" sz="1600" dirty="0"/>
                            <a:t>0.065</a:t>
                          </a:r>
                          <a:endParaRPr lang="LID4096" sz="1600" dirty="0"/>
                        </a:p>
                      </a:txBody>
                      <a:tcPr/>
                    </a:tc>
                    <a:tc>
                      <a:txBody>
                        <a:bodyPr/>
                        <a:lstStyle/>
                        <a:p>
                          <a:r>
                            <a:rPr lang="en-US" sz="1600" dirty="0"/>
                            <a:t>0.065</a:t>
                          </a:r>
                          <a:endParaRPr lang="LID4096" sz="1600" dirty="0"/>
                        </a:p>
                      </a:txBody>
                      <a:tcPr/>
                    </a:tc>
                    <a:tc>
                      <a:txBody>
                        <a:bodyPr/>
                        <a:lstStyle/>
                        <a:p>
                          <a:r>
                            <a:rPr lang="en-US" sz="1600" dirty="0"/>
                            <a:t>0.15</a:t>
                          </a:r>
                          <a:endParaRPr lang="LID4096" sz="1600" dirty="0"/>
                        </a:p>
                      </a:txBody>
                      <a:tcPr/>
                    </a:tc>
                    <a:tc>
                      <a:txBody>
                        <a:bodyPr/>
                        <a:lstStyle/>
                        <a:p>
                          <a:r>
                            <a:rPr lang="en-US" sz="1600" dirty="0"/>
                            <a:t>0.15</a:t>
                          </a:r>
                          <a:endParaRPr lang="LID4096" sz="1600" dirty="0"/>
                        </a:p>
                      </a:txBody>
                      <a:tcPr/>
                    </a:tc>
                    <a:tc>
                      <a:txBody>
                        <a:bodyPr/>
                        <a:lstStyle/>
                        <a:p>
                          <a:r>
                            <a:rPr lang="en-US" sz="1600" dirty="0"/>
                            <a:t>.015</a:t>
                          </a:r>
                          <a:endParaRPr lang="LID4096" sz="1600" dirty="0"/>
                        </a:p>
                      </a:txBody>
                      <a:tcPr/>
                    </a:tc>
                    <a:tc>
                      <a:txBody>
                        <a:bodyPr/>
                        <a:lstStyle/>
                        <a:p>
                          <a:r>
                            <a:rPr lang="en-US" sz="1600" dirty="0"/>
                            <a:t>0.065</a:t>
                          </a:r>
                          <a:endParaRPr lang="LID4096" sz="1600" dirty="0"/>
                        </a:p>
                      </a:txBody>
                      <a:tcPr/>
                    </a:tc>
                    <a:tc>
                      <a:txBody>
                        <a:bodyPr/>
                        <a:lstStyle/>
                        <a:p>
                          <a:endParaRPr lang="LID4096" sz="2000" dirty="0"/>
                        </a:p>
                      </a:txBody>
                      <a:tcPr/>
                    </a:tc>
                    <a:extLst>
                      <a:ext uri="{0D108BD9-81ED-4DB2-BD59-A6C34878D82A}">
                        <a16:rowId xmlns:a16="http://schemas.microsoft.com/office/drawing/2014/main" val="3678514497"/>
                      </a:ext>
                    </a:extLst>
                  </a:tr>
                </a:tbl>
              </a:graphicData>
            </a:graphic>
          </p:graphicFrame>
        </mc:Fallback>
      </mc:AlternateContent>
      <p:sp>
        <p:nvSpPr>
          <p:cNvPr id="4" name="Footer Placeholder 3">
            <a:extLst>
              <a:ext uri="{FF2B5EF4-FFF2-40B4-BE49-F238E27FC236}">
                <a16:creationId xmlns:a16="http://schemas.microsoft.com/office/drawing/2014/main" id="{F6D72BAB-659D-481E-9F44-7A49FA6345E6}"/>
              </a:ext>
            </a:extLst>
          </p:cNvPr>
          <p:cNvSpPr>
            <a:spLocks noGrp="1"/>
          </p:cNvSpPr>
          <p:nvPr>
            <p:ph type="ftr" sz="quarter" idx="11"/>
          </p:nvPr>
        </p:nvSpPr>
        <p:spPr/>
        <p:txBody>
          <a:bodyPr/>
          <a:lstStyle/>
          <a:p>
            <a:r>
              <a:rPr lang="en-US"/>
              <a:t>zeshan.khan@nu.edu.pk</a:t>
            </a:r>
            <a:endParaRPr lang="en-US" dirty="0"/>
          </a:p>
        </p:txBody>
      </p:sp>
      <p:sp>
        <p:nvSpPr>
          <p:cNvPr id="5" name="Slide Number Placeholder 4">
            <a:extLst>
              <a:ext uri="{FF2B5EF4-FFF2-40B4-BE49-F238E27FC236}">
                <a16:creationId xmlns:a16="http://schemas.microsoft.com/office/drawing/2014/main" id="{4F1EC025-3B5F-4CBB-AA92-E3F3D7C93A87}"/>
              </a:ext>
            </a:extLst>
          </p:cNvPr>
          <p:cNvSpPr>
            <a:spLocks noGrp="1"/>
          </p:cNvSpPr>
          <p:nvPr>
            <p:ph type="sldNum" sz="quarter" idx="12"/>
          </p:nvPr>
        </p:nvSpPr>
        <p:spPr/>
        <p:txBody>
          <a:bodyPr/>
          <a:lstStyle/>
          <a:p>
            <a:pPr>
              <a:defRPr/>
            </a:pPr>
            <a:fld id="{A21CEE88-F9FC-456D-B47E-A59E4279B87A}" type="slidenum">
              <a:rPr lang="en-US" smtClean="0"/>
              <a:pPr>
                <a:defRPr/>
              </a:pPr>
              <a:t>44</a:t>
            </a:fld>
            <a:endParaRPr lang="en-US"/>
          </a:p>
        </p:txBody>
      </p:sp>
      <mc:AlternateContent xmlns:mc="http://schemas.openxmlformats.org/markup-compatibility/2006" xmlns:a14="http://schemas.microsoft.com/office/drawing/2010/main">
        <mc:Choice Requires="a14">
          <p:sp>
            <p:nvSpPr>
              <p:cNvPr id="7" name="Rectangle 3">
                <a:extLst>
                  <a:ext uri="{FF2B5EF4-FFF2-40B4-BE49-F238E27FC236}">
                    <a16:creationId xmlns:a16="http://schemas.microsoft.com/office/drawing/2014/main" id="{948E68EE-833E-4E59-AB6B-6C279262AB27}"/>
                  </a:ext>
                </a:extLst>
              </p:cNvPr>
              <p:cNvSpPr txBox="1">
                <a:spLocks noChangeArrowheads="1"/>
              </p:cNvSpPr>
              <p:nvPr/>
            </p:nvSpPr>
            <p:spPr>
              <a:xfrm>
                <a:off x="946404" y="5218936"/>
                <a:ext cx="6446520" cy="1522432"/>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algn="just"/>
                <a:r>
                  <a:rPr lang="en-US" dirty="0">
                    <a:latin typeface="Times New Roman" pitchFamily="18" charset="0"/>
                  </a:rPr>
                  <a:t>Compute </a:t>
                </a:r>
                <a14:m>
                  <m:oMath xmlns:m="http://schemas.openxmlformats.org/officeDocument/2006/math">
                    <m:r>
                      <a:rPr lang="en-US" b="0" i="1" smtClean="0">
                        <a:latin typeface="Cambria Math" panose="02040503050406030204" pitchFamily="18" charset="0"/>
                      </a:rPr>
                      <m:t>𝛼</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r>
                      <m:rPr>
                        <m:sty m:val="p"/>
                      </m:rPr>
                      <a:rPr lang="en-US" b="0" i="0" smtClean="0">
                        <a:latin typeface="Cambria Math" panose="02040503050406030204" pitchFamily="18" charset="0"/>
                      </a:rPr>
                      <m:t>ln</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r>
                          <a:rPr lang="en-US" b="0" i="1" smtClean="0">
                            <a:latin typeface="Cambria Math" panose="02040503050406030204" pitchFamily="18" charset="0"/>
                          </a:rPr>
                          <m:t>𝜖</m:t>
                        </m:r>
                      </m:num>
                      <m:den>
                        <m:r>
                          <a:rPr lang="en-US" b="0" i="1" smtClean="0">
                            <a:latin typeface="Cambria Math" panose="02040503050406030204" pitchFamily="18" charset="0"/>
                          </a:rPr>
                          <m:t>𝜖</m:t>
                        </m:r>
                      </m:den>
                    </m:f>
                    <m:r>
                      <a:rPr lang="en-US" b="0" i="1" smtClean="0">
                        <a:latin typeface="Cambria Math" panose="02040503050406030204" pitchFamily="18" charset="0"/>
                      </a:rPr>
                      <m:t>)</m:t>
                    </m:r>
                  </m:oMath>
                </a14:m>
                <a:r>
                  <a:rPr lang="en-US" dirty="0">
                    <a:latin typeface="Times New Roman" pitchFamily="18" charset="0"/>
                  </a:rPr>
                  <a:t>=0.4236</a:t>
                </a:r>
              </a:p>
              <a:p>
                <a:pPr algn="just"/>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𝑄</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m:t>
                        </m:r>
                        <m:r>
                          <a:rPr lang="en-US" b="0" i="1" smtClean="0">
                            <a:latin typeface="Cambria Math" panose="02040503050406030204" pitchFamily="18" charset="0"/>
                          </a:rPr>
                          <m:t>𝛼</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sub>
                        </m:sSub>
                      </m:sup>
                    </m:sSup>
                  </m:oMath>
                </a14:m>
                <a:r>
                  <a:rPr lang="en-US" dirty="0">
                    <a:latin typeface="Times New Roman" pitchFamily="18" charset="0"/>
                  </a:rPr>
                  <a:t>(1.527 False,0.654 True)</a:t>
                </a:r>
              </a:p>
              <a:p>
                <a:pPr algn="just"/>
                <a14:m>
                  <m:oMath xmlns:m="http://schemas.openxmlformats.org/officeDocument/2006/math">
                    <m:r>
                      <a:rPr lang="en-US" b="0" i="1" smtClean="0">
                        <a:latin typeface="Cambria Math" panose="02040503050406030204" pitchFamily="18" charset="0"/>
                      </a:rPr>
                      <m:t>𝑍</m:t>
                    </m:r>
                    <m:r>
                      <a:rPr lang="en-US" b="0" i="1" smtClean="0">
                        <a:latin typeface="Cambria Math" panose="02040503050406030204" pitchFamily="18" charset="0"/>
                      </a:rPr>
                      <m:t>=</m:t>
                    </m:r>
                    <m:r>
                      <a:rPr lang="en-US" b="0" i="1" smtClean="0">
                        <a:latin typeface="Cambria Math" panose="02040503050406030204" pitchFamily="18" charset="0"/>
                      </a:rPr>
                      <m:t>𝑆𝑢𝑚</m:t>
                    </m:r>
                    <m:r>
                      <a:rPr lang="en-US" b="0" i="1" smtClean="0">
                        <a:latin typeface="Cambria Math" panose="02040503050406030204" pitchFamily="18" charset="0"/>
                      </a:rPr>
                      <m:t>(</m:t>
                    </m:r>
                    <m:r>
                      <a:rPr lang="en-US" b="0" i="1" smtClean="0">
                        <a:latin typeface="Cambria Math" panose="02040503050406030204" pitchFamily="18" charset="0"/>
                      </a:rPr>
                      <m:t>𝑄</m:t>
                    </m:r>
                    <m:r>
                      <a:rPr lang="en-US" b="0" i="1" smtClean="0">
                        <a:latin typeface="Cambria Math" panose="02040503050406030204" pitchFamily="18" charset="0"/>
                      </a:rPr>
                      <m:t>)</m:t>
                    </m:r>
                  </m:oMath>
                </a14:m>
                <a:r>
                  <a:rPr lang="en-US" dirty="0">
                    <a:latin typeface="Times New Roman" pitchFamily="18" charset="0"/>
                  </a:rPr>
                  <a:t>=0.9165</a:t>
                </a:r>
              </a:p>
            </p:txBody>
          </p:sp>
        </mc:Choice>
        <mc:Fallback xmlns="">
          <p:sp>
            <p:nvSpPr>
              <p:cNvPr id="7" name="Rectangle 3">
                <a:extLst>
                  <a:ext uri="{FF2B5EF4-FFF2-40B4-BE49-F238E27FC236}">
                    <a16:creationId xmlns:a16="http://schemas.microsoft.com/office/drawing/2014/main" id="{948E68EE-833E-4E59-AB6B-6C279262AB27}"/>
                  </a:ext>
                </a:extLst>
              </p:cNvPr>
              <p:cNvSpPr txBox="1">
                <a:spLocks noRot="1" noChangeAspect="1" noMove="1" noResize="1" noEditPoints="1" noAdjustHandles="1" noChangeArrowheads="1" noChangeShapeType="1" noTextEdit="1"/>
              </p:cNvSpPr>
              <p:nvPr/>
            </p:nvSpPr>
            <p:spPr>
              <a:xfrm>
                <a:off x="946404" y="5218936"/>
                <a:ext cx="6446520" cy="1522432"/>
              </a:xfrm>
              <a:prstGeom prst="rect">
                <a:avLst/>
              </a:prstGeom>
              <a:blipFill>
                <a:blip r:embed="rId3"/>
                <a:stretch>
                  <a:fillRect l="-189"/>
                </a:stretch>
              </a:blipFill>
            </p:spPr>
            <p:txBody>
              <a:bodyPr/>
              <a:lstStyle/>
              <a:p>
                <a:r>
                  <a:rPr lang="LID4096">
                    <a:noFill/>
                  </a:rPr>
                  <a:t> </a:t>
                </a:r>
              </a:p>
            </p:txBody>
          </p:sp>
        </mc:Fallback>
      </mc:AlternateContent>
    </p:spTree>
    <p:extLst>
      <p:ext uri="{BB962C8B-B14F-4D97-AF65-F5344CB8AC3E}">
        <p14:creationId xmlns:p14="http://schemas.microsoft.com/office/powerpoint/2010/main" val="2013871340"/>
      </p:ext>
    </p:extLst>
  </p:cSld>
  <p:clrMapOvr>
    <a:masterClrMapping/>
  </p:clrMapOvr>
  <p:transition spd="med">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blinds(horizontal)">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blinds(horizontal)">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blinds(horizontal)">
                                      <p:cBhvr>
                                        <p:cTn id="17" dur="5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3AB94E-E681-49D6-A428-A855AF1312D4}"/>
              </a:ext>
            </a:extLst>
          </p:cNvPr>
          <p:cNvSpPr>
            <a:spLocks noGrp="1"/>
          </p:cNvSpPr>
          <p:nvPr>
            <p:ph type="title"/>
          </p:nvPr>
        </p:nvSpPr>
        <p:spPr/>
        <p:txBody>
          <a:bodyPr/>
          <a:lstStyle/>
          <a:p>
            <a:r>
              <a:rPr lang="en-US" dirty="0"/>
              <a:t>Example (t1)</a:t>
            </a:r>
            <a:endParaRPr lang="LID4096" dirty="0"/>
          </a:p>
        </p:txBody>
      </p:sp>
      <mc:AlternateContent xmlns:mc="http://schemas.openxmlformats.org/markup-compatibility/2006" xmlns:a14="http://schemas.microsoft.com/office/drawing/2010/main">
        <mc:Choice Requires="a14">
          <p:graphicFrame>
            <p:nvGraphicFramePr>
              <p:cNvPr id="6" name="Table 6">
                <a:extLst>
                  <a:ext uri="{FF2B5EF4-FFF2-40B4-BE49-F238E27FC236}">
                    <a16:creationId xmlns:a16="http://schemas.microsoft.com/office/drawing/2014/main" id="{B87759BD-F0BB-4C7F-B6FE-3A8317E66BF0}"/>
                  </a:ext>
                </a:extLst>
              </p:cNvPr>
              <p:cNvGraphicFramePr>
                <a:graphicFrameLocks noGrp="1"/>
              </p:cNvGraphicFramePr>
              <p:nvPr>
                <p:ph idx="1"/>
                <p:extLst>
                  <p:ext uri="{D42A27DB-BD31-4B8C-83A1-F6EECF244321}">
                    <p14:modId xmlns:p14="http://schemas.microsoft.com/office/powerpoint/2010/main" val="2325811481"/>
                  </p:ext>
                </p:extLst>
              </p:nvPr>
            </p:nvGraphicFramePr>
            <p:xfrm>
              <a:off x="946150" y="1828800"/>
              <a:ext cx="6446833" cy="3429000"/>
            </p:xfrm>
            <a:graphic>
              <a:graphicData uri="http://schemas.openxmlformats.org/drawingml/2006/table">
                <a:tbl>
                  <a:tblPr firstRow="1" bandRow="1">
                    <a:tableStyleId>{5C22544A-7EE6-4342-B048-85BDC9FD1C3A}</a:tableStyleId>
                  </a:tblPr>
                  <a:tblGrid>
                    <a:gridCol w="551388">
                      <a:extLst>
                        <a:ext uri="{9D8B030D-6E8A-4147-A177-3AD203B41FA5}">
                          <a16:colId xmlns:a16="http://schemas.microsoft.com/office/drawing/2014/main" val="2125577940"/>
                        </a:ext>
                      </a:extLst>
                    </a:gridCol>
                    <a:gridCol w="523085">
                      <a:extLst>
                        <a:ext uri="{9D8B030D-6E8A-4147-A177-3AD203B41FA5}">
                          <a16:colId xmlns:a16="http://schemas.microsoft.com/office/drawing/2014/main" val="869162464"/>
                        </a:ext>
                      </a:extLst>
                    </a:gridCol>
                    <a:gridCol w="537236">
                      <a:extLst>
                        <a:ext uri="{9D8B030D-6E8A-4147-A177-3AD203B41FA5}">
                          <a16:colId xmlns:a16="http://schemas.microsoft.com/office/drawing/2014/main" val="228964478"/>
                        </a:ext>
                      </a:extLst>
                    </a:gridCol>
                    <a:gridCol w="537236">
                      <a:extLst>
                        <a:ext uri="{9D8B030D-6E8A-4147-A177-3AD203B41FA5}">
                          <a16:colId xmlns:a16="http://schemas.microsoft.com/office/drawing/2014/main" val="1740794156"/>
                        </a:ext>
                      </a:extLst>
                    </a:gridCol>
                    <a:gridCol w="537236">
                      <a:extLst>
                        <a:ext uri="{9D8B030D-6E8A-4147-A177-3AD203B41FA5}">
                          <a16:colId xmlns:a16="http://schemas.microsoft.com/office/drawing/2014/main" val="937220109"/>
                        </a:ext>
                      </a:extLst>
                    </a:gridCol>
                    <a:gridCol w="537236">
                      <a:extLst>
                        <a:ext uri="{9D8B030D-6E8A-4147-A177-3AD203B41FA5}">
                          <a16:colId xmlns:a16="http://schemas.microsoft.com/office/drawing/2014/main" val="2294728461"/>
                        </a:ext>
                      </a:extLst>
                    </a:gridCol>
                    <a:gridCol w="537236">
                      <a:extLst>
                        <a:ext uri="{9D8B030D-6E8A-4147-A177-3AD203B41FA5}">
                          <a16:colId xmlns:a16="http://schemas.microsoft.com/office/drawing/2014/main" val="1530943301"/>
                        </a:ext>
                      </a:extLst>
                    </a:gridCol>
                    <a:gridCol w="537236">
                      <a:extLst>
                        <a:ext uri="{9D8B030D-6E8A-4147-A177-3AD203B41FA5}">
                          <a16:colId xmlns:a16="http://schemas.microsoft.com/office/drawing/2014/main" val="796534891"/>
                        </a:ext>
                      </a:extLst>
                    </a:gridCol>
                    <a:gridCol w="537236">
                      <a:extLst>
                        <a:ext uri="{9D8B030D-6E8A-4147-A177-3AD203B41FA5}">
                          <a16:colId xmlns:a16="http://schemas.microsoft.com/office/drawing/2014/main" val="1438237302"/>
                        </a:ext>
                      </a:extLst>
                    </a:gridCol>
                    <a:gridCol w="537236">
                      <a:extLst>
                        <a:ext uri="{9D8B030D-6E8A-4147-A177-3AD203B41FA5}">
                          <a16:colId xmlns:a16="http://schemas.microsoft.com/office/drawing/2014/main" val="2106090586"/>
                        </a:ext>
                      </a:extLst>
                    </a:gridCol>
                    <a:gridCol w="537236">
                      <a:extLst>
                        <a:ext uri="{9D8B030D-6E8A-4147-A177-3AD203B41FA5}">
                          <a16:colId xmlns:a16="http://schemas.microsoft.com/office/drawing/2014/main" val="2292440500"/>
                        </a:ext>
                      </a:extLst>
                    </a:gridCol>
                    <a:gridCol w="537236">
                      <a:extLst>
                        <a:ext uri="{9D8B030D-6E8A-4147-A177-3AD203B41FA5}">
                          <a16:colId xmlns:a16="http://schemas.microsoft.com/office/drawing/2014/main" val="3353765721"/>
                        </a:ext>
                      </a:extLst>
                    </a:gridCol>
                  </a:tblGrid>
                  <a:tr h="370840">
                    <a:tc>
                      <a:txBody>
                        <a:bodyPr/>
                        <a:lstStyle/>
                        <a:p>
                          <a:r>
                            <a:rPr lang="en-US" sz="1600" dirty="0"/>
                            <a:t>Index</a:t>
                          </a:r>
                          <a:endParaRPr lang="LID4096" sz="1600" dirty="0"/>
                        </a:p>
                      </a:txBody>
                      <a:tcPr/>
                    </a:tc>
                    <a:tc>
                      <a:txBody>
                        <a:bodyPr/>
                        <a:lstStyle/>
                        <a:p>
                          <a:r>
                            <a:rPr lang="en-US" sz="1600" dirty="0"/>
                            <a:t>0</a:t>
                          </a:r>
                          <a:endParaRPr lang="LID4096" sz="1600" dirty="0"/>
                        </a:p>
                      </a:txBody>
                      <a:tcPr/>
                    </a:tc>
                    <a:tc>
                      <a:txBody>
                        <a:bodyPr/>
                        <a:lstStyle/>
                        <a:p>
                          <a:r>
                            <a:rPr lang="en-US" sz="1600" dirty="0"/>
                            <a:t>1</a:t>
                          </a:r>
                          <a:endParaRPr lang="LID4096" sz="1600" dirty="0"/>
                        </a:p>
                      </a:txBody>
                      <a:tcPr/>
                    </a:tc>
                    <a:tc>
                      <a:txBody>
                        <a:bodyPr/>
                        <a:lstStyle/>
                        <a:p>
                          <a:r>
                            <a:rPr lang="en-US" sz="1600" dirty="0"/>
                            <a:t>2</a:t>
                          </a:r>
                          <a:endParaRPr lang="LID4096" sz="1600" dirty="0"/>
                        </a:p>
                      </a:txBody>
                      <a:tcPr/>
                    </a:tc>
                    <a:tc>
                      <a:txBody>
                        <a:bodyPr/>
                        <a:lstStyle/>
                        <a:p>
                          <a:r>
                            <a:rPr lang="en-US" sz="1600" dirty="0"/>
                            <a:t>3</a:t>
                          </a:r>
                          <a:endParaRPr lang="LID4096" sz="1600" dirty="0"/>
                        </a:p>
                      </a:txBody>
                      <a:tcPr/>
                    </a:tc>
                    <a:tc>
                      <a:txBody>
                        <a:bodyPr/>
                        <a:lstStyle/>
                        <a:p>
                          <a:r>
                            <a:rPr lang="en-US" sz="1600" dirty="0"/>
                            <a:t>4</a:t>
                          </a:r>
                          <a:endParaRPr lang="LID4096" sz="1600" dirty="0"/>
                        </a:p>
                      </a:txBody>
                      <a:tcPr/>
                    </a:tc>
                    <a:tc>
                      <a:txBody>
                        <a:bodyPr/>
                        <a:lstStyle/>
                        <a:p>
                          <a:r>
                            <a:rPr lang="en-US" sz="1600" dirty="0"/>
                            <a:t>5</a:t>
                          </a:r>
                          <a:endParaRPr lang="LID4096" sz="1600" dirty="0"/>
                        </a:p>
                      </a:txBody>
                      <a:tcPr/>
                    </a:tc>
                    <a:tc>
                      <a:txBody>
                        <a:bodyPr/>
                        <a:lstStyle/>
                        <a:p>
                          <a:r>
                            <a:rPr lang="en-US" sz="1600" dirty="0"/>
                            <a:t>6</a:t>
                          </a:r>
                          <a:endParaRPr lang="LID4096" sz="1600" dirty="0"/>
                        </a:p>
                      </a:txBody>
                      <a:tcPr/>
                    </a:tc>
                    <a:tc>
                      <a:txBody>
                        <a:bodyPr/>
                        <a:lstStyle/>
                        <a:p>
                          <a:r>
                            <a:rPr lang="en-US" sz="1600" dirty="0"/>
                            <a:t>7</a:t>
                          </a:r>
                          <a:endParaRPr lang="LID4096" sz="1600" dirty="0"/>
                        </a:p>
                      </a:txBody>
                      <a:tcPr/>
                    </a:tc>
                    <a:tc>
                      <a:txBody>
                        <a:bodyPr/>
                        <a:lstStyle/>
                        <a:p>
                          <a:r>
                            <a:rPr lang="en-US" sz="1600" dirty="0"/>
                            <a:t>8</a:t>
                          </a:r>
                          <a:endParaRPr lang="LID4096" sz="1600" dirty="0"/>
                        </a:p>
                      </a:txBody>
                      <a:tcPr/>
                    </a:tc>
                    <a:tc>
                      <a:txBody>
                        <a:bodyPr/>
                        <a:lstStyle/>
                        <a:p>
                          <a:r>
                            <a:rPr lang="en-US" sz="1600" dirty="0"/>
                            <a:t>9</a:t>
                          </a:r>
                          <a:endParaRPr lang="LID4096" sz="1600" dirty="0"/>
                        </a:p>
                      </a:txBody>
                      <a:tcPr/>
                    </a:tc>
                    <a:tc>
                      <a:txBody>
                        <a:bodyPr/>
                        <a:lstStyle/>
                        <a:p>
                          <a:pPr/>
                          <a14:m>
                            <m:oMathPara xmlns:m="http://schemas.openxmlformats.org/officeDocument/2006/math">
                              <m:oMathParaPr>
                                <m:jc m:val="centerGroup"/>
                              </m:oMathParaPr>
                              <m:oMath xmlns:m="http://schemas.openxmlformats.org/officeDocument/2006/math">
                                <m:r>
                                  <a:rPr lang="en-US" sz="1600" b="1" i="1" smtClean="0">
                                    <a:latin typeface="Cambria Math" panose="02040503050406030204" pitchFamily="18" charset="0"/>
                                  </a:rPr>
                                  <m:t>𝝐</m:t>
                                </m:r>
                              </m:oMath>
                            </m:oMathPara>
                          </a14:m>
                          <a:endParaRPr lang="LID4096" sz="1600" dirty="0"/>
                        </a:p>
                      </a:txBody>
                      <a:tcPr/>
                    </a:tc>
                    <a:extLst>
                      <a:ext uri="{0D108BD9-81ED-4DB2-BD59-A6C34878D82A}">
                        <a16:rowId xmlns:a16="http://schemas.microsoft.com/office/drawing/2014/main" val="2406703387"/>
                      </a:ext>
                    </a:extLst>
                  </a:tr>
                  <a:tr h="370840">
                    <a:tc>
                      <a:txBody>
                        <a:bodyPr/>
                        <a:lstStyle/>
                        <a:p>
                          <a:r>
                            <a:rPr lang="en-US" sz="1600" dirty="0"/>
                            <a:t>X</a:t>
                          </a:r>
                          <a:endParaRPr lang="LID4096" sz="1600" dirty="0"/>
                        </a:p>
                      </a:txBody>
                      <a:tcPr/>
                    </a:tc>
                    <a:tc>
                      <a:txBody>
                        <a:bodyPr/>
                        <a:lstStyle/>
                        <a:p>
                          <a:r>
                            <a:rPr lang="en-US" sz="1600" dirty="0"/>
                            <a:t>0</a:t>
                          </a:r>
                          <a:endParaRPr lang="LID4096" sz="1600" dirty="0"/>
                        </a:p>
                      </a:txBody>
                      <a:tcPr/>
                    </a:tc>
                    <a:tc>
                      <a:txBody>
                        <a:bodyPr/>
                        <a:lstStyle/>
                        <a:p>
                          <a:r>
                            <a:rPr lang="en-US" sz="1600" dirty="0"/>
                            <a:t>1</a:t>
                          </a:r>
                          <a:endParaRPr lang="LID4096" sz="1600" dirty="0"/>
                        </a:p>
                      </a:txBody>
                      <a:tcPr/>
                    </a:tc>
                    <a:tc>
                      <a:txBody>
                        <a:bodyPr/>
                        <a:lstStyle/>
                        <a:p>
                          <a:r>
                            <a:rPr lang="en-US" sz="1600" dirty="0"/>
                            <a:t>2</a:t>
                          </a:r>
                          <a:endParaRPr lang="LID4096" sz="1600" dirty="0"/>
                        </a:p>
                      </a:txBody>
                      <a:tcPr/>
                    </a:tc>
                    <a:tc>
                      <a:txBody>
                        <a:bodyPr/>
                        <a:lstStyle/>
                        <a:p>
                          <a:r>
                            <a:rPr lang="en-US" sz="1600" dirty="0"/>
                            <a:t>3</a:t>
                          </a:r>
                          <a:endParaRPr lang="LID4096" sz="1600" dirty="0"/>
                        </a:p>
                      </a:txBody>
                      <a:tcPr/>
                    </a:tc>
                    <a:tc>
                      <a:txBody>
                        <a:bodyPr/>
                        <a:lstStyle/>
                        <a:p>
                          <a:r>
                            <a:rPr lang="en-US" sz="1600" dirty="0"/>
                            <a:t>4</a:t>
                          </a:r>
                          <a:endParaRPr lang="LID4096" sz="1600" dirty="0"/>
                        </a:p>
                      </a:txBody>
                      <a:tcPr/>
                    </a:tc>
                    <a:tc>
                      <a:txBody>
                        <a:bodyPr/>
                        <a:lstStyle/>
                        <a:p>
                          <a:r>
                            <a:rPr lang="en-US" sz="1600" dirty="0"/>
                            <a:t>5</a:t>
                          </a:r>
                          <a:endParaRPr lang="LID4096" sz="1600" dirty="0"/>
                        </a:p>
                      </a:txBody>
                      <a:tcPr/>
                    </a:tc>
                    <a:tc>
                      <a:txBody>
                        <a:bodyPr/>
                        <a:lstStyle/>
                        <a:p>
                          <a:r>
                            <a:rPr lang="en-US" sz="1600" dirty="0"/>
                            <a:t>6</a:t>
                          </a:r>
                          <a:endParaRPr lang="LID4096" sz="1600" dirty="0"/>
                        </a:p>
                      </a:txBody>
                      <a:tcPr/>
                    </a:tc>
                    <a:tc>
                      <a:txBody>
                        <a:bodyPr/>
                        <a:lstStyle/>
                        <a:p>
                          <a:r>
                            <a:rPr lang="en-US" sz="1600" dirty="0"/>
                            <a:t>7</a:t>
                          </a:r>
                          <a:endParaRPr lang="LID4096" sz="1600" dirty="0"/>
                        </a:p>
                      </a:txBody>
                      <a:tcPr/>
                    </a:tc>
                    <a:tc>
                      <a:txBody>
                        <a:bodyPr/>
                        <a:lstStyle/>
                        <a:p>
                          <a:r>
                            <a:rPr lang="en-US" sz="1600" dirty="0"/>
                            <a:t>8</a:t>
                          </a:r>
                          <a:endParaRPr lang="LID4096" sz="1600" dirty="0"/>
                        </a:p>
                      </a:txBody>
                      <a:tcPr/>
                    </a:tc>
                    <a:tc>
                      <a:txBody>
                        <a:bodyPr/>
                        <a:lstStyle/>
                        <a:p>
                          <a:r>
                            <a:rPr lang="en-US" sz="1600" dirty="0"/>
                            <a:t>9</a:t>
                          </a:r>
                          <a:endParaRPr lang="LID4096" sz="1600" dirty="0"/>
                        </a:p>
                      </a:txBody>
                      <a:tcPr/>
                    </a:tc>
                    <a:tc>
                      <a:txBody>
                        <a:bodyPr/>
                        <a:lstStyle/>
                        <a:p>
                          <a:endParaRPr lang="LID4096" sz="1600" dirty="0"/>
                        </a:p>
                      </a:txBody>
                      <a:tcPr/>
                    </a:tc>
                    <a:extLst>
                      <a:ext uri="{0D108BD9-81ED-4DB2-BD59-A6C34878D82A}">
                        <a16:rowId xmlns:a16="http://schemas.microsoft.com/office/drawing/2014/main" val="391947288"/>
                      </a:ext>
                    </a:extLst>
                  </a:tr>
                  <a:tr h="370840">
                    <a:tc>
                      <a:txBody>
                        <a:bodyPr/>
                        <a:lstStyle/>
                        <a:p>
                          <a:r>
                            <a:rPr lang="en-US" sz="1600" dirty="0"/>
                            <a:t>Y</a:t>
                          </a:r>
                          <a:endParaRPr lang="LID4096" sz="1600" dirty="0"/>
                        </a:p>
                      </a:txBody>
                      <a:tcPr/>
                    </a:tc>
                    <a:tc>
                      <a:txBody>
                        <a:bodyPr/>
                        <a:lstStyle/>
                        <a:p>
                          <a:r>
                            <a:rPr lang="en-US" sz="1600" dirty="0"/>
                            <a:t>1</a:t>
                          </a:r>
                          <a:endParaRPr lang="LID4096" sz="1600" dirty="0"/>
                        </a:p>
                      </a:txBody>
                      <a:tcPr/>
                    </a:tc>
                    <a:tc>
                      <a:txBody>
                        <a:bodyPr/>
                        <a:lstStyle/>
                        <a:p>
                          <a:r>
                            <a:rPr lang="en-US" sz="1600" dirty="0"/>
                            <a:t>1</a:t>
                          </a:r>
                          <a:endParaRPr lang="LID4096" sz="1600" dirty="0"/>
                        </a:p>
                      </a:txBody>
                      <a:tcPr/>
                    </a:tc>
                    <a:tc>
                      <a:txBody>
                        <a:bodyPr/>
                        <a:lstStyle/>
                        <a:p>
                          <a:r>
                            <a:rPr lang="en-US" sz="1600" dirty="0"/>
                            <a:t>1</a:t>
                          </a:r>
                          <a:endParaRPr lang="LID4096" sz="1600" dirty="0"/>
                        </a:p>
                      </a:txBody>
                      <a:tcPr/>
                    </a:tc>
                    <a:tc>
                      <a:txBody>
                        <a:bodyPr/>
                        <a:lstStyle/>
                        <a:p>
                          <a:r>
                            <a:rPr lang="en-US" sz="1600" dirty="0"/>
                            <a:t>-1</a:t>
                          </a:r>
                          <a:endParaRPr lang="LID4096" sz="1600" dirty="0"/>
                        </a:p>
                      </a:txBody>
                      <a:tcPr/>
                    </a:tc>
                    <a:tc>
                      <a:txBody>
                        <a:bodyPr/>
                        <a:lstStyle/>
                        <a:p>
                          <a:r>
                            <a:rPr lang="en-US" sz="1600" dirty="0"/>
                            <a:t>-1</a:t>
                          </a:r>
                          <a:endParaRPr lang="LID4096" sz="1600" dirty="0"/>
                        </a:p>
                      </a:txBody>
                      <a:tcPr/>
                    </a:tc>
                    <a:tc>
                      <a:txBody>
                        <a:bodyPr/>
                        <a:lstStyle/>
                        <a:p>
                          <a:r>
                            <a:rPr lang="en-US" sz="1600" dirty="0"/>
                            <a:t>-1</a:t>
                          </a:r>
                          <a:endParaRPr lang="LID4096" sz="1600" dirty="0"/>
                        </a:p>
                      </a:txBody>
                      <a:tcPr/>
                    </a:tc>
                    <a:tc>
                      <a:txBody>
                        <a:bodyPr/>
                        <a:lstStyle/>
                        <a:p>
                          <a:r>
                            <a:rPr lang="en-US" sz="1600" dirty="0"/>
                            <a:t>1</a:t>
                          </a:r>
                          <a:endParaRPr lang="LID4096" sz="1600" dirty="0"/>
                        </a:p>
                      </a:txBody>
                      <a:tcPr/>
                    </a:tc>
                    <a:tc>
                      <a:txBody>
                        <a:bodyPr/>
                        <a:lstStyle/>
                        <a:p>
                          <a:r>
                            <a:rPr lang="en-US" sz="1600" dirty="0"/>
                            <a:t>1</a:t>
                          </a:r>
                          <a:endParaRPr lang="LID4096" sz="1600" dirty="0"/>
                        </a:p>
                      </a:txBody>
                      <a:tcPr/>
                    </a:tc>
                    <a:tc>
                      <a:txBody>
                        <a:bodyPr/>
                        <a:lstStyle/>
                        <a:p>
                          <a:r>
                            <a:rPr lang="en-US" sz="1600" dirty="0"/>
                            <a:t>1</a:t>
                          </a:r>
                          <a:endParaRPr lang="LID4096" sz="1600" dirty="0"/>
                        </a:p>
                      </a:txBody>
                      <a:tcPr/>
                    </a:tc>
                    <a:tc>
                      <a:txBody>
                        <a:bodyPr/>
                        <a:lstStyle/>
                        <a:p>
                          <a:r>
                            <a:rPr lang="en-US" sz="1600" dirty="0"/>
                            <a:t>-1</a:t>
                          </a:r>
                          <a:endParaRPr lang="LID4096" sz="1600" dirty="0"/>
                        </a:p>
                      </a:txBody>
                      <a:tcPr/>
                    </a:tc>
                    <a:tc>
                      <a:txBody>
                        <a:bodyPr/>
                        <a:lstStyle/>
                        <a:p>
                          <a:endParaRPr lang="LID4096" sz="1600" dirty="0"/>
                        </a:p>
                      </a:txBody>
                      <a:tcPr/>
                    </a:tc>
                    <a:extLst>
                      <a:ext uri="{0D108BD9-81ED-4DB2-BD59-A6C34878D82A}">
                        <a16:rowId xmlns:a16="http://schemas.microsoft.com/office/drawing/2014/main" val="2175554634"/>
                      </a:ext>
                    </a:extLst>
                  </a:tr>
                  <a:tr h="370840">
                    <a:tc>
                      <a:txBody>
                        <a:bodyPr/>
                        <a:lstStyle/>
                        <a:p>
                          <a:r>
                            <a:rPr lang="en-US" sz="1600" dirty="0"/>
                            <a:t>P</a:t>
                          </a:r>
                          <a:endParaRPr lang="LID4096" sz="1600" dirty="0"/>
                        </a:p>
                      </a:txBody>
                      <a:tcPr/>
                    </a:tc>
                    <a:tc>
                      <a:txBody>
                        <a:bodyPr/>
                        <a:lstStyle/>
                        <a:p>
                          <a:r>
                            <a:rPr lang="en-US" sz="1600" dirty="0"/>
                            <a:t>0.1</a:t>
                          </a:r>
                          <a:endParaRPr lang="LID4096" sz="1600" dirty="0"/>
                        </a:p>
                      </a:txBody>
                      <a:tcPr/>
                    </a:tc>
                    <a:tc>
                      <a:txBody>
                        <a:bodyPr/>
                        <a:lstStyle/>
                        <a:p>
                          <a:r>
                            <a:rPr lang="en-US" sz="1600" dirty="0"/>
                            <a:t>0.1</a:t>
                          </a:r>
                          <a:endParaRPr lang="LID4096" sz="1600" dirty="0"/>
                        </a:p>
                      </a:txBody>
                      <a:tcPr/>
                    </a:tc>
                    <a:tc>
                      <a:txBody>
                        <a:bodyPr/>
                        <a:lstStyle/>
                        <a:p>
                          <a:r>
                            <a:rPr lang="en-US" sz="1600" dirty="0"/>
                            <a:t>0.1</a:t>
                          </a:r>
                          <a:endParaRPr lang="LID4096" sz="1600" dirty="0"/>
                        </a:p>
                      </a:txBody>
                      <a:tcPr/>
                    </a:tc>
                    <a:tc>
                      <a:txBody>
                        <a:bodyPr/>
                        <a:lstStyle/>
                        <a:p>
                          <a:r>
                            <a:rPr lang="en-US" sz="1600" dirty="0"/>
                            <a:t>0.1</a:t>
                          </a:r>
                          <a:endParaRPr lang="LID4096" sz="1600" dirty="0"/>
                        </a:p>
                      </a:txBody>
                      <a:tcPr/>
                    </a:tc>
                    <a:tc>
                      <a:txBody>
                        <a:bodyPr/>
                        <a:lstStyle/>
                        <a:p>
                          <a:r>
                            <a:rPr lang="en-US" sz="1600" dirty="0"/>
                            <a:t>0.1</a:t>
                          </a:r>
                          <a:endParaRPr lang="LID4096" sz="1600" dirty="0"/>
                        </a:p>
                      </a:txBody>
                      <a:tcPr/>
                    </a:tc>
                    <a:tc>
                      <a:txBody>
                        <a:bodyPr/>
                        <a:lstStyle/>
                        <a:p>
                          <a:r>
                            <a:rPr lang="en-US" sz="1600" dirty="0"/>
                            <a:t>0.1</a:t>
                          </a:r>
                          <a:endParaRPr lang="LID4096" sz="1600" dirty="0"/>
                        </a:p>
                      </a:txBody>
                      <a:tcPr/>
                    </a:tc>
                    <a:tc>
                      <a:txBody>
                        <a:bodyPr/>
                        <a:lstStyle/>
                        <a:p>
                          <a:r>
                            <a:rPr lang="en-US" sz="1600" dirty="0"/>
                            <a:t>0.1</a:t>
                          </a:r>
                          <a:endParaRPr lang="LID4096" sz="1600" dirty="0"/>
                        </a:p>
                      </a:txBody>
                      <a:tcPr/>
                    </a:tc>
                    <a:tc>
                      <a:txBody>
                        <a:bodyPr/>
                        <a:lstStyle/>
                        <a:p>
                          <a:r>
                            <a:rPr lang="en-US" sz="1600" dirty="0"/>
                            <a:t>0.1</a:t>
                          </a:r>
                          <a:endParaRPr lang="LID4096" sz="1600" dirty="0"/>
                        </a:p>
                      </a:txBody>
                      <a:tcPr/>
                    </a:tc>
                    <a:tc>
                      <a:txBody>
                        <a:bodyPr/>
                        <a:lstStyle/>
                        <a:p>
                          <a:r>
                            <a:rPr lang="en-US" sz="1600" dirty="0"/>
                            <a:t>0.1</a:t>
                          </a:r>
                          <a:endParaRPr lang="LID4096" sz="1600" dirty="0"/>
                        </a:p>
                      </a:txBody>
                      <a:tcPr/>
                    </a:tc>
                    <a:tc>
                      <a:txBody>
                        <a:bodyPr/>
                        <a:lstStyle/>
                        <a:p>
                          <a:r>
                            <a:rPr lang="en-US" sz="1600" dirty="0"/>
                            <a:t>0.1</a:t>
                          </a:r>
                          <a:endParaRPr lang="LID4096" sz="1600" dirty="0"/>
                        </a:p>
                      </a:txBody>
                      <a:tcPr/>
                    </a:tc>
                    <a:tc>
                      <a:txBody>
                        <a:bodyPr/>
                        <a:lstStyle/>
                        <a:p>
                          <a:endParaRPr lang="LID4096" sz="1600" dirty="0"/>
                        </a:p>
                      </a:txBody>
                      <a:tcPr/>
                    </a:tc>
                    <a:extLst>
                      <a:ext uri="{0D108BD9-81ED-4DB2-BD59-A6C34878D82A}">
                        <a16:rowId xmlns:a16="http://schemas.microsoft.com/office/drawing/2014/main" val="531969103"/>
                      </a:ext>
                    </a:extLst>
                  </a:tr>
                  <a:tr h="370840">
                    <a:tc>
                      <a:txBody>
                        <a:bodyPr/>
                        <a:lstStyle/>
                        <a:p>
                          <a:r>
                            <a:rPr lang="en-US" sz="1600" dirty="0"/>
                            <a:t>x&lt;2.5</a:t>
                          </a:r>
                          <a:endParaRPr lang="LID4096" sz="1600" dirty="0"/>
                        </a:p>
                      </a:txBody>
                      <a:tcPr/>
                    </a:tc>
                    <a:tc>
                      <a:txBody>
                        <a:bodyPr/>
                        <a:lstStyle/>
                        <a:p>
                          <a:r>
                            <a:rPr lang="en-US" sz="1600" dirty="0"/>
                            <a:t>1</a:t>
                          </a:r>
                          <a:endParaRPr lang="LID4096" sz="1600" dirty="0"/>
                        </a:p>
                      </a:txBody>
                      <a:tcPr/>
                    </a:tc>
                    <a:tc>
                      <a:txBody>
                        <a:bodyPr/>
                        <a:lstStyle/>
                        <a:p>
                          <a:r>
                            <a:rPr lang="en-US" sz="1600" dirty="0"/>
                            <a:t>1</a:t>
                          </a:r>
                          <a:endParaRPr lang="LID4096" sz="1600" dirty="0"/>
                        </a:p>
                      </a:txBody>
                      <a:tcPr/>
                    </a:tc>
                    <a:tc>
                      <a:txBody>
                        <a:bodyPr/>
                        <a:lstStyle/>
                        <a:p>
                          <a:r>
                            <a:rPr lang="en-US" sz="1600" dirty="0"/>
                            <a:t>1</a:t>
                          </a:r>
                          <a:endParaRPr lang="LID4096" sz="1600" dirty="0"/>
                        </a:p>
                      </a:txBody>
                      <a:tcPr/>
                    </a:tc>
                    <a:tc>
                      <a:txBody>
                        <a:bodyPr/>
                        <a:lstStyle/>
                        <a:p>
                          <a:r>
                            <a:rPr lang="en-US" sz="1600" dirty="0"/>
                            <a:t>-1</a:t>
                          </a:r>
                          <a:endParaRPr lang="LID4096" sz="1600" dirty="0"/>
                        </a:p>
                      </a:txBody>
                      <a:tcPr/>
                    </a:tc>
                    <a:tc>
                      <a:txBody>
                        <a:bodyPr/>
                        <a:lstStyle/>
                        <a:p>
                          <a:r>
                            <a:rPr lang="en-US" sz="1600" dirty="0"/>
                            <a:t>-1</a:t>
                          </a:r>
                          <a:endParaRPr lang="LID4096" sz="1600" dirty="0"/>
                        </a:p>
                      </a:txBody>
                      <a:tcPr/>
                    </a:tc>
                    <a:tc>
                      <a:txBody>
                        <a:bodyPr/>
                        <a:lstStyle/>
                        <a:p>
                          <a:r>
                            <a:rPr lang="en-US" sz="1600" dirty="0"/>
                            <a:t>-1</a:t>
                          </a:r>
                          <a:endParaRPr lang="LID4096" sz="1600" dirty="0"/>
                        </a:p>
                      </a:txBody>
                      <a:tcPr/>
                    </a:tc>
                    <a:tc>
                      <a:txBody>
                        <a:bodyPr/>
                        <a:lstStyle/>
                        <a:p>
                          <a:r>
                            <a:rPr lang="en-US" sz="1600" dirty="0"/>
                            <a:t>-1</a:t>
                          </a:r>
                          <a:endParaRPr lang="LID4096" sz="1600" dirty="0"/>
                        </a:p>
                      </a:txBody>
                      <a:tcPr/>
                    </a:tc>
                    <a:tc>
                      <a:txBody>
                        <a:bodyPr/>
                        <a:lstStyle/>
                        <a:p>
                          <a:r>
                            <a:rPr lang="en-US" sz="1600" dirty="0"/>
                            <a:t>-1</a:t>
                          </a:r>
                          <a:endParaRPr lang="LID4096" sz="1600" dirty="0"/>
                        </a:p>
                      </a:txBody>
                      <a:tcPr/>
                    </a:tc>
                    <a:tc>
                      <a:txBody>
                        <a:bodyPr/>
                        <a:lstStyle/>
                        <a:p>
                          <a:r>
                            <a:rPr lang="en-US" sz="1600" dirty="0"/>
                            <a:t>-1</a:t>
                          </a:r>
                          <a:endParaRPr lang="LID4096" sz="1600" dirty="0"/>
                        </a:p>
                      </a:txBody>
                      <a:tcPr/>
                    </a:tc>
                    <a:tc>
                      <a:txBody>
                        <a:bodyPr/>
                        <a:lstStyle/>
                        <a:p>
                          <a:r>
                            <a:rPr lang="en-US" sz="1600" dirty="0"/>
                            <a:t>-1</a:t>
                          </a:r>
                          <a:endParaRPr lang="LID4096" sz="1600" dirty="0"/>
                        </a:p>
                      </a:txBody>
                      <a:tcPr/>
                    </a:tc>
                    <a:tc>
                      <a:txBody>
                        <a:bodyPr/>
                        <a:lstStyle/>
                        <a:p>
                          <a:r>
                            <a:rPr lang="en-US" sz="1600" dirty="0"/>
                            <a:t>0.3</a:t>
                          </a:r>
                          <a:endParaRPr lang="LID4096" sz="1600" dirty="0"/>
                        </a:p>
                      </a:txBody>
                      <a:tcPr/>
                    </a:tc>
                    <a:extLst>
                      <a:ext uri="{0D108BD9-81ED-4DB2-BD59-A6C34878D82A}">
                        <a16:rowId xmlns:a16="http://schemas.microsoft.com/office/drawing/2014/main" val="3141886651"/>
                      </a:ext>
                    </a:extLst>
                  </a:tr>
                  <a:tr h="370840">
                    <a:tc>
                      <a:txBody>
                        <a:bodyPr/>
                        <a:lstStyle/>
                        <a:p>
                          <a:r>
                            <a:rPr lang="en-US" sz="1600" dirty="0" err="1"/>
                            <a:t>Pnew</a:t>
                          </a:r>
                          <a:endParaRPr lang="LID4096"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0.065</a:t>
                          </a:r>
                          <a:endParaRPr lang="LID4096"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0.065</a:t>
                          </a:r>
                          <a:endParaRPr lang="LID4096" sz="1600" dirty="0"/>
                        </a:p>
                      </a:txBody>
                      <a:tcPr/>
                    </a:tc>
                    <a:tc>
                      <a:txBody>
                        <a:bodyPr/>
                        <a:lstStyle/>
                        <a:p>
                          <a:r>
                            <a:rPr lang="en-US" sz="1600" dirty="0"/>
                            <a:t>0.065</a:t>
                          </a:r>
                          <a:endParaRPr lang="LID4096" sz="1600" dirty="0"/>
                        </a:p>
                      </a:txBody>
                      <a:tcPr/>
                    </a:tc>
                    <a:tc>
                      <a:txBody>
                        <a:bodyPr/>
                        <a:lstStyle/>
                        <a:p>
                          <a:r>
                            <a:rPr lang="en-US" sz="1600" dirty="0"/>
                            <a:t>0.065</a:t>
                          </a:r>
                          <a:endParaRPr lang="LID4096" sz="1600" dirty="0"/>
                        </a:p>
                      </a:txBody>
                      <a:tcPr/>
                    </a:tc>
                    <a:tc>
                      <a:txBody>
                        <a:bodyPr/>
                        <a:lstStyle/>
                        <a:p>
                          <a:r>
                            <a:rPr lang="en-US" sz="1600" dirty="0"/>
                            <a:t>0.065</a:t>
                          </a:r>
                          <a:endParaRPr lang="LID4096" sz="1600" dirty="0"/>
                        </a:p>
                      </a:txBody>
                      <a:tcPr/>
                    </a:tc>
                    <a:tc>
                      <a:txBody>
                        <a:bodyPr/>
                        <a:lstStyle/>
                        <a:p>
                          <a:r>
                            <a:rPr lang="en-US" sz="1600" dirty="0"/>
                            <a:t>0.065</a:t>
                          </a:r>
                          <a:endParaRPr lang="LID4096" sz="1600" dirty="0"/>
                        </a:p>
                      </a:txBody>
                      <a:tcPr/>
                    </a:tc>
                    <a:tc>
                      <a:txBody>
                        <a:bodyPr/>
                        <a:lstStyle/>
                        <a:p>
                          <a:r>
                            <a:rPr lang="en-US" sz="1600" dirty="0"/>
                            <a:t>0.15</a:t>
                          </a:r>
                          <a:endParaRPr lang="LID4096" sz="1600" dirty="0"/>
                        </a:p>
                      </a:txBody>
                      <a:tcPr/>
                    </a:tc>
                    <a:tc>
                      <a:txBody>
                        <a:bodyPr/>
                        <a:lstStyle/>
                        <a:p>
                          <a:r>
                            <a:rPr lang="en-US" sz="1600" dirty="0"/>
                            <a:t>0.15</a:t>
                          </a:r>
                          <a:endParaRPr lang="LID4096" sz="1600" dirty="0"/>
                        </a:p>
                      </a:txBody>
                      <a:tcPr/>
                    </a:tc>
                    <a:tc>
                      <a:txBody>
                        <a:bodyPr/>
                        <a:lstStyle/>
                        <a:p>
                          <a:r>
                            <a:rPr lang="en-US" sz="1600" dirty="0"/>
                            <a:t>.015</a:t>
                          </a:r>
                          <a:endParaRPr lang="LID4096" sz="1600" dirty="0"/>
                        </a:p>
                      </a:txBody>
                      <a:tcPr/>
                    </a:tc>
                    <a:tc>
                      <a:txBody>
                        <a:bodyPr/>
                        <a:lstStyle/>
                        <a:p>
                          <a:r>
                            <a:rPr lang="en-US" sz="1600" dirty="0"/>
                            <a:t>0.065</a:t>
                          </a:r>
                          <a:endParaRPr lang="LID4096" sz="1600" dirty="0"/>
                        </a:p>
                      </a:txBody>
                      <a:tcPr/>
                    </a:tc>
                    <a:tc>
                      <a:txBody>
                        <a:bodyPr/>
                        <a:lstStyle/>
                        <a:p>
                          <a:endParaRPr lang="LID4096" sz="2000" dirty="0"/>
                        </a:p>
                      </a:txBody>
                      <a:tcPr/>
                    </a:tc>
                    <a:extLst>
                      <a:ext uri="{0D108BD9-81ED-4DB2-BD59-A6C34878D82A}">
                        <a16:rowId xmlns:a16="http://schemas.microsoft.com/office/drawing/2014/main" val="3678514497"/>
                      </a:ext>
                    </a:extLst>
                  </a:tr>
                  <a:tr h="370840">
                    <a:tc>
                      <a:txBody>
                        <a:bodyPr/>
                        <a:lstStyle/>
                        <a:p>
                          <a:r>
                            <a:rPr lang="en-US" sz="1600" dirty="0"/>
                            <a:t>P</a:t>
                          </a:r>
                          <a:endParaRPr lang="LID4096"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0.07</a:t>
                          </a:r>
                          <a:endParaRPr lang="LID4096"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0.07</a:t>
                          </a:r>
                          <a:endParaRPr lang="LID4096" sz="1600" dirty="0"/>
                        </a:p>
                      </a:txBody>
                      <a:tcPr/>
                    </a:tc>
                    <a:tc>
                      <a:txBody>
                        <a:bodyPr/>
                        <a:lstStyle/>
                        <a:p>
                          <a:r>
                            <a:rPr lang="en-US" sz="1600" dirty="0"/>
                            <a:t>0.07</a:t>
                          </a:r>
                          <a:endParaRPr lang="LID4096" sz="1600" dirty="0"/>
                        </a:p>
                      </a:txBody>
                      <a:tcPr/>
                    </a:tc>
                    <a:tc>
                      <a:txBody>
                        <a:bodyPr/>
                        <a:lstStyle/>
                        <a:p>
                          <a:r>
                            <a:rPr lang="en-US" sz="1600" dirty="0"/>
                            <a:t>0.07</a:t>
                          </a:r>
                          <a:endParaRPr lang="LID4096" sz="1600" dirty="0"/>
                        </a:p>
                      </a:txBody>
                      <a:tcPr/>
                    </a:tc>
                    <a:tc>
                      <a:txBody>
                        <a:bodyPr/>
                        <a:lstStyle/>
                        <a:p>
                          <a:r>
                            <a:rPr lang="en-US" sz="1600" dirty="0"/>
                            <a:t>0.07</a:t>
                          </a:r>
                          <a:endParaRPr lang="LID4096" sz="1600" dirty="0"/>
                        </a:p>
                      </a:txBody>
                      <a:tcPr/>
                    </a:tc>
                    <a:tc>
                      <a:txBody>
                        <a:bodyPr/>
                        <a:lstStyle/>
                        <a:p>
                          <a:r>
                            <a:rPr lang="en-US" sz="1600" dirty="0"/>
                            <a:t>0.07</a:t>
                          </a:r>
                          <a:endParaRPr lang="LID4096" sz="1600" dirty="0"/>
                        </a:p>
                      </a:txBody>
                      <a:tcPr/>
                    </a:tc>
                    <a:tc>
                      <a:txBody>
                        <a:bodyPr/>
                        <a:lstStyle/>
                        <a:p>
                          <a:r>
                            <a:rPr lang="en-US" sz="1600" dirty="0"/>
                            <a:t>0.167</a:t>
                          </a:r>
                          <a:endParaRPr lang="LID4096" sz="1600" dirty="0"/>
                        </a:p>
                      </a:txBody>
                      <a:tcPr/>
                    </a:tc>
                    <a:tc>
                      <a:txBody>
                        <a:bodyPr/>
                        <a:lstStyle/>
                        <a:p>
                          <a:r>
                            <a:rPr lang="en-US" sz="1600" dirty="0"/>
                            <a:t>0.167</a:t>
                          </a:r>
                          <a:endParaRPr lang="LID4096" sz="1600" dirty="0"/>
                        </a:p>
                      </a:txBody>
                      <a:tcPr/>
                    </a:tc>
                    <a:tc>
                      <a:txBody>
                        <a:bodyPr/>
                        <a:lstStyle/>
                        <a:p>
                          <a:r>
                            <a:rPr lang="en-US" sz="1600" dirty="0"/>
                            <a:t>0.167</a:t>
                          </a:r>
                          <a:endParaRPr lang="LID4096" sz="1600" dirty="0"/>
                        </a:p>
                      </a:txBody>
                      <a:tcPr/>
                    </a:tc>
                    <a:tc>
                      <a:txBody>
                        <a:bodyPr/>
                        <a:lstStyle/>
                        <a:p>
                          <a:r>
                            <a:rPr lang="en-US" sz="1600" dirty="0"/>
                            <a:t>0.07</a:t>
                          </a:r>
                          <a:endParaRPr lang="LID4096" sz="1600" dirty="0"/>
                        </a:p>
                      </a:txBody>
                      <a:tcPr/>
                    </a:tc>
                    <a:tc>
                      <a:txBody>
                        <a:bodyPr/>
                        <a:lstStyle/>
                        <a:p>
                          <a:endParaRPr lang="LID4096" sz="2000" dirty="0"/>
                        </a:p>
                      </a:txBody>
                      <a:tcPr/>
                    </a:tc>
                    <a:extLst>
                      <a:ext uri="{0D108BD9-81ED-4DB2-BD59-A6C34878D82A}">
                        <a16:rowId xmlns:a16="http://schemas.microsoft.com/office/drawing/2014/main" val="1234301041"/>
                      </a:ext>
                    </a:extLst>
                  </a:tr>
                </a:tbl>
              </a:graphicData>
            </a:graphic>
          </p:graphicFrame>
        </mc:Choice>
        <mc:Fallback xmlns="">
          <p:graphicFrame>
            <p:nvGraphicFramePr>
              <p:cNvPr id="6" name="Table 6">
                <a:extLst>
                  <a:ext uri="{FF2B5EF4-FFF2-40B4-BE49-F238E27FC236}">
                    <a16:creationId xmlns:a16="http://schemas.microsoft.com/office/drawing/2014/main" id="{B87759BD-F0BB-4C7F-B6FE-3A8317E66BF0}"/>
                  </a:ext>
                </a:extLst>
              </p:cNvPr>
              <p:cNvGraphicFramePr>
                <a:graphicFrameLocks noGrp="1"/>
              </p:cNvGraphicFramePr>
              <p:nvPr>
                <p:ph idx="1"/>
                <p:extLst>
                  <p:ext uri="{D42A27DB-BD31-4B8C-83A1-F6EECF244321}">
                    <p14:modId xmlns:p14="http://schemas.microsoft.com/office/powerpoint/2010/main" val="2325811481"/>
                  </p:ext>
                </p:extLst>
              </p:nvPr>
            </p:nvGraphicFramePr>
            <p:xfrm>
              <a:off x="946150" y="1828800"/>
              <a:ext cx="6446833" cy="3429000"/>
            </p:xfrm>
            <a:graphic>
              <a:graphicData uri="http://schemas.openxmlformats.org/drawingml/2006/table">
                <a:tbl>
                  <a:tblPr firstRow="1" bandRow="1">
                    <a:tableStyleId>{5C22544A-7EE6-4342-B048-85BDC9FD1C3A}</a:tableStyleId>
                  </a:tblPr>
                  <a:tblGrid>
                    <a:gridCol w="551388">
                      <a:extLst>
                        <a:ext uri="{9D8B030D-6E8A-4147-A177-3AD203B41FA5}">
                          <a16:colId xmlns:a16="http://schemas.microsoft.com/office/drawing/2014/main" val="2125577940"/>
                        </a:ext>
                      </a:extLst>
                    </a:gridCol>
                    <a:gridCol w="523085">
                      <a:extLst>
                        <a:ext uri="{9D8B030D-6E8A-4147-A177-3AD203B41FA5}">
                          <a16:colId xmlns:a16="http://schemas.microsoft.com/office/drawing/2014/main" val="869162464"/>
                        </a:ext>
                      </a:extLst>
                    </a:gridCol>
                    <a:gridCol w="537236">
                      <a:extLst>
                        <a:ext uri="{9D8B030D-6E8A-4147-A177-3AD203B41FA5}">
                          <a16:colId xmlns:a16="http://schemas.microsoft.com/office/drawing/2014/main" val="228964478"/>
                        </a:ext>
                      </a:extLst>
                    </a:gridCol>
                    <a:gridCol w="537236">
                      <a:extLst>
                        <a:ext uri="{9D8B030D-6E8A-4147-A177-3AD203B41FA5}">
                          <a16:colId xmlns:a16="http://schemas.microsoft.com/office/drawing/2014/main" val="1740794156"/>
                        </a:ext>
                      </a:extLst>
                    </a:gridCol>
                    <a:gridCol w="537236">
                      <a:extLst>
                        <a:ext uri="{9D8B030D-6E8A-4147-A177-3AD203B41FA5}">
                          <a16:colId xmlns:a16="http://schemas.microsoft.com/office/drawing/2014/main" val="937220109"/>
                        </a:ext>
                      </a:extLst>
                    </a:gridCol>
                    <a:gridCol w="537236">
                      <a:extLst>
                        <a:ext uri="{9D8B030D-6E8A-4147-A177-3AD203B41FA5}">
                          <a16:colId xmlns:a16="http://schemas.microsoft.com/office/drawing/2014/main" val="2294728461"/>
                        </a:ext>
                      </a:extLst>
                    </a:gridCol>
                    <a:gridCol w="537236">
                      <a:extLst>
                        <a:ext uri="{9D8B030D-6E8A-4147-A177-3AD203B41FA5}">
                          <a16:colId xmlns:a16="http://schemas.microsoft.com/office/drawing/2014/main" val="1530943301"/>
                        </a:ext>
                      </a:extLst>
                    </a:gridCol>
                    <a:gridCol w="537236">
                      <a:extLst>
                        <a:ext uri="{9D8B030D-6E8A-4147-A177-3AD203B41FA5}">
                          <a16:colId xmlns:a16="http://schemas.microsoft.com/office/drawing/2014/main" val="796534891"/>
                        </a:ext>
                      </a:extLst>
                    </a:gridCol>
                    <a:gridCol w="537236">
                      <a:extLst>
                        <a:ext uri="{9D8B030D-6E8A-4147-A177-3AD203B41FA5}">
                          <a16:colId xmlns:a16="http://schemas.microsoft.com/office/drawing/2014/main" val="1438237302"/>
                        </a:ext>
                      </a:extLst>
                    </a:gridCol>
                    <a:gridCol w="537236">
                      <a:extLst>
                        <a:ext uri="{9D8B030D-6E8A-4147-A177-3AD203B41FA5}">
                          <a16:colId xmlns:a16="http://schemas.microsoft.com/office/drawing/2014/main" val="2106090586"/>
                        </a:ext>
                      </a:extLst>
                    </a:gridCol>
                    <a:gridCol w="537236">
                      <a:extLst>
                        <a:ext uri="{9D8B030D-6E8A-4147-A177-3AD203B41FA5}">
                          <a16:colId xmlns:a16="http://schemas.microsoft.com/office/drawing/2014/main" val="2292440500"/>
                        </a:ext>
                      </a:extLst>
                    </a:gridCol>
                    <a:gridCol w="537236">
                      <a:extLst>
                        <a:ext uri="{9D8B030D-6E8A-4147-A177-3AD203B41FA5}">
                          <a16:colId xmlns:a16="http://schemas.microsoft.com/office/drawing/2014/main" val="3353765721"/>
                        </a:ext>
                      </a:extLst>
                    </a:gridCol>
                  </a:tblGrid>
                  <a:tr h="579120">
                    <a:tc>
                      <a:txBody>
                        <a:bodyPr/>
                        <a:lstStyle/>
                        <a:p>
                          <a:r>
                            <a:rPr lang="en-US" sz="1600" dirty="0"/>
                            <a:t>Index</a:t>
                          </a:r>
                          <a:endParaRPr lang="LID4096" sz="1600" dirty="0"/>
                        </a:p>
                      </a:txBody>
                      <a:tcPr/>
                    </a:tc>
                    <a:tc>
                      <a:txBody>
                        <a:bodyPr/>
                        <a:lstStyle/>
                        <a:p>
                          <a:r>
                            <a:rPr lang="en-US" sz="1600" dirty="0"/>
                            <a:t>0</a:t>
                          </a:r>
                          <a:endParaRPr lang="LID4096" sz="1600" dirty="0"/>
                        </a:p>
                      </a:txBody>
                      <a:tcPr/>
                    </a:tc>
                    <a:tc>
                      <a:txBody>
                        <a:bodyPr/>
                        <a:lstStyle/>
                        <a:p>
                          <a:r>
                            <a:rPr lang="en-US" sz="1600" dirty="0"/>
                            <a:t>1</a:t>
                          </a:r>
                          <a:endParaRPr lang="LID4096" sz="1600" dirty="0"/>
                        </a:p>
                      </a:txBody>
                      <a:tcPr/>
                    </a:tc>
                    <a:tc>
                      <a:txBody>
                        <a:bodyPr/>
                        <a:lstStyle/>
                        <a:p>
                          <a:r>
                            <a:rPr lang="en-US" sz="1600" dirty="0"/>
                            <a:t>2</a:t>
                          </a:r>
                          <a:endParaRPr lang="LID4096" sz="1600" dirty="0"/>
                        </a:p>
                      </a:txBody>
                      <a:tcPr/>
                    </a:tc>
                    <a:tc>
                      <a:txBody>
                        <a:bodyPr/>
                        <a:lstStyle/>
                        <a:p>
                          <a:r>
                            <a:rPr lang="en-US" sz="1600" dirty="0"/>
                            <a:t>3</a:t>
                          </a:r>
                          <a:endParaRPr lang="LID4096" sz="1600" dirty="0"/>
                        </a:p>
                      </a:txBody>
                      <a:tcPr/>
                    </a:tc>
                    <a:tc>
                      <a:txBody>
                        <a:bodyPr/>
                        <a:lstStyle/>
                        <a:p>
                          <a:r>
                            <a:rPr lang="en-US" sz="1600" dirty="0"/>
                            <a:t>4</a:t>
                          </a:r>
                          <a:endParaRPr lang="LID4096" sz="1600" dirty="0"/>
                        </a:p>
                      </a:txBody>
                      <a:tcPr/>
                    </a:tc>
                    <a:tc>
                      <a:txBody>
                        <a:bodyPr/>
                        <a:lstStyle/>
                        <a:p>
                          <a:r>
                            <a:rPr lang="en-US" sz="1600" dirty="0"/>
                            <a:t>5</a:t>
                          </a:r>
                          <a:endParaRPr lang="LID4096" sz="1600" dirty="0"/>
                        </a:p>
                      </a:txBody>
                      <a:tcPr/>
                    </a:tc>
                    <a:tc>
                      <a:txBody>
                        <a:bodyPr/>
                        <a:lstStyle/>
                        <a:p>
                          <a:r>
                            <a:rPr lang="en-US" sz="1600" dirty="0"/>
                            <a:t>6</a:t>
                          </a:r>
                          <a:endParaRPr lang="LID4096" sz="1600" dirty="0"/>
                        </a:p>
                      </a:txBody>
                      <a:tcPr/>
                    </a:tc>
                    <a:tc>
                      <a:txBody>
                        <a:bodyPr/>
                        <a:lstStyle/>
                        <a:p>
                          <a:r>
                            <a:rPr lang="en-US" sz="1600" dirty="0"/>
                            <a:t>7</a:t>
                          </a:r>
                          <a:endParaRPr lang="LID4096" sz="1600" dirty="0"/>
                        </a:p>
                      </a:txBody>
                      <a:tcPr/>
                    </a:tc>
                    <a:tc>
                      <a:txBody>
                        <a:bodyPr/>
                        <a:lstStyle/>
                        <a:p>
                          <a:r>
                            <a:rPr lang="en-US" sz="1600" dirty="0"/>
                            <a:t>8</a:t>
                          </a:r>
                          <a:endParaRPr lang="LID4096" sz="1600" dirty="0"/>
                        </a:p>
                      </a:txBody>
                      <a:tcPr/>
                    </a:tc>
                    <a:tc>
                      <a:txBody>
                        <a:bodyPr/>
                        <a:lstStyle/>
                        <a:p>
                          <a:r>
                            <a:rPr lang="en-US" sz="1600" dirty="0"/>
                            <a:t>9</a:t>
                          </a:r>
                          <a:endParaRPr lang="LID4096" sz="1600" dirty="0"/>
                        </a:p>
                      </a:txBody>
                      <a:tcPr/>
                    </a:tc>
                    <a:tc>
                      <a:txBody>
                        <a:bodyPr/>
                        <a:lstStyle/>
                        <a:p>
                          <a:endParaRPr lang="LID4096"/>
                        </a:p>
                      </a:txBody>
                      <a:tcPr>
                        <a:blipFill>
                          <a:blip r:embed="rId2"/>
                          <a:stretch>
                            <a:fillRect l="-1103409" t="-3158" r="-4545" b="-505263"/>
                          </a:stretch>
                        </a:blipFill>
                      </a:tcPr>
                    </a:tc>
                    <a:extLst>
                      <a:ext uri="{0D108BD9-81ED-4DB2-BD59-A6C34878D82A}">
                        <a16:rowId xmlns:a16="http://schemas.microsoft.com/office/drawing/2014/main" val="2406703387"/>
                      </a:ext>
                    </a:extLst>
                  </a:tr>
                  <a:tr h="370840">
                    <a:tc>
                      <a:txBody>
                        <a:bodyPr/>
                        <a:lstStyle/>
                        <a:p>
                          <a:r>
                            <a:rPr lang="en-US" sz="1600" dirty="0"/>
                            <a:t>X</a:t>
                          </a:r>
                          <a:endParaRPr lang="LID4096" sz="1600" dirty="0"/>
                        </a:p>
                      </a:txBody>
                      <a:tcPr/>
                    </a:tc>
                    <a:tc>
                      <a:txBody>
                        <a:bodyPr/>
                        <a:lstStyle/>
                        <a:p>
                          <a:r>
                            <a:rPr lang="en-US" sz="1600" dirty="0"/>
                            <a:t>0</a:t>
                          </a:r>
                          <a:endParaRPr lang="LID4096" sz="1600" dirty="0"/>
                        </a:p>
                      </a:txBody>
                      <a:tcPr/>
                    </a:tc>
                    <a:tc>
                      <a:txBody>
                        <a:bodyPr/>
                        <a:lstStyle/>
                        <a:p>
                          <a:r>
                            <a:rPr lang="en-US" sz="1600" dirty="0"/>
                            <a:t>1</a:t>
                          </a:r>
                          <a:endParaRPr lang="LID4096" sz="1600" dirty="0"/>
                        </a:p>
                      </a:txBody>
                      <a:tcPr/>
                    </a:tc>
                    <a:tc>
                      <a:txBody>
                        <a:bodyPr/>
                        <a:lstStyle/>
                        <a:p>
                          <a:r>
                            <a:rPr lang="en-US" sz="1600" dirty="0"/>
                            <a:t>2</a:t>
                          </a:r>
                          <a:endParaRPr lang="LID4096" sz="1600" dirty="0"/>
                        </a:p>
                      </a:txBody>
                      <a:tcPr/>
                    </a:tc>
                    <a:tc>
                      <a:txBody>
                        <a:bodyPr/>
                        <a:lstStyle/>
                        <a:p>
                          <a:r>
                            <a:rPr lang="en-US" sz="1600" dirty="0"/>
                            <a:t>3</a:t>
                          </a:r>
                          <a:endParaRPr lang="LID4096" sz="1600" dirty="0"/>
                        </a:p>
                      </a:txBody>
                      <a:tcPr/>
                    </a:tc>
                    <a:tc>
                      <a:txBody>
                        <a:bodyPr/>
                        <a:lstStyle/>
                        <a:p>
                          <a:r>
                            <a:rPr lang="en-US" sz="1600" dirty="0"/>
                            <a:t>4</a:t>
                          </a:r>
                          <a:endParaRPr lang="LID4096" sz="1600" dirty="0"/>
                        </a:p>
                      </a:txBody>
                      <a:tcPr/>
                    </a:tc>
                    <a:tc>
                      <a:txBody>
                        <a:bodyPr/>
                        <a:lstStyle/>
                        <a:p>
                          <a:r>
                            <a:rPr lang="en-US" sz="1600" dirty="0"/>
                            <a:t>5</a:t>
                          </a:r>
                          <a:endParaRPr lang="LID4096" sz="1600" dirty="0"/>
                        </a:p>
                      </a:txBody>
                      <a:tcPr/>
                    </a:tc>
                    <a:tc>
                      <a:txBody>
                        <a:bodyPr/>
                        <a:lstStyle/>
                        <a:p>
                          <a:r>
                            <a:rPr lang="en-US" sz="1600" dirty="0"/>
                            <a:t>6</a:t>
                          </a:r>
                          <a:endParaRPr lang="LID4096" sz="1600" dirty="0"/>
                        </a:p>
                      </a:txBody>
                      <a:tcPr/>
                    </a:tc>
                    <a:tc>
                      <a:txBody>
                        <a:bodyPr/>
                        <a:lstStyle/>
                        <a:p>
                          <a:r>
                            <a:rPr lang="en-US" sz="1600" dirty="0"/>
                            <a:t>7</a:t>
                          </a:r>
                          <a:endParaRPr lang="LID4096" sz="1600" dirty="0"/>
                        </a:p>
                      </a:txBody>
                      <a:tcPr/>
                    </a:tc>
                    <a:tc>
                      <a:txBody>
                        <a:bodyPr/>
                        <a:lstStyle/>
                        <a:p>
                          <a:r>
                            <a:rPr lang="en-US" sz="1600" dirty="0"/>
                            <a:t>8</a:t>
                          </a:r>
                          <a:endParaRPr lang="LID4096" sz="1600" dirty="0"/>
                        </a:p>
                      </a:txBody>
                      <a:tcPr/>
                    </a:tc>
                    <a:tc>
                      <a:txBody>
                        <a:bodyPr/>
                        <a:lstStyle/>
                        <a:p>
                          <a:r>
                            <a:rPr lang="en-US" sz="1600" dirty="0"/>
                            <a:t>9</a:t>
                          </a:r>
                          <a:endParaRPr lang="LID4096" sz="1600" dirty="0"/>
                        </a:p>
                      </a:txBody>
                      <a:tcPr/>
                    </a:tc>
                    <a:tc>
                      <a:txBody>
                        <a:bodyPr/>
                        <a:lstStyle/>
                        <a:p>
                          <a:endParaRPr lang="LID4096" sz="1600" dirty="0"/>
                        </a:p>
                      </a:txBody>
                      <a:tcPr/>
                    </a:tc>
                    <a:extLst>
                      <a:ext uri="{0D108BD9-81ED-4DB2-BD59-A6C34878D82A}">
                        <a16:rowId xmlns:a16="http://schemas.microsoft.com/office/drawing/2014/main" val="391947288"/>
                      </a:ext>
                    </a:extLst>
                  </a:tr>
                  <a:tr h="370840">
                    <a:tc>
                      <a:txBody>
                        <a:bodyPr/>
                        <a:lstStyle/>
                        <a:p>
                          <a:r>
                            <a:rPr lang="en-US" sz="1600" dirty="0"/>
                            <a:t>Y</a:t>
                          </a:r>
                          <a:endParaRPr lang="LID4096" sz="1600" dirty="0"/>
                        </a:p>
                      </a:txBody>
                      <a:tcPr/>
                    </a:tc>
                    <a:tc>
                      <a:txBody>
                        <a:bodyPr/>
                        <a:lstStyle/>
                        <a:p>
                          <a:r>
                            <a:rPr lang="en-US" sz="1600" dirty="0"/>
                            <a:t>1</a:t>
                          </a:r>
                          <a:endParaRPr lang="LID4096" sz="1600" dirty="0"/>
                        </a:p>
                      </a:txBody>
                      <a:tcPr/>
                    </a:tc>
                    <a:tc>
                      <a:txBody>
                        <a:bodyPr/>
                        <a:lstStyle/>
                        <a:p>
                          <a:r>
                            <a:rPr lang="en-US" sz="1600" dirty="0"/>
                            <a:t>1</a:t>
                          </a:r>
                          <a:endParaRPr lang="LID4096" sz="1600" dirty="0"/>
                        </a:p>
                      </a:txBody>
                      <a:tcPr/>
                    </a:tc>
                    <a:tc>
                      <a:txBody>
                        <a:bodyPr/>
                        <a:lstStyle/>
                        <a:p>
                          <a:r>
                            <a:rPr lang="en-US" sz="1600" dirty="0"/>
                            <a:t>1</a:t>
                          </a:r>
                          <a:endParaRPr lang="LID4096" sz="1600" dirty="0"/>
                        </a:p>
                      </a:txBody>
                      <a:tcPr/>
                    </a:tc>
                    <a:tc>
                      <a:txBody>
                        <a:bodyPr/>
                        <a:lstStyle/>
                        <a:p>
                          <a:r>
                            <a:rPr lang="en-US" sz="1600" dirty="0"/>
                            <a:t>-1</a:t>
                          </a:r>
                          <a:endParaRPr lang="LID4096" sz="1600" dirty="0"/>
                        </a:p>
                      </a:txBody>
                      <a:tcPr/>
                    </a:tc>
                    <a:tc>
                      <a:txBody>
                        <a:bodyPr/>
                        <a:lstStyle/>
                        <a:p>
                          <a:r>
                            <a:rPr lang="en-US" sz="1600" dirty="0"/>
                            <a:t>-1</a:t>
                          </a:r>
                          <a:endParaRPr lang="LID4096" sz="1600" dirty="0"/>
                        </a:p>
                      </a:txBody>
                      <a:tcPr/>
                    </a:tc>
                    <a:tc>
                      <a:txBody>
                        <a:bodyPr/>
                        <a:lstStyle/>
                        <a:p>
                          <a:r>
                            <a:rPr lang="en-US" sz="1600" dirty="0"/>
                            <a:t>-1</a:t>
                          </a:r>
                          <a:endParaRPr lang="LID4096" sz="1600" dirty="0"/>
                        </a:p>
                      </a:txBody>
                      <a:tcPr/>
                    </a:tc>
                    <a:tc>
                      <a:txBody>
                        <a:bodyPr/>
                        <a:lstStyle/>
                        <a:p>
                          <a:r>
                            <a:rPr lang="en-US" sz="1600" dirty="0"/>
                            <a:t>1</a:t>
                          </a:r>
                          <a:endParaRPr lang="LID4096" sz="1600" dirty="0"/>
                        </a:p>
                      </a:txBody>
                      <a:tcPr/>
                    </a:tc>
                    <a:tc>
                      <a:txBody>
                        <a:bodyPr/>
                        <a:lstStyle/>
                        <a:p>
                          <a:r>
                            <a:rPr lang="en-US" sz="1600" dirty="0"/>
                            <a:t>1</a:t>
                          </a:r>
                          <a:endParaRPr lang="LID4096" sz="1600" dirty="0"/>
                        </a:p>
                      </a:txBody>
                      <a:tcPr/>
                    </a:tc>
                    <a:tc>
                      <a:txBody>
                        <a:bodyPr/>
                        <a:lstStyle/>
                        <a:p>
                          <a:r>
                            <a:rPr lang="en-US" sz="1600" dirty="0"/>
                            <a:t>1</a:t>
                          </a:r>
                          <a:endParaRPr lang="LID4096" sz="1600" dirty="0"/>
                        </a:p>
                      </a:txBody>
                      <a:tcPr/>
                    </a:tc>
                    <a:tc>
                      <a:txBody>
                        <a:bodyPr/>
                        <a:lstStyle/>
                        <a:p>
                          <a:r>
                            <a:rPr lang="en-US" sz="1600" dirty="0"/>
                            <a:t>-1</a:t>
                          </a:r>
                          <a:endParaRPr lang="LID4096" sz="1600" dirty="0"/>
                        </a:p>
                      </a:txBody>
                      <a:tcPr/>
                    </a:tc>
                    <a:tc>
                      <a:txBody>
                        <a:bodyPr/>
                        <a:lstStyle/>
                        <a:p>
                          <a:endParaRPr lang="LID4096" sz="1600" dirty="0"/>
                        </a:p>
                      </a:txBody>
                      <a:tcPr/>
                    </a:tc>
                    <a:extLst>
                      <a:ext uri="{0D108BD9-81ED-4DB2-BD59-A6C34878D82A}">
                        <a16:rowId xmlns:a16="http://schemas.microsoft.com/office/drawing/2014/main" val="2175554634"/>
                      </a:ext>
                    </a:extLst>
                  </a:tr>
                  <a:tr h="370840">
                    <a:tc>
                      <a:txBody>
                        <a:bodyPr/>
                        <a:lstStyle/>
                        <a:p>
                          <a:r>
                            <a:rPr lang="en-US" sz="1600" dirty="0"/>
                            <a:t>P</a:t>
                          </a:r>
                          <a:endParaRPr lang="LID4096" sz="1600" dirty="0"/>
                        </a:p>
                      </a:txBody>
                      <a:tcPr/>
                    </a:tc>
                    <a:tc>
                      <a:txBody>
                        <a:bodyPr/>
                        <a:lstStyle/>
                        <a:p>
                          <a:r>
                            <a:rPr lang="en-US" sz="1600" dirty="0"/>
                            <a:t>0.1</a:t>
                          </a:r>
                          <a:endParaRPr lang="LID4096" sz="1600" dirty="0"/>
                        </a:p>
                      </a:txBody>
                      <a:tcPr/>
                    </a:tc>
                    <a:tc>
                      <a:txBody>
                        <a:bodyPr/>
                        <a:lstStyle/>
                        <a:p>
                          <a:r>
                            <a:rPr lang="en-US" sz="1600" dirty="0"/>
                            <a:t>0.1</a:t>
                          </a:r>
                          <a:endParaRPr lang="LID4096" sz="1600" dirty="0"/>
                        </a:p>
                      </a:txBody>
                      <a:tcPr/>
                    </a:tc>
                    <a:tc>
                      <a:txBody>
                        <a:bodyPr/>
                        <a:lstStyle/>
                        <a:p>
                          <a:r>
                            <a:rPr lang="en-US" sz="1600" dirty="0"/>
                            <a:t>0.1</a:t>
                          </a:r>
                          <a:endParaRPr lang="LID4096" sz="1600" dirty="0"/>
                        </a:p>
                      </a:txBody>
                      <a:tcPr/>
                    </a:tc>
                    <a:tc>
                      <a:txBody>
                        <a:bodyPr/>
                        <a:lstStyle/>
                        <a:p>
                          <a:r>
                            <a:rPr lang="en-US" sz="1600" dirty="0"/>
                            <a:t>0.1</a:t>
                          </a:r>
                          <a:endParaRPr lang="LID4096" sz="1600" dirty="0"/>
                        </a:p>
                      </a:txBody>
                      <a:tcPr/>
                    </a:tc>
                    <a:tc>
                      <a:txBody>
                        <a:bodyPr/>
                        <a:lstStyle/>
                        <a:p>
                          <a:r>
                            <a:rPr lang="en-US" sz="1600" dirty="0"/>
                            <a:t>0.1</a:t>
                          </a:r>
                          <a:endParaRPr lang="LID4096" sz="1600" dirty="0"/>
                        </a:p>
                      </a:txBody>
                      <a:tcPr/>
                    </a:tc>
                    <a:tc>
                      <a:txBody>
                        <a:bodyPr/>
                        <a:lstStyle/>
                        <a:p>
                          <a:r>
                            <a:rPr lang="en-US" sz="1600" dirty="0"/>
                            <a:t>0.1</a:t>
                          </a:r>
                          <a:endParaRPr lang="LID4096" sz="1600" dirty="0"/>
                        </a:p>
                      </a:txBody>
                      <a:tcPr/>
                    </a:tc>
                    <a:tc>
                      <a:txBody>
                        <a:bodyPr/>
                        <a:lstStyle/>
                        <a:p>
                          <a:r>
                            <a:rPr lang="en-US" sz="1600" dirty="0"/>
                            <a:t>0.1</a:t>
                          </a:r>
                          <a:endParaRPr lang="LID4096" sz="1600" dirty="0"/>
                        </a:p>
                      </a:txBody>
                      <a:tcPr/>
                    </a:tc>
                    <a:tc>
                      <a:txBody>
                        <a:bodyPr/>
                        <a:lstStyle/>
                        <a:p>
                          <a:r>
                            <a:rPr lang="en-US" sz="1600" dirty="0"/>
                            <a:t>0.1</a:t>
                          </a:r>
                          <a:endParaRPr lang="LID4096" sz="1600" dirty="0"/>
                        </a:p>
                      </a:txBody>
                      <a:tcPr/>
                    </a:tc>
                    <a:tc>
                      <a:txBody>
                        <a:bodyPr/>
                        <a:lstStyle/>
                        <a:p>
                          <a:r>
                            <a:rPr lang="en-US" sz="1600" dirty="0"/>
                            <a:t>0.1</a:t>
                          </a:r>
                          <a:endParaRPr lang="LID4096" sz="1600" dirty="0"/>
                        </a:p>
                      </a:txBody>
                      <a:tcPr/>
                    </a:tc>
                    <a:tc>
                      <a:txBody>
                        <a:bodyPr/>
                        <a:lstStyle/>
                        <a:p>
                          <a:r>
                            <a:rPr lang="en-US" sz="1600" dirty="0"/>
                            <a:t>0.1</a:t>
                          </a:r>
                          <a:endParaRPr lang="LID4096" sz="1600" dirty="0"/>
                        </a:p>
                      </a:txBody>
                      <a:tcPr/>
                    </a:tc>
                    <a:tc>
                      <a:txBody>
                        <a:bodyPr/>
                        <a:lstStyle/>
                        <a:p>
                          <a:endParaRPr lang="LID4096" sz="1600" dirty="0"/>
                        </a:p>
                      </a:txBody>
                      <a:tcPr/>
                    </a:tc>
                    <a:extLst>
                      <a:ext uri="{0D108BD9-81ED-4DB2-BD59-A6C34878D82A}">
                        <a16:rowId xmlns:a16="http://schemas.microsoft.com/office/drawing/2014/main" val="531969103"/>
                      </a:ext>
                    </a:extLst>
                  </a:tr>
                  <a:tr h="579120">
                    <a:tc>
                      <a:txBody>
                        <a:bodyPr/>
                        <a:lstStyle/>
                        <a:p>
                          <a:r>
                            <a:rPr lang="en-US" sz="1600" dirty="0"/>
                            <a:t>x&lt;2.5</a:t>
                          </a:r>
                          <a:endParaRPr lang="LID4096" sz="1600" dirty="0"/>
                        </a:p>
                      </a:txBody>
                      <a:tcPr/>
                    </a:tc>
                    <a:tc>
                      <a:txBody>
                        <a:bodyPr/>
                        <a:lstStyle/>
                        <a:p>
                          <a:r>
                            <a:rPr lang="en-US" sz="1600" dirty="0"/>
                            <a:t>1</a:t>
                          </a:r>
                          <a:endParaRPr lang="LID4096" sz="1600" dirty="0"/>
                        </a:p>
                      </a:txBody>
                      <a:tcPr/>
                    </a:tc>
                    <a:tc>
                      <a:txBody>
                        <a:bodyPr/>
                        <a:lstStyle/>
                        <a:p>
                          <a:r>
                            <a:rPr lang="en-US" sz="1600" dirty="0"/>
                            <a:t>1</a:t>
                          </a:r>
                          <a:endParaRPr lang="LID4096" sz="1600" dirty="0"/>
                        </a:p>
                      </a:txBody>
                      <a:tcPr/>
                    </a:tc>
                    <a:tc>
                      <a:txBody>
                        <a:bodyPr/>
                        <a:lstStyle/>
                        <a:p>
                          <a:r>
                            <a:rPr lang="en-US" sz="1600" dirty="0"/>
                            <a:t>1</a:t>
                          </a:r>
                          <a:endParaRPr lang="LID4096" sz="1600" dirty="0"/>
                        </a:p>
                      </a:txBody>
                      <a:tcPr/>
                    </a:tc>
                    <a:tc>
                      <a:txBody>
                        <a:bodyPr/>
                        <a:lstStyle/>
                        <a:p>
                          <a:r>
                            <a:rPr lang="en-US" sz="1600" dirty="0"/>
                            <a:t>-1</a:t>
                          </a:r>
                          <a:endParaRPr lang="LID4096" sz="1600" dirty="0"/>
                        </a:p>
                      </a:txBody>
                      <a:tcPr/>
                    </a:tc>
                    <a:tc>
                      <a:txBody>
                        <a:bodyPr/>
                        <a:lstStyle/>
                        <a:p>
                          <a:r>
                            <a:rPr lang="en-US" sz="1600" dirty="0"/>
                            <a:t>-1</a:t>
                          </a:r>
                          <a:endParaRPr lang="LID4096" sz="1600" dirty="0"/>
                        </a:p>
                      </a:txBody>
                      <a:tcPr/>
                    </a:tc>
                    <a:tc>
                      <a:txBody>
                        <a:bodyPr/>
                        <a:lstStyle/>
                        <a:p>
                          <a:r>
                            <a:rPr lang="en-US" sz="1600" dirty="0"/>
                            <a:t>-1</a:t>
                          </a:r>
                          <a:endParaRPr lang="LID4096" sz="1600" dirty="0"/>
                        </a:p>
                      </a:txBody>
                      <a:tcPr/>
                    </a:tc>
                    <a:tc>
                      <a:txBody>
                        <a:bodyPr/>
                        <a:lstStyle/>
                        <a:p>
                          <a:r>
                            <a:rPr lang="en-US" sz="1600" dirty="0"/>
                            <a:t>-1</a:t>
                          </a:r>
                          <a:endParaRPr lang="LID4096" sz="1600" dirty="0"/>
                        </a:p>
                      </a:txBody>
                      <a:tcPr/>
                    </a:tc>
                    <a:tc>
                      <a:txBody>
                        <a:bodyPr/>
                        <a:lstStyle/>
                        <a:p>
                          <a:r>
                            <a:rPr lang="en-US" sz="1600" dirty="0"/>
                            <a:t>-1</a:t>
                          </a:r>
                          <a:endParaRPr lang="LID4096" sz="1600" dirty="0"/>
                        </a:p>
                      </a:txBody>
                      <a:tcPr/>
                    </a:tc>
                    <a:tc>
                      <a:txBody>
                        <a:bodyPr/>
                        <a:lstStyle/>
                        <a:p>
                          <a:r>
                            <a:rPr lang="en-US" sz="1600" dirty="0"/>
                            <a:t>-1</a:t>
                          </a:r>
                          <a:endParaRPr lang="LID4096" sz="1600" dirty="0"/>
                        </a:p>
                      </a:txBody>
                      <a:tcPr/>
                    </a:tc>
                    <a:tc>
                      <a:txBody>
                        <a:bodyPr/>
                        <a:lstStyle/>
                        <a:p>
                          <a:r>
                            <a:rPr lang="en-US" sz="1600" dirty="0"/>
                            <a:t>-1</a:t>
                          </a:r>
                          <a:endParaRPr lang="LID4096" sz="1600" dirty="0"/>
                        </a:p>
                      </a:txBody>
                      <a:tcPr/>
                    </a:tc>
                    <a:tc>
                      <a:txBody>
                        <a:bodyPr/>
                        <a:lstStyle/>
                        <a:p>
                          <a:r>
                            <a:rPr lang="en-US" sz="1600" dirty="0"/>
                            <a:t>0.3</a:t>
                          </a:r>
                          <a:endParaRPr lang="LID4096" sz="1600" dirty="0"/>
                        </a:p>
                      </a:txBody>
                      <a:tcPr/>
                    </a:tc>
                    <a:extLst>
                      <a:ext uri="{0D108BD9-81ED-4DB2-BD59-A6C34878D82A}">
                        <a16:rowId xmlns:a16="http://schemas.microsoft.com/office/drawing/2014/main" val="3141886651"/>
                      </a:ext>
                    </a:extLst>
                  </a:tr>
                  <a:tr h="579120">
                    <a:tc>
                      <a:txBody>
                        <a:bodyPr/>
                        <a:lstStyle/>
                        <a:p>
                          <a:r>
                            <a:rPr lang="en-US" sz="1600" dirty="0" err="1"/>
                            <a:t>Pnew</a:t>
                          </a:r>
                          <a:endParaRPr lang="LID4096"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0.065</a:t>
                          </a:r>
                          <a:endParaRPr lang="LID4096"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0.065</a:t>
                          </a:r>
                          <a:endParaRPr lang="LID4096" sz="1600" dirty="0"/>
                        </a:p>
                      </a:txBody>
                      <a:tcPr/>
                    </a:tc>
                    <a:tc>
                      <a:txBody>
                        <a:bodyPr/>
                        <a:lstStyle/>
                        <a:p>
                          <a:r>
                            <a:rPr lang="en-US" sz="1600" dirty="0"/>
                            <a:t>0.065</a:t>
                          </a:r>
                          <a:endParaRPr lang="LID4096" sz="1600" dirty="0"/>
                        </a:p>
                      </a:txBody>
                      <a:tcPr/>
                    </a:tc>
                    <a:tc>
                      <a:txBody>
                        <a:bodyPr/>
                        <a:lstStyle/>
                        <a:p>
                          <a:r>
                            <a:rPr lang="en-US" sz="1600" dirty="0"/>
                            <a:t>0.065</a:t>
                          </a:r>
                          <a:endParaRPr lang="LID4096" sz="1600" dirty="0"/>
                        </a:p>
                      </a:txBody>
                      <a:tcPr/>
                    </a:tc>
                    <a:tc>
                      <a:txBody>
                        <a:bodyPr/>
                        <a:lstStyle/>
                        <a:p>
                          <a:r>
                            <a:rPr lang="en-US" sz="1600" dirty="0"/>
                            <a:t>0.065</a:t>
                          </a:r>
                          <a:endParaRPr lang="LID4096" sz="1600" dirty="0"/>
                        </a:p>
                      </a:txBody>
                      <a:tcPr/>
                    </a:tc>
                    <a:tc>
                      <a:txBody>
                        <a:bodyPr/>
                        <a:lstStyle/>
                        <a:p>
                          <a:r>
                            <a:rPr lang="en-US" sz="1600" dirty="0"/>
                            <a:t>0.065</a:t>
                          </a:r>
                          <a:endParaRPr lang="LID4096" sz="1600" dirty="0"/>
                        </a:p>
                      </a:txBody>
                      <a:tcPr/>
                    </a:tc>
                    <a:tc>
                      <a:txBody>
                        <a:bodyPr/>
                        <a:lstStyle/>
                        <a:p>
                          <a:r>
                            <a:rPr lang="en-US" sz="1600" dirty="0"/>
                            <a:t>0.15</a:t>
                          </a:r>
                          <a:endParaRPr lang="LID4096" sz="1600" dirty="0"/>
                        </a:p>
                      </a:txBody>
                      <a:tcPr/>
                    </a:tc>
                    <a:tc>
                      <a:txBody>
                        <a:bodyPr/>
                        <a:lstStyle/>
                        <a:p>
                          <a:r>
                            <a:rPr lang="en-US" sz="1600" dirty="0"/>
                            <a:t>0.15</a:t>
                          </a:r>
                          <a:endParaRPr lang="LID4096" sz="1600" dirty="0"/>
                        </a:p>
                      </a:txBody>
                      <a:tcPr/>
                    </a:tc>
                    <a:tc>
                      <a:txBody>
                        <a:bodyPr/>
                        <a:lstStyle/>
                        <a:p>
                          <a:r>
                            <a:rPr lang="en-US" sz="1600" dirty="0"/>
                            <a:t>.015</a:t>
                          </a:r>
                          <a:endParaRPr lang="LID4096" sz="1600" dirty="0"/>
                        </a:p>
                      </a:txBody>
                      <a:tcPr/>
                    </a:tc>
                    <a:tc>
                      <a:txBody>
                        <a:bodyPr/>
                        <a:lstStyle/>
                        <a:p>
                          <a:r>
                            <a:rPr lang="en-US" sz="1600" dirty="0"/>
                            <a:t>0.065</a:t>
                          </a:r>
                          <a:endParaRPr lang="LID4096" sz="1600" dirty="0"/>
                        </a:p>
                      </a:txBody>
                      <a:tcPr/>
                    </a:tc>
                    <a:tc>
                      <a:txBody>
                        <a:bodyPr/>
                        <a:lstStyle/>
                        <a:p>
                          <a:endParaRPr lang="LID4096" sz="2000" dirty="0"/>
                        </a:p>
                      </a:txBody>
                      <a:tcPr/>
                    </a:tc>
                    <a:extLst>
                      <a:ext uri="{0D108BD9-81ED-4DB2-BD59-A6C34878D82A}">
                        <a16:rowId xmlns:a16="http://schemas.microsoft.com/office/drawing/2014/main" val="3678514497"/>
                      </a:ext>
                    </a:extLst>
                  </a:tr>
                  <a:tr h="579120">
                    <a:tc>
                      <a:txBody>
                        <a:bodyPr/>
                        <a:lstStyle/>
                        <a:p>
                          <a:r>
                            <a:rPr lang="en-US" sz="1600" dirty="0"/>
                            <a:t>P</a:t>
                          </a:r>
                          <a:endParaRPr lang="LID4096"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0.07</a:t>
                          </a:r>
                          <a:endParaRPr lang="LID4096"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0.07</a:t>
                          </a:r>
                          <a:endParaRPr lang="LID4096" sz="1600" dirty="0"/>
                        </a:p>
                      </a:txBody>
                      <a:tcPr/>
                    </a:tc>
                    <a:tc>
                      <a:txBody>
                        <a:bodyPr/>
                        <a:lstStyle/>
                        <a:p>
                          <a:r>
                            <a:rPr lang="en-US" sz="1600" dirty="0"/>
                            <a:t>0.07</a:t>
                          </a:r>
                          <a:endParaRPr lang="LID4096" sz="1600" dirty="0"/>
                        </a:p>
                      </a:txBody>
                      <a:tcPr/>
                    </a:tc>
                    <a:tc>
                      <a:txBody>
                        <a:bodyPr/>
                        <a:lstStyle/>
                        <a:p>
                          <a:r>
                            <a:rPr lang="en-US" sz="1600" dirty="0"/>
                            <a:t>0.07</a:t>
                          </a:r>
                          <a:endParaRPr lang="LID4096" sz="1600" dirty="0"/>
                        </a:p>
                      </a:txBody>
                      <a:tcPr/>
                    </a:tc>
                    <a:tc>
                      <a:txBody>
                        <a:bodyPr/>
                        <a:lstStyle/>
                        <a:p>
                          <a:r>
                            <a:rPr lang="en-US" sz="1600" dirty="0"/>
                            <a:t>0.07</a:t>
                          </a:r>
                          <a:endParaRPr lang="LID4096" sz="1600" dirty="0"/>
                        </a:p>
                      </a:txBody>
                      <a:tcPr/>
                    </a:tc>
                    <a:tc>
                      <a:txBody>
                        <a:bodyPr/>
                        <a:lstStyle/>
                        <a:p>
                          <a:r>
                            <a:rPr lang="en-US" sz="1600" dirty="0"/>
                            <a:t>0.07</a:t>
                          </a:r>
                          <a:endParaRPr lang="LID4096" sz="1600" dirty="0"/>
                        </a:p>
                      </a:txBody>
                      <a:tcPr/>
                    </a:tc>
                    <a:tc>
                      <a:txBody>
                        <a:bodyPr/>
                        <a:lstStyle/>
                        <a:p>
                          <a:r>
                            <a:rPr lang="en-US" sz="1600" dirty="0"/>
                            <a:t>0.167</a:t>
                          </a:r>
                          <a:endParaRPr lang="LID4096" sz="1600" dirty="0"/>
                        </a:p>
                      </a:txBody>
                      <a:tcPr/>
                    </a:tc>
                    <a:tc>
                      <a:txBody>
                        <a:bodyPr/>
                        <a:lstStyle/>
                        <a:p>
                          <a:r>
                            <a:rPr lang="en-US" sz="1600" dirty="0"/>
                            <a:t>0.167</a:t>
                          </a:r>
                          <a:endParaRPr lang="LID4096" sz="1600" dirty="0"/>
                        </a:p>
                      </a:txBody>
                      <a:tcPr/>
                    </a:tc>
                    <a:tc>
                      <a:txBody>
                        <a:bodyPr/>
                        <a:lstStyle/>
                        <a:p>
                          <a:r>
                            <a:rPr lang="en-US" sz="1600" dirty="0"/>
                            <a:t>0.167</a:t>
                          </a:r>
                          <a:endParaRPr lang="LID4096" sz="1600" dirty="0"/>
                        </a:p>
                      </a:txBody>
                      <a:tcPr/>
                    </a:tc>
                    <a:tc>
                      <a:txBody>
                        <a:bodyPr/>
                        <a:lstStyle/>
                        <a:p>
                          <a:r>
                            <a:rPr lang="en-US" sz="1600" dirty="0"/>
                            <a:t>0.07</a:t>
                          </a:r>
                          <a:endParaRPr lang="LID4096" sz="1600" dirty="0"/>
                        </a:p>
                      </a:txBody>
                      <a:tcPr/>
                    </a:tc>
                    <a:tc>
                      <a:txBody>
                        <a:bodyPr/>
                        <a:lstStyle/>
                        <a:p>
                          <a:endParaRPr lang="LID4096" sz="2000" dirty="0"/>
                        </a:p>
                      </a:txBody>
                      <a:tcPr/>
                    </a:tc>
                    <a:extLst>
                      <a:ext uri="{0D108BD9-81ED-4DB2-BD59-A6C34878D82A}">
                        <a16:rowId xmlns:a16="http://schemas.microsoft.com/office/drawing/2014/main" val="1234301041"/>
                      </a:ext>
                    </a:extLst>
                  </a:tr>
                </a:tbl>
              </a:graphicData>
            </a:graphic>
          </p:graphicFrame>
        </mc:Fallback>
      </mc:AlternateContent>
      <p:sp>
        <p:nvSpPr>
          <p:cNvPr id="4" name="Footer Placeholder 3">
            <a:extLst>
              <a:ext uri="{FF2B5EF4-FFF2-40B4-BE49-F238E27FC236}">
                <a16:creationId xmlns:a16="http://schemas.microsoft.com/office/drawing/2014/main" id="{F6D72BAB-659D-481E-9F44-7A49FA6345E6}"/>
              </a:ext>
            </a:extLst>
          </p:cNvPr>
          <p:cNvSpPr>
            <a:spLocks noGrp="1"/>
          </p:cNvSpPr>
          <p:nvPr>
            <p:ph type="ftr" sz="quarter" idx="11"/>
          </p:nvPr>
        </p:nvSpPr>
        <p:spPr/>
        <p:txBody>
          <a:bodyPr/>
          <a:lstStyle/>
          <a:p>
            <a:r>
              <a:rPr lang="en-US"/>
              <a:t>zeshan.khan@nu.edu.pk</a:t>
            </a:r>
            <a:endParaRPr lang="en-US" dirty="0"/>
          </a:p>
        </p:txBody>
      </p:sp>
      <p:sp>
        <p:nvSpPr>
          <p:cNvPr id="5" name="Slide Number Placeholder 4">
            <a:extLst>
              <a:ext uri="{FF2B5EF4-FFF2-40B4-BE49-F238E27FC236}">
                <a16:creationId xmlns:a16="http://schemas.microsoft.com/office/drawing/2014/main" id="{4F1EC025-3B5F-4CBB-AA92-E3F3D7C93A87}"/>
              </a:ext>
            </a:extLst>
          </p:cNvPr>
          <p:cNvSpPr>
            <a:spLocks noGrp="1"/>
          </p:cNvSpPr>
          <p:nvPr>
            <p:ph type="sldNum" sz="quarter" idx="12"/>
          </p:nvPr>
        </p:nvSpPr>
        <p:spPr/>
        <p:txBody>
          <a:bodyPr/>
          <a:lstStyle/>
          <a:p>
            <a:pPr>
              <a:defRPr/>
            </a:pPr>
            <a:fld id="{A21CEE88-F9FC-456D-B47E-A59E4279B87A}" type="slidenum">
              <a:rPr lang="en-US" smtClean="0"/>
              <a:pPr>
                <a:defRPr/>
              </a:pPr>
              <a:t>45</a:t>
            </a:fld>
            <a:endParaRPr lang="en-US"/>
          </a:p>
        </p:txBody>
      </p:sp>
      <mc:AlternateContent xmlns:mc="http://schemas.openxmlformats.org/markup-compatibility/2006" xmlns:a14="http://schemas.microsoft.com/office/drawing/2010/main">
        <mc:Choice Requires="a14">
          <p:sp>
            <p:nvSpPr>
              <p:cNvPr id="7" name="Rectangle 3">
                <a:extLst>
                  <a:ext uri="{FF2B5EF4-FFF2-40B4-BE49-F238E27FC236}">
                    <a16:creationId xmlns:a16="http://schemas.microsoft.com/office/drawing/2014/main" id="{948E68EE-833E-4E59-AB6B-6C279262AB27}"/>
                  </a:ext>
                </a:extLst>
              </p:cNvPr>
              <p:cNvSpPr txBox="1">
                <a:spLocks noChangeArrowheads="1"/>
              </p:cNvSpPr>
              <p:nvPr/>
            </p:nvSpPr>
            <p:spPr>
              <a:xfrm>
                <a:off x="946150" y="5668145"/>
                <a:ext cx="6446520" cy="1008112"/>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algn="just"/>
                <a14:m>
                  <m:oMath xmlns:m="http://schemas.openxmlformats.org/officeDocument/2006/math">
                    <m:r>
                      <a:rPr lang="en-US" b="0" i="1" smtClean="0">
                        <a:latin typeface="Cambria Math" panose="02040503050406030204" pitchFamily="18" charset="0"/>
                      </a:rPr>
                      <m:t>𝑍</m:t>
                    </m:r>
                    <m:r>
                      <a:rPr lang="en-US" b="0" i="1" smtClean="0">
                        <a:latin typeface="Cambria Math" panose="02040503050406030204" pitchFamily="18" charset="0"/>
                      </a:rPr>
                      <m:t>=</m:t>
                    </m:r>
                    <m:r>
                      <a:rPr lang="en-US" b="0" i="1" smtClean="0">
                        <a:latin typeface="Cambria Math" panose="02040503050406030204" pitchFamily="18" charset="0"/>
                      </a:rPr>
                      <m:t>𝑆𝑢𝑚</m:t>
                    </m:r>
                    <m:r>
                      <a:rPr lang="en-US" b="0" i="1" smtClean="0">
                        <a:latin typeface="Cambria Math" panose="02040503050406030204" pitchFamily="18" charset="0"/>
                      </a:rPr>
                      <m:t>(</m:t>
                    </m:r>
                    <m:r>
                      <a:rPr lang="en-US" b="0" i="1" smtClean="0">
                        <a:latin typeface="Cambria Math" panose="02040503050406030204" pitchFamily="18" charset="0"/>
                      </a:rPr>
                      <m:t>𝑄</m:t>
                    </m:r>
                    <m:r>
                      <a:rPr lang="en-US" b="0" i="1" smtClean="0">
                        <a:latin typeface="Cambria Math" panose="02040503050406030204" pitchFamily="18" charset="0"/>
                      </a:rPr>
                      <m:t>)</m:t>
                    </m:r>
                  </m:oMath>
                </a14:m>
                <a:r>
                  <a:rPr lang="en-US" dirty="0">
                    <a:latin typeface="Times New Roman" pitchFamily="18" charset="0"/>
                  </a:rPr>
                  <a:t>=0.9165</a:t>
                </a:r>
              </a:p>
              <a:p>
                <a:pPr algn="just"/>
                <a14:m>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=0.423∗</m:t>
                    </m:r>
                    <m:r>
                      <a:rPr lang="en-US" b="0" i="1" smtClean="0">
                        <a:latin typeface="Cambria Math" panose="02040503050406030204" pitchFamily="18" charset="0"/>
                      </a:rPr>
                      <m:t>𝐼</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&lt;2.5)</m:t>
                    </m:r>
                  </m:oMath>
                </a14:m>
                <a:r>
                  <a:rPr lang="en-US" dirty="0">
                    <a:latin typeface="Times New Roman" pitchFamily="18" charset="0"/>
                  </a:rPr>
                  <a:t> 3 mistakes</a:t>
                </a:r>
              </a:p>
            </p:txBody>
          </p:sp>
        </mc:Choice>
        <mc:Fallback xmlns="">
          <p:sp>
            <p:nvSpPr>
              <p:cNvPr id="7" name="Rectangle 3">
                <a:extLst>
                  <a:ext uri="{FF2B5EF4-FFF2-40B4-BE49-F238E27FC236}">
                    <a16:creationId xmlns:a16="http://schemas.microsoft.com/office/drawing/2014/main" id="{948E68EE-833E-4E59-AB6B-6C279262AB27}"/>
                  </a:ext>
                </a:extLst>
              </p:cNvPr>
              <p:cNvSpPr txBox="1">
                <a:spLocks noRot="1" noChangeAspect="1" noMove="1" noResize="1" noEditPoints="1" noAdjustHandles="1" noChangeArrowheads="1" noChangeShapeType="1" noTextEdit="1"/>
              </p:cNvSpPr>
              <p:nvPr/>
            </p:nvSpPr>
            <p:spPr>
              <a:xfrm>
                <a:off x="946150" y="5668145"/>
                <a:ext cx="6446520" cy="1008112"/>
              </a:xfrm>
              <a:prstGeom prst="rect">
                <a:avLst/>
              </a:prstGeom>
              <a:blipFill>
                <a:blip r:embed="rId3"/>
                <a:stretch>
                  <a:fillRect l="-189" t="-4848"/>
                </a:stretch>
              </a:blipFill>
            </p:spPr>
            <p:txBody>
              <a:bodyPr/>
              <a:lstStyle/>
              <a:p>
                <a:r>
                  <a:rPr lang="LID4096">
                    <a:noFill/>
                  </a:rPr>
                  <a:t> </a:t>
                </a:r>
              </a:p>
            </p:txBody>
          </p:sp>
        </mc:Fallback>
      </mc:AlternateContent>
    </p:spTree>
    <p:extLst>
      <p:ext uri="{BB962C8B-B14F-4D97-AF65-F5344CB8AC3E}">
        <p14:creationId xmlns:p14="http://schemas.microsoft.com/office/powerpoint/2010/main" val="723582701"/>
      </p:ext>
    </p:extLst>
  </p:cSld>
  <p:clrMapOvr>
    <a:masterClrMapping/>
  </p:clrMapOvr>
  <p:transition spd="med">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blinds(horizontal)">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blinds(horizontal)">
                                      <p:cBhvr>
                                        <p:cTn id="12" dur="500"/>
                                        <p:tgtEl>
                                          <p:spTgt spid="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3AB94E-E681-49D6-A428-A855AF1312D4}"/>
              </a:ext>
            </a:extLst>
          </p:cNvPr>
          <p:cNvSpPr>
            <a:spLocks noGrp="1"/>
          </p:cNvSpPr>
          <p:nvPr>
            <p:ph type="title"/>
          </p:nvPr>
        </p:nvSpPr>
        <p:spPr/>
        <p:txBody>
          <a:bodyPr/>
          <a:lstStyle/>
          <a:p>
            <a:r>
              <a:rPr lang="en-US" dirty="0"/>
              <a:t>Example (t2)</a:t>
            </a:r>
            <a:endParaRPr lang="LID4096" dirty="0"/>
          </a:p>
        </p:txBody>
      </p:sp>
      <mc:AlternateContent xmlns:mc="http://schemas.openxmlformats.org/markup-compatibility/2006" xmlns:a14="http://schemas.microsoft.com/office/drawing/2010/main">
        <mc:Choice Requires="a14">
          <p:graphicFrame>
            <p:nvGraphicFramePr>
              <p:cNvPr id="6" name="Table 6">
                <a:extLst>
                  <a:ext uri="{FF2B5EF4-FFF2-40B4-BE49-F238E27FC236}">
                    <a16:creationId xmlns:a16="http://schemas.microsoft.com/office/drawing/2014/main" id="{B87759BD-F0BB-4C7F-B6FE-3A8317E66BF0}"/>
                  </a:ext>
                </a:extLst>
              </p:cNvPr>
              <p:cNvGraphicFramePr>
                <a:graphicFrameLocks noGrp="1"/>
              </p:cNvGraphicFramePr>
              <p:nvPr>
                <p:ph idx="1"/>
                <p:extLst>
                  <p:ext uri="{D42A27DB-BD31-4B8C-83A1-F6EECF244321}">
                    <p14:modId xmlns:p14="http://schemas.microsoft.com/office/powerpoint/2010/main" val="780626995"/>
                  </p:ext>
                </p:extLst>
              </p:nvPr>
            </p:nvGraphicFramePr>
            <p:xfrm>
              <a:off x="946150" y="1828800"/>
              <a:ext cx="6446833" cy="2479040"/>
            </p:xfrm>
            <a:graphic>
              <a:graphicData uri="http://schemas.openxmlformats.org/drawingml/2006/table">
                <a:tbl>
                  <a:tblPr firstRow="1" bandRow="1">
                    <a:tableStyleId>{5C22544A-7EE6-4342-B048-85BDC9FD1C3A}</a:tableStyleId>
                  </a:tblPr>
                  <a:tblGrid>
                    <a:gridCol w="551388">
                      <a:extLst>
                        <a:ext uri="{9D8B030D-6E8A-4147-A177-3AD203B41FA5}">
                          <a16:colId xmlns:a16="http://schemas.microsoft.com/office/drawing/2014/main" val="2125577940"/>
                        </a:ext>
                      </a:extLst>
                    </a:gridCol>
                    <a:gridCol w="523085">
                      <a:extLst>
                        <a:ext uri="{9D8B030D-6E8A-4147-A177-3AD203B41FA5}">
                          <a16:colId xmlns:a16="http://schemas.microsoft.com/office/drawing/2014/main" val="869162464"/>
                        </a:ext>
                      </a:extLst>
                    </a:gridCol>
                    <a:gridCol w="537236">
                      <a:extLst>
                        <a:ext uri="{9D8B030D-6E8A-4147-A177-3AD203B41FA5}">
                          <a16:colId xmlns:a16="http://schemas.microsoft.com/office/drawing/2014/main" val="228964478"/>
                        </a:ext>
                      </a:extLst>
                    </a:gridCol>
                    <a:gridCol w="537236">
                      <a:extLst>
                        <a:ext uri="{9D8B030D-6E8A-4147-A177-3AD203B41FA5}">
                          <a16:colId xmlns:a16="http://schemas.microsoft.com/office/drawing/2014/main" val="1740794156"/>
                        </a:ext>
                      </a:extLst>
                    </a:gridCol>
                    <a:gridCol w="537236">
                      <a:extLst>
                        <a:ext uri="{9D8B030D-6E8A-4147-A177-3AD203B41FA5}">
                          <a16:colId xmlns:a16="http://schemas.microsoft.com/office/drawing/2014/main" val="937220109"/>
                        </a:ext>
                      </a:extLst>
                    </a:gridCol>
                    <a:gridCol w="537236">
                      <a:extLst>
                        <a:ext uri="{9D8B030D-6E8A-4147-A177-3AD203B41FA5}">
                          <a16:colId xmlns:a16="http://schemas.microsoft.com/office/drawing/2014/main" val="2294728461"/>
                        </a:ext>
                      </a:extLst>
                    </a:gridCol>
                    <a:gridCol w="537236">
                      <a:extLst>
                        <a:ext uri="{9D8B030D-6E8A-4147-A177-3AD203B41FA5}">
                          <a16:colId xmlns:a16="http://schemas.microsoft.com/office/drawing/2014/main" val="1530943301"/>
                        </a:ext>
                      </a:extLst>
                    </a:gridCol>
                    <a:gridCol w="537236">
                      <a:extLst>
                        <a:ext uri="{9D8B030D-6E8A-4147-A177-3AD203B41FA5}">
                          <a16:colId xmlns:a16="http://schemas.microsoft.com/office/drawing/2014/main" val="796534891"/>
                        </a:ext>
                      </a:extLst>
                    </a:gridCol>
                    <a:gridCol w="537236">
                      <a:extLst>
                        <a:ext uri="{9D8B030D-6E8A-4147-A177-3AD203B41FA5}">
                          <a16:colId xmlns:a16="http://schemas.microsoft.com/office/drawing/2014/main" val="1438237302"/>
                        </a:ext>
                      </a:extLst>
                    </a:gridCol>
                    <a:gridCol w="537236">
                      <a:extLst>
                        <a:ext uri="{9D8B030D-6E8A-4147-A177-3AD203B41FA5}">
                          <a16:colId xmlns:a16="http://schemas.microsoft.com/office/drawing/2014/main" val="2106090586"/>
                        </a:ext>
                      </a:extLst>
                    </a:gridCol>
                    <a:gridCol w="537236">
                      <a:extLst>
                        <a:ext uri="{9D8B030D-6E8A-4147-A177-3AD203B41FA5}">
                          <a16:colId xmlns:a16="http://schemas.microsoft.com/office/drawing/2014/main" val="2292440500"/>
                        </a:ext>
                      </a:extLst>
                    </a:gridCol>
                    <a:gridCol w="537236">
                      <a:extLst>
                        <a:ext uri="{9D8B030D-6E8A-4147-A177-3AD203B41FA5}">
                          <a16:colId xmlns:a16="http://schemas.microsoft.com/office/drawing/2014/main" val="3353765721"/>
                        </a:ext>
                      </a:extLst>
                    </a:gridCol>
                  </a:tblGrid>
                  <a:tr h="370840">
                    <a:tc>
                      <a:txBody>
                        <a:bodyPr/>
                        <a:lstStyle/>
                        <a:p>
                          <a:r>
                            <a:rPr lang="en-US" sz="1600" dirty="0"/>
                            <a:t>Index</a:t>
                          </a:r>
                          <a:endParaRPr lang="LID4096" sz="1600" dirty="0"/>
                        </a:p>
                      </a:txBody>
                      <a:tcPr/>
                    </a:tc>
                    <a:tc>
                      <a:txBody>
                        <a:bodyPr/>
                        <a:lstStyle/>
                        <a:p>
                          <a:r>
                            <a:rPr lang="en-US" sz="1600" dirty="0"/>
                            <a:t>0</a:t>
                          </a:r>
                          <a:endParaRPr lang="LID4096" sz="1600" dirty="0"/>
                        </a:p>
                      </a:txBody>
                      <a:tcPr/>
                    </a:tc>
                    <a:tc>
                      <a:txBody>
                        <a:bodyPr/>
                        <a:lstStyle/>
                        <a:p>
                          <a:r>
                            <a:rPr lang="en-US" sz="1600" dirty="0"/>
                            <a:t>1</a:t>
                          </a:r>
                          <a:endParaRPr lang="LID4096" sz="1600" dirty="0"/>
                        </a:p>
                      </a:txBody>
                      <a:tcPr/>
                    </a:tc>
                    <a:tc>
                      <a:txBody>
                        <a:bodyPr/>
                        <a:lstStyle/>
                        <a:p>
                          <a:r>
                            <a:rPr lang="en-US" sz="1600" dirty="0"/>
                            <a:t>2</a:t>
                          </a:r>
                          <a:endParaRPr lang="LID4096" sz="1600" dirty="0"/>
                        </a:p>
                      </a:txBody>
                      <a:tcPr/>
                    </a:tc>
                    <a:tc>
                      <a:txBody>
                        <a:bodyPr/>
                        <a:lstStyle/>
                        <a:p>
                          <a:r>
                            <a:rPr lang="en-US" sz="1600" dirty="0"/>
                            <a:t>3</a:t>
                          </a:r>
                          <a:endParaRPr lang="LID4096" sz="1600" dirty="0"/>
                        </a:p>
                      </a:txBody>
                      <a:tcPr/>
                    </a:tc>
                    <a:tc>
                      <a:txBody>
                        <a:bodyPr/>
                        <a:lstStyle/>
                        <a:p>
                          <a:r>
                            <a:rPr lang="en-US" sz="1600" dirty="0"/>
                            <a:t>4</a:t>
                          </a:r>
                          <a:endParaRPr lang="LID4096" sz="1600" dirty="0"/>
                        </a:p>
                      </a:txBody>
                      <a:tcPr/>
                    </a:tc>
                    <a:tc>
                      <a:txBody>
                        <a:bodyPr/>
                        <a:lstStyle/>
                        <a:p>
                          <a:r>
                            <a:rPr lang="en-US" sz="1600" dirty="0"/>
                            <a:t>5</a:t>
                          </a:r>
                          <a:endParaRPr lang="LID4096" sz="1600" dirty="0"/>
                        </a:p>
                      </a:txBody>
                      <a:tcPr/>
                    </a:tc>
                    <a:tc>
                      <a:txBody>
                        <a:bodyPr/>
                        <a:lstStyle/>
                        <a:p>
                          <a:r>
                            <a:rPr lang="en-US" sz="1600" dirty="0"/>
                            <a:t>6</a:t>
                          </a:r>
                          <a:endParaRPr lang="LID4096" sz="1600" dirty="0"/>
                        </a:p>
                      </a:txBody>
                      <a:tcPr/>
                    </a:tc>
                    <a:tc>
                      <a:txBody>
                        <a:bodyPr/>
                        <a:lstStyle/>
                        <a:p>
                          <a:r>
                            <a:rPr lang="en-US" sz="1600" dirty="0"/>
                            <a:t>7</a:t>
                          </a:r>
                          <a:endParaRPr lang="LID4096" sz="1600" dirty="0"/>
                        </a:p>
                      </a:txBody>
                      <a:tcPr/>
                    </a:tc>
                    <a:tc>
                      <a:txBody>
                        <a:bodyPr/>
                        <a:lstStyle/>
                        <a:p>
                          <a:r>
                            <a:rPr lang="en-US" sz="1600" dirty="0"/>
                            <a:t>8</a:t>
                          </a:r>
                          <a:endParaRPr lang="LID4096" sz="1600" dirty="0"/>
                        </a:p>
                      </a:txBody>
                      <a:tcPr/>
                    </a:tc>
                    <a:tc>
                      <a:txBody>
                        <a:bodyPr/>
                        <a:lstStyle/>
                        <a:p>
                          <a:r>
                            <a:rPr lang="en-US" sz="1600" dirty="0"/>
                            <a:t>9</a:t>
                          </a:r>
                          <a:endParaRPr lang="LID4096" sz="1600" dirty="0"/>
                        </a:p>
                      </a:txBody>
                      <a:tcPr/>
                    </a:tc>
                    <a:tc>
                      <a:txBody>
                        <a:bodyPr/>
                        <a:lstStyle/>
                        <a:p>
                          <a:pPr/>
                          <a14:m>
                            <m:oMathPara xmlns:m="http://schemas.openxmlformats.org/officeDocument/2006/math">
                              <m:oMathParaPr>
                                <m:jc m:val="centerGroup"/>
                              </m:oMathParaPr>
                              <m:oMath xmlns:m="http://schemas.openxmlformats.org/officeDocument/2006/math">
                                <m:r>
                                  <a:rPr lang="en-US" sz="1600" b="1" i="1" smtClean="0">
                                    <a:latin typeface="Cambria Math" panose="02040503050406030204" pitchFamily="18" charset="0"/>
                                  </a:rPr>
                                  <m:t>𝝐</m:t>
                                </m:r>
                              </m:oMath>
                            </m:oMathPara>
                          </a14:m>
                          <a:endParaRPr lang="LID4096" sz="1600" dirty="0"/>
                        </a:p>
                      </a:txBody>
                      <a:tcPr/>
                    </a:tc>
                    <a:extLst>
                      <a:ext uri="{0D108BD9-81ED-4DB2-BD59-A6C34878D82A}">
                        <a16:rowId xmlns:a16="http://schemas.microsoft.com/office/drawing/2014/main" val="2406703387"/>
                      </a:ext>
                    </a:extLst>
                  </a:tr>
                  <a:tr h="370840">
                    <a:tc>
                      <a:txBody>
                        <a:bodyPr/>
                        <a:lstStyle/>
                        <a:p>
                          <a:r>
                            <a:rPr lang="en-US" sz="1600" dirty="0"/>
                            <a:t>X</a:t>
                          </a:r>
                          <a:endParaRPr lang="LID4096" sz="1600" dirty="0"/>
                        </a:p>
                      </a:txBody>
                      <a:tcPr/>
                    </a:tc>
                    <a:tc>
                      <a:txBody>
                        <a:bodyPr/>
                        <a:lstStyle/>
                        <a:p>
                          <a:r>
                            <a:rPr lang="en-US" sz="1600" dirty="0"/>
                            <a:t>0</a:t>
                          </a:r>
                          <a:endParaRPr lang="LID4096" sz="1600" dirty="0"/>
                        </a:p>
                      </a:txBody>
                      <a:tcPr/>
                    </a:tc>
                    <a:tc>
                      <a:txBody>
                        <a:bodyPr/>
                        <a:lstStyle/>
                        <a:p>
                          <a:r>
                            <a:rPr lang="en-US" sz="1600" dirty="0"/>
                            <a:t>1</a:t>
                          </a:r>
                          <a:endParaRPr lang="LID4096" sz="1600" dirty="0"/>
                        </a:p>
                      </a:txBody>
                      <a:tcPr/>
                    </a:tc>
                    <a:tc>
                      <a:txBody>
                        <a:bodyPr/>
                        <a:lstStyle/>
                        <a:p>
                          <a:r>
                            <a:rPr lang="en-US" sz="1600" dirty="0"/>
                            <a:t>2</a:t>
                          </a:r>
                          <a:endParaRPr lang="LID4096" sz="1600" dirty="0"/>
                        </a:p>
                      </a:txBody>
                      <a:tcPr/>
                    </a:tc>
                    <a:tc>
                      <a:txBody>
                        <a:bodyPr/>
                        <a:lstStyle/>
                        <a:p>
                          <a:r>
                            <a:rPr lang="en-US" sz="1600" dirty="0"/>
                            <a:t>3</a:t>
                          </a:r>
                          <a:endParaRPr lang="LID4096" sz="1600" dirty="0"/>
                        </a:p>
                      </a:txBody>
                      <a:tcPr/>
                    </a:tc>
                    <a:tc>
                      <a:txBody>
                        <a:bodyPr/>
                        <a:lstStyle/>
                        <a:p>
                          <a:r>
                            <a:rPr lang="en-US" sz="1600" dirty="0"/>
                            <a:t>4</a:t>
                          </a:r>
                          <a:endParaRPr lang="LID4096" sz="1600" dirty="0"/>
                        </a:p>
                      </a:txBody>
                      <a:tcPr/>
                    </a:tc>
                    <a:tc>
                      <a:txBody>
                        <a:bodyPr/>
                        <a:lstStyle/>
                        <a:p>
                          <a:r>
                            <a:rPr lang="en-US" sz="1600" dirty="0"/>
                            <a:t>5</a:t>
                          </a:r>
                          <a:endParaRPr lang="LID4096" sz="1600" dirty="0"/>
                        </a:p>
                      </a:txBody>
                      <a:tcPr/>
                    </a:tc>
                    <a:tc>
                      <a:txBody>
                        <a:bodyPr/>
                        <a:lstStyle/>
                        <a:p>
                          <a:r>
                            <a:rPr lang="en-US" sz="1600" dirty="0"/>
                            <a:t>6</a:t>
                          </a:r>
                          <a:endParaRPr lang="LID4096" sz="1600" dirty="0"/>
                        </a:p>
                      </a:txBody>
                      <a:tcPr/>
                    </a:tc>
                    <a:tc>
                      <a:txBody>
                        <a:bodyPr/>
                        <a:lstStyle/>
                        <a:p>
                          <a:r>
                            <a:rPr lang="en-US" sz="1600" dirty="0"/>
                            <a:t>7</a:t>
                          </a:r>
                          <a:endParaRPr lang="LID4096" sz="1600" dirty="0"/>
                        </a:p>
                      </a:txBody>
                      <a:tcPr/>
                    </a:tc>
                    <a:tc>
                      <a:txBody>
                        <a:bodyPr/>
                        <a:lstStyle/>
                        <a:p>
                          <a:r>
                            <a:rPr lang="en-US" sz="1600" dirty="0"/>
                            <a:t>8</a:t>
                          </a:r>
                          <a:endParaRPr lang="LID4096" sz="1600" dirty="0"/>
                        </a:p>
                      </a:txBody>
                      <a:tcPr/>
                    </a:tc>
                    <a:tc>
                      <a:txBody>
                        <a:bodyPr/>
                        <a:lstStyle/>
                        <a:p>
                          <a:r>
                            <a:rPr lang="en-US" sz="1600" dirty="0"/>
                            <a:t>9</a:t>
                          </a:r>
                          <a:endParaRPr lang="LID4096" sz="1600" dirty="0"/>
                        </a:p>
                      </a:txBody>
                      <a:tcPr/>
                    </a:tc>
                    <a:tc>
                      <a:txBody>
                        <a:bodyPr/>
                        <a:lstStyle/>
                        <a:p>
                          <a:endParaRPr lang="LID4096" sz="1600" dirty="0"/>
                        </a:p>
                      </a:txBody>
                      <a:tcPr/>
                    </a:tc>
                    <a:extLst>
                      <a:ext uri="{0D108BD9-81ED-4DB2-BD59-A6C34878D82A}">
                        <a16:rowId xmlns:a16="http://schemas.microsoft.com/office/drawing/2014/main" val="391947288"/>
                      </a:ext>
                    </a:extLst>
                  </a:tr>
                  <a:tr h="370840">
                    <a:tc>
                      <a:txBody>
                        <a:bodyPr/>
                        <a:lstStyle/>
                        <a:p>
                          <a:r>
                            <a:rPr lang="en-US" sz="1600" dirty="0"/>
                            <a:t>Y</a:t>
                          </a:r>
                          <a:endParaRPr lang="LID4096" sz="1600" dirty="0"/>
                        </a:p>
                      </a:txBody>
                      <a:tcPr/>
                    </a:tc>
                    <a:tc>
                      <a:txBody>
                        <a:bodyPr/>
                        <a:lstStyle/>
                        <a:p>
                          <a:r>
                            <a:rPr lang="en-US" sz="1600" dirty="0"/>
                            <a:t>1</a:t>
                          </a:r>
                          <a:endParaRPr lang="LID4096" sz="1600" dirty="0"/>
                        </a:p>
                      </a:txBody>
                      <a:tcPr/>
                    </a:tc>
                    <a:tc>
                      <a:txBody>
                        <a:bodyPr/>
                        <a:lstStyle/>
                        <a:p>
                          <a:r>
                            <a:rPr lang="en-US" sz="1600" dirty="0"/>
                            <a:t>1</a:t>
                          </a:r>
                          <a:endParaRPr lang="LID4096" sz="1600" dirty="0"/>
                        </a:p>
                      </a:txBody>
                      <a:tcPr/>
                    </a:tc>
                    <a:tc>
                      <a:txBody>
                        <a:bodyPr/>
                        <a:lstStyle/>
                        <a:p>
                          <a:r>
                            <a:rPr lang="en-US" sz="1600" dirty="0"/>
                            <a:t>1</a:t>
                          </a:r>
                          <a:endParaRPr lang="LID4096" sz="1600" dirty="0"/>
                        </a:p>
                      </a:txBody>
                      <a:tcPr/>
                    </a:tc>
                    <a:tc>
                      <a:txBody>
                        <a:bodyPr/>
                        <a:lstStyle/>
                        <a:p>
                          <a:r>
                            <a:rPr lang="en-US" sz="1600" dirty="0"/>
                            <a:t>-1</a:t>
                          </a:r>
                          <a:endParaRPr lang="LID4096" sz="1600" dirty="0"/>
                        </a:p>
                      </a:txBody>
                      <a:tcPr/>
                    </a:tc>
                    <a:tc>
                      <a:txBody>
                        <a:bodyPr/>
                        <a:lstStyle/>
                        <a:p>
                          <a:r>
                            <a:rPr lang="en-US" sz="1600" dirty="0"/>
                            <a:t>-1</a:t>
                          </a:r>
                          <a:endParaRPr lang="LID4096" sz="1600" dirty="0"/>
                        </a:p>
                      </a:txBody>
                      <a:tcPr/>
                    </a:tc>
                    <a:tc>
                      <a:txBody>
                        <a:bodyPr/>
                        <a:lstStyle/>
                        <a:p>
                          <a:r>
                            <a:rPr lang="en-US" sz="1600" dirty="0"/>
                            <a:t>-1</a:t>
                          </a:r>
                          <a:endParaRPr lang="LID4096" sz="1600" dirty="0"/>
                        </a:p>
                      </a:txBody>
                      <a:tcPr/>
                    </a:tc>
                    <a:tc>
                      <a:txBody>
                        <a:bodyPr/>
                        <a:lstStyle/>
                        <a:p>
                          <a:r>
                            <a:rPr lang="en-US" sz="1600" dirty="0"/>
                            <a:t>1</a:t>
                          </a:r>
                          <a:endParaRPr lang="LID4096" sz="1600" dirty="0"/>
                        </a:p>
                      </a:txBody>
                      <a:tcPr/>
                    </a:tc>
                    <a:tc>
                      <a:txBody>
                        <a:bodyPr/>
                        <a:lstStyle/>
                        <a:p>
                          <a:r>
                            <a:rPr lang="en-US" sz="1600" dirty="0"/>
                            <a:t>1</a:t>
                          </a:r>
                          <a:endParaRPr lang="LID4096" sz="1600" dirty="0"/>
                        </a:p>
                      </a:txBody>
                      <a:tcPr/>
                    </a:tc>
                    <a:tc>
                      <a:txBody>
                        <a:bodyPr/>
                        <a:lstStyle/>
                        <a:p>
                          <a:r>
                            <a:rPr lang="en-US" sz="1600" dirty="0"/>
                            <a:t>1</a:t>
                          </a:r>
                          <a:endParaRPr lang="LID4096" sz="1600" dirty="0"/>
                        </a:p>
                      </a:txBody>
                      <a:tcPr/>
                    </a:tc>
                    <a:tc>
                      <a:txBody>
                        <a:bodyPr/>
                        <a:lstStyle/>
                        <a:p>
                          <a:r>
                            <a:rPr lang="en-US" sz="1600" dirty="0"/>
                            <a:t>-1</a:t>
                          </a:r>
                          <a:endParaRPr lang="LID4096" sz="1600" dirty="0"/>
                        </a:p>
                      </a:txBody>
                      <a:tcPr/>
                    </a:tc>
                    <a:tc>
                      <a:txBody>
                        <a:bodyPr/>
                        <a:lstStyle/>
                        <a:p>
                          <a:endParaRPr lang="LID4096" sz="1600" dirty="0"/>
                        </a:p>
                      </a:txBody>
                      <a:tcPr/>
                    </a:tc>
                    <a:extLst>
                      <a:ext uri="{0D108BD9-81ED-4DB2-BD59-A6C34878D82A}">
                        <a16:rowId xmlns:a16="http://schemas.microsoft.com/office/drawing/2014/main" val="2175554634"/>
                      </a:ext>
                    </a:extLst>
                  </a:tr>
                  <a:tr h="370840">
                    <a:tc>
                      <a:txBody>
                        <a:bodyPr/>
                        <a:lstStyle/>
                        <a:p>
                          <a:r>
                            <a:rPr lang="en-US" sz="1600" dirty="0"/>
                            <a:t>P</a:t>
                          </a:r>
                          <a:endParaRPr lang="LID4096"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0.07</a:t>
                          </a:r>
                          <a:endParaRPr lang="LID4096"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0.07</a:t>
                          </a:r>
                          <a:endParaRPr lang="LID4096" sz="1600" dirty="0"/>
                        </a:p>
                      </a:txBody>
                      <a:tcPr/>
                    </a:tc>
                    <a:tc>
                      <a:txBody>
                        <a:bodyPr/>
                        <a:lstStyle/>
                        <a:p>
                          <a:r>
                            <a:rPr lang="en-US" sz="1600" dirty="0"/>
                            <a:t>0.07</a:t>
                          </a:r>
                          <a:endParaRPr lang="LID4096" sz="1600" dirty="0"/>
                        </a:p>
                      </a:txBody>
                      <a:tcPr/>
                    </a:tc>
                    <a:tc>
                      <a:txBody>
                        <a:bodyPr/>
                        <a:lstStyle/>
                        <a:p>
                          <a:r>
                            <a:rPr lang="en-US" sz="1600" dirty="0"/>
                            <a:t>0.07</a:t>
                          </a:r>
                          <a:endParaRPr lang="LID4096" sz="1600" dirty="0"/>
                        </a:p>
                      </a:txBody>
                      <a:tcPr/>
                    </a:tc>
                    <a:tc>
                      <a:txBody>
                        <a:bodyPr/>
                        <a:lstStyle/>
                        <a:p>
                          <a:r>
                            <a:rPr lang="en-US" sz="1600" dirty="0"/>
                            <a:t>0.07</a:t>
                          </a:r>
                          <a:endParaRPr lang="LID4096" sz="1600" dirty="0"/>
                        </a:p>
                      </a:txBody>
                      <a:tcPr/>
                    </a:tc>
                    <a:tc>
                      <a:txBody>
                        <a:bodyPr/>
                        <a:lstStyle/>
                        <a:p>
                          <a:r>
                            <a:rPr lang="en-US" sz="1600" dirty="0"/>
                            <a:t>0.07</a:t>
                          </a:r>
                          <a:endParaRPr lang="LID4096" sz="1600" dirty="0"/>
                        </a:p>
                      </a:txBody>
                      <a:tcPr/>
                    </a:tc>
                    <a:tc>
                      <a:txBody>
                        <a:bodyPr/>
                        <a:lstStyle/>
                        <a:p>
                          <a:r>
                            <a:rPr lang="en-US" sz="1600" dirty="0"/>
                            <a:t>0.167</a:t>
                          </a:r>
                          <a:endParaRPr lang="LID4096" sz="1600" dirty="0"/>
                        </a:p>
                      </a:txBody>
                      <a:tcPr/>
                    </a:tc>
                    <a:tc>
                      <a:txBody>
                        <a:bodyPr/>
                        <a:lstStyle/>
                        <a:p>
                          <a:r>
                            <a:rPr lang="en-US" sz="1600" dirty="0"/>
                            <a:t>0.167</a:t>
                          </a:r>
                          <a:endParaRPr lang="LID4096" sz="1600" dirty="0"/>
                        </a:p>
                      </a:txBody>
                      <a:tcPr/>
                    </a:tc>
                    <a:tc>
                      <a:txBody>
                        <a:bodyPr/>
                        <a:lstStyle/>
                        <a:p>
                          <a:r>
                            <a:rPr lang="en-US" sz="1600" dirty="0"/>
                            <a:t>0.167</a:t>
                          </a:r>
                          <a:endParaRPr lang="LID4096" sz="1600" dirty="0"/>
                        </a:p>
                      </a:txBody>
                      <a:tcPr/>
                    </a:tc>
                    <a:tc>
                      <a:txBody>
                        <a:bodyPr/>
                        <a:lstStyle/>
                        <a:p>
                          <a:r>
                            <a:rPr lang="en-US" sz="1600" dirty="0"/>
                            <a:t>0.07</a:t>
                          </a:r>
                          <a:endParaRPr lang="LID4096" sz="1600" dirty="0"/>
                        </a:p>
                      </a:txBody>
                      <a:tcPr/>
                    </a:tc>
                    <a:tc>
                      <a:txBody>
                        <a:bodyPr/>
                        <a:lstStyle/>
                        <a:p>
                          <a:endParaRPr lang="LID4096" sz="1600" dirty="0"/>
                        </a:p>
                      </a:txBody>
                      <a:tcPr/>
                    </a:tc>
                    <a:extLst>
                      <a:ext uri="{0D108BD9-81ED-4DB2-BD59-A6C34878D82A}">
                        <a16:rowId xmlns:a16="http://schemas.microsoft.com/office/drawing/2014/main" val="531969103"/>
                      </a:ext>
                    </a:extLst>
                  </a:tr>
                  <a:tr h="370840">
                    <a:tc>
                      <a:txBody>
                        <a:bodyPr/>
                        <a:lstStyle/>
                        <a:p>
                          <a:r>
                            <a:rPr lang="en-US" sz="1600" dirty="0"/>
                            <a:t>x&lt;8.5</a:t>
                          </a:r>
                          <a:endParaRPr lang="LID4096" sz="1600" dirty="0"/>
                        </a:p>
                      </a:txBody>
                      <a:tcPr/>
                    </a:tc>
                    <a:tc>
                      <a:txBody>
                        <a:bodyPr/>
                        <a:lstStyle/>
                        <a:p>
                          <a:r>
                            <a:rPr lang="en-US" sz="1600" dirty="0"/>
                            <a:t>1</a:t>
                          </a:r>
                          <a:endParaRPr lang="LID4096" sz="1600" dirty="0"/>
                        </a:p>
                      </a:txBody>
                      <a:tcPr/>
                    </a:tc>
                    <a:tc>
                      <a:txBody>
                        <a:bodyPr/>
                        <a:lstStyle/>
                        <a:p>
                          <a:r>
                            <a:rPr lang="en-US" sz="1600" dirty="0"/>
                            <a:t>1</a:t>
                          </a:r>
                          <a:endParaRPr lang="LID4096" sz="1600" dirty="0"/>
                        </a:p>
                      </a:txBody>
                      <a:tcPr/>
                    </a:tc>
                    <a:tc>
                      <a:txBody>
                        <a:bodyPr/>
                        <a:lstStyle/>
                        <a:p>
                          <a:r>
                            <a:rPr lang="en-US" sz="1600" dirty="0"/>
                            <a:t>1</a:t>
                          </a:r>
                          <a:endParaRPr lang="LID4096" sz="1600" dirty="0"/>
                        </a:p>
                      </a:txBody>
                      <a:tcPr/>
                    </a:tc>
                    <a:tc>
                      <a:txBody>
                        <a:bodyPr/>
                        <a:lstStyle/>
                        <a:p>
                          <a:r>
                            <a:rPr lang="en-US" sz="1600" dirty="0"/>
                            <a:t>1</a:t>
                          </a:r>
                          <a:endParaRPr lang="LID4096" sz="1600" dirty="0"/>
                        </a:p>
                      </a:txBody>
                      <a:tcPr/>
                    </a:tc>
                    <a:tc>
                      <a:txBody>
                        <a:bodyPr/>
                        <a:lstStyle/>
                        <a:p>
                          <a:r>
                            <a:rPr lang="en-US" sz="1600" dirty="0"/>
                            <a:t>1</a:t>
                          </a:r>
                          <a:endParaRPr lang="LID4096" sz="1600" dirty="0"/>
                        </a:p>
                      </a:txBody>
                      <a:tcPr/>
                    </a:tc>
                    <a:tc>
                      <a:txBody>
                        <a:bodyPr/>
                        <a:lstStyle/>
                        <a:p>
                          <a:r>
                            <a:rPr lang="en-US" sz="1600" dirty="0"/>
                            <a:t>1</a:t>
                          </a:r>
                          <a:endParaRPr lang="LID4096" sz="1600" dirty="0"/>
                        </a:p>
                      </a:txBody>
                      <a:tcPr/>
                    </a:tc>
                    <a:tc>
                      <a:txBody>
                        <a:bodyPr/>
                        <a:lstStyle/>
                        <a:p>
                          <a:r>
                            <a:rPr lang="en-US" sz="1600" dirty="0"/>
                            <a:t>1</a:t>
                          </a:r>
                          <a:endParaRPr lang="LID4096" sz="1600" dirty="0"/>
                        </a:p>
                      </a:txBody>
                      <a:tcPr/>
                    </a:tc>
                    <a:tc>
                      <a:txBody>
                        <a:bodyPr/>
                        <a:lstStyle/>
                        <a:p>
                          <a:r>
                            <a:rPr lang="en-US" sz="1600" dirty="0"/>
                            <a:t>1</a:t>
                          </a:r>
                          <a:endParaRPr lang="LID4096" sz="1600" dirty="0"/>
                        </a:p>
                      </a:txBody>
                      <a:tcPr/>
                    </a:tc>
                    <a:tc>
                      <a:txBody>
                        <a:bodyPr/>
                        <a:lstStyle/>
                        <a:p>
                          <a:r>
                            <a:rPr lang="en-US" sz="1600" dirty="0"/>
                            <a:t>1</a:t>
                          </a:r>
                          <a:endParaRPr lang="LID4096" sz="1600" dirty="0"/>
                        </a:p>
                      </a:txBody>
                      <a:tcPr/>
                    </a:tc>
                    <a:tc>
                      <a:txBody>
                        <a:bodyPr/>
                        <a:lstStyle/>
                        <a:p>
                          <a:r>
                            <a:rPr lang="en-US" sz="1600" dirty="0"/>
                            <a:t>-1</a:t>
                          </a:r>
                          <a:endParaRPr lang="LID4096" sz="1600" dirty="0"/>
                        </a:p>
                      </a:txBody>
                      <a:tcPr/>
                    </a:tc>
                    <a:tc>
                      <a:txBody>
                        <a:bodyPr/>
                        <a:lstStyle/>
                        <a:p>
                          <a:r>
                            <a:rPr lang="en-US" sz="1600" dirty="0"/>
                            <a:t>0.2</a:t>
                          </a:r>
                          <a:endParaRPr lang="LID4096" sz="1600" dirty="0"/>
                        </a:p>
                      </a:txBody>
                      <a:tcPr/>
                    </a:tc>
                    <a:extLst>
                      <a:ext uri="{0D108BD9-81ED-4DB2-BD59-A6C34878D82A}">
                        <a16:rowId xmlns:a16="http://schemas.microsoft.com/office/drawing/2014/main" val="3141886651"/>
                      </a:ext>
                    </a:extLst>
                  </a:tr>
                </a:tbl>
              </a:graphicData>
            </a:graphic>
          </p:graphicFrame>
        </mc:Choice>
        <mc:Fallback xmlns="">
          <p:graphicFrame>
            <p:nvGraphicFramePr>
              <p:cNvPr id="6" name="Table 6">
                <a:extLst>
                  <a:ext uri="{FF2B5EF4-FFF2-40B4-BE49-F238E27FC236}">
                    <a16:creationId xmlns:a16="http://schemas.microsoft.com/office/drawing/2014/main" id="{B87759BD-F0BB-4C7F-B6FE-3A8317E66BF0}"/>
                  </a:ext>
                </a:extLst>
              </p:cNvPr>
              <p:cNvGraphicFramePr>
                <a:graphicFrameLocks noGrp="1"/>
              </p:cNvGraphicFramePr>
              <p:nvPr>
                <p:ph idx="1"/>
                <p:extLst>
                  <p:ext uri="{D42A27DB-BD31-4B8C-83A1-F6EECF244321}">
                    <p14:modId xmlns:p14="http://schemas.microsoft.com/office/powerpoint/2010/main" val="780626995"/>
                  </p:ext>
                </p:extLst>
              </p:nvPr>
            </p:nvGraphicFramePr>
            <p:xfrm>
              <a:off x="946150" y="1828800"/>
              <a:ext cx="6446833" cy="2479040"/>
            </p:xfrm>
            <a:graphic>
              <a:graphicData uri="http://schemas.openxmlformats.org/drawingml/2006/table">
                <a:tbl>
                  <a:tblPr firstRow="1" bandRow="1">
                    <a:tableStyleId>{5C22544A-7EE6-4342-B048-85BDC9FD1C3A}</a:tableStyleId>
                  </a:tblPr>
                  <a:tblGrid>
                    <a:gridCol w="551388">
                      <a:extLst>
                        <a:ext uri="{9D8B030D-6E8A-4147-A177-3AD203B41FA5}">
                          <a16:colId xmlns:a16="http://schemas.microsoft.com/office/drawing/2014/main" val="2125577940"/>
                        </a:ext>
                      </a:extLst>
                    </a:gridCol>
                    <a:gridCol w="523085">
                      <a:extLst>
                        <a:ext uri="{9D8B030D-6E8A-4147-A177-3AD203B41FA5}">
                          <a16:colId xmlns:a16="http://schemas.microsoft.com/office/drawing/2014/main" val="869162464"/>
                        </a:ext>
                      </a:extLst>
                    </a:gridCol>
                    <a:gridCol w="537236">
                      <a:extLst>
                        <a:ext uri="{9D8B030D-6E8A-4147-A177-3AD203B41FA5}">
                          <a16:colId xmlns:a16="http://schemas.microsoft.com/office/drawing/2014/main" val="228964478"/>
                        </a:ext>
                      </a:extLst>
                    </a:gridCol>
                    <a:gridCol w="537236">
                      <a:extLst>
                        <a:ext uri="{9D8B030D-6E8A-4147-A177-3AD203B41FA5}">
                          <a16:colId xmlns:a16="http://schemas.microsoft.com/office/drawing/2014/main" val="1740794156"/>
                        </a:ext>
                      </a:extLst>
                    </a:gridCol>
                    <a:gridCol w="537236">
                      <a:extLst>
                        <a:ext uri="{9D8B030D-6E8A-4147-A177-3AD203B41FA5}">
                          <a16:colId xmlns:a16="http://schemas.microsoft.com/office/drawing/2014/main" val="937220109"/>
                        </a:ext>
                      </a:extLst>
                    </a:gridCol>
                    <a:gridCol w="537236">
                      <a:extLst>
                        <a:ext uri="{9D8B030D-6E8A-4147-A177-3AD203B41FA5}">
                          <a16:colId xmlns:a16="http://schemas.microsoft.com/office/drawing/2014/main" val="2294728461"/>
                        </a:ext>
                      </a:extLst>
                    </a:gridCol>
                    <a:gridCol w="537236">
                      <a:extLst>
                        <a:ext uri="{9D8B030D-6E8A-4147-A177-3AD203B41FA5}">
                          <a16:colId xmlns:a16="http://schemas.microsoft.com/office/drawing/2014/main" val="1530943301"/>
                        </a:ext>
                      </a:extLst>
                    </a:gridCol>
                    <a:gridCol w="537236">
                      <a:extLst>
                        <a:ext uri="{9D8B030D-6E8A-4147-A177-3AD203B41FA5}">
                          <a16:colId xmlns:a16="http://schemas.microsoft.com/office/drawing/2014/main" val="796534891"/>
                        </a:ext>
                      </a:extLst>
                    </a:gridCol>
                    <a:gridCol w="537236">
                      <a:extLst>
                        <a:ext uri="{9D8B030D-6E8A-4147-A177-3AD203B41FA5}">
                          <a16:colId xmlns:a16="http://schemas.microsoft.com/office/drawing/2014/main" val="1438237302"/>
                        </a:ext>
                      </a:extLst>
                    </a:gridCol>
                    <a:gridCol w="537236">
                      <a:extLst>
                        <a:ext uri="{9D8B030D-6E8A-4147-A177-3AD203B41FA5}">
                          <a16:colId xmlns:a16="http://schemas.microsoft.com/office/drawing/2014/main" val="2106090586"/>
                        </a:ext>
                      </a:extLst>
                    </a:gridCol>
                    <a:gridCol w="537236">
                      <a:extLst>
                        <a:ext uri="{9D8B030D-6E8A-4147-A177-3AD203B41FA5}">
                          <a16:colId xmlns:a16="http://schemas.microsoft.com/office/drawing/2014/main" val="2292440500"/>
                        </a:ext>
                      </a:extLst>
                    </a:gridCol>
                    <a:gridCol w="537236">
                      <a:extLst>
                        <a:ext uri="{9D8B030D-6E8A-4147-A177-3AD203B41FA5}">
                          <a16:colId xmlns:a16="http://schemas.microsoft.com/office/drawing/2014/main" val="3353765721"/>
                        </a:ext>
                      </a:extLst>
                    </a:gridCol>
                  </a:tblGrid>
                  <a:tr h="579120">
                    <a:tc>
                      <a:txBody>
                        <a:bodyPr/>
                        <a:lstStyle/>
                        <a:p>
                          <a:r>
                            <a:rPr lang="en-US" sz="1600" dirty="0"/>
                            <a:t>Index</a:t>
                          </a:r>
                          <a:endParaRPr lang="LID4096" sz="1600" dirty="0"/>
                        </a:p>
                      </a:txBody>
                      <a:tcPr/>
                    </a:tc>
                    <a:tc>
                      <a:txBody>
                        <a:bodyPr/>
                        <a:lstStyle/>
                        <a:p>
                          <a:r>
                            <a:rPr lang="en-US" sz="1600" dirty="0"/>
                            <a:t>0</a:t>
                          </a:r>
                          <a:endParaRPr lang="LID4096" sz="1600" dirty="0"/>
                        </a:p>
                      </a:txBody>
                      <a:tcPr/>
                    </a:tc>
                    <a:tc>
                      <a:txBody>
                        <a:bodyPr/>
                        <a:lstStyle/>
                        <a:p>
                          <a:r>
                            <a:rPr lang="en-US" sz="1600" dirty="0"/>
                            <a:t>1</a:t>
                          </a:r>
                          <a:endParaRPr lang="LID4096" sz="1600" dirty="0"/>
                        </a:p>
                      </a:txBody>
                      <a:tcPr/>
                    </a:tc>
                    <a:tc>
                      <a:txBody>
                        <a:bodyPr/>
                        <a:lstStyle/>
                        <a:p>
                          <a:r>
                            <a:rPr lang="en-US" sz="1600" dirty="0"/>
                            <a:t>2</a:t>
                          </a:r>
                          <a:endParaRPr lang="LID4096" sz="1600" dirty="0"/>
                        </a:p>
                      </a:txBody>
                      <a:tcPr/>
                    </a:tc>
                    <a:tc>
                      <a:txBody>
                        <a:bodyPr/>
                        <a:lstStyle/>
                        <a:p>
                          <a:r>
                            <a:rPr lang="en-US" sz="1600" dirty="0"/>
                            <a:t>3</a:t>
                          </a:r>
                          <a:endParaRPr lang="LID4096" sz="1600" dirty="0"/>
                        </a:p>
                      </a:txBody>
                      <a:tcPr/>
                    </a:tc>
                    <a:tc>
                      <a:txBody>
                        <a:bodyPr/>
                        <a:lstStyle/>
                        <a:p>
                          <a:r>
                            <a:rPr lang="en-US" sz="1600" dirty="0"/>
                            <a:t>4</a:t>
                          </a:r>
                          <a:endParaRPr lang="LID4096" sz="1600" dirty="0"/>
                        </a:p>
                      </a:txBody>
                      <a:tcPr/>
                    </a:tc>
                    <a:tc>
                      <a:txBody>
                        <a:bodyPr/>
                        <a:lstStyle/>
                        <a:p>
                          <a:r>
                            <a:rPr lang="en-US" sz="1600" dirty="0"/>
                            <a:t>5</a:t>
                          </a:r>
                          <a:endParaRPr lang="LID4096" sz="1600" dirty="0"/>
                        </a:p>
                      </a:txBody>
                      <a:tcPr/>
                    </a:tc>
                    <a:tc>
                      <a:txBody>
                        <a:bodyPr/>
                        <a:lstStyle/>
                        <a:p>
                          <a:r>
                            <a:rPr lang="en-US" sz="1600" dirty="0"/>
                            <a:t>6</a:t>
                          </a:r>
                          <a:endParaRPr lang="LID4096" sz="1600" dirty="0"/>
                        </a:p>
                      </a:txBody>
                      <a:tcPr/>
                    </a:tc>
                    <a:tc>
                      <a:txBody>
                        <a:bodyPr/>
                        <a:lstStyle/>
                        <a:p>
                          <a:r>
                            <a:rPr lang="en-US" sz="1600" dirty="0"/>
                            <a:t>7</a:t>
                          </a:r>
                          <a:endParaRPr lang="LID4096" sz="1600" dirty="0"/>
                        </a:p>
                      </a:txBody>
                      <a:tcPr/>
                    </a:tc>
                    <a:tc>
                      <a:txBody>
                        <a:bodyPr/>
                        <a:lstStyle/>
                        <a:p>
                          <a:r>
                            <a:rPr lang="en-US" sz="1600" dirty="0"/>
                            <a:t>8</a:t>
                          </a:r>
                          <a:endParaRPr lang="LID4096" sz="1600" dirty="0"/>
                        </a:p>
                      </a:txBody>
                      <a:tcPr/>
                    </a:tc>
                    <a:tc>
                      <a:txBody>
                        <a:bodyPr/>
                        <a:lstStyle/>
                        <a:p>
                          <a:r>
                            <a:rPr lang="en-US" sz="1600" dirty="0"/>
                            <a:t>9</a:t>
                          </a:r>
                          <a:endParaRPr lang="LID4096" sz="1600" dirty="0"/>
                        </a:p>
                      </a:txBody>
                      <a:tcPr/>
                    </a:tc>
                    <a:tc>
                      <a:txBody>
                        <a:bodyPr/>
                        <a:lstStyle/>
                        <a:p>
                          <a:endParaRPr lang="LID4096"/>
                        </a:p>
                      </a:txBody>
                      <a:tcPr>
                        <a:blipFill>
                          <a:blip r:embed="rId2"/>
                          <a:stretch>
                            <a:fillRect l="-1103409" t="-3158" r="-4545" b="-342105"/>
                          </a:stretch>
                        </a:blipFill>
                      </a:tcPr>
                    </a:tc>
                    <a:extLst>
                      <a:ext uri="{0D108BD9-81ED-4DB2-BD59-A6C34878D82A}">
                        <a16:rowId xmlns:a16="http://schemas.microsoft.com/office/drawing/2014/main" val="2406703387"/>
                      </a:ext>
                    </a:extLst>
                  </a:tr>
                  <a:tr h="370840">
                    <a:tc>
                      <a:txBody>
                        <a:bodyPr/>
                        <a:lstStyle/>
                        <a:p>
                          <a:r>
                            <a:rPr lang="en-US" sz="1600" dirty="0"/>
                            <a:t>X</a:t>
                          </a:r>
                          <a:endParaRPr lang="LID4096" sz="1600" dirty="0"/>
                        </a:p>
                      </a:txBody>
                      <a:tcPr/>
                    </a:tc>
                    <a:tc>
                      <a:txBody>
                        <a:bodyPr/>
                        <a:lstStyle/>
                        <a:p>
                          <a:r>
                            <a:rPr lang="en-US" sz="1600" dirty="0"/>
                            <a:t>0</a:t>
                          </a:r>
                          <a:endParaRPr lang="LID4096" sz="1600" dirty="0"/>
                        </a:p>
                      </a:txBody>
                      <a:tcPr/>
                    </a:tc>
                    <a:tc>
                      <a:txBody>
                        <a:bodyPr/>
                        <a:lstStyle/>
                        <a:p>
                          <a:r>
                            <a:rPr lang="en-US" sz="1600" dirty="0"/>
                            <a:t>1</a:t>
                          </a:r>
                          <a:endParaRPr lang="LID4096" sz="1600" dirty="0"/>
                        </a:p>
                      </a:txBody>
                      <a:tcPr/>
                    </a:tc>
                    <a:tc>
                      <a:txBody>
                        <a:bodyPr/>
                        <a:lstStyle/>
                        <a:p>
                          <a:r>
                            <a:rPr lang="en-US" sz="1600" dirty="0"/>
                            <a:t>2</a:t>
                          </a:r>
                          <a:endParaRPr lang="LID4096" sz="1600" dirty="0"/>
                        </a:p>
                      </a:txBody>
                      <a:tcPr/>
                    </a:tc>
                    <a:tc>
                      <a:txBody>
                        <a:bodyPr/>
                        <a:lstStyle/>
                        <a:p>
                          <a:r>
                            <a:rPr lang="en-US" sz="1600" dirty="0"/>
                            <a:t>3</a:t>
                          </a:r>
                          <a:endParaRPr lang="LID4096" sz="1600" dirty="0"/>
                        </a:p>
                      </a:txBody>
                      <a:tcPr/>
                    </a:tc>
                    <a:tc>
                      <a:txBody>
                        <a:bodyPr/>
                        <a:lstStyle/>
                        <a:p>
                          <a:r>
                            <a:rPr lang="en-US" sz="1600" dirty="0"/>
                            <a:t>4</a:t>
                          </a:r>
                          <a:endParaRPr lang="LID4096" sz="1600" dirty="0"/>
                        </a:p>
                      </a:txBody>
                      <a:tcPr/>
                    </a:tc>
                    <a:tc>
                      <a:txBody>
                        <a:bodyPr/>
                        <a:lstStyle/>
                        <a:p>
                          <a:r>
                            <a:rPr lang="en-US" sz="1600" dirty="0"/>
                            <a:t>5</a:t>
                          </a:r>
                          <a:endParaRPr lang="LID4096" sz="1600" dirty="0"/>
                        </a:p>
                      </a:txBody>
                      <a:tcPr/>
                    </a:tc>
                    <a:tc>
                      <a:txBody>
                        <a:bodyPr/>
                        <a:lstStyle/>
                        <a:p>
                          <a:r>
                            <a:rPr lang="en-US" sz="1600" dirty="0"/>
                            <a:t>6</a:t>
                          </a:r>
                          <a:endParaRPr lang="LID4096" sz="1600" dirty="0"/>
                        </a:p>
                      </a:txBody>
                      <a:tcPr/>
                    </a:tc>
                    <a:tc>
                      <a:txBody>
                        <a:bodyPr/>
                        <a:lstStyle/>
                        <a:p>
                          <a:r>
                            <a:rPr lang="en-US" sz="1600" dirty="0"/>
                            <a:t>7</a:t>
                          </a:r>
                          <a:endParaRPr lang="LID4096" sz="1600" dirty="0"/>
                        </a:p>
                      </a:txBody>
                      <a:tcPr/>
                    </a:tc>
                    <a:tc>
                      <a:txBody>
                        <a:bodyPr/>
                        <a:lstStyle/>
                        <a:p>
                          <a:r>
                            <a:rPr lang="en-US" sz="1600" dirty="0"/>
                            <a:t>8</a:t>
                          </a:r>
                          <a:endParaRPr lang="LID4096" sz="1600" dirty="0"/>
                        </a:p>
                      </a:txBody>
                      <a:tcPr/>
                    </a:tc>
                    <a:tc>
                      <a:txBody>
                        <a:bodyPr/>
                        <a:lstStyle/>
                        <a:p>
                          <a:r>
                            <a:rPr lang="en-US" sz="1600" dirty="0"/>
                            <a:t>9</a:t>
                          </a:r>
                          <a:endParaRPr lang="LID4096" sz="1600" dirty="0"/>
                        </a:p>
                      </a:txBody>
                      <a:tcPr/>
                    </a:tc>
                    <a:tc>
                      <a:txBody>
                        <a:bodyPr/>
                        <a:lstStyle/>
                        <a:p>
                          <a:endParaRPr lang="LID4096" sz="1600" dirty="0"/>
                        </a:p>
                      </a:txBody>
                      <a:tcPr/>
                    </a:tc>
                    <a:extLst>
                      <a:ext uri="{0D108BD9-81ED-4DB2-BD59-A6C34878D82A}">
                        <a16:rowId xmlns:a16="http://schemas.microsoft.com/office/drawing/2014/main" val="391947288"/>
                      </a:ext>
                    </a:extLst>
                  </a:tr>
                  <a:tr h="370840">
                    <a:tc>
                      <a:txBody>
                        <a:bodyPr/>
                        <a:lstStyle/>
                        <a:p>
                          <a:r>
                            <a:rPr lang="en-US" sz="1600" dirty="0"/>
                            <a:t>Y</a:t>
                          </a:r>
                          <a:endParaRPr lang="LID4096" sz="1600" dirty="0"/>
                        </a:p>
                      </a:txBody>
                      <a:tcPr/>
                    </a:tc>
                    <a:tc>
                      <a:txBody>
                        <a:bodyPr/>
                        <a:lstStyle/>
                        <a:p>
                          <a:r>
                            <a:rPr lang="en-US" sz="1600" dirty="0"/>
                            <a:t>1</a:t>
                          </a:r>
                          <a:endParaRPr lang="LID4096" sz="1600" dirty="0"/>
                        </a:p>
                      </a:txBody>
                      <a:tcPr/>
                    </a:tc>
                    <a:tc>
                      <a:txBody>
                        <a:bodyPr/>
                        <a:lstStyle/>
                        <a:p>
                          <a:r>
                            <a:rPr lang="en-US" sz="1600" dirty="0"/>
                            <a:t>1</a:t>
                          </a:r>
                          <a:endParaRPr lang="LID4096" sz="1600" dirty="0"/>
                        </a:p>
                      </a:txBody>
                      <a:tcPr/>
                    </a:tc>
                    <a:tc>
                      <a:txBody>
                        <a:bodyPr/>
                        <a:lstStyle/>
                        <a:p>
                          <a:r>
                            <a:rPr lang="en-US" sz="1600" dirty="0"/>
                            <a:t>1</a:t>
                          </a:r>
                          <a:endParaRPr lang="LID4096" sz="1600" dirty="0"/>
                        </a:p>
                      </a:txBody>
                      <a:tcPr/>
                    </a:tc>
                    <a:tc>
                      <a:txBody>
                        <a:bodyPr/>
                        <a:lstStyle/>
                        <a:p>
                          <a:r>
                            <a:rPr lang="en-US" sz="1600" dirty="0"/>
                            <a:t>-1</a:t>
                          </a:r>
                          <a:endParaRPr lang="LID4096" sz="1600" dirty="0"/>
                        </a:p>
                      </a:txBody>
                      <a:tcPr/>
                    </a:tc>
                    <a:tc>
                      <a:txBody>
                        <a:bodyPr/>
                        <a:lstStyle/>
                        <a:p>
                          <a:r>
                            <a:rPr lang="en-US" sz="1600" dirty="0"/>
                            <a:t>-1</a:t>
                          </a:r>
                          <a:endParaRPr lang="LID4096" sz="1600" dirty="0"/>
                        </a:p>
                      </a:txBody>
                      <a:tcPr/>
                    </a:tc>
                    <a:tc>
                      <a:txBody>
                        <a:bodyPr/>
                        <a:lstStyle/>
                        <a:p>
                          <a:r>
                            <a:rPr lang="en-US" sz="1600" dirty="0"/>
                            <a:t>-1</a:t>
                          </a:r>
                          <a:endParaRPr lang="LID4096" sz="1600" dirty="0"/>
                        </a:p>
                      </a:txBody>
                      <a:tcPr/>
                    </a:tc>
                    <a:tc>
                      <a:txBody>
                        <a:bodyPr/>
                        <a:lstStyle/>
                        <a:p>
                          <a:r>
                            <a:rPr lang="en-US" sz="1600" dirty="0"/>
                            <a:t>1</a:t>
                          </a:r>
                          <a:endParaRPr lang="LID4096" sz="1600" dirty="0"/>
                        </a:p>
                      </a:txBody>
                      <a:tcPr/>
                    </a:tc>
                    <a:tc>
                      <a:txBody>
                        <a:bodyPr/>
                        <a:lstStyle/>
                        <a:p>
                          <a:r>
                            <a:rPr lang="en-US" sz="1600" dirty="0"/>
                            <a:t>1</a:t>
                          </a:r>
                          <a:endParaRPr lang="LID4096" sz="1600" dirty="0"/>
                        </a:p>
                      </a:txBody>
                      <a:tcPr/>
                    </a:tc>
                    <a:tc>
                      <a:txBody>
                        <a:bodyPr/>
                        <a:lstStyle/>
                        <a:p>
                          <a:r>
                            <a:rPr lang="en-US" sz="1600" dirty="0"/>
                            <a:t>1</a:t>
                          </a:r>
                          <a:endParaRPr lang="LID4096" sz="1600" dirty="0"/>
                        </a:p>
                      </a:txBody>
                      <a:tcPr/>
                    </a:tc>
                    <a:tc>
                      <a:txBody>
                        <a:bodyPr/>
                        <a:lstStyle/>
                        <a:p>
                          <a:r>
                            <a:rPr lang="en-US" sz="1600" dirty="0"/>
                            <a:t>-1</a:t>
                          </a:r>
                          <a:endParaRPr lang="LID4096" sz="1600" dirty="0"/>
                        </a:p>
                      </a:txBody>
                      <a:tcPr/>
                    </a:tc>
                    <a:tc>
                      <a:txBody>
                        <a:bodyPr/>
                        <a:lstStyle/>
                        <a:p>
                          <a:endParaRPr lang="LID4096" sz="1600" dirty="0"/>
                        </a:p>
                      </a:txBody>
                      <a:tcPr/>
                    </a:tc>
                    <a:extLst>
                      <a:ext uri="{0D108BD9-81ED-4DB2-BD59-A6C34878D82A}">
                        <a16:rowId xmlns:a16="http://schemas.microsoft.com/office/drawing/2014/main" val="2175554634"/>
                      </a:ext>
                    </a:extLst>
                  </a:tr>
                  <a:tr h="579120">
                    <a:tc>
                      <a:txBody>
                        <a:bodyPr/>
                        <a:lstStyle/>
                        <a:p>
                          <a:r>
                            <a:rPr lang="en-US" sz="1600" dirty="0"/>
                            <a:t>P</a:t>
                          </a:r>
                          <a:endParaRPr lang="LID4096"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0.07</a:t>
                          </a:r>
                          <a:endParaRPr lang="LID4096"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0.07</a:t>
                          </a:r>
                          <a:endParaRPr lang="LID4096" sz="1600" dirty="0"/>
                        </a:p>
                      </a:txBody>
                      <a:tcPr/>
                    </a:tc>
                    <a:tc>
                      <a:txBody>
                        <a:bodyPr/>
                        <a:lstStyle/>
                        <a:p>
                          <a:r>
                            <a:rPr lang="en-US" sz="1600" dirty="0"/>
                            <a:t>0.07</a:t>
                          </a:r>
                          <a:endParaRPr lang="LID4096" sz="1600" dirty="0"/>
                        </a:p>
                      </a:txBody>
                      <a:tcPr/>
                    </a:tc>
                    <a:tc>
                      <a:txBody>
                        <a:bodyPr/>
                        <a:lstStyle/>
                        <a:p>
                          <a:r>
                            <a:rPr lang="en-US" sz="1600" dirty="0"/>
                            <a:t>0.07</a:t>
                          </a:r>
                          <a:endParaRPr lang="LID4096" sz="1600" dirty="0"/>
                        </a:p>
                      </a:txBody>
                      <a:tcPr/>
                    </a:tc>
                    <a:tc>
                      <a:txBody>
                        <a:bodyPr/>
                        <a:lstStyle/>
                        <a:p>
                          <a:r>
                            <a:rPr lang="en-US" sz="1600" dirty="0"/>
                            <a:t>0.07</a:t>
                          </a:r>
                          <a:endParaRPr lang="LID4096" sz="1600" dirty="0"/>
                        </a:p>
                      </a:txBody>
                      <a:tcPr/>
                    </a:tc>
                    <a:tc>
                      <a:txBody>
                        <a:bodyPr/>
                        <a:lstStyle/>
                        <a:p>
                          <a:r>
                            <a:rPr lang="en-US" sz="1600" dirty="0"/>
                            <a:t>0.07</a:t>
                          </a:r>
                          <a:endParaRPr lang="LID4096" sz="1600" dirty="0"/>
                        </a:p>
                      </a:txBody>
                      <a:tcPr/>
                    </a:tc>
                    <a:tc>
                      <a:txBody>
                        <a:bodyPr/>
                        <a:lstStyle/>
                        <a:p>
                          <a:r>
                            <a:rPr lang="en-US" sz="1600" dirty="0"/>
                            <a:t>0.167</a:t>
                          </a:r>
                          <a:endParaRPr lang="LID4096" sz="1600" dirty="0"/>
                        </a:p>
                      </a:txBody>
                      <a:tcPr/>
                    </a:tc>
                    <a:tc>
                      <a:txBody>
                        <a:bodyPr/>
                        <a:lstStyle/>
                        <a:p>
                          <a:r>
                            <a:rPr lang="en-US" sz="1600" dirty="0"/>
                            <a:t>0.167</a:t>
                          </a:r>
                          <a:endParaRPr lang="LID4096" sz="1600" dirty="0"/>
                        </a:p>
                      </a:txBody>
                      <a:tcPr/>
                    </a:tc>
                    <a:tc>
                      <a:txBody>
                        <a:bodyPr/>
                        <a:lstStyle/>
                        <a:p>
                          <a:r>
                            <a:rPr lang="en-US" sz="1600" dirty="0"/>
                            <a:t>0.167</a:t>
                          </a:r>
                          <a:endParaRPr lang="LID4096" sz="1600" dirty="0"/>
                        </a:p>
                      </a:txBody>
                      <a:tcPr/>
                    </a:tc>
                    <a:tc>
                      <a:txBody>
                        <a:bodyPr/>
                        <a:lstStyle/>
                        <a:p>
                          <a:r>
                            <a:rPr lang="en-US" sz="1600" dirty="0"/>
                            <a:t>0.07</a:t>
                          </a:r>
                          <a:endParaRPr lang="LID4096" sz="1600" dirty="0"/>
                        </a:p>
                      </a:txBody>
                      <a:tcPr/>
                    </a:tc>
                    <a:tc>
                      <a:txBody>
                        <a:bodyPr/>
                        <a:lstStyle/>
                        <a:p>
                          <a:endParaRPr lang="LID4096" sz="1600" dirty="0"/>
                        </a:p>
                      </a:txBody>
                      <a:tcPr/>
                    </a:tc>
                    <a:extLst>
                      <a:ext uri="{0D108BD9-81ED-4DB2-BD59-A6C34878D82A}">
                        <a16:rowId xmlns:a16="http://schemas.microsoft.com/office/drawing/2014/main" val="531969103"/>
                      </a:ext>
                    </a:extLst>
                  </a:tr>
                  <a:tr h="579120">
                    <a:tc>
                      <a:txBody>
                        <a:bodyPr/>
                        <a:lstStyle/>
                        <a:p>
                          <a:r>
                            <a:rPr lang="en-US" sz="1600" dirty="0"/>
                            <a:t>x&lt;8.5</a:t>
                          </a:r>
                          <a:endParaRPr lang="LID4096" sz="1600" dirty="0"/>
                        </a:p>
                      </a:txBody>
                      <a:tcPr/>
                    </a:tc>
                    <a:tc>
                      <a:txBody>
                        <a:bodyPr/>
                        <a:lstStyle/>
                        <a:p>
                          <a:r>
                            <a:rPr lang="en-US" sz="1600" dirty="0"/>
                            <a:t>1</a:t>
                          </a:r>
                          <a:endParaRPr lang="LID4096" sz="1600" dirty="0"/>
                        </a:p>
                      </a:txBody>
                      <a:tcPr/>
                    </a:tc>
                    <a:tc>
                      <a:txBody>
                        <a:bodyPr/>
                        <a:lstStyle/>
                        <a:p>
                          <a:r>
                            <a:rPr lang="en-US" sz="1600" dirty="0"/>
                            <a:t>1</a:t>
                          </a:r>
                          <a:endParaRPr lang="LID4096" sz="1600" dirty="0"/>
                        </a:p>
                      </a:txBody>
                      <a:tcPr/>
                    </a:tc>
                    <a:tc>
                      <a:txBody>
                        <a:bodyPr/>
                        <a:lstStyle/>
                        <a:p>
                          <a:r>
                            <a:rPr lang="en-US" sz="1600" dirty="0"/>
                            <a:t>1</a:t>
                          </a:r>
                          <a:endParaRPr lang="LID4096" sz="1600" dirty="0"/>
                        </a:p>
                      </a:txBody>
                      <a:tcPr/>
                    </a:tc>
                    <a:tc>
                      <a:txBody>
                        <a:bodyPr/>
                        <a:lstStyle/>
                        <a:p>
                          <a:r>
                            <a:rPr lang="en-US" sz="1600" dirty="0"/>
                            <a:t>1</a:t>
                          </a:r>
                          <a:endParaRPr lang="LID4096" sz="1600" dirty="0"/>
                        </a:p>
                      </a:txBody>
                      <a:tcPr/>
                    </a:tc>
                    <a:tc>
                      <a:txBody>
                        <a:bodyPr/>
                        <a:lstStyle/>
                        <a:p>
                          <a:r>
                            <a:rPr lang="en-US" sz="1600" dirty="0"/>
                            <a:t>1</a:t>
                          </a:r>
                          <a:endParaRPr lang="LID4096" sz="1600" dirty="0"/>
                        </a:p>
                      </a:txBody>
                      <a:tcPr/>
                    </a:tc>
                    <a:tc>
                      <a:txBody>
                        <a:bodyPr/>
                        <a:lstStyle/>
                        <a:p>
                          <a:r>
                            <a:rPr lang="en-US" sz="1600" dirty="0"/>
                            <a:t>1</a:t>
                          </a:r>
                          <a:endParaRPr lang="LID4096" sz="1600" dirty="0"/>
                        </a:p>
                      </a:txBody>
                      <a:tcPr/>
                    </a:tc>
                    <a:tc>
                      <a:txBody>
                        <a:bodyPr/>
                        <a:lstStyle/>
                        <a:p>
                          <a:r>
                            <a:rPr lang="en-US" sz="1600" dirty="0"/>
                            <a:t>1</a:t>
                          </a:r>
                          <a:endParaRPr lang="LID4096" sz="1600" dirty="0"/>
                        </a:p>
                      </a:txBody>
                      <a:tcPr/>
                    </a:tc>
                    <a:tc>
                      <a:txBody>
                        <a:bodyPr/>
                        <a:lstStyle/>
                        <a:p>
                          <a:r>
                            <a:rPr lang="en-US" sz="1600" dirty="0"/>
                            <a:t>1</a:t>
                          </a:r>
                          <a:endParaRPr lang="LID4096" sz="1600" dirty="0"/>
                        </a:p>
                      </a:txBody>
                      <a:tcPr/>
                    </a:tc>
                    <a:tc>
                      <a:txBody>
                        <a:bodyPr/>
                        <a:lstStyle/>
                        <a:p>
                          <a:r>
                            <a:rPr lang="en-US" sz="1600" dirty="0"/>
                            <a:t>1</a:t>
                          </a:r>
                          <a:endParaRPr lang="LID4096" sz="1600" dirty="0"/>
                        </a:p>
                      </a:txBody>
                      <a:tcPr/>
                    </a:tc>
                    <a:tc>
                      <a:txBody>
                        <a:bodyPr/>
                        <a:lstStyle/>
                        <a:p>
                          <a:r>
                            <a:rPr lang="en-US" sz="1600" dirty="0"/>
                            <a:t>-1</a:t>
                          </a:r>
                          <a:endParaRPr lang="LID4096" sz="1600" dirty="0"/>
                        </a:p>
                      </a:txBody>
                      <a:tcPr/>
                    </a:tc>
                    <a:tc>
                      <a:txBody>
                        <a:bodyPr/>
                        <a:lstStyle/>
                        <a:p>
                          <a:r>
                            <a:rPr lang="en-US" sz="1600" dirty="0"/>
                            <a:t>0.2</a:t>
                          </a:r>
                          <a:endParaRPr lang="LID4096" sz="1600" dirty="0"/>
                        </a:p>
                      </a:txBody>
                      <a:tcPr/>
                    </a:tc>
                    <a:extLst>
                      <a:ext uri="{0D108BD9-81ED-4DB2-BD59-A6C34878D82A}">
                        <a16:rowId xmlns:a16="http://schemas.microsoft.com/office/drawing/2014/main" val="3141886651"/>
                      </a:ext>
                    </a:extLst>
                  </a:tr>
                </a:tbl>
              </a:graphicData>
            </a:graphic>
          </p:graphicFrame>
        </mc:Fallback>
      </mc:AlternateContent>
      <p:sp>
        <p:nvSpPr>
          <p:cNvPr id="4" name="Footer Placeholder 3">
            <a:extLst>
              <a:ext uri="{FF2B5EF4-FFF2-40B4-BE49-F238E27FC236}">
                <a16:creationId xmlns:a16="http://schemas.microsoft.com/office/drawing/2014/main" id="{F6D72BAB-659D-481E-9F44-7A49FA6345E6}"/>
              </a:ext>
            </a:extLst>
          </p:cNvPr>
          <p:cNvSpPr>
            <a:spLocks noGrp="1"/>
          </p:cNvSpPr>
          <p:nvPr>
            <p:ph type="ftr" sz="quarter" idx="11"/>
          </p:nvPr>
        </p:nvSpPr>
        <p:spPr/>
        <p:txBody>
          <a:bodyPr/>
          <a:lstStyle/>
          <a:p>
            <a:r>
              <a:rPr lang="en-US"/>
              <a:t>zeshan.khan@nu.edu.pk</a:t>
            </a:r>
            <a:endParaRPr lang="en-US" dirty="0"/>
          </a:p>
        </p:txBody>
      </p:sp>
      <p:sp>
        <p:nvSpPr>
          <p:cNvPr id="5" name="Slide Number Placeholder 4">
            <a:extLst>
              <a:ext uri="{FF2B5EF4-FFF2-40B4-BE49-F238E27FC236}">
                <a16:creationId xmlns:a16="http://schemas.microsoft.com/office/drawing/2014/main" id="{4F1EC025-3B5F-4CBB-AA92-E3F3D7C93A87}"/>
              </a:ext>
            </a:extLst>
          </p:cNvPr>
          <p:cNvSpPr>
            <a:spLocks noGrp="1"/>
          </p:cNvSpPr>
          <p:nvPr>
            <p:ph type="sldNum" sz="quarter" idx="12"/>
          </p:nvPr>
        </p:nvSpPr>
        <p:spPr/>
        <p:txBody>
          <a:bodyPr/>
          <a:lstStyle/>
          <a:p>
            <a:pPr>
              <a:defRPr/>
            </a:pPr>
            <a:fld id="{A21CEE88-F9FC-456D-B47E-A59E4279B87A}" type="slidenum">
              <a:rPr lang="en-US" smtClean="0"/>
              <a:pPr>
                <a:defRPr/>
              </a:pPr>
              <a:t>46</a:t>
            </a:fld>
            <a:endParaRPr lang="en-US"/>
          </a:p>
        </p:txBody>
      </p:sp>
      <mc:AlternateContent xmlns:mc="http://schemas.openxmlformats.org/markup-compatibility/2006">
        <mc:Choice xmlns:a14="http://schemas.microsoft.com/office/drawing/2010/main" Requires="a14">
          <p:sp>
            <p:nvSpPr>
              <p:cNvPr id="7" name="Rectangle 3">
                <a:extLst>
                  <a:ext uri="{FF2B5EF4-FFF2-40B4-BE49-F238E27FC236}">
                    <a16:creationId xmlns:a16="http://schemas.microsoft.com/office/drawing/2014/main" id="{948E68EE-833E-4E59-AB6B-6C279262AB27}"/>
                  </a:ext>
                </a:extLst>
              </p:cNvPr>
              <p:cNvSpPr txBox="1">
                <a:spLocks noChangeArrowheads="1"/>
              </p:cNvSpPr>
              <p:nvPr/>
            </p:nvSpPr>
            <p:spPr>
              <a:xfrm>
                <a:off x="946404" y="4365104"/>
                <a:ext cx="6446520" cy="1815034"/>
              </a:xfrm>
              <a:prstGeom prst="rect">
                <a:avLst/>
              </a:prstGeom>
            </p:spPr>
            <p:txBody>
              <a:bodyPr vert="horz" lIns="91440" tIns="45720" rIns="91440" bIns="45720" rtlCol="0">
                <a:normAutofit fontScale="70000" lnSpcReduction="20000"/>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algn="just"/>
                <a:r>
                  <a:rPr lang="en-US" dirty="0">
                    <a:latin typeface="Times New Roman" pitchFamily="18" charset="0"/>
                  </a:rPr>
                  <a:t>T=1</a:t>
                </a:r>
              </a:p>
              <a:p>
                <a:pPr algn="just"/>
                <a:r>
                  <a:rPr lang="en-US" dirty="0">
                    <a:latin typeface="Times New Roman" pitchFamily="18" charset="0"/>
                  </a:rPr>
                  <a:t>Compute the error (E) at all hypothesis (</a:t>
                </a:r>
                <a14:m>
                  <m:oMath xmlns:m="http://schemas.openxmlformats.org/officeDocument/2006/math">
                    <m:r>
                      <a:rPr lang="en-US" i="1" dirty="0" smtClean="0">
                        <a:latin typeface="Cambria Math" panose="02040503050406030204" pitchFamily="18" charset="0"/>
                      </a:rPr>
                      <m:t>𝑣𝑎𝑙</m:t>
                    </m:r>
                    <m:r>
                      <a:rPr lang="en-US" i="1" dirty="0" smtClean="0">
                        <a:latin typeface="Cambria Math" panose="02040503050406030204" pitchFamily="18" charset="0"/>
                      </a:rPr>
                      <m:t>&lt;</m:t>
                    </m:r>
                    <m:r>
                      <a:rPr lang="en-US" i="1" dirty="0" smtClean="0">
                        <a:latin typeface="Cambria Math" panose="02040503050406030204" pitchFamily="18" charset="0"/>
                      </a:rPr>
                      <m:t>𝑡h𝑟𝑒𝑠h𝑜𝑙𝑑</m:t>
                    </m:r>
                    <m:r>
                      <a:rPr lang="en-US" i="1" dirty="0" smtClean="0">
                        <a:latin typeface="Cambria Math" panose="02040503050406030204" pitchFamily="18" charset="0"/>
                      </a:rPr>
                      <m:t> </m:t>
                    </m:r>
                    <m:r>
                      <a:rPr lang="en-US" b="0" i="1" dirty="0" smtClean="0">
                        <a:latin typeface="Cambria Math" panose="02040503050406030204" pitchFamily="18" charset="0"/>
                      </a:rPr>
                      <m:t>𝑜𝑟</m:t>
                    </m:r>
                    <m:r>
                      <a:rPr lang="en-US" b="0" i="1" dirty="0" smtClean="0">
                        <a:latin typeface="Cambria Math" panose="02040503050406030204" pitchFamily="18" charset="0"/>
                      </a:rPr>
                      <m:t> </m:t>
                    </m:r>
                    <m:r>
                      <a:rPr lang="en-US" i="1" dirty="0" err="1">
                        <a:latin typeface="Cambria Math" panose="02040503050406030204" pitchFamily="18" charset="0"/>
                      </a:rPr>
                      <m:t>𝑣𝑎𝑙</m:t>
                    </m:r>
                    <m:r>
                      <a:rPr lang="en-US" i="1" dirty="0">
                        <a:latin typeface="Cambria Math" panose="02040503050406030204" pitchFamily="18" charset="0"/>
                      </a:rPr>
                      <m:t>&lt;</m:t>
                    </m:r>
                    <m:r>
                      <a:rPr lang="en-US" i="1" dirty="0">
                        <a:latin typeface="Cambria Math" panose="02040503050406030204" pitchFamily="18" charset="0"/>
                      </a:rPr>
                      <m:t>𝑡h𝑟𝑒𝑠h𝑜𝑙𝑑</m:t>
                    </m:r>
                  </m:oMath>
                </a14:m>
                <a:r>
                  <a:rPr lang="en-US" dirty="0">
                    <a:latin typeface="Times New Roman" pitchFamily="18" charset="0"/>
                  </a:rPr>
                  <a:t>)</a:t>
                </a:r>
              </a:p>
              <a:p>
                <a:pPr algn="just"/>
                <a:r>
                  <a:rPr lang="en-US" dirty="0">
                    <a:latin typeface="Times New Roman" pitchFamily="18" charset="0"/>
                  </a:rPr>
                  <a:t>Compute </a:t>
                </a:r>
                <a14:m>
                  <m:oMath xmlns:m="http://schemas.openxmlformats.org/officeDocument/2006/math">
                    <m:r>
                      <a:rPr lang="en-US" b="0" i="1" smtClean="0">
                        <a:latin typeface="Cambria Math" panose="02040503050406030204" pitchFamily="18" charset="0"/>
                      </a:rPr>
                      <m:t>𝛼</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r>
                      <m:rPr>
                        <m:sty m:val="p"/>
                      </m:rPr>
                      <a:rPr lang="en-US" b="0" i="0" smtClean="0">
                        <a:latin typeface="Cambria Math" panose="02040503050406030204" pitchFamily="18" charset="0"/>
                      </a:rPr>
                      <m:t>ln</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r>
                          <a:rPr lang="en-US" b="0" i="1" smtClean="0">
                            <a:latin typeface="Cambria Math" panose="02040503050406030204" pitchFamily="18" charset="0"/>
                          </a:rPr>
                          <m:t>𝜖</m:t>
                        </m:r>
                      </m:num>
                      <m:den>
                        <m:r>
                          <a:rPr lang="en-US" b="0" i="1" smtClean="0">
                            <a:latin typeface="Cambria Math" panose="02040503050406030204" pitchFamily="18" charset="0"/>
                          </a:rPr>
                          <m:t>𝜖</m:t>
                        </m:r>
                      </m:den>
                    </m:f>
                    <m:r>
                      <a:rPr lang="en-US" b="0" i="1" smtClean="0">
                        <a:latin typeface="Cambria Math" panose="02040503050406030204" pitchFamily="18" charset="0"/>
                      </a:rPr>
                      <m:t>)</m:t>
                    </m:r>
                  </m:oMath>
                </a14:m>
                <a:r>
                  <a:rPr lang="en-US" dirty="0">
                    <a:latin typeface="Times New Roman" pitchFamily="18" charset="0"/>
                  </a:rPr>
                  <a:t>=0.6496</a:t>
                </a:r>
              </a:p>
              <a:p>
                <a:pPr algn="just"/>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𝑄</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m:t>
                        </m:r>
                        <m:r>
                          <a:rPr lang="en-US" b="0" i="1" smtClean="0">
                            <a:latin typeface="Cambria Math" panose="02040503050406030204" pitchFamily="18" charset="0"/>
                          </a:rPr>
                          <m:t>𝛼</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sub>
                        </m:sSub>
                      </m:sup>
                    </m:sSup>
                  </m:oMath>
                </a14:m>
                <a:endParaRPr lang="en-US" dirty="0">
                  <a:latin typeface="Times New Roman" pitchFamily="18" charset="0"/>
                </a:endParaRPr>
              </a:p>
              <a:p>
                <a:pPr algn="just"/>
                <a14:m>
                  <m:oMath xmlns:m="http://schemas.openxmlformats.org/officeDocument/2006/math">
                    <m:r>
                      <a:rPr lang="en-US" b="0" i="1" smtClean="0">
                        <a:latin typeface="Cambria Math" panose="02040503050406030204" pitchFamily="18" charset="0"/>
                      </a:rPr>
                      <m:t>𝑍</m:t>
                    </m:r>
                    <m:r>
                      <a:rPr lang="en-US" b="0" i="1" smtClean="0">
                        <a:latin typeface="Cambria Math" panose="02040503050406030204" pitchFamily="18" charset="0"/>
                      </a:rPr>
                      <m:t>=</m:t>
                    </m:r>
                    <m:r>
                      <a:rPr lang="en-US" b="0" i="1" smtClean="0">
                        <a:latin typeface="Cambria Math" panose="02040503050406030204" pitchFamily="18" charset="0"/>
                      </a:rPr>
                      <m:t>𝑆𝑢𝑚</m:t>
                    </m:r>
                    <m:r>
                      <a:rPr lang="en-US" b="0" i="1" smtClean="0">
                        <a:latin typeface="Cambria Math" panose="02040503050406030204" pitchFamily="18" charset="0"/>
                      </a:rPr>
                      <m:t>(</m:t>
                    </m:r>
                    <m:r>
                      <a:rPr lang="en-US" b="0" i="1" smtClean="0">
                        <a:latin typeface="Cambria Math" panose="02040503050406030204" pitchFamily="18" charset="0"/>
                      </a:rPr>
                      <m:t>𝑄</m:t>
                    </m:r>
                    <m:r>
                      <a:rPr lang="en-US" b="0" i="1" smtClean="0">
                        <a:latin typeface="Cambria Math" panose="02040503050406030204" pitchFamily="18" charset="0"/>
                      </a:rPr>
                      <m:t>)</m:t>
                    </m:r>
                  </m:oMath>
                </a14:m>
                <a:endParaRPr lang="en-US" dirty="0">
                  <a:latin typeface="Times New Roman" pitchFamily="18" charset="0"/>
                </a:endParaRPr>
              </a:p>
            </p:txBody>
          </p:sp>
        </mc:Choice>
        <mc:Fallback>
          <p:sp>
            <p:nvSpPr>
              <p:cNvPr id="7" name="Rectangle 3">
                <a:extLst>
                  <a:ext uri="{FF2B5EF4-FFF2-40B4-BE49-F238E27FC236}">
                    <a16:creationId xmlns:a16="http://schemas.microsoft.com/office/drawing/2014/main" id="{948E68EE-833E-4E59-AB6B-6C279262AB27}"/>
                  </a:ext>
                </a:extLst>
              </p:cNvPr>
              <p:cNvSpPr txBox="1">
                <a:spLocks noRot="1" noChangeAspect="1" noMove="1" noResize="1" noEditPoints="1" noAdjustHandles="1" noChangeArrowheads="1" noChangeShapeType="1" noTextEdit="1"/>
              </p:cNvSpPr>
              <p:nvPr/>
            </p:nvSpPr>
            <p:spPr>
              <a:xfrm>
                <a:off x="946404" y="4365104"/>
                <a:ext cx="6446520" cy="1815034"/>
              </a:xfrm>
              <a:prstGeom prst="rect">
                <a:avLst/>
              </a:prstGeom>
              <a:blipFill>
                <a:blip r:embed="rId3"/>
                <a:stretch>
                  <a:fillRect t="-3020" b="-336"/>
                </a:stretch>
              </a:blipFill>
            </p:spPr>
            <p:txBody>
              <a:bodyPr/>
              <a:lstStyle/>
              <a:p>
                <a:r>
                  <a:rPr lang="en-US">
                    <a:noFill/>
                  </a:rPr>
                  <a:t> </a:t>
                </a:r>
              </a:p>
            </p:txBody>
          </p:sp>
        </mc:Fallback>
      </mc:AlternateContent>
    </p:spTree>
    <p:extLst>
      <p:ext uri="{BB962C8B-B14F-4D97-AF65-F5344CB8AC3E}">
        <p14:creationId xmlns:p14="http://schemas.microsoft.com/office/powerpoint/2010/main" val="1781135441"/>
      </p:ext>
    </p:extLst>
  </p:cSld>
  <p:clrMapOvr>
    <a:masterClrMapping/>
  </p:clrMapOvr>
  <p:transition spd="med">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blinds(horizontal)">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blinds(horizontal)">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blinds(horizontal)">
                                      <p:cBhvr>
                                        <p:cTn id="17" dur="5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blinds(horizontal)">
                                      <p:cBhvr>
                                        <p:cTn id="22" dur="500"/>
                                        <p:tgtEl>
                                          <p:spTgt spid="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animEffect transition="in" filter="blinds(horizontal)">
                                      <p:cBhvr>
                                        <p:cTn id="27" dur="500"/>
                                        <p:tgtEl>
                                          <p:spTgt spid="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3AB94E-E681-49D6-A428-A855AF1312D4}"/>
              </a:ext>
            </a:extLst>
          </p:cNvPr>
          <p:cNvSpPr>
            <a:spLocks noGrp="1"/>
          </p:cNvSpPr>
          <p:nvPr>
            <p:ph type="title"/>
          </p:nvPr>
        </p:nvSpPr>
        <p:spPr/>
        <p:txBody>
          <a:bodyPr/>
          <a:lstStyle/>
          <a:p>
            <a:r>
              <a:rPr lang="en-US" dirty="0"/>
              <a:t>Example (t2)</a:t>
            </a:r>
            <a:endParaRPr lang="LID4096" dirty="0"/>
          </a:p>
        </p:txBody>
      </p:sp>
      <mc:AlternateContent xmlns:mc="http://schemas.openxmlformats.org/markup-compatibility/2006" xmlns:a14="http://schemas.microsoft.com/office/drawing/2010/main">
        <mc:Choice Requires="a14">
          <p:graphicFrame>
            <p:nvGraphicFramePr>
              <p:cNvPr id="6" name="Table 6">
                <a:extLst>
                  <a:ext uri="{FF2B5EF4-FFF2-40B4-BE49-F238E27FC236}">
                    <a16:creationId xmlns:a16="http://schemas.microsoft.com/office/drawing/2014/main" id="{B87759BD-F0BB-4C7F-B6FE-3A8317E66BF0}"/>
                  </a:ext>
                </a:extLst>
              </p:cNvPr>
              <p:cNvGraphicFramePr>
                <a:graphicFrameLocks noGrp="1"/>
              </p:cNvGraphicFramePr>
              <p:nvPr>
                <p:ph idx="1"/>
                <p:extLst>
                  <p:ext uri="{D42A27DB-BD31-4B8C-83A1-F6EECF244321}">
                    <p14:modId xmlns:p14="http://schemas.microsoft.com/office/powerpoint/2010/main" val="2398426168"/>
                  </p:ext>
                </p:extLst>
              </p:nvPr>
            </p:nvGraphicFramePr>
            <p:xfrm>
              <a:off x="946150" y="1828800"/>
              <a:ext cx="6446833" cy="3058160"/>
            </p:xfrm>
            <a:graphic>
              <a:graphicData uri="http://schemas.openxmlformats.org/drawingml/2006/table">
                <a:tbl>
                  <a:tblPr firstRow="1" bandRow="1">
                    <a:tableStyleId>{5C22544A-7EE6-4342-B048-85BDC9FD1C3A}</a:tableStyleId>
                  </a:tblPr>
                  <a:tblGrid>
                    <a:gridCol w="551388">
                      <a:extLst>
                        <a:ext uri="{9D8B030D-6E8A-4147-A177-3AD203B41FA5}">
                          <a16:colId xmlns:a16="http://schemas.microsoft.com/office/drawing/2014/main" val="2125577940"/>
                        </a:ext>
                      </a:extLst>
                    </a:gridCol>
                    <a:gridCol w="523085">
                      <a:extLst>
                        <a:ext uri="{9D8B030D-6E8A-4147-A177-3AD203B41FA5}">
                          <a16:colId xmlns:a16="http://schemas.microsoft.com/office/drawing/2014/main" val="869162464"/>
                        </a:ext>
                      </a:extLst>
                    </a:gridCol>
                    <a:gridCol w="537236">
                      <a:extLst>
                        <a:ext uri="{9D8B030D-6E8A-4147-A177-3AD203B41FA5}">
                          <a16:colId xmlns:a16="http://schemas.microsoft.com/office/drawing/2014/main" val="228964478"/>
                        </a:ext>
                      </a:extLst>
                    </a:gridCol>
                    <a:gridCol w="537236">
                      <a:extLst>
                        <a:ext uri="{9D8B030D-6E8A-4147-A177-3AD203B41FA5}">
                          <a16:colId xmlns:a16="http://schemas.microsoft.com/office/drawing/2014/main" val="1740794156"/>
                        </a:ext>
                      </a:extLst>
                    </a:gridCol>
                    <a:gridCol w="537236">
                      <a:extLst>
                        <a:ext uri="{9D8B030D-6E8A-4147-A177-3AD203B41FA5}">
                          <a16:colId xmlns:a16="http://schemas.microsoft.com/office/drawing/2014/main" val="937220109"/>
                        </a:ext>
                      </a:extLst>
                    </a:gridCol>
                    <a:gridCol w="537236">
                      <a:extLst>
                        <a:ext uri="{9D8B030D-6E8A-4147-A177-3AD203B41FA5}">
                          <a16:colId xmlns:a16="http://schemas.microsoft.com/office/drawing/2014/main" val="2294728461"/>
                        </a:ext>
                      </a:extLst>
                    </a:gridCol>
                    <a:gridCol w="537236">
                      <a:extLst>
                        <a:ext uri="{9D8B030D-6E8A-4147-A177-3AD203B41FA5}">
                          <a16:colId xmlns:a16="http://schemas.microsoft.com/office/drawing/2014/main" val="1530943301"/>
                        </a:ext>
                      </a:extLst>
                    </a:gridCol>
                    <a:gridCol w="537236">
                      <a:extLst>
                        <a:ext uri="{9D8B030D-6E8A-4147-A177-3AD203B41FA5}">
                          <a16:colId xmlns:a16="http://schemas.microsoft.com/office/drawing/2014/main" val="796534891"/>
                        </a:ext>
                      </a:extLst>
                    </a:gridCol>
                    <a:gridCol w="537236">
                      <a:extLst>
                        <a:ext uri="{9D8B030D-6E8A-4147-A177-3AD203B41FA5}">
                          <a16:colId xmlns:a16="http://schemas.microsoft.com/office/drawing/2014/main" val="1438237302"/>
                        </a:ext>
                      </a:extLst>
                    </a:gridCol>
                    <a:gridCol w="537236">
                      <a:extLst>
                        <a:ext uri="{9D8B030D-6E8A-4147-A177-3AD203B41FA5}">
                          <a16:colId xmlns:a16="http://schemas.microsoft.com/office/drawing/2014/main" val="2106090586"/>
                        </a:ext>
                      </a:extLst>
                    </a:gridCol>
                    <a:gridCol w="537236">
                      <a:extLst>
                        <a:ext uri="{9D8B030D-6E8A-4147-A177-3AD203B41FA5}">
                          <a16:colId xmlns:a16="http://schemas.microsoft.com/office/drawing/2014/main" val="2292440500"/>
                        </a:ext>
                      </a:extLst>
                    </a:gridCol>
                    <a:gridCol w="537236">
                      <a:extLst>
                        <a:ext uri="{9D8B030D-6E8A-4147-A177-3AD203B41FA5}">
                          <a16:colId xmlns:a16="http://schemas.microsoft.com/office/drawing/2014/main" val="3353765721"/>
                        </a:ext>
                      </a:extLst>
                    </a:gridCol>
                  </a:tblGrid>
                  <a:tr h="370840">
                    <a:tc>
                      <a:txBody>
                        <a:bodyPr/>
                        <a:lstStyle/>
                        <a:p>
                          <a:r>
                            <a:rPr lang="en-US" sz="1600" dirty="0"/>
                            <a:t>Index</a:t>
                          </a:r>
                          <a:endParaRPr lang="LID4096" sz="1600" dirty="0"/>
                        </a:p>
                      </a:txBody>
                      <a:tcPr/>
                    </a:tc>
                    <a:tc>
                      <a:txBody>
                        <a:bodyPr/>
                        <a:lstStyle/>
                        <a:p>
                          <a:r>
                            <a:rPr lang="en-US" sz="1600" dirty="0"/>
                            <a:t>0</a:t>
                          </a:r>
                          <a:endParaRPr lang="LID4096" sz="1600" dirty="0"/>
                        </a:p>
                      </a:txBody>
                      <a:tcPr/>
                    </a:tc>
                    <a:tc>
                      <a:txBody>
                        <a:bodyPr/>
                        <a:lstStyle/>
                        <a:p>
                          <a:r>
                            <a:rPr lang="en-US" sz="1600" dirty="0"/>
                            <a:t>1</a:t>
                          </a:r>
                          <a:endParaRPr lang="LID4096" sz="1600" dirty="0"/>
                        </a:p>
                      </a:txBody>
                      <a:tcPr/>
                    </a:tc>
                    <a:tc>
                      <a:txBody>
                        <a:bodyPr/>
                        <a:lstStyle/>
                        <a:p>
                          <a:r>
                            <a:rPr lang="en-US" sz="1600" dirty="0"/>
                            <a:t>2</a:t>
                          </a:r>
                          <a:endParaRPr lang="LID4096" sz="1600" dirty="0"/>
                        </a:p>
                      </a:txBody>
                      <a:tcPr/>
                    </a:tc>
                    <a:tc>
                      <a:txBody>
                        <a:bodyPr/>
                        <a:lstStyle/>
                        <a:p>
                          <a:r>
                            <a:rPr lang="en-US" sz="1600" dirty="0"/>
                            <a:t>3</a:t>
                          </a:r>
                          <a:endParaRPr lang="LID4096" sz="1600" dirty="0"/>
                        </a:p>
                      </a:txBody>
                      <a:tcPr/>
                    </a:tc>
                    <a:tc>
                      <a:txBody>
                        <a:bodyPr/>
                        <a:lstStyle/>
                        <a:p>
                          <a:r>
                            <a:rPr lang="en-US" sz="1600" dirty="0"/>
                            <a:t>4</a:t>
                          </a:r>
                          <a:endParaRPr lang="LID4096" sz="1600" dirty="0"/>
                        </a:p>
                      </a:txBody>
                      <a:tcPr/>
                    </a:tc>
                    <a:tc>
                      <a:txBody>
                        <a:bodyPr/>
                        <a:lstStyle/>
                        <a:p>
                          <a:r>
                            <a:rPr lang="en-US" sz="1600" dirty="0"/>
                            <a:t>5</a:t>
                          </a:r>
                          <a:endParaRPr lang="LID4096" sz="1600" dirty="0"/>
                        </a:p>
                      </a:txBody>
                      <a:tcPr/>
                    </a:tc>
                    <a:tc>
                      <a:txBody>
                        <a:bodyPr/>
                        <a:lstStyle/>
                        <a:p>
                          <a:r>
                            <a:rPr lang="en-US" sz="1600" dirty="0"/>
                            <a:t>6</a:t>
                          </a:r>
                          <a:endParaRPr lang="LID4096" sz="1600" dirty="0"/>
                        </a:p>
                      </a:txBody>
                      <a:tcPr/>
                    </a:tc>
                    <a:tc>
                      <a:txBody>
                        <a:bodyPr/>
                        <a:lstStyle/>
                        <a:p>
                          <a:r>
                            <a:rPr lang="en-US" sz="1600" dirty="0"/>
                            <a:t>7</a:t>
                          </a:r>
                          <a:endParaRPr lang="LID4096" sz="1600" dirty="0"/>
                        </a:p>
                      </a:txBody>
                      <a:tcPr/>
                    </a:tc>
                    <a:tc>
                      <a:txBody>
                        <a:bodyPr/>
                        <a:lstStyle/>
                        <a:p>
                          <a:r>
                            <a:rPr lang="en-US" sz="1600" dirty="0"/>
                            <a:t>8</a:t>
                          </a:r>
                          <a:endParaRPr lang="LID4096" sz="1600" dirty="0"/>
                        </a:p>
                      </a:txBody>
                      <a:tcPr/>
                    </a:tc>
                    <a:tc>
                      <a:txBody>
                        <a:bodyPr/>
                        <a:lstStyle/>
                        <a:p>
                          <a:r>
                            <a:rPr lang="en-US" sz="1600" dirty="0"/>
                            <a:t>9</a:t>
                          </a:r>
                          <a:endParaRPr lang="LID4096" sz="1600" dirty="0"/>
                        </a:p>
                      </a:txBody>
                      <a:tcPr/>
                    </a:tc>
                    <a:tc>
                      <a:txBody>
                        <a:bodyPr/>
                        <a:lstStyle/>
                        <a:p>
                          <a:pPr/>
                          <a14:m>
                            <m:oMathPara xmlns:m="http://schemas.openxmlformats.org/officeDocument/2006/math">
                              <m:oMathParaPr>
                                <m:jc m:val="centerGroup"/>
                              </m:oMathParaPr>
                              <m:oMath xmlns:m="http://schemas.openxmlformats.org/officeDocument/2006/math">
                                <m:r>
                                  <a:rPr lang="en-US" sz="1600" b="1" i="1" smtClean="0">
                                    <a:latin typeface="Cambria Math" panose="02040503050406030204" pitchFamily="18" charset="0"/>
                                  </a:rPr>
                                  <m:t>𝝐</m:t>
                                </m:r>
                              </m:oMath>
                            </m:oMathPara>
                          </a14:m>
                          <a:endParaRPr lang="LID4096" sz="1600" dirty="0"/>
                        </a:p>
                      </a:txBody>
                      <a:tcPr/>
                    </a:tc>
                    <a:extLst>
                      <a:ext uri="{0D108BD9-81ED-4DB2-BD59-A6C34878D82A}">
                        <a16:rowId xmlns:a16="http://schemas.microsoft.com/office/drawing/2014/main" val="2406703387"/>
                      </a:ext>
                    </a:extLst>
                  </a:tr>
                  <a:tr h="370840">
                    <a:tc>
                      <a:txBody>
                        <a:bodyPr/>
                        <a:lstStyle/>
                        <a:p>
                          <a:r>
                            <a:rPr lang="en-US" sz="1600" dirty="0"/>
                            <a:t>X</a:t>
                          </a:r>
                          <a:endParaRPr lang="LID4096" sz="1600" dirty="0"/>
                        </a:p>
                      </a:txBody>
                      <a:tcPr/>
                    </a:tc>
                    <a:tc>
                      <a:txBody>
                        <a:bodyPr/>
                        <a:lstStyle/>
                        <a:p>
                          <a:r>
                            <a:rPr lang="en-US" sz="1600" dirty="0"/>
                            <a:t>0</a:t>
                          </a:r>
                          <a:endParaRPr lang="LID4096" sz="1600" dirty="0"/>
                        </a:p>
                      </a:txBody>
                      <a:tcPr/>
                    </a:tc>
                    <a:tc>
                      <a:txBody>
                        <a:bodyPr/>
                        <a:lstStyle/>
                        <a:p>
                          <a:r>
                            <a:rPr lang="en-US" sz="1600" dirty="0"/>
                            <a:t>1</a:t>
                          </a:r>
                          <a:endParaRPr lang="LID4096" sz="1600" dirty="0"/>
                        </a:p>
                      </a:txBody>
                      <a:tcPr/>
                    </a:tc>
                    <a:tc>
                      <a:txBody>
                        <a:bodyPr/>
                        <a:lstStyle/>
                        <a:p>
                          <a:r>
                            <a:rPr lang="en-US" sz="1600" dirty="0"/>
                            <a:t>2</a:t>
                          </a:r>
                          <a:endParaRPr lang="LID4096" sz="1600" dirty="0"/>
                        </a:p>
                      </a:txBody>
                      <a:tcPr/>
                    </a:tc>
                    <a:tc>
                      <a:txBody>
                        <a:bodyPr/>
                        <a:lstStyle/>
                        <a:p>
                          <a:r>
                            <a:rPr lang="en-US" sz="1600" dirty="0"/>
                            <a:t>3</a:t>
                          </a:r>
                          <a:endParaRPr lang="LID4096" sz="1600" dirty="0"/>
                        </a:p>
                      </a:txBody>
                      <a:tcPr/>
                    </a:tc>
                    <a:tc>
                      <a:txBody>
                        <a:bodyPr/>
                        <a:lstStyle/>
                        <a:p>
                          <a:r>
                            <a:rPr lang="en-US" sz="1600" dirty="0"/>
                            <a:t>4</a:t>
                          </a:r>
                          <a:endParaRPr lang="LID4096" sz="1600" dirty="0"/>
                        </a:p>
                      </a:txBody>
                      <a:tcPr/>
                    </a:tc>
                    <a:tc>
                      <a:txBody>
                        <a:bodyPr/>
                        <a:lstStyle/>
                        <a:p>
                          <a:r>
                            <a:rPr lang="en-US" sz="1600" dirty="0"/>
                            <a:t>5</a:t>
                          </a:r>
                          <a:endParaRPr lang="LID4096" sz="1600" dirty="0"/>
                        </a:p>
                      </a:txBody>
                      <a:tcPr/>
                    </a:tc>
                    <a:tc>
                      <a:txBody>
                        <a:bodyPr/>
                        <a:lstStyle/>
                        <a:p>
                          <a:r>
                            <a:rPr lang="en-US" sz="1600" dirty="0"/>
                            <a:t>6</a:t>
                          </a:r>
                          <a:endParaRPr lang="LID4096" sz="1600" dirty="0"/>
                        </a:p>
                      </a:txBody>
                      <a:tcPr/>
                    </a:tc>
                    <a:tc>
                      <a:txBody>
                        <a:bodyPr/>
                        <a:lstStyle/>
                        <a:p>
                          <a:r>
                            <a:rPr lang="en-US" sz="1600" dirty="0"/>
                            <a:t>7</a:t>
                          </a:r>
                          <a:endParaRPr lang="LID4096" sz="1600" dirty="0"/>
                        </a:p>
                      </a:txBody>
                      <a:tcPr/>
                    </a:tc>
                    <a:tc>
                      <a:txBody>
                        <a:bodyPr/>
                        <a:lstStyle/>
                        <a:p>
                          <a:r>
                            <a:rPr lang="en-US" sz="1600" dirty="0"/>
                            <a:t>8</a:t>
                          </a:r>
                          <a:endParaRPr lang="LID4096" sz="1600" dirty="0"/>
                        </a:p>
                      </a:txBody>
                      <a:tcPr/>
                    </a:tc>
                    <a:tc>
                      <a:txBody>
                        <a:bodyPr/>
                        <a:lstStyle/>
                        <a:p>
                          <a:r>
                            <a:rPr lang="en-US" sz="1600" dirty="0"/>
                            <a:t>9</a:t>
                          </a:r>
                          <a:endParaRPr lang="LID4096" sz="1600" dirty="0"/>
                        </a:p>
                      </a:txBody>
                      <a:tcPr/>
                    </a:tc>
                    <a:tc>
                      <a:txBody>
                        <a:bodyPr/>
                        <a:lstStyle/>
                        <a:p>
                          <a:endParaRPr lang="LID4096" sz="1600" dirty="0"/>
                        </a:p>
                      </a:txBody>
                      <a:tcPr/>
                    </a:tc>
                    <a:extLst>
                      <a:ext uri="{0D108BD9-81ED-4DB2-BD59-A6C34878D82A}">
                        <a16:rowId xmlns:a16="http://schemas.microsoft.com/office/drawing/2014/main" val="391947288"/>
                      </a:ext>
                    </a:extLst>
                  </a:tr>
                  <a:tr h="370840">
                    <a:tc>
                      <a:txBody>
                        <a:bodyPr/>
                        <a:lstStyle/>
                        <a:p>
                          <a:r>
                            <a:rPr lang="en-US" sz="1600" dirty="0"/>
                            <a:t>Y</a:t>
                          </a:r>
                          <a:endParaRPr lang="LID4096" sz="1600" dirty="0"/>
                        </a:p>
                      </a:txBody>
                      <a:tcPr/>
                    </a:tc>
                    <a:tc>
                      <a:txBody>
                        <a:bodyPr/>
                        <a:lstStyle/>
                        <a:p>
                          <a:r>
                            <a:rPr lang="en-US" sz="1600" dirty="0"/>
                            <a:t>1</a:t>
                          </a:r>
                          <a:endParaRPr lang="LID4096" sz="1600" dirty="0"/>
                        </a:p>
                      </a:txBody>
                      <a:tcPr/>
                    </a:tc>
                    <a:tc>
                      <a:txBody>
                        <a:bodyPr/>
                        <a:lstStyle/>
                        <a:p>
                          <a:r>
                            <a:rPr lang="en-US" sz="1600" dirty="0"/>
                            <a:t>1</a:t>
                          </a:r>
                          <a:endParaRPr lang="LID4096" sz="1600" dirty="0"/>
                        </a:p>
                      </a:txBody>
                      <a:tcPr/>
                    </a:tc>
                    <a:tc>
                      <a:txBody>
                        <a:bodyPr/>
                        <a:lstStyle/>
                        <a:p>
                          <a:r>
                            <a:rPr lang="en-US" sz="1600" dirty="0"/>
                            <a:t>1</a:t>
                          </a:r>
                          <a:endParaRPr lang="LID4096" sz="1600" dirty="0"/>
                        </a:p>
                      </a:txBody>
                      <a:tcPr/>
                    </a:tc>
                    <a:tc>
                      <a:txBody>
                        <a:bodyPr/>
                        <a:lstStyle/>
                        <a:p>
                          <a:r>
                            <a:rPr lang="en-US" sz="1600" dirty="0"/>
                            <a:t>-1</a:t>
                          </a:r>
                          <a:endParaRPr lang="LID4096" sz="1600" dirty="0"/>
                        </a:p>
                      </a:txBody>
                      <a:tcPr/>
                    </a:tc>
                    <a:tc>
                      <a:txBody>
                        <a:bodyPr/>
                        <a:lstStyle/>
                        <a:p>
                          <a:r>
                            <a:rPr lang="en-US" sz="1600" dirty="0"/>
                            <a:t>-1</a:t>
                          </a:r>
                          <a:endParaRPr lang="LID4096" sz="1600" dirty="0"/>
                        </a:p>
                      </a:txBody>
                      <a:tcPr/>
                    </a:tc>
                    <a:tc>
                      <a:txBody>
                        <a:bodyPr/>
                        <a:lstStyle/>
                        <a:p>
                          <a:r>
                            <a:rPr lang="en-US" sz="1600" dirty="0"/>
                            <a:t>-1</a:t>
                          </a:r>
                          <a:endParaRPr lang="LID4096" sz="1600" dirty="0"/>
                        </a:p>
                      </a:txBody>
                      <a:tcPr/>
                    </a:tc>
                    <a:tc>
                      <a:txBody>
                        <a:bodyPr/>
                        <a:lstStyle/>
                        <a:p>
                          <a:r>
                            <a:rPr lang="en-US" sz="1600" dirty="0"/>
                            <a:t>1</a:t>
                          </a:r>
                          <a:endParaRPr lang="LID4096" sz="1600" dirty="0"/>
                        </a:p>
                      </a:txBody>
                      <a:tcPr/>
                    </a:tc>
                    <a:tc>
                      <a:txBody>
                        <a:bodyPr/>
                        <a:lstStyle/>
                        <a:p>
                          <a:r>
                            <a:rPr lang="en-US" sz="1600" dirty="0"/>
                            <a:t>1</a:t>
                          </a:r>
                          <a:endParaRPr lang="LID4096" sz="1600" dirty="0"/>
                        </a:p>
                      </a:txBody>
                      <a:tcPr/>
                    </a:tc>
                    <a:tc>
                      <a:txBody>
                        <a:bodyPr/>
                        <a:lstStyle/>
                        <a:p>
                          <a:r>
                            <a:rPr lang="en-US" sz="1600" dirty="0"/>
                            <a:t>1</a:t>
                          </a:r>
                          <a:endParaRPr lang="LID4096" sz="1600" dirty="0"/>
                        </a:p>
                      </a:txBody>
                      <a:tcPr/>
                    </a:tc>
                    <a:tc>
                      <a:txBody>
                        <a:bodyPr/>
                        <a:lstStyle/>
                        <a:p>
                          <a:r>
                            <a:rPr lang="en-US" sz="1600" dirty="0"/>
                            <a:t>-1</a:t>
                          </a:r>
                          <a:endParaRPr lang="LID4096" sz="1600" dirty="0"/>
                        </a:p>
                      </a:txBody>
                      <a:tcPr/>
                    </a:tc>
                    <a:tc>
                      <a:txBody>
                        <a:bodyPr/>
                        <a:lstStyle/>
                        <a:p>
                          <a:endParaRPr lang="LID4096" sz="1600" dirty="0"/>
                        </a:p>
                      </a:txBody>
                      <a:tcPr/>
                    </a:tc>
                    <a:extLst>
                      <a:ext uri="{0D108BD9-81ED-4DB2-BD59-A6C34878D82A}">
                        <a16:rowId xmlns:a16="http://schemas.microsoft.com/office/drawing/2014/main" val="2175554634"/>
                      </a:ext>
                    </a:extLst>
                  </a:tr>
                  <a:tr h="370840">
                    <a:tc>
                      <a:txBody>
                        <a:bodyPr/>
                        <a:lstStyle/>
                        <a:p>
                          <a:r>
                            <a:rPr lang="en-US" sz="1600" dirty="0"/>
                            <a:t>P</a:t>
                          </a:r>
                          <a:endParaRPr lang="LID4096"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0.07</a:t>
                          </a:r>
                          <a:endParaRPr lang="LID4096"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0.07</a:t>
                          </a:r>
                          <a:endParaRPr lang="LID4096" sz="1600" dirty="0"/>
                        </a:p>
                      </a:txBody>
                      <a:tcPr/>
                    </a:tc>
                    <a:tc>
                      <a:txBody>
                        <a:bodyPr/>
                        <a:lstStyle/>
                        <a:p>
                          <a:r>
                            <a:rPr lang="en-US" sz="1600" dirty="0"/>
                            <a:t>0.07</a:t>
                          </a:r>
                          <a:endParaRPr lang="LID4096" sz="1600" dirty="0"/>
                        </a:p>
                      </a:txBody>
                      <a:tcPr/>
                    </a:tc>
                    <a:tc>
                      <a:txBody>
                        <a:bodyPr/>
                        <a:lstStyle/>
                        <a:p>
                          <a:r>
                            <a:rPr lang="en-US" sz="1600" dirty="0"/>
                            <a:t>0.07</a:t>
                          </a:r>
                          <a:endParaRPr lang="LID4096" sz="1600" dirty="0"/>
                        </a:p>
                      </a:txBody>
                      <a:tcPr/>
                    </a:tc>
                    <a:tc>
                      <a:txBody>
                        <a:bodyPr/>
                        <a:lstStyle/>
                        <a:p>
                          <a:r>
                            <a:rPr lang="en-US" sz="1600" dirty="0"/>
                            <a:t>0.07</a:t>
                          </a:r>
                          <a:endParaRPr lang="LID4096" sz="1600" dirty="0"/>
                        </a:p>
                      </a:txBody>
                      <a:tcPr/>
                    </a:tc>
                    <a:tc>
                      <a:txBody>
                        <a:bodyPr/>
                        <a:lstStyle/>
                        <a:p>
                          <a:r>
                            <a:rPr lang="en-US" sz="1600" dirty="0"/>
                            <a:t>0.07</a:t>
                          </a:r>
                          <a:endParaRPr lang="LID4096" sz="1600" dirty="0"/>
                        </a:p>
                      </a:txBody>
                      <a:tcPr/>
                    </a:tc>
                    <a:tc>
                      <a:txBody>
                        <a:bodyPr/>
                        <a:lstStyle/>
                        <a:p>
                          <a:r>
                            <a:rPr lang="en-US" sz="1600" dirty="0"/>
                            <a:t>0.167</a:t>
                          </a:r>
                          <a:endParaRPr lang="LID4096" sz="1600" dirty="0"/>
                        </a:p>
                      </a:txBody>
                      <a:tcPr/>
                    </a:tc>
                    <a:tc>
                      <a:txBody>
                        <a:bodyPr/>
                        <a:lstStyle/>
                        <a:p>
                          <a:r>
                            <a:rPr lang="en-US" sz="1600" dirty="0"/>
                            <a:t>0.167</a:t>
                          </a:r>
                          <a:endParaRPr lang="LID4096" sz="1600" dirty="0"/>
                        </a:p>
                      </a:txBody>
                      <a:tcPr/>
                    </a:tc>
                    <a:tc>
                      <a:txBody>
                        <a:bodyPr/>
                        <a:lstStyle/>
                        <a:p>
                          <a:r>
                            <a:rPr lang="en-US" sz="1600" dirty="0"/>
                            <a:t>0.167</a:t>
                          </a:r>
                          <a:endParaRPr lang="LID4096" sz="1600" dirty="0"/>
                        </a:p>
                      </a:txBody>
                      <a:tcPr/>
                    </a:tc>
                    <a:tc>
                      <a:txBody>
                        <a:bodyPr/>
                        <a:lstStyle/>
                        <a:p>
                          <a:r>
                            <a:rPr lang="en-US" sz="1600" dirty="0"/>
                            <a:t>0.07</a:t>
                          </a:r>
                          <a:endParaRPr lang="LID4096" sz="1600" dirty="0"/>
                        </a:p>
                      </a:txBody>
                      <a:tcPr/>
                    </a:tc>
                    <a:tc>
                      <a:txBody>
                        <a:bodyPr/>
                        <a:lstStyle/>
                        <a:p>
                          <a:endParaRPr lang="LID4096" sz="1600" dirty="0"/>
                        </a:p>
                      </a:txBody>
                      <a:tcPr/>
                    </a:tc>
                    <a:extLst>
                      <a:ext uri="{0D108BD9-81ED-4DB2-BD59-A6C34878D82A}">
                        <a16:rowId xmlns:a16="http://schemas.microsoft.com/office/drawing/2014/main" val="531969103"/>
                      </a:ext>
                    </a:extLst>
                  </a:tr>
                  <a:tr h="370840">
                    <a:tc>
                      <a:txBody>
                        <a:bodyPr/>
                        <a:lstStyle/>
                        <a:p>
                          <a:r>
                            <a:rPr lang="en-US" sz="1600" dirty="0"/>
                            <a:t>x&lt;8.5</a:t>
                          </a:r>
                          <a:endParaRPr lang="LID4096" sz="1600" dirty="0"/>
                        </a:p>
                      </a:txBody>
                      <a:tcPr/>
                    </a:tc>
                    <a:tc>
                      <a:txBody>
                        <a:bodyPr/>
                        <a:lstStyle/>
                        <a:p>
                          <a:r>
                            <a:rPr lang="en-US" sz="1600" dirty="0"/>
                            <a:t>1</a:t>
                          </a:r>
                          <a:endParaRPr lang="LID4096" sz="1600" dirty="0"/>
                        </a:p>
                      </a:txBody>
                      <a:tcPr/>
                    </a:tc>
                    <a:tc>
                      <a:txBody>
                        <a:bodyPr/>
                        <a:lstStyle/>
                        <a:p>
                          <a:r>
                            <a:rPr lang="en-US" sz="1600" dirty="0"/>
                            <a:t>1</a:t>
                          </a:r>
                          <a:endParaRPr lang="LID4096" sz="1600" dirty="0"/>
                        </a:p>
                      </a:txBody>
                      <a:tcPr/>
                    </a:tc>
                    <a:tc>
                      <a:txBody>
                        <a:bodyPr/>
                        <a:lstStyle/>
                        <a:p>
                          <a:r>
                            <a:rPr lang="en-US" sz="1600" dirty="0"/>
                            <a:t>1</a:t>
                          </a:r>
                          <a:endParaRPr lang="LID4096" sz="1600" dirty="0"/>
                        </a:p>
                      </a:txBody>
                      <a:tcPr/>
                    </a:tc>
                    <a:tc>
                      <a:txBody>
                        <a:bodyPr/>
                        <a:lstStyle/>
                        <a:p>
                          <a:r>
                            <a:rPr lang="en-US" sz="1600" dirty="0"/>
                            <a:t>1</a:t>
                          </a:r>
                          <a:endParaRPr lang="LID4096" sz="1600" dirty="0"/>
                        </a:p>
                      </a:txBody>
                      <a:tcPr/>
                    </a:tc>
                    <a:tc>
                      <a:txBody>
                        <a:bodyPr/>
                        <a:lstStyle/>
                        <a:p>
                          <a:r>
                            <a:rPr lang="en-US" sz="1600" dirty="0"/>
                            <a:t>1</a:t>
                          </a:r>
                          <a:endParaRPr lang="LID4096" sz="1600" dirty="0"/>
                        </a:p>
                      </a:txBody>
                      <a:tcPr/>
                    </a:tc>
                    <a:tc>
                      <a:txBody>
                        <a:bodyPr/>
                        <a:lstStyle/>
                        <a:p>
                          <a:r>
                            <a:rPr lang="en-US" sz="1600" dirty="0"/>
                            <a:t>1</a:t>
                          </a:r>
                          <a:endParaRPr lang="LID4096" sz="1600" dirty="0"/>
                        </a:p>
                      </a:txBody>
                      <a:tcPr/>
                    </a:tc>
                    <a:tc>
                      <a:txBody>
                        <a:bodyPr/>
                        <a:lstStyle/>
                        <a:p>
                          <a:r>
                            <a:rPr lang="en-US" sz="1600" dirty="0"/>
                            <a:t>1</a:t>
                          </a:r>
                          <a:endParaRPr lang="LID4096" sz="1600" dirty="0"/>
                        </a:p>
                      </a:txBody>
                      <a:tcPr/>
                    </a:tc>
                    <a:tc>
                      <a:txBody>
                        <a:bodyPr/>
                        <a:lstStyle/>
                        <a:p>
                          <a:r>
                            <a:rPr lang="en-US" sz="1600" dirty="0"/>
                            <a:t>1</a:t>
                          </a:r>
                          <a:endParaRPr lang="LID4096" sz="1600" dirty="0"/>
                        </a:p>
                      </a:txBody>
                      <a:tcPr/>
                    </a:tc>
                    <a:tc>
                      <a:txBody>
                        <a:bodyPr/>
                        <a:lstStyle/>
                        <a:p>
                          <a:r>
                            <a:rPr lang="en-US" sz="1600" dirty="0"/>
                            <a:t>1</a:t>
                          </a:r>
                          <a:endParaRPr lang="LID4096" sz="1600" dirty="0"/>
                        </a:p>
                      </a:txBody>
                      <a:tcPr/>
                    </a:tc>
                    <a:tc>
                      <a:txBody>
                        <a:bodyPr/>
                        <a:lstStyle/>
                        <a:p>
                          <a:r>
                            <a:rPr lang="en-US" sz="1600" dirty="0"/>
                            <a:t>-1</a:t>
                          </a:r>
                          <a:endParaRPr lang="LID4096" sz="1600" dirty="0"/>
                        </a:p>
                      </a:txBody>
                      <a:tcPr/>
                    </a:tc>
                    <a:tc>
                      <a:txBody>
                        <a:bodyPr/>
                        <a:lstStyle/>
                        <a:p>
                          <a:r>
                            <a:rPr lang="en-US" sz="1600" dirty="0"/>
                            <a:t>0.2</a:t>
                          </a:r>
                          <a:endParaRPr lang="LID4096" sz="1600" dirty="0"/>
                        </a:p>
                      </a:txBody>
                      <a:tcPr/>
                    </a:tc>
                    <a:extLst>
                      <a:ext uri="{0D108BD9-81ED-4DB2-BD59-A6C34878D82A}">
                        <a16:rowId xmlns:a16="http://schemas.microsoft.com/office/drawing/2014/main" val="3141886651"/>
                      </a:ext>
                    </a:extLst>
                  </a:tr>
                  <a:tr h="370840">
                    <a:tc>
                      <a:txBody>
                        <a:bodyPr/>
                        <a:lstStyle/>
                        <a:p>
                          <a:r>
                            <a:rPr lang="en-US" sz="1600" dirty="0" err="1"/>
                            <a:t>Pnew</a:t>
                          </a:r>
                          <a:endParaRPr lang="LID4096" sz="1600" dirty="0"/>
                        </a:p>
                      </a:txBody>
                      <a:tcPr/>
                    </a:tc>
                    <a:tc>
                      <a:txBody>
                        <a:bodyPr/>
                        <a:lstStyle/>
                        <a:p>
                          <a:r>
                            <a:rPr lang="en-US" sz="1600" dirty="0"/>
                            <a:t>0.37</a:t>
                          </a:r>
                          <a:endParaRPr lang="LID4096" sz="1600" dirty="0"/>
                        </a:p>
                      </a:txBody>
                      <a:tcPr/>
                    </a:tc>
                    <a:tc>
                      <a:txBody>
                        <a:bodyPr/>
                        <a:lstStyle/>
                        <a:p>
                          <a:r>
                            <a:rPr lang="en-US" sz="1600" dirty="0"/>
                            <a:t>0.37</a:t>
                          </a:r>
                          <a:endParaRPr lang="LID4096" sz="1600" dirty="0"/>
                        </a:p>
                      </a:txBody>
                      <a:tcPr/>
                    </a:tc>
                    <a:tc>
                      <a:txBody>
                        <a:bodyPr/>
                        <a:lstStyle/>
                        <a:p>
                          <a:r>
                            <a:rPr lang="en-US" sz="1600" dirty="0"/>
                            <a:t>0.37</a:t>
                          </a:r>
                          <a:endParaRPr lang="LID4096" sz="1600" dirty="0"/>
                        </a:p>
                      </a:txBody>
                      <a:tcPr/>
                    </a:tc>
                    <a:tc>
                      <a:txBody>
                        <a:bodyPr/>
                        <a:lstStyle/>
                        <a:p>
                          <a:r>
                            <a:rPr lang="en-US" sz="1600" dirty="0"/>
                            <a:t>0.137</a:t>
                          </a:r>
                          <a:endParaRPr lang="LID4096" sz="1600" dirty="0"/>
                        </a:p>
                      </a:txBody>
                      <a:tcPr/>
                    </a:tc>
                    <a:tc>
                      <a:txBody>
                        <a:bodyPr/>
                        <a:lstStyle/>
                        <a:p>
                          <a:r>
                            <a:rPr lang="en-US" sz="1600" dirty="0"/>
                            <a:t>0.137</a:t>
                          </a:r>
                          <a:endParaRPr lang="LID4096" sz="1600" dirty="0"/>
                        </a:p>
                      </a:txBody>
                      <a:tcPr/>
                    </a:tc>
                    <a:tc>
                      <a:txBody>
                        <a:bodyPr/>
                        <a:lstStyle/>
                        <a:p>
                          <a:r>
                            <a:rPr lang="en-US" sz="1600" dirty="0"/>
                            <a:t>0.137</a:t>
                          </a:r>
                          <a:endParaRPr lang="LID4096" sz="1600" dirty="0"/>
                        </a:p>
                      </a:txBody>
                      <a:tcPr/>
                    </a:tc>
                    <a:tc>
                      <a:txBody>
                        <a:bodyPr/>
                        <a:lstStyle/>
                        <a:p>
                          <a:r>
                            <a:rPr lang="en-US" sz="1600" dirty="0">
                              <a:latin typeface="Times New Roman" pitchFamily="18" charset="0"/>
                            </a:rPr>
                            <a:t>0.87</a:t>
                          </a:r>
                          <a:endParaRPr lang="LID4096" sz="1600" dirty="0"/>
                        </a:p>
                      </a:txBody>
                      <a:tcPr/>
                    </a:tc>
                    <a:tc>
                      <a:txBody>
                        <a:bodyPr/>
                        <a:lstStyle/>
                        <a:p>
                          <a:r>
                            <a:rPr lang="en-US" sz="1600" dirty="0">
                              <a:latin typeface="Times New Roman" pitchFamily="18" charset="0"/>
                            </a:rPr>
                            <a:t>0.87</a:t>
                          </a:r>
                          <a:endParaRPr lang="LID4096" sz="1600" dirty="0"/>
                        </a:p>
                      </a:txBody>
                      <a:tcPr/>
                    </a:tc>
                    <a:tc>
                      <a:txBody>
                        <a:bodyPr/>
                        <a:lstStyle/>
                        <a:p>
                          <a:r>
                            <a:rPr lang="en-US" sz="1600" dirty="0">
                              <a:latin typeface="Times New Roman" pitchFamily="18" charset="0"/>
                            </a:rPr>
                            <a:t>0.87</a:t>
                          </a:r>
                          <a:endParaRPr lang="LID4096" sz="1600" dirty="0"/>
                        </a:p>
                      </a:txBody>
                      <a:tcPr/>
                    </a:tc>
                    <a:tc>
                      <a:txBody>
                        <a:bodyPr/>
                        <a:lstStyle/>
                        <a:p>
                          <a:r>
                            <a:rPr lang="en-US" sz="1600" dirty="0"/>
                            <a:t>0.37</a:t>
                          </a:r>
                          <a:endParaRPr lang="LID4096" sz="1600" dirty="0"/>
                        </a:p>
                      </a:txBody>
                      <a:tcPr/>
                    </a:tc>
                    <a:tc>
                      <a:txBody>
                        <a:bodyPr/>
                        <a:lstStyle/>
                        <a:p>
                          <a:endParaRPr lang="LID4096" sz="2000" dirty="0"/>
                        </a:p>
                      </a:txBody>
                      <a:tcPr/>
                    </a:tc>
                    <a:extLst>
                      <a:ext uri="{0D108BD9-81ED-4DB2-BD59-A6C34878D82A}">
                        <a16:rowId xmlns:a16="http://schemas.microsoft.com/office/drawing/2014/main" val="1170606902"/>
                      </a:ext>
                    </a:extLst>
                  </a:tr>
                </a:tbl>
              </a:graphicData>
            </a:graphic>
          </p:graphicFrame>
        </mc:Choice>
        <mc:Fallback xmlns="">
          <p:graphicFrame>
            <p:nvGraphicFramePr>
              <p:cNvPr id="6" name="Table 6">
                <a:extLst>
                  <a:ext uri="{FF2B5EF4-FFF2-40B4-BE49-F238E27FC236}">
                    <a16:creationId xmlns:a16="http://schemas.microsoft.com/office/drawing/2014/main" id="{B87759BD-F0BB-4C7F-B6FE-3A8317E66BF0}"/>
                  </a:ext>
                </a:extLst>
              </p:cNvPr>
              <p:cNvGraphicFramePr>
                <a:graphicFrameLocks noGrp="1"/>
              </p:cNvGraphicFramePr>
              <p:nvPr>
                <p:ph idx="1"/>
                <p:extLst>
                  <p:ext uri="{D42A27DB-BD31-4B8C-83A1-F6EECF244321}">
                    <p14:modId xmlns:p14="http://schemas.microsoft.com/office/powerpoint/2010/main" val="2398426168"/>
                  </p:ext>
                </p:extLst>
              </p:nvPr>
            </p:nvGraphicFramePr>
            <p:xfrm>
              <a:off x="946150" y="1828800"/>
              <a:ext cx="6446833" cy="3058160"/>
            </p:xfrm>
            <a:graphic>
              <a:graphicData uri="http://schemas.openxmlformats.org/drawingml/2006/table">
                <a:tbl>
                  <a:tblPr firstRow="1" bandRow="1">
                    <a:tableStyleId>{5C22544A-7EE6-4342-B048-85BDC9FD1C3A}</a:tableStyleId>
                  </a:tblPr>
                  <a:tblGrid>
                    <a:gridCol w="551388">
                      <a:extLst>
                        <a:ext uri="{9D8B030D-6E8A-4147-A177-3AD203B41FA5}">
                          <a16:colId xmlns:a16="http://schemas.microsoft.com/office/drawing/2014/main" val="2125577940"/>
                        </a:ext>
                      </a:extLst>
                    </a:gridCol>
                    <a:gridCol w="523085">
                      <a:extLst>
                        <a:ext uri="{9D8B030D-6E8A-4147-A177-3AD203B41FA5}">
                          <a16:colId xmlns:a16="http://schemas.microsoft.com/office/drawing/2014/main" val="869162464"/>
                        </a:ext>
                      </a:extLst>
                    </a:gridCol>
                    <a:gridCol w="537236">
                      <a:extLst>
                        <a:ext uri="{9D8B030D-6E8A-4147-A177-3AD203B41FA5}">
                          <a16:colId xmlns:a16="http://schemas.microsoft.com/office/drawing/2014/main" val="228964478"/>
                        </a:ext>
                      </a:extLst>
                    </a:gridCol>
                    <a:gridCol w="537236">
                      <a:extLst>
                        <a:ext uri="{9D8B030D-6E8A-4147-A177-3AD203B41FA5}">
                          <a16:colId xmlns:a16="http://schemas.microsoft.com/office/drawing/2014/main" val="1740794156"/>
                        </a:ext>
                      </a:extLst>
                    </a:gridCol>
                    <a:gridCol w="537236">
                      <a:extLst>
                        <a:ext uri="{9D8B030D-6E8A-4147-A177-3AD203B41FA5}">
                          <a16:colId xmlns:a16="http://schemas.microsoft.com/office/drawing/2014/main" val="937220109"/>
                        </a:ext>
                      </a:extLst>
                    </a:gridCol>
                    <a:gridCol w="537236">
                      <a:extLst>
                        <a:ext uri="{9D8B030D-6E8A-4147-A177-3AD203B41FA5}">
                          <a16:colId xmlns:a16="http://schemas.microsoft.com/office/drawing/2014/main" val="2294728461"/>
                        </a:ext>
                      </a:extLst>
                    </a:gridCol>
                    <a:gridCol w="537236">
                      <a:extLst>
                        <a:ext uri="{9D8B030D-6E8A-4147-A177-3AD203B41FA5}">
                          <a16:colId xmlns:a16="http://schemas.microsoft.com/office/drawing/2014/main" val="1530943301"/>
                        </a:ext>
                      </a:extLst>
                    </a:gridCol>
                    <a:gridCol w="537236">
                      <a:extLst>
                        <a:ext uri="{9D8B030D-6E8A-4147-A177-3AD203B41FA5}">
                          <a16:colId xmlns:a16="http://schemas.microsoft.com/office/drawing/2014/main" val="796534891"/>
                        </a:ext>
                      </a:extLst>
                    </a:gridCol>
                    <a:gridCol w="537236">
                      <a:extLst>
                        <a:ext uri="{9D8B030D-6E8A-4147-A177-3AD203B41FA5}">
                          <a16:colId xmlns:a16="http://schemas.microsoft.com/office/drawing/2014/main" val="1438237302"/>
                        </a:ext>
                      </a:extLst>
                    </a:gridCol>
                    <a:gridCol w="537236">
                      <a:extLst>
                        <a:ext uri="{9D8B030D-6E8A-4147-A177-3AD203B41FA5}">
                          <a16:colId xmlns:a16="http://schemas.microsoft.com/office/drawing/2014/main" val="2106090586"/>
                        </a:ext>
                      </a:extLst>
                    </a:gridCol>
                    <a:gridCol w="537236">
                      <a:extLst>
                        <a:ext uri="{9D8B030D-6E8A-4147-A177-3AD203B41FA5}">
                          <a16:colId xmlns:a16="http://schemas.microsoft.com/office/drawing/2014/main" val="2292440500"/>
                        </a:ext>
                      </a:extLst>
                    </a:gridCol>
                    <a:gridCol w="537236">
                      <a:extLst>
                        <a:ext uri="{9D8B030D-6E8A-4147-A177-3AD203B41FA5}">
                          <a16:colId xmlns:a16="http://schemas.microsoft.com/office/drawing/2014/main" val="3353765721"/>
                        </a:ext>
                      </a:extLst>
                    </a:gridCol>
                  </a:tblGrid>
                  <a:tr h="579120">
                    <a:tc>
                      <a:txBody>
                        <a:bodyPr/>
                        <a:lstStyle/>
                        <a:p>
                          <a:r>
                            <a:rPr lang="en-US" sz="1600" dirty="0"/>
                            <a:t>Index</a:t>
                          </a:r>
                          <a:endParaRPr lang="LID4096" sz="1600" dirty="0"/>
                        </a:p>
                      </a:txBody>
                      <a:tcPr/>
                    </a:tc>
                    <a:tc>
                      <a:txBody>
                        <a:bodyPr/>
                        <a:lstStyle/>
                        <a:p>
                          <a:r>
                            <a:rPr lang="en-US" sz="1600" dirty="0"/>
                            <a:t>0</a:t>
                          </a:r>
                          <a:endParaRPr lang="LID4096" sz="1600" dirty="0"/>
                        </a:p>
                      </a:txBody>
                      <a:tcPr/>
                    </a:tc>
                    <a:tc>
                      <a:txBody>
                        <a:bodyPr/>
                        <a:lstStyle/>
                        <a:p>
                          <a:r>
                            <a:rPr lang="en-US" sz="1600" dirty="0"/>
                            <a:t>1</a:t>
                          </a:r>
                          <a:endParaRPr lang="LID4096" sz="1600" dirty="0"/>
                        </a:p>
                      </a:txBody>
                      <a:tcPr/>
                    </a:tc>
                    <a:tc>
                      <a:txBody>
                        <a:bodyPr/>
                        <a:lstStyle/>
                        <a:p>
                          <a:r>
                            <a:rPr lang="en-US" sz="1600" dirty="0"/>
                            <a:t>2</a:t>
                          </a:r>
                          <a:endParaRPr lang="LID4096" sz="1600" dirty="0"/>
                        </a:p>
                      </a:txBody>
                      <a:tcPr/>
                    </a:tc>
                    <a:tc>
                      <a:txBody>
                        <a:bodyPr/>
                        <a:lstStyle/>
                        <a:p>
                          <a:r>
                            <a:rPr lang="en-US" sz="1600" dirty="0"/>
                            <a:t>3</a:t>
                          </a:r>
                          <a:endParaRPr lang="LID4096" sz="1600" dirty="0"/>
                        </a:p>
                      </a:txBody>
                      <a:tcPr/>
                    </a:tc>
                    <a:tc>
                      <a:txBody>
                        <a:bodyPr/>
                        <a:lstStyle/>
                        <a:p>
                          <a:r>
                            <a:rPr lang="en-US" sz="1600" dirty="0"/>
                            <a:t>4</a:t>
                          </a:r>
                          <a:endParaRPr lang="LID4096" sz="1600" dirty="0"/>
                        </a:p>
                      </a:txBody>
                      <a:tcPr/>
                    </a:tc>
                    <a:tc>
                      <a:txBody>
                        <a:bodyPr/>
                        <a:lstStyle/>
                        <a:p>
                          <a:r>
                            <a:rPr lang="en-US" sz="1600" dirty="0"/>
                            <a:t>5</a:t>
                          </a:r>
                          <a:endParaRPr lang="LID4096" sz="1600" dirty="0"/>
                        </a:p>
                      </a:txBody>
                      <a:tcPr/>
                    </a:tc>
                    <a:tc>
                      <a:txBody>
                        <a:bodyPr/>
                        <a:lstStyle/>
                        <a:p>
                          <a:r>
                            <a:rPr lang="en-US" sz="1600" dirty="0"/>
                            <a:t>6</a:t>
                          </a:r>
                          <a:endParaRPr lang="LID4096" sz="1600" dirty="0"/>
                        </a:p>
                      </a:txBody>
                      <a:tcPr/>
                    </a:tc>
                    <a:tc>
                      <a:txBody>
                        <a:bodyPr/>
                        <a:lstStyle/>
                        <a:p>
                          <a:r>
                            <a:rPr lang="en-US" sz="1600" dirty="0"/>
                            <a:t>7</a:t>
                          </a:r>
                          <a:endParaRPr lang="LID4096" sz="1600" dirty="0"/>
                        </a:p>
                      </a:txBody>
                      <a:tcPr/>
                    </a:tc>
                    <a:tc>
                      <a:txBody>
                        <a:bodyPr/>
                        <a:lstStyle/>
                        <a:p>
                          <a:r>
                            <a:rPr lang="en-US" sz="1600" dirty="0"/>
                            <a:t>8</a:t>
                          </a:r>
                          <a:endParaRPr lang="LID4096" sz="1600" dirty="0"/>
                        </a:p>
                      </a:txBody>
                      <a:tcPr/>
                    </a:tc>
                    <a:tc>
                      <a:txBody>
                        <a:bodyPr/>
                        <a:lstStyle/>
                        <a:p>
                          <a:r>
                            <a:rPr lang="en-US" sz="1600" dirty="0"/>
                            <a:t>9</a:t>
                          </a:r>
                          <a:endParaRPr lang="LID4096" sz="1600" dirty="0"/>
                        </a:p>
                      </a:txBody>
                      <a:tcPr/>
                    </a:tc>
                    <a:tc>
                      <a:txBody>
                        <a:bodyPr/>
                        <a:lstStyle/>
                        <a:p>
                          <a:endParaRPr lang="LID4096"/>
                        </a:p>
                      </a:txBody>
                      <a:tcPr>
                        <a:blipFill>
                          <a:blip r:embed="rId2"/>
                          <a:stretch>
                            <a:fillRect l="-1103409" t="-3158" r="-4545" b="-442105"/>
                          </a:stretch>
                        </a:blipFill>
                      </a:tcPr>
                    </a:tc>
                    <a:extLst>
                      <a:ext uri="{0D108BD9-81ED-4DB2-BD59-A6C34878D82A}">
                        <a16:rowId xmlns:a16="http://schemas.microsoft.com/office/drawing/2014/main" val="2406703387"/>
                      </a:ext>
                    </a:extLst>
                  </a:tr>
                  <a:tr h="370840">
                    <a:tc>
                      <a:txBody>
                        <a:bodyPr/>
                        <a:lstStyle/>
                        <a:p>
                          <a:r>
                            <a:rPr lang="en-US" sz="1600" dirty="0"/>
                            <a:t>X</a:t>
                          </a:r>
                          <a:endParaRPr lang="LID4096" sz="1600" dirty="0"/>
                        </a:p>
                      </a:txBody>
                      <a:tcPr/>
                    </a:tc>
                    <a:tc>
                      <a:txBody>
                        <a:bodyPr/>
                        <a:lstStyle/>
                        <a:p>
                          <a:r>
                            <a:rPr lang="en-US" sz="1600" dirty="0"/>
                            <a:t>0</a:t>
                          </a:r>
                          <a:endParaRPr lang="LID4096" sz="1600" dirty="0"/>
                        </a:p>
                      </a:txBody>
                      <a:tcPr/>
                    </a:tc>
                    <a:tc>
                      <a:txBody>
                        <a:bodyPr/>
                        <a:lstStyle/>
                        <a:p>
                          <a:r>
                            <a:rPr lang="en-US" sz="1600" dirty="0"/>
                            <a:t>1</a:t>
                          </a:r>
                          <a:endParaRPr lang="LID4096" sz="1600" dirty="0"/>
                        </a:p>
                      </a:txBody>
                      <a:tcPr/>
                    </a:tc>
                    <a:tc>
                      <a:txBody>
                        <a:bodyPr/>
                        <a:lstStyle/>
                        <a:p>
                          <a:r>
                            <a:rPr lang="en-US" sz="1600" dirty="0"/>
                            <a:t>2</a:t>
                          </a:r>
                          <a:endParaRPr lang="LID4096" sz="1600" dirty="0"/>
                        </a:p>
                      </a:txBody>
                      <a:tcPr/>
                    </a:tc>
                    <a:tc>
                      <a:txBody>
                        <a:bodyPr/>
                        <a:lstStyle/>
                        <a:p>
                          <a:r>
                            <a:rPr lang="en-US" sz="1600" dirty="0"/>
                            <a:t>3</a:t>
                          </a:r>
                          <a:endParaRPr lang="LID4096" sz="1600" dirty="0"/>
                        </a:p>
                      </a:txBody>
                      <a:tcPr/>
                    </a:tc>
                    <a:tc>
                      <a:txBody>
                        <a:bodyPr/>
                        <a:lstStyle/>
                        <a:p>
                          <a:r>
                            <a:rPr lang="en-US" sz="1600" dirty="0"/>
                            <a:t>4</a:t>
                          </a:r>
                          <a:endParaRPr lang="LID4096" sz="1600" dirty="0"/>
                        </a:p>
                      </a:txBody>
                      <a:tcPr/>
                    </a:tc>
                    <a:tc>
                      <a:txBody>
                        <a:bodyPr/>
                        <a:lstStyle/>
                        <a:p>
                          <a:r>
                            <a:rPr lang="en-US" sz="1600" dirty="0"/>
                            <a:t>5</a:t>
                          </a:r>
                          <a:endParaRPr lang="LID4096" sz="1600" dirty="0"/>
                        </a:p>
                      </a:txBody>
                      <a:tcPr/>
                    </a:tc>
                    <a:tc>
                      <a:txBody>
                        <a:bodyPr/>
                        <a:lstStyle/>
                        <a:p>
                          <a:r>
                            <a:rPr lang="en-US" sz="1600" dirty="0"/>
                            <a:t>6</a:t>
                          </a:r>
                          <a:endParaRPr lang="LID4096" sz="1600" dirty="0"/>
                        </a:p>
                      </a:txBody>
                      <a:tcPr/>
                    </a:tc>
                    <a:tc>
                      <a:txBody>
                        <a:bodyPr/>
                        <a:lstStyle/>
                        <a:p>
                          <a:r>
                            <a:rPr lang="en-US" sz="1600" dirty="0"/>
                            <a:t>7</a:t>
                          </a:r>
                          <a:endParaRPr lang="LID4096" sz="1600" dirty="0"/>
                        </a:p>
                      </a:txBody>
                      <a:tcPr/>
                    </a:tc>
                    <a:tc>
                      <a:txBody>
                        <a:bodyPr/>
                        <a:lstStyle/>
                        <a:p>
                          <a:r>
                            <a:rPr lang="en-US" sz="1600" dirty="0"/>
                            <a:t>8</a:t>
                          </a:r>
                          <a:endParaRPr lang="LID4096" sz="1600" dirty="0"/>
                        </a:p>
                      </a:txBody>
                      <a:tcPr/>
                    </a:tc>
                    <a:tc>
                      <a:txBody>
                        <a:bodyPr/>
                        <a:lstStyle/>
                        <a:p>
                          <a:r>
                            <a:rPr lang="en-US" sz="1600" dirty="0"/>
                            <a:t>9</a:t>
                          </a:r>
                          <a:endParaRPr lang="LID4096" sz="1600" dirty="0"/>
                        </a:p>
                      </a:txBody>
                      <a:tcPr/>
                    </a:tc>
                    <a:tc>
                      <a:txBody>
                        <a:bodyPr/>
                        <a:lstStyle/>
                        <a:p>
                          <a:endParaRPr lang="LID4096" sz="1600" dirty="0"/>
                        </a:p>
                      </a:txBody>
                      <a:tcPr/>
                    </a:tc>
                    <a:extLst>
                      <a:ext uri="{0D108BD9-81ED-4DB2-BD59-A6C34878D82A}">
                        <a16:rowId xmlns:a16="http://schemas.microsoft.com/office/drawing/2014/main" val="391947288"/>
                      </a:ext>
                    </a:extLst>
                  </a:tr>
                  <a:tr h="370840">
                    <a:tc>
                      <a:txBody>
                        <a:bodyPr/>
                        <a:lstStyle/>
                        <a:p>
                          <a:r>
                            <a:rPr lang="en-US" sz="1600" dirty="0"/>
                            <a:t>Y</a:t>
                          </a:r>
                          <a:endParaRPr lang="LID4096" sz="1600" dirty="0"/>
                        </a:p>
                      </a:txBody>
                      <a:tcPr/>
                    </a:tc>
                    <a:tc>
                      <a:txBody>
                        <a:bodyPr/>
                        <a:lstStyle/>
                        <a:p>
                          <a:r>
                            <a:rPr lang="en-US" sz="1600" dirty="0"/>
                            <a:t>1</a:t>
                          </a:r>
                          <a:endParaRPr lang="LID4096" sz="1600" dirty="0"/>
                        </a:p>
                      </a:txBody>
                      <a:tcPr/>
                    </a:tc>
                    <a:tc>
                      <a:txBody>
                        <a:bodyPr/>
                        <a:lstStyle/>
                        <a:p>
                          <a:r>
                            <a:rPr lang="en-US" sz="1600" dirty="0"/>
                            <a:t>1</a:t>
                          </a:r>
                          <a:endParaRPr lang="LID4096" sz="1600" dirty="0"/>
                        </a:p>
                      </a:txBody>
                      <a:tcPr/>
                    </a:tc>
                    <a:tc>
                      <a:txBody>
                        <a:bodyPr/>
                        <a:lstStyle/>
                        <a:p>
                          <a:r>
                            <a:rPr lang="en-US" sz="1600" dirty="0"/>
                            <a:t>1</a:t>
                          </a:r>
                          <a:endParaRPr lang="LID4096" sz="1600" dirty="0"/>
                        </a:p>
                      </a:txBody>
                      <a:tcPr/>
                    </a:tc>
                    <a:tc>
                      <a:txBody>
                        <a:bodyPr/>
                        <a:lstStyle/>
                        <a:p>
                          <a:r>
                            <a:rPr lang="en-US" sz="1600" dirty="0"/>
                            <a:t>-1</a:t>
                          </a:r>
                          <a:endParaRPr lang="LID4096" sz="1600" dirty="0"/>
                        </a:p>
                      </a:txBody>
                      <a:tcPr/>
                    </a:tc>
                    <a:tc>
                      <a:txBody>
                        <a:bodyPr/>
                        <a:lstStyle/>
                        <a:p>
                          <a:r>
                            <a:rPr lang="en-US" sz="1600" dirty="0"/>
                            <a:t>-1</a:t>
                          </a:r>
                          <a:endParaRPr lang="LID4096" sz="1600" dirty="0"/>
                        </a:p>
                      </a:txBody>
                      <a:tcPr/>
                    </a:tc>
                    <a:tc>
                      <a:txBody>
                        <a:bodyPr/>
                        <a:lstStyle/>
                        <a:p>
                          <a:r>
                            <a:rPr lang="en-US" sz="1600" dirty="0"/>
                            <a:t>-1</a:t>
                          </a:r>
                          <a:endParaRPr lang="LID4096" sz="1600" dirty="0"/>
                        </a:p>
                      </a:txBody>
                      <a:tcPr/>
                    </a:tc>
                    <a:tc>
                      <a:txBody>
                        <a:bodyPr/>
                        <a:lstStyle/>
                        <a:p>
                          <a:r>
                            <a:rPr lang="en-US" sz="1600" dirty="0"/>
                            <a:t>1</a:t>
                          </a:r>
                          <a:endParaRPr lang="LID4096" sz="1600" dirty="0"/>
                        </a:p>
                      </a:txBody>
                      <a:tcPr/>
                    </a:tc>
                    <a:tc>
                      <a:txBody>
                        <a:bodyPr/>
                        <a:lstStyle/>
                        <a:p>
                          <a:r>
                            <a:rPr lang="en-US" sz="1600" dirty="0"/>
                            <a:t>1</a:t>
                          </a:r>
                          <a:endParaRPr lang="LID4096" sz="1600" dirty="0"/>
                        </a:p>
                      </a:txBody>
                      <a:tcPr/>
                    </a:tc>
                    <a:tc>
                      <a:txBody>
                        <a:bodyPr/>
                        <a:lstStyle/>
                        <a:p>
                          <a:r>
                            <a:rPr lang="en-US" sz="1600" dirty="0"/>
                            <a:t>1</a:t>
                          </a:r>
                          <a:endParaRPr lang="LID4096" sz="1600" dirty="0"/>
                        </a:p>
                      </a:txBody>
                      <a:tcPr/>
                    </a:tc>
                    <a:tc>
                      <a:txBody>
                        <a:bodyPr/>
                        <a:lstStyle/>
                        <a:p>
                          <a:r>
                            <a:rPr lang="en-US" sz="1600" dirty="0"/>
                            <a:t>-1</a:t>
                          </a:r>
                          <a:endParaRPr lang="LID4096" sz="1600" dirty="0"/>
                        </a:p>
                      </a:txBody>
                      <a:tcPr/>
                    </a:tc>
                    <a:tc>
                      <a:txBody>
                        <a:bodyPr/>
                        <a:lstStyle/>
                        <a:p>
                          <a:endParaRPr lang="LID4096" sz="1600" dirty="0"/>
                        </a:p>
                      </a:txBody>
                      <a:tcPr/>
                    </a:tc>
                    <a:extLst>
                      <a:ext uri="{0D108BD9-81ED-4DB2-BD59-A6C34878D82A}">
                        <a16:rowId xmlns:a16="http://schemas.microsoft.com/office/drawing/2014/main" val="2175554634"/>
                      </a:ext>
                    </a:extLst>
                  </a:tr>
                  <a:tr h="579120">
                    <a:tc>
                      <a:txBody>
                        <a:bodyPr/>
                        <a:lstStyle/>
                        <a:p>
                          <a:r>
                            <a:rPr lang="en-US" sz="1600" dirty="0"/>
                            <a:t>P</a:t>
                          </a:r>
                          <a:endParaRPr lang="LID4096"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0.07</a:t>
                          </a:r>
                          <a:endParaRPr lang="LID4096"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0.07</a:t>
                          </a:r>
                          <a:endParaRPr lang="LID4096" sz="1600" dirty="0"/>
                        </a:p>
                      </a:txBody>
                      <a:tcPr/>
                    </a:tc>
                    <a:tc>
                      <a:txBody>
                        <a:bodyPr/>
                        <a:lstStyle/>
                        <a:p>
                          <a:r>
                            <a:rPr lang="en-US" sz="1600" dirty="0"/>
                            <a:t>0.07</a:t>
                          </a:r>
                          <a:endParaRPr lang="LID4096" sz="1600" dirty="0"/>
                        </a:p>
                      </a:txBody>
                      <a:tcPr/>
                    </a:tc>
                    <a:tc>
                      <a:txBody>
                        <a:bodyPr/>
                        <a:lstStyle/>
                        <a:p>
                          <a:r>
                            <a:rPr lang="en-US" sz="1600" dirty="0"/>
                            <a:t>0.07</a:t>
                          </a:r>
                          <a:endParaRPr lang="LID4096" sz="1600" dirty="0"/>
                        </a:p>
                      </a:txBody>
                      <a:tcPr/>
                    </a:tc>
                    <a:tc>
                      <a:txBody>
                        <a:bodyPr/>
                        <a:lstStyle/>
                        <a:p>
                          <a:r>
                            <a:rPr lang="en-US" sz="1600" dirty="0"/>
                            <a:t>0.07</a:t>
                          </a:r>
                          <a:endParaRPr lang="LID4096" sz="1600" dirty="0"/>
                        </a:p>
                      </a:txBody>
                      <a:tcPr/>
                    </a:tc>
                    <a:tc>
                      <a:txBody>
                        <a:bodyPr/>
                        <a:lstStyle/>
                        <a:p>
                          <a:r>
                            <a:rPr lang="en-US" sz="1600" dirty="0"/>
                            <a:t>0.07</a:t>
                          </a:r>
                          <a:endParaRPr lang="LID4096" sz="1600" dirty="0"/>
                        </a:p>
                      </a:txBody>
                      <a:tcPr/>
                    </a:tc>
                    <a:tc>
                      <a:txBody>
                        <a:bodyPr/>
                        <a:lstStyle/>
                        <a:p>
                          <a:r>
                            <a:rPr lang="en-US" sz="1600" dirty="0"/>
                            <a:t>0.167</a:t>
                          </a:r>
                          <a:endParaRPr lang="LID4096" sz="1600" dirty="0"/>
                        </a:p>
                      </a:txBody>
                      <a:tcPr/>
                    </a:tc>
                    <a:tc>
                      <a:txBody>
                        <a:bodyPr/>
                        <a:lstStyle/>
                        <a:p>
                          <a:r>
                            <a:rPr lang="en-US" sz="1600" dirty="0"/>
                            <a:t>0.167</a:t>
                          </a:r>
                          <a:endParaRPr lang="LID4096" sz="1600" dirty="0"/>
                        </a:p>
                      </a:txBody>
                      <a:tcPr/>
                    </a:tc>
                    <a:tc>
                      <a:txBody>
                        <a:bodyPr/>
                        <a:lstStyle/>
                        <a:p>
                          <a:r>
                            <a:rPr lang="en-US" sz="1600" dirty="0"/>
                            <a:t>0.167</a:t>
                          </a:r>
                          <a:endParaRPr lang="LID4096" sz="1600" dirty="0"/>
                        </a:p>
                      </a:txBody>
                      <a:tcPr/>
                    </a:tc>
                    <a:tc>
                      <a:txBody>
                        <a:bodyPr/>
                        <a:lstStyle/>
                        <a:p>
                          <a:r>
                            <a:rPr lang="en-US" sz="1600" dirty="0"/>
                            <a:t>0.07</a:t>
                          </a:r>
                          <a:endParaRPr lang="LID4096" sz="1600" dirty="0"/>
                        </a:p>
                      </a:txBody>
                      <a:tcPr/>
                    </a:tc>
                    <a:tc>
                      <a:txBody>
                        <a:bodyPr/>
                        <a:lstStyle/>
                        <a:p>
                          <a:endParaRPr lang="LID4096" sz="1600" dirty="0"/>
                        </a:p>
                      </a:txBody>
                      <a:tcPr/>
                    </a:tc>
                    <a:extLst>
                      <a:ext uri="{0D108BD9-81ED-4DB2-BD59-A6C34878D82A}">
                        <a16:rowId xmlns:a16="http://schemas.microsoft.com/office/drawing/2014/main" val="531969103"/>
                      </a:ext>
                    </a:extLst>
                  </a:tr>
                  <a:tr h="579120">
                    <a:tc>
                      <a:txBody>
                        <a:bodyPr/>
                        <a:lstStyle/>
                        <a:p>
                          <a:r>
                            <a:rPr lang="en-US" sz="1600" dirty="0"/>
                            <a:t>x&lt;8.5</a:t>
                          </a:r>
                          <a:endParaRPr lang="LID4096" sz="1600" dirty="0"/>
                        </a:p>
                      </a:txBody>
                      <a:tcPr/>
                    </a:tc>
                    <a:tc>
                      <a:txBody>
                        <a:bodyPr/>
                        <a:lstStyle/>
                        <a:p>
                          <a:r>
                            <a:rPr lang="en-US" sz="1600" dirty="0"/>
                            <a:t>1</a:t>
                          </a:r>
                          <a:endParaRPr lang="LID4096" sz="1600" dirty="0"/>
                        </a:p>
                      </a:txBody>
                      <a:tcPr/>
                    </a:tc>
                    <a:tc>
                      <a:txBody>
                        <a:bodyPr/>
                        <a:lstStyle/>
                        <a:p>
                          <a:r>
                            <a:rPr lang="en-US" sz="1600" dirty="0"/>
                            <a:t>1</a:t>
                          </a:r>
                          <a:endParaRPr lang="LID4096" sz="1600" dirty="0"/>
                        </a:p>
                      </a:txBody>
                      <a:tcPr/>
                    </a:tc>
                    <a:tc>
                      <a:txBody>
                        <a:bodyPr/>
                        <a:lstStyle/>
                        <a:p>
                          <a:r>
                            <a:rPr lang="en-US" sz="1600" dirty="0"/>
                            <a:t>1</a:t>
                          </a:r>
                          <a:endParaRPr lang="LID4096" sz="1600" dirty="0"/>
                        </a:p>
                      </a:txBody>
                      <a:tcPr/>
                    </a:tc>
                    <a:tc>
                      <a:txBody>
                        <a:bodyPr/>
                        <a:lstStyle/>
                        <a:p>
                          <a:r>
                            <a:rPr lang="en-US" sz="1600" dirty="0"/>
                            <a:t>1</a:t>
                          </a:r>
                          <a:endParaRPr lang="LID4096" sz="1600" dirty="0"/>
                        </a:p>
                      </a:txBody>
                      <a:tcPr/>
                    </a:tc>
                    <a:tc>
                      <a:txBody>
                        <a:bodyPr/>
                        <a:lstStyle/>
                        <a:p>
                          <a:r>
                            <a:rPr lang="en-US" sz="1600" dirty="0"/>
                            <a:t>1</a:t>
                          </a:r>
                          <a:endParaRPr lang="LID4096" sz="1600" dirty="0"/>
                        </a:p>
                      </a:txBody>
                      <a:tcPr/>
                    </a:tc>
                    <a:tc>
                      <a:txBody>
                        <a:bodyPr/>
                        <a:lstStyle/>
                        <a:p>
                          <a:r>
                            <a:rPr lang="en-US" sz="1600" dirty="0"/>
                            <a:t>1</a:t>
                          </a:r>
                          <a:endParaRPr lang="LID4096" sz="1600" dirty="0"/>
                        </a:p>
                      </a:txBody>
                      <a:tcPr/>
                    </a:tc>
                    <a:tc>
                      <a:txBody>
                        <a:bodyPr/>
                        <a:lstStyle/>
                        <a:p>
                          <a:r>
                            <a:rPr lang="en-US" sz="1600" dirty="0"/>
                            <a:t>1</a:t>
                          </a:r>
                          <a:endParaRPr lang="LID4096" sz="1600" dirty="0"/>
                        </a:p>
                      </a:txBody>
                      <a:tcPr/>
                    </a:tc>
                    <a:tc>
                      <a:txBody>
                        <a:bodyPr/>
                        <a:lstStyle/>
                        <a:p>
                          <a:r>
                            <a:rPr lang="en-US" sz="1600" dirty="0"/>
                            <a:t>1</a:t>
                          </a:r>
                          <a:endParaRPr lang="LID4096" sz="1600" dirty="0"/>
                        </a:p>
                      </a:txBody>
                      <a:tcPr/>
                    </a:tc>
                    <a:tc>
                      <a:txBody>
                        <a:bodyPr/>
                        <a:lstStyle/>
                        <a:p>
                          <a:r>
                            <a:rPr lang="en-US" sz="1600" dirty="0"/>
                            <a:t>1</a:t>
                          </a:r>
                          <a:endParaRPr lang="LID4096" sz="1600" dirty="0"/>
                        </a:p>
                      </a:txBody>
                      <a:tcPr/>
                    </a:tc>
                    <a:tc>
                      <a:txBody>
                        <a:bodyPr/>
                        <a:lstStyle/>
                        <a:p>
                          <a:r>
                            <a:rPr lang="en-US" sz="1600" dirty="0"/>
                            <a:t>-1</a:t>
                          </a:r>
                          <a:endParaRPr lang="LID4096" sz="1600" dirty="0"/>
                        </a:p>
                      </a:txBody>
                      <a:tcPr/>
                    </a:tc>
                    <a:tc>
                      <a:txBody>
                        <a:bodyPr/>
                        <a:lstStyle/>
                        <a:p>
                          <a:r>
                            <a:rPr lang="en-US" sz="1600" dirty="0"/>
                            <a:t>0.2</a:t>
                          </a:r>
                          <a:endParaRPr lang="LID4096" sz="1600" dirty="0"/>
                        </a:p>
                      </a:txBody>
                      <a:tcPr/>
                    </a:tc>
                    <a:extLst>
                      <a:ext uri="{0D108BD9-81ED-4DB2-BD59-A6C34878D82A}">
                        <a16:rowId xmlns:a16="http://schemas.microsoft.com/office/drawing/2014/main" val="3141886651"/>
                      </a:ext>
                    </a:extLst>
                  </a:tr>
                  <a:tr h="579120">
                    <a:tc>
                      <a:txBody>
                        <a:bodyPr/>
                        <a:lstStyle/>
                        <a:p>
                          <a:r>
                            <a:rPr lang="en-US" sz="1600" dirty="0" err="1"/>
                            <a:t>Pnew</a:t>
                          </a:r>
                          <a:endParaRPr lang="LID4096" sz="1600" dirty="0"/>
                        </a:p>
                      </a:txBody>
                      <a:tcPr/>
                    </a:tc>
                    <a:tc>
                      <a:txBody>
                        <a:bodyPr/>
                        <a:lstStyle/>
                        <a:p>
                          <a:r>
                            <a:rPr lang="en-US" sz="1600" dirty="0"/>
                            <a:t>0.37</a:t>
                          </a:r>
                          <a:endParaRPr lang="LID4096" sz="1600" dirty="0"/>
                        </a:p>
                      </a:txBody>
                      <a:tcPr/>
                    </a:tc>
                    <a:tc>
                      <a:txBody>
                        <a:bodyPr/>
                        <a:lstStyle/>
                        <a:p>
                          <a:r>
                            <a:rPr lang="en-US" sz="1600" dirty="0"/>
                            <a:t>0.37</a:t>
                          </a:r>
                          <a:endParaRPr lang="LID4096" sz="1600" dirty="0"/>
                        </a:p>
                      </a:txBody>
                      <a:tcPr/>
                    </a:tc>
                    <a:tc>
                      <a:txBody>
                        <a:bodyPr/>
                        <a:lstStyle/>
                        <a:p>
                          <a:r>
                            <a:rPr lang="en-US" sz="1600" dirty="0"/>
                            <a:t>0.37</a:t>
                          </a:r>
                          <a:endParaRPr lang="LID4096" sz="1600" dirty="0"/>
                        </a:p>
                      </a:txBody>
                      <a:tcPr/>
                    </a:tc>
                    <a:tc>
                      <a:txBody>
                        <a:bodyPr/>
                        <a:lstStyle/>
                        <a:p>
                          <a:r>
                            <a:rPr lang="en-US" sz="1600" dirty="0"/>
                            <a:t>0.137</a:t>
                          </a:r>
                          <a:endParaRPr lang="LID4096" sz="1600" dirty="0"/>
                        </a:p>
                      </a:txBody>
                      <a:tcPr/>
                    </a:tc>
                    <a:tc>
                      <a:txBody>
                        <a:bodyPr/>
                        <a:lstStyle/>
                        <a:p>
                          <a:r>
                            <a:rPr lang="en-US" sz="1600" dirty="0"/>
                            <a:t>0.137</a:t>
                          </a:r>
                          <a:endParaRPr lang="LID4096" sz="1600" dirty="0"/>
                        </a:p>
                      </a:txBody>
                      <a:tcPr/>
                    </a:tc>
                    <a:tc>
                      <a:txBody>
                        <a:bodyPr/>
                        <a:lstStyle/>
                        <a:p>
                          <a:r>
                            <a:rPr lang="en-US" sz="1600" dirty="0"/>
                            <a:t>0.137</a:t>
                          </a:r>
                          <a:endParaRPr lang="LID4096" sz="1600" dirty="0"/>
                        </a:p>
                      </a:txBody>
                      <a:tcPr/>
                    </a:tc>
                    <a:tc>
                      <a:txBody>
                        <a:bodyPr/>
                        <a:lstStyle/>
                        <a:p>
                          <a:r>
                            <a:rPr lang="en-US" sz="1600" dirty="0">
                              <a:latin typeface="Times New Roman" pitchFamily="18" charset="0"/>
                            </a:rPr>
                            <a:t>0.87</a:t>
                          </a:r>
                          <a:endParaRPr lang="LID4096" sz="1600" dirty="0"/>
                        </a:p>
                      </a:txBody>
                      <a:tcPr/>
                    </a:tc>
                    <a:tc>
                      <a:txBody>
                        <a:bodyPr/>
                        <a:lstStyle/>
                        <a:p>
                          <a:r>
                            <a:rPr lang="en-US" sz="1600" dirty="0">
                              <a:latin typeface="Times New Roman" pitchFamily="18" charset="0"/>
                            </a:rPr>
                            <a:t>0.87</a:t>
                          </a:r>
                          <a:endParaRPr lang="LID4096" sz="1600" dirty="0"/>
                        </a:p>
                      </a:txBody>
                      <a:tcPr/>
                    </a:tc>
                    <a:tc>
                      <a:txBody>
                        <a:bodyPr/>
                        <a:lstStyle/>
                        <a:p>
                          <a:r>
                            <a:rPr lang="en-US" sz="1600" dirty="0">
                              <a:latin typeface="Times New Roman" pitchFamily="18" charset="0"/>
                            </a:rPr>
                            <a:t>0.87</a:t>
                          </a:r>
                          <a:endParaRPr lang="LID4096" sz="1600" dirty="0"/>
                        </a:p>
                      </a:txBody>
                      <a:tcPr/>
                    </a:tc>
                    <a:tc>
                      <a:txBody>
                        <a:bodyPr/>
                        <a:lstStyle/>
                        <a:p>
                          <a:r>
                            <a:rPr lang="en-US" sz="1600" dirty="0"/>
                            <a:t>0.37</a:t>
                          </a:r>
                          <a:endParaRPr lang="LID4096" sz="1600" dirty="0"/>
                        </a:p>
                      </a:txBody>
                      <a:tcPr/>
                    </a:tc>
                    <a:tc>
                      <a:txBody>
                        <a:bodyPr/>
                        <a:lstStyle/>
                        <a:p>
                          <a:endParaRPr lang="LID4096" sz="2000" dirty="0"/>
                        </a:p>
                      </a:txBody>
                      <a:tcPr/>
                    </a:tc>
                    <a:extLst>
                      <a:ext uri="{0D108BD9-81ED-4DB2-BD59-A6C34878D82A}">
                        <a16:rowId xmlns:a16="http://schemas.microsoft.com/office/drawing/2014/main" val="1170606902"/>
                      </a:ext>
                    </a:extLst>
                  </a:tr>
                </a:tbl>
              </a:graphicData>
            </a:graphic>
          </p:graphicFrame>
        </mc:Fallback>
      </mc:AlternateContent>
      <p:sp>
        <p:nvSpPr>
          <p:cNvPr id="4" name="Footer Placeholder 3">
            <a:extLst>
              <a:ext uri="{FF2B5EF4-FFF2-40B4-BE49-F238E27FC236}">
                <a16:creationId xmlns:a16="http://schemas.microsoft.com/office/drawing/2014/main" id="{F6D72BAB-659D-481E-9F44-7A49FA6345E6}"/>
              </a:ext>
            </a:extLst>
          </p:cNvPr>
          <p:cNvSpPr>
            <a:spLocks noGrp="1"/>
          </p:cNvSpPr>
          <p:nvPr>
            <p:ph type="ftr" sz="quarter" idx="11"/>
          </p:nvPr>
        </p:nvSpPr>
        <p:spPr/>
        <p:txBody>
          <a:bodyPr/>
          <a:lstStyle/>
          <a:p>
            <a:r>
              <a:rPr lang="en-US"/>
              <a:t>zeshan.khan@nu.edu.pk</a:t>
            </a:r>
            <a:endParaRPr lang="en-US" dirty="0"/>
          </a:p>
        </p:txBody>
      </p:sp>
      <p:sp>
        <p:nvSpPr>
          <p:cNvPr id="5" name="Slide Number Placeholder 4">
            <a:extLst>
              <a:ext uri="{FF2B5EF4-FFF2-40B4-BE49-F238E27FC236}">
                <a16:creationId xmlns:a16="http://schemas.microsoft.com/office/drawing/2014/main" id="{4F1EC025-3B5F-4CBB-AA92-E3F3D7C93A87}"/>
              </a:ext>
            </a:extLst>
          </p:cNvPr>
          <p:cNvSpPr>
            <a:spLocks noGrp="1"/>
          </p:cNvSpPr>
          <p:nvPr>
            <p:ph type="sldNum" sz="quarter" idx="12"/>
          </p:nvPr>
        </p:nvSpPr>
        <p:spPr/>
        <p:txBody>
          <a:bodyPr/>
          <a:lstStyle/>
          <a:p>
            <a:pPr>
              <a:defRPr/>
            </a:pPr>
            <a:fld id="{A21CEE88-F9FC-456D-B47E-A59E4279B87A}" type="slidenum">
              <a:rPr lang="en-US" smtClean="0"/>
              <a:pPr>
                <a:defRPr/>
              </a:pPr>
              <a:t>47</a:t>
            </a:fld>
            <a:endParaRPr lang="en-US"/>
          </a:p>
        </p:txBody>
      </p:sp>
      <mc:AlternateContent xmlns:mc="http://schemas.openxmlformats.org/markup-compatibility/2006" xmlns:a14="http://schemas.microsoft.com/office/drawing/2010/main">
        <mc:Choice Requires="a14">
          <p:sp>
            <p:nvSpPr>
              <p:cNvPr id="7" name="Rectangle 3">
                <a:extLst>
                  <a:ext uri="{FF2B5EF4-FFF2-40B4-BE49-F238E27FC236}">
                    <a16:creationId xmlns:a16="http://schemas.microsoft.com/office/drawing/2014/main" id="{948E68EE-833E-4E59-AB6B-6C279262AB27}"/>
                  </a:ext>
                </a:extLst>
              </p:cNvPr>
              <p:cNvSpPr txBox="1">
                <a:spLocks noChangeArrowheads="1"/>
              </p:cNvSpPr>
              <p:nvPr/>
            </p:nvSpPr>
            <p:spPr>
              <a:xfrm>
                <a:off x="946404" y="5218936"/>
                <a:ext cx="6446520" cy="1522432"/>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algn="just"/>
                <a:r>
                  <a:rPr lang="en-US" dirty="0">
                    <a:latin typeface="Times New Roman" pitchFamily="18" charset="0"/>
                  </a:rPr>
                  <a:t>Compute </a:t>
                </a:r>
                <a14:m>
                  <m:oMath xmlns:m="http://schemas.openxmlformats.org/officeDocument/2006/math">
                    <m:r>
                      <a:rPr lang="en-US" b="0" i="1" smtClean="0">
                        <a:latin typeface="Cambria Math" panose="02040503050406030204" pitchFamily="18" charset="0"/>
                      </a:rPr>
                      <m:t>𝛼</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r>
                      <m:rPr>
                        <m:sty m:val="p"/>
                      </m:rPr>
                      <a:rPr lang="en-US" b="0" i="0" smtClean="0">
                        <a:latin typeface="Cambria Math" panose="02040503050406030204" pitchFamily="18" charset="0"/>
                      </a:rPr>
                      <m:t>ln</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r>
                          <a:rPr lang="en-US" b="0" i="1" smtClean="0">
                            <a:latin typeface="Cambria Math" panose="02040503050406030204" pitchFamily="18" charset="0"/>
                          </a:rPr>
                          <m:t>𝜖</m:t>
                        </m:r>
                      </m:num>
                      <m:den>
                        <m:r>
                          <a:rPr lang="en-US" b="0" i="1" smtClean="0">
                            <a:latin typeface="Cambria Math" panose="02040503050406030204" pitchFamily="18" charset="0"/>
                          </a:rPr>
                          <m:t>𝜖</m:t>
                        </m:r>
                      </m:den>
                    </m:f>
                    <m:r>
                      <a:rPr lang="en-US" b="0" i="1" smtClean="0">
                        <a:latin typeface="Cambria Math" panose="02040503050406030204" pitchFamily="18" charset="0"/>
                      </a:rPr>
                      <m:t>)</m:t>
                    </m:r>
                  </m:oMath>
                </a14:m>
                <a:r>
                  <a:rPr lang="en-US" dirty="0">
                    <a:latin typeface="Times New Roman" pitchFamily="18" charset="0"/>
                  </a:rPr>
                  <a:t>= 0.6496</a:t>
                </a:r>
              </a:p>
              <a:p>
                <a:pPr algn="just"/>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𝑄</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m:t>
                        </m:r>
                        <m:r>
                          <a:rPr lang="en-US" b="0" i="1" smtClean="0">
                            <a:latin typeface="Cambria Math" panose="02040503050406030204" pitchFamily="18" charset="0"/>
                          </a:rPr>
                          <m:t>𝛼</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sub>
                        </m:sSub>
                      </m:sup>
                    </m:sSup>
                  </m:oMath>
                </a14:m>
                <a:endParaRPr lang="en-US" dirty="0">
                  <a:latin typeface="Times New Roman" pitchFamily="18" charset="0"/>
                </a:endParaRPr>
              </a:p>
              <a:p>
                <a:pPr algn="just"/>
                <a14:m>
                  <m:oMath xmlns:m="http://schemas.openxmlformats.org/officeDocument/2006/math">
                    <m:r>
                      <a:rPr lang="en-US" b="0" i="1" smtClean="0">
                        <a:latin typeface="Cambria Math" panose="02040503050406030204" pitchFamily="18" charset="0"/>
                      </a:rPr>
                      <m:t>𝑍</m:t>
                    </m:r>
                    <m:r>
                      <a:rPr lang="en-US" b="0" i="1" smtClean="0">
                        <a:latin typeface="Cambria Math" panose="02040503050406030204" pitchFamily="18" charset="0"/>
                      </a:rPr>
                      <m:t>=</m:t>
                    </m:r>
                    <m:r>
                      <a:rPr lang="en-US" b="0" i="1" smtClean="0">
                        <a:latin typeface="Cambria Math" panose="02040503050406030204" pitchFamily="18" charset="0"/>
                      </a:rPr>
                      <m:t>𝑆𝑢𝑚</m:t>
                    </m:r>
                    <m:r>
                      <a:rPr lang="en-US" b="0" i="1" smtClean="0">
                        <a:latin typeface="Cambria Math" panose="02040503050406030204" pitchFamily="18" charset="0"/>
                      </a:rPr>
                      <m:t>(</m:t>
                    </m:r>
                    <m:r>
                      <a:rPr lang="en-US" b="0" i="1" smtClean="0">
                        <a:latin typeface="Cambria Math" panose="02040503050406030204" pitchFamily="18" charset="0"/>
                      </a:rPr>
                      <m:t>𝑄</m:t>
                    </m:r>
                    <m:r>
                      <a:rPr lang="en-US" b="0" i="1" smtClean="0">
                        <a:latin typeface="Cambria Math" panose="02040503050406030204" pitchFamily="18" charset="0"/>
                      </a:rPr>
                      <m:t>)</m:t>
                    </m:r>
                  </m:oMath>
                </a14:m>
                <a:r>
                  <a:rPr lang="en-US" dirty="0">
                    <a:latin typeface="Times New Roman" pitchFamily="18" charset="0"/>
                  </a:rPr>
                  <a:t>=0.82</a:t>
                </a:r>
              </a:p>
            </p:txBody>
          </p:sp>
        </mc:Choice>
        <mc:Fallback xmlns="">
          <p:sp>
            <p:nvSpPr>
              <p:cNvPr id="7" name="Rectangle 3">
                <a:extLst>
                  <a:ext uri="{FF2B5EF4-FFF2-40B4-BE49-F238E27FC236}">
                    <a16:creationId xmlns:a16="http://schemas.microsoft.com/office/drawing/2014/main" id="{948E68EE-833E-4E59-AB6B-6C279262AB27}"/>
                  </a:ext>
                </a:extLst>
              </p:cNvPr>
              <p:cNvSpPr txBox="1">
                <a:spLocks noRot="1" noChangeAspect="1" noMove="1" noResize="1" noEditPoints="1" noAdjustHandles="1" noChangeArrowheads="1" noChangeShapeType="1" noTextEdit="1"/>
              </p:cNvSpPr>
              <p:nvPr/>
            </p:nvSpPr>
            <p:spPr>
              <a:xfrm>
                <a:off x="946404" y="5218936"/>
                <a:ext cx="6446520" cy="1522432"/>
              </a:xfrm>
              <a:prstGeom prst="rect">
                <a:avLst/>
              </a:prstGeom>
              <a:blipFill>
                <a:blip r:embed="rId3"/>
                <a:stretch>
                  <a:fillRect l="-189"/>
                </a:stretch>
              </a:blipFill>
            </p:spPr>
            <p:txBody>
              <a:bodyPr/>
              <a:lstStyle/>
              <a:p>
                <a:r>
                  <a:rPr lang="LID4096">
                    <a:noFill/>
                  </a:rPr>
                  <a:t> </a:t>
                </a:r>
              </a:p>
            </p:txBody>
          </p:sp>
        </mc:Fallback>
      </mc:AlternateContent>
    </p:spTree>
    <p:extLst>
      <p:ext uri="{BB962C8B-B14F-4D97-AF65-F5344CB8AC3E}">
        <p14:creationId xmlns:p14="http://schemas.microsoft.com/office/powerpoint/2010/main" val="2268195164"/>
      </p:ext>
    </p:extLst>
  </p:cSld>
  <p:clrMapOvr>
    <a:masterClrMapping/>
  </p:clrMapOvr>
  <p:transition spd="med">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blinds(horizontal)">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blinds(horizontal)">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blinds(horizontal)">
                                      <p:cBhvr>
                                        <p:cTn id="17" dur="5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3AB94E-E681-49D6-A428-A855AF1312D4}"/>
              </a:ext>
            </a:extLst>
          </p:cNvPr>
          <p:cNvSpPr>
            <a:spLocks noGrp="1"/>
          </p:cNvSpPr>
          <p:nvPr>
            <p:ph type="title"/>
          </p:nvPr>
        </p:nvSpPr>
        <p:spPr/>
        <p:txBody>
          <a:bodyPr/>
          <a:lstStyle/>
          <a:p>
            <a:r>
              <a:rPr lang="en-US" dirty="0"/>
              <a:t>Example (t2)</a:t>
            </a:r>
            <a:endParaRPr lang="LID4096" dirty="0"/>
          </a:p>
        </p:txBody>
      </p:sp>
      <mc:AlternateContent xmlns:mc="http://schemas.openxmlformats.org/markup-compatibility/2006" xmlns:a14="http://schemas.microsoft.com/office/drawing/2010/main">
        <mc:Choice Requires="a14">
          <p:graphicFrame>
            <p:nvGraphicFramePr>
              <p:cNvPr id="6" name="Table 6">
                <a:extLst>
                  <a:ext uri="{FF2B5EF4-FFF2-40B4-BE49-F238E27FC236}">
                    <a16:creationId xmlns:a16="http://schemas.microsoft.com/office/drawing/2014/main" id="{B87759BD-F0BB-4C7F-B6FE-3A8317E66BF0}"/>
                  </a:ext>
                </a:extLst>
              </p:cNvPr>
              <p:cNvGraphicFramePr>
                <a:graphicFrameLocks noGrp="1"/>
              </p:cNvGraphicFramePr>
              <p:nvPr>
                <p:ph idx="1"/>
                <p:extLst>
                  <p:ext uri="{D42A27DB-BD31-4B8C-83A1-F6EECF244321}">
                    <p14:modId xmlns:p14="http://schemas.microsoft.com/office/powerpoint/2010/main" val="2831772123"/>
                  </p:ext>
                </p:extLst>
              </p:nvPr>
            </p:nvGraphicFramePr>
            <p:xfrm>
              <a:off x="946150" y="1828800"/>
              <a:ext cx="6446833" cy="3637280"/>
            </p:xfrm>
            <a:graphic>
              <a:graphicData uri="http://schemas.openxmlformats.org/drawingml/2006/table">
                <a:tbl>
                  <a:tblPr firstRow="1" bandRow="1">
                    <a:tableStyleId>{5C22544A-7EE6-4342-B048-85BDC9FD1C3A}</a:tableStyleId>
                  </a:tblPr>
                  <a:tblGrid>
                    <a:gridCol w="551388">
                      <a:extLst>
                        <a:ext uri="{9D8B030D-6E8A-4147-A177-3AD203B41FA5}">
                          <a16:colId xmlns:a16="http://schemas.microsoft.com/office/drawing/2014/main" val="2125577940"/>
                        </a:ext>
                      </a:extLst>
                    </a:gridCol>
                    <a:gridCol w="523085">
                      <a:extLst>
                        <a:ext uri="{9D8B030D-6E8A-4147-A177-3AD203B41FA5}">
                          <a16:colId xmlns:a16="http://schemas.microsoft.com/office/drawing/2014/main" val="869162464"/>
                        </a:ext>
                      </a:extLst>
                    </a:gridCol>
                    <a:gridCol w="537236">
                      <a:extLst>
                        <a:ext uri="{9D8B030D-6E8A-4147-A177-3AD203B41FA5}">
                          <a16:colId xmlns:a16="http://schemas.microsoft.com/office/drawing/2014/main" val="228964478"/>
                        </a:ext>
                      </a:extLst>
                    </a:gridCol>
                    <a:gridCol w="537236">
                      <a:extLst>
                        <a:ext uri="{9D8B030D-6E8A-4147-A177-3AD203B41FA5}">
                          <a16:colId xmlns:a16="http://schemas.microsoft.com/office/drawing/2014/main" val="1740794156"/>
                        </a:ext>
                      </a:extLst>
                    </a:gridCol>
                    <a:gridCol w="537236">
                      <a:extLst>
                        <a:ext uri="{9D8B030D-6E8A-4147-A177-3AD203B41FA5}">
                          <a16:colId xmlns:a16="http://schemas.microsoft.com/office/drawing/2014/main" val="937220109"/>
                        </a:ext>
                      </a:extLst>
                    </a:gridCol>
                    <a:gridCol w="537236">
                      <a:extLst>
                        <a:ext uri="{9D8B030D-6E8A-4147-A177-3AD203B41FA5}">
                          <a16:colId xmlns:a16="http://schemas.microsoft.com/office/drawing/2014/main" val="2294728461"/>
                        </a:ext>
                      </a:extLst>
                    </a:gridCol>
                    <a:gridCol w="537236">
                      <a:extLst>
                        <a:ext uri="{9D8B030D-6E8A-4147-A177-3AD203B41FA5}">
                          <a16:colId xmlns:a16="http://schemas.microsoft.com/office/drawing/2014/main" val="1530943301"/>
                        </a:ext>
                      </a:extLst>
                    </a:gridCol>
                    <a:gridCol w="537236">
                      <a:extLst>
                        <a:ext uri="{9D8B030D-6E8A-4147-A177-3AD203B41FA5}">
                          <a16:colId xmlns:a16="http://schemas.microsoft.com/office/drawing/2014/main" val="796534891"/>
                        </a:ext>
                      </a:extLst>
                    </a:gridCol>
                    <a:gridCol w="537236">
                      <a:extLst>
                        <a:ext uri="{9D8B030D-6E8A-4147-A177-3AD203B41FA5}">
                          <a16:colId xmlns:a16="http://schemas.microsoft.com/office/drawing/2014/main" val="1438237302"/>
                        </a:ext>
                      </a:extLst>
                    </a:gridCol>
                    <a:gridCol w="537236">
                      <a:extLst>
                        <a:ext uri="{9D8B030D-6E8A-4147-A177-3AD203B41FA5}">
                          <a16:colId xmlns:a16="http://schemas.microsoft.com/office/drawing/2014/main" val="2106090586"/>
                        </a:ext>
                      </a:extLst>
                    </a:gridCol>
                    <a:gridCol w="537236">
                      <a:extLst>
                        <a:ext uri="{9D8B030D-6E8A-4147-A177-3AD203B41FA5}">
                          <a16:colId xmlns:a16="http://schemas.microsoft.com/office/drawing/2014/main" val="2292440500"/>
                        </a:ext>
                      </a:extLst>
                    </a:gridCol>
                    <a:gridCol w="537236">
                      <a:extLst>
                        <a:ext uri="{9D8B030D-6E8A-4147-A177-3AD203B41FA5}">
                          <a16:colId xmlns:a16="http://schemas.microsoft.com/office/drawing/2014/main" val="3353765721"/>
                        </a:ext>
                      </a:extLst>
                    </a:gridCol>
                  </a:tblGrid>
                  <a:tr h="370840">
                    <a:tc>
                      <a:txBody>
                        <a:bodyPr/>
                        <a:lstStyle/>
                        <a:p>
                          <a:r>
                            <a:rPr lang="en-US" sz="1600" dirty="0"/>
                            <a:t>Index</a:t>
                          </a:r>
                          <a:endParaRPr lang="LID4096" sz="1600" dirty="0"/>
                        </a:p>
                      </a:txBody>
                      <a:tcPr/>
                    </a:tc>
                    <a:tc>
                      <a:txBody>
                        <a:bodyPr/>
                        <a:lstStyle/>
                        <a:p>
                          <a:r>
                            <a:rPr lang="en-US" sz="1600" dirty="0"/>
                            <a:t>0</a:t>
                          </a:r>
                          <a:endParaRPr lang="LID4096" sz="1600" dirty="0"/>
                        </a:p>
                      </a:txBody>
                      <a:tcPr/>
                    </a:tc>
                    <a:tc>
                      <a:txBody>
                        <a:bodyPr/>
                        <a:lstStyle/>
                        <a:p>
                          <a:r>
                            <a:rPr lang="en-US" sz="1600" dirty="0"/>
                            <a:t>1</a:t>
                          </a:r>
                          <a:endParaRPr lang="LID4096" sz="1600" dirty="0"/>
                        </a:p>
                      </a:txBody>
                      <a:tcPr/>
                    </a:tc>
                    <a:tc>
                      <a:txBody>
                        <a:bodyPr/>
                        <a:lstStyle/>
                        <a:p>
                          <a:r>
                            <a:rPr lang="en-US" sz="1600" dirty="0"/>
                            <a:t>2</a:t>
                          </a:r>
                          <a:endParaRPr lang="LID4096" sz="1600" dirty="0"/>
                        </a:p>
                      </a:txBody>
                      <a:tcPr/>
                    </a:tc>
                    <a:tc>
                      <a:txBody>
                        <a:bodyPr/>
                        <a:lstStyle/>
                        <a:p>
                          <a:r>
                            <a:rPr lang="en-US" sz="1600" dirty="0"/>
                            <a:t>3</a:t>
                          </a:r>
                          <a:endParaRPr lang="LID4096" sz="1600" dirty="0"/>
                        </a:p>
                      </a:txBody>
                      <a:tcPr/>
                    </a:tc>
                    <a:tc>
                      <a:txBody>
                        <a:bodyPr/>
                        <a:lstStyle/>
                        <a:p>
                          <a:r>
                            <a:rPr lang="en-US" sz="1600" dirty="0"/>
                            <a:t>4</a:t>
                          </a:r>
                          <a:endParaRPr lang="LID4096" sz="1600" dirty="0"/>
                        </a:p>
                      </a:txBody>
                      <a:tcPr/>
                    </a:tc>
                    <a:tc>
                      <a:txBody>
                        <a:bodyPr/>
                        <a:lstStyle/>
                        <a:p>
                          <a:r>
                            <a:rPr lang="en-US" sz="1600" dirty="0"/>
                            <a:t>5</a:t>
                          </a:r>
                          <a:endParaRPr lang="LID4096" sz="1600" dirty="0"/>
                        </a:p>
                      </a:txBody>
                      <a:tcPr/>
                    </a:tc>
                    <a:tc>
                      <a:txBody>
                        <a:bodyPr/>
                        <a:lstStyle/>
                        <a:p>
                          <a:r>
                            <a:rPr lang="en-US" sz="1600" dirty="0"/>
                            <a:t>6</a:t>
                          </a:r>
                          <a:endParaRPr lang="LID4096" sz="1600" dirty="0"/>
                        </a:p>
                      </a:txBody>
                      <a:tcPr/>
                    </a:tc>
                    <a:tc>
                      <a:txBody>
                        <a:bodyPr/>
                        <a:lstStyle/>
                        <a:p>
                          <a:r>
                            <a:rPr lang="en-US" sz="1600" dirty="0"/>
                            <a:t>7</a:t>
                          </a:r>
                          <a:endParaRPr lang="LID4096" sz="1600" dirty="0"/>
                        </a:p>
                      </a:txBody>
                      <a:tcPr/>
                    </a:tc>
                    <a:tc>
                      <a:txBody>
                        <a:bodyPr/>
                        <a:lstStyle/>
                        <a:p>
                          <a:r>
                            <a:rPr lang="en-US" sz="1600" dirty="0"/>
                            <a:t>8</a:t>
                          </a:r>
                          <a:endParaRPr lang="LID4096" sz="1600" dirty="0"/>
                        </a:p>
                      </a:txBody>
                      <a:tcPr/>
                    </a:tc>
                    <a:tc>
                      <a:txBody>
                        <a:bodyPr/>
                        <a:lstStyle/>
                        <a:p>
                          <a:r>
                            <a:rPr lang="en-US" sz="1600" dirty="0"/>
                            <a:t>9</a:t>
                          </a:r>
                          <a:endParaRPr lang="LID4096" sz="1600" dirty="0"/>
                        </a:p>
                      </a:txBody>
                      <a:tcPr/>
                    </a:tc>
                    <a:tc>
                      <a:txBody>
                        <a:bodyPr/>
                        <a:lstStyle/>
                        <a:p>
                          <a:pPr/>
                          <a14:m>
                            <m:oMathPara xmlns:m="http://schemas.openxmlformats.org/officeDocument/2006/math">
                              <m:oMathParaPr>
                                <m:jc m:val="centerGroup"/>
                              </m:oMathParaPr>
                              <m:oMath xmlns:m="http://schemas.openxmlformats.org/officeDocument/2006/math">
                                <m:r>
                                  <a:rPr lang="en-US" sz="1600" b="1" i="1" smtClean="0">
                                    <a:latin typeface="Cambria Math" panose="02040503050406030204" pitchFamily="18" charset="0"/>
                                  </a:rPr>
                                  <m:t>𝝐</m:t>
                                </m:r>
                              </m:oMath>
                            </m:oMathPara>
                          </a14:m>
                          <a:endParaRPr lang="LID4096" sz="1600" dirty="0"/>
                        </a:p>
                      </a:txBody>
                      <a:tcPr/>
                    </a:tc>
                    <a:extLst>
                      <a:ext uri="{0D108BD9-81ED-4DB2-BD59-A6C34878D82A}">
                        <a16:rowId xmlns:a16="http://schemas.microsoft.com/office/drawing/2014/main" val="2406703387"/>
                      </a:ext>
                    </a:extLst>
                  </a:tr>
                  <a:tr h="370840">
                    <a:tc>
                      <a:txBody>
                        <a:bodyPr/>
                        <a:lstStyle/>
                        <a:p>
                          <a:r>
                            <a:rPr lang="en-US" sz="1600" dirty="0"/>
                            <a:t>X</a:t>
                          </a:r>
                          <a:endParaRPr lang="LID4096" sz="1600" dirty="0"/>
                        </a:p>
                      </a:txBody>
                      <a:tcPr/>
                    </a:tc>
                    <a:tc>
                      <a:txBody>
                        <a:bodyPr/>
                        <a:lstStyle/>
                        <a:p>
                          <a:r>
                            <a:rPr lang="en-US" sz="1600" dirty="0"/>
                            <a:t>0</a:t>
                          </a:r>
                          <a:endParaRPr lang="LID4096" sz="1600" dirty="0"/>
                        </a:p>
                      </a:txBody>
                      <a:tcPr/>
                    </a:tc>
                    <a:tc>
                      <a:txBody>
                        <a:bodyPr/>
                        <a:lstStyle/>
                        <a:p>
                          <a:r>
                            <a:rPr lang="en-US" sz="1600" dirty="0"/>
                            <a:t>1</a:t>
                          </a:r>
                          <a:endParaRPr lang="LID4096" sz="1600" dirty="0"/>
                        </a:p>
                      </a:txBody>
                      <a:tcPr/>
                    </a:tc>
                    <a:tc>
                      <a:txBody>
                        <a:bodyPr/>
                        <a:lstStyle/>
                        <a:p>
                          <a:r>
                            <a:rPr lang="en-US" sz="1600" dirty="0"/>
                            <a:t>2</a:t>
                          </a:r>
                          <a:endParaRPr lang="LID4096" sz="1600" dirty="0"/>
                        </a:p>
                      </a:txBody>
                      <a:tcPr/>
                    </a:tc>
                    <a:tc>
                      <a:txBody>
                        <a:bodyPr/>
                        <a:lstStyle/>
                        <a:p>
                          <a:r>
                            <a:rPr lang="en-US" sz="1600" dirty="0"/>
                            <a:t>3</a:t>
                          </a:r>
                          <a:endParaRPr lang="LID4096" sz="1600" dirty="0"/>
                        </a:p>
                      </a:txBody>
                      <a:tcPr/>
                    </a:tc>
                    <a:tc>
                      <a:txBody>
                        <a:bodyPr/>
                        <a:lstStyle/>
                        <a:p>
                          <a:r>
                            <a:rPr lang="en-US" sz="1600" dirty="0"/>
                            <a:t>4</a:t>
                          </a:r>
                          <a:endParaRPr lang="LID4096" sz="1600" dirty="0"/>
                        </a:p>
                      </a:txBody>
                      <a:tcPr/>
                    </a:tc>
                    <a:tc>
                      <a:txBody>
                        <a:bodyPr/>
                        <a:lstStyle/>
                        <a:p>
                          <a:r>
                            <a:rPr lang="en-US" sz="1600" dirty="0"/>
                            <a:t>5</a:t>
                          </a:r>
                          <a:endParaRPr lang="LID4096" sz="1600" dirty="0"/>
                        </a:p>
                      </a:txBody>
                      <a:tcPr/>
                    </a:tc>
                    <a:tc>
                      <a:txBody>
                        <a:bodyPr/>
                        <a:lstStyle/>
                        <a:p>
                          <a:r>
                            <a:rPr lang="en-US" sz="1600" dirty="0"/>
                            <a:t>6</a:t>
                          </a:r>
                          <a:endParaRPr lang="LID4096" sz="1600" dirty="0"/>
                        </a:p>
                      </a:txBody>
                      <a:tcPr/>
                    </a:tc>
                    <a:tc>
                      <a:txBody>
                        <a:bodyPr/>
                        <a:lstStyle/>
                        <a:p>
                          <a:r>
                            <a:rPr lang="en-US" sz="1600" dirty="0"/>
                            <a:t>7</a:t>
                          </a:r>
                          <a:endParaRPr lang="LID4096" sz="1600" dirty="0"/>
                        </a:p>
                      </a:txBody>
                      <a:tcPr/>
                    </a:tc>
                    <a:tc>
                      <a:txBody>
                        <a:bodyPr/>
                        <a:lstStyle/>
                        <a:p>
                          <a:r>
                            <a:rPr lang="en-US" sz="1600" dirty="0"/>
                            <a:t>8</a:t>
                          </a:r>
                          <a:endParaRPr lang="LID4096" sz="1600" dirty="0"/>
                        </a:p>
                      </a:txBody>
                      <a:tcPr/>
                    </a:tc>
                    <a:tc>
                      <a:txBody>
                        <a:bodyPr/>
                        <a:lstStyle/>
                        <a:p>
                          <a:r>
                            <a:rPr lang="en-US" sz="1600" dirty="0"/>
                            <a:t>9</a:t>
                          </a:r>
                          <a:endParaRPr lang="LID4096" sz="1600" dirty="0"/>
                        </a:p>
                      </a:txBody>
                      <a:tcPr/>
                    </a:tc>
                    <a:tc>
                      <a:txBody>
                        <a:bodyPr/>
                        <a:lstStyle/>
                        <a:p>
                          <a:endParaRPr lang="LID4096" sz="1600" dirty="0"/>
                        </a:p>
                      </a:txBody>
                      <a:tcPr/>
                    </a:tc>
                    <a:extLst>
                      <a:ext uri="{0D108BD9-81ED-4DB2-BD59-A6C34878D82A}">
                        <a16:rowId xmlns:a16="http://schemas.microsoft.com/office/drawing/2014/main" val="391947288"/>
                      </a:ext>
                    </a:extLst>
                  </a:tr>
                  <a:tr h="370840">
                    <a:tc>
                      <a:txBody>
                        <a:bodyPr/>
                        <a:lstStyle/>
                        <a:p>
                          <a:r>
                            <a:rPr lang="en-US" sz="1600" dirty="0"/>
                            <a:t>Y</a:t>
                          </a:r>
                          <a:endParaRPr lang="LID4096" sz="1600" dirty="0"/>
                        </a:p>
                      </a:txBody>
                      <a:tcPr/>
                    </a:tc>
                    <a:tc>
                      <a:txBody>
                        <a:bodyPr/>
                        <a:lstStyle/>
                        <a:p>
                          <a:r>
                            <a:rPr lang="en-US" sz="1600" dirty="0"/>
                            <a:t>1</a:t>
                          </a:r>
                          <a:endParaRPr lang="LID4096" sz="1600" dirty="0"/>
                        </a:p>
                      </a:txBody>
                      <a:tcPr/>
                    </a:tc>
                    <a:tc>
                      <a:txBody>
                        <a:bodyPr/>
                        <a:lstStyle/>
                        <a:p>
                          <a:r>
                            <a:rPr lang="en-US" sz="1600" dirty="0"/>
                            <a:t>1</a:t>
                          </a:r>
                          <a:endParaRPr lang="LID4096" sz="1600" dirty="0"/>
                        </a:p>
                      </a:txBody>
                      <a:tcPr/>
                    </a:tc>
                    <a:tc>
                      <a:txBody>
                        <a:bodyPr/>
                        <a:lstStyle/>
                        <a:p>
                          <a:r>
                            <a:rPr lang="en-US" sz="1600" dirty="0"/>
                            <a:t>1</a:t>
                          </a:r>
                          <a:endParaRPr lang="LID4096" sz="1600" dirty="0"/>
                        </a:p>
                      </a:txBody>
                      <a:tcPr/>
                    </a:tc>
                    <a:tc>
                      <a:txBody>
                        <a:bodyPr/>
                        <a:lstStyle/>
                        <a:p>
                          <a:r>
                            <a:rPr lang="en-US" sz="1600" dirty="0"/>
                            <a:t>-1</a:t>
                          </a:r>
                          <a:endParaRPr lang="LID4096" sz="1600" dirty="0"/>
                        </a:p>
                      </a:txBody>
                      <a:tcPr/>
                    </a:tc>
                    <a:tc>
                      <a:txBody>
                        <a:bodyPr/>
                        <a:lstStyle/>
                        <a:p>
                          <a:r>
                            <a:rPr lang="en-US" sz="1600" dirty="0"/>
                            <a:t>-1</a:t>
                          </a:r>
                          <a:endParaRPr lang="LID4096" sz="1600" dirty="0"/>
                        </a:p>
                      </a:txBody>
                      <a:tcPr/>
                    </a:tc>
                    <a:tc>
                      <a:txBody>
                        <a:bodyPr/>
                        <a:lstStyle/>
                        <a:p>
                          <a:r>
                            <a:rPr lang="en-US" sz="1600" dirty="0"/>
                            <a:t>-1</a:t>
                          </a:r>
                          <a:endParaRPr lang="LID4096" sz="1600" dirty="0"/>
                        </a:p>
                      </a:txBody>
                      <a:tcPr/>
                    </a:tc>
                    <a:tc>
                      <a:txBody>
                        <a:bodyPr/>
                        <a:lstStyle/>
                        <a:p>
                          <a:r>
                            <a:rPr lang="en-US" sz="1600" dirty="0"/>
                            <a:t>1</a:t>
                          </a:r>
                          <a:endParaRPr lang="LID4096" sz="1600" dirty="0"/>
                        </a:p>
                      </a:txBody>
                      <a:tcPr/>
                    </a:tc>
                    <a:tc>
                      <a:txBody>
                        <a:bodyPr/>
                        <a:lstStyle/>
                        <a:p>
                          <a:r>
                            <a:rPr lang="en-US" sz="1600" dirty="0"/>
                            <a:t>1</a:t>
                          </a:r>
                          <a:endParaRPr lang="LID4096" sz="1600" dirty="0"/>
                        </a:p>
                      </a:txBody>
                      <a:tcPr/>
                    </a:tc>
                    <a:tc>
                      <a:txBody>
                        <a:bodyPr/>
                        <a:lstStyle/>
                        <a:p>
                          <a:r>
                            <a:rPr lang="en-US" sz="1600" dirty="0"/>
                            <a:t>1</a:t>
                          </a:r>
                          <a:endParaRPr lang="LID4096" sz="1600" dirty="0"/>
                        </a:p>
                      </a:txBody>
                      <a:tcPr/>
                    </a:tc>
                    <a:tc>
                      <a:txBody>
                        <a:bodyPr/>
                        <a:lstStyle/>
                        <a:p>
                          <a:r>
                            <a:rPr lang="en-US" sz="1600" dirty="0"/>
                            <a:t>-1</a:t>
                          </a:r>
                          <a:endParaRPr lang="LID4096" sz="1600" dirty="0"/>
                        </a:p>
                      </a:txBody>
                      <a:tcPr/>
                    </a:tc>
                    <a:tc>
                      <a:txBody>
                        <a:bodyPr/>
                        <a:lstStyle/>
                        <a:p>
                          <a:endParaRPr lang="LID4096" sz="1600" dirty="0"/>
                        </a:p>
                      </a:txBody>
                      <a:tcPr/>
                    </a:tc>
                    <a:extLst>
                      <a:ext uri="{0D108BD9-81ED-4DB2-BD59-A6C34878D82A}">
                        <a16:rowId xmlns:a16="http://schemas.microsoft.com/office/drawing/2014/main" val="2175554634"/>
                      </a:ext>
                    </a:extLst>
                  </a:tr>
                  <a:tr h="370840">
                    <a:tc>
                      <a:txBody>
                        <a:bodyPr/>
                        <a:lstStyle/>
                        <a:p>
                          <a:r>
                            <a:rPr lang="en-US" sz="1600" dirty="0"/>
                            <a:t>P</a:t>
                          </a:r>
                          <a:endParaRPr lang="LID4096"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0.07</a:t>
                          </a:r>
                          <a:endParaRPr lang="LID4096"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0.07</a:t>
                          </a:r>
                          <a:endParaRPr lang="LID4096" sz="1600" dirty="0"/>
                        </a:p>
                      </a:txBody>
                      <a:tcPr/>
                    </a:tc>
                    <a:tc>
                      <a:txBody>
                        <a:bodyPr/>
                        <a:lstStyle/>
                        <a:p>
                          <a:r>
                            <a:rPr lang="en-US" sz="1600" dirty="0"/>
                            <a:t>0.07</a:t>
                          </a:r>
                          <a:endParaRPr lang="LID4096" sz="1600" dirty="0"/>
                        </a:p>
                      </a:txBody>
                      <a:tcPr/>
                    </a:tc>
                    <a:tc>
                      <a:txBody>
                        <a:bodyPr/>
                        <a:lstStyle/>
                        <a:p>
                          <a:r>
                            <a:rPr lang="en-US" sz="1600" dirty="0"/>
                            <a:t>0.07</a:t>
                          </a:r>
                          <a:endParaRPr lang="LID4096" sz="1600" dirty="0"/>
                        </a:p>
                      </a:txBody>
                      <a:tcPr/>
                    </a:tc>
                    <a:tc>
                      <a:txBody>
                        <a:bodyPr/>
                        <a:lstStyle/>
                        <a:p>
                          <a:r>
                            <a:rPr lang="en-US" sz="1600" dirty="0"/>
                            <a:t>0.07</a:t>
                          </a:r>
                          <a:endParaRPr lang="LID4096" sz="1600" dirty="0"/>
                        </a:p>
                      </a:txBody>
                      <a:tcPr/>
                    </a:tc>
                    <a:tc>
                      <a:txBody>
                        <a:bodyPr/>
                        <a:lstStyle/>
                        <a:p>
                          <a:r>
                            <a:rPr lang="en-US" sz="1600" dirty="0"/>
                            <a:t>0.07</a:t>
                          </a:r>
                          <a:endParaRPr lang="LID4096" sz="1600" dirty="0"/>
                        </a:p>
                      </a:txBody>
                      <a:tcPr/>
                    </a:tc>
                    <a:tc>
                      <a:txBody>
                        <a:bodyPr/>
                        <a:lstStyle/>
                        <a:p>
                          <a:r>
                            <a:rPr lang="en-US" sz="1600" dirty="0"/>
                            <a:t>0.167</a:t>
                          </a:r>
                          <a:endParaRPr lang="LID4096" sz="1600" dirty="0"/>
                        </a:p>
                      </a:txBody>
                      <a:tcPr/>
                    </a:tc>
                    <a:tc>
                      <a:txBody>
                        <a:bodyPr/>
                        <a:lstStyle/>
                        <a:p>
                          <a:r>
                            <a:rPr lang="en-US" sz="1600" dirty="0"/>
                            <a:t>0.167</a:t>
                          </a:r>
                          <a:endParaRPr lang="LID4096" sz="1600" dirty="0"/>
                        </a:p>
                      </a:txBody>
                      <a:tcPr/>
                    </a:tc>
                    <a:tc>
                      <a:txBody>
                        <a:bodyPr/>
                        <a:lstStyle/>
                        <a:p>
                          <a:r>
                            <a:rPr lang="en-US" sz="1600" dirty="0"/>
                            <a:t>0.167</a:t>
                          </a:r>
                          <a:endParaRPr lang="LID4096" sz="1600" dirty="0"/>
                        </a:p>
                      </a:txBody>
                      <a:tcPr/>
                    </a:tc>
                    <a:tc>
                      <a:txBody>
                        <a:bodyPr/>
                        <a:lstStyle/>
                        <a:p>
                          <a:r>
                            <a:rPr lang="en-US" sz="1600" dirty="0"/>
                            <a:t>0.07</a:t>
                          </a:r>
                          <a:endParaRPr lang="LID4096" sz="1600" dirty="0"/>
                        </a:p>
                      </a:txBody>
                      <a:tcPr/>
                    </a:tc>
                    <a:tc>
                      <a:txBody>
                        <a:bodyPr/>
                        <a:lstStyle/>
                        <a:p>
                          <a:endParaRPr lang="LID4096" sz="1600" dirty="0"/>
                        </a:p>
                      </a:txBody>
                      <a:tcPr/>
                    </a:tc>
                    <a:extLst>
                      <a:ext uri="{0D108BD9-81ED-4DB2-BD59-A6C34878D82A}">
                        <a16:rowId xmlns:a16="http://schemas.microsoft.com/office/drawing/2014/main" val="531969103"/>
                      </a:ext>
                    </a:extLst>
                  </a:tr>
                  <a:tr h="370840">
                    <a:tc>
                      <a:txBody>
                        <a:bodyPr/>
                        <a:lstStyle/>
                        <a:p>
                          <a:r>
                            <a:rPr lang="en-US" sz="1600" dirty="0"/>
                            <a:t>x&lt;8.5</a:t>
                          </a:r>
                          <a:endParaRPr lang="LID4096" sz="1600" dirty="0"/>
                        </a:p>
                      </a:txBody>
                      <a:tcPr/>
                    </a:tc>
                    <a:tc>
                      <a:txBody>
                        <a:bodyPr/>
                        <a:lstStyle/>
                        <a:p>
                          <a:r>
                            <a:rPr lang="en-US" sz="1600" dirty="0"/>
                            <a:t>1</a:t>
                          </a:r>
                          <a:endParaRPr lang="LID4096" sz="1600" dirty="0"/>
                        </a:p>
                      </a:txBody>
                      <a:tcPr/>
                    </a:tc>
                    <a:tc>
                      <a:txBody>
                        <a:bodyPr/>
                        <a:lstStyle/>
                        <a:p>
                          <a:r>
                            <a:rPr lang="en-US" sz="1600" dirty="0"/>
                            <a:t>1</a:t>
                          </a:r>
                          <a:endParaRPr lang="LID4096" sz="1600" dirty="0"/>
                        </a:p>
                      </a:txBody>
                      <a:tcPr/>
                    </a:tc>
                    <a:tc>
                      <a:txBody>
                        <a:bodyPr/>
                        <a:lstStyle/>
                        <a:p>
                          <a:r>
                            <a:rPr lang="en-US" sz="1600" dirty="0"/>
                            <a:t>1</a:t>
                          </a:r>
                          <a:endParaRPr lang="LID4096" sz="1600" dirty="0"/>
                        </a:p>
                      </a:txBody>
                      <a:tcPr/>
                    </a:tc>
                    <a:tc>
                      <a:txBody>
                        <a:bodyPr/>
                        <a:lstStyle/>
                        <a:p>
                          <a:r>
                            <a:rPr lang="en-US" sz="1600" dirty="0"/>
                            <a:t>1</a:t>
                          </a:r>
                          <a:endParaRPr lang="LID4096" sz="1600" dirty="0"/>
                        </a:p>
                      </a:txBody>
                      <a:tcPr/>
                    </a:tc>
                    <a:tc>
                      <a:txBody>
                        <a:bodyPr/>
                        <a:lstStyle/>
                        <a:p>
                          <a:r>
                            <a:rPr lang="en-US" sz="1600" dirty="0"/>
                            <a:t>1</a:t>
                          </a:r>
                          <a:endParaRPr lang="LID4096" sz="1600" dirty="0"/>
                        </a:p>
                      </a:txBody>
                      <a:tcPr/>
                    </a:tc>
                    <a:tc>
                      <a:txBody>
                        <a:bodyPr/>
                        <a:lstStyle/>
                        <a:p>
                          <a:r>
                            <a:rPr lang="en-US" sz="1600" dirty="0"/>
                            <a:t>1</a:t>
                          </a:r>
                          <a:endParaRPr lang="LID4096" sz="1600" dirty="0"/>
                        </a:p>
                      </a:txBody>
                      <a:tcPr/>
                    </a:tc>
                    <a:tc>
                      <a:txBody>
                        <a:bodyPr/>
                        <a:lstStyle/>
                        <a:p>
                          <a:r>
                            <a:rPr lang="en-US" sz="1600" dirty="0"/>
                            <a:t>1</a:t>
                          </a:r>
                          <a:endParaRPr lang="LID4096" sz="1600" dirty="0"/>
                        </a:p>
                      </a:txBody>
                      <a:tcPr/>
                    </a:tc>
                    <a:tc>
                      <a:txBody>
                        <a:bodyPr/>
                        <a:lstStyle/>
                        <a:p>
                          <a:r>
                            <a:rPr lang="en-US" sz="1600" dirty="0"/>
                            <a:t>1</a:t>
                          </a:r>
                          <a:endParaRPr lang="LID4096" sz="1600" dirty="0"/>
                        </a:p>
                      </a:txBody>
                      <a:tcPr/>
                    </a:tc>
                    <a:tc>
                      <a:txBody>
                        <a:bodyPr/>
                        <a:lstStyle/>
                        <a:p>
                          <a:r>
                            <a:rPr lang="en-US" sz="1600" dirty="0"/>
                            <a:t>1</a:t>
                          </a:r>
                          <a:endParaRPr lang="LID4096" sz="1600" dirty="0"/>
                        </a:p>
                      </a:txBody>
                      <a:tcPr/>
                    </a:tc>
                    <a:tc>
                      <a:txBody>
                        <a:bodyPr/>
                        <a:lstStyle/>
                        <a:p>
                          <a:r>
                            <a:rPr lang="en-US" sz="1600" dirty="0"/>
                            <a:t>-1</a:t>
                          </a:r>
                          <a:endParaRPr lang="LID4096" sz="1600" dirty="0"/>
                        </a:p>
                      </a:txBody>
                      <a:tcPr/>
                    </a:tc>
                    <a:tc>
                      <a:txBody>
                        <a:bodyPr/>
                        <a:lstStyle/>
                        <a:p>
                          <a:r>
                            <a:rPr lang="en-US" sz="1600" dirty="0"/>
                            <a:t>0.2</a:t>
                          </a:r>
                          <a:endParaRPr lang="LID4096" sz="1600" dirty="0"/>
                        </a:p>
                      </a:txBody>
                      <a:tcPr/>
                    </a:tc>
                    <a:extLst>
                      <a:ext uri="{0D108BD9-81ED-4DB2-BD59-A6C34878D82A}">
                        <a16:rowId xmlns:a16="http://schemas.microsoft.com/office/drawing/2014/main" val="3141886651"/>
                      </a:ext>
                    </a:extLst>
                  </a:tr>
                  <a:tr h="370840">
                    <a:tc>
                      <a:txBody>
                        <a:bodyPr/>
                        <a:lstStyle/>
                        <a:p>
                          <a:r>
                            <a:rPr lang="en-US" sz="1600" dirty="0" err="1"/>
                            <a:t>Pnew</a:t>
                          </a:r>
                          <a:endParaRPr lang="LID4096" sz="1600" dirty="0"/>
                        </a:p>
                      </a:txBody>
                      <a:tcPr/>
                    </a:tc>
                    <a:tc>
                      <a:txBody>
                        <a:bodyPr/>
                        <a:lstStyle/>
                        <a:p>
                          <a:r>
                            <a:rPr lang="en-US" sz="1600" dirty="0"/>
                            <a:t>0.37</a:t>
                          </a:r>
                          <a:endParaRPr lang="LID4096" sz="1600" dirty="0"/>
                        </a:p>
                      </a:txBody>
                      <a:tcPr/>
                    </a:tc>
                    <a:tc>
                      <a:txBody>
                        <a:bodyPr/>
                        <a:lstStyle/>
                        <a:p>
                          <a:r>
                            <a:rPr lang="en-US" sz="1600" dirty="0"/>
                            <a:t>0.37</a:t>
                          </a:r>
                          <a:endParaRPr lang="LID4096" sz="1600" dirty="0"/>
                        </a:p>
                      </a:txBody>
                      <a:tcPr/>
                    </a:tc>
                    <a:tc>
                      <a:txBody>
                        <a:bodyPr/>
                        <a:lstStyle/>
                        <a:p>
                          <a:r>
                            <a:rPr lang="en-US" sz="1600" dirty="0"/>
                            <a:t>0.37</a:t>
                          </a:r>
                          <a:endParaRPr lang="LID4096" sz="1600" dirty="0"/>
                        </a:p>
                      </a:txBody>
                      <a:tcPr/>
                    </a:tc>
                    <a:tc>
                      <a:txBody>
                        <a:bodyPr/>
                        <a:lstStyle/>
                        <a:p>
                          <a:r>
                            <a:rPr lang="en-US" sz="1600" dirty="0"/>
                            <a:t>0.137</a:t>
                          </a:r>
                          <a:endParaRPr lang="LID4096" sz="1600" dirty="0"/>
                        </a:p>
                      </a:txBody>
                      <a:tcPr/>
                    </a:tc>
                    <a:tc>
                      <a:txBody>
                        <a:bodyPr/>
                        <a:lstStyle/>
                        <a:p>
                          <a:r>
                            <a:rPr lang="en-US" sz="1600" dirty="0"/>
                            <a:t>0.137</a:t>
                          </a:r>
                          <a:endParaRPr lang="LID4096" sz="1600" dirty="0"/>
                        </a:p>
                      </a:txBody>
                      <a:tcPr/>
                    </a:tc>
                    <a:tc>
                      <a:txBody>
                        <a:bodyPr/>
                        <a:lstStyle/>
                        <a:p>
                          <a:r>
                            <a:rPr lang="en-US" sz="1600" dirty="0"/>
                            <a:t>0.137</a:t>
                          </a:r>
                          <a:endParaRPr lang="LID4096" sz="1600" dirty="0"/>
                        </a:p>
                      </a:txBody>
                      <a:tcPr/>
                    </a:tc>
                    <a:tc>
                      <a:txBody>
                        <a:bodyPr/>
                        <a:lstStyle/>
                        <a:p>
                          <a:r>
                            <a:rPr lang="en-US" sz="1600" dirty="0">
                              <a:latin typeface="Times New Roman" pitchFamily="18" charset="0"/>
                            </a:rPr>
                            <a:t>0.87</a:t>
                          </a:r>
                          <a:endParaRPr lang="LID4096" sz="1600" dirty="0"/>
                        </a:p>
                      </a:txBody>
                      <a:tcPr/>
                    </a:tc>
                    <a:tc>
                      <a:txBody>
                        <a:bodyPr/>
                        <a:lstStyle/>
                        <a:p>
                          <a:r>
                            <a:rPr lang="en-US" sz="1600" dirty="0">
                              <a:latin typeface="Times New Roman" pitchFamily="18" charset="0"/>
                            </a:rPr>
                            <a:t>0.87</a:t>
                          </a:r>
                          <a:endParaRPr lang="LID4096" sz="1600" dirty="0"/>
                        </a:p>
                      </a:txBody>
                      <a:tcPr/>
                    </a:tc>
                    <a:tc>
                      <a:txBody>
                        <a:bodyPr/>
                        <a:lstStyle/>
                        <a:p>
                          <a:r>
                            <a:rPr lang="en-US" sz="1600" dirty="0">
                              <a:latin typeface="Times New Roman" pitchFamily="18" charset="0"/>
                            </a:rPr>
                            <a:t>0.87</a:t>
                          </a:r>
                          <a:endParaRPr lang="LID4096" sz="1600" dirty="0"/>
                        </a:p>
                      </a:txBody>
                      <a:tcPr/>
                    </a:tc>
                    <a:tc>
                      <a:txBody>
                        <a:bodyPr/>
                        <a:lstStyle/>
                        <a:p>
                          <a:r>
                            <a:rPr lang="en-US" sz="1600" dirty="0"/>
                            <a:t>0.37</a:t>
                          </a:r>
                          <a:endParaRPr lang="LID4096" sz="1600" dirty="0"/>
                        </a:p>
                      </a:txBody>
                      <a:tcPr/>
                    </a:tc>
                    <a:tc>
                      <a:txBody>
                        <a:bodyPr/>
                        <a:lstStyle/>
                        <a:p>
                          <a:endParaRPr lang="LID4096" sz="2000" dirty="0"/>
                        </a:p>
                      </a:txBody>
                      <a:tcPr/>
                    </a:tc>
                    <a:extLst>
                      <a:ext uri="{0D108BD9-81ED-4DB2-BD59-A6C34878D82A}">
                        <a16:rowId xmlns:a16="http://schemas.microsoft.com/office/drawing/2014/main" val="3678514497"/>
                      </a:ext>
                    </a:extLst>
                  </a:tr>
                  <a:tr h="370840">
                    <a:tc>
                      <a:txBody>
                        <a:bodyPr/>
                        <a:lstStyle/>
                        <a:p>
                          <a:r>
                            <a:rPr lang="en-US" sz="1600" dirty="0"/>
                            <a:t>P</a:t>
                          </a:r>
                          <a:endParaRPr lang="LID4096"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0.45</a:t>
                          </a:r>
                          <a:endParaRPr lang="LID4096"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0.45</a:t>
                          </a:r>
                          <a:endParaRPr lang="LID4096" sz="1600" dirty="0"/>
                        </a:p>
                      </a:txBody>
                      <a:tcPr/>
                    </a:tc>
                    <a:tc>
                      <a:txBody>
                        <a:bodyPr/>
                        <a:lstStyle/>
                        <a:p>
                          <a:r>
                            <a:rPr lang="en-US" sz="1600" dirty="0"/>
                            <a:t>0.45</a:t>
                          </a:r>
                          <a:endParaRPr lang="LID4096" sz="1600" dirty="0"/>
                        </a:p>
                      </a:txBody>
                      <a:tcPr/>
                    </a:tc>
                    <a:tc>
                      <a:txBody>
                        <a:bodyPr/>
                        <a:lstStyle/>
                        <a:p>
                          <a:r>
                            <a:rPr lang="en-US" sz="1600" dirty="0"/>
                            <a:t>0.167</a:t>
                          </a:r>
                          <a:endParaRPr lang="LID4096" sz="1600" dirty="0"/>
                        </a:p>
                      </a:txBody>
                      <a:tcPr/>
                    </a:tc>
                    <a:tc>
                      <a:txBody>
                        <a:bodyPr/>
                        <a:lstStyle/>
                        <a:p>
                          <a:r>
                            <a:rPr lang="en-US" sz="1600" dirty="0"/>
                            <a:t>0.167</a:t>
                          </a:r>
                          <a:endParaRPr lang="LID4096" sz="1600" dirty="0"/>
                        </a:p>
                      </a:txBody>
                      <a:tcPr/>
                    </a:tc>
                    <a:tc>
                      <a:txBody>
                        <a:bodyPr/>
                        <a:lstStyle/>
                        <a:p>
                          <a:r>
                            <a:rPr lang="en-US" sz="1600" dirty="0"/>
                            <a:t>0.167</a:t>
                          </a:r>
                          <a:endParaRPr lang="LID4096" sz="1600" dirty="0"/>
                        </a:p>
                      </a:txBody>
                      <a:tcPr/>
                    </a:tc>
                    <a:tc>
                      <a:txBody>
                        <a:bodyPr/>
                        <a:lstStyle/>
                        <a:p>
                          <a:r>
                            <a:rPr lang="en-US" sz="1600" dirty="0"/>
                            <a:t>0.106</a:t>
                          </a:r>
                          <a:endParaRPr lang="LID4096" sz="1600" dirty="0"/>
                        </a:p>
                      </a:txBody>
                      <a:tcPr/>
                    </a:tc>
                    <a:tc>
                      <a:txBody>
                        <a:bodyPr/>
                        <a:lstStyle/>
                        <a:p>
                          <a:r>
                            <a:rPr lang="en-US" sz="1600" dirty="0"/>
                            <a:t>0.106</a:t>
                          </a:r>
                          <a:endParaRPr lang="LID4096" sz="1600" dirty="0"/>
                        </a:p>
                      </a:txBody>
                      <a:tcPr/>
                    </a:tc>
                    <a:tc>
                      <a:txBody>
                        <a:bodyPr/>
                        <a:lstStyle/>
                        <a:p>
                          <a:r>
                            <a:rPr lang="en-US" sz="1600" dirty="0"/>
                            <a:t>0.106</a:t>
                          </a:r>
                          <a:endParaRPr lang="LID4096" sz="1600" dirty="0"/>
                        </a:p>
                      </a:txBody>
                      <a:tcPr/>
                    </a:tc>
                    <a:tc>
                      <a:txBody>
                        <a:bodyPr/>
                        <a:lstStyle/>
                        <a:p>
                          <a:r>
                            <a:rPr lang="en-US" sz="1600" dirty="0"/>
                            <a:t>0.045</a:t>
                          </a:r>
                          <a:endParaRPr lang="LID4096" sz="1600" dirty="0"/>
                        </a:p>
                      </a:txBody>
                      <a:tcPr/>
                    </a:tc>
                    <a:tc>
                      <a:txBody>
                        <a:bodyPr/>
                        <a:lstStyle/>
                        <a:p>
                          <a:endParaRPr lang="LID4096" sz="2000" dirty="0"/>
                        </a:p>
                      </a:txBody>
                      <a:tcPr/>
                    </a:tc>
                    <a:extLst>
                      <a:ext uri="{0D108BD9-81ED-4DB2-BD59-A6C34878D82A}">
                        <a16:rowId xmlns:a16="http://schemas.microsoft.com/office/drawing/2014/main" val="1234301041"/>
                      </a:ext>
                    </a:extLst>
                  </a:tr>
                </a:tbl>
              </a:graphicData>
            </a:graphic>
          </p:graphicFrame>
        </mc:Choice>
        <mc:Fallback xmlns="">
          <p:graphicFrame>
            <p:nvGraphicFramePr>
              <p:cNvPr id="6" name="Table 6">
                <a:extLst>
                  <a:ext uri="{FF2B5EF4-FFF2-40B4-BE49-F238E27FC236}">
                    <a16:creationId xmlns:a16="http://schemas.microsoft.com/office/drawing/2014/main" id="{B87759BD-F0BB-4C7F-B6FE-3A8317E66BF0}"/>
                  </a:ext>
                </a:extLst>
              </p:cNvPr>
              <p:cNvGraphicFramePr>
                <a:graphicFrameLocks noGrp="1"/>
              </p:cNvGraphicFramePr>
              <p:nvPr>
                <p:ph idx="1"/>
                <p:extLst>
                  <p:ext uri="{D42A27DB-BD31-4B8C-83A1-F6EECF244321}">
                    <p14:modId xmlns:p14="http://schemas.microsoft.com/office/powerpoint/2010/main" val="2831772123"/>
                  </p:ext>
                </p:extLst>
              </p:nvPr>
            </p:nvGraphicFramePr>
            <p:xfrm>
              <a:off x="946150" y="1828800"/>
              <a:ext cx="6446833" cy="3637280"/>
            </p:xfrm>
            <a:graphic>
              <a:graphicData uri="http://schemas.openxmlformats.org/drawingml/2006/table">
                <a:tbl>
                  <a:tblPr firstRow="1" bandRow="1">
                    <a:tableStyleId>{5C22544A-7EE6-4342-B048-85BDC9FD1C3A}</a:tableStyleId>
                  </a:tblPr>
                  <a:tblGrid>
                    <a:gridCol w="551388">
                      <a:extLst>
                        <a:ext uri="{9D8B030D-6E8A-4147-A177-3AD203B41FA5}">
                          <a16:colId xmlns:a16="http://schemas.microsoft.com/office/drawing/2014/main" val="2125577940"/>
                        </a:ext>
                      </a:extLst>
                    </a:gridCol>
                    <a:gridCol w="523085">
                      <a:extLst>
                        <a:ext uri="{9D8B030D-6E8A-4147-A177-3AD203B41FA5}">
                          <a16:colId xmlns:a16="http://schemas.microsoft.com/office/drawing/2014/main" val="869162464"/>
                        </a:ext>
                      </a:extLst>
                    </a:gridCol>
                    <a:gridCol w="537236">
                      <a:extLst>
                        <a:ext uri="{9D8B030D-6E8A-4147-A177-3AD203B41FA5}">
                          <a16:colId xmlns:a16="http://schemas.microsoft.com/office/drawing/2014/main" val="228964478"/>
                        </a:ext>
                      </a:extLst>
                    </a:gridCol>
                    <a:gridCol w="537236">
                      <a:extLst>
                        <a:ext uri="{9D8B030D-6E8A-4147-A177-3AD203B41FA5}">
                          <a16:colId xmlns:a16="http://schemas.microsoft.com/office/drawing/2014/main" val="1740794156"/>
                        </a:ext>
                      </a:extLst>
                    </a:gridCol>
                    <a:gridCol w="537236">
                      <a:extLst>
                        <a:ext uri="{9D8B030D-6E8A-4147-A177-3AD203B41FA5}">
                          <a16:colId xmlns:a16="http://schemas.microsoft.com/office/drawing/2014/main" val="937220109"/>
                        </a:ext>
                      </a:extLst>
                    </a:gridCol>
                    <a:gridCol w="537236">
                      <a:extLst>
                        <a:ext uri="{9D8B030D-6E8A-4147-A177-3AD203B41FA5}">
                          <a16:colId xmlns:a16="http://schemas.microsoft.com/office/drawing/2014/main" val="2294728461"/>
                        </a:ext>
                      </a:extLst>
                    </a:gridCol>
                    <a:gridCol w="537236">
                      <a:extLst>
                        <a:ext uri="{9D8B030D-6E8A-4147-A177-3AD203B41FA5}">
                          <a16:colId xmlns:a16="http://schemas.microsoft.com/office/drawing/2014/main" val="1530943301"/>
                        </a:ext>
                      </a:extLst>
                    </a:gridCol>
                    <a:gridCol w="537236">
                      <a:extLst>
                        <a:ext uri="{9D8B030D-6E8A-4147-A177-3AD203B41FA5}">
                          <a16:colId xmlns:a16="http://schemas.microsoft.com/office/drawing/2014/main" val="796534891"/>
                        </a:ext>
                      </a:extLst>
                    </a:gridCol>
                    <a:gridCol w="537236">
                      <a:extLst>
                        <a:ext uri="{9D8B030D-6E8A-4147-A177-3AD203B41FA5}">
                          <a16:colId xmlns:a16="http://schemas.microsoft.com/office/drawing/2014/main" val="1438237302"/>
                        </a:ext>
                      </a:extLst>
                    </a:gridCol>
                    <a:gridCol w="537236">
                      <a:extLst>
                        <a:ext uri="{9D8B030D-6E8A-4147-A177-3AD203B41FA5}">
                          <a16:colId xmlns:a16="http://schemas.microsoft.com/office/drawing/2014/main" val="2106090586"/>
                        </a:ext>
                      </a:extLst>
                    </a:gridCol>
                    <a:gridCol w="537236">
                      <a:extLst>
                        <a:ext uri="{9D8B030D-6E8A-4147-A177-3AD203B41FA5}">
                          <a16:colId xmlns:a16="http://schemas.microsoft.com/office/drawing/2014/main" val="2292440500"/>
                        </a:ext>
                      </a:extLst>
                    </a:gridCol>
                    <a:gridCol w="537236">
                      <a:extLst>
                        <a:ext uri="{9D8B030D-6E8A-4147-A177-3AD203B41FA5}">
                          <a16:colId xmlns:a16="http://schemas.microsoft.com/office/drawing/2014/main" val="3353765721"/>
                        </a:ext>
                      </a:extLst>
                    </a:gridCol>
                  </a:tblGrid>
                  <a:tr h="579120">
                    <a:tc>
                      <a:txBody>
                        <a:bodyPr/>
                        <a:lstStyle/>
                        <a:p>
                          <a:r>
                            <a:rPr lang="en-US" sz="1600" dirty="0"/>
                            <a:t>Index</a:t>
                          </a:r>
                          <a:endParaRPr lang="LID4096" sz="1600" dirty="0"/>
                        </a:p>
                      </a:txBody>
                      <a:tcPr/>
                    </a:tc>
                    <a:tc>
                      <a:txBody>
                        <a:bodyPr/>
                        <a:lstStyle/>
                        <a:p>
                          <a:r>
                            <a:rPr lang="en-US" sz="1600" dirty="0"/>
                            <a:t>0</a:t>
                          </a:r>
                          <a:endParaRPr lang="LID4096" sz="1600" dirty="0"/>
                        </a:p>
                      </a:txBody>
                      <a:tcPr/>
                    </a:tc>
                    <a:tc>
                      <a:txBody>
                        <a:bodyPr/>
                        <a:lstStyle/>
                        <a:p>
                          <a:r>
                            <a:rPr lang="en-US" sz="1600" dirty="0"/>
                            <a:t>1</a:t>
                          </a:r>
                          <a:endParaRPr lang="LID4096" sz="1600" dirty="0"/>
                        </a:p>
                      </a:txBody>
                      <a:tcPr/>
                    </a:tc>
                    <a:tc>
                      <a:txBody>
                        <a:bodyPr/>
                        <a:lstStyle/>
                        <a:p>
                          <a:r>
                            <a:rPr lang="en-US" sz="1600" dirty="0"/>
                            <a:t>2</a:t>
                          </a:r>
                          <a:endParaRPr lang="LID4096" sz="1600" dirty="0"/>
                        </a:p>
                      </a:txBody>
                      <a:tcPr/>
                    </a:tc>
                    <a:tc>
                      <a:txBody>
                        <a:bodyPr/>
                        <a:lstStyle/>
                        <a:p>
                          <a:r>
                            <a:rPr lang="en-US" sz="1600" dirty="0"/>
                            <a:t>3</a:t>
                          </a:r>
                          <a:endParaRPr lang="LID4096" sz="1600" dirty="0"/>
                        </a:p>
                      </a:txBody>
                      <a:tcPr/>
                    </a:tc>
                    <a:tc>
                      <a:txBody>
                        <a:bodyPr/>
                        <a:lstStyle/>
                        <a:p>
                          <a:r>
                            <a:rPr lang="en-US" sz="1600" dirty="0"/>
                            <a:t>4</a:t>
                          </a:r>
                          <a:endParaRPr lang="LID4096" sz="1600" dirty="0"/>
                        </a:p>
                      </a:txBody>
                      <a:tcPr/>
                    </a:tc>
                    <a:tc>
                      <a:txBody>
                        <a:bodyPr/>
                        <a:lstStyle/>
                        <a:p>
                          <a:r>
                            <a:rPr lang="en-US" sz="1600" dirty="0"/>
                            <a:t>5</a:t>
                          </a:r>
                          <a:endParaRPr lang="LID4096" sz="1600" dirty="0"/>
                        </a:p>
                      </a:txBody>
                      <a:tcPr/>
                    </a:tc>
                    <a:tc>
                      <a:txBody>
                        <a:bodyPr/>
                        <a:lstStyle/>
                        <a:p>
                          <a:r>
                            <a:rPr lang="en-US" sz="1600" dirty="0"/>
                            <a:t>6</a:t>
                          </a:r>
                          <a:endParaRPr lang="LID4096" sz="1600" dirty="0"/>
                        </a:p>
                      </a:txBody>
                      <a:tcPr/>
                    </a:tc>
                    <a:tc>
                      <a:txBody>
                        <a:bodyPr/>
                        <a:lstStyle/>
                        <a:p>
                          <a:r>
                            <a:rPr lang="en-US" sz="1600" dirty="0"/>
                            <a:t>7</a:t>
                          </a:r>
                          <a:endParaRPr lang="LID4096" sz="1600" dirty="0"/>
                        </a:p>
                      </a:txBody>
                      <a:tcPr/>
                    </a:tc>
                    <a:tc>
                      <a:txBody>
                        <a:bodyPr/>
                        <a:lstStyle/>
                        <a:p>
                          <a:r>
                            <a:rPr lang="en-US" sz="1600" dirty="0"/>
                            <a:t>8</a:t>
                          </a:r>
                          <a:endParaRPr lang="LID4096" sz="1600" dirty="0"/>
                        </a:p>
                      </a:txBody>
                      <a:tcPr/>
                    </a:tc>
                    <a:tc>
                      <a:txBody>
                        <a:bodyPr/>
                        <a:lstStyle/>
                        <a:p>
                          <a:r>
                            <a:rPr lang="en-US" sz="1600" dirty="0"/>
                            <a:t>9</a:t>
                          </a:r>
                          <a:endParaRPr lang="LID4096" sz="1600" dirty="0"/>
                        </a:p>
                      </a:txBody>
                      <a:tcPr/>
                    </a:tc>
                    <a:tc>
                      <a:txBody>
                        <a:bodyPr/>
                        <a:lstStyle/>
                        <a:p>
                          <a:endParaRPr lang="LID4096"/>
                        </a:p>
                      </a:txBody>
                      <a:tcPr>
                        <a:blipFill>
                          <a:blip r:embed="rId2"/>
                          <a:stretch>
                            <a:fillRect l="-1103409" t="-3158" r="-4545" b="-542105"/>
                          </a:stretch>
                        </a:blipFill>
                      </a:tcPr>
                    </a:tc>
                    <a:extLst>
                      <a:ext uri="{0D108BD9-81ED-4DB2-BD59-A6C34878D82A}">
                        <a16:rowId xmlns:a16="http://schemas.microsoft.com/office/drawing/2014/main" val="2406703387"/>
                      </a:ext>
                    </a:extLst>
                  </a:tr>
                  <a:tr h="370840">
                    <a:tc>
                      <a:txBody>
                        <a:bodyPr/>
                        <a:lstStyle/>
                        <a:p>
                          <a:r>
                            <a:rPr lang="en-US" sz="1600" dirty="0"/>
                            <a:t>X</a:t>
                          </a:r>
                          <a:endParaRPr lang="LID4096" sz="1600" dirty="0"/>
                        </a:p>
                      </a:txBody>
                      <a:tcPr/>
                    </a:tc>
                    <a:tc>
                      <a:txBody>
                        <a:bodyPr/>
                        <a:lstStyle/>
                        <a:p>
                          <a:r>
                            <a:rPr lang="en-US" sz="1600" dirty="0"/>
                            <a:t>0</a:t>
                          </a:r>
                          <a:endParaRPr lang="LID4096" sz="1600" dirty="0"/>
                        </a:p>
                      </a:txBody>
                      <a:tcPr/>
                    </a:tc>
                    <a:tc>
                      <a:txBody>
                        <a:bodyPr/>
                        <a:lstStyle/>
                        <a:p>
                          <a:r>
                            <a:rPr lang="en-US" sz="1600" dirty="0"/>
                            <a:t>1</a:t>
                          </a:r>
                          <a:endParaRPr lang="LID4096" sz="1600" dirty="0"/>
                        </a:p>
                      </a:txBody>
                      <a:tcPr/>
                    </a:tc>
                    <a:tc>
                      <a:txBody>
                        <a:bodyPr/>
                        <a:lstStyle/>
                        <a:p>
                          <a:r>
                            <a:rPr lang="en-US" sz="1600" dirty="0"/>
                            <a:t>2</a:t>
                          </a:r>
                          <a:endParaRPr lang="LID4096" sz="1600" dirty="0"/>
                        </a:p>
                      </a:txBody>
                      <a:tcPr/>
                    </a:tc>
                    <a:tc>
                      <a:txBody>
                        <a:bodyPr/>
                        <a:lstStyle/>
                        <a:p>
                          <a:r>
                            <a:rPr lang="en-US" sz="1600" dirty="0"/>
                            <a:t>3</a:t>
                          </a:r>
                          <a:endParaRPr lang="LID4096" sz="1600" dirty="0"/>
                        </a:p>
                      </a:txBody>
                      <a:tcPr/>
                    </a:tc>
                    <a:tc>
                      <a:txBody>
                        <a:bodyPr/>
                        <a:lstStyle/>
                        <a:p>
                          <a:r>
                            <a:rPr lang="en-US" sz="1600" dirty="0"/>
                            <a:t>4</a:t>
                          </a:r>
                          <a:endParaRPr lang="LID4096" sz="1600" dirty="0"/>
                        </a:p>
                      </a:txBody>
                      <a:tcPr/>
                    </a:tc>
                    <a:tc>
                      <a:txBody>
                        <a:bodyPr/>
                        <a:lstStyle/>
                        <a:p>
                          <a:r>
                            <a:rPr lang="en-US" sz="1600" dirty="0"/>
                            <a:t>5</a:t>
                          </a:r>
                          <a:endParaRPr lang="LID4096" sz="1600" dirty="0"/>
                        </a:p>
                      </a:txBody>
                      <a:tcPr/>
                    </a:tc>
                    <a:tc>
                      <a:txBody>
                        <a:bodyPr/>
                        <a:lstStyle/>
                        <a:p>
                          <a:r>
                            <a:rPr lang="en-US" sz="1600" dirty="0"/>
                            <a:t>6</a:t>
                          </a:r>
                          <a:endParaRPr lang="LID4096" sz="1600" dirty="0"/>
                        </a:p>
                      </a:txBody>
                      <a:tcPr/>
                    </a:tc>
                    <a:tc>
                      <a:txBody>
                        <a:bodyPr/>
                        <a:lstStyle/>
                        <a:p>
                          <a:r>
                            <a:rPr lang="en-US" sz="1600" dirty="0"/>
                            <a:t>7</a:t>
                          </a:r>
                          <a:endParaRPr lang="LID4096" sz="1600" dirty="0"/>
                        </a:p>
                      </a:txBody>
                      <a:tcPr/>
                    </a:tc>
                    <a:tc>
                      <a:txBody>
                        <a:bodyPr/>
                        <a:lstStyle/>
                        <a:p>
                          <a:r>
                            <a:rPr lang="en-US" sz="1600" dirty="0"/>
                            <a:t>8</a:t>
                          </a:r>
                          <a:endParaRPr lang="LID4096" sz="1600" dirty="0"/>
                        </a:p>
                      </a:txBody>
                      <a:tcPr/>
                    </a:tc>
                    <a:tc>
                      <a:txBody>
                        <a:bodyPr/>
                        <a:lstStyle/>
                        <a:p>
                          <a:r>
                            <a:rPr lang="en-US" sz="1600" dirty="0"/>
                            <a:t>9</a:t>
                          </a:r>
                          <a:endParaRPr lang="LID4096" sz="1600" dirty="0"/>
                        </a:p>
                      </a:txBody>
                      <a:tcPr/>
                    </a:tc>
                    <a:tc>
                      <a:txBody>
                        <a:bodyPr/>
                        <a:lstStyle/>
                        <a:p>
                          <a:endParaRPr lang="LID4096" sz="1600" dirty="0"/>
                        </a:p>
                      </a:txBody>
                      <a:tcPr/>
                    </a:tc>
                    <a:extLst>
                      <a:ext uri="{0D108BD9-81ED-4DB2-BD59-A6C34878D82A}">
                        <a16:rowId xmlns:a16="http://schemas.microsoft.com/office/drawing/2014/main" val="391947288"/>
                      </a:ext>
                    </a:extLst>
                  </a:tr>
                  <a:tr h="370840">
                    <a:tc>
                      <a:txBody>
                        <a:bodyPr/>
                        <a:lstStyle/>
                        <a:p>
                          <a:r>
                            <a:rPr lang="en-US" sz="1600" dirty="0"/>
                            <a:t>Y</a:t>
                          </a:r>
                          <a:endParaRPr lang="LID4096" sz="1600" dirty="0"/>
                        </a:p>
                      </a:txBody>
                      <a:tcPr/>
                    </a:tc>
                    <a:tc>
                      <a:txBody>
                        <a:bodyPr/>
                        <a:lstStyle/>
                        <a:p>
                          <a:r>
                            <a:rPr lang="en-US" sz="1600" dirty="0"/>
                            <a:t>1</a:t>
                          </a:r>
                          <a:endParaRPr lang="LID4096" sz="1600" dirty="0"/>
                        </a:p>
                      </a:txBody>
                      <a:tcPr/>
                    </a:tc>
                    <a:tc>
                      <a:txBody>
                        <a:bodyPr/>
                        <a:lstStyle/>
                        <a:p>
                          <a:r>
                            <a:rPr lang="en-US" sz="1600" dirty="0"/>
                            <a:t>1</a:t>
                          </a:r>
                          <a:endParaRPr lang="LID4096" sz="1600" dirty="0"/>
                        </a:p>
                      </a:txBody>
                      <a:tcPr/>
                    </a:tc>
                    <a:tc>
                      <a:txBody>
                        <a:bodyPr/>
                        <a:lstStyle/>
                        <a:p>
                          <a:r>
                            <a:rPr lang="en-US" sz="1600" dirty="0"/>
                            <a:t>1</a:t>
                          </a:r>
                          <a:endParaRPr lang="LID4096" sz="1600" dirty="0"/>
                        </a:p>
                      </a:txBody>
                      <a:tcPr/>
                    </a:tc>
                    <a:tc>
                      <a:txBody>
                        <a:bodyPr/>
                        <a:lstStyle/>
                        <a:p>
                          <a:r>
                            <a:rPr lang="en-US" sz="1600" dirty="0"/>
                            <a:t>-1</a:t>
                          </a:r>
                          <a:endParaRPr lang="LID4096" sz="1600" dirty="0"/>
                        </a:p>
                      </a:txBody>
                      <a:tcPr/>
                    </a:tc>
                    <a:tc>
                      <a:txBody>
                        <a:bodyPr/>
                        <a:lstStyle/>
                        <a:p>
                          <a:r>
                            <a:rPr lang="en-US" sz="1600" dirty="0"/>
                            <a:t>-1</a:t>
                          </a:r>
                          <a:endParaRPr lang="LID4096" sz="1600" dirty="0"/>
                        </a:p>
                      </a:txBody>
                      <a:tcPr/>
                    </a:tc>
                    <a:tc>
                      <a:txBody>
                        <a:bodyPr/>
                        <a:lstStyle/>
                        <a:p>
                          <a:r>
                            <a:rPr lang="en-US" sz="1600" dirty="0"/>
                            <a:t>-1</a:t>
                          </a:r>
                          <a:endParaRPr lang="LID4096" sz="1600" dirty="0"/>
                        </a:p>
                      </a:txBody>
                      <a:tcPr/>
                    </a:tc>
                    <a:tc>
                      <a:txBody>
                        <a:bodyPr/>
                        <a:lstStyle/>
                        <a:p>
                          <a:r>
                            <a:rPr lang="en-US" sz="1600" dirty="0"/>
                            <a:t>1</a:t>
                          </a:r>
                          <a:endParaRPr lang="LID4096" sz="1600" dirty="0"/>
                        </a:p>
                      </a:txBody>
                      <a:tcPr/>
                    </a:tc>
                    <a:tc>
                      <a:txBody>
                        <a:bodyPr/>
                        <a:lstStyle/>
                        <a:p>
                          <a:r>
                            <a:rPr lang="en-US" sz="1600" dirty="0"/>
                            <a:t>1</a:t>
                          </a:r>
                          <a:endParaRPr lang="LID4096" sz="1600" dirty="0"/>
                        </a:p>
                      </a:txBody>
                      <a:tcPr/>
                    </a:tc>
                    <a:tc>
                      <a:txBody>
                        <a:bodyPr/>
                        <a:lstStyle/>
                        <a:p>
                          <a:r>
                            <a:rPr lang="en-US" sz="1600" dirty="0"/>
                            <a:t>1</a:t>
                          </a:r>
                          <a:endParaRPr lang="LID4096" sz="1600" dirty="0"/>
                        </a:p>
                      </a:txBody>
                      <a:tcPr/>
                    </a:tc>
                    <a:tc>
                      <a:txBody>
                        <a:bodyPr/>
                        <a:lstStyle/>
                        <a:p>
                          <a:r>
                            <a:rPr lang="en-US" sz="1600" dirty="0"/>
                            <a:t>-1</a:t>
                          </a:r>
                          <a:endParaRPr lang="LID4096" sz="1600" dirty="0"/>
                        </a:p>
                      </a:txBody>
                      <a:tcPr/>
                    </a:tc>
                    <a:tc>
                      <a:txBody>
                        <a:bodyPr/>
                        <a:lstStyle/>
                        <a:p>
                          <a:endParaRPr lang="LID4096" sz="1600" dirty="0"/>
                        </a:p>
                      </a:txBody>
                      <a:tcPr/>
                    </a:tc>
                    <a:extLst>
                      <a:ext uri="{0D108BD9-81ED-4DB2-BD59-A6C34878D82A}">
                        <a16:rowId xmlns:a16="http://schemas.microsoft.com/office/drawing/2014/main" val="2175554634"/>
                      </a:ext>
                    </a:extLst>
                  </a:tr>
                  <a:tr h="579120">
                    <a:tc>
                      <a:txBody>
                        <a:bodyPr/>
                        <a:lstStyle/>
                        <a:p>
                          <a:r>
                            <a:rPr lang="en-US" sz="1600" dirty="0"/>
                            <a:t>P</a:t>
                          </a:r>
                          <a:endParaRPr lang="LID4096"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0.07</a:t>
                          </a:r>
                          <a:endParaRPr lang="LID4096"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0.07</a:t>
                          </a:r>
                          <a:endParaRPr lang="LID4096" sz="1600" dirty="0"/>
                        </a:p>
                      </a:txBody>
                      <a:tcPr/>
                    </a:tc>
                    <a:tc>
                      <a:txBody>
                        <a:bodyPr/>
                        <a:lstStyle/>
                        <a:p>
                          <a:r>
                            <a:rPr lang="en-US" sz="1600" dirty="0"/>
                            <a:t>0.07</a:t>
                          </a:r>
                          <a:endParaRPr lang="LID4096" sz="1600" dirty="0"/>
                        </a:p>
                      </a:txBody>
                      <a:tcPr/>
                    </a:tc>
                    <a:tc>
                      <a:txBody>
                        <a:bodyPr/>
                        <a:lstStyle/>
                        <a:p>
                          <a:r>
                            <a:rPr lang="en-US" sz="1600" dirty="0"/>
                            <a:t>0.07</a:t>
                          </a:r>
                          <a:endParaRPr lang="LID4096" sz="1600" dirty="0"/>
                        </a:p>
                      </a:txBody>
                      <a:tcPr/>
                    </a:tc>
                    <a:tc>
                      <a:txBody>
                        <a:bodyPr/>
                        <a:lstStyle/>
                        <a:p>
                          <a:r>
                            <a:rPr lang="en-US" sz="1600" dirty="0"/>
                            <a:t>0.07</a:t>
                          </a:r>
                          <a:endParaRPr lang="LID4096" sz="1600" dirty="0"/>
                        </a:p>
                      </a:txBody>
                      <a:tcPr/>
                    </a:tc>
                    <a:tc>
                      <a:txBody>
                        <a:bodyPr/>
                        <a:lstStyle/>
                        <a:p>
                          <a:r>
                            <a:rPr lang="en-US" sz="1600" dirty="0"/>
                            <a:t>0.07</a:t>
                          </a:r>
                          <a:endParaRPr lang="LID4096" sz="1600" dirty="0"/>
                        </a:p>
                      </a:txBody>
                      <a:tcPr/>
                    </a:tc>
                    <a:tc>
                      <a:txBody>
                        <a:bodyPr/>
                        <a:lstStyle/>
                        <a:p>
                          <a:r>
                            <a:rPr lang="en-US" sz="1600" dirty="0"/>
                            <a:t>0.167</a:t>
                          </a:r>
                          <a:endParaRPr lang="LID4096" sz="1600" dirty="0"/>
                        </a:p>
                      </a:txBody>
                      <a:tcPr/>
                    </a:tc>
                    <a:tc>
                      <a:txBody>
                        <a:bodyPr/>
                        <a:lstStyle/>
                        <a:p>
                          <a:r>
                            <a:rPr lang="en-US" sz="1600" dirty="0"/>
                            <a:t>0.167</a:t>
                          </a:r>
                          <a:endParaRPr lang="LID4096" sz="1600" dirty="0"/>
                        </a:p>
                      </a:txBody>
                      <a:tcPr/>
                    </a:tc>
                    <a:tc>
                      <a:txBody>
                        <a:bodyPr/>
                        <a:lstStyle/>
                        <a:p>
                          <a:r>
                            <a:rPr lang="en-US" sz="1600" dirty="0"/>
                            <a:t>0.167</a:t>
                          </a:r>
                          <a:endParaRPr lang="LID4096" sz="1600" dirty="0"/>
                        </a:p>
                      </a:txBody>
                      <a:tcPr/>
                    </a:tc>
                    <a:tc>
                      <a:txBody>
                        <a:bodyPr/>
                        <a:lstStyle/>
                        <a:p>
                          <a:r>
                            <a:rPr lang="en-US" sz="1600" dirty="0"/>
                            <a:t>0.07</a:t>
                          </a:r>
                          <a:endParaRPr lang="LID4096" sz="1600" dirty="0"/>
                        </a:p>
                      </a:txBody>
                      <a:tcPr/>
                    </a:tc>
                    <a:tc>
                      <a:txBody>
                        <a:bodyPr/>
                        <a:lstStyle/>
                        <a:p>
                          <a:endParaRPr lang="LID4096" sz="1600" dirty="0"/>
                        </a:p>
                      </a:txBody>
                      <a:tcPr/>
                    </a:tc>
                    <a:extLst>
                      <a:ext uri="{0D108BD9-81ED-4DB2-BD59-A6C34878D82A}">
                        <a16:rowId xmlns:a16="http://schemas.microsoft.com/office/drawing/2014/main" val="531969103"/>
                      </a:ext>
                    </a:extLst>
                  </a:tr>
                  <a:tr h="579120">
                    <a:tc>
                      <a:txBody>
                        <a:bodyPr/>
                        <a:lstStyle/>
                        <a:p>
                          <a:r>
                            <a:rPr lang="en-US" sz="1600" dirty="0"/>
                            <a:t>x&lt;8.5</a:t>
                          </a:r>
                          <a:endParaRPr lang="LID4096" sz="1600" dirty="0"/>
                        </a:p>
                      </a:txBody>
                      <a:tcPr/>
                    </a:tc>
                    <a:tc>
                      <a:txBody>
                        <a:bodyPr/>
                        <a:lstStyle/>
                        <a:p>
                          <a:r>
                            <a:rPr lang="en-US" sz="1600" dirty="0"/>
                            <a:t>1</a:t>
                          </a:r>
                          <a:endParaRPr lang="LID4096" sz="1600" dirty="0"/>
                        </a:p>
                      </a:txBody>
                      <a:tcPr/>
                    </a:tc>
                    <a:tc>
                      <a:txBody>
                        <a:bodyPr/>
                        <a:lstStyle/>
                        <a:p>
                          <a:r>
                            <a:rPr lang="en-US" sz="1600" dirty="0"/>
                            <a:t>1</a:t>
                          </a:r>
                          <a:endParaRPr lang="LID4096" sz="1600" dirty="0"/>
                        </a:p>
                      </a:txBody>
                      <a:tcPr/>
                    </a:tc>
                    <a:tc>
                      <a:txBody>
                        <a:bodyPr/>
                        <a:lstStyle/>
                        <a:p>
                          <a:r>
                            <a:rPr lang="en-US" sz="1600" dirty="0"/>
                            <a:t>1</a:t>
                          </a:r>
                          <a:endParaRPr lang="LID4096" sz="1600" dirty="0"/>
                        </a:p>
                      </a:txBody>
                      <a:tcPr/>
                    </a:tc>
                    <a:tc>
                      <a:txBody>
                        <a:bodyPr/>
                        <a:lstStyle/>
                        <a:p>
                          <a:r>
                            <a:rPr lang="en-US" sz="1600" dirty="0"/>
                            <a:t>1</a:t>
                          </a:r>
                          <a:endParaRPr lang="LID4096" sz="1600" dirty="0"/>
                        </a:p>
                      </a:txBody>
                      <a:tcPr/>
                    </a:tc>
                    <a:tc>
                      <a:txBody>
                        <a:bodyPr/>
                        <a:lstStyle/>
                        <a:p>
                          <a:r>
                            <a:rPr lang="en-US" sz="1600" dirty="0"/>
                            <a:t>1</a:t>
                          </a:r>
                          <a:endParaRPr lang="LID4096" sz="1600" dirty="0"/>
                        </a:p>
                      </a:txBody>
                      <a:tcPr/>
                    </a:tc>
                    <a:tc>
                      <a:txBody>
                        <a:bodyPr/>
                        <a:lstStyle/>
                        <a:p>
                          <a:r>
                            <a:rPr lang="en-US" sz="1600" dirty="0"/>
                            <a:t>1</a:t>
                          </a:r>
                          <a:endParaRPr lang="LID4096" sz="1600" dirty="0"/>
                        </a:p>
                      </a:txBody>
                      <a:tcPr/>
                    </a:tc>
                    <a:tc>
                      <a:txBody>
                        <a:bodyPr/>
                        <a:lstStyle/>
                        <a:p>
                          <a:r>
                            <a:rPr lang="en-US" sz="1600" dirty="0"/>
                            <a:t>1</a:t>
                          </a:r>
                          <a:endParaRPr lang="LID4096" sz="1600" dirty="0"/>
                        </a:p>
                      </a:txBody>
                      <a:tcPr/>
                    </a:tc>
                    <a:tc>
                      <a:txBody>
                        <a:bodyPr/>
                        <a:lstStyle/>
                        <a:p>
                          <a:r>
                            <a:rPr lang="en-US" sz="1600" dirty="0"/>
                            <a:t>1</a:t>
                          </a:r>
                          <a:endParaRPr lang="LID4096" sz="1600" dirty="0"/>
                        </a:p>
                      </a:txBody>
                      <a:tcPr/>
                    </a:tc>
                    <a:tc>
                      <a:txBody>
                        <a:bodyPr/>
                        <a:lstStyle/>
                        <a:p>
                          <a:r>
                            <a:rPr lang="en-US" sz="1600" dirty="0"/>
                            <a:t>1</a:t>
                          </a:r>
                          <a:endParaRPr lang="LID4096" sz="1600" dirty="0"/>
                        </a:p>
                      </a:txBody>
                      <a:tcPr/>
                    </a:tc>
                    <a:tc>
                      <a:txBody>
                        <a:bodyPr/>
                        <a:lstStyle/>
                        <a:p>
                          <a:r>
                            <a:rPr lang="en-US" sz="1600" dirty="0"/>
                            <a:t>-1</a:t>
                          </a:r>
                          <a:endParaRPr lang="LID4096" sz="1600" dirty="0"/>
                        </a:p>
                      </a:txBody>
                      <a:tcPr/>
                    </a:tc>
                    <a:tc>
                      <a:txBody>
                        <a:bodyPr/>
                        <a:lstStyle/>
                        <a:p>
                          <a:r>
                            <a:rPr lang="en-US" sz="1600" dirty="0"/>
                            <a:t>0.2</a:t>
                          </a:r>
                          <a:endParaRPr lang="LID4096" sz="1600" dirty="0"/>
                        </a:p>
                      </a:txBody>
                      <a:tcPr/>
                    </a:tc>
                    <a:extLst>
                      <a:ext uri="{0D108BD9-81ED-4DB2-BD59-A6C34878D82A}">
                        <a16:rowId xmlns:a16="http://schemas.microsoft.com/office/drawing/2014/main" val="3141886651"/>
                      </a:ext>
                    </a:extLst>
                  </a:tr>
                  <a:tr h="579120">
                    <a:tc>
                      <a:txBody>
                        <a:bodyPr/>
                        <a:lstStyle/>
                        <a:p>
                          <a:r>
                            <a:rPr lang="en-US" sz="1600" dirty="0" err="1"/>
                            <a:t>Pnew</a:t>
                          </a:r>
                          <a:endParaRPr lang="LID4096" sz="1600" dirty="0"/>
                        </a:p>
                      </a:txBody>
                      <a:tcPr/>
                    </a:tc>
                    <a:tc>
                      <a:txBody>
                        <a:bodyPr/>
                        <a:lstStyle/>
                        <a:p>
                          <a:r>
                            <a:rPr lang="en-US" sz="1600" dirty="0"/>
                            <a:t>0.37</a:t>
                          </a:r>
                          <a:endParaRPr lang="LID4096" sz="1600" dirty="0"/>
                        </a:p>
                      </a:txBody>
                      <a:tcPr/>
                    </a:tc>
                    <a:tc>
                      <a:txBody>
                        <a:bodyPr/>
                        <a:lstStyle/>
                        <a:p>
                          <a:r>
                            <a:rPr lang="en-US" sz="1600" dirty="0"/>
                            <a:t>0.37</a:t>
                          </a:r>
                          <a:endParaRPr lang="LID4096" sz="1600" dirty="0"/>
                        </a:p>
                      </a:txBody>
                      <a:tcPr/>
                    </a:tc>
                    <a:tc>
                      <a:txBody>
                        <a:bodyPr/>
                        <a:lstStyle/>
                        <a:p>
                          <a:r>
                            <a:rPr lang="en-US" sz="1600" dirty="0"/>
                            <a:t>0.37</a:t>
                          </a:r>
                          <a:endParaRPr lang="LID4096" sz="1600" dirty="0"/>
                        </a:p>
                      </a:txBody>
                      <a:tcPr/>
                    </a:tc>
                    <a:tc>
                      <a:txBody>
                        <a:bodyPr/>
                        <a:lstStyle/>
                        <a:p>
                          <a:r>
                            <a:rPr lang="en-US" sz="1600" dirty="0"/>
                            <a:t>0.137</a:t>
                          </a:r>
                          <a:endParaRPr lang="LID4096" sz="1600" dirty="0"/>
                        </a:p>
                      </a:txBody>
                      <a:tcPr/>
                    </a:tc>
                    <a:tc>
                      <a:txBody>
                        <a:bodyPr/>
                        <a:lstStyle/>
                        <a:p>
                          <a:r>
                            <a:rPr lang="en-US" sz="1600" dirty="0"/>
                            <a:t>0.137</a:t>
                          </a:r>
                          <a:endParaRPr lang="LID4096" sz="1600" dirty="0"/>
                        </a:p>
                      </a:txBody>
                      <a:tcPr/>
                    </a:tc>
                    <a:tc>
                      <a:txBody>
                        <a:bodyPr/>
                        <a:lstStyle/>
                        <a:p>
                          <a:r>
                            <a:rPr lang="en-US" sz="1600" dirty="0"/>
                            <a:t>0.137</a:t>
                          </a:r>
                          <a:endParaRPr lang="LID4096" sz="1600" dirty="0"/>
                        </a:p>
                      </a:txBody>
                      <a:tcPr/>
                    </a:tc>
                    <a:tc>
                      <a:txBody>
                        <a:bodyPr/>
                        <a:lstStyle/>
                        <a:p>
                          <a:r>
                            <a:rPr lang="en-US" sz="1600" dirty="0">
                              <a:latin typeface="Times New Roman" pitchFamily="18" charset="0"/>
                            </a:rPr>
                            <a:t>0.87</a:t>
                          </a:r>
                          <a:endParaRPr lang="LID4096" sz="1600" dirty="0"/>
                        </a:p>
                      </a:txBody>
                      <a:tcPr/>
                    </a:tc>
                    <a:tc>
                      <a:txBody>
                        <a:bodyPr/>
                        <a:lstStyle/>
                        <a:p>
                          <a:r>
                            <a:rPr lang="en-US" sz="1600" dirty="0">
                              <a:latin typeface="Times New Roman" pitchFamily="18" charset="0"/>
                            </a:rPr>
                            <a:t>0.87</a:t>
                          </a:r>
                          <a:endParaRPr lang="LID4096" sz="1600" dirty="0"/>
                        </a:p>
                      </a:txBody>
                      <a:tcPr/>
                    </a:tc>
                    <a:tc>
                      <a:txBody>
                        <a:bodyPr/>
                        <a:lstStyle/>
                        <a:p>
                          <a:r>
                            <a:rPr lang="en-US" sz="1600" dirty="0">
                              <a:latin typeface="Times New Roman" pitchFamily="18" charset="0"/>
                            </a:rPr>
                            <a:t>0.87</a:t>
                          </a:r>
                          <a:endParaRPr lang="LID4096" sz="1600" dirty="0"/>
                        </a:p>
                      </a:txBody>
                      <a:tcPr/>
                    </a:tc>
                    <a:tc>
                      <a:txBody>
                        <a:bodyPr/>
                        <a:lstStyle/>
                        <a:p>
                          <a:r>
                            <a:rPr lang="en-US" sz="1600" dirty="0"/>
                            <a:t>0.37</a:t>
                          </a:r>
                          <a:endParaRPr lang="LID4096" sz="1600" dirty="0"/>
                        </a:p>
                      </a:txBody>
                      <a:tcPr/>
                    </a:tc>
                    <a:tc>
                      <a:txBody>
                        <a:bodyPr/>
                        <a:lstStyle/>
                        <a:p>
                          <a:endParaRPr lang="LID4096" sz="2000" dirty="0"/>
                        </a:p>
                      </a:txBody>
                      <a:tcPr/>
                    </a:tc>
                    <a:extLst>
                      <a:ext uri="{0D108BD9-81ED-4DB2-BD59-A6C34878D82A}">
                        <a16:rowId xmlns:a16="http://schemas.microsoft.com/office/drawing/2014/main" val="3678514497"/>
                      </a:ext>
                    </a:extLst>
                  </a:tr>
                  <a:tr h="579120">
                    <a:tc>
                      <a:txBody>
                        <a:bodyPr/>
                        <a:lstStyle/>
                        <a:p>
                          <a:r>
                            <a:rPr lang="en-US" sz="1600" dirty="0"/>
                            <a:t>P</a:t>
                          </a:r>
                          <a:endParaRPr lang="LID4096"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0.45</a:t>
                          </a:r>
                          <a:endParaRPr lang="LID4096"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0.45</a:t>
                          </a:r>
                          <a:endParaRPr lang="LID4096" sz="1600" dirty="0"/>
                        </a:p>
                      </a:txBody>
                      <a:tcPr/>
                    </a:tc>
                    <a:tc>
                      <a:txBody>
                        <a:bodyPr/>
                        <a:lstStyle/>
                        <a:p>
                          <a:r>
                            <a:rPr lang="en-US" sz="1600" dirty="0"/>
                            <a:t>0.45</a:t>
                          </a:r>
                          <a:endParaRPr lang="LID4096" sz="1600" dirty="0"/>
                        </a:p>
                      </a:txBody>
                      <a:tcPr/>
                    </a:tc>
                    <a:tc>
                      <a:txBody>
                        <a:bodyPr/>
                        <a:lstStyle/>
                        <a:p>
                          <a:r>
                            <a:rPr lang="en-US" sz="1600" dirty="0"/>
                            <a:t>0.167</a:t>
                          </a:r>
                          <a:endParaRPr lang="LID4096" sz="1600" dirty="0"/>
                        </a:p>
                      </a:txBody>
                      <a:tcPr/>
                    </a:tc>
                    <a:tc>
                      <a:txBody>
                        <a:bodyPr/>
                        <a:lstStyle/>
                        <a:p>
                          <a:r>
                            <a:rPr lang="en-US" sz="1600" dirty="0"/>
                            <a:t>0.167</a:t>
                          </a:r>
                          <a:endParaRPr lang="LID4096" sz="1600" dirty="0"/>
                        </a:p>
                      </a:txBody>
                      <a:tcPr/>
                    </a:tc>
                    <a:tc>
                      <a:txBody>
                        <a:bodyPr/>
                        <a:lstStyle/>
                        <a:p>
                          <a:r>
                            <a:rPr lang="en-US" sz="1600" dirty="0"/>
                            <a:t>0.167</a:t>
                          </a:r>
                          <a:endParaRPr lang="LID4096" sz="1600" dirty="0"/>
                        </a:p>
                      </a:txBody>
                      <a:tcPr/>
                    </a:tc>
                    <a:tc>
                      <a:txBody>
                        <a:bodyPr/>
                        <a:lstStyle/>
                        <a:p>
                          <a:r>
                            <a:rPr lang="en-US" sz="1600" dirty="0"/>
                            <a:t>0.106</a:t>
                          </a:r>
                          <a:endParaRPr lang="LID4096" sz="1600" dirty="0"/>
                        </a:p>
                      </a:txBody>
                      <a:tcPr/>
                    </a:tc>
                    <a:tc>
                      <a:txBody>
                        <a:bodyPr/>
                        <a:lstStyle/>
                        <a:p>
                          <a:r>
                            <a:rPr lang="en-US" sz="1600" dirty="0"/>
                            <a:t>0.106</a:t>
                          </a:r>
                          <a:endParaRPr lang="LID4096" sz="1600" dirty="0"/>
                        </a:p>
                      </a:txBody>
                      <a:tcPr/>
                    </a:tc>
                    <a:tc>
                      <a:txBody>
                        <a:bodyPr/>
                        <a:lstStyle/>
                        <a:p>
                          <a:r>
                            <a:rPr lang="en-US" sz="1600" dirty="0"/>
                            <a:t>0.106</a:t>
                          </a:r>
                          <a:endParaRPr lang="LID4096" sz="1600" dirty="0"/>
                        </a:p>
                      </a:txBody>
                      <a:tcPr/>
                    </a:tc>
                    <a:tc>
                      <a:txBody>
                        <a:bodyPr/>
                        <a:lstStyle/>
                        <a:p>
                          <a:r>
                            <a:rPr lang="en-US" sz="1600" dirty="0"/>
                            <a:t>0.045</a:t>
                          </a:r>
                          <a:endParaRPr lang="LID4096" sz="1600" dirty="0"/>
                        </a:p>
                      </a:txBody>
                      <a:tcPr/>
                    </a:tc>
                    <a:tc>
                      <a:txBody>
                        <a:bodyPr/>
                        <a:lstStyle/>
                        <a:p>
                          <a:endParaRPr lang="LID4096" sz="2000" dirty="0"/>
                        </a:p>
                      </a:txBody>
                      <a:tcPr/>
                    </a:tc>
                    <a:extLst>
                      <a:ext uri="{0D108BD9-81ED-4DB2-BD59-A6C34878D82A}">
                        <a16:rowId xmlns:a16="http://schemas.microsoft.com/office/drawing/2014/main" val="1234301041"/>
                      </a:ext>
                    </a:extLst>
                  </a:tr>
                </a:tbl>
              </a:graphicData>
            </a:graphic>
          </p:graphicFrame>
        </mc:Fallback>
      </mc:AlternateContent>
      <p:sp>
        <p:nvSpPr>
          <p:cNvPr id="4" name="Footer Placeholder 3">
            <a:extLst>
              <a:ext uri="{FF2B5EF4-FFF2-40B4-BE49-F238E27FC236}">
                <a16:creationId xmlns:a16="http://schemas.microsoft.com/office/drawing/2014/main" id="{F6D72BAB-659D-481E-9F44-7A49FA6345E6}"/>
              </a:ext>
            </a:extLst>
          </p:cNvPr>
          <p:cNvSpPr>
            <a:spLocks noGrp="1"/>
          </p:cNvSpPr>
          <p:nvPr>
            <p:ph type="ftr" sz="quarter" idx="11"/>
          </p:nvPr>
        </p:nvSpPr>
        <p:spPr/>
        <p:txBody>
          <a:bodyPr/>
          <a:lstStyle/>
          <a:p>
            <a:r>
              <a:rPr lang="en-US"/>
              <a:t>zeshan.khan@nu.edu.pk</a:t>
            </a:r>
            <a:endParaRPr lang="en-US" dirty="0"/>
          </a:p>
        </p:txBody>
      </p:sp>
      <p:sp>
        <p:nvSpPr>
          <p:cNvPr id="5" name="Slide Number Placeholder 4">
            <a:extLst>
              <a:ext uri="{FF2B5EF4-FFF2-40B4-BE49-F238E27FC236}">
                <a16:creationId xmlns:a16="http://schemas.microsoft.com/office/drawing/2014/main" id="{4F1EC025-3B5F-4CBB-AA92-E3F3D7C93A87}"/>
              </a:ext>
            </a:extLst>
          </p:cNvPr>
          <p:cNvSpPr>
            <a:spLocks noGrp="1"/>
          </p:cNvSpPr>
          <p:nvPr>
            <p:ph type="sldNum" sz="quarter" idx="12"/>
          </p:nvPr>
        </p:nvSpPr>
        <p:spPr/>
        <p:txBody>
          <a:bodyPr/>
          <a:lstStyle/>
          <a:p>
            <a:pPr>
              <a:defRPr/>
            </a:pPr>
            <a:fld id="{A21CEE88-F9FC-456D-B47E-A59E4279B87A}" type="slidenum">
              <a:rPr lang="en-US" smtClean="0"/>
              <a:pPr>
                <a:defRPr/>
              </a:pPr>
              <a:t>48</a:t>
            </a:fld>
            <a:endParaRPr lang="en-US"/>
          </a:p>
        </p:txBody>
      </p:sp>
      <mc:AlternateContent xmlns:mc="http://schemas.openxmlformats.org/markup-compatibility/2006" xmlns:a14="http://schemas.microsoft.com/office/drawing/2010/main">
        <mc:Choice Requires="a14">
          <p:sp>
            <p:nvSpPr>
              <p:cNvPr id="7" name="Rectangle 3">
                <a:extLst>
                  <a:ext uri="{FF2B5EF4-FFF2-40B4-BE49-F238E27FC236}">
                    <a16:creationId xmlns:a16="http://schemas.microsoft.com/office/drawing/2014/main" id="{948E68EE-833E-4E59-AB6B-6C279262AB27}"/>
                  </a:ext>
                </a:extLst>
              </p:cNvPr>
              <p:cNvSpPr txBox="1">
                <a:spLocks noChangeArrowheads="1"/>
              </p:cNvSpPr>
              <p:nvPr/>
            </p:nvSpPr>
            <p:spPr>
              <a:xfrm>
                <a:off x="946150" y="5668145"/>
                <a:ext cx="6446520" cy="1008112"/>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algn="just"/>
                <a14:m>
                  <m:oMath xmlns:m="http://schemas.openxmlformats.org/officeDocument/2006/math">
                    <m:r>
                      <a:rPr lang="en-US" b="0" i="1" smtClean="0">
                        <a:latin typeface="Cambria Math" panose="02040503050406030204" pitchFamily="18" charset="0"/>
                      </a:rPr>
                      <m:t>𝑍</m:t>
                    </m:r>
                    <m:r>
                      <a:rPr lang="en-US" b="0" i="1" smtClean="0">
                        <a:latin typeface="Cambria Math" panose="02040503050406030204" pitchFamily="18" charset="0"/>
                      </a:rPr>
                      <m:t>=</m:t>
                    </m:r>
                    <m:r>
                      <a:rPr lang="en-US" b="0" i="1" smtClean="0">
                        <a:latin typeface="Cambria Math" panose="02040503050406030204" pitchFamily="18" charset="0"/>
                      </a:rPr>
                      <m:t>𝑆𝑢𝑚</m:t>
                    </m:r>
                    <m:r>
                      <a:rPr lang="en-US" b="0" i="1" smtClean="0">
                        <a:latin typeface="Cambria Math" panose="02040503050406030204" pitchFamily="18" charset="0"/>
                      </a:rPr>
                      <m:t>(</m:t>
                    </m:r>
                    <m:r>
                      <a:rPr lang="en-US" b="0" i="1" smtClean="0">
                        <a:latin typeface="Cambria Math" panose="02040503050406030204" pitchFamily="18" charset="0"/>
                      </a:rPr>
                      <m:t>𝑄</m:t>
                    </m:r>
                    <m:r>
                      <a:rPr lang="en-US" b="0" i="1" smtClean="0">
                        <a:latin typeface="Cambria Math" panose="02040503050406030204" pitchFamily="18" charset="0"/>
                      </a:rPr>
                      <m:t>)</m:t>
                    </m:r>
                  </m:oMath>
                </a14:m>
                <a:r>
                  <a:rPr lang="en-US" dirty="0">
                    <a:latin typeface="Times New Roman" pitchFamily="18" charset="0"/>
                  </a:rPr>
                  <a:t>=0.9165</a:t>
                </a:r>
              </a:p>
              <a:p>
                <a:pPr algn="just"/>
                <a14:m>
                  <m:oMath xmlns:m="http://schemas.openxmlformats.org/officeDocument/2006/math">
                    <m:r>
                      <a:rPr lang="en-US" i="1">
                        <a:latin typeface="Cambria Math" panose="02040503050406030204" pitchFamily="18" charset="0"/>
                      </a:rPr>
                      <m:t>𝑓</m:t>
                    </m:r>
                    <m:d>
                      <m:dPr>
                        <m:ctrlPr>
                          <a:rPr lang="en-US" i="1">
                            <a:latin typeface="Cambria Math" panose="02040503050406030204" pitchFamily="18" charset="0"/>
                          </a:rPr>
                        </m:ctrlPr>
                      </m:dPr>
                      <m:e>
                        <m:r>
                          <a:rPr lang="en-US" i="1">
                            <a:latin typeface="Cambria Math" panose="02040503050406030204" pitchFamily="18" charset="0"/>
                          </a:rPr>
                          <m:t>𝑥</m:t>
                        </m:r>
                      </m:e>
                    </m:d>
                    <m:r>
                      <a:rPr lang="en-US" i="1">
                        <a:latin typeface="Cambria Math" panose="02040503050406030204" pitchFamily="18" charset="0"/>
                      </a:rPr>
                      <m:t>=0.423∗</m:t>
                    </m:r>
                    <m:r>
                      <a:rPr lang="en-US" i="1">
                        <a:latin typeface="Cambria Math" panose="02040503050406030204" pitchFamily="18" charset="0"/>
                      </a:rPr>
                      <m:t>𝐼</m:t>
                    </m:r>
                    <m:d>
                      <m:dPr>
                        <m:ctrlPr>
                          <a:rPr lang="en-US" i="1">
                            <a:latin typeface="Cambria Math" panose="02040503050406030204" pitchFamily="18" charset="0"/>
                          </a:rPr>
                        </m:ctrlPr>
                      </m:dPr>
                      <m:e>
                        <m:r>
                          <a:rPr lang="en-US" i="1">
                            <a:latin typeface="Cambria Math" panose="02040503050406030204" pitchFamily="18" charset="0"/>
                          </a:rPr>
                          <m:t>𝑥</m:t>
                        </m:r>
                        <m:r>
                          <a:rPr lang="en-US" i="1">
                            <a:latin typeface="Cambria Math" panose="02040503050406030204" pitchFamily="18" charset="0"/>
                          </a:rPr>
                          <m:t>&lt;2.5</m:t>
                        </m:r>
                      </m:e>
                    </m:d>
                    <m:r>
                      <a:rPr lang="en-US" b="0" i="1" smtClean="0">
                        <a:latin typeface="Cambria Math" panose="02040503050406030204" pitchFamily="18" charset="0"/>
                      </a:rPr>
                      <m:t>+0.649∗</m:t>
                    </m:r>
                    <m:r>
                      <a:rPr lang="en-US" b="0" i="1" smtClean="0">
                        <a:latin typeface="Cambria Math" panose="02040503050406030204" pitchFamily="18" charset="0"/>
                      </a:rPr>
                      <m:t>𝐼</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&lt;8.5)</m:t>
                    </m:r>
                  </m:oMath>
                </a14:m>
                <a:r>
                  <a:rPr lang="en-US" dirty="0">
                    <a:latin typeface="Times New Roman" pitchFamily="18" charset="0"/>
                  </a:rPr>
                  <a:t> 3 mistakes</a:t>
                </a:r>
              </a:p>
            </p:txBody>
          </p:sp>
        </mc:Choice>
        <mc:Fallback xmlns="">
          <p:sp>
            <p:nvSpPr>
              <p:cNvPr id="7" name="Rectangle 3">
                <a:extLst>
                  <a:ext uri="{FF2B5EF4-FFF2-40B4-BE49-F238E27FC236}">
                    <a16:creationId xmlns:a16="http://schemas.microsoft.com/office/drawing/2014/main" id="{948E68EE-833E-4E59-AB6B-6C279262AB27}"/>
                  </a:ext>
                </a:extLst>
              </p:cNvPr>
              <p:cNvSpPr txBox="1">
                <a:spLocks noRot="1" noChangeAspect="1" noMove="1" noResize="1" noEditPoints="1" noAdjustHandles="1" noChangeArrowheads="1" noChangeShapeType="1" noTextEdit="1"/>
              </p:cNvSpPr>
              <p:nvPr/>
            </p:nvSpPr>
            <p:spPr>
              <a:xfrm>
                <a:off x="946150" y="5668145"/>
                <a:ext cx="6446520" cy="1008112"/>
              </a:xfrm>
              <a:prstGeom prst="rect">
                <a:avLst/>
              </a:prstGeom>
              <a:blipFill>
                <a:blip r:embed="rId3"/>
                <a:stretch>
                  <a:fillRect l="-189" t="-4848"/>
                </a:stretch>
              </a:blipFill>
            </p:spPr>
            <p:txBody>
              <a:bodyPr/>
              <a:lstStyle/>
              <a:p>
                <a:r>
                  <a:rPr lang="LID4096">
                    <a:noFill/>
                  </a:rPr>
                  <a:t> </a:t>
                </a:r>
              </a:p>
            </p:txBody>
          </p:sp>
        </mc:Fallback>
      </mc:AlternateContent>
    </p:spTree>
    <p:extLst>
      <p:ext uri="{BB962C8B-B14F-4D97-AF65-F5344CB8AC3E}">
        <p14:creationId xmlns:p14="http://schemas.microsoft.com/office/powerpoint/2010/main" val="2675423866"/>
      </p:ext>
    </p:extLst>
  </p:cSld>
  <p:clrMapOvr>
    <a:masterClrMapping/>
  </p:clrMapOvr>
  <p:transition spd="med">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blinds(horizontal)">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blinds(horizontal)">
                                      <p:cBhvr>
                                        <p:cTn id="12" dur="500"/>
                                        <p:tgtEl>
                                          <p:spTgt spid="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3AB94E-E681-49D6-A428-A855AF1312D4}"/>
              </a:ext>
            </a:extLst>
          </p:cNvPr>
          <p:cNvSpPr>
            <a:spLocks noGrp="1"/>
          </p:cNvSpPr>
          <p:nvPr>
            <p:ph type="title"/>
          </p:nvPr>
        </p:nvSpPr>
        <p:spPr/>
        <p:txBody>
          <a:bodyPr/>
          <a:lstStyle/>
          <a:p>
            <a:r>
              <a:rPr lang="en-US" dirty="0"/>
              <a:t>Example (t3)</a:t>
            </a:r>
            <a:endParaRPr lang="LID4096" dirty="0"/>
          </a:p>
        </p:txBody>
      </p:sp>
      <mc:AlternateContent xmlns:mc="http://schemas.openxmlformats.org/markup-compatibility/2006" xmlns:a14="http://schemas.microsoft.com/office/drawing/2010/main">
        <mc:Choice Requires="a14">
          <p:graphicFrame>
            <p:nvGraphicFramePr>
              <p:cNvPr id="6" name="Table 6">
                <a:extLst>
                  <a:ext uri="{FF2B5EF4-FFF2-40B4-BE49-F238E27FC236}">
                    <a16:creationId xmlns:a16="http://schemas.microsoft.com/office/drawing/2014/main" id="{B87759BD-F0BB-4C7F-B6FE-3A8317E66BF0}"/>
                  </a:ext>
                </a:extLst>
              </p:cNvPr>
              <p:cNvGraphicFramePr>
                <a:graphicFrameLocks noGrp="1"/>
              </p:cNvGraphicFramePr>
              <p:nvPr>
                <p:ph idx="1"/>
                <p:extLst>
                  <p:ext uri="{D42A27DB-BD31-4B8C-83A1-F6EECF244321}">
                    <p14:modId xmlns:p14="http://schemas.microsoft.com/office/powerpoint/2010/main" val="58133471"/>
                  </p:ext>
                </p:extLst>
              </p:nvPr>
            </p:nvGraphicFramePr>
            <p:xfrm>
              <a:off x="946150" y="1828800"/>
              <a:ext cx="6446833" cy="2479040"/>
            </p:xfrm>
            <a:graphic>
              <a:graphicData uri="http://schemas.openxmlformats.org/drawingml/2006/table">
                <a:tbl>
                  <a:tblPr firstRow="1" bandRow="1">
                    <a:tableStyleId>{5C22544A-7EE6-4342-B048-85BDC9FD1C3A}</a:tableStyleId>
                  </a:tblPr>
                  <a:tblGrid>
                    <a:gridCol w="551388">
                      <a:extLst>
                        <a:ext uri="{9D8B030D-6E8A-4147-A177-3AD203B41FA5}">
                          <a16:colId xmlns:a16="http://schemas.microsoft.com/office/drawing/2014/main" val="2125577940"/>
                        </a:ext>
                      </a:extLst>
                    </a:gridCol>
                    <a:gridCol w="523085">
                      <a:extLst>
                        <a:ext uri="{9D8B030D-6E8A-4147-A177-3AD203B41FA5}">
                          <a16:colId xmlns:a16="http://schemas.microsoft.com/office/drawing/2014/main" val="869162464"/>
                        </a:ext>
                      </a:extLst>
                    </a:gridCol>
                    <a:gridCol w="537236">
                      <a:extLst>
                        <a:ext uri="{9D8B030D-6E8A-4147-A177-3AD203B41FA5}">
                          <a16:colId xmlns:a16="http://schemas.microsoft.com/office/drawing/2014/main" val="228964478"/>
                        </a:ext>
                      </a:extLst>
                    </a:gridCol>
                    <a:gridCol w="537236">
                      <a:extLst>
                        <a:ext uri="{9D8B030D-6E8A-4147-A177-3AD203B41FA5}">
                          <a16:colId xmlns:a16="http://schemas.microsoft.com/office/drawing/2014/main" val="1740794156"/>
                        </a:ext>
                      </a:extLst>
                    </a:gridCol>
                    <a:gridCol w="537236">
                      <a:extLst>
                        <a:ext uri="{9D8B030D-6E8A-4147-A177-3AD203B41FA5}">
                          <a16:colId xmlns:a16="http://schemas.microsoft.com/office/drawing/2014/main" val="937220109"/>
                        </a:ext>
                      </a:extLst>
                    </a:gridCol>
                    <a:gridCol w="537236">
                      <a:extLst>
                        <a:ext uri="{9D8B030D-6E8A-4147-A177-3AD203B41FA5}">
                          <a16:colId xmlns:a16="http://schemas.microsoft.com/office/drawing/2014/main" val="2294728461"/>
                        </a:ext>
                      </a:extLst>
                    </a:gridCol>
                    <a:gridCol w="537236">
                      <a:extLst>
                        <a:ext uri="{9D8B030D-6E8A-4147-A177-3AD203B41FA5}">
                          <a16:colId xmlns:a16="http://schemas.microsoft.com/office/drawing/2014/main" val="1530943301"/>
                        </a:ext>
                      </a:extLst>
                    </a:gridCol>
                    <a:gridCol w="537236">
                      <a:extLst>
                        <a:ext uri="{9D8B030D-6E8A-4147-A177-3AD203B41FA5}">
                          <a16:colId xmlns:a16="http://schemas.microsoft.com/office/drawing/2014/main" val="796534891"/>
                        </a:ext>
                      </a:extLst>
                    </a:gridCol>
                    <a:gridCol w="537236">
                      <a:extLst>
                        <a:ext uri="{9D8B030D-6E8A-4147-A177-3AD203B41FA5}">
                          <a16:colId xmlns:a16="http://schemas.microsoft.com/office/drawing/2014/main" val="1438237302"/>
                        </a:ext>
                      </a:extLst>
                    </a:gridCol>
                    <a:gridCol w="537236">
                      <a:extLst>
                        <a:ext uri="{9D8B030D-6E8A-4147-A177-3AD203B41FA5}">
                          <a16:colId xmlns:a16="http://schemas.microsoft.com/office/drawing/2014/main" val="2106090586"/>
                        </a:ext>
                      </a:extLst>
                    </a:gridCol>
                    <a:gridCol w="537236">
                      <a:extLst>
                        <a:ext uri="{9D8B030D-6E8A-4147-A177-3AD203B41FA5}">
                          <a16:colId xmlns:a16="http://schemas.microsoft.com/office/drawing/2014/main" val="2292440500"/>
                        </a:ext>
                      </a:extLst>
                    </a:gridCol>
                    <a:gridCol w="537236">
                      <a:extLst>
                        <a:ext uri="{9D8B030D-6E8A-4147-A177-3AD203B41FA5}">
                          <a16:colId xmlns:a16="http://schemas.microsoft.com/office/drawing/2014/main" val="3353765721"/>
                        </a:ext>
                      </a:extLst>
                    </a:gridCol>
                  </a:tblGrid>
                  <a:tr h="370840">
                    <a:tc>
                      <a:txBody>
                        <a:bodyPr/>
                        <a:lstStyle/>
                        <a:p>
                          <a:r>
                            <a:rPr lang="en-US" sz="1600" dirty="0"/>
                            <a:t>Index</a:t>
                          </a:r>
                          <a:endParaRPr lang="LID4096" sz="1600" dirty="0"/>
                        </a:p>
                      </a:txBody>
                      <a:tcPr/>
                    </a:tc>
                    <a:tc>
                      <a:txBody>
                        <a:bodyPr/>
                        <a:lstStyle/>
                        <a:p>
                          <a:r>
                            <a:rPr lang="en-US" sz="1600" dirty="0"/>
                            <a:t>0</a:t>
                          </a:r>
                          <a:endParaRPr lang="LID4096" sz="1600" dirty="0"/>
                        </a:p>
                      </a:txBody>
                      <a:tcPr/>
                    </a:tc>
                    <a:tc>
                      <a:txBody>
                        <a:bodyPr/>
                        <a:lstStyle/>
                        <a:p>
                          <a:r>
                            <a:rPr lang="en-US" sz="1600" dirty="0"/>
                            <a:t>1</a:t>
                          </a:r>
                          <a:endParaRPr lang="LID4096" sz="1600" dirty="0"/>
                        </a:p>
                      </a:txBody>
                      <a:tcPr/>
                    </a:tc>
                    <a:tc>
                      <a:txBody>
                        <a:bodyPr/>
                        <a:lstStyle/>
                        <a:p>
                          <a:r>
                            <a:rPr lang="en-US" sz="1600" dirty="0"/>
                            <a:t>2</a:t>
                          </a:r>
                          <a:endParaRPr lang="LID4096" sz="1600" dirty="0"/>
                        </a:p>
                      </a:txBody>
                      <a:tcPr/>
                    </a:tc>
                    <a:tc>
                      <a:txBody>
                        <a:bodyPr/>
                        <a:lstStyle/>
                        <a:p>
                          <a:r>
                            <a:rPr lang="en-US" sz="1600" dirty="0"/>
                            <a:t>3</a:t>
                          </a:r>
                          <a:endParaRPr lang="LID4096" sz="1600" dirty="0"/>
                        </a:p>
                      </a:txBody>
                      <a:tcPr/>
                    </a:tc>
                    <a:tc>
                      <a:txBody>
                        <a:bodyPr/>
                        <a:lstStyle/>
                        <a:p>
                          <a:r>
                            <a:rPr lang="en-US" sz="1600" dirty="0"/>
                            <a:t>4</a:t>
                          </a:r>
                          <a:endParaRPr lang="LID4096" sz="1600" dirty="0"/>
                        </a:p>
                      </a:txBody>
                      <a:tcPr/>
                    </a:tc>
                    <a:tc>
                      <a:txBody>
                        <a:bodyPr/>
                        <a:lstStyle/>
                        <a:p>
                          <a:r>
                            <a:rPr lang="en-US" sz="1600" dirty="0"/>
                            <a:t>5</a:t>
                          </a:r>
                          <a:endParaRPr lang="LID4096" sz="1600" dirty="0"/>
                        </a:p>
                      </a:txBody>
                      <a:tcPr/>
                    </a:tc>
                    <a:tc>
                      <a:txBody>
                        <a:bodyPr/>
                        <a:lstStyle/>
                        <a:p>
                          <a:r>
                            <a:rPr lang="en-US" sz="1600" dirty="0"/>
                            <a:t>6</a:t>
                          </a:r>
                          <a:endParaRPr lang="LID4096" sz="1600" dirty="0"/>
                        </a:p>
                      </a:txBody>
                      <a:tcPr/>
                    </a:tc>
                    <a:tc>
                      <a:txBody>
                        <a:bodyPr/>
                        <a:lstStyle/>
                        <a:p>
                          <a:r>
                            <a:rPr lang="en-US" sz="1600" dirty="0"/>
                            <a:t>7</a:t>
                          </a:r>
                          <a:endParaRPr lang="LID4096" sz="1600" dirty="0"/>
                        </a:p>
                      </a:txBody>
                      <a:tcPr/>
                    </a:tc>
                    <a:tc>
                      <a:txBody>
                        <a:bodyPr/>
                        <a:lstStyle/>
                        <a:p>
                          <a:r>
                            <a:rPr lang="en-US" sz="1600" dirty="0"/>
                            <a:t>8</a:t>
                          </a:r>
                          <a:endParaRPr lang="LID4096" sz="1600" dirty="0"/>
                        </a:p>
                      </a:txBody>
                      <a:tcPr/>
                    </a:tc>
                    <a:tc>
                      <a:txBody>
                        <a:bodyPr/>
                        <a:lstStyle/>
                        <a:p>
                          <a:r>
                            <a:rPr lang="en-US" sz="1600" dirty="0"/>
                            <a:t>9</a:t>
                          </a:r>
                          <a:endParaRPr lang="LID4096" sz="1600" dirty="0"/>
                        </a:p>
                      </a:txBody>
                      <a:tcPr/>
                    </a:tc>
                    <a:tc>
                      <a:txBody>
                        <a:bodyPr/>
                        <a:lstStyle/>
                        <a:p>
                          <a:pPr/>
                          <a14:m>
                            <m:oMathPara xmlns:m="http://schemas.openxmlformats.org/officeDocument/2006/math">
                              <m:oMathParaPr>
                                <m:jc m:val="centerGroup"/>
                              </m:oMathParaPr>
                              <m:oMath xmlns:m="http://schemas.openxmlformats.org/officeDocument/2006/math">
                                <m:r>
                                  <a:rPr lang="en-US" sz="1600" b="1" i="1" smtClean="0">
                                    <a:latin typeface="Cambria Math" panose="02040503050406030204" pitchFamily="18" charset="0"/>
                                  </a:rPr>
                                  <m:t>𝝐</m:t>
                                </m:r>
                              </m:oMath>
                            </m:oMathPara>
                          </a14:m>
                          <a:endParaRPr lang="LID4096" sz="1600" dirty="0"/>
                        </a:p>
                      </a:txBody>
                      <a:tcPr/>
                    </a:tc>
                    <a:extLst>
                      <a:ext uri="{0D108BD9-81ED-4DB2-BD59-A6C34878D82A}">
                        <a16:rowId xmlns:a16="http://schemas.microsoft.com/office/drawing/2014/main" val="2406703387"/>
                      </a:ext>
                    </a:extLst>
                  </a:tr>
                  <a:tr h="370840">
                    <a:tc>
                      <a:txBody>
                        <a:bodyPr/>
                        <a:lstStyle/>
                        <a:p>
                          <a:r>
                            <a:rPr lang="en-US" sz="1600" dirty="0"/>
                            <a:t>X</a:t>
                          </a:r>
                          <a:endParaRPr lang="LID4096" sz="1600" dirty="0"/>
                        </a:p>
                      </a:txBody>
                      <a:tcPr/>
                    </a:tc>
                    <a:tc>
                      <a:txBody>
                        <a:bodyPr/>
                        <a:lstStyle/>
                        <a:p>
                          <a:r>
                            <a:rPr lang="en-US" sz="1600" dirty="0"/>
                            <a:t>0</a:t>
                          </a:r>
                          <a:endParaRPr lang="LID4096" sz="1600" dirty="0"/>
                        </a:p>
                      </a:txBody>
                      <a:tcPr/>
                    </a:tc>
                    <a:tc>
                      <a:txBody>
                        <a:bodyPr/>
                        <a:lstStyle/>
                        <a:p>
                          <a:r>
                            <a:rPr lang="en-US" sz="1600" dirty="0"/>
                            <a:t>1</a:t>
                          </a:r>
                          <a:endParaRPr lang="LID4096" sz="1600" dirty="0"/>
                        </a:p>
                      </a:txBody>
                      <a:tcPr/>
                    </a:tc>
                    <a:tc>
                      <a:txBody>
                        <a:bodyPr/>
                        <a:lstStyle/>
                        <a:p>
                          <a:r>
                            <a:rPr lang="en-US" sz="1600" dirty="0"/>
                            <a:t>2</a:t>
                          </a:r>
                          <a:endParaRPr lang="LID4096" sz="1600" dirty="0"/>
                        </a:p>
                      </a:txBody>
                      <a:tcPr/>
                    </a:tc>
                    <a:tc>
                      <a:txBody>
                        <a:bodyPr/>
                        <a:lstStyle/>
                        <a:p>
                          <a:r>
                            <a:rPr lang="en-US" sz="1600" dirty="0"/>
                            <a:t>3</a:t>
                          </a:r>
                          <a:endParaRPr lang="LID4096" sz="1600" dirty="0"/>
                        </a:p>
                      </a:txBody>
                      <a:tcPr/>
                    </a:tc>
                    <a:tc>
                      <a:txBody>
                        <a:bodyPr/>
                        <a:lstStyle/>
                        <a:p>
                          <a:r>
                            <a:rPr lang="en-US" sz="1600" dirty="0"/>
                            <a:t>4</a:t>
                          </a:r>
                          <a:endParaRPr lang="LID4096" sz="1600" dirty="0"/>
                        </a:p>
                      </a:txBody>
                      <a:tcPr/>
                    </a:tc>
                    <a:tc>
                      <a:txBody>
                        <a:bodyPr/>
                        <a:lstStyle/>
                        <a:p>
                          <a:r>
                            <a:rPr lang="en-US" sz="1600" dirty="0"/>
                            <a:t>5</a:t>
                          </a:r>
                          <a:endParaRPr lang="LID4096" sz="1600" dirty="0"/>
                        </a:p>
                      </a:txBody>
                      <a:tcPr/>
                    </a:tc>
                    <a:tc>
                      <a:txBody>
                        <a:bodyPr/>
                        <a:lstStyle/>
                        <a:p>
                          <a:r>
                            <a:rPr lang="en-US" sz="1600" dirty="0"/>
                            <a:t>6</a:t>
                          </a:r>
                          <a:endParaRPr lang="LID4096" sz="1600" dirty="0"/>
                        </a:p>
                      </a:txBody>
                      <a:tcPr/>
                    </a:tc>
                    <a:tc>
                      <a:txBody>
                        <a:bodyPr/>
                        <a:lstStyle/>
                        <a:p>
                          <a:r>
                            <a:rPr lang="en-US" sz="1600" dirty="0"/>
                            <a:t>7</a:t>
                          </a:r>
                          <a:endParaRPr lang="LID4096" sz="1600" dirty="0"/>
                        </a:p>
                      </a:txBody>
                      <a:tcPr/>
                    </a:tc>
                    <a:tc>
                      <a:txBody>
                        <a:bodyPr/>
                        <a:lstStyle/>
                        <a:p>
                          <a:r>
                            <a:rPr lang="en-US" sz="1600" dirty="0"/>
                            <a:t>8</a:t>
                          </a:r>
                          <a:endParaRPr lang="LID4096" sz="1600" dirty="0"/>
                        </a:p>
                      </a:txBody>
                      <a:tcPr/>
                    </a:tc>
                    <a:tc>
                      <a:txBody>
                        <a:bodyPr/>
                        <a:lstStyle/>
                        <a:p>
                          <a:r>
                            <a:rPr lang="en-US" sz="1600" dirty="0"/>
                            <a:t>9</a:t>
                          </a:r>
                          <a:endParaRPr lang="LID4096" sz="1600" dirty="0"/>
                        </a:p>
                      </a:txBody>
                      <a:tcPr/>
                    </a:tc>
                    <a:tc>
                      <a:txBody>
                        <a:bodyPr/>
                        <a:lstStyle/>
                        <a:p>
                          <a:endParaRPr lang="LID4096" sz="1600" dirty="0"/>
                        </a:p>
                      </a:txBody>
                      <a:tcPr/>
                    </a:tc>
                    <a:extLst>
                      <a:ext uri="{0D108BD9-81ED-4DB2-BD59-A6C34878D82A}">
                        <a16:rowId xmlns:a16="http://schemas.microsoft.com/office/drawing/2014/main" val="391947288"/>
                      </a:ext>
                    </a:extLst>
                  </a:tr>
                  <a:tr h="370840">
                    <a:tc>
                      <a:txBody>
                        <a:bodyPr/>
                        <a:lstStyle/>
                        <a:p>
                          <a:r>
                            <a:rPr lang="en-US" sz="1600" dirty="0"/>
                            <a:t>Y</a:t>
                          </a:r>
                          <a:endParaRPr lang="LID4096" sz="1600" dirty="0"/>
                        </a:p>
                      </a:txBody>
                      <a:tcPr/>
                    </a:tc>
                    <a:tc>
                      <a:txBody>
                        <a:bodyPr/>
                        <a:lstStyle/>
                        <a:p>
                          <a:r>
                            <a:rPr lang="en-US" sz="1600" dirty="0"/>
                            <a:t>1</a:t>
                          </a:r>
                          <a:endParaRPr lang="LID4096" sz="1600" dirty="0"/>
                        </a:p>
                      </a:txBody>
                      <a:tcPr/>
                    </a:tc>
                    <a:tc>
                      <a:txBody>
                        <a:bodyPr/>
                        <a:lstStyle/>
                        <a:p>
                          <a:r>
                            <a:rPr lang="en-US" sz="1600" dirty="0"/>
                            <a:t>1</a:t>
                          </a:r>
                          <a:endParaRPr lang="LID4096" sz="1600" dirty="0"/>
                        </a:p>
                      </a:txBody>
                      <a:tcPr/>
                    </a:tc>
                    <a:tc>
                      <a:txBody>
                        <a:bodyPr/>
                        <a:lstStyle/>
                        <a:p>
                          <a:r>
                            <a:rPr lang="en-US" sz="1600" dirty="0"/>
                            <a:t>1</a:t>
                          </a:r>
                          <a:endParaRPr lang="LID4096" sz="1600" dirty="0"/>
                        </a:p>
                      </a:txBody>
                      <a:tcPr/>
                    </a:tc>
                    <a:tc>
                      <a:txBody>
                        <a:bodyPr/>
                        <a:lstStyle/>
                        <a:p>
                          <a:r>
                            <a:rPr lang="en-US" sz="1600" dirty="0"/>
                            <a:t>-1</a:t>
                          </a:r>
                          <a:endParaRPr lang="LID4096" sz="1600" dirty="0"/>
                        </a:p>
                      </a:txBody>
                      <a:tcPr/>
                    </a:tc>
                    <a:tc>
                      <a:txBody>
                        <a:bodyPr/>
                        <a:lstStyle/>
                        <a:p>
                          <a:r>
                            <a:rPr lang="en-US" sz="1600" dirty="0"/>
                            <a:t>-1</a:t>
                          </a:r>
                          <a:endParaRPr lang="LID4096" sz="1600" dirty="0"/>
                        </a:p>
                      </a:txBody>
                      <a:tcPr/>
                    </a:tc>
                    <a:tc>
                      <a:txBody>
                        <a:bodyPr/>
                        <a:lstStyle/>
                        <a:p>
                          <a:r>
                            <a:rPr lang="en-US" sz="1600" dirty="0"/>
                            <a:t>-1</a:t>
                          </a:r>
                          <a:endParaRPr lang="LID4096" sz="1600" dirty="0"/>
                        </a:p>
                      </a:txBody>
                      <a:tcPr/>
                    </a:tc>
                    <a:tc>
                      <a:txBody>
                        <a:bodyPr/>
                        <a:lstStyle/>
                        <a:p>
                          <a:r>
                            <a:rPr lang="en-US" sz="1600" dirty="0"/>
                            <a:t>1</a:t>
                          </a:r>
                          <a:endParaRPr lang="LID4096" sz="1600" dirty="0"/>
                        </a:p>
                      </a:txBody>
                      <a:tcPr/>
                    </a:tc>
                    <a:tc>
                      <a:txBody>
                        <a:bodyPr/>
                        <a:lstStyle/>
                        <a:p>
                          <a:r>
                            <a:rPr lang="en-US" sz="1600" dirty="0"/>
                            <a:t>1</a:t>
                          </a:r>
                          <a:endParaRPr lang="LID4096" sz="1600" dirty="0"/>
                        </a:p>
                      </a:txBody>
                      <a:tcPr/>
                    </a:tc>
                    <a:tc>
                      <a:txBody>
                        <a:bodyPr/>
                        <a:lstStyle/>
                        <a:p>
                          <a:r>
                            <a:rPr lang="en-US" sz="1600" dirty="0"/>
                            <a:t>1</a:t>
                          </a:r>
                          <a:endParaRPr lang="LID4096" sz="1600" dirty="0"/>
                        </a:p>
                      </a:txBody>
                      <a:tcPr/>
                    </a:tc>
                    <a:tc>
                      <a:txBody>
                        <a:bodyPr/>
                        <a:lstStyle/>
                        <a:p>
                          <a:r>
                            <a:rPr lang="en-US" sz="1600" dirty="0"/>
                            <a:t>-1</a:t>
                          </a:r>
                          <a:endParaRPr lang="LID4096" sz="1600" dirty="0"/>
                        </a:p>
                      </a:txBody>
                      <a:tcPr/>
                    </a:tc>
                    <a:tc>
                      <a:txBody>
                        <a:bodyPr/>
                        <a:lstStyle/>
                        <a:p>
                          <a:endParaRPr lang="LID4096" sz="1600" dirty="0"/>
                        </a:p>
                      </a:txBody>
                      <a:tcPr/>
                    </a:tc>
                    <a:extLst>
                      <a:ext uri="{0D108BD9-81ED-4DB2-BD59-A6C34878D82A}">
                        <a16:rowId xmlns:a16="http://schemas.microsoft.com/office/drawing/2014/main" val="2175554634"/>
                      </a:ext>
                    </a:extLst>
                  </a:tr>
                  <a:tr h="370840">
                    <a:tc>
                      <a:txBody>
                        <a:bodyPr/>
                        <a:lstStyle/>
                        <a:p>
                          <a:r>
                            <a:rPr lang="en-US" sz="1600" dirty="0"/>
                            <a:t>P</a:t>
                          </a:r>
                          <a:endParaRPr lang="LID4096"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0.45</a:t>
                          </a:r>
                          <a:endParaRPr lang="LID4096"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0.45</a:t>
                          </a:r>
                          <a:endParaRPr lang="LID4096" sz="1600" dirty="0"/>
                        </a:p>
                      </a:txBody>
                      <a:tcPr/>
                    </a:tc>
                    <a:tc>
                      <a:txBody>
                        <a:bodyPr/>
                        <a:lstStyle/>
                        <a:p>
                          <a:r>
                            <a:rPr lang="en-US" sz="1600" dirty="0"/>
                            <a:t>0.45</a:t>
                          </a:r>
                          <a:endParaRPr lang="LID4096" sz="1600" dirty="0"/>
                        </a:p>
                      </a:txBody>
                      <a:tcPr/>
                    </a:tc>
                    <a:tc>
                      <a:txBody>
                        <a:bodyPr/>
                        <a:lstStyle/>
                        <a:p>
                          <a:r>
                            <a:rPr lang="en-US" sz="1600" dirty="0"/>
                            <a:t>0.167</a:t>
                          </a:r>
                          <a:endParaRPr lang="LID4096" sz="1600" dirty="0"/>
                        </a:p>
                      </a:txBody>
                      <a:tcPr/>
                    </a:tc>
                    <a:tc>
                      <a:txBody>
                        <a:bodyPr/>
                        <a:lstStyle/>
                        <a:p>
                          <a:r>
                            <a:rPr lang="en-US" sz="1600" dirty="0"/>
                            <a:t>0.167</a:t>
                          </a:r>
                          <a:endParaRPr lang="LID4096" sz="1600" dirty="0"/>
                        </a:p>
                      </a:txBody>
                      <a:tcPr/>
                    </a:tc>
                    <a:tc>
                      <a:txBody>
                        <a:bodyPr/>
                        <a:lstStyle/>
                        <a:p>
                          <a:r>
                            <a:rPr lang="en-US" sz="1600" dirty="0"/>
                            <a:t>0.167</a:t>
                          </a:r>
                          <a:endParaRPr lang="LID4096" sz="1600" dirty="0"/>
                        </a:p>
                      </a:txBody>
                      <a:tcPr/>
                    </a:tc>
                    <a:tc>
                      <a:txBody>
                        <a:bodyPr/>
                        <a:lstStyle/>
                        <a:p>
                          <a:r>
                            <a:rPr lang="en-US" sz="1600" dirty="0"/>
                            <a:t>0.106</a:t>
                          </a:r>
                          <a:endParaRPr lang="LID4096" sz="1600" dirty="0"/>
                        </a:p>
                      </a:txBody>
                      <a:tcPr/>
                    </a:tc>
                    <a:tc>
                      <a:txBody>
                        <a:bodyPr/>
                        <a:lstStyle/>
                        <a:p>
                          <a:r>
                            <a:rPr lang="en-US" sz="1600" dirty="0"/>
                            <a:t>0.106</a:t>
                          </a:r>
                          <a:endParaRPr lang="LID4096" sz="1600" dirty="0"/>
                        </a:p>
                      </a:txBody>
                      <a:tcPr/>
                    </a:tc>
                    <a:tc>
                      <a:txBody>
                        <a:bodyPr/>
                        <a:lstStyle/>
                        <a:p>
                          <a:r>
                            <a:rPr lang="en-US" sz="1600" dirty="0"/>
                            <a:t>0.106</a:t>
                          </a:r>
                          <a:endParaRPr lang="LID4096" sz="1600" dirty="0"/>
                        </a:p>
                      </a:txBody>
                      <a:tcPr/>
                    </a:tc>
                    <a:tc>
                      <a:txBody>
                        <a:bodyPr/>
                        <a:lstStyle/>
                        <a:p>
                          <a:r>
                            <a:rPr lang="en-US" sz="1600" dirty="0"/>
                            <a:t>0.045</a:t>
                          </a:r>
                          <a:endParaRPr lang="LID4096" sz="1600" dirty="0"/>
                        </a:p>
                      </a:txBody>
                      <a:tcPr/>
                    </a:tc>
                    <a:tc>
                      <a:txBody>
                        <a:bodyPr/>
                        <a:lstStyle/>
                        <a:p>
                          <a:endParaRPr lang="LID4096" sz="1600" dirty="0"/>
                        </a:p>
                      </a:txBody>
                      <a:tcPr/>
                    </a:tc>
                    <a:extLst>
                      <a:ext uri="{0D108BD9-81ED-4DB2-BD59-A6C34878D82A}">
                        <a16:rowId xmlns:a16="http://schemas.microsoft.com/office/drawing/2014/main" val="531969103"/>
                      </a:ext>
                    </a:extLst>
                  </a:tr>
                  <a:tr h="370840">
                    <a:tc>
                      <a:txBody>
                        <a:bodyPr/>
                        <a:lstStyle/>
                        <a:p>
                          <a:r>
                            <a:rPr lang="en-US" sz="1600" dirty="0"/>
                            <a:t>X&gt;5.5</a:t>
                          </a:r>
                          <a:endParaRPr lang="LID4096" sz="1600" dirty="0"/>
                        </a:p>
                      </a:txBody>
                      <a:tcPr/>
                    </a:tc>
                    <a:tc>
                      <a:txBody>
                        <a:bodyPr/>
                        <a:lstStyle/>
                        <a:p>
                          <a:r>
                            <a:rPr lang="en-US" sz="1600" dirty="0"/>
                            <a:t>-1</a:t>
                          </a:r>
                          <a:endParaRPr lang="LID4096" sz="1600" dirty="0"/>
                        </a:p>
                      </a:txBody>
                      <a:tcPr/>
                    </a:tc>
                    <a:tc>
                      <a:txBody>
                        <a:bodyPr/>
                        <a:lstStyle/>
                        <a:p>
                          <a:r>
                            <a:rPr lang="en-US" sz="1600" dirty="0"/>
                            <a:t>-1</a:t>
                          </a:r>
                          <a:endParaRPr lang="LID4096" sz="1600" dirty="0"/>
                        </a:p>
                      </a:txBody>
                      <a:tcPr/>
                    </a:tc>
                    <a:tc>
                      <a:txBody>
                        <a:bodyPr/>
                        <a:lstStyle/>
                        <a:p>
                          <a:r>
                            <a:rPr lang="en-US" sz="1600" dirty="0"/>
                            <a:t>-1</a:t>
                          </a:r>
                          <a:endParaRPr lang="LID4096" sz="1600" dirty="0"/>
                        </a:p>
                      </a:txBody>
                      <a:tcPr/>
                    </a:tc>
                    <a:tc>
                      <a:txBody>
                        <a:bodyPr/>
                        <a:lstStyle/>
                        <a:p>
                          <a:r>
                            <a:rPr lang="en-US" sz="1600" dirty="0"/>
                            <a:t>-1</a:t>
                          </a:r>
                          <a:endParaRPr lang="LID4096" sz="1600" dirty="0"/>
                        </a:p>
                      </a:txBody>
                      <a:tcPr/>
                    </a:tc>
                    <a:tc>
                      <a:txBody>
                        <a:bodyPr/>
                        <a:lstStyle/>
                        <a:p>
                          <a:r>
                            <a:rPr lang="en-US" sz="1600" dirty="0"/>
                            <a:t>-1</a:t>
                          </a:r>
                          <a:endParaRPr lang="LID4096" sz="1600" dirty="0"/>
                        </a:p>
                      </a:txBody>
                      <a:tcPr/>
                    </a:tc>
                    <a:tc>
                      <a:txBody>
                        <a:bodyPr/>
                        <a:lstStyle/>
                        <a:p>
                          <a:r>
                            <a:rPr lang="en-US" sz="1600" dirty="0"/>
                            <a:t>-1</a:t>
                          </a:r>
                          <a:endParaRPr lang="LID4096" sz="1600" dirty="0"/>
                        </a:p>
                      </a:txBody>
                      <a:tcPr/>
                    </a:tc>
                    <a:tc>
                      <a:txBody>
                        <a:bodyPr/>
                        <a:lstStyle/>
                        <a:p>
                          <a:r>
                            <a:rPr lang="en-US" sz="1600" dirty="0"/>
                            <a:t>1</a:t>
                          </a:r>
                          <a:endParaRPr lang="LID4096" sz="1600" dirty="0"/>
                        </a:p>
                      </a:txBody>
                      <a:tcPr/>
                    </a:tc>
                    <a:tc>
                      <a:txBody>
                        <a:bodyPr/>
                        <a:lstStyle/>
                        <a:p>
                          <a:r>
                            <a:rPr lang="en-US" sz="1600" dirty="0"/>
                            <a:t>1</a:t>
                          </a:r>
                          <a:endParaRPr lang="LID4096" sz="1600" dirty="0"/>
                        </a:p>
                      </a:txBody>
                      <a:tcPr/>
                    </a:tc>
                    <a:tc>
                      <a:txBody>
                        <a:bodyPr/>
                        <a:lstStyle/>
                        <a:p>
                          <a:r>
                            <a:rPr lang="en-US" sz="1600" dirty="0"/>
                            <a:t>1</a:t>
                          </a:r>
                          <a:endParaRPr lang="LID4096" sz="1600" dirty="0"/>
                        </a:p>
                      </a:txBody>
                      <a:tcPr/>
                    </a:tc>
                    <a:tc>
                      <a:txBody>
                        <a:bodyPr/>
                        <a:lstStyle/>
                        <a:p>
                          <a:r>
                            <a:rPr lang="en-US" sz="1600" dirty="0"/>
                            <a:t>1</a:t>
                          </a:r>
                          <a:endParaRPr lang="LID4096" sz="1600" dirty="0"/>
                        </a:p>
                      </a:txBody>
                      <a:tcPr/>
                    </a:tc>
                    <a:tc>
                      <a:txBody>
                        <a:bodyPr/>
                        <a:lstStyle/>
                        <a:p>
                          <a:r>
                            <a:rPr lang="en-US" sz="1600" dirty="0"/>
                            <a:t>0.18</a:t>
                          </a:r>
                          <a:endParaRPr lang="LID4096" sz="1600" dirty="0"/>
                        </a:p>
                      </a:txBody>
                      <a:tcPr/>
                    </a:tc>
                    <a:extLst>
                      <a:ext uri="{0D108BD9-81ED-4DB2-BD59-A6C34878D82A}">
                        <a16:rowId xmlns:a16="http://schemas.microsoft.com/office/drawing/2014/main" val="3141886651"/>
                      </a:ext>
                    </a:extLst>
                  </a:tr>
                </a:tbl>
              </a:graphicData>
            </a:graphic>
          </p:graphicFrame>
        </mc:Choice>
        <mc:Fallback xmlns="">
          <p:graphicFrame>
            <p:nvGraphicFramePr>
              <p:cNvPr id="6" name="Table 6">
                <a:extLst>
                  <a:ext uri="{FF2B5EF4-FFF2-40B4-BE49-F238E27FC236}">
                    <a16:creationId xmlns:a16="http://schemas.microsoft.com/office/drawing/2014/main" id="{B87759BD-F0BB-4C7F-B6FE-3A8317E66BF0}"/>
                  </a:ext>
                </a:extLst>
              </p:cNvPr>
              <p:cNvGraphicFramePr>
                <a:graphicFrameLocks noGrp="1"/>
              </p:cNvGraphicFramePr>
              <p:nvPr>
                <p:ph idx="1"/>
                <p:extLst>
                  <p:ext uri="{D42A27DB-BD31-4B8C-83A1-F6EECF244321}">
                    <p14:modId xmlns:p14="http://schemas.microsoft.com/office/powerpoint/2010/main" val="58133471"/>
                  </p:ext>
                </p:extLst>
              </p:nvPr>
            </p:nvGraphicFramePr>
            <p:xfrm>
              <a:off x="946150" y="1828800"/>
              <a:ext cx="6446833" cy="2479040"/>
            </p:xfrm>
            <a:graphic>
              <a:graphicData uri="http://schemas.openxmlformats.org/drawingml/2006/table">
                <a:tbl>
                  <a:tblPr firstRow="1" bandRow="1">
                    <a:tableStyleId>{5C22544A-7EE6-4342-B048-85BDC9FD1C3A}</a:tableStyleId>
                  </a:tblPr>
                  <a:tblGrid>
                    <a:gridCol w="551388">
                      <a:extLst>
                        <a:ext uri="{9D8B030D-6E8A-4147-A177-3AD203B41FA5}">
                          <a16:colId xmlns:a16="http://schemas.microsoft.com/office/drawing/2014/main" val="2125577940"/>
                        </a:ext>
                      </a:extLst>
                    </a:gridCol>
                    <a:gridCol w="523085">
                      <a:extLst>
                        <a:ext uri="{9D8B030D-6E8A-4147-A177-3AD203B41FA5}">
                          <a16:colId xmlns:a16="http://schemas.microsoft.com/office/drawing/2014/main" val="869162464"/>
                        </a:ext>
                      </a:extLst>
                    </a:gridCol>
                    <a:gridCol w="537236">
                      <a:extLst>
                        <a:ext uri="{9D8B030D-6E8A-4147-A177-3AD203B41FA5}">
                          <a16:colId xmlns:a16="http://schemas.microsoft.com/office/drawing/2014/main" val="228964478"/>
                        </a:ext>
                      </a:extLst>
                    </a:gridCol>
                    <a:gridCol w="537236">
                      <a:extLst>
                        <a:ext uri="{9D8B030D-6E8A-4147-A177-3AD203B41FA5}">
                          <a16:colId xmlns:a16="http://schemas.microsoft.com/office/drawing/2014/main" val="1740794156"/>
                        </a:ext>
                      </a:extLst>
                    </a:gridCol>
                    <a:gridCol w="537236">
                      <a:extLst>
                        <a:ext uri="{9D8B030D-6E8A-4147-A177-3AD203B41FA5}">
                          <a16:colId xmlns:a16="http://schemas.microsoft.com/office/drawing/2014/main" val="937220109"/>
                        </a:ext>
                      </a:extLst>
                    </a:gridCol>
                    <a:gridCol w="537236">
                      <a:extLst>
                        <a:ext uri="{9D8B030D-6E8A-4147-A177-3AD203B41FA5}">
                          <a16:colId xmlns:a16="http://schemas.microsoft.com/office/drawing/2014/main" val="2294728461"/>
                        </a:ext>
                      </a:extLst>
                    </a:gridCol>
                    <a:gridCol w="537236">
                      <a:extLst>
                        <a:ext uri="{9D8B030D-6E8A-4147-A177-3AD203B41FA5}">
                          <a16:colId xmlns:a16="http://schemas.microsoft.com/office/drawing/2014/main" val="1530943301"/>
                        </a:ext>
                      </a:extLst>
                    </a:gridCol>
                    <a:gridCol w="537236">
                      <a:extLst>
                        <a:ext uri="{9D8B030D-6E8A-4147-A177-3AD203B41FA5}">
                          <a16:colId xmlns:a16="http://schemas.microsoft.com/office/drawing/2014/main" val="796534891"/>
                        </a:ext>
                      </a:extLst>
                    </a:gridCol>
                    <a:gridCol w="537236">
                      <a:extLst>
                        <a:ext uri="{9D8B030D-6E8A-4147-A177-3AD203B41FA5}">
                          <a16:colId xmlns:a16="http://schemas.microsoft.com/office/drawing/2014/main" val="1438237302"/>
                        </a:ext>
                      </a:extLst>
                    </a:gridCol>
                    <a:gridCol w="537236">
                      <a:extLst>
                        <a:ext uri="{9D8B030D-6E8A-4147-A177-3AD203B41FA5}">
                          <a16:colId xmlns:a16="http://schemas.microsoft.com/office/drawing/2014/main" val="2106090586"/>
                        </a:ext>
                      </a:extLst>
                    </a:gridCol>
                    <a:gridCol w="537236">
                      <a:extLst>
                        <a:ext uri="{9D8B030D-6E8A-4147-A177-3AD203B41FA5}">
                          <a16:colId xmlns:a16="http://schemas.microsoft.com/office/drawing/2014/main" val="2292440500"/>
                        </a:ext>
                      </a:extLst>
                    </a:gridCol>
                    <a:gridCol w="537236">
                      <a:extLst>
                        <a:ext uri="{9D8B030D-6E8A-4147-A177-3AD203B41FA5}">
                          <a16:colId xmlns:a16="http://schemas.microsoft.com/office/drawing/2014/main" val="3353765721"/>
                        </a:ext>
                      </a:extLst>
                    </a:gridCol>
                  </a:tblGrid>
                  <a:tr h="579120">
                    <a:tc>
                      <a:txBody>
                        <a:bodyPr/>
                        <a:lstStyle/>
                        <a:p>
                          <a:r>
                            <a:rPr lang="en-US" sz="1600" dirty="0"/>
                            <a:t>Index</a:t>
                          </a:r>
                          <a:endParaRPr lang="LID4096" sz="1600" dirty="0"/>
                        </a:p>
                      </a:txBody>
                      <a:tcPr/>
                    </a:tc>
                    <a:tc>
                      <a:txBody>
                        <a:bodyPr/>
                        <a:lstStyle/>
                        <a:p>
                          <a:r>
                            <a:rPr lang="en-US" sz="1600" dirty="0"/>
                            <a:t>0</a:t>
                          </a:r>
                          <a:endParaRPr lang="LID4096" sz="1600" dirty="0"/>
                        </a:p>
                      </a:txBody>
                      <a:tcPr/>
                    </a:tc>
                    <a:tc>
                      <a:txBody>
                        <a:bodyPr/>
                        <a:lstStyle/>
                        <a:p>
                          <a:r>
                            <a:rPr lang="en-US" sz="1600" dirty="0"/>
                            <a:t>1</a:t>
                          </a:r>
                          <a:endParaRPr lang="LID4096" sz="1600" dirty="0"/>
                        </a:p>
                      </a:txBody>
                      <a:tcPr/>
                    </a:tc>
                    <a:tc>
                      <a:txBody>
                        <a:bodyPr/>
                        <a:lstStyle/>
                        <a:p>
                          <a:r>
                            <a:rPr lang="en-US" sz="1600" dirty="0"/>
                            <a:t>2</a:t>
                          </a:r>
                          <a:endParaRPr lang="LID4096" sz="1600" dirty="0"/>
                        </a:p>
                      </a:txBody>
                      <a:tcPr/>
                    </a:tc>
                    <a:tc>
                      <a:txBody>
                        <a:bodyPr/>
                        <a:lstStyle/>
                        <a:p>
                          <a:r>
                            <a:rPr lang="en-US" sz="1600" dirty="0"/>
                            <a:t>3</a:t>
                          </a:r>
                          <a:endParaRPr lang="LID4096" sz="1600" dirty="0"/>
                        </a:p>
                      </a:txBody>
                      <a:tcPr/>
                    </a:tc>
                    <a:tc>
                      <a:txBody>
                        <a:bodyPr/>
                        <a:lstStyle/>
                        <a:p>
                          <a:r>
                            <a:rPr lang="en-US" sz="1600" dirty="0"/>
                            <a:t>4</a:t>
                          </a:r>
                          <a:endParaRPr lang="LID4096" sz="1600" dirty="0"/>
                        </a:p>
                      </a:txBody>
                      <a:tcPr/>
                    </a:tc>
                    <a:tc>
                      <a:txBody>
                        <a:bodyPr/>
                        <a:lstStyle/>
                        <a:p>
                          <a:r>
                            <a:rPr lang="en-US" sz="1600" dirty="0"/>
                            <a:t>5</a:t>
                          </a:r>
                          <a:endParaRPr lang="LID4096" sz="1600" dirty="0"/>
                        </a:p>
                      </a:txBody>
                      <a:tcPr/>
                    </a:tc>
                    <a:tc>
                      <a:txBody>
                        <a:bodyPr/>
                        <a:lstStyle/>
                        <a:p>
                          <a:r>
                            <a:rPr lang="en-US" sz="1600" dirty="0"/>
                            <a:t>6</a:t>
                          </a:r>
                          <a:endParaRPr lang="LID4096" sz="1600" dirty="0"/>
                        </a:p>
                      </a:txBody>
                      <a:tcPr/>
                    </a:tc>
                    <a:tc>
                      <a:txBody>
                        <a:bodyPr/>
                        <a:lstStyle/>
                        <a:p>
                          <a:r>
                            <a:rPr lang="en-US" sz="1600" dirty="0"/>
                            <a:t>7</a:t>
                          </a:r>
                          <a:endParaRPr lang="LID4096" sz="1600" dirty="0"/>
                        </a:p>
                      </a:txBody>
                      <a:tcPr/>
                    </a:tc>
                    <a:tc>
                      <a:txBody>
                        <a:bodyPr/>
                        <a:lstStyle/>
                        <a:p>
                          <a:r>
                            <a:rPr lang="en-US" sz="1600" dirty="0"/>
                            <a:t>8</a:t>
                          </a:r>
                          <a:endParaRPr lang="LID4096" sz="1600" dirty="0"/>
                        </a:p>
                      </a:txBody>
                      <a:tcPr/>
                    </a:tc>
                    <a:tc>
                      <a:txBody>
                        <a:bodyPr/>
                        <a:lstStyle/>
                        <a:p>
                          <a:r>
                            <a:rPr lang="en-US" sz="1600" dirty="0"/>
                            <a:t>9</a:t>
                          </a:r>
                          <a:endParaRPr lang="LID4096" sz="1600" dirty="0"/>
                        </a:p>
                      </a:txBody>
                      <a:tcPr/>
                    </a:tc>
                    <a:tc>
                      <a:txBody>
                        <a:bodyPr/>
                        <a:lstStyle/>
                        <a:p>
                          <a:endParaRPr lang="LID4096"/>
                        </a:p>
                      </a:txBody>
                      <a:tcPr>
                        <a:blipFill>
                          <a:blip r:embed="rId2"/>
                          <a:stretch>
                            <a:fillRect l="-1103409" t="-3158" r="-4545" b="-342105"/>
                          </a:stretch>
                        </a:blipFill>
                      </a:tcPr>
                    </a:tc>
                    <a:extLst>
                      <a:ext uri="{0D108BD9-81ED-4DB2-BD59-A6C34878D82A}">
                        <a16:rowId xmlns:a16="http://schemas.microsoft.com/office/drawing/2014/main" val="2406703387"/>
                      </a:ext>
                    </a:extLst>
                  </a:tr>
                  <a:tr h="370840">
                    <a:tc>
                      <a:txBody>
                        <a:bodyPr/>
                        <a:lstStyle/>
                        <a:p>
                          <a:r>
                            <a:rPr lang="en-US" sz="1600" dirty="0"/>
                            <a:t>X</a:t>
                          </a:r>
                          <a:endParaRPr lang="LID4096" sz="1600" dirty="0"/>
                        </a:p>
                      </a:txBody>
                      <a:tcPr/>
                    </a:tc>
                    <a:tc>
                      <a:txBody>
                        <a:bodyPr/>
                        <a:lstStyle/>
                        <a:p>
                          <a:r>
                            <a:rPr lang="en-US" sz="1600" dirty="0"/>
                            <a:t>0</a:t>
                          </a:r>
                          <a:endParaRPr lang="LID4096" sz="1600" dirty="0"/>
                        </a:p>
                      </a:txBody>
                      <a:tcPr/>
                    </a:tc>
                    <a:tc>
                      <a:txBody>
                        <a:bodyPr/>
                        <a:lstStyle/>
                        <a:p>
                          <a:r>
                            <a:rPr lang="en-US" sz="1600" dirty="0"/>
                            <a:t>1</a:t>
                          </a:r>
                          <a:endParaRPr lang="LID4096" sz="1600" dirty="0"/>
                        </a:p>
                      </a:txBody>
                      <a:tcPr/>
                    </a:tc>
                    <a:tc>
                      <a:txBody>
                        <a:bodyPr/>
                        <a:lstStyle/>
                        <a:p>
                          <a:r>
                            <a:rPr lang="en-US" sz="1600" dirty="0"/>
                            <a:t>2</a:t>
                          </a:r>
                          <a:endParaRPr lang="LID4096" sz="1600" dirty="0"/>
                        </a:p>
                      </a:txBody>
                      <a:tcPr/>
                    </a:tc>
                    <a:tc>
                      <a:txBody>
                        <a:bodyPr/>
                        <a:lstStyle/>
                        <a:p>
                          <a:r>
                            <a:rPr lang="en-US" sz="1600" dirty="0"/>
                            <a:t>3</a:t>
                          </a:r>
                          <a:endParaRPr lang="LID4096" sz="1600" dirty="0"/>
                        </a:p>
                      </a:txBody>
                      <a:tcPr/>
                    </a:tc>
                    <a:tc>
                      <a:txBody>
                        <a:bodyPr/>
                        <a:lstStyle/>
                        <a:p>
                          <a:r>
                            <a:rPr lang="en-US" sz="1600" dirty="0"/>
                            <a:t>4</a:t>
                          </a:r>
                          <a:endParaRPr lang="LID4096" sz="1600" dirty="0"/>
                        </a:p>
                      </a:txBody>
                      <a:tcPr/>
                    </a:tc>
                    <a:tc>
                      <a:txBody>
                        <a:bodyPr/>
                        <a:lstStyle/>
                        <a:p>
                          <a:r>
                            <a:rPr lang="en-US" sz="1600" dirty="0"/>
                            <a:t>5</a:t>
                          </a:r>
                          <a:endParaRPr lang="LID4096" sz="1600" dirty="0"/>
                        </a:p>
                      </a:txBody>
                      <a:tcPr/>
                    </a:tc>
                    <a:tc>
                      <a:txBody>
                        <a:bodyPr/>
                        <a:lstStyle/>
                        <a:p>
                          <a:r>
                            <a:rPr lang="en-US" sz="1600" dirty="0"/>
                            <a:t>6</a:t>
                          </a:r>
                          <a:endParaRPr lang="LID4096" sz="1600" dirty="0"/>
                        </a:p>
                      </a:txBody>
                      <a:tcPr/>
                    </a:tc>
                    <a:tc>
                      <a:txBody>
                        <a:bodyPr/>
                        <a:lstStyle/>
                        <a:p>
                          <a:r>
                            <a:rPr lang="en-US" sz="1600" dirty="0"/>
                            <a:t>7</a:t>
                          </a:r>
                          <a:endParaRPr lang="LID4096" sz="1600" dirty="0"/>
                        </a:p>
                      </a:txBody>
                      <a:tcPr/>
                    </a:tc>
                    <a:tc>
                      <a:txBody>
                        <a:bodyPr/>
                        <a:lstStyle/>
                        <a:p>
                          <a:r>
                            <a:rPr lang="en-US" sz="1600" dirty="0"/>
                            <a:t>8</a:t>
                          </a:r>
                          <a:endParaRPr lang="LID4096" sz="1600" dirty="0"/>
                        </a:p>
                      </a:txBody>
                      <a:tcPr/>
                    </a:tc>
                    <a:tc>
                      <a:txBody>
                        <a:bodyPr/>
                        <a:lstStyle/>
                        <a:p>
                          <a:r>
                            <a:rPr lang="en-US" sz="1600" dirty="0"/>
                            <a:t>9</a:t>
                          </a:r>
                          <a:endParaRPr lang="LID4096" sz="1600" dirty="0"/>
                        </a:p>
                      </a:txBody>
                      <a:tcPr/>
                    </a:tc>
                    <a:tc>
                      <a:txBody>
                        <a:bodyPr/>
                        <a:lstStyle/>
                        <a:p>
                          <a:endParaRPr lang="LID4096" sz="1600" dirty="0"/>
                        </a:p>
                      </a:txBody>
                      <a:tcPr/>
                    </a:tc>
                    <a:extLst>
                      <a:ext uri="{0D108BD9-81ED-4DB2-BD59-A6C34878D82A}">
                        <a16:rowId xmlns:a16="http://schemas.microsoft.com/office/drawing/2014/main" val="391947288"/>
                      </a:ext>
                    </a:extLst>
                  </a:tr>
                  <a:tr h="370840">
                    <a:tc>
                      <a:txBody>
                        <a:bodyPr/>
                        <a:lstStyle/>
                        <a:p>
                          <a:r>
                            <a:rPr lang="en-US" sz="1600" dirty="0"/>
                            <a:t>Y</a:t>
                          </a:r>
                          <a:endParaRPr lang="LID4096" sz="1600" dirty="0"/>
                        </a:p>
                      </a:txBody>
                      <a:tcPr/>
                    </a:tc>
                    <a:tc>
                      <a:txBody>
                        <a:bodyPr/>
                        <a:lstStyle/>
                        <a:p>
                          <a:r>
                            <a:rPr lang="en-US" sz="1600" dirty="0"/>
                            <a:t>1</a:t>
                          </a:r>
                          <a:endParaRPr lang="LID4096" sz="1600" dirty="0"/>
                        </a:p>
                      </a:txBody>
                      <a:tcPr/>
                    </a:tc>
                    <a:tc>
                      <a:txBody>
                        <a:bodyPr/>
                        <a:lstStyle/>
                        <a:p>
                          <a:r>
                            <a:rPr lang="en-US" sz="1600" dirty="0"/>
                            <a:t>1</a:t>
                          </a:r>
                          <a:endParaRPr lang="LID4096" sz="1600" dirty="0"/>
                        </a:p>
                      </a:txBody>
                      <a:tcPr/>
                    </a:tc>
                    <a:tc>
                      <a:txBody>
                        <a:bodyPr/>
                        <a:lstStyle/>
                        <a:p>
                          <a:r>
                            <a:rPr lang="en-US" sz="1600" dirty="0"/>
                            <a:t>1</a:t>
                          </a:r>
                          <a:endParaRPr lang="LID4096" sz="1600" dirty="0"/>
                        </a:p>
                      </a:txBody>
                      <a:tcPr/>
                    </a:tc>
                    <a:tc>
                      <a:txBody>
                        <a:bodyPr/>
                        <a:lstStyle/>
                        <a:p>
                          <a:r>
                            <a:rPr lang="en-US" sz="1600" dirty="0"/>
                            <a:t>-1</a:t>
                          </a:r>
                          <a:endParaRPr lang="LID4096" sz="1600" dirty="0"/>
                        </a:p>
                      </a:txBody>
                      <a:tcPr/>
                    </a:tc>
                    <a:tc>
                      <a:txBody>
                        <a:bodyPr/>
                        <a:lstStyle/>
                        <a:p>
                          <a:r>
                            <a:rPr lang="en-US" sz="1600" dirty="0"/>
                            <a:t>-1</a:t>
                          </a:r>
                          <a:endParaRPr lang="LID4096" sz="1600" dirty="0"/>
                        </a:p>
                      </a:txBody>
                      <a:tcPr/>
                    </a:tc>
                    <a:tc>
                      <a:txBody>
                        <a:bodyPr/>
                        <a:lstStyle/>
                        <a:p>
                          <a:r>
                            <a:rPr lang="en-US" sz="1600" dirty="0"/>
                            <a:t>-1</a:t>
                          </a:r>
                          <a:endParaRPr lang="LID4096" sz="1600" dirty="0"/>
                        </a:p>
                      </a:txBody>
                      <a:tcPr/>
                    </a:tc>
                    <a:tc>
                      <a:txBody>
                        <a:bodyPr/>
                        <a:lstStyle/>
                        <a:p>
                          <a:r>
                            <a:rPr lang="en-US" sz="1600" dirty="0"/>
                            <a:t>1</a:t>
                          </a:r>
                          <a:endParaRPr lang="LID4096" sz="1600" dirty="0"/>
                        </a:p>
                      </a:txBody>
                      <a:tcPr/>
                    </a:tc>
                    <a:tc>
                      <a:txBody>
                        <a:bodyPr/>
                        <a:lstStyle/>
                        <a:p>
                          <a:r>
                            <a:rPr lang="en-US" sz="1600" dirty="0"/>
                            <a:t>1</a:t>
                          </a:r>
                          <a:endParaRPr lang="LID4096" sz="1600" dirty="0"/>
                        </a:p>
                      </a:txBody>
                      <a:tcPr/>
                    </a:tc>
                    <a:tc>
                      <a:txBody>
                        <a:bodyPr/>
                        <a:lstStyle/>
                        <a:p>
                          <a:r>
                            <a:rPr lang="en-US" sz="1600" dirty="0"/>
                            <a:t>1</a:t>
                          </a:r>
                          <a:endParaRPr lang="LID4096" sz="1600" dirty="0"/>
                        </a:p>
                      </a:txBody>
                      <a:tcPr/>
                    </a:tc>
                    <a:tc>
                      <a:txBody>
                        <a:bodyPr/>
                        <a:lstStyle/>
                        <a:p>
                          <a:r>
                            <a:rPr lang="en-US" sz="1600" dirty="0"/>
                            <a:t>-1</a:t>
                          </a:r>
                          <a:endParaRPr lang="LID4096" sz="1600" dirty="0"/>
                        </a:p>
                      </a:txBody>
                      <a:tcPr/>
                    </a:tc>
                    <a:tc>
                      <a:txBody>
                        <a:bodyPr/>
                        <a:lstStyle/>
                        <a:p>
                          <a:endParaRPr lang="LID4096" sz="1600" dirty="0"/>
                        </a:p>
                      </a:txBody>
                      <a:tcPr/>
                    </a:tc>
                    <a:extLst>
                      <a:ext uri="{0D108BD9-81ED-4DB2-BD59-A6C34878D82A}">
                        <a16:rowId xmlns:a16="http://schemas.microsoft.com/office/drawing/2014/main" val="2175554634"/>
                      </a:ext>
                    </a:extLst>
                  </a:tr>
                  <a:tr h="579120">
                    <a:tc>
                      <a:txBody>
                        <a:bodyPr/>
                        <a:lstStyle/>
                        <a:p>
                          <a:r>
                            <a:rPr lang="en-US" sz="1600" dirty="0"/>
                            <a:t>P</a:t>
                          </a:r>
                          <a:endParaRPr lang="LID4096"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0.45</a:t>
                          </a:r>
                          <a:endParaRPr lang="LID4096"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0.45</a:t>
                          </a:r>
                          <a:endParaRPr lang="LID4096" sz="1600" dirty="0"/>
                        </a:p>
                      </a:txBody>
                      <a:tcPr/>
                    </a:tc>
                    <a:tc>
                      <a:txBody>
                        <a:bodyPr/>
                        <a:lstStyle/>
                        <a:p>
                          <a:r>
                            <a:rPr lang="en-US" sz="1600" dirty="0"/>
                            <a:t>0.45</a:t>
                          </a:r>
                          <a:endParaRPr lang="LID4096" sz="1600" dirty="0"/>
                        </a:p>
                      </a:txBody>
                      <a:tcPr/>
                    </a:tc>
                    <a:tc>
                      <a:txBody>
                        <a:bodyPr/>
                        <a:lstStyle/>
                        <a:p>
                          <a:r>
                            <a:rPr lang="en-US" sz="1600" dirty="0"/>
                            <a:t>0.167</a:t>
                          </a:r>
                          <a:endParaRPr lang="LID4096" sz="1600" dirty="0"/>
                        </a:p>
                      </a:txBody>
                      <a:tcPr/>
                    </a:tc>
                    <a:tc>
                      <a:txBody>
                        <a:bodyPr/>
                        <a:lstStyle/>
                        <a:p>
                          <a:r>
                            <a:rPr lang="en-US" sz="1600" dirty="0"/>
                            <a:t>0.167</a:t>
                          </a:r>
                          <a:endParaRPr lang="LID4096" sz="1600" dirty="0"/>
                        </a:p>
                      </a:txBody>
                      <a:tcPr/>
                    </a:tc>
                    <a:tc>
                      <a:txBody>
                        <a:bodyPr/>
                        <a:lstStyle/>
                        <a:p>
                          <a:r>
                            <a:rPr lang="en-US" sz="1600" dirty="0"/>
                            <a:t>0.167</a:t>
                          </a:r>
                          <a:endParaRPr lang="LID4096" sz="1600" dirty="0"/>
                        </a:p>
                      </a:txBody>
                      <a:tcPr/>
                    </a:tc>
                    <a:tc>
                      <a:txBody>
                        <a:bodyPr/>
                        <a:lstStyle/>
                        <a:p>
                          <a:r>
                            <a:rPr lang="en-US" sz="1600" dirty="0"/>
                            <a:t>0.106</a:t>
                          </a:r>
                          <a:endParaRPr lang="LID4096" sz="1600" dirty="0"/>
                        </a:p>
                      </a:txBody>
                      <a:tcPr/>
                    </a:tc>
                    <a:tc>
                      <a:txBody>
                        <a:bodyPr/>
                        <a:lstStyle/>
                        <a:p>
                          <a:r>
                            <a:rPr lang="en-US" sz="1600" dirty="0"/>
                            <a:t>0.106</a:t>
                          </a:r>
                          <a:endParaRPr lang="LID4096" sz="1600" dirty="0"/>
                        </a:p>
                      </a:txBody>
                      <a:tcPr/>
                    </a:tc>
                    <a:tc>
                      <a:txBody>
                        <a:bodyPr/>
                        <a:lstStyle/>
                        <a:p>
                          <a:r>
                            <a:rPr lang="en-US" sz="1600" dirty="0"/>
                            <a:t>0.106</a:t>
                          </a:r>
                          <a:endParaRPr lang="LID4096" sz="1600" dirty="0"/>
                        </a:p>
                      </a:txBody>
                      <a:tcPr/>
                    </a:tc>
                    <a:tc>
                      <a:txBody>
                        <a:bodyPr/>
                        <a:lstStyle/>
                        <a:p>
                          <a:r>
                            <a:rPr lang="en-US" sz="1600" dirty="0"/>
                            <a:t>0.045</a:t>
                          </a:r>
                          <a:endParaRPr lang="LID4096" sz="1600" dirty="0"/>
                        </a:p>
                      </a:txBody>
                      <a:tcPr/>
                    </a:tc>
                    <a:tc>
                      <a:txBody>
                        <a:bodyPr/>
                        <a:lstStyle/>
                        <a:p>
                          <a:endParaRPr lang="LID4096" sz="1600" dirty="0"/>
                        </a:p>
                      </a:txBody>
                      <a:tcPr/>
                    </a:tc>
                    <a:extLst>
                      <a:ext uri="{0D108BD9-81ED-4DB2-BD59-A6C34878D82A}">
                        <a16:rowId xmlns:a16="http://schemas.microsoft.com/office/drawing/2014/main" val="531969103"/>
                      </a:ext>
                    </a:extLst>
                  </a:tr>
                  <a:tr h="579120">
                    <a:tc>
                      <a:txBody>
                        <a:bodyPr/>
                        <a:lstStyle/>
                        <a:p>
                          <a:r>
                            <a:rPr lang="en-US" sz="1600" dirty="0"/>
                            <a:t>X&gt;5.5</a:t>
                          </a:r>
                          <a:endParaRPr lang="LID4096" sz="1600" dirty="0"/>
                        </a:p>
                      </a:txBody>
                      <a:tcPr/>
                    </a:tc>
                    <a:tc>
                      <a:txBody>
                        <a:bodyPr/>
                        <a:lstStyle/>
                        <a:p>
                          <a:r>
                            <a:rPr lang="en-US" sz="1600" dirty="0"/>
                            <a:t>-1</a:t>
                          </a:r>
                          <a:endParaRPr lang="LID4096" sz="1600" dirty="0"/>
                        </a:p>
                      </a:txBody>
                      <a:tcPr/>
                    </a:tc>
                    <a:tc>
                      <a:txBody>
                        <a:bodyPr/>
                        <a:lstStyle/>
                        <a:p>
                          <a:r>
                            <a:rPr lang="en-US" sz="1600" dirty="0"/>
                            <a:t>-1</a:t>
                          </a:r>
                          <a:endParaRPr lang="LID4096" sz="1600" dirty="0"/>
                        </a:p>
                      </a:txBody>
                      <a:tcPr/>
                    </a:tc>
                    <a:tc>
                      <a:txBody>
                        <a:bodyPr/>
                        <a:lstStyle/>
                        <a:p>
                          <a:r>
                            <a:rPr lang="en-US" sz="1600" dirty="0"/>
                            <a:t>-1</a:t>
                          </a:r>
                          <a:endParaRPr lang="LID4096" sz="1600" dirty="0"/>
                        </a:p>
                      </a:txBody>
                      <a:tcPr/>
                    </a:tc>
                    <a:tc>
                      <a:txBody>
                        <a:bodyPr/>
                        <a:lstStyle/>
                        <a:p>
                          <a:r>
                            <a:rPr lang="en-US" sz="1600" dirty="0"/>
                            <a:t>-1</a:t>
                          </a:r>
                          <a:endParaRPr lang="LID4096" sz="1600" dirty="0"/>
                        </a:p>
                      </a:txBody>
                      <a:tcPr/>
                    </a:tc>
                    <a:tc>
                      <a:txBody>
                        <a:bodyPr/>
                        <a:lstStyle/>
                        <a:p>
                          <a:r>
                            <a:rPr lang="en-US" sz="1600" dirty="0"/>
                            <a:t>-1</a:t>
                          </a:r>
                          <a:endParaRPr lang="LID4096" sz="1600" dirty="0"/>
                        </a:p>
                      </a:txBody>
                      <a:tcPr/>
                    </a:tc>
                    <a:tc>
                      <a:txBody>
                        <a:bodyPr/>
                        <a:lstStyle/>
                        <a:p>
                          <a:r>
                            <a:rPr lang="en-US" sz="1600" dirty="0"/>
                            <a:t>-1</a:t>
                          </a:r>
                          <a:endParaRPr lang="LID4096" sz="1600" dirty="0"/>
                        </a:p>
                      </a:txBody>
                      <a:tcPr/>
                    </a:tc>
                    <a:tc>
                      <a:txBody>
                        <a:bodyPr/>
                        <a:lstStyle/>
                        <a:p>
                          <a:r>
                            <a:rPr lang="en-US" sz="1600" dirty="0"/>
                            <a:t>1</a:t>
                          </a:r>
                          <a:endParaRPr lang="LID4096" sz="1600" dirty="0"/>
                        </a:p>
                      </a:txBody>
                      <a:tcPr/>
                    </a:tc>
                    <a:tc>
                      <a:txBody>
                        <a:bodyPr/>
                        <a:lstStyle/>
                        <a:p>
                          <a:r>
                            <a:rPr lang="en-US" sz="1600" dirty="0"/>
                            <a:t>1</a:t>
                          </a:r>
                          <a:endParaRPr lang="LID4096" sz="1600" dirty="0"/>
                        </a:p>
                      </a:txBody>
                      <a:tcPr/>
                    </a:tc>
                    <a:tc>
                      <a:txBody>
                        <a:bodyPr/>
                        <a:lstStyle/>
                        <a:p>
                          <a:r>
                            <a:rPr lang="en-US" sz="1600" dirty="0"/>
                            <a:t>1</a:t>
                          </a:r>
                          <a:endParaRPr lang="LID4096" sz="1600" dirty="0"/>
                        </a:p>
                      </a:txBody>
                      <a:tcPr/>
                    </a:tc>
                    <a:tc>
                      <a:txBody>
                        <a:bodyPr/>
                        <a:lstStyle/>
                        <a:p>
                          <a:r>
                            <a:rPr lang="en-US" sz="1600" dirty="0"/>
                            <a:t>1</a:t>
                          </a:r>
                          <a:endParaRPr lang="LID4096" sz="1600" dirty="0"/>
                        </a:p>
                      </a:txBody>
                      <a:tcPr/>
                    </a:tc>
                    <a:tc>
                      <a:txBody>
                        <a:bodyPr/>
                        <a:lstStyle/>
                        <a:p>
                          <a:r>
                            <a:rPr lang="en-US" sz="1600" dirty="0"/>
                            <a:t>0.18</a:t>
                          </a:r>
                          <a:endParaRPr lang="LID4096" sz="1600" dirty="0"/>
                        </a:p>
                      </a:txBody>
                      <a:tcPr/>
                    </a:tc>
                    <a:extLst>
                      <a:ext uri="{0D108BD9-81ED-4DB2-BD59-A6C34878D82A}">
                        <a16:rowId xmlns:a16="http://schemas.microsoft.com/office/drawing/2014/main" val="3141886651"/>
                      </a:ext>
                    </a:extLst>
                  </a:tr>
                </a:tbl>
              </a:graphicData>
            </a:graphic>
          </p:graphicFrame>
        </mc:Fallback>
      </mc:AlternateContent>
      <p:sp>
        <p:nvSpPr>
          <p:cNvPr id="4" name="Footer Placeholder 3">
            <a:extLst>
              <a:ext uri="{FF2B5EF4-FFF2-40B4-BE49-F238E27FC236}">
                <a16:creationId xmlns:a16="http://schemas.microsoft.com/office/drawing/2014/main" id="{F6D72BAB-659D-481E-9F44-7A49FA6345E6}"/>
              </a:ext>
            </a:extLst>
          </p:cNvPr>
          <p:cNvSpPr>
            <a:spLocks noGrp="1"/>
          </p:cNvSpPr>
          <p:nvPr>
            <p:ph type="ftr" sz="quarter" idx="11"/>
          </p:nvPr>
        </p:nvSpPr>
        <p:spPr/>
        <p:txBody>
          <a:bodyPr/>
          <a:lstStyle/>
          <a:p>
            <a:r>
              <a:rPr lang="en-US"/>
              <a:t>zeshan.khan@nu.edu.pk</a:t>
            </a:r>
            <a:endParaRPr lang="en-US" dirty="0"/>
          </a:p>
        </p:txBody>
      </p:sp>
      <p:sp>
        <p:nvSpPr>
          <p:cNvPr id="5" name="Slide Number Placeholder 4">
            <a:extLst>
              <a:ext uri="{FF2B5EF4-FFF2-40B4-BE49-F238E27FC236}">
                <a16:creationId xmlns:a16="http://schemas.microsoft.com/office/drawing/2014/main" id="{4F1EC025-3B5F-4CBB-AA92-E3F3D7C93A87}"/>
              </a:ext>
            </a:extLst>
          </p:cNvPr>
          <p:cNvSpPr>
            <a:spLocks noGrp="1"/>
          </p:cNvSpPr>
          <p:nvPr>
            <p:ph type="sldNum" sz="quarter" idx="12"/>
          </p:nvPr>
        </p:nvSpPr>
        <p:spPr/>
        <p:txBody>
          <a:bodyPr/>
          <a:lstStyle/>
          <a:p>
            <a:pPr>
              <a:defRPr/>
            </a:pPr>
            <a:fld id="{A21CEE88-F9FC-456D-B47E-A59E4279B87A}" type="slidenum">
              <a:rPr lang="en-US" smtClean="0"/>
              <a:pPr>
                <a:defRPr/>
              </a:pPr>
              <a:t>49</a:t>
            </a:fld>
            <a:endParaRPr lang="en-US"/>
          </a:p>
        </p:txBody>
      </p:sp>
      <mc:AlternateContent xmlns:mc="http://schemas.openxmlformats.org/markup-compatibility/2006">
        <mc:Choice xmlns:a14="http://schemas.microsoft.com/office/drawing/2010/main" Requires="a14">
          <p:sp>
            <p:nvSpPr>
              <p:cNvPr id="7" name="Rectangle 3">
                <a:extLst>
                  <a:ext uri="{FF2B5EF4-FFF2-40B4-BE49-F238E27FC236}">
                    <a16:creationId xmlns:a16="http://schemas.microsoft.com/office/drawing/2014/main" id="{948E68EE-833E-4E59-AB6B-6C279262AB27}"/>
                  </a:ext>
                </a:extLst>
              </p:cNvPr>
              <p:cNvSpPr txBox="1">
                <a:spLocks noChangeArrowheads="1"/>
              </p:cNvSpPr>
              <p:nvPr/>
            </p:nvSpPr>
            <p:spPr>
              <a:xfrm>
                <a:off x="946404" y="4365104"/>
                <a:ext cx="6446520" cy="1815034"/>
              </a:xfrm>
              <a:prstGeom prst="rect">
                <a:avLst/>
              </a:prstGeom>
            </p:spPr>
            <p:txBody>
              <a:bodyPr vert="horz" lIns="91440" tIns="45720" rIns="91440" bIns="45720" rtlCol="0">
                <a:normAutofit fontScale="70000" lnSpcReduction="20000"/>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algn="just"/>
                <a:r>
                  <a:rPr lang="en-US" dirty="0">
                    <a:latin typeface="Times New Roman" pitchFamily="18" charset="0"/>
                  </a:rPr>
                  <a:t>T=3</a:t>
                </a:r>
              </a:p>
              <a:p>
                <a:pPr algn="just"/>
                <a:r>
                  <a:rPr lang="en-US" dirty="0">
                    <a:latin typeface="Times New Roman" pitchFamily="18" charset="0"/>
                  </a:rPr>
                  <a:t>Compute the error (E) at all hypothesis (</a:t>
                </a:r>
                <a14:m>
                  <m:oMath xmlns:m="http://schemas.openxmlformats.org/officeDocument/2006/math">
                    <m:r>
                      <a:rPr lang="en-US" i="1" dirty="0" smtClean="0">
                        <a:latin typeface="Cambria Math" panose="02040503050406030204" pitchFamily="18" charset="0"/>
                      </a:rPr>
                      <m:t>𝑣𝑎𝑙</m:t>
                    </m:r>
                    <m:r>
                      <a:rPr lang="en-US" i="1" dirty="0" smtClean="0">
                        <a:latin typeface="Cambria Math" panose="02040503050406030204" pitchFamily="18" charset="0"/>
                      </a:rPr>
                      <m:t>&lt;</m:t>
                    </m:r>
                    <m:r>
                      <a:rPr lang="en-US" i="1" dirty="0" smtClean="0">
                        <a:latin typeface="Cambria Math" panose="02040503050406030204" pitchFamily="18" charset="0"/>
                      </a:rPr>
                      <m:t>𝑡h𝑟𝑒𝑠h𝑜𝑙𝑑</m:t>
                    </m:r>
                    <m:r>
                      <a:rPr lang="en-US" i="1" dirty="0" smtClean="0">
                        <a:latin typeface="Cambria Math" panose="02040503050406030204" pitchFamily="18" charset="0"/>
                      </a:rPr>
                      <m:t> </m:t>
                    </m:r>
                    <m:r>
                      <a:rPr lang="en-US" b="0" i="1" dirty="0" smtClean="0">
                        <a:latin typeface="Cambria Math" panose="02040503050406030204" pitchFamily="18" charset="0"/>
                      </a:rPr>
                      <m:t>𝑜𝑟</m:t>
                    </m:r>
                    <m:r>
                      <a:rPr lang="en-US" b="0" i="1" dirty="0" smtClean="0">
                        <a:latin typeface="Cambria Math" panose="02040503050406030204" pitchFamily="18" charset="0"/>
                      </a:rPr>
                      <m:t> </m:t>
                    </m:r>
                    <m:r>
                      <a:rPr lang="en-US" i="1" dirty="0" err="1">
                        <a:latin typeface="Cambria Math" panose="02040503050406030204" pitchFamily="18" charset="0"/>
                      </a:rPr>
                      <m:t>𝑣𝑎𝑙</m:t>
                    </m:r>
                    <m:r>
                      <a:rPr lang="en-US" i="1" dirty="0">
                        <a:latin typeface="Cambria Math" panose="02040503050406030204" pitchFamily="18" charset="0"/>
                      </a:rPr>
                      <m:t>&lt;</m:t>
                    </m:r>
                    <m:r>
                      <a:rPr lang="en-US" i="1" dirty="0">
                        <a:latin typeface="Cambria Math" panose="02040503050406030204" pitchFamily="18" charset="0"/>
                      </a:rPr>
                      <m:t>𝑡h𝑟𝑒𝑠h𝑜𝑙𝑑</m:t>
                    </m:r>
                  </m:oMath>
                </a14:m>
                <a:r>
                  <a:rPr lang="en-US" dirty="0">
                    <a:latin typeface="Times New Roman" pitchFamily="18" charset="0"/>
                  </a:rPr>
                  <a:t>)</a:t>
                </a:r>
              </a:p>
              <a:p>
                <a:pPr algn="just"/>
                <a:r>
                  <a:rPr lang="en-US" dirty="0">
                    <a:latin typeface="Times New Roman" pitchFamily="18" charset="0"/>
                  </a:rPr>
                  <a:t>Compute </a:t>
                </a:r>
                <a14:m>
                  <m:oMath xmlns:m="http://schemas.openxmlformats.org/officeDocument/2006/math">
                    <m:r>
                      <a:rPr lang="en-US" b="0" i="1" smtClean="0">
                        <a:latin typeface="Cambria Math" panose="02040503050406030204" pitchFamily="18" charset="0"/>
                      </a:rPr>
                      <m:t>𝛼</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r>
                      <m:rPr>
                        <m:sty m:val="p"/>
                      </m:rPr>
                      <a:rPr lang="en-US" b="0" i="0" smtClean="0">
                        <a:latin typeface="Cambria Math" panose="02040503050406030204" pitchFamily="18" charset="0"/>
                      </a:rPr>
                      <m:t>ln</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r>
                          <a:rPr lang="en-US" b="0" i="1" smtClean="0">
                            <a:latin typeface="Cambria Math" panose="02040503050406030204" pitchFamily="18" charset="0"/>
                          </a:rPr>
                          <m:t>𝜖</m:t>
                        </m:r>
                      </m:num>
                      <m:den>
                        <m:r>
                          <a:rPr lang="en-US" b="0" i="1" smtClean="0">
                            <a:latin typeface="Cambria Math" panose="02040503050406030204" pitchFamily="18" charset="0"/>
                          </a:rPr>
                          <m:t>𝜖</m:t>
                        </m:r>
                      </m:den>
                    </m:f>
                    <m:r>
                      <a:rPr lang="en-US" b="0" i="1" smtClean="0">
                        <a:latin typeface="Cambria Math" panose="02040503050406030204" pitchFamily="18" charset="0"/>
                      </a:rPr>
                      <m:t>)</m:t>
                    </m:r>
                  </m:oMath>
                </a14:m>
                <a:r>
                  <a:rPr lang="en-US" dirty="0">
                    <a:latin typeface="Times New Roman" pitchFamily="18" charset="0"/>
                  </a:rPr>
                  <a:t>=7520</a:t>
                </a:r>
              </a:p>
              <a:p>
                <a:pPr algn="just"/>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𝑄</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m:t>
                        </m:r>
                        <m:r>
                          <a:rPr lang="en-US" b="0" i="1" smtClean="0">
                            <a:latin typeface="Cambria Math" panose="02040503050406030204" pitchFamily="18" charset="0"/>
                          </a:rPr>
                          <m:t>𝛼</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sub>
                        </m:sSub>
                      </m:sup>
                    </m:sSup>
                  </m:oMath>
                </a14:m>
                <a:endParaRPr lang="en-US" dirty="0">
                  <a:latin typeface="Times New Roman" pitchFamily="18" charset="0"/>
                </a:endParaRPr>
              </a:p>
              <a:p>
                <a:pPr algn="just"/>
                <a14:m>
                  <m:oMath xmlns:m="http://schemas.openxmlformats.org/officeDocument/2006/math">
                    <m:r>
                      <a:rPr lang="en-US" b="0" i="1" smtClean="0">
                        <a:latin typeface="Cambria Math" panose="02040503050406030204" pitchFamily="18" charset="0"/>
                      </a:rPr>
                      <m:t>𝑍</m:t>
                    </m:r>
                    <m:r>
                      <a:rPr lang="en-US" b="0" i="1" smtClean="0">
                        <a:latin typeface="Cambria Math" panose="02040503050406030204" pitchFamily="18" charset="0"/>
                      </a:rPr>
                      <m:t>=</m:t>
                    </m:r>
                    <m:r>
                      <a:rPr lang="en-US" b="0" i="1" smtClean="0">
                        <a:latin typeface="Cambria Math" panose="02040503050406030204" pitchFamily="18" charset="0"/>
                      </a:rPr>
                      <m:t>𝑆𝑢𝑚</m:t>
                    </m:r>
                    <m:r>
                      <a:rPr lang="en-US" b="0" i="1" smtClean="0">
                        <a:latin typeface="Cambria Math" panose="02040503050406030204" pitchFamily="18" charset="0"/>
                      </a:rPr>
                      <m:t>(</m:t>
                    </m:r>
                    <m:r>
                      <a:rPr lang="en-US" b="0" i="1" smtClean="0">
                        <a:latin typeface="Cambria Math" panose="02040503050406030204" pitchFamily="18" charset="0"/>
                      </a:rPr>
                      <m:t>𝑄</m:t>
                    </m:r>
                    <m:r>
                      <a:rPr lang="en-US" b="0" i="1" smtClean="0">
                        <a:latin typeface="Cambria Math" panose="02040503050406030204" pitchFamily="18" charset="0"/>
                      </a:rPr>
                      <m:t>)</m:t>
                    </m:r>
                  </m:oMath>
                </a14:m>
                <a:endParaRPr lang="en-US" dirty="0">
                  <a:latin typeface="Times New Roman" pitchFamily="18" charset="0"/>
                </a:endParaRPr>
              </a:p>
            </p:txBody>
          </p:sp>
        </mc:Choice>
        <mc:Fallback>
          <p:sp>
            <p:nvSpPr>
              <p:cNvPr id="7" name="Rectangle 3">
                <a:extLst>
                  <a:ext uri="{FF2B5EF4-FFF2-40B4-BE49-F238E27FC236}">
                    <a16:creationId xmlns:a16="http://schemas.microsoft.com/office/drawing/2014/main" id="{948E68EE-833E-4E59-AB6B-6C279262AB27}"/>
                  </a:ext>
                </a:extLst>
              </p:cNvPr>
              <p:cNvSpPr txBox="1">
                <a:spLocks noRot="1" noChangeAspect="1" noMove="1" noResize="1" noEditPoints="1" noAdjustHandles="1" noChangeArrowheads="1" noChangeShapeType="1" noTextEdit="1"/>
              </p:cNvSpPr>
              <p:nvPr/>
            </p:nvSpPr>
            <p:spPr>
              <a:xfrm>
                <a:off x="946404" y="4365104"/>
                <a:ext cx="6446520" cy="1815034"/>
              </a:xfrm>
              <a:prstGeom prst="rect">
                <a:avLst/>
              </a:prstGeom>
              <a:blipFill>
                <a:blip r:embed="rId3"/>
                <a:stretch>
                  <a:fillRect t="-3020" b="-336"/>
                </a:stretch>
              </a:blipFill>
            </p:spPr>
            <p:txBody>
              <a:bodyPr/>
              <a:lstStyle/>
              <a:p>
                <a:r>
                  <a:rPr lang="en-US">
                    <a:noFill/>
                  </a:rPr>
                  <a:t> </a:t>
                </a:r>
              </a:p>
            </p:txBody>
          </p:sp>
        </mc:Fallback>
      </mc:AlternateContent>
    </p:spTree>
    <p:extLst>
      <p:ext uri="{BB962C8B-B14F-4D97-AF65-F5344CB8AC3E}">
        <p14:creationId xmlns:p14="http://schemas.microsoft.com/office/powerpoint/2010/main" val="1094045785"/>
      </p:ext>
    </p:extLst>
  </p:cSld>
  <p:clrMapOvr>
    <a:masterClrMapping/>
  </p:clrMapOvr>
  <p:transition spd="med">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blinds(horizontal)">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blinds(horizontal)">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blinds(horizontal)">
                                      <p:cBhvr>
                                        <p:cTn id="17" dur="5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blinds(horizontal)">
                                      <p:cBhvr>
                                        <p:cTn id="22" dur="500"/>
                                        <p:tgtEl>
                                          <p:spTgt spid="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animEffect transition="in" filter="blinds(horizontal)">
                                      <p:cBhvr>
                                        <p:cTn id="27" dur="500"/>
                                        <p:tgtEl>
                                          <p:spTgt spid="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2"/>
          <p:cNvSpPr>
            <a:spLocks noGrp="1" noChangeArrowheads="1"/>
          </p:cNvSpPr>
          <p:nvPr>
            <p:ph type="title"/>
          </p:nvPr>
        </p:nvSpPr>
        <p:spPr/>
        <p:txBody>
          <a:bodyPr>
            <a:normAutofit/>
          </a:bodyPr>
          <a:lstStyle/>
          <a:p>
            <a:r>
              <a:rPr lang="en-US" dirty="0"/>
              <a:t>Why Do Ensembles Work?</a:t>
            </a:r>
          </a:p>
        </p:txBody>
      </p:sp>
      <p:sp>
        <p:nvSpPr>
          <p:cNvPr id="209923" name="Rectangle 3"/>
          <p:cNvSpPr>
            <a:spLocks noGrp="1" noChangeArrowheads="1"/>
          </p:cNvSpPr>
          <p:nvPr>
            <p:ph idx="1"/>
          </p:nvPr>
        </p:nvSpPr>
        <p:spPr/>
        <p:txBody>
          <a:bodyPr>
            <a:normAutofit/>
          </a:bodyPr>
          <a:lstStyle/>
          <a:p>
            <a:pPr>
              <a:buFontTx/>
              <a:buNone/>
            </a:pPr>
            <a:r>
              <a:rPr lang="en-US" b="1" dirty="0">
                <a:solidFill>
                  <a:schemeClr val="hlink"/>
                </a:solidFill>
              </a:rPr>
              <a:t>Hansen and </a:t>
            </a:r>
            <a:r>
              <a:rPr lang="en-US" b="1" dirty="0" err="1">
                <a:solidFill>
                  <a:schemeClr val="hlink"/>
                </a:solidFill>
              </a:rPr>
              <a:t>Salamon</a:t>
            </a:r>
            <a:r>
              <a:rPr lang="en-US" b="1" dirty="0">
                <a:solidFill>
                  <a:schemeClr val="hlink"/>
                </a:solidFill>
              </a:rPr>
              <a:t>, 1990</a:t>
            </a:r>
            <a:endParaRPr lang="en-US" b="1" dirty="0"/>
          </a:p>
          <a:p>
            <a:pPr>
              <a:buFontTx/>
              <a:buNone/>
            </a:pPr>
            <a:r>
              <a:rPr lang="en-US" dirty="0"/>
              <a:t>If we can assume classifiers are random in predictions and accuracy &gt; 50%, can push accuracy arbitrarily high by combining more classifiers</a:t>
            </a:r>
          </a:p>
          <a:p>
            <a:pPr>
              <a:buFontTx/>
              <a:buNone/>
            </a:pPr>
            <a:r>
              <a:rPr lang="en-US" dirty="0"/>
              <a:t>Key assumption: classifiers are independent in their predictions</a:t>
            </a:r>
          </a:p>
          <a:p>
            <a:r>
              <a:rPr lang="en-US" dirty="0"/>
              <a:t>not a very reasonable assumption</a:t>
            </a:r>
          </a:p>
          <a:p>
            <a:r>
              <a:rPr lang="en-US" dirty="0"/>
              <a:t>more realistic: for data points where classifiers predict with &gt; 50% accuracy, can push accuracy arbitrarily high (some data points just too hard)</a:t>
            </a:r>
          </a:p>
        </p:txBody>
      </p:sp>
      <p:sp>
        <p:nvSpPr>
          <p:cNvPr id="2" name="Footer Placeholder 1"/>
          <p:cNvSpPr>
            <a:spLocks noGrp="1"/>
          </p:cNvSpPr>
          <p:nvPr>
            <p:ph type="ftr" sz="quarter" idx="11"/>
          </p:nvPr>
        </p:nvSpPr>
        <p:spPr/>
        <p:txBody>
          <a:bodyPr/>
          <a:lstStyle/>
          <a:p>
            <a:r>
              <a:rPr lang="en-US"/>
              <a:t>zeshan.khan@nu.edu.pk</a:t>
            </a:r>
            <a:endParaRPr lang="en-US" dirty="0"/>
          </a:p>
        </p:txBody>
      </p:sp>
      <p:sp>
        <p:nvSpPr>
          <p:cNvPr id="3" name="Slide Number Placeholder 2"/>
          <p:cNvSpPr>
            <a:spLocks noGrp="1"/>
          </p:cNvSpPr>
          <p:nvPr>
            <p:ph type="sldNum" sz="quarter" idx="12"/>
          </p:nvPr>
        </p:nvSpPr>
        <p:spPr/>
        <p:txBody>
          <a:bodyPr/>
          <a:lstStyle/>
          <a:p>
            <a:pPr>
              <a:defRPr/>
            </a:pPr>
            <a:fld id="{A21CEE88-F9FC-456D-B47E-A59E4279B87A}" type="slidenum">
              <a:rPr lang="en-US" smtClean="0"/>
              <a:pPr>
                <a:defRPr/>
              </a:pPr>
              <a:t>5</a:t>
            </a:fld>
            <a:endParaRPr lang="en-US"/>
          </a:p>
        </p:txBody>
      </p:sp>
    </p:spTree>
  </p:cSld>
  <p:clrMapOvr>
    <a:masterClrMapping/>
  </p:clrMapOvr>
  <p:transition spd="med">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09923">
                                            <p:txEl>
                                              <p:pRg st="0" end="0"/>
                                            </p:txEl>
                                          </p:spTgt>
                                        </p:tgtEl>
                                        <p:attrNameLst>
                                          <p:attrName>style.visibility</p:attrName>
                                        </p:attrNameLst>
                                      </p:cBhvr>
                                      <p:to>
                                        <p:strVal val="visible"/>
                                      </p:to>
                                    </p:set>
                                    <p:animEffect transition="in" filter="blinds(horizontal)">
                                      <p:cBhvr>
                                        <p:cTn id="7" dur="500"/>
                                        <p:tgtEl>
                                          <p:spTgt spid="20992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09923">
                                            <p:txEl>
                                              <p:pRg st="1" end="1"/>
                                            </p:txEl>
                                          </p:spTgt>
                                        </p:tgtEl>
                                        <p:attrNameLst>
                                          <p:attrName>style.visibility</p:attrName>
                                        </p:attrNameLst>
                                      </p:cBhvr>
                                      <p:to>
                                        <p:strVal val="visible"/>
                                      </p:to>
                                    </p:set>
                                    <p:animEffect transition="in" filter="blinds(horizontal)">
                                      <p:cBhvr>
                                        <p:cTn id="12" dur="500"/>
                                        <p:tgtEl>
                                          <p:spTgt spid="20992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09923">
                                            <p:txEl>
                                              <p:pRg st="2" end="2"/>
                                            </p:txEl>
                                          </p:spTgt>
                                        </p:tgtEl>
                                        <p:attrNameLst>
                                          <p:attrName>style.visibility</p:attrName>
                                        </p:attrNameLst>
                                      </p:cBhvr>
                                      <p:to>
                                        <p:strVal val="visible"/>
                                      </p:to>
                                    </p:set>
                                    <p:animEffect transition="in" filter="blinds(horizontal)">
                                      <p:cBhvr>
                                        <p:cTn id="17" dur="500"/>
                                        <p:tgtEl>
                                          <p:spTgt spid="20992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09923">
                                            <p:txEl>
                                              <p:pRg st="3" end="3"/>
                                            </p:txEl>
                                          </p:spTgt>
                                        </p:tgtEl>
                                        <p:attrNameLst>
                                          <p:attrName>style.visibility</p:attrName>
                                        </p:attrNameLst>
                                      </p:cBhvr>
                                      <p:to>
                                        <p:strVal val="visible"/>
                                      </p:to>
                                    </p:set>
                                    <p:animEffect transition="in" filter="blinds(horizontal)">
                                      <p:cBhvr>
                                        <p:cTn id="22" dur="500"/>
                                        <p:tgtEl>
                                          <p:spTgt spid="20992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09923">
                                            <p:txEl>
                                              <p:pRg st="4" end="4"/>
                                            </p:txEl>
                                          </p:spTgt>
                                        </p:tgtEl>
                                        <p:attrNameLst>
                                          <p:attrName>style.visibility</p:attrName>
                                        </p:attrNameLst>
                                      </p:cBhvr>
                                      <p:to>
                                        <p:strVal val="visible"/>
                                      </p:to>
                                    </p:set>
                                    <p:animEffect transition="in" filter="blinds(horizontal)">
                                      <p:cBhvr>
                                        <p:cTn id="27" dur="500"/>
                                        <p:tgtEl>
                                          <p:spTgt spid="20992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9923"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3AB94E-E681-49D6-A428-A855AF1312D4}"/>
              </a:ext>
            </a:extLst>
          </p:cNvPr>
          <p:cNvSpPr>
            <a:spLocks noGrp="1"/>
          </p:cNvSpPr>
          <p:nvPr>
            <p:ph type="title"/>
          </p:nvPr>
        </p:nvSpPr>
        <p:spPr/>
        <p:txBody>
          <a:bodyPr/>
          <a:lstStyle/>
          <a:p>
            <a:r>
              <a:rPr lang="en-US" dirty="0"/>
              <a:t>Example (t3)</a:t>
            </a:r>
            <a:endParaRPr lang="LID4096" dirty="0"/>
          </a:p>
        </p:txBody>
      </p:sp>
      <mc:AlternateContent xmlns:mc="http://schemas.openxmlformats.org/markup-compatibility/2006" xmlns:a14="http://schemas.microsoft.com/office/drawing/2010/main">
        <mc:Choice Requires="a14">
          <p:graphicFrame>
            <p:nvGraphicFramePr>
              <p:cNvPr id="6" name="Table 6">
                <a:extLst>
                  <a:ext uri="{FF2B5EF4-FFF2-40B4-BE49-F238E27FC236}">
                    <a16:creationId xmlns:a16="http://schemas.microsoft.com/office/drawing/2014/main" id="{B87759BD-F0BB-4C7F-B6FE-3A8317E66BF0}"/>
                  </a:ext>
                </a:extLst>
              </p:cNvPr>
              <p:cNvGraphicFramePr>
                <a:graphicFrameLocks noGrp="1"/>
              </p:cNvGraphicFramePr>
              <p:nvPr>
                <p:ph idx="1"/>
                <p:extLst>
                  <p:ext uri="{D42A27DB-BD31-4B8C-83A1-F6EECF244321}">
                    <p14:modId xmlns:p14="http://schemas.microsoft.com/office/powerpoint/2010/main" val="3960464089"/>
                  </p:ext>
                </p:extLst>
              </p:nvPr>
            </p:nvGraphicFramePr>
            <p:xfrm>
              <a:off x="946150" y="1828800"/>
              <a:ext cx="6446833" cy="3058160"/>
            </p:xfrm>
            <a:graphic>
              <a:graphicData uri="http://schemas.openxmlformats.org/drawingml/2006/table">
                <a:tbl>
                  <a:tblPr firstRow="1" bandRow="1">
                    <a:tableStyleId>{5C22544A-7EE6-4342-B048-85BDC9FD1C3A}</a:tableStyleId>
                  </a:tblPr>
                  <a:tblGrid>
                    <a:gridCol w="551388">
                      <a:extLst>
                        <a:ext uri="{9D8B030D-6E8A-4147-A177-3AD203B41FA5}">
                          <a16:colId xmlns:a16="http://schemas.microsoft.com/office/drawing/2014/main" val="2125577940"/>
                        </a:ext>
                      </a:extLst>
                    </a:gridCol>
                    <a:gridCol w="523085">
                      <a:extLst>
                        <a:ext uri="{9D8B030D-6E8A-4147-A177-3AD203B41FA5}">
                          <a16:colId xmlns:a16="http://schemas.microsoft.com/office/drawing/2014/main" val="869162464"/>
                        </a:ext>
                      </a:extLst>
                    </a:gridCol>
                    <a:gridCol w="537236">
                      <a:extLst>
                        <a:ext uri="{9D8B030D-6E8A-4147-A177-3AD203B41FA5}">
                          <a16:colId xmlns:a16="http://schemas.microsoft.com/office/drawing/2014/main" val="228964478"/>
                        </a:ext>
                      </a:extLst>
                    </a:gridCol>
                    <a:gridCol w="537236">
                      <a:extLst>
                        <a:ext uri="{9D8B030D-6E8A-4147-A177-3AD203B41FA5}">
                          <a16:colId xmlns:a16="http://schemas.microsoft.com/office/drawing/2014/main" val="1740794156"/>
                        </a:ext>
                      </a:extLst>
                    </a:gridCol>
                    <a:gridCol w="537236">
                      <a:extLst>
                        <a:ext uri="{9D8B030D-6E8A-4147-A177-3AD203B41FA5}">
                          <a16:colId xmlns:a16="http://schemas.microsoft.com/office/drawing/2014/main" val="937220109"/>
                        </a:ext>
                      </a:extLst>
                    </a:gridCol>
                    <a:gridCol w="537236">
                      <a:extLst>
                        <a:ext uri="{9D8B030D-6E8A-4147-A177-3AD203B41FA5}">
                          <a16:colId xmlns:a16="http://schemas.microsoft.com/office/drawing/2014/main" val="2294728461"/>
                        </a:ext>
                      </a:extLst>
                    </a:gridCol>
                    <a:gridCol w="537236">
                      <a:extLst>
                        <a:ext uri="{9D8B030D-6E8A-4147-A177-3AD203B41FA5}">
                          <a16:colId xmlns:a16="http://schemas.microsoft.com/office/drawing/2014/main" val="1530943301"/>
                        </a:ext>
                      </a:extLst>
                    </a:gridCol>
                    <a:gridCol w="537236">
                      <a:extLst>
                        <a:ext uri="{9D8B030D-6E8A-4147-A177-3AD203B41FA5}">
                          <a16:colId xmlns:a16="http://schemas.microsoft.com/office/drawing/2014/main" val="796534891"/>
                        </a:ext>
                      </a:extLst>
                    </a:gridCol>
                    <a:gridCol w="537236">
                      <a:extLst>
                        <a:ext uri="{9D8B030D-6E8A-4147-A177-3AD203B41FA5}">
                          <a16:colId xmlns:a16="http://schemas.microsoft.com/office/drawing/2014/main" val="1438237302"/>
                        </a:ext>
                      </a:extLst>
                    </a:gridCol>
                    <a:gridCol w="537236">
                      <a:extLst>
                        <a:ext uri="{9D8B030D-6E8A-4147-A177-3AD203B41FA5}">
                          <a16:colId xmlns:a16="http://schemas.microsoft.com/office/drawing/2014/main" val="2106090586"/>
                        </a:ext>
                      </a:extLst>
                    </a:gridCol>
                    <a:gridCol w="537236">
                      <a:extLst>
                        <a:ext uri="{9D8B030D-6E8A-4147-A177-3AD203B41FA5}">
                          <a16:colId xmlns:a16="http://schemas.microsoft.com/office/drawing/2014/main" val="2292440500"/>
                        </a:ext>
                      </a:extLst>
                    </a:gridCol>
                    <a:gridCol w="537236">
                      <a:extLst>
                        <a:ext uri="{9D8B030D-6E8A-4147-A177-3AD203B41FA5}">
                          <a16:colId xmlns:a16="http://schemas.microsoft.com/office/drawing/2014/main" val="3353765721"/>
                        </a:ext>
                      </a:extLst>
                    </a:gridCol>
                  </a:tblGrid>
                  <a:tr h="370840">
                    <a:tc>
                      <a:txBody>
                        <a:bodyPr/>
                        <a:lstStyle/>
                        <a:p>
                          <a:r>
                            <a:rPr lang="en-US" sz="1600" dirty="0"/>
                            <a:t>Index</a:t>
                          </a:r>
                          <a:endParaRPr lang="LID4096" sz="1600" dirty="0"/>
                        </a:p>
                      </a:txBody>
                      <a:tcPr/>
                    </a:tc>
                    <a:tc>
                      <a:txBody>
                        <a:bodyPr/>
                        <a:lstStyle/>
                        <a:p>
                          <a:r>
                            <a:rPr lang="en-US" sz="1600" dirty="0"/>
                            <a:t>0</a:t>
                          </a:r>
                          <a:endParaRPr lang="LID4096" sz="1600" dirty="0"/>
                        </a:p>
                      </a:txBody>
                      <a:tcPr/>
                    </a:tc>
                    <a:tc>
                      <a:txBody>
                        <a:bodyPr/>
                        <a:lstStyle/>
                        <a:p>
                          <a:r>
                            <a:rPr lang="en-US" sz="1600" dirty="0"/>
                            <a:t>1</a:t>
                          </a:r>
                          <a:endParaRPr lang="LID4096" sz="1600" dirty="0"/>
                        </a:p>
                      </a:txBody>
                      <a:tcPr/>
                    </a:tc>
                    <a:tc>
                      <a:txBody>
                        <a:bodyPr/>
                        <a:lstStyle/>
                        <a:p>
                          <a:r>
                            <a:rPr lang="en-US" sz="1600" dirty="0"/>
                            <a:t>2</a:t>
                          </a:r>
                          <a:endParaRPr lang="LID4096" sz="1600" dirty="0"/>
                        </a:p>
                      </a:txBody>
                      <a:tcPr/>
                    </a:tc>
                    <a:tc>
                      <a:txBody>
                        <a:bodyPr/>
                        <a:lstStyle/>
                        <a:p>
                          <a:r>
                            <a:rPr lang="en-US" sz="1600" dirty="0"/>
                            <a:t>3</a:t>
                          </a:r>
                          <a:endParaRPr lang="LID4096" sz="1600" dirty="0"/>
                        </a:p>
                      </a:txBody>
                      <a:tcPr/>
                    </a:tc>
                    <a:tc>
                      <a:txBody>
                        <a:bodyPr/>
                        <a:lstStyle/>
                        <a:p>
                          <a:r>
                            <a:rPr lang="en-US" sz="1600" dirty="0"/>
                            <a:t>4</a:t>
                          </a:r>
                          <a:endParaRPr lang="LID4096" sz="1600" dirty="0"/>
                        </a:p>
                      </a:txBody>
                      <a:tcPr/>
                    </a:tc>
                    <a:tc>
                      <a:txBody>
                        <a:bodyPr/>
                        <a:lstStyle/>
                        <a:p>
                          <a:r>
                            <a:rPr lang="en-US" sz="1600" dirty="0"/>
                            <a:t>5</a:t>
                          </a:r>
                          <a:endParaRPr lang="LID4096" sz="1600" dirty="0"/>
                        </a:p>
                      </a:txBody>
                      <a:tcPr/>
                    </a:tc>
                    <a:tc>
                      <a:txBody>
                        <a:bodyPr/>
                        <a:lstStyle/>
                        <a:p>
                          <a:r>
                            <a:rPr lang="en-US" sz="1600" dirty="0"/>
                            <a:t>6</a:t>
                          </a:r>
                          <a:endParaRPr lang="LID4096" sz="1600" dirty="0"/>
                        </a:p>
                      </a:txBody>
                      <a:tcPr/>
                    </a:tc>
                    <a:tc>
                      <a:txBody>
                        <a:bodyPr/>
                        <a:lstStyle/>
                        <a:p>
                          <a:r>
                            <a:rPr lang="en-US" sz="1600" dirty="0"/>
                            <a:t>7</a:t>
                          </a:r>
                          <a:endParaRPr lang="LID4096" sz="1600" dirty="0"/>
                        </a:p>
                      </a:txBody>
                      <a:tcPr/>
                    </a:tc>
                    <a:tc>
                      <a:txBody>
                        <a:bodyPr/>
                        <a:lstStyle/>
                        <a:p>
                          <a:r>
                            <a:rPr lang="en-US" sz="1600" dirty="0"/>
                            <a:t>8</a:t>
                          </a:r>
                          <a:endParaRPr lang="LID4096" sz="1600" dirty="0"/>
                        </a:p>
                      </a:txBody>
                      <a:tcPr/>
                    </a:tc>
                    <a:tc>
                      <a:txBody>
                        <a:bodyPr/>
                        <a:lstStyle/>
                        <a:p>
                          <a:r>
                            <a:rPr lang="en-US" sz="1600" dirty="0"/>
                            <a:t>9</a:t>
                          </a:r>
                          <a:endParaRPr lang="LID4096" sz="1600" dirty="0"/>
                        </a:p>
                      </a:txBody>
                      <a:tcPr/>
                    </a:tc>
                    <a:tc>
                      <a:txBody>
                        <a:bodyPr/>
                        <a:lstStyle/>
                        <a:p>
                          <a:pPr/>
                          <a14:m>
                            <m:oMathPara xmlns:m="http://schemas.openxmlformats.org/officeDocument/2006/math">
                              <m:oMathParaPr>
                                <m:jc m:val="centerGroup"/>
                              </m:oMathParaPr>
                              <m:oMath xmlns:m="http://schemas.openxmlformats.org/officeDocument/2006/math">
                                <m:r>
                                  <a:rPr lang="en-US" sz="1600" b="1" i="1" smtClean="0">
                                    <a:latin typeface="Cambria Math" panose="02040503050406030204" pitchFamily="18" charset="0"/>
                                  </a:rPr>
                                  <m:t>𝝐</m:t>
                                </m:r>
                              </m:oMath>
                            </m:oMathPara>
                          </a14:m>
                          <a:endParaRPr lang="LID4096" sz="1600" dirty="0"/>
                        </a:p>
                      </a:txBody>
                      <a:tcPr/>
                    </a:tc>
                    <a:extLst>
                      <a:ext uri="{0D108BD9-81ED-4DB2-BD59-A6C34878D82A}">
                        <a16:rowId xmlns:a16="http://schemas.microsoft.com/office/drawing/2014/main" val="2406703387"/>
                      </a:ext>
                    </a:extLst>
                  </a:tr>
                  <a:tr h="370840">
                    <a:tc>
                      <a:txBody>
                        <a:bodyPr/>
                        <a:lstStyle/>
                        <a:p>
                          <a:r>
                            <a:rPr lang="en-US" sz="1600" dirty="0"/>
                            <a:t>X</a:t>
                          </a:r>
                          <a:endParaRPr lang="LID4096" sz="1600" dirty="0"/>
                        </a:p>
                      </a:txBody>
                      <a:tcPr/>
                    </a:tc>
                    <a:tc>
                      <a:txBody>
                        <a:bodyPr/>
                        <a:lstStyle/>
                        <a:p>
                          <a:r>
                            <a:rPr lang="en-US" sz="1600" dirty="0"/>
                            <a:t>0</a:t>
                          </a:r>
                          <a:endParaRPr lang="LID4096" sz="1600" dirty="0"/>
                        </a:p>
                      </a:txBody>
                      <a:tcPr/>
                    </a:tc>
                    <a:tc>
                      <a:txBody>
                        <a:bodyPr/>
                        <a:lstStyle/>
                        <a:p>
                          <a:r>
                            <a:rPr lang="en-US" sz="1600" dirty="0"/>
                            <a:t>1</a:t>
                          </a:r>
                          <a:endParaRPr lang="LID4096" sz="1600" dirty="0"/>
                        </a:p>
                      </a:txBody>
                      <a:tcPr/>
                    </a:tc>
                    <a:tc>
                      <a:txBody>
                        <a:bodyPr/>
                        <a:lstStyle/>
                        <a:p>
                          <a:r>
                            <a:rPr lang="en-US" sz="1600" dirty="0"/>
                            <a:t>2</a:t>
                          </a:r>
                          <a:endParaRPr lang="LID4096" sz="1600" dirty="0"/>
                        </a:p>
                      </a:txBody>
                      <a:tcPr/>
                    </a:tc>
                    <a:tc>
                      <a:txBody>
                        <a:bodyPr/>
                        <a:lstStyle/>
                        <a:p>
                          <a:r>
                            <a:rPr lang="en-US" sz="1600" dirty="0"/>
                            <a:t>3</a:t>
                          </a:r>
                          <a:endParaRPr lang="LID4096" sz="1600" dirty="0"/>
                        </a:p>
                      </a:txBody>
                      <a:tcPr/>
                    </a:tc>
                    <a:tc>
                      <a:txBody>
                        <a:bodyPr/>
                        <a:lstStyle/>
                        <a:p>
                          <a:r>
                            <a:rPr lang="en-US" sz="1600" dirty="0"/>
                            <a:t>4</a:t>
                          </a:r>
                          <a:endParaRPr lang="LID4096" sz="1600" dirty="0"/>
                        </a:p>
                      </a:txBody>
                      <a:tcPr/>
                    </a:tc>
                    <a:tc>
                      <a:txBody>
                        <a:bodyPr/>
                        <a:lstStyle/>
                        <a:p>
                          <a:r>
                            <a:rPr lang="en-US" sz="1600" dirty="0"/>
                            <a:t>5</a:t>
                          </a:r>
                          <a:endParaRPr lang="LID4096" sz="1600" dirty="0"/>
                        </a:p>
                      </a:txBody>
                      <a:tcPr/>
                    </a:tc>
                    <a:tc>
                      <a:txBody>
                        <a:bodyPr/>
                        <a:lstStyle/>
                        <a:p>
                          <a:r>
                            <a:rPr lang="en-US" sz="1600" dirty="0"/>
                            <a:t>6</a:t>
                          </a:r>
                          <a:endParaRPr lang="LID4096" sz="1600" dirty="0"/>
                        </a:p>
                      </a:txBody>
                      <a:tcPr/>
                    </a:tc>
                    <a:tc>
                      <a:txBody>
                        <a:bodyPr/>
                        <a:lstStyle/>
                        <a:p>
                          <a:r>
                            <a:rPr lang="en-US" sz="1600" dirty="0"/>
                            <a:t>7</a:t>
                          </a:r>
                          <a:endParaRPr lang="LID4096" sz="1600" dirty="0"/>
                        </a:p>
                      </a:txBody>
                      <a:tcPr/>
                    </a:tc>
                    <a:tc>
                      <a:txBody>
                        <a:bodyPr/>
                        <a:lstStyle/>
                        <a:p>
                          <a:r>
                            <a:rPr lang="en-US" sz="1600" dirty="0"/>
                            <a:t>8</a:t>
                          </a:r>
                          <a:endParaRPr lang="LID4096" sz="1600" dirty="0"/>
                        </a:p>
                      </a:txBody>
                      <a:tcPr/>
                    </a:tc>
                    <a:tc>
                      <a:txBody>
                        <a:bodyPr/>
                        <a:lstStyle/>
                        <a:p>
                          <a:r>
                            <a:rPr lang="en-US" sz="1600" dirty="0"/>
                            <a:t>9</a:t>
                          </a:r>
                          <a:endParaRPr lang="LID4096" sz="1600" dirty="0"/>
                        </a:p>
                      </a:txBody>
                      <a:tcPr/>
                    </a:tc>
                    <a:tc>
                      <a:txBody>
                        <a:bodyPr/>
                        <a:lstStyle/>
                        <a:p>
                          <a:endParaRPr lang="LID4096" sz="1600" dirty="0"/>
                        </a:p>
                      </a:txBody>
                      <a:tcPr/>
                    </a:tc>
                    <a:extLst>
                      <a:ext uri="{0D108BD9-81ED-4DB2-BD59-A6C34878D82A}">
                        <a16:rowId xmlns:a16="http://schemas.microsoft.com/office/drawing/2014/main" val="391947288"/>
                      </a:ext>
                    </a:extLst>
                  </a:tr>
                  <a:tr h="370840">
                    <a:tc>
                      <a:txBody>
                        <a:bodyPr/>
                        <a:lstStyle/>
                        <a:p>
                          <a:r>
                            <a:rPr lang="en-US" sz="1600" dirty="0"/>
                            <a:t>Y</a:t>
                          </a:r>
                          <a:endParaRPr lang="LID4096" sz="1600" dirty="0"/>
                        </a:p>
                      </a:txBody>
                      <a:tcPr/>
                    </a:tc>
                    <a:tc>
                      <a:txBody>
                        <a:bodyPr/>
                        <a:lstStyle/>
                        <a:p>
                          <a:r>
                            <a:rPr lang="en-US" sz="1600" dirty="0"/>
                            <a:t>1</a:t>
                          </a:r>
                          <a:endParaRPr lang="LID4096" sz="1600" dirty="0"/>
                        </a:p>
                      </a:txBody>
                      <a:tcPr/>
                    </a:tc>
                    <a:tc>
                      <a:txBody>
                        <a:bodyPr/>
                        <a:lstStyle/>
                        <a:p>
                          <a:r>
                            <a:rPr lang="en-US" sz="1600" dirty="0"/>
                            <a:t>1</a:t>
                          </a:r>
                          <a:endParaRPr lang="LID4096" sz="1600" dirty="0"/>
                        </a:p>
                      </a:txBody>
                      <a:tcPr/>
                    </a:tc>
                    <a:tc>
                      <a:txBody>
                        <a:bodyPr/>
                        <a:lstStyle/>
                        <a:p>
                          <a:r>
                            <a:rPr lang="en-US" sz="1600" dirty="0"/>
                            <a:t>1</a:t>
                          </a:r>
                          <a:endParaRPr lang="LID4096" sz="1600" dirty="0"/>
                        </a:p>
                      </a:txBody>
                      <a:tcPr/>
                    </a:tc>
                    <a:tc>
                      <a:txBody>
                        <a:bodyPr/>
                        <a:lstStyle/>
                        <a:p>
                          <a:r>
                            <a:rPr lang="en-US" sz="1600" dirty="0"/>
                            <a:t>-1</a:t>
                          </a:r>
                          <a:endParaRPr lang="LID4096" sz="1600" dirty="0"/>
                        </a:p>
                      </a:txBody>
                      <a:tcPr/>
                    </a:tc>
                    <a:tc>
                      <a:txBody>
                        <a:bodyPr/>
                        <a:lstStyle/>
                        <a:p>
                          <a:r>
                            <a:rPr lang="en-US" sz="1600" dirty="0"/>
                            <a:t>-1</a:t>
                          </a:r>
                          <a:endParaRPr lang="LID4096" sz="1600" dirty="0"/>
                        </a:p>
                      </a:txBody>
                      <a:tcPr/>
                    </a:tc>
                    <a:tc>
                      <a:txBody>
                        <a:bodyPr/>
                        <a:lstStyle/>
                        <a:p>
                          <a:r>
                            <a:rPr lang="en-US" sz="1600" dirty="0"/>
                            <a:t>-1</a:t>
                          </a:r>
                          <a:endParaRPr lang="LID4096" sz="1600" dirty="0"/>
                        </a:p>
                      </a:txBody>
                      <a:tcPr/>
                    </a:tc>
                    <a:tc>
                      <a:txBody>
                        <a:bodyPr/>
                        <a:lstStyle/>
                        <a:p>
                          <a:r>
                            <a:rPr lang="en-US" sz="1600" dirty="0"/>
                            <a:t>1</a:t>
                          </a:r>
                          <a:endParaRPr lang="LID4096" sz="1600" dirty="0"/>
                        </a:p>
                      </a:txBody>
                      <a:tcPr/>
                    </a:tc>
                    <a:tc>
                      <a:txBody>
                        <a:bodyPr/>
                        <a:lstStyle/>
                        <a:p>
                          <a:r>
                            <a:rPr lang="en-US" sz="1600" dirty="0"/>
                            <a:t>1</a:t>
                          </a:r>
                          <a:endParaRPr lang="LID4096" sz="1600" dirty="0"/>
                        </a:p>
                      </a:txBody>
                      <a:tcPr/>
                    </a:tc>
                    <a:tc>
                      <a:txBody>
                        <a:bodyPr/>
                        <a:lstStyle/>
                        <a:p>
                          <a:r>
                            <a:rPr lang="en-US" sz="1600" dirty="0"/>
                            <a:t>1</a:t>
                          </a:r>
                          <a:endParaRPr lang="LID4096" sz="1600" dirty="0"/>
                        </a:p>
                      </a:txBody>
                      <a:tcPr/>
                    </a:tc>
                    <a:tc>
                      <a:txBody>
                        <a:bodyPr/>
                        <a:lstStyle/>
                        <a:p>
                          <a:r>
                            <a:rPr lang="en-US" sz="1600" dirty="0"/>
                            <a:t>-1</a:t>
                          </a:r>
                          <a:endParaRPr lang="LID4096" sz="1600" dirty="0"/>
                        </a:p>
                      </a:txBody>
                      <a:tcPr/>
                    </a:tc>
                    <a:tc>
                      <a:txBody>
                        <a:bodyPr/>
                        <a:lstStyle/>
                        <a:p>
                          <a:endParaRPr lang="LID4096" sz="1600" dirty="0"/>
                        </a:p>
                      </a:txBody>
                      <a:tcPr/>
                    </a:tc>
                    <a:extLst>
                      <a:ext uri="{0D108BD9-81ED-4DB2-BD59-A6C34878D82A}">
                        <a16:rowId xmlns:a16="http://schemas.microsoft.com/office/drawing/2014/main" val="2175554634"/>
                      </a:ext>
                    </a:extLst>
                  </a:tr>
                  <a:tr h="370840">
                    <a:tc>
                      <a:txBody>
                        <a:bodyPr/>
                        <a:lstStyle/>
                        <a:p>
                          <a:r>
                            <a:rPr lang="en-US" sz="1600" dirty="0"/>
                            <a:t>P</a:t>
                          </a:r>
                          <a:endParaRPr lang="LID4096"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0.45</a:t>
                          </a:r>
                          <a:endParaRPr lang="LID4096"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0.45</a:t>
                          </a:r>
                          <a:endParaRPr lang="LID4096" sz="1600" dirty="0"/>
                        </a:p>
                      </a:txBody>
                      <a:tcPr/>
                    </a:tc>
                    <a:tc>
                      <a:txBody>
                        <a:bodyPr/>
                        <a:lstStyle/>
                        <a:p>
                          <a:r>
                            <a:rPr lang="en-US" sz="1600" dirty="0"/>
                            <a:t>0.45</a:t>
                          </a:r>
                          <a:endParaRPr lang="LID4096" sz="1600" dirty="0"/>
                        </a:p>
                      </a:txBody>
                      <a:tcPr/>
                    </a:tc>
                    <a:tc>
                      <a:txBody>
                        <a:bodyPr/>
                        <a:lstStyle/>
                        <a:p>
                          <a:r>
                            <a:rPr lang="en-US" sz="1600" dirty="0"/>
                            <a:t>0.167</a:t>
                          </a:r>
                          <a:endParaRPr lang="LID4096" sz="1600" dirty="0"/>
                        </a:p>
                      </a:txBody>
                      <a:tcPr/>
                    </a:tc>
                    <a:tc>
                      <a:txBody>
                        <a:bodyPr/>
                        <a:lstStyle/>
                        <a:p>
                          <a:r>
                            <a:rPr lang="en-US" sz="1600" dirty="0"/>
                            <a:t>0.167</a:t>
                          </a:r>
                          <a:endParaRPr lang="LID4096" sz="1600" dirty="0"/>
                        </a:p>
                      </a:txBody>
                      <a:tcPr/>
                    </a:tc>
                    <a:tc>
                      <a:txBody>
                        <a:bodyPr/>
                        <a:lstStyle/>
                        <a:p>
                          <a:r>
                            <a:rPr lang="en-US" sz="1600" dirty="0"/>
                            <a:t>0.167</a:t>
                          </a:r>
                          <a:endParaRPr lang="LID4096" sz="1600" dirty="0"/>
                        </a:p>
                      </a:txBody>
                      <a:tcPr/>
                    </a:tc>
                    <a:tc>
                      <a:txBody>
                        <a:bodyPr/>
                        <a:lstStyle/>
                        <a:p>
                          <a:r>
                            <a:rPr lang="en-US" sz="1600" dirty="0"/>
                            <a:t>0.106</a:t>
                          </a:r>
                          <a:endParaRPr lang="LID4096" sz="1600" dirty="0"/>
                        </a:p>
                      </a:txBody>
                      <a:tcPr/>
                    </a:tc>
                    <a:tc>
                      <a:txBody>
                        <a:bodyPr/>
                        <a:lstStyle/>
                        <a:p>
                          <a:r>
                            <a:rPr lang="en-US" sz="1600" dirty="0"/>
                            <a:t>0.106</a:t>
                          </a:r>
                          <a:endParaRPr lang="LID4096" sz="1600" dirty="0"/>
                        </a:p>
                      </a:txBody>
                      <a:tcPr/>
                    </a:tc>
                    <a:tc>
                      <a:txBody>
                        <a:bodyPr/>
                        <a:lstStyle/>
                        <a:p>
                          <a:r>
                            <a:rPr lang="en-US" sz="1600" dirty="0"/>
                            <a:t>0.106</a:t>
                          </a:r>
                          <a:endParaRPr lang="LID4096" sz="1600" dirty="0"/>
                        </a:p>
                      </a:txBody>
                      <a:tcPr/>
                    </a:tc>
                    <a:tc>
                      <a:txBody>
                        <a:bodyPr/>
                        <a:lstStyle/>
                        <a:p>
                          <a:r>
                            <a:rPr lang="en-US" sz="1600" dirty="0"/>
                            <a:t>0.045</a:t>
                          </a:r>
                          <a:endParaRPr lang="LID4096" sz="1600" dirty="0"/>
                        </a:p>
                      </a:txBody>
                      <a:tcPr/>
                    </a:tc>
                    <a:tc>
                      <a:txBody>
                        <a:bodyPr/>
                        <a:lstStyle/>
                        <a:p>
                          <a:endParaRPr lang="LID4096" sz="1600" dirty="0"/>
                        </a:p>
                      </a:txBody>
                      <a:tcPr/>
                    </a:tc>
                    <a:extLst>
                      <a:ext uri="{0D108BD9-81ED-4DB2-BD59-A6C34878D82A}">
                        <a16:rowId xmlns:a16="http://schemas.microsoft.com/office/drawing/2014/main" val="531969103"/>
                      </a:ext>
                    </a:extLst>
                  </a:tr>
                  <a:tr h="370840">
                    <a:tc>
                      <a:txBody>
                        <a:bodyPr/>
                        <a:lstStyle/>
                        <a:p>
                          <a:r>
                            <a:rPr lang="en-US" sz="1600" dirty="0"/>
                            <a:t>X&gt;5.5</a:t>
                          </a:r>
                          <a:endParaRPr lang="LID4096" sz="1600" dirty="0"/>
                        </a:p>
                      </a:txBody>
                      <a:tcPr/>
                    </a:tc>
                    <a:tc>
                      <a:txBody>
                        <a:bodyPr/>
                        <a:lstStyle/>
                        <a:p>
                          <a:r>
                            <a:rPr lang="en-US" sz="1600" dirty="0"/>
                            <a:t>-1</a:t>
                          </a:r>
                          <a:endParaRPr lang="LID4096" sz="1600" dirty="0"/>
                        </a:p>
                      </a:txBody>
                      <a:tcPr/>
                    </a:tc>
                    <a:tc>
                      <a:txBody>
                        <a:bodyPr/>
                        <a:lstStyle/>
                        <a:p>
                          <a:r>
                            <a:rPr lang="en-US" sz="1600" dirty="0"/>
                            <a:t>-1</a:t>
                          </a:r>
                          <a:endParaRPr lang="LID4096" sz="1600" dirty="0"/>
                        </a:p>
                      </a:txBody>
                      <a:tcPr/>
                    </a:tc>
                    <a:tc>
                      <a:txBody>
                        <a:bodyPr/>
                        <a:lstStyle/>
                        <a:p>
                          <a:r>
                            <a:rPr lang="en-US" sz="1600" dirty="0"/>
                            <a:t>-1</a:t>
                          </a:r>
                          <a:endParaRPr lang="LID4096" sz="1600" dirty="0"/>
                        </a:p>
                      </a:txBody>
                      <a:tcPr/>
                    </a:tc>
                    <a:tc>
                      <a:txBody>
                        <a:bodyPr/>
                        <a:lstStyle/>
                        <a:p>
                          <a:r>
                            <a:rPr lang="en-US" sz="1600" dirty="0"/>
                            <a:t>-1</a:t>
                          </a:r>
                          <a:endParaRPr lang="LID4096" sz="1600" dirty="0"/>
                        </a:p>
                      </a:txBody>
                      <a:tcPr/>
                    </a:tc>
                    <a:tc>
                      <a:txBody>
                        <a:bodyPr/>
                        <a:lstStyle/>
                        <a:p>
                          <a:r>
                            <a:rPr lang="en-US" sz="1600" dirty="0"/>
                            <a:t>-1</a:t>
                          </a:r>
                          <a:endParaRPr lang="LID4096" sz="1600" dirty="0"/>
                        </a:p>
                      </a:txBody>
                      <a:tcPr/>
                    </a:tc>
                    <a:tc>
                      <a:txBody>
                        <a:bodyPr/>
                        <a:lstStyle/>
                        <a:p>
                          <a:r>
                            <a:rPr lang="en-US" sz="1600" dirty="0"/>
                            <a:t>-1</a:t>
                          </a:r>
                          <a:endParaRPr lang="LID4096" sz="1600" dirty="0"/>
                        </a:p>
                      </a:txBody>
                      <a:tcPr/>
                    </a:tc>
                    <a:tc>
                      <a:txBody>
                        <a:bodyPr/>
                        <a:lstStyle/>
                        <a:p>
                          <a:r>
                            <a:rPr lang="en-US" sz="1600" dirty="0"/>
                            <a:t>1</a:t>
                          </a:r>
                          <a:endParaRPr lang="LID4096" sz="1600" dirty="0"/>
                        </a:p>
                      </a:txBody>
                      <a:tcPr/>
                    </a:tc>
                    <a:tc>
                      <a:txBody>
                        <a:bodyPr/>
                        <a:lstStyle/>
                        <a:p>
                          <a:r>
                            <a:rPr lang="en-US" sz="1600" dirty="0"/>
                            <a:t>1</a:t>
                          </a:r>
                          <a:endParaRPr lang="LID4096" sz="1600" dirty="0"/>
                        </a:p>
                      </a:txBody>
                      <a:tcPr/>
                    </a:tc>
                    <a:tc>
                      <a:txBody>
                        <a:bodyPr/>
                        <a:lstStyle/>
                        <a:p>
                          <a:r>
                            <a:rPr lang="en-US" sz="1600" dirty="0"/>
                            <a:t>1</a:t>
                          </a:r>
                          <a:endParaRPr lang="LID4096" sz="1600" dirty="0"/>
                        </a:p>
                      </a:txBody>
                      <a:tcPr/>
                    </a:tc>
                    <a:tc>
                      <a:txBody>
                        <a:bodyPr/>
                        <a:lstStyle/>
                        <a:p>
                          <a:r>
                            <a:rPr lang="en-US" sz="1600" dirty="0"/>
                            <a:t>1</a:t>
                          </a:r>
                          <a:endParaRPr lang="LID4096" sz="1600" dirty="0"/>
                        </a:p>
                      </a:txBody>
                      <a:tcPr/>
                    </a:tc>
                    <a:tc>
                      <a:txBody>
                        <a:bodyPr/>
                        <a:lstStyle/>
                        <a:p>
                          <a:r>
                            <a:rPr lang="en-US" sz="1600" dirty="0"/>
                            <a:t>0.18</a:t>
                          </a:r>
                          <a:endParaRPr lang="LID4096" sz="1600" dirty="0"/>
                        </a:p>
                      </a:txBody>
                      <a:tcPr/>
                    </a:tc>
                    <a:extLst>
                      <a:ext uri="{0D108BD9-81ED-4DB2-BD59-A6C34878D82A}">
                        <a16:rowId xmlns:a16="http://schemas.microsoft.com/office/drawing/2014/main" val="3141886651"/>
                      </a:ext>
                    </a:extLst>
                  </a:tr>
                  <a:tr h="370840">
                    <a:tc>
                      <a:txBody>
                        <a:bodyPr/>
                        <a:lstStyle/>
                        <a:p>
                          <a:r>
                            <a:rPr lang="en-US" sz="1600" dirty="0" err="1"/>
                            <a:t>Pnew</a:t>
                          </a:r>
                          <a:endParaRPr lang="LID4096"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0.096</a:t>
                          </a:r>
                          <a:endParaRPr lang="LID4096"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0.096</a:t>
                          </a:r>
                          <a:endParaRPr lang="LID4096" sz="1600" dirty="0"/>
                        </a:p>
                      </a:txBody>
                      <a:tcPr/>
                    </a:tc>
                    <a:tc>
                      <a:txBody>
                        <a:bodyPr/>
                        <a:lstStyle/>
                        <a:p>
                          <a:r>
                            <a:rPr lang="en-US" sz="1600" dirty="0"/>
                            <a:t>0.096</a:t>
                          </a:r>
                          <a:endParaRPr lang="LID4096" sz="1600" dirty="0"/>
                        </a:p>
                      </a:txBody>
                      <a:tcPr/>
                    </a:tc>
                    <a:tc>
                      <a:txBody>
                        <a:bodyPr/>
                        <a:lstStyle/>
                        <a:p>
                          <a:r>
                            <a:rPr lang="en-US" sz="1600" dirty="0"/>
                            <a:t>0.078</a:t>
                          </a:r>
                          <a:endParaRPr lang="LID4096" sz="1600" dirty="0"/>
                        </a:p>
                      </a:txBody>
                      <a:tcPr/>
                    </a:tc>
                    <a:tc>
                      <a:txBody>
                        <a:bodyPr/>
                        <a:lstStyle/>
                        <a:p>
                          <a:r>
                            <a:rPr lang="en-US" sz="1600" dirty="0"/>
                            <a:t>0.078</a:t>
                          </a:r>
                          <a:endParaRPr lang="LID4096" sz="1600" dirty="0"/>
                        </a:p>
                      </a:txBody>
                      <a:tcPr/>
                    </a:tc>
                    <a:tc>
                      <a:txBody>
                        <a:bodyPr/>
                        <a:lstStyle/>
                        <a:p>
                          <a:r>
                            <a:rPr lang="en-US" sz="1600" dirty="0"/>
                            <a:t>0.078</a:t>
                          </a:r>
                          <a:endParaRPr lang="LID4096" sz="1600" dirty="0"/>
                        </a:p>
                      </a:txBody>
                      <a:tcPr/>
                    </a:tc>
                    <a:tc>
                      <a:txBody>
                        <a:bodyPr/>
                        <a:lstStyle/>
                        <a:p>
                          <a:r>
                            <a:rPr lang="en-US" sz="1600" dirty="0"/>
                            <a:t>0.05</a:t>
                          </a:r>
                          <a:endParaRPr lang="LID4096" sz="1600" dirty="0"/>
                        </a:p>
                      </a:txBody>
                      <a:tcPr/>
                    </a:tc>
                    <a:tc>
                      <a:txBody>
                        <a:bodyPr/>
                        <a:lstStyle/>
                        <a:p>
                          <a:r>
                            <a:rPr lang="en-US" sz="1600" dirty="0"/>
                            <a:t>0.05</a:t>
                          </a:r>
                          <a:endParaRPr lang="LID4096" sz="1600" dirty="0"/>
                        </a:p>
                      </a:txBody>
                      <a:tcPr/>
                    </a:tc>
                    <a:tc>
                      <a:txBody>
                        <a:bodyPr/>
                        <a:lstStyle/>
                        <a:p>
                          <a:r>
                            <a:rPr lang="en-US" sz="1600" dirty="0"/>
                            <a:t>0.05</a:t>
                          </a:r>
                          <a:endParaRPr lang="LID4096" sz="1600" dirty="0"/>
                        </a:p>
                      </a:txBody>
                      <a:tcPr/>
                    </a:tc>
                    <a:tc>
                      <a:txBody>
                        <a:bodyPr/>
                        <a:lstStyle/>
                        <a:p>
                          <a:r>
                            <a:rPr lang="en-US" sz="1600" dirty="0"/>
                            <a:t>0.096</a:t>
                          </a:r>
                          <a:endParaRPr lang="LID4096" sz="1600" dirty="0"/>
                        </a:p>
                      </a:txBody>
                      <a:tcPr/>
                    </a:tc>
                    <a:tc>
                      <a:txBody>
                        <a:bodyPr/>
                        <a:lstStyle/>
                        <a:p>
                          <a:endParaRPr lang="LID4096" sz="2000" dirty="0"/>
                        </a:p>
                      </a:txBody>
                      <a:tcPr/>
                    </a:tc>
                    <a:extLst>
                      <a:ext uri="{0D108BD9-81ED-4DB2-BD59-A6C34878D82A}">
                        <a16:rowId xmlns:a16="http://schemas.microsoft.com/office/drawing/2014/main" val="3678514497"/>
                      </a:ext>
                    </a:extLst>
                  </a:tr>
                </a:tbl>
              </a:graphicData>
            </a:graphic>
          </p:graphicFrame>
        </mc:Choice>
        <mc:Fallback xmlns="">
          <p:graphicFrame>
            <p:nvGraphicFramePr>
              <p:cNvPr id="6" name="Table 6">
                <a:extLst>
                  <a:ext uri="{FF2B5EF4-FFF2-40B4-BE49-F238E27FC236}">
                    <a16:creationId xmlns:a16="http://schemas.microsoft.com/office/drawing/2014/main" id="{B87759BD-F0BB-4C7F-B6FE-3A8317E66BF0}"/>
                  </a:ext>
                </a:extLst>
              </p:cNvPr>
              <p:cNvGraphicFramePr>
                <a:graphicFrameLocks noGrp="1"/>
              </p:cNvGraphicFramePr>
              <p:nvPr>
                <p:ph idx="1"/>
                <p:extLst>
                  <p:ext uri="{D42A27DB-BD31-4B8C-83A1-F6EECF244321}">
                    <p14:modId xmlns:p14="http://schemas.microsoft.com/office/powerpoint/2010/main" val="3960464089"/>
                  </p:ext>
                </p:extLst>
              </p:nvPr>
            </p:nvGraphicFramePr>
            <p:xfrm>
              <a:off x="946150" y="1828800"/>
              <a:ext cx="6446833" cy="3058160"/>
            </p:xfrm>
            <a:graphic>
              <a:graphicData uri="http://schemas.openxmlformats.org/drawingml/2006/table">
                <a:tbl>
                  <a:tblPr firstRow="1" bandRow="1">
                    <a:tableStyleId>{5C22544A-7EE6-4342-B048-85BDC9FD1C3A}</a:tableStyleId>
                  </a:tblPr>
                  <a:tblGrid>
                    <a:gridCol w="551388">
                      <a:extLst>
                        <a:ext uri="{9D8B030D-6E8A-4147-A177-3AD203B41FA5}">
                          <a16:colId xmlns:a16="http://schemas.microsoft.com/office/drawing/2014/main" val="2125577940"/>
                        </a:ext>
                      </a:extLst>
                    </a:gridCol>
                    <a:gridCol w="523085">
                      <a:extLst>
                        <a:ext uri="{9D8B030D-6E8A-4147-A177-3AD203B41FA5}">
                          <a16:colId xmlns:a16="http://schemas.microsoft.com/office/drawing/2014/main" val="869162464"/>
                        </a:ext>
                      </a:extLst>
                    </a:gridCol>
                    <a:gridCol w="537236">
                      <a:extLst>
                        <a:ext uri="{9D8B030D-6E8A-4147-A177-3AD203B41FA5}">
                          <a16:colId xmlns:a16="http://schemas.microsoft.com/office/drawing/2014/main" val="228964478"/>
                        </a:ext>
                      </a:extLst>
                    </a:gridCol>
                    <a:gridCol w="537236">
                      <a:extLst>
                        <a:ext uri="{9D8B030D-6E8A-4147-A177-3AD203B41FA5}">
                          <a16:colId xmlns:a16="http://schemas.microsoft.com/office/drawing/2014/main" val="1740794156"/>
                        </a:ext>
                      </a:extLst>
                    </a:gridCol>
                    <a:gridCol w="537236">
                      <a:extLst>
                        <a:ext uri="{9D8B030D-6E8A-4147-A177-3AD203B41FA5}">
                          <a16:colId xmlns:a16="http://schemas.microsoft.com/office/drawing/2014/main" val="937220109"/>
                        </a:ext>
                      </a:extLst>
                    </a:gridCol>
                    <a:gridCol w="537236">
                      <a:extLst>
                        <a:ext uri="{9D8B030D-6E8A-4147-A177-3AD203B41FA5}">
                          <a16:colId xmlns:a16="http://schemas.microsoft.com/office/drawing/2014/main" val="2294728461"/>
                        </a:ext>
                      </a:extLst>
                    </a:gridCol>
                    <a:gridCol w="537236">
                      <a:extLst>
                        <a:ext uri="{9D8B030D-6E8A-4147-A177-3AD203B41FA5}">
                          <a16:colId xmlns:a16="http://schemas.microsoft.com/office/drawing/2014/main" val="1530943301"/>
                        </a:ext>
                      </a:extLst>
                    </a:gridCol>
                    <a:gridCol w="537236">
                      <a:extLst>
                        <a:ext uri="{9D8B030D-6E8A-4147-A177-3AD203B41FA5}">
                          <a16:colId xmlns:a16="http://schemas.microsoft.com/office/drawing/2014/main" val="796534891"/>
                        </a:ext>
                      </a:extLst>
                    </a:gridCol>
                    <a:gridCol w="537236">
                      <a:extLst>
                        <a:ext uri="{9D8B030D-6E8A-4147-A177-3AD203B41FA5}">
                          <a16:colId xmlns:a16="http://schemas.microsoft.com/office/drawing/2014/main" val="1438237302"/>
                        </a:ext>
                      </a:extLst>
                    </a:gridCol>
                    <a:gridCol w="537236">
                      <a:extLst>
                        <a:ext uri="{9D8B030D-6E8A-4147-A177-3AD203B41FA5}">
                          <a16:colId xmlns:a16="http://schemas.microsoft.com/office/drawing/2014/main" val="2106090586"/>
                        </a:ext>
                      </a:extLst>
                    </a:gridCol>
                    <a:gridCol w="537236">
                      <a:extLst>
                        <a:ext uri="{9D8B030D-6E8A-4147-A177-3AD203B41FA5}">
                          <a16:colId xmlns:a16="http://schemas.microsoft.com/office/drawing/2014/main" val="2292440500"/>
                        </a:ext>
                      </a:extLst>
                    </a:gridCol>
                    <a:gridCol w="537236">
                      <a:extLst>
                        <a:ext uri="{9D8B030D-6E8A-4147-A177-3AD203B41FA5}">
                          <a16:colId xmlns:a16="http://schemas.microsoft.com/office/drawing/2014/main" val="3353765721"/>
                        </a:ext>
                      </a:extLst>
                    </a:gridCol>
                  </a:tblGrid>
                  <a:tr h="579120">
                    <a:tc>
                      <a:txBody>
                        <a:bodyPr/>
                        <a:lstStyle/>
                        <a:p>
                          <a:r>
                            <a:rPr lang="en-US" sz="1600" dirty="0"/>
                            <a:t>Index</a:t>
                          </a:r>
                          <a:endParaRPr lang="LID4096" sz="1600" dirty="0"/>
                        </a:p>
                      </a:txBody>
                      <a:tcPr/>
                    </a:tc>
                    <a:tc>
                      <a:txBody>
                        <a:bodyPr/>
                        <a:lstStyle/>
                        <a:p>
                          <a:r>
                            <a:rPr lang="en-US" sz="1600" dirty="0"/>
                            <a:t>0</a:t>
                          </a:r>
                          <a:endParaRPr lang="LID4096" sz="1600" dirty="0"/>
                        </a:p>
                      </a:txBody>
                      <a:tcPr/>
                    </a:tc>
                    <a:tc>
                      <a:txBody>
                        <a:bodyPr/>
                        <a:lstStyle/>
                        <a:p>
                          <a:r>
                            <a:rPr lang="en-US" sz="1600" dirty="0"/>
                            <a:t>1</a:t>
                          </a:r>
                          <a:endParaRPr lang="LID4096" sz="1600" dirty="0"/>
                        </a:p>
                      </a:txBody>
                      <a:tcPr/>
                    </a:tc>
                    <a:tc>
                      <a:txBody>
                        <a:bodyPr/>
                        <a:lstStyle/>
                        <a:p>
                          <a:r>
                            <a:rPr lang="en-US" sz="1600" dirty="0"/>
                            <a:t>2</a:t>
                          </a:r>
                          <a:endParaRPr lang="LID4096" sz="1600" dirty="0"/>
                        </a:p>
                      </a:txBody>
                      <a:tcPr/>
                    </a:tc>
                    <a:tc>
                      <a:txBody>
                        <a:bodyPr/>
                        <a:lstStyle/>
                        <a:p>
                          <a:r>
                            <a:rPr lang="en-US" sz="1600" dirty="0"/>
                            <a:t>3</a:t>
                          </a:r>
                          <a:endParaRPr lang="LID4096" sz="1600" dirty="0"/>
                        </a:p>
                      </a:txBody>
                      <a:tcPr/>
                    </a:tc>
                    <a:tc>
                      <a:txBody>
                        <a:bodyPr/>
                        <a:lstStyle/>
                        <a:p>
                          <a:r>
                            <a:rPr lang="en-US" sz="1600" dirty="0"/>
                            <a:t>4</a:t>
                          </a:r>
                          <a:endParaRPr lang="LID4096" sz="1600" dirty="0"/>
                        </a:p>
                      </a:txBody>
                      <a:tcPr/>
                    </a:tc>
                    <a:tc>
                      <a:txBody>
                        <a:bodyPr/>
                        <a:lstStyle/>
                        <a:p>
                          <a:r>
                            <a:rPr lang="en-US" sz="1600" dirty="0"/>
                            <a:t>5</a:t>
                          </a:r>
                          <a:endParaRPr lang="LID4096" sz="1600" dirty="0"/>
                        </a:p>
                      </a:txBody>
                      <a:tcPr/>
                    </a:tc>
                    <a:tc>
                      <a:txBody>
                        <a:bodyPr/>
                        <a:lstStyle/>
                        <a:p>
                          <a:r>
                            <a:rPr lang="en-US" sz="1600" dirty="0"/>
                            <a:t>6</a:t>
                          </a:r>
                          <a:endParaRPr lang="LID4096" sz="1600" dirty="0"/>
                        </a:p>
                      </a:txBody>
                      <a:tcPr/>
                    </a:tc>
                    <a:tc>
                      <a:txBody>
                        <a:bodyPr/>
                        <a:lstStyle/>
                        <a:p>
                          <a:r>
                            <a:rPr lang="en-US" sz="1600" dirty="0"/>
                            <a:t>7</a:t>
                          </a:r>
                          <a:endParaRPr lang="LID4096" sz="1600" dirty="0"/>
                        </a:p>
                      </a:txBody>
                      <a:tcPr/>
                    </a:tc>
                    <a:tc>
                      <a:txBody>
                        <a:bodyPr/>
                        <a:lstStyle/>
                        <a:p>
                          <a:r>
                            <a:rPr lang="en-US" sz="1600" dirty="0"/>
                            <a:t>8</a:t>
                          </a:r>
                          <a:endParaRPr lang="LID4096" sz="1600" dirty="0"/>
                        </a:p>
                      </a:txBody>
                      <a:tcPr/>
                    </a:tc>
                    <a:tc>
                      <a:txBody>
                        <a:bodyPr/>
                        <a:lstStyle/>
                        <a:p>
                          <a:r>
                            <a:rPr lang="en-US" sz="1600" dirty="0"/>
                            <a:t>9</a:t>
                          </a:r>
                          <a:endParaRPr lang="LID4096" sz="1600" dirty="0"/>
                        </a:p>
                      </a:txBody>
                      <a:tcPr/>
                    </a:tc>
                    <a:tc>
                      <a:txBody>
                        <a:bodyPr/>
                        <a:lstStyle/>
                        <a:p>
                          <a:endParaRPr lang="LID4096"/>
                        </a:p>
                      </a:txBody>
                      <a:tcPr>
                        <a:blipFill>
                          <a:blip r:embed="rId2"/>
                          <a:stretch>
                            <a:fillRect l="-1103409" t="-3158" r="-4545" b="-442105"/>
                          </a:stretch>
                        </a:blipFill>
                      </a:tcPr>
                    </a:tc>
                    <a:extLst>
                      <a:ext uri="{0D108BD9-81ED-4DB2-BD59-A6C34878D82A}">
                        <a16:rowId xmlns:a16="http://schemas.microsoft.com/office/drawing/2014/main" val="2406703387"/>
                      </a:ext>
                    </a:extLst>
                  </a:tr>
                  <a:tr h="370840">
                    <a:tc>
                      <a:txBody>
                        <a:bodyPr/>
                        <a:lstStyle/>
                        <a:p>
                          <a:r>
                            <a:rPr lang="en-US" sz="1600" dirty="0"/>
                            <a:t>X</a:t>
                          </a:r>
                          <a:endParaRPr lang="LID4096" sz="1600" dirty="0"/>
                        </a:p>
                      </a:txBody>
                      <a:tcPr/>
                    </a:tc>
                    <a:tc>
                      <a:txBody>
                        <a:bodyPr/>
                        <a:lstStyle/>
                        <a:p>
                          <a:r>
                            <a:rPr lang="en-US" sz="1600" dirty="0"/>
                            <a:t>0</a:t>
                          </a:r>
                          <a:endParaRPr lang="LID4096" sz="1600" dirty="0"/>
                        </a:p>
                      </a:txBody>
                      <a:tcPr/>
                    </a:tc>
                    <a:tc>
                      <a:txBody>
                        <a:bodyPr/>
                        <a:lstStyle/>
                        <a:p>
                          <a:r>
                            <a:rPr lang="en-US" sz="1600" dirty="0"/>
                            <a:t>1</a:t>
                          </a:r>
                          <a:endParaRPr lang="LID4096" sz="1600" dirty="0"/>
                        </a:p>
                      </a:txBody>
                      <a:tcPr/>
                    </a:tc>
                    <a:tc>
                      <a:txBody>
                        <a:bodyPr/>
                        <a:lstStyle/>
                        <a:p>
                          <a:r>
                            <a:rPr lang="en-US" sz="1600" dirty="0"/>
                            <a:t>2</a:t>
                          </a:r>
                          <a:endParaRPr lang="LID4096" sz="1600" dirty="0"/>
                        </a:p>
                      </a:txBody>
                      <a:tcPr/>
                    </a:tc>
                    <a:tc>
                      <a:txBody>
                        <a:bodyPr/>
                        <a:lstStyle/>
                        <a:p>
                          <a:r>
                            <a:rPr lang="en-US" sz="1600" dirty="0"/>
                            <a:t>3</a:t>
                          </a:r>
                          <a:endParaRPr lang="LID4096" sz="1600" dirty="0"/>
                        </a:p>
                      </a:txBody>
                      <a:tcPr/>
                    </a:tc>
                    <a:tc>
                      <a:txBody>
                        <a:bodyPr/>
                        <a:lstStyle/>
                        <a:p>
                          <a:r>
                            <a:rPr lang="en-US" sz="1600" dirty="0"/>
                            <a:t>4</a:t>
                          </a:r>
                          <a:endParaRPr lang="LID4096" sz="1600" dirty="0"/>
                        </a:p>
                      </a:txBody>
                      <a:tcPr/>
                    </a:tc>
                    <a:tc>
                      <a:txBody>
                        <a:bodyPr/>
                        <a:lstStyle/>
                        <a:p>
                          <a:r>
                            <a:rPr lang="en-US" sz="1600" dirty="0"/>
                            <a:t>5</a:t>
                          </a:r>
                          <a:endParaRPr lang="LID4096" sz="1600" dirty="0"/>
                        </a:p>
                      </a:txBody>
                      <a:tcPr/>
                    </a:tc>
                    <a:tc>
                      <a:txBody>
                        <a:bodyPr/>
                        <a:lstStyle/>
                        <a:p>
                          <a:r>
                            <a:rPr lang="en-US" sz="1600" dirty="0"/>
                            <a:t>6</a:t>
                          </a:r>
                          <a:endParaRPr lang="LID4096" sz="1600" dirty="0"/>
                        </a:p>
                      </a:txBody>
                      <a:tcPr/>
                    </a:tc>
                    <a:tc>
                      <a:txBody>
                        <a:bodyPr/>
                        <a:lstStyle/>
                        <a:p>
                          <a:r>
                            <a:rPr lang="en-US" sz="1600" dirty="0"/>
                            <a:t>7</a:t>
                          </a:r>
                          <a:endParaRPr lang="LID4096" sz="1600" dirty="0"/>
                        </a:p>
                      </a:txBody>
                      <a:tcPr/>
                    </a:tc>
                    <a:tc>
                      <a:txBody>
                        <a:bodyPr/>
                        <a:lstStyle/>
                        <a:p>
                          <a:r>
                            <a:rPr lang="en-US" sz="1600" dirty="0"/>
                            <a:t>8</a:t>
                          </a:r>
                          <a:endParaRPr lang="LID4096" sz="1600" dirty="0"/>
                        </a:p>
                      </a:txBody>
                      <a:tcPr/>
                    </a:tc>
                    <a:tc>
                      <a:txBody>
                        <a:bodyPr/>
                        <a:lstStyle/>
                        <a:p>
                          <a:r>
                            <a:rPr lang="en-US" sz="1600" dirty="0"/>
                            <a:t>9</a:t>
                          </a:r>
                          <a:endParaRPr lang="LID4096" sz="1600" dirty="0"/>
                        </a:p>
                      </a:txBody>
                      <a:tcPr/>
                    </a:tc>
                    <a:tc>
                      <a:txBody>
                        <a:bodyPr/>
                        <a:lstStyle/>
                        <a:p>
                          <a:endParaRPr lang="LID4096" sz="1600" dirty="0"/>
                        </a:p>
                      </a:txBody>
                      <a:tcPr/>
                    </a:tc>
                    <a:extLst>
                      <a:ext uri="{0D108BD9-81ED-4DB2-BD59-A6C34878D82A}">
                        <a16:rowId xmlns:a16="http://schemas.microsoft.com/office/drawing/2014/main" val="391947288"/>
                      </a:ext>
                    </a:extLst>
                  </a:tr>
                  <a:tr h="370840">
                    <a:tc>
                      <a:txBody>
                        <a:bodyPr/>
                        <a:lstStyle/>
                        <a:p>
                          <a:r>
                            <a:rPr lang="en-US" sz="1600" dirty="0"/>
                            <a:t>Y</a:t>
                          </a:r>
                          <a:endParaRPr lang="LID4096" sz="1600" dirty="0"/>
                        </a:p>
                      </a:txBody>
                      <a:tcPr/>
                    </a:tc>
                    <a:tc>
                      <a:txBody>
                        <a:bodyPr/>
                        <a:lstStyle/>
                        <a:p>
                          <a:r>
                            <a:rPr lang="en-US" sz="1600" dirty="0"/>
                            <a:t>1</a:t>
                          </a:r>
                          <a:endParaRPr lang="LID4096" sz="1600" dirty="0"/>
                        </a:p>
                      </a:txBody>
                      <a:tcPr/>
                    </a:tc>
                    <a:tc>
                      <a:txBody>
                        <a:bodyPr/>
                        <a:lstStyle/>
                        <a:p>
                          <a:r>
                            <a:rPr lang="en-US" sz="1600" dirty="0"/>
                            <a:t>1</a:t>
                          </a:r>
                          <a:endParaRPr lang="LID4096" sz="1600" dirty="0"/>
                        </a:p>
                      </a:txBody>
                      <a:tcPr/>
                    </a:tc>
                    <a:tc>
                      <a:txBody>
                        <a:bodyPr/>
                        <a:lstStyle/>
                        <a:p>
                          <a:r>
                            <a:rPr lang="en-US" sz="1600" dirty="0"/>
                            <a:t>1</a:t>
                          </a:r>
                          <a:endParaRPr lang="LID4096" sz="1600" dirty="0"/>
                        </a:p>
                      </a:txBody>
                      <a:tcPr/>
                    </a:tc>
                    <a:tc>
                      <a:txBody>
                        <a:bodyPr/>
                        <a:lstStyle/>
                        <a:p>
                          <a:r>
                            <a:rPr lang="en-US" sz="1600" dirty="0"/>
                            <a:t>-1</a:t>
                          </a:r>
                          <a:endParaRPr lang="LID4096" sz="1600" dirty="0"/>
                        </a:p>
                      </a:txBody>
                      <a:tcPr/>
                    </a:tc>
                    <a:tc>
                      <a:txBody>
                        <a:bodyPr/>
                        <a:lstStyle/>
                        <a:p>
                          <a:r>
                            <a:rPr lang="en-US" sz="1600" dirty="0"/>
                            <a:t>-1</a:t>
                          </a:r>
                          <a:endParaRPr lang="LID4096" sz="1600" dirty="0"/>
                        </a:p>
                      </a:txBody>
                      <a:tcPr/>
                    </a:tc>
                    <a:tc>
                      <a:txBody>
                        <a:bodyPr/>
                        <a:lstStyle/>
                        <a:p>
                          <a:r>
                            <a:rPr lang="en-US" sz="1600" dirty="0"/>
                            <a:t>-1</a:t>
                          </a:r>
                          <a:endParaRPr lang="LID4096" sz="1600" dirty="0"/>
                        </a:p>
                      </a:txBody>
                      <a:tcPr/>
                    </a:tc>
                    <a:tc>
                      <a:txBody>
                        <a:bodyPr/>
                        <a:lstStyle/>
                        <a:p>
                          <a:r>
                            <a:rPr lang="en-US" sz="1600" dirty="0"/>
                            <a:t>1</a:t>
                          </a:r>
                          <a:endParaRPr lang="LID4096" sz="1600" dirty="0"/>
                        </a:p>
                      </a:txBody>
                      <a:tcPr/>
                    </a:tc>
                    <a:tc>
                      <a:txBody>
                        <a:bodyPr/>
                        <a:lstStyle/>
                        <a:p>
                          <a:r>
                            <a:rPr lang="en-US" sz="1600" dirty="0"/>
                            <a:t>1</a:t>
                          </a:r>
                          <a:endParaRPr lang="LID4096" sz="1600" dirty="0"/>
                        </a:p>
                      </a:txBody>
                      <a:tcPr/>
                    </a:tc>
                    <a:tc>
                      <a:txBody>
                        <a:bodyPr/>
                        <a:lstStyle/>
                        <a:p>
                          <a:r>
                            <a:rPr lang="en-US" sz="1600" dirty="0"/>
                            <a:t>1</a:t>
                          </a:r>
                          <a:endParaRPr lang="LID4096" sz="1600" dirty="0"/>
                        </a:p>
                      </a:txBody>
                      <a:tcPr/>
                    </a:tc>
                    <a:tc>
                      <a:txBody>
                        <a:bodyPr/>
                        <a:lstStyle/>
                        <a:p>
                          <a:r>
                            <a:rPr lang="en-US" sz="1600" dirty="0"/>
                            <a:t>-1</a:t>
                          </a:r>
                          <a:endParaRPr lang="LID4096" sz="1600" dirty="0"/>
                        </a:p>
                      </a:txBody>
                      <a:tcPr/>
                    </a:tc>
                    <a:tc>
                      <a:txBody>
                        <a:bodyPr/>
                        <a:lstStyle/>
                        <a:p>
                          <a:endParaRPr lang="LID4096" sz="1600" dirty="0"/>
                        </a:p>
                      </a:txBody>
                      <a:tcPr/>
                    </a:tc>
                    <a:extLst>
                      <a:ext uri="{0D108BD9-81ED-4DB2-BD59-A6C34878D82A}">
                        <a16:rowId xmlns:a16="http://schemas.microsoft.com/office/drawing/2014/main" val="2175554634"/>
                      </a:ext>
                    </a:extLst>
                  </a:tr>
                  <a:tr h="579120">
                    <a:tc>
                      <a:txBody>
                        <a:bodyPr/>
                        <a:lstStyle/>
                        <a:p>
                          <a:r>
                            <a:rPr lang="en-US" sz="1600" dirty="0"/>
                            <a:t>P</a:t>
                          </a:r>
                          <a:endParaRPr lang="LID4096"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0.45</a:t>
                          </a:r>
                          <a:endParaRPr lang="LID4096"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0.45</a:t>
                          </a:r>
                          <a:endParaRPr lang="LID4096" sz="1600" dirty="0"/>
                        </a:p>
                      </a:txBody>
                      <a:tcPr/>
                    </a:tc>
                    <a:tc>
                      <a:txBody>
                        <a:bodyPr/>
                        <a:lstStyle/>
                        <a:p>
                          <a:r>
                            <a:rPr lang="en-US" sz="1600" dirty="0"/>
                            <a:t>0.45</a:t>
                          </a:r>
                          <a:endParaRPr lang="LID4096" sz="1600" dirty="0"/>
                        </a:p>
                      </a:txBody>
                      <a:tcPr/>
                    </a:tc>
                    <a:tc>
                      <a:txBody>
                        <a:bodyPr/>
                        <a:lstStyle/>
                        <a:p>
                          <a:r>
                            <a:rPr lang="en-US" sz="1600" dirty="0"/>
                            <a:t>0.167</a:t>
                          </a:r>
                          <a:endParaRPr lang="LID4096" sz="1600" dirty="0"/>
                        </a:p>
                      </a:txBody>
                      <a:tcPr/>
                    </a:tc>
                    <a:tc>
                      <a:txBody>
                        <a:bodyPr/>
                        <a:lstStyle/>
                        <a:p>
                          <a:r>
                            <a:rPr lang="en-US" sz="1600" dirty="0"/>
                            <a:t>0.167</a:t>
                          </a:r>
                          <a:endParaRPr lang="LID4096" sz="1600" dirty="0"/>
                        </a:p>
                      </a:txBody>
                      <a:tcPr/>
                    </a:tc>
                    <a:tc>
                      <a:txBody>
                        <a:bodyPr/>
                        <a:lstStyle/>
                        <a:p>
                          <a:r>
                            <a:rPr lang="en-US" sz="1600" dirty="0"/>
                            <a:t>0.167</a:t>
                          </a:r>
                          <a:endParaRPr lang="LID4096" sz="1600" dirty="0"/>
                        </a:p>
                      </a:txBody>
                      <a:tcPr/>
                    </a:tc>
                    <a:tc>
                      <a:txBody>
                        <a:bodyPr/>
                        <a:lstStyle/>
                        <a:p>
                          <a:r>
                            <a:rPr lang="en-US" sz="1600" dirty="0"/>
                            <a:t>0.106</a:t>
                          </a:r>
                          <a:endParaRPr lang="LID4096" sz="1600" dirty="0"/>
                        </a:p>
                      </a:txBody>
                      <a:tcPr/>
                    </a:tc>
                    <a:tc>
                      <a:txBody>
                        <a:bodyPr/>
                        <a:lstStyle/>
                        <a:p>
                          <a:r>
                            <a:rPr lang="en-US" sz="1600" dirty="0"/>
                            <a:t>0.106</a:t>
                          </a:r>
                          <a:endParaRPr lang="LID4096" sz="1600" dirty="0"/>
                        </a:p>
                      </a:txBody>
                      <a:tcPr/>
                    </a:tc>
                    <a:tc>
                      <a:txBody>
                        <a:bodyPr/>
                        <a:lstStyle/>
                        <a:p>
                          <a:r>
                            <a:rPr lang="en-US" sz="1600" dirty="0"/>
                            <a:t>0.106</a:t>
                          </a:r>
                          <a:endParaRPr lang="LID4096" sz="1600" dirty="0"/>
                        </a:p>
                      </a:txBody>
                      <a:tcPr/>
                    </a:tc>
                    <a:tc>
                      <a:txBody>
                        <a:bodyPr/>
                        <a:lstStyle/>
                        <a:p>
                          <a:r>
                            <a:rPr lang="en-US" sz="1600" dirty="0"/>
                            <a:t>0.045</a:t>
                          </a:r>
                          <a:endParaRPr lang="LID4096" sz="1600" dirty="0"/>
                        </a:p>
                      </a:txBody>
                      <a:tcPr/>
                    </a:tc>
                    <a:tc>
                      <a:txBody>
                        <a:bodyPr/>
                        <a:lstStyle/>
                        <a:p>
                          <a:endParaRPr lang="LID4096" sz="1600" dirty="0"/>
                        </a:p>
                      </a:txBody>
                      <a:tcPr/>
                    </a:tc>
                    <a:extLst>
                      <a:ext uri="{0D108BD9-81ED-4DB2-BD59-A6C34878D82A}">
                        <a16:rowId xmlns:a16="http://schemas.microsoft.com/office/drawing/2014/main" val="531969103"/>
                      </a:ext>
                    </a:extLst>
                  </a:tr>
                  <a:tr h="579120">
                    <a:tc>
                      <a:txBody>
                        <a:bodyPr/>
                        <a:lstStyle/>
                        <a:p>
                          <a:r>
                            <a:rPr lang="en-US" sz="1600" dirty="0"/>
                            <a:t>X&gt;5.5</a:t>
                          </a:r>
                          <a:endParaRPr lang="LID4096" sz="1600" dirty="0"/>
                        </a:p>
                      </a:txBody>
                      <a:tcPr/>
                    </a:tc>
                    <a:tc>
                      <a:txBody>
                        <a:bodyPr/>
                        <a:lstStyle/>
                        <a:p>
                          <a:r>
                            <a:rPr lang="en-US" sz="1600" dirty="0"/>
                            <a:t>-1</a:t>
                          </a:r>
                          <a:endParaRPr lang="LID4096" sz="1600" dirty="0"/>
                        </a:p>
                      </a:txBody>
                      <a:tcPr/>
                    </a:tc>
                    <a:tc>
                      <a:txBody>
                        <a:bodyPr/>
                        <a:lstStyle/>
                        <a:p>
                          <a:r>
                            <a:rPr lang="en-US" sz="1600" dirty="0"/>
                            <a:t>-1</a:t>
                          </a:r>
                          <a:endParaRPr lang="LID4096" sz="1600" dirty="0"/>
                        </a:p>
                      </a:txBody>
                      <a:tcPr/>
                    </a:tc>
                    <a:tc>
                      <a:txBody>
                        <a:bodyPr/>
                        <a:lstStyle/>
                        <a:p>
                          <a:r>
                            <a:rPr lang="en-US" sz="1600" dirty="0"/>
                            <a:t>-1</a:t>
                          </a:r>
                          <a:endParaRPr lang="LID4096" sz="1600" dirty="0"/>
                        </a:p>
                      </a:txBody>
                      <a:tcPr/>
                    </a:tc>
                    <a:tc>
                      <a:txBody>
                        <a:bodyPr/>
                        <a:lstStyle/>
                        <a:p>
                          <a:r>
                            <a:rPr lang="en-US" sz="1600" dirty="0"/>
                            <a:t>-1</a:t>
                          </a:r>
                          <a:endParaRPr lang="LID4096" sz="1600" dirty="0"/>
                        </a:p>
                      </a:txBody>
                      <a:tcPr/>
                    </a:tc>
                    <a:tc>
                      <a:txBody>
                        <a:bodyPr/>
                        <a:lstStyle/>
                        <a:p>
                          <a:r>
                            <a:rPr lang="en-US" sz="1600" dirty="0"/>
                            <a:t>-1</a:t>
                          </a:r>
                          <a:endParaRPr lang="LID4096" sz="1600" dirty="0"/>
                        </a:p>
                      </a:txBody>
                      <a:tcPr/>
                    </a:tc>
                    <a:tc>
                      <a:txBody>
                        <a:bodyPr/>
                        <a:lstStyle/>
                        <a:p>
                          <a:r>
                            <a:rPr lang="en-US" sz="1600" dirty="0"/>
                            <a:t>-1</a:t>
                          </a:r>
                          <a:endParaRPr lang="LID4096" sz="1600" dirty="0"/>
                        </a:p>
                      </a:txBody>
                      <a:tcPr/>
                    </a:tc>
                    <a:tc>
                      <a:txBody>
                        <a:bodyPr/>
                        <a:lstStyle/>
                        <a:p>
                          <a:r>
                            <a:rPr lang="en-US" sz="1600" dirty="0"/>
                            <a:t>1</a:t>
                          </a:r>
                          <a:endParaRPr lang="LID4096" sz="1600" dirty="0"/>
                        </a:p>
                      </a:txBody>
                      <a:tcPr/>
                    </a:tc>
                    <a:tc>
                      <a:txBody>
                        <a:bodyPr/>
                        <a:lstStyle/>
                        <a:p>
                          <a:r>
                            <a:rPr lang="en-US" sz="1600" dirty="0"/>
                            <a:t>1</a:t>
                          </a:r>
                          <a:endParaRPr lang="LID4096" sz="1600" dirty="0"/>
                        </a:p>
                      </a:txBody>
                      <a:tcPr/>
                    </a:tc>
                    <a:tc>
                      <a:txBody>
                        <a:bodyPr/>
                        <a:lstStyle/>
                        <a:p>
                          <a:r>
                            <a:rPr lang="en-US" sz="1600" dirty="0"/>
                            <a:t>1</a:t>
                          </a:r>
                          <a:endParaRPr lang="LID4096" sz="1600" dirty="0"/>
                        </a:p>
                      </a:txBody>
                      <a:tcPr/>
                    </a:tc>
                    <a:tc>
                      <a:txBody>
                        <a:bodyPr/>
                        <a:lstStyle/>
                        <a:p>
                          <a:r>
                            <a:rPr lang="en-US" sz="1600" dirty="0"/>
                            <a:t>1</a:t>
                          </a:r>
                          <a:endParaRPr lang="LID4096" sz="1600" dirty="0"/>
                        </a:p>
                      </a:txBody>
                      <a:tcPr/>
                    </a:tc>
                    <a:tc>
                      <a:txBody>
                        <a:bodyPr/>
                        <a:lstStyle/>
                        <a:p>
                          <a:r>
                            <a:rPr lang="en-US" sz="1600" dirty="0"/>
                            <a:t>0.18</a:t>
                          </a:r>
                          <a:endParaRPr lang="LID4096" sz="1600" dirty="0"/>
                        </a:p>
                      </a:txBody>
                      <a:tcPr/>
                    </a:tc>
                    <a:extLst>
                      <a:ext uri="{0D108BD9-81ED-4DB2-BD59-A6C34878D82A}">
                        <a16:rowId xmlns:a16="http://schemas.microsoft.com/office/drawing/2014/main" val="3141886651"/>
                      </a:ext>
                    </a:extLst>
                  </a:tr>
                  <a:tr h="579120">
                    <a:tc>
                      <a:txBody>
                        <a:bodyPr/>
                        <a:lstStyle/>
                        <a:p>
                          <a:r>
                            <a:rPr lang="en-US" sz="1600" dirty="0" err="1"/>
                            <a:t>Pnew</a:t>
                          </a:r>
                          <a:endParaRPr lang="LID4096"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0.096</a:t>
                          </a:r>
                          <a:endParaRPr lang="LID4096"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0.096</a:t>
                          </a:r>
                          <a:endParaRPr lang="LID4096" sz="1600" dirty="0"/>
                        </a:p>
                      </a:txBody>
                      <a:tcPr/>
                    </a:tc>
                    <a:tc>
                      <a:txBody>
                        <a:bodyPr/>
                        <a:lstStyle/>
                        <a:p>
                          <a:r>
                            <a:rPr lang="en-US" sz="1600" dirty="0"/>
                            <a:t>0.096</a:t>
                          </a:r>
                          <a:endParaRPr lang="LID4096" sz="1600" dirty="0"/>
                        </a:p>
                      </a:txBody>
                      <a:tcPr/>
                    </a:tc>
                    <a:tc>
                      <a:txBody>
                        <a:bodyPr/>
                        <a:lstStyle/>
                        <a:p>
                          <a:r>
                            <a:rPr lang="en-US" sz="1600" dirty="0"/>
                            <a:t>0.078</a:t>
                          </a:r>
                          <a:endParaRPr lang="LID4096" sz="1600" dirty="0"/>
                        </a:p>
                      </a:txBody>
                      <a:tcPr/>
                    </a:tc>
                    <a:tc>
                      <a:txBody>
                        <a:bodyPr/>
                        <a:lstStyle/>
                        <a:p>
                          <a:r>
                            <a:rPr lang="en-US" sz="1600" dirty="0"/>
                            <a:t>0.078</a:t>
                          </a:r>
                          <a:endParaRPr lang="LID4096" sz="1600" dirty="0"/>
                        </a:p>
                      </a:txBody>
                      <a:tcPr/>
                    </a:tc>
                    <a:tc>
                      <a:txBody>
                        <a:bodyPr/>
                        <a:lstStyle/>
                        <a:p>
                          <a:r>
                            <a:rPr lang="en-US" sz="1600" dirty="0"/>
                            <a:t>0.078</a:t>
                          </a:r>
                          <a:endParaRPr lang="LID4096" sz="1600" dirty="0"/>
                        </a:p>
                      </a:txBody>
                      <a:tcPr/>
                    </a:tc>
                    <a:tc>
                      <a:txBody>
                        <a:bodyPr/>
                        <a:lstStyle/>
                        <a:p>
                          <a:r>
                            <a:rPr lang="en-US" sz="1600" dirty="0"/>
                            <a:t>0.05</a:t>
                          </a:r>
                          <a:endParaRPr lang="LID4096" sz="1600" dirty="0"/>
                        </a:p>
                      </a:txBody>
                      <a:tcPr/>
                    </a:tc>
                    <a:tc>
                      <a:txBody>
                        <a:bodyPr/>
                        <a:lstStyle/>
                        <a:p>
                          <a:r>
                            <a:rPr lang="en-US" sz="1600" dirty="0"/>
                            <a:t>0.05</a:t>
                          </a:r>
                          <a:endParaRPr lang="LID4096" sz="1600" dirty="0"/>
                        </a:p>
                      </a:txBody>
                      <a:tcPr/>
                    </a:tc>
                    <a:tc>
                      <a:txBody>
                        <a:bodyPr/>
                        <a:lstStyle/>
                        <a:p>
                          <a:r>
                            <a:rPr lang="en-US" sz="1600" dirty="0"/>
                            <a:t>0.05</a:t>
                          </a:r>
                          <a:endParaRPr lang="LID4096" sz="1600" dirty="0"/>
                        </a:p>
                      </a:txBody>
                      <a:tcPr/>
                    </a:tc>
                    <a:tc>
                      <a:txBody>
                        <a:bodyPr/>
                        <a:lstStyle/>
                        <a:p>
                          <a:r>
                            <a:rPr lang="en-US" sz="1600" dirty="0"/>
                            <a:t>0.096</a:t>
                          </a:r>
                          <a:endParaRPr lang="LID4096" sz="1600" dirty="0"/>
                        </a:p>
                      </a:txBody>
                      <a:tcPr/>
                    </a:tc>
                    <a:tc>
                      <a:txBody>
                        <a:bodyPr/>
                        <a:lstStyle/>
                        <a:p>
                          <a:endParaRPr lang="LID4096" sz="2000" dirty="0"/>
                        </a:p>
                      </a:txBody>
                      <a:tcPr/>
                    </a:tc>
                    <a:extLst>
                      <a:ext uri="{0D108BD9-81ED-4DB2-BD59-A6C34878D82A}">
                        <a16:rowId xmlns:a16="http://schemas.microsoft.com/office/drawing/2014/main" val="3678514497"/>
                      </a:ext>
                    </a:extLst>
                  </a:tr>
                </a:tbl>
              </a:graphicData>
            </a:graphic>
          </p:graphicFrame>
        </mc:Fallback>
      </mc:AlternateContent>
      <p:sp>
        <p:nvSpPr>
          <p:cNvPr id="4" name="Footer Placeholder 3">
            <a:extLst>
              <a:ext uri="{FF2B5EF4-FFF2-40B4-BE49-F238E27FC236}">
                <a16:creationId xmlns:a16="http://schemas.microsoft.com/office/drawing/2014/main" id="{F6D72BAB-659D-481E-9F44-7A49FA6345E6}"/>
              </a:ext>
            </a:extLst>
          </p:cNvPr>
          <p:cNvSpPr>
            <a:spLocks noGrp="1"/>
          </p:cNvSpPr>
          <p:nvPr>
            <p:ph type="ftr" sz="quarter" idx="11"/>
          </p:nvPr>
        </p:nvSpPr>
        <p:spPr/>
        <p:txBody>
          <a:bodyPr/>
          <a:lstStyle/>
          <a:p>
            <a:r>
              <a:rPr lang="en-US"/>
              <a:t>zeshan.khan@nu.edu.pk</a:t>
            </a:r>
            <a:endParaRPr lang="en-US" dirty="0"/>
          </a:p>
        </p:txBody>
      </p:sp>
      <p:sp>
        <p:nvSpPr>
          <p:cNvPr id="5" name="Slide Number Placeholder 4">
            <a:extLst>
              <a:ext uri="{FF2B5EF4-FFF2-40B4-BE49-F238E27FC236}">
                <a16:creationId xmlns:a16="http://schemas.microsoft.com/office/drawing/2014/main" id="{4F1EC025-3B5F-4CBB-AA92-E3F3D7C93A87}"/>
              </a:ext>
            </a:extLst>
          </p:cNvPr>
          <p:cNvSpPr>
            <a:spLocks noGrp="1"/>
          </p:cNvSpPr>
          <p:nvPr>
            <p:ph type="sldNum" sz="quarter" idx="12"/>
          </p:nvPr>
        </p:nvSpPr>
        <p:spPr/>
        <p:txBody>
          <a:bodyPr/>
          <a:lstStyle/>
          <a:p>
            <a:pPr>
              <a:defRPr/>
            </a:pPr>
            <a:fld id="{A21CEE88-F9FC-456D-B47E-A59E4279B87A}" type="slidenum">
              <a:rPr lang="en-US" smtClean="0"/>
              <a:pPr>
                <a:defRPr/>
              </a:pPr>
              <a:t>50</a:t>
            </a:fld>
            <a:endParaRPr lang="en-US"/>
          </a:p>
        </p:txBody>
      </p:sp>
      <mc:AlternateContent xmlns:mc="http://schemas.openxmlformats.org/markup-compatibility/2006" xmlns:a14="http://schemas.microsoft.com/office/drawing/2010/main">
        <mc:Choice Requires="a14">
          <p:sp>
            <p:nvSpPr>
              <p:cNvPr id="7" name="Rectangle 3">
                <a:extLst>
                  <a:ext uri="{FF2B5EF4-FFF2-40B4-BE49-F238E27FC236}">
                    <a16:creationId xmlns:a16="http://schemas.microsoft.com/office/drawing/2014/main" id="{948E68EE-833E-4E59-AB6B-6C279262AB27}"/>
                  </a:ext>
                </a:extLst>
              </p:cNvPr>
              <p:cNvSpPr txBox="1">
                <a:spLocks noChangeArrowheads="1"/>
              </p:cNvSpPr>
              <p:nvPr/>
            </p:nvSpPr>
            <p:spPr>
              <a:xfrm>
                <a:off x="946404" y="5218936"/>
                <a:ext cx="6446520" cy="1522432"/>
              </a:xfrm>
              <a:prstGeom prst="rect">
                <a:avLst/>
              </a:prstGeom>
            </p:spPr>
            <p:txBody>
              <a:bodyPr vert="horz" lIns="91440" tIns="45720" rIns="91440" bIns="45720" rtlCol="0">
                <a:normAutofit/>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algn="just"/>
                <a:r>
                  <a:rPr lang="en-US" dirty="0">
                    <a:latin typeface="Times New Roman" pitchFamily="18" charset="0"/>
                  </a:rPr>
                  <a:t>Compute </a:t>
                </a:r>
                <a14:m>
                  <m:oMath xmlns:m="http://schemas.openxmlformats.org/officeDocument/2006/math">
                    <m:r>
                      <a:rPr lang="en-US" b="0" i="1" smtClean="0">
                        <a:latin typeface="Cambria Math" panose="02040503050406030204" pitchFamily="18" charset="0"/>
                      </a:rPr>
                      <m:t>𝛼</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r>
                      <m:rPr>
                        <m:sty m:val="p"/>
                      </m:rPr>
                      <a:rPr lang="en-US" b="0" i="0" smtClean="0">
                        <a:latin typeface="Cambria Math" panose="02040503050406030204" pitchFamily="18" charset="0"/>
                      </a:rPr>
                      <m:t>ln</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r>
                          <a:rPr lang="en-US" b="0" i="1" smtClean="0">
                            <a:latin typeface="Cambria Math" panose="02040503050406030204" pitchFamily="18" charset="0"/>
                          </a:rPr>
                          <m:t>𝜖</m:t>
                        </m:r>
                      </m:num>
                      <m:den>
                        <m:r>
                          <a:rPr lang="en-US" b="0" i="1" smtClean="0">
                            <a:latin typeface="Cambria Math" panose="02040503050406030204" pitchFamily="18" charset="0"/>
                          </a:rPr>
                          <m:t>𝜖</m:t>
                        </m:r>
                      </m:den>
                    </m:f>
                    <m:r>
                      <a:rPr lang="en-US" b="0" i="1" smtClean="0">
                        <a:latin typeface="Cambria Math" panose="02040503050406030204" pitchFamily="18" charset="0"/>
                      </a:rPr>
                      <m:t>)</m:t>
                    </m:r>
                  </m:oMath>
                </a14:m>
                <a:r>
                  <a:rPr lang="en-US" dirty="0">
                    <a:latin typeface="Times New Roman" pitchFamily="18" charset="0"/>
                  </a:rPr>
                  <a:t>=0.4236</a:t>
                </a:r>
              </a:p>
              <a:p>
                <a:pPr algn="just"/>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𝑄</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m:t>
                        </m:r>
                        <m:r>
                          <a:rPr lang="en-US" b="0" i="1" smtClean="0">
                            <a:latin typeface="Cambria Math" panose="02040503050406030204" pitchFamily="18" charset="0"/>
                          </a:rPr>
                          <m:t>𝛼</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𝑌</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sub>
                        </m:sSub>
                      </m:sup>
                    </m:sSup>
                  </m:oMath>
                </a14:m>
                <a:r>
                  <a:rPr lang="en-US" dirty="0">
                    <a:latin typeface="Times New Roman" pitchFamily="18" charset="0"/>
                  </a:rPr>
                  <a:t>(1.527 False,0.654 True)</a:t>
                </a:r>
              </a:p>
              <a:p>
                <a:pPr algn="just"/>
                <a14:m>
                  <m:oMath xmlns:m="http://schemas.openxmlformats.org/officeDocument/2006/math">
                    <m:r>
                      <a:rPr lang="en-US" b="0" i="1" smtClean="0">
                        <a:latin typeface="Cambria Math" panose="02040503050406030204" pitchFamily="18" charset="0"/>
                      </a:rPr>
                      <m:t>𝑍</m:t>
                    </m:r>
                    <m:r>
                      <a:rPr lang="en-US" b="0" i="1" smtClean="0">
                        <a:latin typeface="Cambria Math" panose="02040503050406030204" pitchFamily="18" charset="0"/>
                      </a:rPr>
                      <m:t>=</m:t>
                    </m:r>
                    <m:r>
                      <a:rPr lang="en-US" b="0" i="1" smtClean="0">
                        <a:latin typeface="Cambria Math" panose="02040503050406030204" pitchFamily="18" charset="0"/>
                      </a:rPr>
                      <m:t>𝑆𝑢𝑚</m:t>
                    </m:r>
                    <m:r>
                      <a:rPr lang="en-US" b="0" i="1" smtClean="0">
                        <a:latin typeface="Cambria Math" panose="02040503050406030204" pitchFamily="18" charset="0"/>
                      </a:rPr>
                      <m:t>(</m:t>
                    </m:r>
                    <m:r>
                      <a:rPr lang="en-US" b="0" i="1" smtClean="0">
                        <a:latin typeface="Cambria Math" panose="02040503050406030204" pitchFamily="18" charset="0"/>
                      </a:rPr>
                      <m:t>𝑄</m:t>
                    </m:r>
                    <m:r>
                      <a:rPr lang="en-US" b="0" i="1" smtClean="0">
                        <a:latin typeface="Cambria Math" panose="02040503050406030204" pitchFamily="18" charset="0"/>
                      </a:rPr>
                      <m:t>)</m:t>
                    </m:r>
                  </m:oMath>
                </a14:m>
                <a:r>
                  <a:rPr lang="en-US" dirty="0">
                    <a:latin typeface="Times New Roman" pitchFamily="18" charset="0"/>
                  </a:rPr>
                  <a:t>=0.9165</a:t>
                </a:r>
              </a:p>
            </p:txBody>
          </p:sp>
        </mc:Choice>
        <mc:Fallback xmlns="">
          <p:sp>
            <p:nvSpPr>
              <p:cNvPr id="7" name="Rectangle 3">
                <a:extLst>
                  <a:ext uri="{FF2B5EF4-FFF2-40B4-BE49-F238E27FC236}">
                    <a16:creationId xmlns:a16="http://schemas.microsoft.com/office/drawing/2014/main" id="{948E68EE-833E-4E59-AB6B-6C279262AB27}"/>
                  </a:ext>
                </a:extLst>
              </p:cNvPr>
              <p:cNvSpPr txBox="1">
                <a:spLocks noRot="1" noChangeAspect="1" noMove="1" noResize="1" noEditPoints="1" noAdjustHandles="1" noChangeArrowheads="1" noChangeShapeType="1" noTextEdit="1"/>
              </p:cNvSpPr>
              <p:nvPr/>
            </p:nvSpPr>
            <p:spPr>
              <a:xfrm>
                <a:off x="946404" y="5218936"/>
                <a:ext cx="6446520" cy="1522432"/>
              </a:xfrm>
              <a:prstGeom prst="rect">
                <a:avLst/>
              </a:prstGeom>
              <a:blipFill>
                <a:blip r:embed="rId3"/>
                <a:stretch>
                  <a:fillRect l="-189"/>
                </a:stretch>
              </a:blipFill>
            </p:spPr>
            <p:txBody>
              <a:bodyPr/>
              <a:lstStyle/>
              <a:p>
                <a:r>
                  <a:rPr lang="LID4096">
                    <a:noFill/>
                  </a:rPr>
                  <a:t> </a:t>
                </a:r>
              </a:p>
            </p:txBody>
          </p:sp>
        </mc:Fallback>
      </mc:AlternateContent>
    </p:spTree>
    <p:extLst>
      <p:ext uri="{BB962C8B-B14F-4D97-AF65-F5344CB8AC3E}">
        <p14:creationId xmlns:p14="http://schemas.microsoft.com/office/powerpoint/2010/main" val="1647563195"/>
      </p:ext>
    </p:extLst>
  </p:cSld>
  <p:clrMapOvr>
    <a:masterClrMapping/>
  </p:clrMapOvr>
  <p:transition spd="med">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blinds(horizontal)">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blinds(horizontal)">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blinds(horizontal)">
                                      <p:cBhvr>
                                        <p:cTn id="17" dur="5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3AB94E-E681-49D6-A428-A855AF1312D4}"/>
              </a:ext>
            </a:extLst>
          </p:cNvPr>
          <p:cNvSpPr>
            <a:spLocks noGrp="1"/>
          </p:cNvSpPr>
          <p:nvPr>
            <p:ph type="title"/>
          </p:nvPr>
        </p:nvSpPr>
        <p:spPr/>
        <p:txBody>
          <a:bodyPr/>
          <a:lstStyle/>
          <a:p>
            <a:r>
              <a:rPr lang="en-US" dirty="0"/>
              <a:t>Example (t3)</a:t>
            </a:r>
            <a:endParaRPr lang="LID4096" dirty="0"/>
          </a:p>
        </p:txBody>
      </p:sp>
      <mc:AlternateContent xmlns:mc="http://schemas.openxmlformats.org/markup-compatibility/2006" xmlns:a14="http://schemas.microsoft.com/office/drawing/2010/main">
        <mc:Choice Requires="a14">
          <p:graphicFrame>
            <p:nvGraphicFramePr>
              <p:cNvPr id="6" name="Table 6">
                <a:extLst>
                  <a:ext uri="{FF2B5EF4-FFF2-40B4-BE49-F238E27FC236}">
                    <a16:creationId xmlns:a16="http://schemas.microsoft.com/office/drawing/2014/main" id="{B87759BD-F0BB-4C7F-B6FE-3A8317E66BF0}"/>
                  </a:ext>
                </a:extLst>
              </p:cNvPr>
              <p:cNvGraphicFramePr>
                <a:graphicFrameLocks noGrp="1"/>
              </p:cNvGraphicFramePr>
              <p:nvPr>
                <p:ph idx="1"/>
                <p:extLst>
                  <p:ext uri="{D42A27DB-BD31-4B8C-83A1-F6EECF244321}">
                    <p14:modId xmlns:p14="http://schemas.microsoft.com/office/powerpoint/2010/main" val="3072424842"/>
                  </p:ext>
                </p:extLst>
              </p:nvPr>
            </p:nvGraphicFramePr>
            <p:xfrm>
              <a:off x="946150" y="1828800"/>
              <a:ext cx="6446833" cy="3637280"/>
            </p:xfrm>
            <a:graphic>
              <a:graphicData uri="http://schemas.openxmlformats.org/drawingml/2006/table">
                <a:tbl>
                  <a:tblPr firstRow="1" bandRow="1">
                    <a:tableStyleId>{5C22544A-7EE6-4342-B048-85BDC9FD1C3A}</a:tableStyleId>
                  </a:tblPr>
                  <a:tblGrid>
                    <a:gridCol w="551388">
                      <a:extLst>
                        <a:ext uri="{9D8B030D-6E8A-4147-A177-3AD203B41FA5}">
                          <a16:colId xmlns:a16="http://schemas.microsoft.com/office/drawing/2014/main" val="2125577940"/>
                        </a:ext>
                      </a:extLst>
                    </a:gridCol>
                    <a:gridCol w="523085">
                      <a:extLst>
                        <a:ext uri="{9D8B030D-6E8A-4147-A177-3AD203B41FA5}">
                          <a16:colId xmlns:a16="http://schemas.microsoft.com/office/drawing/2014/main" val="869162464"/>
                        </a:ext>
                      </a:extLst>
                    </a:gridCol>
                    <a:gridCol w="537236">
                      <a:extLst>
                        <a:ext uri="{9D8B030D-6E8A-4147-A177-3AD203B41FA5}">
                          <a16:colId xmlns:a16="http://schemas.microsoft.com/office/drawing/2014/main" val="228964478"/>
                        </a:ext>
                      </a:extLst>
                    </a:gridCol>
                    <a:gridCol w="537236">
                      <a:extLst>
                        <a:ext uri="{9D8B030D-6E8A-4147-A177-3AD203B41FA5}">
                          <a16:colId xmlns:a16="http://schemas.microsoft.com/office/drawing/2014/main" val="1740794156"/>
                        </a:ext>
                      </a:extLst>
                    </a:gridCol>
                    <a:gridCol w="537236">
                      <a:extLst>
                        <a:ext uri="{9D8B030D-6E8A-4147-A177-3AD203B41FA5}">
                          <a16:colId xmlns:a16="http://schemas.microsoft.com/office/drawing/2014/main" val="937220109"/>
                        </a:ext>
                      </a:extLst>
                    </a:gridCol>
                    <a:gridCol w="537236">
                      <a:extLst>
                        <a:ext uri="{9D8B030D-6E8A-4147-A177-3AD203B41FA5}">
                          <a16:colId xmlns:a16="http://schemas.microsoft.com/office/drawing/2014/main" val="2294728461"/>
                        </a:ext>
                      </a:extLst>
                    </a:gridCol>
                    <a:gridCol w="537236">
                      <a:extLst>
                        <a:ext uri="{9D8B030D-6E8A-4147-A177-3AD203B41FA5}">
                          <a16:colId xmlns:a16="http://schemas.microsoft.com/office/drawing/2014/main" val="1530943301"/>
                        </a:ext>
                      </a:extLst>
                    </a:gridCol>
                    <a:gridCol w="537236">
                      <a:extLst>
                        <a:ext uri="{9D8B030D-6E8A-4147-A177-3AD203B41FA5}">
                          <a16:colId xmlns:a16="http://schemas.microsoft.com/office/drawing/2014/main" val="796534891"/>
                        </a:ext>
                      </a:extLst>
                    </a:gridCol>
                    <a:gridCol w="537236">
                      <a:extLst>
                        <a:ext uri="{9D8B030D-6E8A-4147-A177-3AD203B41FA5}">
                          <a16:colId xmlns:a16="http://schemas.microsoft.com/office/drawing/2014/main" val="1438237302"/>
                        </a:ext>
                      </a:extLst>
                    </a:gridCol>
                    <a:gridCol w="537236">
                      <a:extLst>
                        <a:ext uri="{9D8B030D-6E8A-4147-A177-3AD203B41FA5}">
                          <a16:colId xmlns:a16="http://schemas.microsoft.com/office/drawing/2014/main" val="2106090586"/>
                        </a:ext>
                      </a:extLst>
                    </a:gridCol>
                    <a:gridCol w="537236">
                      <a:extLst>
                        <a:ext uri="{9D8B030D-6E8A-4147-A177-3AD203B41FA5}">
                          <a16:colId xmlns:a16="http://schemas.microsoft.com/office/drawing/2014/main" val="2292440500"/>
                        </a:ext>
                      </a:extLst>
                    </a:gridCol>
                    <a:gridCol w="537236">
                      <a:extLst>
                        <a:ext uri="{9D8B030D-6E8A-4147-A177-3AD203B41FA5}">
                          <a16:colId xmlns:a16="http://schemas.microsoft.com/office/drawing/2014/main" val="3353765721"/>
                        </a:ext>
                      </a:extLst>
                    </a:gridCol>
                  </a:tblGrid>
                  <a:tr h="370840">
                    <a:tc>
                      <a:txBody>
                        <a:bodyPr/>
                        <a:lstStyle/>
                        <a:p>
                          <a:r>
                            <a:rPr lang="en-US" sz="1600" dirty="0"/>
                            <a:t>Index</a:t>
                          </a:r>
                          <a:endParaRPr lang="LID4096" sz="1600" dirty="0"/>
                        </a:p>
                      </a:txBody>
                      <a:tcPr/>
                    </a:tc>
                    <a:tc>
                      <a:txBody>
                        <a:bodyPr/>
                        <a:lstStyle/>
                        <a:p>
                          <a:r>
                            <a:rPr lang="en-US" sz="1600" dirty="0"/>
                            <a:t>0</a:t>
                          </a:r>
                          <a:endParaRPr lang="LID4096" sz="1600" dirty="0"/>
                        </a:p>
                      </a:txBody>
                      <a:tcPr/>
                    </a:tc>
                    <a:tc>
                      <a:txBody>
                        <a:bodyPr/>
                        <a:lstStyle/>
                        <a:p>
                          <a:r>
                            <a:rPr lang="en-US" sz="1600" dirty="0"/>
                            <a:t>1</a:t>
                          </a:r>
                          <a:endParaRPr lang="LID4096" sz="1600" dirty="0"/>
                        </a:p>
                      </a:txBody>
                      <a:tcPr/>
                    </a:tc>
                    <a:tc>
                      <a:txBody>
                        <a:bodyPr/>
                        <a:lstStyle/>
                        <a:p>
                          <a:r>
                            <a:rPr lang="en-US" sz="1600" dirty="0"/>
                            <a:t>2</a:t>
                          </a:r>
                          <a:endParaRPr lang="LID4096" sz="1600" dirty="0"/>
                        </a:p>
                      </a:txBody>
                      <a:tcPr/>
                    </a:tc>
                    <a:tc>
                      <a:txBody>
                        <a:bodyPr/>
                        <a:lstStyle/>
                        <a:p>
                          <a:r>
                            <a:rPr lang="en-US" sz="1600" dirty="0"/>
                            <a:t>3</a:t>
                          </a:r>
                          <a:endParaRPr lang="LID4096" sz="1600" dirty="0"/>
                        </a:p>
                      </a:txBody>
                      <a:tcPr/>
                    </a:tc>
                    <a:tc>
                      <a:txBody>
                        <a:bodyPr/>
                        <a:lstStyle/>
                        <a:p>
                          <a:r>
                            <a:rPr lang="en-US" sz="1600" dirty="0"/>
                            <a:t>4</a:t>
                          </a:r>
                          <a:endParaRPr lang="LID4096" sz="1600" dirty="0"/>
                        </a:p>
                      </a:txBody>
                      <a:tcPr/>
                    </a:tc>
                    <a:tc>
                      <a:txBody>
                        <a:bodyPr/>
                        <a:lstStyle/>
                        <a:p>
                          <a:r>
                            <a:rPr lang="en-US" sz="1600" dirty="0"/>
                            <a:t>5</a:t>
                          </a:r>
                          <a:endParaRPr lang="LID4096" sz="1600" dirty="0"/>
                        </a:p>
                      </a:txBody>
                      <a:tcPr/>
                    </a:tc>
                    <a:tc>
                      <a:txBody>
                        <a:bodyPr/>
                        <a:lstStyle/>
                        <a:p>
                          <a:r>
                            <a:rPr lang="en-US" sz="1600" dirty="0"/>
                            <a:t>6</a:t>
                          </a:r>
                          <a:endParaRPr lang="LID4096" sz="1600" dirty="0"/>
                        </a:p>
                      </a:txBody>
                      <a:tcPr/>
                    </a:tc>
                    <a:tc>
                      <a:txBody>
                        <a:bodyPr/>
                        <a:lstStyle/>
                        <a:p>
                          <a:r>
                            <a:rPr lang="en-US" sz="1600" dirty="0"/>
                            <a:t>7</a:t>
                          </a:r>
                          <a:endParaRPr lang="LID4096" sz="1600" dirty="0"/>
                        </a:p>
                      </a:txBody>
                      <a:tcPr/>
                    </a:tc>
                    <a:tc>
                      <a:txBody>
                        <a:bodyPr/>
                        <a:lstStyle/>
                        <a:p>
                          <a:r>
                            <a:rPr lang="en-US" sz="1600" dirty="0"/>
                            <a:t>8</a:t>
                          </a:r>
                          <a:endParaRPr lang="LID4096" sz="1600" dirty="0"/>
                        </a:p>
                      </a:txBody>
                      <a:tcPr/>
                    </a:tc>
                    <a:tc>
                      <a:txBody>
                        <a:bodyPr/>
                        <a:lstStyle/>
                        <a:p>
                          <a:r>
                            <a:rPr lang="en-US" sz="1600" dirty="0"/>
                            <a:t>9</a:t>
                          </a:r>
                          <a:endParaRPr lang="LID4096" sz="1600" dirty="0"/>
                        </a:p>
                      </a:txBody>
                      <a:tcPr/>
                    </a:tc>
                    <a:tc>
                      <a:txBody>
                        <a:bodyPr/>
                        <a:lstStyle/>
                        <a:p>
                          <a:pPr/>
                          <a14:m>
                            <m:oMathPara xmlns:m="http://schemas.openxmlformats.org/officeDocument/2006/math">
                              <m:oMathParaPr>
                                <m:jc m:val="centerGroup"/>
                              </m:oMathParaPr>
                              <m:oMath xmlns:m="http://schemas.openxmlformats.org/officeDocument/2006/math">
                                <m:r>
                                  <a:rPr lang="en-US" sz="1600" b="1" i="1" smtClean="0">
                                    <a:latin typeface="Cambria Math" panose="02040503050406030204" pitchFamily="18" charset="0"/>
                                  </a:rPr>
                                  <m:t>𝝐</m:t>
                                </m:r>
                              </m:oMath>
                            </m:oMathPara>
                          </a14:m>
                          <a:endParaRPr lang="LID4096" sz="1600" dirty="0"/>
                        </a:p>
                      </a:txBody>
                      <a:tcPr/>
                    </a:tc>
                    <a:extLst>
                      <a:ext uri="{0D108BD9-81ED-4DB2-BD59-A6C34878D82A}">
                        <a16:rowId xmlns:a16="http://schemas.microsoft.com/office/drawing/2014/main" val="2406703387"/>
                      </a:ext>
                    </a:extLst>
                  </a:tr>
                  <a:tr h="370840">
                    <a:tc>
                      <a:txBody>
                        <a:bodyPr/>
                        <a:lstStyle/>
                        <a:p>
                          <a:r>
                            <a:rPr lang="en-US" sz="1600" dirty="0"/>
                            <a:t>X</a:t>
                          </a:r>
                          <a:endParaRPr lang="LID4096" sz="1600" dirty="0"/>
                        </a:p>
                      </a:txBody>
                      <a:tcPr/>
                    </a:tc>
                    <a:tc>
                      <a:txBody>
                        <a:bodyPr/>
                        <a:lstStyle/>
                        <a:p>
                          <a:r>
                            <a:rPr lang="en-US" sz="1600" dirty="0"/>
                            <a:t>0</a:t>
                          </a:r>
                          <a:endParaRPr lang="LID4096" sz="1600" dirty="0"/>
                        </a:p>
                      </a:txBody>
                      <a:tcPr/>
                    </a:tc>
                    <a:tc>
                      <a:txBody>
                        <a:bodyPr/>
                        <a:lstStyle/>
                        <a:p>
                          <a:r>
                            <a:rPr lang="en-US" sz="1600" dirty="0"/>
                            <a:t>1</a:t>
                          </a:r>
                          <a:endParaRPr lang="LID4096" sz="1600" dirty="0"/>
                        </a:p>
                      </a:txBody>
                      <a:tcPr/>
                    </a:tc>
                    <a:tc>
                      <a:txBody>
                        <a:bodyPr/>
                        <a:lstStyle/>
                        <a:p>
                          <a:r>
                            <a:rPr lang="en-US" sz="1600" dirty="0"/>
                            <a:t>2</a:t>
                          </a:r>
                          <a:endParaRPr lang="LID4096" sz="1600" dirty="0"/>
                        </a:p>
                      </a:txBody>
                      <a:tcPr/>
                    </a:tc>
                    <a:tc>
                      <a:txBody>
                        <a:bodyPr/>
                        <a:lstStyle/>
                        <a:p>
                          <a:r>
                            <a:rPr lang="en-US" sz="1600" dirty="0"/>
                            <a:t>3</a:t>
                          </a:r>
                          <a:endParaRPr lang="LID4096" sz="1600" dirty="0"/>
                        </a:p>
                      </a:txBody>
                      <a:tcPr/>
                    </a:tc>
                    <a:tc>
                      <a:txBody>
                        <a:bodyPr/>
                        <a:lstStyle/>
                        <a:p>
                          <a:r>
                            <a:rPr lang="en-US" sz="1600" dirty="0"/>
                            <a:t>4</a:t>
                          </a:r>
                          <a:endParaRPr lang="LID4096" sz="1600" dirty="0"/>
                        </a:p>
                      </a:txBody>
                      <a:tcPr/>
                    </a:tc>
                    <a:tc>
                      <a:txBody>
                        <a:bodyPr/>
                        <a:lstStyle/>
                        <a:p>
                          <a:r>
                            <a:rPr lang="en-US" sz="1600" dirty="0"/>
                            <a:t>5</a:t>
                          </a:r>
                          <a:endParaRPr lang="LID4096" sz="1600" dirty="0"/>
                        </a:p>
                      </a:txBody>
                      <a:tcPr/>
                    </a:tc>
                    <a:tc>
                      <a:txBody>
                        <a:bodyPr/>
                        <a:lstStyle/>
                        <a:p>
                          <a:r>
                            <a:rPr lang="en-US" sz="1600" dirty="0"/>
                            <a:t>6</a:t>
                          </a:r>
                          <a:endParaRPr lang="LID4096" sz="1600" dirty="0"/>
                        </a:p>
                      </a:txBody>
                      <a:tcPr/>
                    </a:tc>
                    <a:tc>
                      <a:txBody>
                        <a:bodyPr/>
                        <a:lstStyle/>
                        <a:p>
                          <a:r>
                            <a:rPr lang="en-US" sz="1600" dirty="0"/>
                            <a:t>7</a:t>
                          </a:r>
                          <a:endParaRPr lang="LID4096" sz="1600" dirty="0"/>
                        </a:p>
                      </a:txBody>
                      <a:tcPr/>
                    </a:tc>
                    <a:tc>
                      <a:txBody>
                        <a:bodyPr/>
                        <a:lstStyle/>
                        <a:p>
                          <a:r>
                            <a:rPr lang="en-US" sz="1600" dirty="0"/>
                            <a:t>8</a:t>
                          </a:r>
                          <a:endParaRPr lang="LID4096" sz="1600" dirty="0"/>
                        </a:p>
                      </a:txBody>
                      <a:tcPr/>
                    </a:tc>
                    <a:tc>
                      <a:txBody>
                        <a:bodyPr/>
                        <a:lstStyle/>
                        <a:p>
                          <a:r>
                            <a:rPr lang="en-US" sz="1600" dirty="0"/>
                            <a:t>9</a:t>
                          </a:r>
                          <a:endParaRPr lang="LID4096" sz="1600" dirty="0"/>
                        </a:p>
                      </a:txBody>
                      <a:tcPr/>
                    </a:tc>
                    <a:tc>
                      <a:txBody>
                        <a:bodyPr/>
                        <a:lstStyle/>
                        <a:p>
                          <a:endParaRPr lang="LID4096" sz="1600" dirty="0"/>
                        </a:p>
                      </a:txBody>
                      <a:tcPr/>
                    </a:tc>
                    <a:extLst>
                      <a:ext uri="{0D108BD9-81ED-4DB2-BD59-A6C34878D82A}">
                        <a16:rowId xmlns:a16="http://schemas.microsoft.com/office/drawing/2014/main" val="391947288"/>
                      </a:ext>
                    </a:extLst>
                  </a:tr>
                  <a:tr h="370840">
                    <a:tc>
                      <a:txBody>
                        <a:bodyPr/>
                        <a:lstStyle/>
                        <a:p>
                          <a:r>
                            <a:rPr lang="en-US" sz="1600" dirty="0"/>
                            <a:t>Y</a:t>
                          </a:r>
                          <a:endParaRPr lang="LID4096" sz="1600" dirty="0"/>
                        </a:p>
                      </a:txBody>
                      <a:tcPr/>
                    </a:tc>
                    <a:tc>
                      <a:txBody>
                        <a:bodyPr/>
                        <a:lstStyle/>
                        <a:p>
                          <a:r>
                            <a:rPr lang="en-US" sz="1600" dirty="0"/>
                            <a:t>1</a:t>
                          </a:r>
                          <a:endParaRPr lang="LID4096" sz="1600" dirty="0"/>
                        </a:p>
                      </a:txBody>
                      <a:tcPr/>
                    </a:tc>
                    <a:tc>
                      <a:txBody>
                        <a:bodyPr/>
                        <a:lstStyle/>
                        <a:p>
                          <a:r>
                            <a:rPr lang="en-US" sz="1600" dirty="0"/>
                            <a:t>1</a:t>
                          </a:r>
                          <a:endParaRPr lang="LID4096" sz="1600" dirty="0"/>
                        </a:p>
                      </a:txBody>
                      <a:tcPr/>
                    </a:tc>
                    <a:tc>
                      <a:txBody>
                        <a:bodyPr/>
                        <a:lstStyle/>
                        <a:p>
                          <a:r>
                            <a:rPr lang="en-US" sz="1600" dirty="0"/>
                            <a:t>1</a:t>
                          </a:r>
                          <a:endParaRPr lang="LID4096" sz="1600" dirty="0"/>
                        </a:p>
                      </a:txBody>
                      <a:tcPr/>
                    </a:tc>
                    <a:tc>
                      <a:txBody>
                        <a:bodyPr/>
                        <a:lstStyle/>
                        <a:p>
                          <a:r>
                            <a:rPr lang="en-US" sz="1600" dirty="0"/>
                            <a:t>-1</a:t>
                          </a:r>
                          <a:endParaRPr lang="LID4096" sz="1600" dirty="0"/>
                        </a:p>
                      </a:txBody>
                      <a:tcPr/>
                    </a:tc>
                    <a:tc>
                      <a:txBody>
                        <a:bodyPr/>
                        <a:lstStyle/>
                        <a:p>
                          <a:r>
                            <a:rPr lang="en-US" sz="1600" dirty="0"/>
                            <a:t>-1</a:t>
                          </a:r>
                          <a:endParaRPr lang="LID4096" sz="1600" dirty="0"/>
                        </a:p>
                      </a:txBody>
                      <a:tcPr/>
                    </a:tc>
                    <a:tc>
                      <a:txBody>
                        <a:bodyPr/>
                        <a:lstStyle/>
                        <a:p>
                          <a:r>
                            <a:rPr lang="en-US" sz="1600" dirty="0"/>
                            <a:t>-1</a:t>
                          </a:r>
                          <a:endParaRPr lang="LID4096" sz="1600" dirty="0"/>
                        </a:p>
                      </a:txBody>
                      <a:tcPr/>
                    </a:tc>
                    <a:tc>
                      <a:txBody>
                        <a:bodyPr/>
                        <a:lstStyle/>
                        <a:p>
                          <a:r>
                            <a:rPr lang="en-US" sz="1600" dirty="0"/>
                            <a:t>1</a:t>
                          </a:r>
                          <a:endParaRPr lang="LID4096" sz="1600" dirty="0"/>
                        </a:p>
                      </a:txBody>
                      <a:tcPr/>
                    </a:tc>
                    <a:tc>
                      <a:txBody>
                        <a:bodyPr/>
                        <a:lstStyle/>
                        <a:p>
                          <a:r>
                            <a:rPr lang="en-US" sz="1600" dirty="0"/>
                            <a:t>1</a:t>
                          </a:r>
                          <a:endParaRPr lang="LID4096" sz="1600" dirty="0"/>
                        </a:p>
                      </a:txBody>
                      <a:tcPr/>
                    </a:tc>
                    <a:tc>
                      <a:txBody>
                        <a:bodyPr/>
                        <a:lstStyle/>
                        <a:p>
                          <a:r>
                            <a:rPr lang="en-US" sz="1600" dirty="0"/>
                            <a:t>1</a:t>
                          </a:r>
                          <a:endParaRPr lang="LID4096" sz="1600" dirty="0"/>
                        </a:p>
                      </a:txBody>
                      <a:tcPr/>
                    </a:tc>
                    <a:tc>
                      <a:txBody>
                        <a:bodyPr/>
                        <a:lstStyle/>
                        <a:p>
                          <a:r>
                            <a:rPr lang="en-US" sz="1600" dirty="0"/>
                            <a:t>-1</a:t>
                          </a:r>
                          <a:endParaRPr lang="LID4096" sz="1600" dirty="0"/>
                        </a:p>
                      </a:txBody>
                      <a:tcPr/>
                    </a:tc>
                    <a:tc>
                      <a:txBody>
                        <a:bodyPr/>
                        <a:lstStyle/>
                        <a:p>
                          <a:endParaRPr lang="LID4096" sz="1600" dirty="0"/>
                        </a:p>
                      </a:txBody>
                      <a:tcPr/>
                    </a:tc>
                    <a:extLst>
                      <a:ext uri="{0D108BD9-81ED-4DB2-BD59-A6C34878D82A}">
                        <a16:rowId xmlns:a16="http://schemas.microsoft.com/office/drawing/2014/main" val="2175554634"/>
                      </a:ext>
                    </a:extLst>
                  </a:tr>
                  <a:tr h="370840">
                    <a:tc>
                      <a:txBody>
                        <a:bodyPr/>
                        <a:lstStyle/>
                        <a:p>
                          <a:r>
                            <a:rPr lang="en-US" sz="1600" dirty="0"/>
                            <a:t>P</a:t>
                          </a:r>
                          <a:endParaRPr lang="LID4096"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0.45</a:t>
                          </a:r>
                          <a:endParaRPr lang="LID4096"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0.45</a:t>
                          </a:r>
                          <a:endParaRPr lang="LID4096" sz="1600" dirty="0"/>
                        </a:p>
                      </a:txBody>
                      <a:tcPr/>
                    </a:tc>
                    <a:tc>
                      <a:txBody>
                        <a:bodyPr/>
                        <a:lstStyle/>
                        <a:p>
                          <a:r>
                            <a:rPr lang="en-US" sz="1600" dirty="0"/>
                            <a:t>0.45</a:t>
                          </a:r>
                          <a:endParaRPr lang="LID4096" sz="1600" dirty="0"/>
                        </a:p>
                      </a:txBody>
                      <a:tcPr/>
                    </a:tc>
                    <a:tc>
                      <a:txBody>
                        <a:bodyPr/>
                        <a:lstStyle/>
                        <a:p>
                          <a:r>
                            <a:rPr lang="en-US" sz="1600" dirty="0"/>
                            <a:t>0.167</a:t>
                          </a:r>
                          <a:endParaRPr lang="LID4096" sz="1600" dirty="0"/>
                        </a:p>
                      </a:txBody>
                      <a:tcPr/>
                    </a:tc>
                    <a:tc>
                      <a:txBody>
                        <a:bodyPr/>
                        <a:lstStyle/>
                        <a:p>
                          <a:r>
                            <a:rPr lang="en-US" sz="1600" dirty="0"/>
                            <a:t>0.167</a:t>
                          </a:r>
                          <a:endParaRPr lang="LID4096" sz="1600" dirty="0"/>
                        </a:p>
                      </a:txBody>
                      <a:tcPr/>
                    </a:tc>
                    <a:tc>
                      <a:txBody>
                        <a:bodyPr/>
                        <a:lstStyle/>
                        <a:p>
                          <a:r>
                            <a:rPr lang="en-US" sz="1600" dirty="0"/>
                            <a:t>0.167</a:t>
                          </a:r>
                          <a:endParaRPr lang="LID4096" sz="1600" dirty="0"/>
                        </a:p>
                      </a:txBody>
                      <a:tcPr/>
                    </a:tc>
                    <a:tc>
                      <a:txBody>
                        <a:bodyPr/>
                        <a:lstStyle/>
                        <a:p>
                          <a:r>
                            <a:rPr lang="en-US" sz="1600" dirty="0"/>
                            <a:t>0.106</a:t>
                          </a:r>
                          <a:endParaRPr lang="LID4096" sz="1600" dirty="0"/>
                        </a:p>
                      </a:txBody>
                      <a:tcPr/>
                    </a:tc>
                    <a:tc>
                      <a:txBody>
                        <a:bodyPr/>
                        <a:lstStyle/>
                        <a:p>
                          <a:r>
                            <a:rPr lang="en-US" sz="1600" dirty="0"/>
                            <a:t>0.106</a:t>
                          </a:r>
                          <a:endParaRPr lang="LID4096" sz="1600" dirty="0"/>
                        </a:p>
                      </a:txBody>
                      <a:tcPr/>
                    </a:tc>
                    <a:tc>
                      <a:txBody>
                        <a:bodyPr/>
                        <a:lstStyle/>
                        <a:p>
                          <a:r>
                            <a:rPr lang="en-US" sz="1600" dirty="0"/>
                            <a:t>0.106</a:t>
                          </a:r>
                          <a:endParaRPr lang="LID4096" sz="1600" dirty="0"/>
                        </a:p>
                      </a:txBody>
                      <a:tcPr/>
                    </a:tc>
                    <a:tc>
                      <a:txBody>
                        <a:bodyPr/>
                        <a:lstStyle/>
                        <a:p>
                          <a:r>
                            <a:rPr lang="en-US" sz="1600" dirty="0"/>
                            <a:t>0.045</a:t>
                          </a:r>
                          <a:endParaRPr lang="LID4096" sz="1600" dirty="0"/>
                        </a:p>
                      </a:txBody>
                      <a:tcPr/>
                    </a:tc>
                    <a:tc>
                      <a:txBody>
                        <a:bodyPr/>
                        <a:lstStyle/>
                        <a:p>
                          <a:endParaRPr lang="LID4096" sz="1600" dirty="0"/>
                        </a:p>
                      </a:txBody>
                      <a:tcPr/>
                    </a:tc>
                    <a:extLst>
                      <a:ext uri="{0D108BD9-81ED-4DB2-BD59-A6C34878D82A}">
                        <a16:rowId xmlns:a16="http://schemas.microsoft.com/office/drawing/2014/main" val="531969103"/>
                      </a:ext>
                    </a:extLst>
                  </a:tr>
                  <a:tr h="370840">
                    <a:tc>
                      <a:txBody>
                        <a:bodyPr/>
                        <a:lstStyle/>
                        <a:p>
                          <a:r>
                            <a:rPr lang="en-US" sz="1600" dirty="0"/>
                            <a:t>X&gt;5.5</a:t>
                          </a:r>
                          <a:endParaRPr lang="LID4096" sz="1600" dirty="0"/>
                        </a:p>
                      </a:txBody>
                      <a:tcPr/>
                    </a:tc>
                    <a:tc>
                      <a:txBody>
                        <a:bodyPr/>
                        <a:lstStyle/>
                        <a:p>
                          <a:r>
                            <a:rPr lang="en-US" sz="1600" dirty="0"/>
                            <a:t>-1</a:t>
                          </a:r>
                          <a:endParaRPr lang="LID4096" sz="1600" dirty="0"/>
                        </a:p>
                      </a:txBody>
                      <a:tcPr/>
                    </a:tc>
                    <a:tc>
                      <a:txBody>
                        <a:bodyPr/>
                        <a:lstStyle/>
                        <a:p>
                          <a:r>
                            <a:rPr lang="en-US" sz="1600" dirty="0"/>
                            <a:t>-1</a:t>
                          </a:r>
                          <a:endParaRPr lang="LID4096" sz="1600" dirty="0"/>
                        </a:p>
                      </a:txBody>
                      <a:tcPr/>
                    </a:tc>
                    <a:tc>
                      <a:txBody>
                        <a:bodyPr/>
                        <a:lstStyle/>
                        <a:p>
                          <a:r>
                            <a:rPr lang="en-US" sz="1600" dirty="0"/>
                            <a:t>-1</a:t>
                          </a:r>
                          <a:endParaRPr lang="LID4096" sz="1600" dirty="0"/>
                        </a:p>
                      </a:txBody>
                      <a:tcPr/>
                    </a:tc>
                    <a:tc>
                      <a:txBody>
                        <a:bodyPr/>
                        <a:lstStyle/>
                        <a:p>
                          <a:r>
                            <a:rPr lang="en-US" sz="1600" dirty="0"/>
                            <a:t>-1</a:t>
                          </a:r>
                          <a:endParaRPr lang="LID4096" sz="1600" dirty="0"/>
                        </a:p>
                      </a:txBody>
                      <a:tcPr/>
                    </a:tc>
                    <a:tc>
                      <a:txBody>
                        <a:bodyPr/>
                        <a:lstStyle/>
                        <a:p>
                          <a:r>
                            <a:rPr lang="en-US" sz="1600" dirty="0"/>
                            <a:t>-1</a:t>
                          </a:r>
                          <a:endParaRPr lang="LID4096" sz="1600" dirty="0"/>
                        </a:p>
                      </a:txBody>
                      <a:tcPr/>
                    </a:tc>
                    <a:tc>
                      <a:txBody>
                        <a:bodyPr/>
                        <a:lstStyle/>
                        <a:p>
                          <a:r>
                            <a:rPr lang="en-US" sz="1600" dirty="0"/>
                            <a:t>-1</a:t>
                          </a:r>
                          <a:endParaRPr lang="LID4096" sz="1600" dirty="0"/>
                        </a:p>
                      </a:txBody>
                      <a:tcPr/>
                    </a:tc>
                    <a:tc>
                      <a:txBody>
                        <a:bodyPr/>
                        <a:lstStyle/>
                        <a:p>
                          <a:r>
                            <a:rPr lang="en-US" sz="1600" dirty="0"/>
                            <a:t>1</a:t>
                          </a:r>
                          <a:endParaRPr lang="LID4096" sz="1600" dirty="0"/>
                        </a:p>
                      </a:txBody>
                      <a:tcPr/>
                    </a:tc>
                    <a:tc>
                      <a:txBody>
                        <a:bodyPr/>
                        <a:lstStyle/>
                        <a:p>
                          <a:r>
                            <a:rPr lang="en-US" sz="1600" dirty="0"/>
                            <a:t>1</a:t>
                          </a:r>
                          <a:endParaRPr lang="LID4096" sz="1600" dirty="0"/>
                        </a:p>
                      </a:txBody>
                      <a:tcPr/>
                    </a:tc>
                    <a:tc>
                      <a:txBody>
                        <a:bodyPr/>
                        <a:lstStyle/>
                        <a:p>
                          <a:r>
                            <a:rPr lang="en-US" sz="1600" dirty="0"/>
                            <a:t>1</a:t>
                          </a:r>
                          <a:endParaRPr lang="LID4096" sz="1600" dirty="0"/>
                        </a:p>
                      </a:txBody>
                      <a:tcPr/>
                    </a:tc>
                    <a:tc>
                      <a:txBody>
                        <a:bodyPr/>
                        <a:lstStyle/>
                        <a:p>
                          <a:r>
                            <a:rPr lang="en-US" sz="1600" dirty="0"/>
                            <a:t>1</a:t>
                          </a:r>
                          <a:endParaRPr lang="LID4096" sz="1600" dirty="0"/>
                        </a:p>
                      </a:txBody>
                      <a:tcPr/>
                    </a:tc>
                    <a:tc>
                      <a:txBody>
                        <a:bodyPr/>
                        <a:lstStyle/>
                        <a:p>
                          <a:r>
                            <a:rPr lang="en-US" sz="1600" dirty="0"/>
                            <a:t>0.18</a:t>
                          </a:r>
                          <a:endParaRPr lang="LID4096" sz="1600" dirty="0"/>
                        </a:p>
                      </a:txBody>
                      <a:tcPr/>
                    </a:tc>
                    <a:extLst>
                      <a:ext uri="{0D108BD9-81ED-4DB2-BD59-A6C34878D82A}">
                        <a16:rowId xmlns:a16="http://schemas.microsoft.com/office/drawing/2014/main" val="3141886651"/>
                      </a:ext>
                    </a:extLst>
                  </a:tr>
                  <a:tr h="370840">
                    <a:tc>
                      <a:txBody>
                        <a:bodyPr/>
                        <a:lstStyle/>
                        <a:p>
                          <a:r>
                            <a:rPr lang="en-US" sz="1600" dirty="0" err="1"/>
                            <a:t>Pnew</a:t>
                          </a:r>
                          <a:endParaRPr lang="LID4096"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0.096</a:t>
                          </a:r>
                          <a:endParaRPr lang="LID4096"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0.096</a:t>
                          </a:r>
                          <a:endParaRPr lang="LID4096" sz="1600" dirty="0"/>
                        </a:p>
                      </a:txBody>
                      <a:tcPr/>
                    </a:tc>
                    <a:tc>
                      <a:txBody>
                        <a:bodyPr/>
                        <a:lstStyle/>
                        <a:p>
                          <a:r>
                            <a:rPr lang="en-US" sz="1600" dirty="0"/>
                            <a:t>0.096</a:t>
                          </a:r>
                          <a:endParaRPr lang="LID4096" sz="1600" dirty="0"/>
                        </a:p>
                      </a:txBody>
                      <a:tcPr/>
                    </a:tc>
                    <a:tc>
                      <a:txBody>
                        <a:bodyPr/>
                        <a:lstStyle/>
                        <a:p>
                          <a:r>
                            <a:rPr lang="en-US" sz="1600" dirty="0"/>
                            <a:t>0.078</a:t>
                          </a:r>
                          <a:endParaRPr lang="LID4096" sz="1600" dirty="0"/>
                        </a:p>
                      </a:txBody>
                      <a:tcPr/>
                    </a:tc>
                    <a:tc>
                      <a:txBody>
                        <a:bodyPr/>
                        <a:lstStyle/>
                        <a:p>
                          <a:r>
                            <a:rPr lang="en-US" sz="1600" dirty="0"/>
                            <a:t>0.078</a:t>
                          </a:r>
                          <a:endParaRPr lang="LID4096" sz="1600" dirty="0"/>
                        </a:p>
                      </a:txBody>
                      <a:tcPr/>
                    </a:tc>
                    <a:tc>
                      <a:txBody>
                        <a:bodyPr/>
                        <a:lstStyle/>
                        <a:p>
                          <a:r>
                            <a:rPr lang="en-US" sz="1600" dirty="0"/>
                            <a:t>0.078</a:t>
                          </a:r>
                          <a:endParaRPr lang="LID4096" sz="1600" dirty="0"/>
                        </a:p>
                      </a:txBody>
                      <a:tcPr/>
                    </a:tc>
                    <a:tc>
                      <a:txBody>
                        <a:bodyPr/>
                        <a:lstStyle/>
                        <a:p>
                          <a:r>
                            <a:rPr lang="en-US" sz="1600" dirty="0"/>
                            <a:t>0.05</a:t>
                          </a:r>
                          <a:endParaRPr lang="LID4096" sz="1600" dirty="0"/>
                        </a:p>
                      </a:txBody>
                      <a:tcPr/>
                    </a:tc>
                    <a:tc>
                      <a:txBody>
                        <a:bodyPr/>
                        <a:lstStyle/>
                        <a:p>
                          <a:r>
                            <a:rPr lang="en-US" sz="1600" dirty="0"/>
                            <a:t>0.05</a:t>
                          </a:r>
                          <a:endParaRPr lang="LID4096" sz="1600" dirty="0"/>
                        </a:p>
                      </a:txBody>
                      <a:tcPr/>
                    </a:tc>
                    <a:tc>
                      <a:txBody>
                        <a:bodyPr/>
                        <a:lstStyle/>
                        <a:p>
                          <a:r>
                            <a:rPr lang="en-US" sz="1600" dirty="0"/>
                            <a:t>0.05</a:t>
                          </a:r>
                          <a:endParaRPr lang="LID4096" sz="1600" dirty="0"/>
                        </a:p>
                      </a:txBody>
                      <a:tcPr/>
                    </a:tc>
                    <a:tc>
                      <a:txBody>
                        <a:bodyPr/>
                        <a:lstStyle/>
                        <a:p>
                          <a:r>
                            <a:rPr lang="en-US" sz="1600" dirty="0"/>
                            <a:t>0.096</a:t>
                          </a:r>
                          <a:endParaRPr lang="LID4096" sz="1600" dirty="0"/>
                        </a:p>
                      </a:txBody>
                      <a:tcPr/>
                    </a:tc>
                    <a:tc>
                      <a:txBody>
                        <a:bodyPr/>
                        <a:lstStyle/>
                        <a:p>
                          <a:endParaRPr lang="LID4096" sz="2000" dirty="0"/>
                        </a:p>
                      </a:txBody>
                      <a:tcPr/>
                    </a:tc>
                    <a:extLst>
                      <a:ext uri="{0D108BD9-81ED-4DB2-BD59-A6C34878D82A}">
                        <a16:rowId xmlns:a16="http://schemas.microsoft.com/office/drawing/2014/main" val="3678514497"/>
                      </a:ext>
                    </a:extLst>
                  </a:tr>
                  <a:tr h="370840">
                    <a:tc>
                      <a:txBody>
                        <a:bodyPr/>
                        <a:lstStyle/>
                        <a:p>
                          <a:r>
                            <a:rPr lang="en-US" sz="1600" dirty="0"/>
                            <a:t>P</a:t>
                          </a:r>
                          <a:endParaRPr lang="LID4096"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0.125</a:t>
                          </a:r>
                          <a:endParaRPr lang="LID4096"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0.125</a:t>
                          </a:r>
                          <a:endParaRPr lang="LID4096" sz="1600" dirty="0"/>
                        </a:p>
                      </a:txBody>
                      <a:tcPr/>
                    </a:tc>
                    <a:tc>
                      <a:txBody>
                        <a:bodyPr/>
                        <a:lstStyle/>
                        <a:p>
                          <a:r>
                            <a:rPr lang="en-US" sz="1600" dirty="0"/>
                            <a:t>0.125</a:t>
                          </a:r>
                          <a:endParaRPr lang="LID4096" sz="1600" dirty="0"/>
                        </a:p>
                      </a:txBody>
                      <a:tcPr/>
                    </a:tc>
                    <a:tc>
                      <a:txBody>
                        <a:bodyPr/>
                        <a:lstStyle/>
                        <a:p>
                          <a:r>
                            <a:rPr lang="en-US" sz="1600" dirty="0"/>
                            <a:t>0.102</a:t>
                          </a:r>
                          <a:endParaRPr lang="LID4096" sz="1600" dirty="0"/>
                        </a:p>
                      </a:txBody>
                      <a:tcPr/>
                    </a:tc>
                    <a:tc>
                      <a:txBody>
                        <a:bodyPr/>
                        <a:lstStyle/>
                        <a:p>
                          <a:r>
                            <a:rPr lang="en-US" sz="1600" dirty="0"/>
                            <a:t>0.102</a:t>
                          </a:r>
                          <a:endParaRPr lang="LID4096" sz="1600" dirty="0"/>
                        </a:p>
                      </a:txBody>
                      <a:tcPr/>
                    </a:tc>
                    <a:tc>
                      <a:txBody>
                        <a:bodyPr/>
                        <a:lstStyle/>
                        <a:p>
                          <a:r>
                            <a:rPr lang="en-US" sz="1600" dirty="0"/>
                            <a:t>0.102</a:t>
                          </a:r>
                          <a:endParaRPr lang="LID4096" sz="1600" dirty="0"/>
                        </a:p>
                      </a:txBody>
                      <a:tcPr/>
                    </a:tc>
                    <a:tc>
                      <a:txBody>
                        <a:bodyPr/>
                        <a:lstStyle/>
                        <a:p>
                          <a:r>
                            <a:rPr lang="en-US" sz="1600" dirty="0"/>
                            <a:t>0.064</a:t>
                          </a:r>
                          <a:endParaRPr lang="LID4096" sz="1600" dirty="0"/>
                        </a:p>
                      </a:txBody>
                      <a:tcPr/>
                    </a:tc>
                    <a:tc>
                      <a:txBody>
                        <a:bodyPr/>
                        <a:lstStyle/>
                        <a:p>
                          <a:r>
                            <a:rPr lang="en-US" sz="1600" dirty="0"/>
                            <a:t>0.064</a:t>
                          </a:r>
                          <a:endParaRPr lang="LID4096" sz="1600" dirty="0"/>
                        </a:p>
                      </a:txBody>
                      <a:tcPr/>
                    </a:tc>
                    <a:tc>
                      <a:txBody>
                        <a:bodyPr/>
                        <a:lstStyle/>
                        <a:p>
                          <a:r>
                            <a:rPr lang="en-US" sz="1600" dirty="0"/>
                            <a:t>0.064</a:t>
                          </a:r>
                          <a:endParaRPr lang="LID4096" sz="1600" dirty="0"/>
                        </a:p>
                      </a:txBody>
                      <a:tcPr/>
                    </a:tc>
                    <a:tc>
                      <a:txBody>
                        <a:bodyPr/>
                        <a:lstStyle/>
                        <a:p>
                          <a:r>
                            <a:rPr lang="en-US" sz="1600" dirty="0"/>
                            <a:t>0.125</a:t>
                          </a:r>
                          <a:endParaRPr lang="LID4096" sz="1600" dirty="0"/>
                        </a:p>
                      </a:txBody>
                      <a:tcPr/>
                    </a:tc>
                    <a:tc>
                      <a:txBody>
                        <a:bodyPr/>
                        <a:lstStyle/>
                        <a:p>
                          <a:endParaRPr lang="LID4096" sz="2000" dirty="0"/>
                        </a:p>
                      </a:txBody>
                      <a:tcPr/>
                    </a:tc>
                    <a:extLst>
                      <a:ext uri="{0D108BD9-81ED-4DB2-BD59-A6C34878D82A}">
                        <a16:rowId xmlns:a16="http://schemas.microsoft.com/office/drawing/2014/main" val="1234301041"/>
                      </a:ext>
                    </a:extLst>
                  </a:tr>
                </a:tbl>
              </a:graphicData>
            </a:graphic>
          </p:graphicFrame>
        </mc:Choice>
        <mc:Fallback xmlns="">
          <p:graphicFrame>
            <p:nvGraphicFramePr>
              <p:cNvPr id="6" name="Table 6">
                <a:extLst>
                  <a:ext uri="{FF2B5EF4-FFF2-40B4-BE49-F238E27FC236}">
                    <a16:creationId xmlns:a16="http://schemas.microsoft.com/office/drawing/2014/main" id="{B87759BD-F0BB-4C7F-B6FE-3A8317E66BF0}"/>
                  </a:ext>
                </a:extLst>
              </p:cNvPr>
              <p:cNvGraphicFramePr>
                <a:graphicFrameLocks noGrp="1"/>
              </p:cNvGraphicFramePr>
              <p:nvPr>
                <p:ph idx="1"/>
                <p:extLst>
                  <p:ext uri="{D42A27DB-BD31-4B8C-83A1-F6EECF244321}">
                    <p14:modId xmlns:p14="http://schemas.microsoft.com/office/powerpoint/2010/main" val="3072424842"/>
                  </p:ext>
                </p:extLst>
              </p:nvPr>
            </p:nvGraphicFramePr>
            <p:xfrm>
              <a:off x="946150" y="1828800"/>
              <a:ext cx="6446833" cy="3637280"/>
            </p:xfrm>
            <a:graphic>
              <a:graphicData uri="http://schemas.openxmlformats.org/drawingml/2006/table">
                <a:tbl>
                  <a:tblPr firstRow="1" bandRow="1">
                    <a:tableStyleId>{5C22544A-7EE6-4342-B048-85BDC9FD1C3A}</a:tableStyleId>
                  </a:tblPr>
                  <a:tblGrid>
                    <a:gridCol w="551388">
                      <a:extLst>
                        <a:ext uri="{9D8B030D-6E8A-4147-A177-3AD203B41FA5}">
                          <a16:colId xmlns:a16="http://schemas.microsoft.com/office/drawing/2014/main" val="2125577940"/>
                        </a:ext>
                      </a:extLst>
                    </a:gridCol>
                    <a:gridCol w="523085">
                      <a:extLst>
                        <a:ext uri="{9D8B030D-6E8A-4147-A177-3AD203B41FA5}">
                          <a16:colId xmlns:a16="http://schemas.microsoft.com/office/drawing/2014/main" val="869162464"/>
                        </a:ext>
                      </a:extLst>
                    </a:gridCol>
                    <a:gridCol w="537236">
                      <a:extLst>
                        <a:ext uri="{9D8B030D-6E8A-4147-A177-3AD203B41FA5}">
                          <a16:colId xmlns:a16="http://schemas.microsoft.com/office/drawing/2014/main" val="228964478"/>
                        </a:ext>
                      </a:extLst>
                    </a:gridCol>
                    <a:gridCol w="537236">
                      <a:extLst>
                        <a:ext uri="{9D8B030D-6E8A-4147-A177-3AD203B41FA5}">
                          <a16:colId xmlns:a16="http://schemas.microsoft.com/office/drawing/2014/main" val="1740794156"/>
                        </a:ext>
                      </a:extLst>
                    </a:gridCol>
                    <a:gridCol w="537236">
                      <a:extLst>
                        <a:ext uri="{9D8B030D-6E8A-4147-A177-3AD203B41FA5}">
                          <a16:colId xmlns:a16="http://schemas.microsoft.com/office/drawing/2014/main" val="937220109"/>
                        </a:ext>
                      </a:extLst>
                    </a:gridCol>
                    <a:gridCol w="537236">
                      <a:extLst>
                        <a:ext uri="{9D8B030D-6E8A-4147-A177-3AD203B41FA5}">
                          <a16:colId xmlns:a16="http://schemas.microsoft.com/office/drawing/2014/main" val="2294728461"/>
                        </a:ext>
                      </a:extLst>
                    </a:gridCol>
                    <a:gridCol w="537236">
                      <a:extLst>
                        <a:ext uri="{9D8B030D-6E8A-4147-A177-3AD203B41FA5}">
                          <a16:colId xmlns:a16="http://schemas.microsoft.com/office/drawing/2014/main" val="1530943301"/>
                        </a:ext>
                      </a:extLst>
                    </a:gridCol>
                    <a:gridCol w="537236">
                      <a:extLst>
                        <a:ext uri="{9D8B030D-6E8A-4147-A177-3AD203B41FA5}">
                          <a16:colId xmlns:a16="http://schemas.microsoft.com/office/drawing/2014/main" val="796534891"/>
                        </a:ext>
                      </a:extLst>
                    </a:gridCol>
                    <a:gridCol w="537236">
                      <a:extLst>
                        <a:ext uri="{9D8B030D-6E8A-4147-A177-3AD203B41FA5}">
                          <a16:colId xmlns:a16="http://schemas.microsoft.com/office/drawing/2014/main" val="1438237302"/>
                        </a:ext>
                      </a:extLst>
                    </a:gridCol>
                    <a:gridCol w="537236">
                      <a:extLst>
                        <a:ext uri="{9D8B030D-6E8A-4147-A177-3AD203B41FA5}">
                          <a16:colId xmlns:a16="http://schemas.microsoft.com/office/drawing/2014/main" val="2106090586"/>
                        </a:ext>
                      </a:extLst>
                    </a:gridCol>
                    <a:gridCol w="537236">
                      <a:extLst>
                        <a:ext uri="{9D8B030D-6E8A-4147-A177-3AD203B41FA5}">
                          <a16:colId xmlns:a16="http://schemas.microsoft.com/office/drawing/2014/main" val="2292440500"/>
                        </a:ext>
                      </a:extLst>
                    </a:gridCol>
                    <a:gridCol w="537236">
                      <a:extLst>
                        <a:ext uri="{9D8B030D-6E8A-4147-A177-3AD203B41FA5}">
                          <a16:colId xmlns:a16="http://schemas.microsoft.com/office/drawing/2014/main" val="3353765721"/>
                        </a:ext>
                      </a:extLst>
                    </a:gridCol>
                  </a:tblGrid>
                  <a:tr h="579120">
                    <a:tc>
                      <a:txBody>
                        <a:bodyPr/>
                        <a:lstStyle/>
                        <a:p>
                          <a:r>
                            <a:rPr lang="en-US" sz="1600" dirty="0"/>
                            <a:t>Index</a:t>
                          </a:r>
                          <a:endParaRPr lang="LID4096" sz="1600" dirty="0"/>
                        </a:p>
                      </a:txBody>
                      <a:tcPr/>
                    </a:tc>
                    <a:tc>
                      <a:txBody>
                        <a:bodyPr/>
                        <a:lstStyle/>
                        <a:p>
                          <a:r>
                            <a:rPr lang="en-US" sz="1600" dirty="0"/>
                            <a:t>0</a:t>
                          </a:r>
                          <a:endParaRPr lang="LID4096" sz="1600" dirty="0"/>
                        </a:p>
                      </a:txBody>
                      <a:tcPr/>
                    </a:tc>
                    <a:tc>
                      <a:txBody>
                        <a:bodyPr/>
                        <a:lstStyle/>
                        <a:p>
                          <a:r>
                            <a:rPr lang="en-US" sz="1600" dirty="0"/>
                            <a:t>1</a:t>
                          </a:r>
                          <a:endParaRPr lang="LID4096" sz="1600" dirty="0"/>
                        </a:p>
                      </a:txBody>
                      <a:tcPr/>
                    </a:tc>
                    <a:tc>
                      <a:txBody>
                        <a:bodyPr/>
                        <a:lstStyle/>
                        <a:p>
                          <a:r>
                            <a:rPr lang="en-US" sz="1600" dirty="0"/>
                            <a:t>2</a:t>
                          </a:r>
                          <a:endParaRPr lang="LID4096" sz="1600" dirty="0"/>
                        </a:p>
                      </a:txBody>
                      <a:tcPr/>
                    </a:tc>
                    <a:tc>
                      <a:txBody>
                        <a:bodyPr/>
                        <a:lstStyle/>
                        <a:p>
                          <a:r>
                            <a:rPr lang="en-US" sz="1600" dirty="0"/>
                            <a:t>3</a:t>
                          </a:r>
                          <a:endParaRPr lang="LID4096" sz="1600" dirty="0"/>
                        </a:p>
                      </a:txBody>
                      <a:tcPr/>
                    </a:tc>
                    <a:tc>
                      <a:txBody>
                        <a:bodyPr/>
                        <a:lstStyle/>
                        <a:p>
                          <a:r>
                            <a:rPr lang="en-US" sz="1600" dirty="0"/>
                            <a:t>4</a:t>
                          </a:r>
                          <a:endParaRPr lang="LID4096" sz="1600" dirty="0"/>
                        </a:p>
                      </a:txBody>
                      <a:tcPr/>
                    </a:tc>
                    <a:tc>
                      <a:txBody>
                        <a:bodyPr/>
                        <a:lstStyle/>
                        <a:p>
                          <a:r>
                            <a:rPr lang="en-US" sz="1600" dirty="0"/>
                            <a:t>5</a:t>
                          </a:r>
                          <a:endParaRPr lang="LID4096" sz="1600" dirty="0"/>
                        </a:p>
                      </a:txBody>
                      <a:tcPr/>
                    </a:tc>
                    <a:tc>
                      <a:txBody>
                        <a:bodyPr/>
                        <a:lstStyle/>
                        <a:p>
                          <a:r>
                            <a:rPr lang="en-US" sz="1600" dirty="0"/>
                            <a:t>6</a:t>
                          </a:r>
                          <a:endParaRPr lang="LID4096" sz="1600" dirty="0"/>
                        </a:p>
                      </a:txBody>
                      <a:tcPr/>
                    </a:tc>
                    <a:tc>
                      <a:txBody>
                        <a:bodyPr/>
                        <a:lstStyle/>
                        <a:p>
                          <a:r>
                            <a:rPr lang="en-US" sz="1600" dirty="0"/>
                            <a:t>7</a:t>
                          </a:r>
                          <a:endParaRPr lang="LID4096" sz="1600" dirty="0"/>
                        </a:p>
                      </a:txBody>
                      <a:tcPr/>
                    </a:tc>
                    <a:tc>
                      <a:txBody>
                        <a:bodyPr/>
                        <a:lstStyle/>
                        <a:p>
                          <a:r>
                            <a:rPr lang="en-US" sz="1600" dirty="0"/>
                            <a:t>8</a:t>
                          </a:r>
                          <a:endParaRPr lang="LID4096" sz="1600" dirty="0"/>
                        </a:p>
                      </a:txBody>
                      <a:tcPr/>
                    </a:tc>
                    <a:tc>
                      <a:txBody>
                        <a:bodyPr/>
                        <a:lstStyle/>
                        <a:p>
                          <a:r>
                            <a:rPr lang="en-US" sz="1600" dirty="0"/>
                            <a:t>9</a:t>
                          </a:r>
                          <a:endParaRPr lang="LID4096" sz="1600" dirty="0"/>
                        </a:p>
                      </a:txBody>
                      <a:tcPr/>
                    </a:tc>
                    <a:tc>
                      <a:txBody>
                        <a:bodyPr/>
                        <a:lstStyle/>
                        <a:p>
                          <a:endParaRPr lang="LID4096"/>
                        </a:p>
                      </a:txBody>
                      <a:tcPr>
                        <a:blipFill>
                          <a:blip r:embed="rId2"/>
                          <a:stretch>
                            <a:fillRect l="-1103409" t="-3158" r="-4545" b="-542105"/>
                          </a:stretch>
                        </a:blipFill>
                      </a:tcPr>
                    </a:tc>
                    <a:extLst>
                      <a:ext uri="{0D108BD9-81ED-4DB2-BD59-A6C34878D82A}">
                        <a16:rowId xmlns:a16="http://schemas.microsoft.com/office/drawing/2014/main" val="2406703387"/>
                      </a:ext>
                    </a:extLst>
                  </a:tr>
                  <a:tr h="370840">
                    <a:tc>
                      <a:txBody>
                        <a:bodyPr/>
                        <a:lstStyle/>
                        <a:p>
                          <a:r>
                            <a:rPr lang="en-US" sz="1600" dirty="0"/>
                            <a:t>X</a:t>
                          </a:r>
                          <a:endParaRPr lang="LID4096" sz="1600" dirty="0"/>
                        </a:p>
                      </a:txBody>
                      <a:tcPr/>
                    </a:tc>
                    <a:tc>
                      <a:txBody>
                        <a:bodyPr/>
                        <a:lstStyle/>
                        <a:p>
                          <a:r>
                            <a:rPr lang="en-US" sz="1600" dirty="0"/>
                            <a:t>0</a:t>
                          </a:r>
                          <a:endParaRPr lang="LID4096" sz="1600" dirty="0"/>
                        </a:p>
                      </a:txBody>
                      <a:tcPr/>
                    </a:tc>
                    <a:tc>
                      <a:txBody>
                        <a:bodyPr/>
                        <a:lstStyle/>
                        <a:p>
                          <a:r>
                            <a:rPr lang="en-US" sz="1600" dirty="0"/>
                            <a:t>1</a:t>
                          </a:r>
                          <a:endParaRPr lang="LID4096" sz="1600" dirty="0"/>
                        </a:p>
                      </a:txBody>
                      <a:tcPr/>
                    </a:tc>
                    <a:tc>
                      <a:txBody>
                        <a:bodyPr/>
                        <a:lstStyle/>
                        <a:p>
                          <a:r>
                            <a:rPr lang="en-US" sz="1600" dirty="0"/>
                            <a:t>2</a:t>
                          </a:r>
                          <a:endParaRPr lang="LID4096" sz="1600" dirty="0"/>
                        </a:p>
                      </a:txBody>
                      <a:tcPr/>
                    </a:tc>
                    <a:tc>
                      <a:txBody>
                        <a:bodyPr/>
                        <a:lstStyle/>
                        <a:p>
                          <a:r>
                            <a:rPr lang="en-US" sz="1600" dirty="0"/>
                            <a:t>3</a:t>
                          </a:r>
                          <a:endParaRPr lang="LID4096" sz="1600" dirty="0"/>
                        </a:p>
                      </a:txBody>
                      <a:tcPr/>
                    </a:tc>
                    <a:tc>
                      <a:txBody>
                        <a:bodyPr/>
                        <a:lstStyle/>
                        <a:p>
                          <a:r>
                            <a:rPr lang="en-US" sz="1600" dirty="0"/>
                            <a:t>4</a:t>
                          </a:r>
                          <a:endParaRPr lang="LID4096" sz="1600" dirty="0"/>
                        </a:p>
                      </a:txBody>
                      <a:tcPr/>
                    </a:tc>
                    <a:tc>
                      <a:txBody>
                        <a:bodyPr/>
                        <a:lstStyle/>
                        <a:p>
                          <a:r>
                            <a:rPr lang="en-US" sz="1600" dirty="0"/>
                            <a:t>5</a:t>
                          </a:r>
                          <a:endParaRPr lang="LID4096" sz="1600" dirty="0"/>
                        </a:p>
                      </a:txBody>
                      <a:tcPr/>
                    </a:tc>
                    <a:tc>
                      <a:txBody>
                        <a:bodyPr/>
                        <a:lstStyle/>
                        <a:p>
                          <a:r>
                            <a:rPr lang="en-US" sz="1600" dirty="0"/>
                            <a:t>6</a:t>
                          </a:r>
                          <a:endParaRPr lang="LID4096" sz="1600" dirty="0"/>
                        </a:p>
                      </a:txBody>
                      <a:tcPr/>
                    </a:tc>
                    <a:tc>
                      <a:txBody>
                        <a:bodyPr/>
                        <a:lstStyle/>
                        <a:p>
                          <a:r>
                            <a:rPr lang="en-US" sz="1600" dirty="0"/>
                            <a:t>7</a:t>
                          </a:r>
                          <a:endParaRPr lang="LID4096" sz="1600" dirty="0"/>
                        </a:p>
                      </a:txBody>
                      <a:tcPr/>
                    </a:tc>
                    <a:tc>
                      <a:txBody>
                        <a:bodyPr/>
                        <a:lstStyle/>
                        <a:p>
                          <a:r>
                            <a:rPr lang="en-US" sz="1600" dirty="0"/>
                            <a:t>8</a:t>
                          </a:r>
                          <a:endParaRPr lang="LID4096" sz="1600" dirty="0"/>
                        </a:p>
                      </a:txBody>
                      <a:tcPr/>
                    </a:tc>
                    <a:tc>
                      <a:txBody>
                        <a:bodyPr/>
                        <a:lstStyle/>
                        <a:p>
                          <a:r>
                            <a:rPr lang="en-US" sz="1600" dirty="0"/>
                            <a:t>9</a:t>
                          </a:r>
                          <a:endParaRPr lang="LID4096" sz="1600" dirty="0"/>
                        </a:p>
                      </a:txBody>
                      <a:tcPr/>
                    </a:tc>
                    <a:tc>
                      <a:txBody>
                        <a:bodyPr/>
                        <a:lstStyle/>
                        <a:p>
                          <a:endParaRPr lang="LID4096" sz="1600" dirty="0"/>
                        </a:p>
                      </a:txBody>
                      <a:tcPr/>
                    </a:tc>
                    <a:extLst>
                      <a:ext uri="{0D108BD9-81ED-4DB2-BD59-A6C34878D82A}">
                        <a16:rowId xmlns:a16="http://schemas.microsoft.com/office/drawing/2014/main" val="391947288"/>
                      </a:ext>
                    </a:extLst>
                  </a:tr>
                  <a:tr h="370840">
                    <a:tc>
                      <a:txBody>
                        <a:bodyPr/>
                        <a:lstStyle/>
                        <a:p>
                          <a:r>
                            <a:rPr lang="en-US" sz="1600" dirty="0"/>
                            <a:t>Y</a:t>
                          </a:r>
                          <a:endParaRPr lang="LID4096" sz="1600" dirty="0"/>
                        </a:p>
                      </a:txBody>
                      <a:tcPr/>
                    </a:tc>
                    <a:tc>
                      <a:txBody>
                        <a:bodyPr/>
                        <a:lstStyle/>
                        <a:p>
                          <a:r>
                            <a:rPr lang="en-US" sz="1600" dirty="0"/>
                            <a:t>1</a:t>
                          </a:r>
                          <a:endParaRPr lang="LID4096" sz="1600" dirty="0"/>
                        </a:p>
                      </a:txBody>
                      <a:tcPr/>
                    </a:tc>
                    <a:tc>
                      <a:txBody>
                        <a:bodyPr/>
                        <a:lstStyle/>
                        <a:p>
                          <a:r>
                            <a:rPr lang="en-US" sz="1600" dirty="0"/>
                            <a:t>1</a:t>
                          </a:r>
                          <a:endParaRPr lang="LID4096" sz="1600" dirty="0"/>
                        </a:p>
                      </a:txBody>
                      <a:tcPr/>
                    </a:tc>
                    <a:tc>
                      <a:txBody>
                        <a:bodyPr/>
                        <a:lstStyle/>
                        <a:p>
                          <a:r>
                            <a:rPr lang="en-US" sz="1600" dirty="0"/>
                            <a:t>1</a:t>
                          </a:r>
                          <a:endParaRPr lang="LID4096" sz="1600" dirty="0"/>
                        </a:p>
                      </a:txBody>
                      <a:tcPr/>
                    </a:tc>
                    <a:tc>
                      <a:txBody>
                        <a:bodyPr/>
                        <a:lstStyle/>
                        <a:p>
                          <a:r>
                            <a:rPr lang="en-US" sz="1600" dirty="0"/>
                            <a:t>-1</a:t>
                          </a:r>
                          <a:endParaRPr lang="LID4096" sz="1600" dirty="0"/>
                        </a:p>
                      </a:txBody>
                      <a:tcPr/>
                    </a:tc>
                    <a:tc>
                      <a:txBody>
                        <a:bodyPr/>
                        <a:lstStyle/>
                        <a:p>
                          <a:r>
                            <a:rPr lang="en-US" sz="1600" dirty="0"/>
                            <a:t>-1</a:t>
                          </a:r>
                          <a:endParaRPr lang="LID4096" sz="1600" dirty="0"/>
                        </a:p>
                      </a:txBody>
                      <a:tcPr/>
                    </a:tc>
                    <a:tc>
                      <a:txBody>
                        <a:bodyPr/>
                        <a:lstStyle/>
                        <a:p>
                          <a:r>
                            <a:rPr lang="en-US" sz="1600" dirty="0"/>
                            <a:t>-1</a:t>
                          </a:r>
                          <a:endParaRPr lang="LID4096" sz="1600" dirty="0"/>
                        </a:p>
                      </a:txBody>
                      <a:tcPr/>
                    </a:tc>
                    <a:tc>
                      <a:txBody>
                        <a:bodyPr/>
                        <a:lstStyle/>
                        <a:p>
                          <a:r>
                            <a:rPr lang="en-US" sz="1600" dirty="0"/>
                            <a:t>1</a:t>
                          </a:r>
                          <a:endParaRPr lang="LID4096" sz="1600" dirty="0"/>
                        </a:p>
                      </a:txBody>
                      <a:tcPr/>
                    </a:tc>
                    <a:tc>
                      <a:txBody>
                        <a:bodyPr/>
                        <a:lstStyle/>
                        <a:p>
                          <a:r>
                            <a:rPr lang="en-US" sz="1600" dirty="0"/>
                            <a:t>1</a:t>
                          </a:r>
                          <a:endParaRPr lang="LID4096" sz="1600" dirty="0"/>
                        </a:p>
                      </a:txBody>
                      <a:tcPr/>
                    </a:tc>
                    <a:tc>
                      <a:txBody>
                        <a:bodyPr/>
                        <a:lstStyle/>
                        <a:p>
                          <a:r>
                            <a:rPr lang="en-US" sz="1600" dirty="0"/>
                            <a:t>1</a:t>
                          </a:r>
                          <a:endParaRPr lang="LID4096" sz="1600" dirty="0"/>
                        </a:p>
                      </a:txBody>
                      <a:tcPr/>
                    </a:tc>
                    <a:tc>
                      <a:txBody>
                        <a:bodyPr/>
                        <a:lstStyle/>
                        <a:p>
                          <a:r>
                            <a:rPr lang="en-US" sz="1600" dirty="0"/>
                            <a:t>-1</a:t>
                          </a:r>
                          <a:endParaRPr lang="LID4096" sz="1600" dirty="0"/>
                        </a:p>
                      </a:txBody>
                      <a:tcPr/>
                    </a:tc>
                    <a:tc>
                      <a:txBody>
                        <a:bodyPr/>
                        <a:lstStyle/>
                        <a:p>
                          <a:endParaRPr lang="LID4096" sz="1600" dirty="0"/>
                        </a:p>
                      </a:txBody>
                      <a:tcPr/>
                    </a:tc>
                    <a:extLst>
                      <a:ext uri="{0D108BD9-81ED-4DB2-BD59-A6C34878D82A}">
                        <a16:rowId xmlns:a16="http://schemas.microsoft.com/office/drawing/2014/main" val="2175554634"/>
                      </a:ext>
                    </a:extLst>
                  </a:tr>
                  <a:tr h="579120">
                    <a:tc>
                      <a:txBody>
                        <a:bodyPr/>
                        <a:lstStyle/>
                        <a:p>
                          <a:r>
                            <a:rPr lang="en-US" sz="1600" dirty="0"/>
                            <a:t>P</a:t>
                          </a:r>
                          <a:endParaRPr lang="LID4096"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0.45</a:t>
                          </a:r>
                          <a:endParaRPr lang="LID4096"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0.45</a:t>
                          </a:r>
                          <a:endParaRPr lang="LID4096" sz="1600" dirty="0"/>
                        </a:p>
                      </a:txBody>
                      <a:tcPr/>
                    </a:tc>
                    <a:tc>
                      <a:txBody>
                        <a:bodyPr/>
                        <a:lstStyle/>
                        <a:p>
                          <a:r>
                            <a:rPr lang="en-US" sz="1600" dirty="0"/>
                            <a:t>0.45</a:t>
                          </a:r>
                          <a:endParaRPr lang="LID4096" sz="1600" dirty="0"/>
                        </a:p>
                      </a:txBody>
                      <a:tcPr/>
                    </a:tc>
                    <a:tc>
                      <a:txBody>
                        <a:bodyPr/>
                        <a:lstStyle/>
                        <a:p>
                          <a:r>
                            <a:rPr lang="en-US" sz="1600" dirty="0"/>
                            <a:t>0.167</a:t>
                          </a:r>
                          <a:endParaRPr lang="LID4096" sz="1600" dirty="0"/>
                        </a:p>
                      </a:txBody>
                      <a:tcPr/>
                    </a:tc>
                    <a:tc>
                      <a:txBody>
                        <a:bodyPr/>
                        <a:lstStyle/>
                        <a:p>
                          <a:r>
                            <a:rPr lang="en-US" sz="1600" dirty="0"/>
                            <a:t>0.167</a:t>
                          </a:r>
                          <a:endParaRPr lang="LID4096" sz="1600" dirty="0"/>
                        </a:p>
                      </a:txBody>
                      <a:tcPr/>
                    </a:tc>
                    <a:tc>
                      <a:txBody>
                        <a:bodyPr/>
                        <a:lstStyle/>
                        <a:p>
                          <a:r>
                            <a:rPr lang="en-US" sz="1600" dirty="0"/>
                            <a:t>0.167</a:t>
                          </a:r>
                          <a:endParaRPr lang="LID4096" sz="1600" dirty="0"/>
                        </a:p>
                      </a:txBody>
                      <a:tcPr/>
                    </a:tc>
                    <a:tc>
                      <a:txBody>
                        <a:bodyPr/>
                        <a:lstStyle/>
                        <a:p>
                          <a:r>
                            <a:rPr lang="en-US" sz="1600" dirty="0"/>
                            <a:t>0.106</a:t>
                          </a:r>
                          <a:endParaRPr lang="LID4096" sz="1600" dirty="0"/>
                        </a:p>
                      </a:txBody>
                      <a:tcPr/>
                    </a:tc>
                    <a:tc>
                      <a:txBody>
                        <a:bodyPr/>
                        <a:lstStyle/>
                        <a:p>
                          <a:r>
                            <a:rPr lang="en-US" sz="1600" dirty="0"/>
                            <a:t>0.106</a:t>
                          </a:r>
                          <a:endParaRPr lang="LID4096" sz="1600" dirty="0"/>
                        </a:p>
                      </a:txBody>
                      <a:tcPr/>
                    </a:tc>
                    <a:tc>
                      <a:txBody>
                        <a:bodyPr/>
                        <a:lstStyle/>
                        <a:p>
                          <a:r>
                            <a:rPr lang="en-US" sz="1600" dirty="0"/>
                            <a:t>0.106</a:t>
                          </a:r>
                          <a:endParaRPr lang="LID4096" sz="1600" dirty="0"/>
                        </a:p>
                      </a:txBody>
                      <a:tcPr/>
                    </a:tc>
                    <a:tc>
                      <a:txBody>
                        <a:bodyPr/>
                        <a:lstStyle/>
                        <a:p>
                          <a:r>
                            <a:rPr lang="en-US" sz="1600" dirty="0"/>
                            <a:t>0.045</a:t>
                          </a:r>
                          <a:endParaRPr lang="LID4096" sz="1600" dirty="0"/>
                        </a:p>
                      </a:txBody>
                      <a:tcPr/>
                    </a:tc>
                    <a:tc>
                      <a:txBody>
                        <a:bodyPr/>
                        <a:lstStyle/>
                        <a:p>
                          <a:endParaRPr lang="LID4096" sz="1600" dirty="0"/>
                        </a:p>
                      </a:txBody>
                      <a:tcPr/>
                    </a:tc>
                    <a:extLst>
                      <a:ext uri="{0D108BD9-81ED-4DB2-BD59-A6C34878D82A}">
                        <a16:rowId xmlns:a16="http://schemas.microsoft.com/office/drawing/2014/main" val="531969103"/>
                      </a:ext>
                    </a:extLst>
                  </a:tr>
                  <a:tr h="579120">
                    <a:tc>
                      <a:txBody>
                        <a:bodyPr/>
                        <a:lstStyle/>
                        <a:p>
                          <a:r>
                            <a:rPr lang="en-US" sz="1600" dirty="0"/>
                            <a:t>X&gt;5.5</a:t>
                          </a:r>
                          <a:endParaRPr lang="LID4096" sz="1600" dirty="0"/>
                        </a:p>
                      </a:txBody>
                      <a:tcPr/>
                    </a:tc>
                    <a:tc>
                      <a:txBody>
                        <a:bodyPr/>
                        <a:lstStyle/>
                        <a:p>
                          <a:r>
                            <a:rPr lang="en-US" sz="1600" dirty="0"/>
                            <a:t>-1</a:t>
                          </a:r>
                          <a:endParaRPr lang="LID4096" sz="1600" dirty="0"/>
                        </a:p>
                      </a:txBody>
                      <a:tcPr/>
                    </a:tc>
                    <a:tc>
                      <a:txBody>
                        <a:bodyPr/>
                        <a:lstStyle/>
                        <a:p>
                          <a:r>
                            <a:rPr lang="en-US" sz="1600" dirty="0"/>
                            <a:t>-1</a:t>
                          </a:r>
                          <a:endParaRPr lang="LID4096" sz="1600" dirty="0"/>
                        </a:p>
                      </a:txBody>
                      <a:tcPr/>
                    </a:tc>
                    <a:tc>
                      <a:txBody>
                        <a:bodyPr/>
                        <a:lstStyle/>
                        <a:p>
                          <a:r>
                            <a:rPr lang="en-US" sz="1600" dirty="0"/>
                            <a:t>-1</a:t>
                          </a:r>
                          <a:endParaRPr lang="LID4096" sz="1600" dirty="0"/>
                        </a:p>
                      </a:txBody>
                      <a:tcPr/>
                    </a:tc>
                    <a:tc>
                      <a:txBody>
                        <a:bodyPr/>
                        <a:lstStyle/>
                        <a:p>
                          <a:r>
                            <a:rPr lang="en-US" sz="1600" dirty="0"/>
                            <a:t>-1</a:t>
                          </a:r>
                          <a:endParaRPr lang="LID4096" sz="1600" dirty="0"/>
                        </a:p>
                      </a:txBody>
                      <a:tcPr/>
                    </a:tc>
                    <a:tc>
                      <a:txBody>
                        <a:bodyPr/>
                        <a:lstStyle/>
                        <a:p>
                          <a:r>
                            <a:rPr lang="en-US" sz="1600" dirty="0"/>
                            <a:t>-1</a:t>
                          </a:r>
                          <a:endParaRPr lang="LID4096" sz="1600" dirty="0"/>
                        </a:p>
                      </a:txBody>
                      <a:tcPr/>
                    </a:tc>
                    <a:tc>
                      <a:txBody>
                        <a:bodyPr/>
                        <a:lstStyle/>
                        <a:p>
                          <a:r>
                            <a:rPr lang="en-US" sz="1600" dirty="0"/>
                            <a:t>-1</a:t>
                          </a:r>
                          <a:endParaRPr lang="LID4096" sz="1600" dirty="0"/>
                        </a:p>
                      </a:txBody>
                      <a:tcPr/>
                    </a:tc>
                    <a:tc>
                      <a:txBody>
                        <a:bodyPr/>
                        <a:lstStyle/>
                        <a:p>
                          <a:r>
                            <a:rPr lang="en-US" sz="1600" dirty="0"/>
                            <a:t>1</a:t>
                          </a:r>
                          <a:endParaRPr lang="LID4096" sz="1600" dirty="0"/>
                        </a:p>
                      </a:txBody>
                      <a:tcPr/>
                    </a:tc>
                    <a:tc>
                      <a:txBody>
                        <a:bodyPr/>
                        <a:lstStyle/>
                        <a:p>
                          <a:r>
                            <a:rPr lang="en-US" sz="1600" dirty="0"/>
                            <a:t>1</a:t>
                          </a:r>
                          <a:endParaRPr lang="LID4096" sz="1600" dirty="0"/>
                        </a:p>
                      </a:txBody>
                      <a:tcPr/>
                    </a:tc>
                    <a:tc>
                      <a:txBody>
                        <a:bodyPr/>
                        <a:lstStyle/>
                        <a:p>
                          <a:r>
                            <a:rPr lang="en-US" sz="1600" dirty="0"/>
                            <a:t>1</a:t>
                          </a:r>
                          <a:endParaRPr lang="LID4096" sz="1600" dirty="0"/>
                        </a:p>
                      </a:txBody>
                      <a:tcPr/>
                    </a:tc>
                    <a:tc>
                      <a:txBody>
                        <a:bodyPr/>
                        <a:lstStyle/>
                        <a:p>
                          <a:r>
                            <a:rPr lang="en-US" sz="1600" dirty="0"/>
                            <a:t>1</a:t>
                          </a:r>
                          <a:endParaRPr lang="LID4096" sz="1600" dirty="0"/>
                        </a:p>
                      </a:txBody>
                      <a:tcPr/>
                    </a:tc>
                    <a:tc>
                      <a:txBody>
                        <a:bodyPr/>
                        <a:lstStyle/>
                        <a:p>
                          <a:r>
                            <a:rPr lang="en-US" sz="1600" dirty="0"/>
                            <a:t>0.18</a:t>
                          </a:r>
                          <a:endParaRPr lang="LID4096" sz="1600" dirty="0"/>
                        </a:p>
                      </a:txBody>
                      <a:tcPr/>
                    </a:tc>
                    <a:extLst>
                      <a:ext uri="{0D108BD9-81ED-4DB2-BD59-A6C34878D82A}">
                        <a16:rowId xmlns:a16="http://schemas.microsoft.com/office/drawing/2014/main" val="3141886651"/>
                      </a:ext>
                    </a:extLst>
                  </a:tr>
                  <a:tr h="579120">
                    <a:tc>
                      <a:txBody>
                        <a:bodyPr/>
                        <a:lstStyle/>
                        <a:p>
                          <a:r>
                            <a:rPr lang="en-US" sz="1600" dirty="0" err="1"/>
                            <a:t>Pnew</a:t>
                          </a:r>
                          <a:endParaRPr lang="LID4096"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0.096</a:t>
                          </a:r>
                          <a:endParaRPr lang="LID4096"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0.096</a:t>
                          </a:r>
                          <a:endParaRPr lang="LID4096" sz="1600" dirty="0"/>
                        </a:p>
                      </a:txBody>
                      <a:tcPr/>
                    </a:tc>
                    <a:tc>
                      <a:txBody>
                        <a:bodyPr/>
                        <a:lstStyle/>
                        <a:p>
                          <a:r>
                            <a:rPr lang="en-US" sz="1600" dirty="0"/>
                            <a:t>0.096</a:t>
                          </a:r>
                          <a:endParaRPr lang="LID4096" sz="1600" dirty="0"/>
                        </a:p>
                      </a:txBody>
                      <a:tcPr/>
                    </a:tc>
                    <a:tc>
                      <a:txBody>
                        <a:bodyPr/>
                        <a:lstStyle/>
                        <a:p>
                          <a:r>
                            <a:rPr lang="en-US" sz="1600" dirty="0"/>
                            <a:t>0.078</a:t>
                          </a:r>
                          <a:endParaRPr lang="LID4096" sz="1600" dirty="0"/>
                        </a:p>
                      </a:txBody>
                      <a:tcPr/>
                    </a:tc>
                    <a:tc>
                      <a:txBody>
                        <a:bodyPr/>
                        <a:lstStyle/>
                        <a:p>
                          <a:r>
                            <a:rPr lang="en-US" sz="1600" dirty="0"/>
                            <a:t>0.078</a:t>
                          </a:r>
                          <a:endParaRPr lang="LID4096" sz="1600" dirty="0"/>
                        </a:p>
                      </a:txBody>
                      <a:tcPr/>
                    </a:tc>
                    <a:tc>
                      <a:txBody>
                        <a:bodyPr/>
                        <a:lstStyle/>
                        <a:p>
                          <a:r>
                            <a:rPr lang="en-US" sz="1600" dirty="0"/>
                            <a:t>0.078</a:t>
                          </a:r>
                          <a:endParaRPr lang="LID4096" sz="1600" dirty="0"/>
                        </a:p>
                      </a:txBody>
                      <a:tcPr/>
                    </a:tc>
                    <a:tc>
                      <a:txBody>
                        <a:bodyPr/>
                        <a:lstStyle/>
                        <a:p>
                          <a:r>
                            <a:rPr lang="en-US" sz="1600" dirty="0"/>
                            <a:t>0.05</a:t>
                          </a:r>
                          <a:endParaRPr lang="LID4096" sz="1600" dirty="0"/>
                        </a:p>
                      </a:txBody>
                      <a:tcPr/>
                    </a:tc>
                    <a:tc>
                      <a:txBody>
                        <a:bodyPr/>
                        <a:lstStyle/>
                        <a:p>
                          <a:r>
                            <a:rPr lang="en-US" sz="1600" dirty="0"/>
                            <a:t>0.05</a:t>
                          </a:r>
                          <a:endParaRPr lang="LID4096" sz="1600" dirty="0"/>
                        </a:p>
                      </a:txBody>
                      <a:tcPr/>
                    </a:tc>
                    <a:tc>
                      <a:txBody>
                        <a:bodyPr/>
                        <a:lstStyle/>
                        <a:p>
                          <a:r>
                            <a:rPr lang="en-US" sz="1600" dirty="0"/>
                            <a:t>0.05</a:t>
                          </a:r>
                          <a:endParaRPr lang="LID4096" sz="1600" dirty="0"/>
                        </a:p>
                      </a:txBody>
                      <a:tcPr/>
                    </a:tc>
                    <a:tc>
                      <a:txBody>
                        <a:bodyPr/>
                        <a:lstStyle/>
                        <a:p>
                          <a:r>
                            <a:rPr lang="en-US" sz="1600" dirty="0"/>
                            <a:t>0.096</a:t>
                          </a:r>
                          <a:endParaRPr lang="LID4096" sz="1600" dirty="0"/>
                        </a:p>
                      </a:txBody>
                      <a:tcPr/>
                    </a:tc>
                    <a:tc>
                      <a:txBody>
                        <a:bodyPr/>
                        <a:lstStyle/>
                        <a:p>
                          <a:endParaRPr lang="LID4096" sz="2000" dirty="0"/>
                        </a:p>
                      </a:txBody>
                      <a:tcPr/>
                    </a:tc>
                    <a:extLst>
                      <a:ext uri="{0D108BD9-81ED-4DB2-BD59-A6C34878D82A}">
                        <a16:rowId xmlns:a16="http://schemas.microsoft.com/office/drawing/2014/main" val="3678514497"/>
                      </a:ext>
                    </a:extLst>
                  </a:tr>
                  <a:tr h="579120">
                    <a:tc>
                      <a:txBody>
                        <a:bodyPr/>
                        <a:lstStyle/>
                        <a:p>
                          <a:r>
                            <a:rPr lang="en-US" sz="1600" dirty="0"/>
                            <a:t>P</a:t>
                          </a:r>
                          <a:endParaRPr lang="LID4096"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0.125</a:t>
                          </a:r>
                          <a:endParaRPr lang="LID4096"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0.125</a:t>
                          </a:r>
                          <a:endParaRPr lang="LID4096" sz="1600" dirty="0"/>
                        </a:p>
                      </a:txBody>
                      <a:tcPr/>
                    </a:tc>
                    <a:tc>
                      <a:txBody>
                        <a:bodyPr/>
                        <a:lstStyle/>
                        <a:p>
                          <a:r>
                            <a:rPr lang="en-US" sz="1600" dirty="0"/>
                            <a:t>0.125</a:t>
                          </a:r>
                          <a:endParaRPr lang="LID4096" sz="1600" dirty="0"/>
                        </a:p>
                      </a:txBody>
                      <a:tcPr/>
                    </a:tc>
                    <a:tc>
                      <a:txBody>
                        <a:bodyPr/>
                        <a:lstStyle/>
                        <a:p>
                          <a:r>
                            <a:rPr lang="en-US" sz="1600" dirty="0"/>
                            <a:t>0.102</a:t>
                          </a:r>
                          <a:endParaRPr lang="LID4096" sz="1600" dirty="0"/>
                        </a:p>
                      </a:txBody>
                      <a:tcPr/>
                    </a:tc>
                    <a:tc>
                      <a:txBody>
                        <a:bodyPr/>
                        <a:lstStyle/>
                        <a:p>
                          <a:r>
                            <a:rPr lang="en-US" sz="1600" dirty="0"/>
                            <a:t>0.102</a:t>
                          </a:r>
                          <a:endParaRPr lang="LID4096" sz="1600" dirty="0"/>
                        </a:p>
                      </a:txBody>
                      <a:tcPr/>
                    </a:tc>
                    <a:tc>
                      <a:txBody>
                        <a:bodyPr/>
                        <a:lstStyle/>
                        <a:p>
                          <a:r>
                            <a:rPr lang="en-US" sz="1600" dirty="0"/>
                            <a:t>0.102</a:t>
                          </a:r>
                          <a:endParaRPr lang="LID4096" sz="1600" dirty="0"/>
                        </a:p>
                      </a:txBody>
                      <a:tcPr/>
                    </a:tc>
                    <a:tc>
                      <a:txBody>
                        <a:bodyPr/>
                        <a:lstStyle/>
                        <a:p>
                          <a:r>
                            <a:rPr lang="en-US" sz="1600" dirty="0"/>
                            <a:t>0.064</a:t>
                          </a:r>
                          <a:endParaRPr lang="LID4096" sz="1600" dirty="0"/>
                        </a:p>
                      </a:txBody>
                      <a:tcPr/>
                    </a:tc>
                    <a:tc>
                      <a:txBody>
                        <a:bodyPr/>
                        <a:lstStyle/>
                        <a:p>
                          <a:r>
                            <a:rPr lang="en-US" sz="1600" dirty="0"/>
                            <a:t>0.064</a:t>
                          </a:r>
                          <a:endParaRPr lang="LID4096" sz="1600" dirty="0"/>
                        </a:p>
                      </a:txBody>
                      <a:tcPr/>
                    </a:tc>
                    <a:tc>
                      <a:txBody>
                        <a:bodyPr/>
                        <a:lstStyle/>
                        <a:p>
                          <a:r>
                            <a:rPr lang="en-US" sz="1600" dirty="0"/>
                            <a:t>0.064</a:t>
                          </a:r>
                          <a:endParaRPr lang="LID4096" sz="1600" dirty="0"/>
                        </a:p>
                      </a:txBody>
                      <a:tcPr/>
                    </a:tc>
                    <a:tc>
                      <a:txBody>
                        <a:bodyPr/>
                        <a:lstStyle/>
                        <a:p>
                          <a:r>
                            <a:rPr lang="en-US" sz="1600" dirty="0"/>
                            <a:t>0.125</a:t>
                          </a:r>
                          <a:endParaRPr lang="LID4096" sz="1600" dirty="0"/>
                        </a:p>
                      </a:txBody>
                      <a:tcPr/>
                    </a:tc>
                    <a:tc>
                      <a:txBody>
                        <a:bodyPr/>
                        <a:lstStyle/>
                        <a:p>
                          <a:endParaRPr lang="LID4096" sz="2000" dirty="0"/>
                        </a:p>
                      </a:txBody>
                      <a:tcPr/>
                    </a:tc>
                    <a:extLst>
                      <a:ext uri="{0D108BD9-81ED-4DB2-BD59-A6C34878D82A}">
                        <a16:rowId xmlns:a16="http://schemas.microsoft.com/office/drawing/2014/main" val="1234301041"/>
                      </a:ext>
                    </a:extLst>
                  </a:tr>
                </a:tbl>
              </a:graphicData>
            </a:graphic>
          </p:graphicFrame>
        </mc:Fallback>
      </mc:AlternateContent>
      <p:sp>
        <p:nvSpPr>
          <p:cNvPr id="4" name="Footer Placeholder 3">
            <a:extLst>
              <a:ext uri="{FF2B5EF4-FFF2-40B4-BE49-F238E27FC236}">
                <a16:creationId xmlns:a16="http://schemas.microsoft.com/office/drawing/2014/main" id="{F6D72BAB-659D-481E-9F44-7A49FA6345E6}"/>
              </a:ext>
            </a:extLst>
          </p:cNvPr>
          <p:cNvSpPr>
            <a:spLocks noGrp="1"/>
          </p:cNvSpPr>
          <p:nvPr>
            <p:ph type="ftr" sz="quarter" idx="11"/>
          </p:nvPr>
        </p:nvSpPr>
        <p:spPr/>
        <p:txBody>
          <a:bodyPr/>
          <a:lstStyle/>
          <a:p>
            <a:r>
              <a:rPr lang="en-US"/>
              <a:t>zeshan.khan@nu.edu.pk</a:t>
            </a:r>
            <a:endParaRPr lang="en-US" dirty="0"/>
          </a:p>
        </p:txBody>
      </p:sp>
      <p:sp>
        <p:nvSpPr>
          <p:cNvPr id="5" name="Slide Number Placeholder 4">
            <a:extLst>
              <a:ext uri="{FF2B5EF4-FFF2-40B4-BE49-F238E27FC236}">
                <a16:creationId xmlns:a16="http://schemas.microsoft.com/office/drawing/2014/main" id="{4F1EC025-3B5F-4CBB-AA92-E3F3D7C93A87}"/>
              </a:ext>
            </a:extLst>
          </p:cNvPr>
          <p:cNvSpPr>
            <a:spLocks noGrp="1"/>
          </p:cNvSpPr>
          <p:nvPr>
            <p:ph type="sldNum" sz="quarter" idx="12"/>
          </p:nvPr>
        </p:nvSpPr>
        <p:spPr/>
        <p:txBody>
          <a:bodyPr/>
          <a:lstStyle/>
          <a:p>
            <a:pPr>
              <a:defRPr/>
            </a:pPr>
            <a:fld id="{A21CEE88-F9FC-456D-B47E-A59E4279B87A}" type="slidenum">
              <a:rPr lang="en-US" smtClean="0"/>
              <a:pPr>
                <a:defRPr/>
              </a:pPr>
              <a:t>51</a:t>
            </a:fld>
            <a:endParaRPr lang="en-US"/>
          </a:p>
        </p:txBody>
      </p:sp>
      <mc:AlternateContent xmlns:mc="http://schemas.openxmlformats.org/markup-compatibility/2006" xmlns:a14="http://schemas.microsoft.com/office/drawing/2010/main">
        <mc:Choice Requires="a14">
          <p:sp>
            <p:nvSpPr>
              <p:cNvPr id="7" name="Rectangle 3">
                <a:extLst>
                  <a:ext uri="{FF2B5EF4-FFF2-40B4-BE49-F238E27FC236}">
                    <a16:creationId xmlns:a16="http://schemas.microsoft.com/office/drawing/2014/main" id="{948E68EE-833E-4E59-AB6B-6C279262AB27}"/>
                  </a:ext>
                </a:extLst>
              </p:cNvPr>
              <p:cNvSpPr txBox="1">
                <a:spLocks noChangeArrowheads="1"/>
              </p:cNvSpPr>
              <p:nvPr/>
            </p:nvSpPr>
            <p:spPr>
              <a:xfrm>
                <a:off x="946150" y="5668145"/>
                <a:ext cx="6446520" cy="1008112"/>
              </a:xfrm>
              <a:prstGeom prst="rect">
                <a:avLst/>
              </a:prstGeom>
            </p:spPr>
            <p:txBody>
              <a:bodyPr vert="horz" lIns="91440" tIns="45720" rIns="91440" bIns="45720" rtlCol="0">
                <a:normAutofit fontScale="92500" lnSpcReduction="10000"/>
              </a:bodyPr>
              <a:lst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a:lstStyle>
              <a:p>
                <a:pPr algn="just"/>
                <a14:m>
                  <m:oMath xmlns:m="http://schemas.openxmlformats.org/officeDocument/2006/math">
                    <m:r>
                      <a:rPr lang="en-US" b="0" i="1" smtClean="0">
                        <a:latin typeface="Cambria Math" panose="02040503050406030204" pitchFamily="18" charset="0"/>
                      </a:rPr>
                      <m:t>𝑍</m:t>
                    </m:r>
                    <m:r>
                      <a:rPr lang="en-US" b="0" i="1" smtClean="0">
                        <a:latin typeface="Cambria Math" panose="02040503050406030204" pitchFamily="18" charset="0"/>
                      </a:rPr>
                      <m:t>=</m:t>
                    </m:r>
                    <m:r>
                      <a:rPr lang="en-US" b="0" i="1" smtClean="0">
                        <a:latin typeface="Cambria Math" panose="02040503050406030204" pitchFamily="18" charset="0"/>
                      </a:rPr>
                      <m:t>𝑆𝑢𝑚</m:t>
                    </m:r>
                    <m:r>
                      <a:rPr lang="en-US" b="0" i="1" smtClean="0">
                        <a:latin typeface="Cambria Math" panose="02040503050406030204" pitchFamily="18" charset="0"/>
                      </a:rPr>
                      <m:t>(</m:t>
                    </m:r>
                    <m:r>
                      <a:rPr lang="en-US" b="0" i="1" smtClean="0">
                        <a:latin typeface="Cambria Math" panose="02040503050406030204" pitchFamily="18" charset="0"/>
                      </a:rPr>
                      <m:t>𝑄</m:t>
                    </m:r>
                    <m:r>
                      <a:rPr lang="en-US" b="0" i="1" smtClean="0">
                        <a:latin typeface="Cambria Math" panose="02040503050406030204" pitchFamily="18" charset="0"/>
                      </a:rPr>
                      <m:t>)</m:t>
                    </m:r>
                  </m:oMath>
                </a14:m>
                <a:r>
                  <a:rPr lang="en-US" dirty="0">
                    <a:latin typeface="Times New Roman" pitchFamily="18" charset="0"/>
                  </a:rPr>
                  <a:t>=0.771</a:t>
                </a:r>
              </a:p>
              <a:p>
                <a:pPr algn="just"/>
                <a14:m>
                  <m:oMath xmlns:m="http://schemas.openxmlformats.org/officeDocument/2006/math">
                    <m:r>
                      <a:rPr lang="en-US" i="1">
                        <a:latin typeface="Cambria Math" panose="02040503050406030204" pitchFamily="18" charset="0"/>
                      </a:rPr>
                      <m:t>𝑓</m:t>
                    </m:r>
                    <m:d>
                      <m:dPr>
                        <m:ctrlPr>
                          <a:rPr lang="en-US" i="1">
                            <a:latin typeface="Cambria Math" panose="02040503050406030204" pitchFamily="18" charset="0"/>
                          </a:rPr>
                        </m:ctrlPr>
                      </m:dPr>
                      <m:e>
                        <m:r>
                          <a:rPr lang="en-US" i="1">
                            <a:latin typeface="Cambria Math" panose="02040503050406030204" pitchFamily="18" charset="0"/>
                          </a:rPr>
                          <m:t>𝑥</m:t>
                        </m:r>
                      </m:e>
                    </m:d>
                    <m:r>
                      <a:rPr lang="en-US" i="1">
                        <a:latin typeface="Cambria Math" panose="02040503050406030204" pitchFamily="18" charset="0"/>
                      </a:rPr>
                      <m:t>=0.423∗</m:t>
                    </m:r>
                    <m:r>
                      <a:rPr lang="en-US" i="1">
                        <a:latin typeface="Cambria Math" panose="02040503050406030204" pitchFamily="18" charset="0"/>
                      </a:rPr>
                      <m:t>𝐼</m:t>
                    </m:r>
                    <m:d>
                      <m:dPr>
                        <m:ctrlPr>
                          <a:rPr lang="en-US" i="1">
                            <a:latin typeface="Cambria Math" panose="02040503050406030204" pitchFamily="18" charset="0"/>
                          </a:rPr>
                        </m:ctrlPr>
                      </m:dPr>
                      <m:e>
                        <m:r>
                          <a:rPr lang="en-US" i="1">
                            <a:latin typeface="Cambria Math" panose="02040503050406030204" pitchFamily="18" charset="0"/>
                          </a:rPr>
                          <m:t>𝑥</m:t>
                        </m:r>
                        <m:r>
                          <a:rPr lang="en-US" i="1">
                            <a:latin typeface="Cambria Math" panose="02040503050406030204" pitchFamily="18" charset="0"/>
                          </a:rPr>
                          <m:t>&lt;2.5</m:t>
                        </m:r>
                      </m:e>
                    </m:d>
                    <m:r>
                      <a:rPr lang="en-US" i="1">
                        <a:latin typeface="Cambria Math" panose="02040503050406030204" pitchFamily="18" charset="0"/>
                      </a:rPr>
                      <m:t>+0.649∗</m:t>
                    </m:r>
                    <m:r>
                      <a:rPr lang="en-US" i="1">
                        <a:latin typeface="Cambria Math" panose="02040503050406030204" pitchFamily="18" charset="0"/>
                      </a:rPr>
                      <m:t>𝐼</m:t>
                    </m:r>
                    <m:d>
                      <m:dPr>
                        <m:ctrlPr>
                          <a:rPr lang="en-US" i="1">
                            <a:latin typeface="Cambria Math" panose="02040503050406030204" pitchFamily="18" charset="0"/>
                          </a:rPr>
                        </m:ctrlPr>
                      </m:dPr>
                      <m:e>
                        <m:r>
                          <a:rPr lang="en-US" i="1">
                            <a:latin typeface="Cambria Math" panose="02040503050406030204" pitchFamily="18" charset="0"/>
                          </a:rPr>
                          <m:t>𝑥</m:t>
                        </m:r>
                        <m:r>
                          <a:rPr lang="en-US" i="1">
                            <a:latin typeface="Cambria Math" panose="02040503050406030204" pitchFamily="18" charset="0"/>
                          </a:rPr>
                          <m:t>&lt;8.5</m:t>
                        </m:r>
                      </m:e>
                    </m:d>
                    <m:r>
                      <a:rPr lang="en-US" b="0" i="1" smtClean="0">
                        <a:latin typeface="Cambria Math" panose="02040503050406030204" pitchFamily="18" charset="0"/>
                      </a:rPr>
                      <m:t>+0.752</m:t>
                    </m:r>
                    <m:r>
                      <a:rPr lang="en-US" b="0" i="1" smtClean="0">
                        <a:latin typeface="Cambria Math" panose="02040503050406030204" pitchFamily="18" charset="0"/>
                      </a:rPr>
                      <m:t>𝐼</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&gt;5.5)</m:t>
                    </m:r>
                  </m:oMath>
                </a14:m>
                <a:r>
                  <a:rPr lang="en-US" dirty="0">
                    <a:latin typeface="Times New Roman" pitchFamily="18" charset="0"/>
                  </a:rPr>
                  <a:t> 0 mistakes</a:t>
                </a:r>
              </a:p>
            </p:txBody>
          </p:sp>
        </mc:Choice>
        <mc:Fallback xmlns="">
          <p:sp>
            <p:nvSpPr>
              <p:cNvPr id="7" name="Rectangle 3">
                <a:extLst>
                  <a:ext uri="{FF2B5EF4-FFF2-40B4-BE49-F238E27FC236}">
                    <a16:creationId xmlns:a16="http://schemas.microsoft.com/office/drawing/2014/main" id="{948E68EE-833E-4E59-AB6B-6C279262AB27}"/>
                  </a:ext>
                </a:extLst>
              </p:cNvPr>
              <p:cNvSpPr txBox="1">
                <a:spLocks noRot="1" noChangeAspect="1" noMove="1" noResize="1" noEditPoints="1" noAdjustHandles="1" noChangeArrowheads="1" noChangeShapeType="1" noTextEdit="1"/>
              </p:cNvSpPr>
              <p:nvPr/>
            </p:nvSpPr>
            <p:spPr>
              <a:xfrm>
                <a:off x="946150" y="5668145"/>
                <a:ext cx="6446520" cy="1008112"/>
              </a:xfrm>
              <a:prstGeom prst="rect">
                <a:avLst/>
              </a:prstGeom>
              <a:blipFill>
                <a:blip r:embed="rId3"/>
                <a:stretch>
                  <a:fillRect l="-95" t="-5455" b="-3636"/>
                </a:stretch>
              </a:blipFill>
            </p:spPr>
            <p:txBody>
              <a:bodyPr/>
              <a:lstStyle/>
              <a:p>
                <a:r>
                  <a:rPr lang="LID4096">
                    <a:noFill/>
                  </a:rPr>
                  <a:t> </a:t>
                </a:r>
              </a:p>
            </p:txBody>
          </p:sp>
        </mc:Fallback>
      </mc:AlternateContent>
    </p:spTree>
    <p:extLst>
      <p:ext uri="{BB962C8B-B14F-4D97-AF65-F5344CB8AC3E}">
        <p14:creationId xmlns:p14="http://schemas.microsoft.com/office/powerpoint/2010/main" val="994253131"/>
      </p:ext>
    </p:extLst>
  </p:cSld>
  <p:clrMapOvr>
    <a:masterClrMapping/>
  </p:clrMapOvr>
  <p:transition spd="med">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blinds(horizontal)">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blinds(horizontal)">
                                      <p:cBhvr>
                                        <p:cTn id="12" dur="500"/>
                                        <p:tgtEl>
                                          <p:spTgt spid="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a:latin typeface="Times New Roman" pitchFamily="18" charset="0"/>
              </a:rPr>
              <a:t>Stacking</a:t>
            </a:r>
            <a:endParaRPr lang="en-AU">
              <a:latin typeface="Times New Roman" pitchFamily="18" charset="0"/>
            </a:endParaRPr>
          </a:p>
        </p:txBody>
      </p:sp>
      <p:sp>
        <p:nvSpPr>
          <p:cNvPr id="25603" name="Rectangle 3"/>
          <p:cNvSpPr>
            <a:spLocks noGrp="1" noChangeArrowheads="1"/>
          </p:cNvSpPr>
          <p:nvPr>
            <p:ph idx="1"/>
          </p:nvPr>
        </p:nvSpPr>
        <p:spPr/>
        <p:txBody>
          <a:bodyPr/>
          <a:lstStyle/>
          <a:p>
            <a:pPr algn="just" eaLnBrk="1" hangingPunct="1"/>
            <a:r>
              <a:rPr lang="en-US" dirty="0">
                <a:latin typeface="Times New Roman" pitchFamily="18" charset="0"/>
              </a:rPr>
              <a:t>Uses </a:t>
            </a:r>
            <a:r>
              <a:rPr lang="en-US" i="1" dirty="0">
                <a:latin typeface="Times New Roman" pitchFamily="18" charset="0"/>
              </a:rPr>
              <a:t>meta</a:t>
            </a:r>
            <a:r>
              <a:rPr lang="en-US" dirty="0">
                <a:latin typeface="Times New Roman" pitchFamily="18" charset="0"/>
              </a:rPr>
              <a:t> </a:t>
            </a:r>
            <a:r>
              <a:rPr lang="en-US" i="1" dirty="0">
                <a:latin typeface="Times New Roman" pitchFamily="18" charset="0"/>
              </a:rPr>
              <a:t>learner</a:t>
            </a:r>
            <a:r>
              <a:rPr lang="en-US" dirty="0">
                <a:latin typeface="Times New Roman" pitchFamily="18" charset="0"/>
              </a:rPr>
              <a:t> instead of voting to combine predictions of base learners</a:t>
            </a:r>
          </a:p>
          <a:p>
            <a:pPr lvl="1" algn="just" eaLnBrk="1" hangingPunct="1"/>
            <a:r>
              <a:rPr lang="en-US" dirty="0">
                <a:latin typeface="Times New Roman" pitchFamily="18" charset="0"/>
              </a:rPr>
              <a:t>Predictions of base learners (</a:t>
            </a:r>
            <a:r>
              <a:rPr lang="en-US" i="1" dirty="0">
                <a:latin typeface="Times New Roman" pitchFamily="18" charset="0"/>
              </a:rPr>
              <a:t>level-0 models</a:t>
            </a:r>
            <a:r>
              <a:rPr lang="en-US" dirty="0">
                <a:latin typeface="Times New Roman" pitchFamily="18" charset="0"/>
              </a:rPr>
              <a:t>) are used as input for meta learner (</a:t>
            </a:r>
            <a:r>
              <a:rPr lang="en-US" i="1" dirty="0">
                <a:latin typeface="Times New Roman" pitchFamily="18" charset="0"/>
              </a:rPr>
              <a:t>level-1 model)</a:t>
            </a:r>
            <a:endParaRPr lang="en-US" dirty="0">
              <a:latin typeface="Times New Roman" pitchFamily="18" charset="0"/>
            </a:endParaRPr>
          </a:p>
          <a:p>
            <a:pPr algn="just" eaLnBrk="1" hangingPunct="1"/>
            <a:r>
              <a:rPr lang="en-US" dirty="0">
                <a:latin typeface="Times New Roman" pitchFamily="18" charset="0"/>
              </a:rPr>
              <a:t>Base learners usually different learning schemes</a:t>
            </a:r>
          </a:p>
          <a:p>
            <a:pPr algn="just" eaLnBrk="1" hangingPunct="1"/>
            <a:r>
              <a:rPr lang="en-US" dirty="0">
                <a:latin typeface="Times New Roman" pitchFamily="18" charset="0"/>
              </a:rPr>
              <a:t>Hard to analyze theoretically: “black magic”</a:t>
            </a:r>
          </a:p>
        </p:txBody>
      </p:sp>
      <p:sp>
        <p:nvSpPr>
          <p:cNvPr id="2" name="Footer Placeholder 1"/>
          <p:cNvSpPr>
            <a:spLocks noGrp="1"/>
          </p:cNvSpPr>
          <p:nvPr>
            <p:ph type="ftr" sz="quarter" idx="11"/>
          </p:nvPr>
        </p:nvSpPr>
        <p:spPr/>
        <p:txBody>
          <a:bodyPr/>
          <a:lstStyle/>
          <a:p>
            <a:r>
              <a:rPr lang="en-US"/>
              <a:t>zeshan.khan@nu.edu.pk</a:t>
            </a:r>
            <a:endParaRPr lang="en-US" dirty="0"/>
          </a:p>
        </p:txBody>
      </p:sp>
      <p:sp>
        <p:nvSpPr>
          <p:cNvPr id="3" name="Slide Number Placeholder 2"/>
          <p:cNvSpPr>
            <a:spLocks noGrp="1"/>
          </p:cNvSpPr>
          <p:nvPr>
            <p:ph type="sldNum" sz="quarter" idx="12"/>
          </p:nvPr>
        </p:nvSpPr>
        <p:spPr/>
        <p:txBody>
          <a:bodyPr/>
          <a:lstStyle/>
          <a:p>
            <a:pPr>
              <a:defRPr/>
            </a:pPr>
            <a:fld id="{A21CEE88-F9FC-456D-B47E-A59E4279B87A}" type="slidenum">
              <a:rPr lang="en-US" smtClean="0"/>
              <a:pPr>
                <a:defRPr/>
              </a:pPr>
              <a:t>52</a:t>
            </a:fld>
            <a:endParaRPr lang="en-US"/>
          </a:p>
        </p:txBody>
      </p:sp>
    </p:spTree>
  </p:cSld>
  <p:clrMapOvr>
    <a:masterClrMapping/>
  </p:clrMapOvr>
  <p:transition spd="med">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5603">
                                            <p:txEl>
                                              <p:pRg st="0" end="0"/>
                                            </p:txEl>
                                          </p:spTgt>
                                        </p:tgtEl>
                                        <p:attrNameLst>
                                          <p:attrName>style.visibility</p:attrName>
                                        </p:attrNameLst>
                                      </p:cBhvr>
                                      <p:to>
                                        <p:strVal val="visible"/>
                                      </p:to>
                                    </p:set>
                                    <p:animEffect transition="in" filter="blinds(horizontal)">
                                      <p:cBhvr>
                                        <p:cTn id="7" dur="500"/>
                                        <p:tgtEl>
                                          <p:spTgt spid="25603">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5603">
                                            <p:txEl>
                                              <p:pRg st="1" end="1"/>
                                            </p:txEl>
                                          </p:spTgt>
                                        </p:tgtEl>
                                        <p:attrNameLst>
                                          <p:attrName>style.visibility</p:attrName>
                                        </p:attrNameLst>
                                      </p:cBhvr>
                                      <p:to>
                                        <p:strVal val="visible"/>
                                      </p:to>
                                    </p:set>
                                    <p:animEffect transition="in" filter="blinds(horizontal)">
                                      <p:cBhvr>
                                        <p:cTn id="10" dur="500"/>
                                        <p:tgtEl>
                                          <p:spTgt spid="2560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25603">
                                            <p:txEl>
                                              <p:pRg st="2" end="2"/>
                                            </p:txEl>
                                          </p:spTgt>
                                        </p:tgtEl>
                                        <p:attrNameLst>
                                          <p:attrName>style.visibility</p:attrName>
                                        </p:attrNameLst>
                                      </p:cBhvr>
                                      <p:to>
                                        <p:strVal val="visible"/>
                                      </p:to>
                                    </p:set>
                                    <p:animEffect transition="in" filter="blinds(horizontal)">
                                      <p:cBhvr>
                                        <p:cTn id="15" dur="500"/>
                                        <p:tgtEl>
                                          <p:spTgt spid="2560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25603">
                                            <p:txEl>
                                              <p:pRg st="3" end="3"/>
                                            </p:txEl>
                                          </p:spTgt>
                                        </p:tgtEl>
                                        <p:attrNameLst>
                                          <p:attrName>style.visibility</p:attrName>
                                        </p:attrNameLst>
                                      </p:cBhvr>
                                      <p:to>
                                        <p:strVal val="visible"/>
                                      </p:to>
                                    </p:set>
                                    <p:animEffect transition="in" filter="blinds(horizontal)">
                                      <p:cBhvr>
                                        <p:cTn id="20" dur="500"/>
                                        <p:tgtEl>
                                          <p:spTgt spid="2560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4"/>
          <p:cNvSpPr>
            <a:spLocks noGrp="1" noChangeArrowheads="1"/>
          </p:cNvSpPr>
          <p:nvPr>
            <p:ph type="title"/>
          </p:nvPr>
        </p:nvSpPr>
        <p:spPr>
          <a:noFill/>
        </p:spPr>
        <p:txBody>
          <a:bodyPr lIns="92075" tIns="46038" rIns="92075" bIns="46038"/>
          <a:lstStyle/>
          <a:p>
            <a:pPr eaLnBrk="1" hangingPunct="1"/>
            <a:r>
              <a:rPr lang="en-US">
                <a:latin typeface="Times New Roman" pitchFamily="18" charset="0"/>
              </a:rPr>
              <a:t>Some Practical Advices</a:t>
            </a:r>
          </a:p>
        </p:txBody>
      </p:sp>
      <p:sp>
        <p:nvSpPr>
          <p:cNvPr id="4" name="Content Placeholder 3"/>
          <p:cNvSpPr>
            <a:spLocks noGrp="1"/>
          </p:cNvSpPr>
          <p:nvPr>
            <p:ph idx="1"/>
          </p:nvPr>
        </p:nvSpPr>
        <p:spPr/>
        <p:txBody>
          <a:bodyPr>
            <a:normAutofit/>
          </a:bodyPr>
          <a:lstStyle/>
          <a:p>
            <a:pPr>
              <a:spcBef>
                <a:spcPct val="50000"/>
              </a:spcBef>
              <a:buFont typeface="Arial" pitchFamily="34" charset="0"/>
              <a:buChar char="•"/>
            </a:pPr>
            <a:r>
              <a:rPr lang="en-US" dirty="0">
                <a:latin typeface="Times New Roman" pitchFamily="18" charset="0"/>
              </a:rPr>
              <a:t>If the classifier is unstable (high variance), then apply bagging!</a:t>
            </a:r>
          </a:p>
          <a:p>
            <a:pPr>
              <a:spcBef>
                <a:spcPct val="50000"/>
              </a:spcBef>
              <a:buFont typeface="Arial" pitchFamily="34" charset="0"/>
              <a:buChar char="•"/>
            </a:pPr>
            <a:r>
              <a:rPr lang="en-US" dirty="0">
                <a:latin typeface="Times New Roman" pitchFamily="18" charset="0"/>
              </a:rPr>
              <a:t>If the classifier is stable and simple (high bias) then apply boosting!</a:t>
            </a:r>
          </a:p>
          <a:p>
            <a:pPr>
              <a:spcBef>
                <a:spcPct val="50000"/>
              </a:spcBef>
              <a:buFont typeface="Arial" pitchFamily="34" charset="0"/>
              <a:buChar char="•"/>
            </a:pPr>
            <a:r>
              <a:rPr lang="en-US" dirty="0">
                <a:latin typeface="Times New Roman" pitchFamily="18" charset="0"/>
              </a:rPr>
              <a:t>If the classifier is stable and complex then apply randomization injection!</a:t>
            </a:r>
          </a:p>
          <a:p>
            <a:pPr>
              <a:spcBef>
                <a:spcPct val="50000"/>
              </a:spcBef>
              <a:buFont typeface="Arial" pitchFamily="34" charset="0"/>
              <a:buChar char="•"/>
            </a:pPr>
            <a:r>
              <a:rPr lang="en-US" dirty="0">
                <a:latin typeface="Times New Roman" pitchFamily="18" charset="0"/>
              </a:rPr>
              <a:t>If you have many classes and a binary classifier then try error-correcting codes! If it does not work then use a complex binary classifier!</a:t>
            </a:r>
          </a:p>
        </p:txBody>
      </p:sp>
      <p:sp>
        <p:nvSpPr>
          <p:cNvPr id="2" name="Footer Placeholder 1"/>
          <p:cNvSpPr>
            <a:spLocks noGrp="1"/>
          </p:cNvSpPr>
          <p:nvPr>
            <p:ph type="ftr" sz="quarter" idx="11"/>
          </p:nvPr>
        </p:nvSpPr>
        <p:spPr/>
        <p:txBody>
          <a:bodyPr/>
          <a:lstStyle/>
          <a:p>
            <a:r>
              <a:rPr lang="en-US"/>
              <a:t>zeshan.khan@nu.edu.pk</a:t>
            </a:r>
            <a:endParaRPr lang="en-US" dirty="0"/>
          </a:p>
        </p:txBody>
      </p:sp>
      <p:sp>
        <p:nvSpPr>
          <p:cNvPr id="3" name="Slide Number Placeholder 2"/>
          <p:cNvSpPr>
            <a:spLocks noGrp="1"/>
          </p:cNvSpPr>
          <p:nvPr>
            <p:ph type="sldNum" sz="quarter" idx="12"/>
          </p:nvPr>
        </p:nvSpPr>
        <p:spPr/>
        <p:txBody>
          <a:bodyPr/>
          <a:lstStyle/>
          <a:p>
            <a:pPr>
              <a:defRPr/>
            </a:pPr>
            <a:fld id="{A21CEE88-F9FC-456D-B47E-A59E4279B87A}" type="slidenum">
              <a:rPr lang="en-US" smtClean="0"/>
              <a:pPr>
                <a:defRPr/>
              </a:pPr>
              <a:t>53</a:t>
            </a:fld>
            <a:endParaRPr lang="en-US"/>
          </a:p>
        </p:txBody>
      </p:sp>
    </p:spTree>
  </p:cSld>
  <p:clrMapOvr>
    <a:masterClrMapping/>
  </p:clrMapOvr>
  <p:transition spd="med">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4"/>
          <p:cNvSpPr>
            <a:spLocks noGrp="1" noChangeArrowheads="1"/>
          </p:cNvSpPr>
          <p:nvPr>
            <p:ph type="title"/>
          </p:nvPr>
        </p:nvSpPr>
        <p:spPr>
          <a:noFill/>
        </p:spPr>
        <p:txBody>
          <a:bodyPr lIns="92075" tIns="46038" rIns="92075" bIns="46038"/>
          <a:lstStyle/>
          <a:p>
            <a:pPr eaLnBrk="1" hangingPunct="1"/>
            <a:r>
              <a:rPr lang="en-US" dirty="0">
                <a:latin typeface="Times New Roman" pitchFamily="18" charset="0"/>
              </a:rPr>
              <a:t>Diversity Measures</a:t>
            </a:r>
          </a:p>
        </p:txBody>
      </p:sp>
      <p:sp>
        <p:nvSpPr>
          <p:cNvPr id="4" name="Content Placeholder 3"/>
          <p:cNvSpPr>
            <a:spLocks noGrp="1"/>
          </p:cNvSpPr>
          <p:nvPr>
            <p:ph idx="1"/>
          </p:nvPr>
        </p:nvSpPr>
        <p:spPr/>
        <p:txBody>
          <a:bodyPr/>
          <a:lstStyle/>
          <a:p>
            <a:pPr>
              <a:spcBef>
                <a:spcPct val="50000"/>
              </a:spcBef>
              <a:buFont typeface="Arial" pitchFamily="34" charset="0"/>
              <a:buChar char="•"/>
            </a:pPr>
            <a:r>
              <a:rPr lang="en-US" sz="2800" dirty="0">
                <a:latin typeface="Times New Roman" pitchFamily="18" charset="0"/>
              </a:rPr>
              <a:t>Most Popular</a:t>
            </a:r>
          </a:p>
          <a:p>
            <a:pPr lvl="1">
              <a:spcBef>
                <a:spcPct val="50000"/>
              </a:spcBef>
              <a:buFont typeface="Arial" pitchFamily="34" charset="0"/>
              <a:buChar char="•"/>
            </a:pPr>
            <a:r>
              <a:rPr lang="en-US" sz="2800" dirty="0">
                <a:latin typeface="Times New Roman" pitchFamily="18" charset="0"/>
              </a:rPr>
              <a:t> Plain Disagreement Measure</a:t>
            </a:r>
          </a:p>
          <a:p>
            <a:pPr lvl="1">
              <a:spcBef>
                <a:spcPct val="50000"/>
              </a:spcBef>
              <a:buFont typeface="Arial" pitchFamily="34" charset="0"/>
              <a:buChar char="•"/>
            </a:pPr>
            <a:r>
              <a:rPr lang="en-US" sz="2800" dirty="0">
                <a:latin typeface="Times New Roman" pitchFamily="18" charset="0"/>
              </a:rPr>
              <a:t> Entropy</a:t>
            </a:r>
          </a:p>
        </p:txBody>
      </p:sp>
      <p:sp>
        <p:nvSpPr>
          <p:cNvPr id="2" name="Footer Placeholder 1"/>
          <p:cNvSpPr>
            <a:spLocks noGrp="1"/>
          </p:cNvSpPr>
          <p:nvPr>
            <p:ph type="ftr" sz="quarter" idx="11"/>
          </p:nvPr>
        </p:nvSpPr>
        <p:spPr/>
        <p:txBody>
          <a:bodyPr/>
          <a:lstStyle/>
          <a:p>
            <a:r>
              <a:rPr lang="en-US"/>
              <a:t>zeshan.khan@nu.edu.pk</a:t>
            </a:r>
            <a:endParaRPr lang="en-US" dirty="0"/>
          </a:p>
        </p:txBody>
      </p:sp>
      <p:sp>
        <p:nvSpPr>
          <p:cNvPr id="3" name="Slide Number Placeholder 2"/>
          <p:cNvSpPr>
            <a:spLocks noGrp="1"/>
          </p:cNvSpPr>
          <p:nvPr>
            <p:ph type="sldNum" sz="quarter" idx="12"/>
          </p:nvPr>
        </p:nvSpPr>
        <p:spPr/>
        <p:txBody>
          <a:bodyPr/>
          <a:lstStyle/>
          <a:p>
            <a:pPr>
              <a:defRPr/>
            </a:pPr>
            <a:fld id="{A21CEE88-F9FC-456D-B47E-A59E4279B87A}" type="slidenum">
              <a:rPr lang="en-US" smtClean="0"/>
              <a:pPr>
                <a:defRPr/>
              </a:pPr>
              <a:t>54</a:t>
            </a:fld>
            <a:endParaRPr lang="en-US"/>
          </a:p>
        </p:txBody>
      </p:sp>
    </p:spTree>
    <p:extLst>
      <p:ext uri="{BB962C8B-B14F-4D97-AF65-F5344CB8AC3E}">
        <p14:creationId xmlns:p14="http://schemas.microsoft.com/office/powerpoint/2010/main" val="1170560084"/>
      </p:ext>
    </p:extLst>
  </p:cSld>
  <p:clrMapOvr>
    <a:masterClrMapping/>
  </p:clrMapOvr>
  <p:transition spd="med">
    <p:fade thruBlk="1"/>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Diversity Measure</a:t>
            </a:r>
          </a:p>
        </p:txBody>
      </p:sp>
      <mc:AlternateContent xmlns:mc="http://schemas.openxmlformats.org/markup-compatibility/2006" xmlns:a14="http://schemas.microsoft.com/office/drawing/2010/main">
        <mc:Choice Requires="a14">
          <p:sp>
            <p:nvSpPr>
              <p:cNvPr id="7" name="Content Placeholder 6"/>
              <p:cNvSpPr>
                <a:spLocks noGrp="1"/>
              </p:cNvSpPr>
              <p:nvPr>
                <p:ph idx="1"/>
              </p:nvPr>
            </p:nvSpPr>
            <p:spPr/>
            <p:txBody>
              <a:bodyPr>
                <a:normAutofit/>
              </a:bodyPr>
              <a:lstStyle/>
              <a:p>
                <a:r>
                  <a:rPr lang="en-US" dirty="0"/>
                  <a:t>Two classifiers A and B the disagreement is D as:</a:t>
                </a:r>
              </a:p>
              <a:p>
                <a14:m>
                  <m:oMath xmlns:m="http://schemas.openxmlformats.org/officeDocument/2006/math">
                    <m:r>
                      <a:rPr lang="en-US" b="0" i="1" dirty="0" smtClean="0">
                        <a:latin typeface="Cambria Math" panose="02040503050406030204" pitchFamily="18" charset="0"/>
                      </a:rPr>
                      <m:t>𝐷</m:t>
                    </m:r>
                    <m:r>
                      <a:rPr lang="en-US" i="1" dirty="0" smtClean="0">
                        <a:latin typeface="Cambria Math" panose="02040503050406030204" pitchFamily="18" charset="0"/>
                      </a:rPr>
                      <m:t>=</m:t>
                    </m:r>
                    <m:d>
                      <m:dPr>
                        <m:ctrlPr>
                          <a:rPr lang="en-US" b="0" i="1" dirty="0" smtClean="0">
                            <a:latin typeface="Cambria Math" panose="02040503050406030204" pitchFamily="18" charset="0"/>
                          </a:rPr>
                        </m:ctrlPr>
                      </m:dPr>
                      <m:e>
                        <m:f>
                          <m:fPr>
                            <m:ctrlPr>
                              <a:rPr lang="en-US" b="0" i="1" dirty="0" smtClean="0">
                                <a:latin typeface="Cambria Math" panose="02040503050406030204" pitchFamily="18" charset="0"/>
                              </a:rPr>
                            </m:ctrlPr>
                          </m:fPr>
                          <m:num>
                            <m:r>
                              <a:rPr lang="en-US" b="0" i="1" dirty="0" smtClean="0">
                                <a:latin typeface="Cambria Math" panose="02040503050406030204" pitchFamily="18" charset="0"/>
                              </a:rPr>
                              <m:t>1</m:t>
                            </m:r>
                          </m:num>
                          <m:den>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𝑁</m:t>
                                </m:r>
                              </m:e>
                              <m:sub>
                                <m:r>
                                  <a:rPr lang="en-US" b="0" i="1" dirty="0" smtClean="0">
                                    <a:latin typeface="Cambria Math" panose="02040503050406030204" pitchFamily="18" charset="0"/>
                                  </a:rPr>
                                  <m:t>𝑠</m:t>
                                </m:r>
                              </m:sub>
                            </m:sSub>
                          </m:den>
                        </m:f>
                      </m:e>
                    </m:d>
                    <m:nary>
                      <m:naryPr>
                        <m:chr m:val="∑"/>
                        <m:ctrlPr>
                          <a:rPr lang="en-US" b="0" i="1" dirty="0" smtClean="0">
                            <a:latin typeface="Cambria Math" panose="02040503050406030204" pitchFamily="18" charset="0"/>
                          </a:rPr>
                        </m:ctrlPr>
                      </m:naryPr>
                      <m:sub>
                        <m:r>
                          <m:rPr>
                            <m:brk m:alnAt="23"/>
                          </m:rPr>
                          <a:rPr lang="en-US" b="0" i="1" dirty="0" smtClean="0">
                            <a:latin typeface="Cambria Math" panose="02040503050406030204" pitchFamily="18" charset="0"/>
                          </a:rPr>
                          <m:t>𝑘</m:t>
                        </m:r>
                        <m:r>
                          <a:rPr lang="en-US" b="0" i="1" dirty="0" smtClean="0">
                            <a:latin typeface="Cambria Math" panose="02040503050406030204" pitchFamily="18" charset="0"/>
                          </a:rPr>
                          <m:t>=</m:t>
                        </m:r>
                        <m:r>
                          <m:rPr>
                            <m:brk m:alnAt="23"/>
                          </m:rPr>
                          <a:rPr lang="en-US" b="0" i="1" dirty="0" smtClean="0">
                            <a:latin typeface="Cambria Math" panose="02040503050406030204" pitchFamily="18" charset="0"/>
                          </a:rPr>
                          <m:t>1</m:t>
                        </m:r>
                      </m:sub>
                      <m:sup>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𝑁</m:t>
                            </m:r>
                          </m:e>
                          <m:sub>
                            <m:r>
                              <a:rPr lang="en-US" b="0" i="1" dirty="0" smtClean="0">
                                <a:latin typeface="Cambria Math" panose="02040503050406030204" pitchFamily="18" charset="0"/>
                              </a:rPr>
                              <m:t>𝑠</m:t>
                            </m:r>
                          </m:sub>
                        </m:sSub>
                      </m:sup>
                      <m:e>
                        <m:r>
                          <a:rPr lang="en-US" b="0" i="1" dirty="0" smtClean="0">
                            <a:latin typeface="Cambria Math" panose="02040503050406030204" pitchFamily="18" charset="0"/>
                          </a:rPr>
                          <m:t>𝐷𝑖𝑓𝑓</m:t>
                        </m:r>
                        <m:d>
                          <m:dPr>
                            <m:ctrlPr>
                              <a:rPr lang="en-US" b="0" i="1" dirty="0" smtClean="0">
                                <a:latin typeface="Cambria Math" panose="02040503050406030204" pitchFamily="18" charset="0"/>
                              </a:rPr>
                            </m:ctrlPr>
                          </m:dPr>
                          <m:e>
                            <m:sSub>
                              <m:sSubPr>
                                <m:ctrlPr>
                                  <a:rPr lang="en-US" i="1" dirty="0">
                                    <a:latin typeface="Cambria Math" panose="02040503050406030204" pitchFamily="18" charset="0"/>
                                  </a:rPr>
                                </m:ctrlPr>
                              </m:sSubPr>
                              <m:e>
                                <m:r>
                                  <a:rPr lang="en-US" i="1" dirty="0">
                                    <a:latin typeface="Cambria Math" panose="02040503050406030204" pitchFamily="18" charset="0"/>
                                  </a:rPr>
                                  <m:t>𝐶</m:t>
                                </m:r>
                              </m:e>
                              <m:sub>
                                <m:r>
                                  <a:rPr lang="en-US" i="1" dirty="0">
                                    <a:latin typeface="Cambria Math" panose="02040503050406030204" pitchFamily="18" charset="0"/>
                                  </a:rPr>
                                  <m:t>𝑎</m:t>
                                </m:r>
                              </m:sub>
                            </m:sSub>
                            <m:d>
                              <m:dPr>
                                <m:ctrlPr>
                                  <a:rPr lang="en-US" i="1" dirty="0">
                                    <a:latin typeface="Cambria Math" panose="02040503050406030204" pitchFamily="18" charset="0"/>
                                  </a:rPr>
                                </m:ctrlPr>
                              </m:dPr>
                              <m:e>
                                <m:sSub>
                                  <m:sSubPr>
                                    <m:ctrlPr>
                                      <a:rPr lang="en-US" i="1" dirty="0">
                                        <a:latin typeface="Cambria Math" panose="02040503050406030204" pitchFamily="18" charset="0"/>
                                      </a:rPr>
                                    </m:ctrlPr>
                                  </m:sSubPr>
                                  <m:e>
                                    <m:r>
                                      <a:rPr lang="en-US" i="1" dirty="0">
                                        <a:latin typeface="Cambria Math" panose="02040503050406030204" pitchFamily="18" charset="0"/>
                                      </a:rPr>
                                      <m:t>𝑆</m:t>
                                    </m:r>
                                  </m:e>
                                  <m:sub>
                                    <m:r>
                                      <a:rPr lang="en-US" i="1" dirty="0">
                                        <a:latin typeface="Cambria Math" panose="02040503050406030204" pitchFamily="18" charset="0"/>
                                      </a:rPr>
                                      <m:t>𝑘</m:t>
                                    </m:r>
                                  </m:sub>
                                </m:sSub>
                              </m:e>
                            </m:d>
                            <m:r>
                              <a:rPr lang="en-US" i="1" dirty="0">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𝐶</m:t>
                                </m:r>
                              </m:e>
                              <m:sub>
                                <m:r>
                                  <a:rPr lang="en-US" b="0" i="1" dirty="0" smtClean="0">
                                    <a:latin typeface="Cambria Math" panose="02040503050406030204" pitchFamily="18" charset="0"/>
                                  </a:rPr>
                                  <m:t>𝑏</m:t>
                                </m:r>
                              </m:sub>
                            </m:sSub>
                            <m:d>
                              <m:dPr>
                                <m:ctrlPr>
                                  <a:rPr lang="en-US" i="1" dirty="0">
                                    <a:latin typeface="Cambria Math" panose="02040503050406030204" pitchFamily="18" charset="0"/>
                                  </a:rPr>
                                </m:ctrlPr>
                              </m:dPr>
                              <m:e>
                                <m:sSub>
                                  <m:sSubPr>
                                    <m:ctrlPr>
                                      <a:rPr lang="en-US" i="1" dirty="0">
                                        <a:latin typeface="Cambria Math" panose="02040503050406030204" pitchFamily="18" charset="0"/>
                                      </a:rPr>
                                    </m:ctrlPr>
                                  </m:sSubPr>
                                  <m:e>
                                    <m:r>
                                      <a:rPr lang="en-US" i="1" dirty="0">
                                        <a:latin typeface="Cambria Math" panose="02040503050406030204" pitchFamily="18" charset="0"/>
                                      </a:rPr>
                                      <m:t>𝑆</m:t>
                                    </m:r>
                                  </m:e>
                                  <m:sub>
                                    <m:r>
                                      <a:rPr lang="en-US" i="1" dirty="0">
                                        <a:latin typeface="Cambria Math" panose="02040503050406030204" pitchFamily="18" charset="0"/>
                                      </a:rPr>
                                      <m:t>𝑘</m:t>
                                    </m:r>
                                  </m:sub>
                                </m:sSub>
                              </m:e>
                            </m:d>
                            <m:r>
                              <a:rPr lang="en-US" i="1" dirty="0" smtClean="0">
                                <a:latin typeface="Cambria Math" panose="02040503050406030204" pitchFamily="18" charset="0"/>
                              </a:rPr>
                              <m:t>,</m:t>
                            </m:r>
                          </m:e>
                        </m:d>
                      </m:e>
                    </m:nary>
                  </m:oMath>
                </a14:m>
                <a:endParaRPr lang="en-US" dirty="0"/>
              </a:p>
              <a:p>
                <a:r>
                  <a:rPr lang="en-US" dirty="0"/>
                  <a:t>Where</a:t>
                </a:r>
              </a:p>
              <a:p>
                <a:pPr lvl="1"/>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𝑁</m:t>
                        </m:r>
                      </m:e>
                      <m:sub>
                        <m:r>
                          <a:rPr lang="en-US" b="0" i="1" smtClean="0">
                            <a:latin typeface="Cambria Math" panose="02040503050406030204" pitchFamily="18" charset="0"/>
                          </a:rPr>
                          <m:t>𝑠</m:t>
                        </m:r>
                      </m:sub>
                    </m:sSub>
                  </m:oMath>
                </a14:m>
                <a:r>
                  <a:rPr lang="en-US" dirty="0"/>
                  <a:t> is the number of samples in dataset</a:t>
                </a:r>
              </a:p>
              <a:p>
                <a:pPr lvl="1"/>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𝑘</m:t>
                        </m:r>
                      </m:sub>
                    </m:sSub>
                    <m:r>
                      <a:rPr lang="en-US" b="0" i="1" smtClean="0">
                        <a:latin typeface="Cambria Math" panose="02040503050406030204" pitchFamily="18" charset="0"/>
                      </a:rPr>
                      <m:t>)</m:t>
                    </m:r>
                  </m:oMath>
                </a14:m>
                <a:r>
                  <a:rPr lang="en-US" dirty="0"/>
                  <a:t> is the class assigned by classifier I to sample k</a:t>
                </a:r>
              </a:p>
              <a:p>
                <a:pPr lvl="1"/>
                <a14:m>
                  <m:oMath xmlns:m="http://schemas.openxmlformats.org/officeDocument/2006/math">
                    <m:r>
                      <a:rPr lang="en-US" b="0" i="1" smtClean="0">
                        <a:latin typeface="Cambria Math" panose="02040503050406030204" pitchFamily="18" charset="0"/>
                      </a:rPr>
                      <m:t>𝐷𝑖𝑓𝑓</m:t>
                    </m:r>
                    <m:d>
                      <m:dPr>
                        <m:ctrlPr>
                          <a:rPr lang="en-US" b="0" i="1" smtClean="0">
                            <a:latin typeface="Cambria Math" panose="02040503050406030204" pitchFamily="18" charset="0"/>
                          </a:rPr>
                        </m:ctrlPr>
                      </m:dPr>
                      <m:e>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𝑏</m:t>
                        </m:r>
                      </m:e>
                    </m:d>
                    <m:r>
                      <a:rPr lang="en-US" b="0" i="1" smtClean="0">
                        <a:latin typeface="Cambria Math" panose="02040503050406030204" pitchFamily="18" charset="0"/>
                      </a:rPr>
                      <m:t>=</m:t>
                    </m:r>
                    <m:r>
                      <a:rPr lang="en-US" b="0" i="1" smtClean="0">
                        <a:latin typeface="Cambria Math" panose="02040503050406030204" pitchFamily="18" charset="0"/>
                      </a:rPr>
                      <m:t>𝑖𝑛𝑡</m:t>
                    </m:r>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rPr>
                      <m:t>𝑏</m:t>
                    </m:r>
                    <m:r>
                      <a:rPr lang="en-US" b="0" i="1" smtClean="0">
                        <a:latin typeface="Cambria Math" panose="02040503050406030204" pitchFamily="18" charset="0"/>
                      </a:rPr>
                      <m:t>)</m:t>
                    </m:r>
                  </m:oMath>
                </a14:m>
                <a:r>
                  <a:rPr lang="en-US" dirty="0"/>
                  <a:t> </a:t>
                </a:r>
              </a:p>
              <a:p>
                <a:pPr lvl="2"/>
                <a:r>
                  <a:rPr lang="en-US" dirty="0"/>
                  <a:t>if a==b then 0 otherwise 1</a:t>
                </a:r>
              </a:p>
            </p:txBody>
          </p:sp>
        </mc:Choice>
        <mc:Fallback xmlns="">
          <p:sp>
            <p:nvSpPr>
              <p:cNvPr id="7" name="Content Placeholder 6"/>
              <p:cNvSpPr>
                <a:spLocks noGrp="1" noRot="1" noChangeAspect="1" noMove="1" noResize="1" noEditPoints="1" noAdjustHandles="1" noChangeArrowheads="1" noChangeShapeType="1" noTextEdit="1"/>
              </p:cNvSpPr>
              <p:nvPr>
                <p:ph idx="1"/>
              </p:nvPr>
            </p:nvSpPr>
            <p:spPr>
              <a:blipFill>
                <a:blip r:embed="rId3"/>
                <a:stretch>
                  <a:fillRect l="-189" t="-980"/>
                </a:stretch>
              </a:blipFill>
            </p:spPr>
            <p:txBody>
              <a:bodyPr/>
              <a:lstStyle/>
              <a:p>
                <a:r>
                  <a:rPr lang="LID4096">
                    <a:noFill/>
                  </a:rPr>
                  <a:t> </a:t>
                </a:r>
              </a:p>
            </p:txBody>
          </p:sp>
        </mc:Fallback>
      </mc:AlternateContent>
      <p:sp>
        <p:nvSpPr>
          <p:cNvPr id="3" name="Footer Placeholder 2"/>
          <p:cNvSpPr>
            <a:spLocks noGrp="1"/>
          </p:cNvSpPr>
          <p:nvPr>
            <p:ph type="ftr" sz="quarter" idx="11"/>
          </p:nvPr>
        </p:nvSpPr>
        <p:spPr/>
        <p:txBody>
          <a:bodyPr/>
          <a:lstStyle/>
          <a:p>
            <a:r>
              <a:rPr lang="en-US"/>
              <a:t>zeshan.khan@nu.edu.pk</a:t>
            </a:r>
            <a:endParaRPr lang="en-US" dirty="0"/>
          </a:p>
        </p:txBody>
      </p:sp>
      <p:sp>
        <p:nvSpPr>
          <p:cNvPr id="5" name="Slide Number Placeholder 4"/>
          <p:cNvSpPr>
            <a:spLocks noGrp="1"/>
          </p:cNvSpPr>
          <p:nvPr>
            <p:ph type="sldNum" sz="quarter" idx="12"/>
          </p:nvPr>
        </p:nvSpPr>
        <p:spPr/>
        <p:txBody>
          <a:bodyPr/>
          <a:lstStyle/>
          <a:p>
            <a:pPr>
              <a:defRPr/>
            </a:pPr>
            <a:fld id="{A21CEE88-F9FC-456D-B47E-A59E4279B87A}" type="slidenum">
              <a:rPr lang="en-US" smtClean="0"/>
              <a:pPr>
                <a:defRPr/>
              </a:pPr>
              <a:t>55</a:t>
            </a:fld>
            <a:endParaRPr lang="en-US"/>
          </a:p>
        </p:txBody>
      </p:sp>
    </p:spTree>
    <p:extLst>
      <p:ext uri="{BB962C8B-B14F-4D97-AF65-F5344CB8AC3E}">
        <p14:creationId xmlns:p14="http://schemas.microsoft.com/office/powerpoint/2010/main" val="1761207914"/>
      </p:ext>
    </p:extLst>
  </p:cSld>
  <p:clrMapOvr>
    <a:masterClrMapping/>
  </p:clrMapOvr>
  <p:transition spd="med">
    <p:fade thruBlk="1"/>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Diversity Measures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85000" lnSpcReduction="10000"/>
              </a:bodyPr>
              <a:lstStyle/>
              <a:p>
                <a:r>
                  <a:rPr lang="en-US" dirty="0"/>
                  <a:t>L: total number of base classifiers</a:t>
                </a:r>
              </a:p>
              <a:p>
                <a:r>
                  <a:rPr lang="en-US" dirty="0"/>
                  <a:t>N: total number of training samples</a:t>
                </a:r>
              </a:p>
              <a:p>
                <a14:m>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𝑚</m:t>
                        </m:r>
                      </m:e>
                      <m:sub>
                        <m:r>
                          <a:rPr lang="en-US" i="1" dirty="0" smtClean="0">
                            <a:latin typeface="Cambria Math" panose="02040503050406030204" pitchFamily="18" charset="0"/>
                          </a:rPr>
                          <m:t>𝑖</m:t>
                        </m:r>
                      </m:sub>
                    </m:sSub>
                  </m:oMath>
                </a14:m>
                <a:r>
                  <a:rPr lang="en-US" dirty="0"/>
                  <a:t>: margin of an ensemble on the training sample </a:t>
                </a:r>
                <a14:m>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𝑥</m:t>
                        </m:r>
                      </m:e>
                      <m:sub>
                        <m:r>
                          <a:rPr lang="en-US" i="1" dirty="0" smtClean="0">
                            <a:latin typeface="Cambria Math" panose="02040503050406030204" pitchFamily="18" charset="0"/>
                          </a:rPr>
                          <m:t>𝑖</m:t>
                        </m:r>
                      </m:sub>
                    </m:sSub>
                  </m:oMath>
                </a14:m>
                <a:endParaRPr lang="en-US" dirty="0"/>
              </a:p>
              <a:p>
                <a:r>
                  <a:rPr lang="en-US" dirty="0"/>
                  <a:t>P: average classification accuracy of the base classifiers on the training data</a:t>
                </a:r>
              </a:p>
              <a:p>
                <a14:m>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𝑝</m:t>
                        </m:r>
                      </m:e>
                      <m:sub>
                        <m:r>
                          <a:rPr lang="en-US" i="1" dirty="0" smtClean="0">
                            <a:latin typeface="Cambria Math" panose="02040503050406030204" pitchFamily="18" charset="0"/>
                          </a:rPr>
                          <m:t>𝑗</m:t>
                        </m:r>
                      </m:sub>
                    </m:sSub>
                  </m:oMath>
                </a14:m>
                <a:r>
                  <a:rPr lang="en-US" dirty="0"/>
                  <a:t>: classification accuracy of the base classifier </a:t>
                </a:r>
                <a14:m>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h</m:t>
                        </m:r>
                      </m:e>
                      <m:sub>
                        <m:r>
                          <a:rPr lang="en-US" i="1" dirty="0" smtClean="0">
                            <a:latin typeface="Cambria Math" panose="02040503050406030204" pitchFamily="18" charset="0"/>
                          </a:rPr>
                          <m:t>𝑗</m:t>
                        </m:r>
                      </m:sub>
                    </m:sSub>
                  </m:oMath>
                </a14:m>
                <a:endParaRPr lang="en-US" dirty="0"/>
              </a:p>
              <a:p>
                <a14:m>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𝑙</m:t>
                        </m:r>
                      </m:e>
                      <m:sub>
                        <m:r>
                          <a:rPr lang="en-US" i="1" dirty="0" smtClean="0">
                            <a:latin typeface="Cambria Math" panose="02040503050406030204" pitchFamily="18" charset="0"/>
                          </a:rPr>
                          <m:t>𝑖</m:t>
                        </m:r>
                      </m:sub>
                    </m:sSub>
                  </m:oMath>
                </a14:m>
                <a:r>
                  <a:rPr lang="en-US" dirty="0"/>
                  <a:t>: product of L and sum of the weights of the base classifiers that classify the training sample xi incorrectly, </a:t>
                </a:r>
                <a14:m>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𝑙</m:t>
                        </m:r>
                      </m:e>
                      <m:sub>
                        <m:r>
                          <a:rPr lang="en-US" i="1" dirty="0" smtClean="0">
                            <a:latin typeface="Cambria Math" panose="02040503050406030204" pitchFamily="18" charset="0"/>
                          </a:rPr>
                          <m:t>𝑖</m:t>
                        </m:r>
                      </m:sub>
                    </m:sSub>
                    <m:r>
                      <a:rPr lang="en-US" b="0" i="1" dirty="0" smtClean="0">
                        <a:latin typeface="Cambria Math" panose="02040503050406030204" pitchFamily="18" charset="0"/>
                      </a:rPr>
                      <m:t>=</m:t>
                    </m:r>
                    <m:r>
                      <a:rPr lang="en-US" b="0" i="1" dirty="0" smtClean="0">
                        <a:latin typeface="Cambria Math" panose="02040503050406030204" pitchFamily="18" charset="0"/>
                      </a:rPr>
                      <m:t>𝐿</m:t>
                    </m:r>
                    <m:nary>
                      <m:naryPr>
                        <m:chr m:val="∑"/>
                        <m:ctrlPr>
                          <a:rPr lang="en-US" b="0" i="1" dirty="0" smtClean="0">
                            <a:latin typeface="Cambria Math" panose="02040503050406030204" pitchFamily="18" charset="0"/>
                          </a:rPr>
                        </m:ctrlPr>
                      </m:naryPr>
                      <m:sub>
                        <m:sSub>
                          <m:sSubPr>
                            <m:ctrlPr>
                              <a:rPr lang="en-US" b="0" i="1" dirty="0" smtClean="0">
                                <a:latin typeface="Cambria Math" panose="02040503050406030204" pitchFamily="18" charset="0"/>
                              </a:rPr>
                            </m:ctrlPr>
                          </m:sSubPr>
                          <m:e>
                            <m:r>
                              <m:rPr>
                                <m:brk m:alnAt="23"/>
                              </m:rPr>
                              <a:rPr lang="en-US" b="0" i="1" dirty="0" smtClean="0">
                                <a:latin typeface="Cambria Math" panose="02040503050406030204" pitchFamily="18" charset="0"/>
                              </a:rPr>
                              <m:t>𝑂</m:t>
                            </m:r>
                          </m:e>
                          <m:sub>
                            <m:r>
                              <m:rPr>
                                <m:brk m:alnAt="23"/>
                              </m:rPr>
                              <a:rPr lang="en-US" b="0" i="1" dirty="0" smtClean="0">
                                <a:latin typeface="Cambria Math" panose="02040503050406030204" pitchFamily="18" charset="0"/>
                              </a:rPr>
                              <m:t>𝑖</m:t>
                            </m:r>
                            <m:r>
                              <a:rPr lang="en-US" b="0" i="1" dirty="0" smtClean="0">
                                <a:latin typeface="Cambria Math" panose="02040503050406030204" pitchFamily="18" charset="0"/>
                              </a:rPr>
                              <m:t>𝑗</m:t>
                            </m:r>
                          </m:sub>
                        </m:sSub>
                        <m:r>
                          <m:rPr>
                            <m:brk m:alnAt="23"/>
                          </m:rPr>
                          <a:rPr lang="en-US" b="0" i="1" dirty="0" smtClean="0">
                            <a:latin typeface="Cambria Math" panose="02040503050406030204" pitchFamily="18" charset="0"/>
                          </a:rPr>
                          <m:t>=</m:t>
                        </m:r>
                        <m:r>
                          <a:rPr lang="en-US" b="0" i="1" dirty="0" smtClean="0">
                            <a:latin typeface="Cambria Math" panose="02040503050406030204" pitchFamily="18" charset="0"/>
                          </a:rPr>
                          <m:t>−</m:t>
                        </m:r>
                        <m:r>
                          <m:rPr>
                            <m:brk m:alnAt="23"/>
                          </m:rPr>
                          <a:rPr lang="en-US" b="0" i="1" dirty="0" smtClean="0">
                            <a:latin typeface="Cambria Math" panose="02040503050406030204" pitchFamily="18" charset="0"/>
                          </a:rPr>
                          <m:t>1</m:t>
                        </m:r>
                      </m:sub>
                      <m:sup/>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𝑤</m:t>
                            </m:r>
                          </m:e>
                          <m:sub>
                            <m:r>
                              <a:rPr lang="en-US" b="0" i="1" dirty="0" smtClean="0">
                                <a:latin typeface="Cambria Math" panose="02040503050406030204" pitchFamily="18" charset="0"/>
                              </a:rPr>
                              <m:t>𝑗</m:t>
                            </m:r>
                          </m:sub>
                        </m:sSub>
                      </m:e>
                    </m:nary>
                  </m:oMath>
                </a14:m>
                <a:endParaRPr lang="en-US" dirty="0"/>
              </a:p>
              <a:p>
                <a14:m>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𝑂</m:t>
                        </m:r>
                      </m:e>
                      <m:sub>
                        <m:r>
                          <a:rPr lang="en-US" i="1" dirty="0" smtClean="0">
                            <a:latin typeface="Cambria Math" panose="02040503050406030204" pitchFamily="18" charset="0"/>
                          </a:rPr>
                          <m:t>𝑖</m:t>
                        </m:r>
                        <m:r>
                          <a:rPr lang="en-US" i="1" dirty="0">
                            <a:latin typeface="Cambria Math" panose="02040503050406030204" pitchFamily="18" charset="0"/>
                          </a:rPr>
                          <m:t>𝑗</m:t>
                        </m:r>
                      </m:sub>
                    </m:sSub>
                  </m:oMath>
                </a14:m>
                <a:r>
                  <a:rPr lang="en-US" dirty="0"/>
                  <a:t>: oracle output of the classifier </a:t>
                </a:r>
                <a14:m>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h</m:t>
                        </m:r>
                      </m:e>
                      <m:sub>
                        <m:r>
                          <a:rPr lang="en-US" i="1" dirty="0" smtClean="0">
                            <a:latin typeface="Cambria Math" panose="02040503050406030204" pitchFamily="18" charset="0"/>
                          </a:rPr>
                          <m:t>𝑗</m:t>
                        </m:r>
                      </m:sub>
                    </m:sSub>
                  </m:oMath>
                </a14:m>
                <a:r>
                  <a:rPr lang="en-US" dirty="0"/>
                  <a:t> on the training sample </a:t>
                </a:r>
                <a14:m>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𝑥</m:t>
                        </m:r>
                      </m:e>
                      <m:sub>
                        <m:r>
                          <a:rPr lang="en-US" i="1" dirty="0" smtClean="0">
                            <a:latin typeface="Cambria Math" panose="02040503050406030204" pitchFamily="18" charset="0"/>
                          </a:rPr>
                          <m:t>𝑖</m:t>
                        </m:r>
                      </m:sub>
                    </m:sSub>
                  </m:oMath>
                </a14:m>
                <a:endParaRPr lang="en-US" dirty="0"/>
              </a:p>
              <a:p>
                <a:r>
                  <a:rPr lang="en-US" dirty="0"/>
                  <a:t>div: diversity among the base classifiers in the ensemble </a:t>
                </a:r>
              </a:p>
              <a:p>
                <a:r>
                  <a:rPr lang="en-US" dirty="0"/>
                  <a:t>E. K. Tang, P. N. </a:t>
                </a:r>
                <a:r>
                  <a:rPr lang="en-US" dirty="0" err="1"/>
                  <a:t>Suganthan</a:t>
                </a:r>
                <a:r>
                  <a:rPr lang="en-US" dirty="0"/>
                  <a:t>, X. Yao “An analysis of diversity measures” Springer Science + Business Media, LLC 2006.</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t="-980"/>
                </a:stretch>
              </a:blipFill>
            </p:spPr>
            <p:txBody>
              <a:bodyPr/>
              <a:lstStyle/>
              <a:p>
                <a:r>
                  <a:rPr lang="LID4096">
                    <a:noFill/>
                  </a:rPr>
                  <a:t> </a:t>
                </a:r>
              </a:p>
            </p:txBody>
          </p:sp>
        </mc:Fallback>
      </mc:AlternateContent>
      <p:sp>
        <p:nvSpPr>
          <p:cNvPr id="4" name="Footer Placeholder 3"/>
          <p:cNvSpPr>
            <a:spLocks noGrp="1"/>
          </p:cNvSpPr>
          <p:nvPr>
            <p:ph type="ftr" sz="quarter" idx="11"/>
          </p:nvPr>
        </p:nvSpPr>
        <p:spPr/>
        <p:txBody>
          <a:bodyPr/>
          <a:lstStyle/>
          <a:p>
            <a:r>
              <a:rPr lang="en-US"/>
              <a:t>zeshan.khan@nu.edu.pk</a:t>
            </a:r>
            <a:endParaRPr lang="en-US" dirty="0"/>
          </a:p>
        </p:txBody>
      </p:sp>
      <p:sp>
        <p:nvSpPr>
          <p:cNvPr id="5" name="Slide Number Placeholder 4"/>
          <p:cNvSpPr>
            <a:spLocks noGrp="1"/>
          </p:cNvSpPr>
          <p:nvPr>
            <p:ph type="sldNum" sz="quarter" idx="12"/>
          </p:nvPr>
        </p:nvSpPr>
        <p:spPr/>
        <p:txBody>
          <a:bodyPr/>
          <a:lstStyle/>
          <a:p>
            <a:pPr>
              <a:defRPr/>
            </a:pPr>
            <a:fld id="{A21CEE88-F9FC-456D-B47E-A59E4279B87A}" type="slidenum">
              <a:rPr lang="en-US" smtClean="0"/>
              <a:pPr>
                <a:defRPr/>
              </a:pPr>
              <a:t>56</a:t>
            </a:fld>
            <a:endParaRPr lang="en-US"/>
          </a:p>
        </p:txBody>
      </p:sp>
    </p:spTree>
    <p:extLst>
      <p:ext uri="{BB962C8B-B14F-4D97-AF65-F5344CB8AC3E}">
        <p14:creationId xmlns:p14="http://schemas.microsoft.com/office/powerpoint/2010/main" val="1785658164"/>
      </p:ext>
    </p:extLst>
  </p:cSld>
  <p:clrMapOvr>
    <a:masterClrMapping/>
  </p:clrMapOvr>
  <p:transition spd="med">
    <p:fade thruBlk="1"/>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Diversity Measures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The disagreement measure</a:t>
                </a:r>
              </a:p>
              <a:p>
                <a:pPr lvl="1"/>
                <a14:m>
                  <m:oMath xmlns:m="http://schemas.openxmlformats.org/officeDocument/2006/math">
                    <m:r>
                      <a:rPr lang="en-US" b="0" i="1" smtClean="0">
                        <a:latin typeface="Cambria Math" panose="02040503050406030204" pitchFamily="18" charset="0"/>
                      </a:rPr>
                      <m:t>𝑑𝑖𝑠</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2</m:t>
                        </m:r>
                        <m:r>
                          <a:rPr lang="en-US" b="0" i="1" smtClean="0">
                            <a:latin typeface="Cambria Math" panose="02040503050406030204" pitchFamily="18" charset="0"/>
                          </a:rPr>
                          <m:t>𝐿</m:t>
                        </m:r>
                        <m:d>
                          <m:dPr>
                            <m:ctrlPr>
                              <a:rPr lang="en-US" b="0" i="1" smtClean="0">
                                <a:latin typeface="Cambria Math" panose="02040503050406030204" pitchFamily="18" charset="0"/>
                              </a:rPr>
                            </m:ctrlPr>
                          </m:dPr>
                          <m:e>
                            <m:r>
                              <a:rPr lang="en-US" b="0" i="1" smtClean="0">
                                <a:latin typeface="Cambria Math" panose="02040503050406030204" pitchFamily="18" charset="0"/>
                              </a:rPr>
                              <m:t>1−</m:t>
                            </m:r>
                            <m:r>
                              <a:rPr lang="en-US" b="0" i="1" smtClean="0">
                                <a:latin typeface="Cambria Math" panose="02040503050406030204" pitchFamily="18" charset="0"/>
                              </a:rPr>
                              <m:t>𝑃</m:t>
                            </m:r>
                          </m:e>
                        </m:d>
                      </m:num>
                      <m:den>
                        <m:r>
                          <a:rPr lang="en-US" b="0" i="1" smtClean="0">
                            <a:latin typeface="Cambria Math" panose="02040503050406030204" pitchFamily="18" charset="0"/>
                          </a:rPr>
                          <m:t>𝐿</m:t>
                        </m:r>
                        <m:r>
                          <a:rPr lang="en-US" b="0" i="1" smtClean="0">
                            <a:latin typeface="Cambria Math" panose="02040503050406030204" pitchFamily="18" charset="0"/>
                          </a:rPr>
                          <m:t>−1</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2</m:t>
                        </m:r>
                      </m:num>
                      <m:den>
                        <m:r>
                          <a:rPr lang="en-US" b="0" i="1" smtClean="0">
                            <a:latin typeface="Cambria Math" panose="02040503050406030204" pitchFamily="18" charset="0"/>
                          </a:rPr>
                          <m:t>𝑁𝐿</m:t>
                        </m:r>
                        <m:d>
                          <m:dPr>
                            <m:ctrlPr>
                              <a:rPr lang="en-US" b="0" i="1" smtClean="0">
                                <a:latin typeface="Cambria Math" panose="02040503050406030204" pitchFamily="18" charset="0"/>
                              </a:rPr>
                            </m:ctrlPr>
                          </m:dPr>
                          <m:e>
                            <m:r>
                              <a:rPr lang="en-US" b="0" i="1" smtClean="0">
                                <a:latin typeface="Cambria Math" panose="02040503050406030204" pitchFamily="18" charset="0"/>
                              </a:rPr>
                              <m:t>𝐿</m:t>
                            </m:r>
                            <m:r>
                              <a:rPr lang="en-US" b="0" i="1" smtClean="0">
                                <a:latin typeface="Cambria Math" panose="02040503050406030204" pitchFamily="18" charset="0"/>
                              </a:rPr>
                              <m:t>−1</m:t>
                            </m:r>
                          </m:e>
                        </m:d>
                      </m:den>
                    </m:f>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m:t>
                        </m:r>
                        <m:r>
                          <m:rPr>
                            <m:brk m:alnAt="23"/>
                          </m:rPr>
                          <a:rPr lang="en-US" b="0" i="1" smtClean="0">
                            <a:latin typeface="Cambria Math" panose="02040503050406030204" pitchFamily="18" charset="0"/>
                          </a:rPr>
                          <m:t>1</m:t>
                        </m:r>
                      </m:sub>
                      <m:sup>
                        <m:r>
                          <a:rPr lang="en-US" b="0" i="1" smtClean="0">
                            <a:latin typeface="Cambria Math" panose="02040503050406030204" pitchFamily="18" charset="0"/>
                          </a:rPr>
                          <m:t>𝑁</m:t>
                        </m:r>
                      </m:sup>
                      <m:e>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𝑙</m:t>
                            </m:r>
                          </m:e>
                          <m:sub>
                            <m:r>
                              <a:rPr lang="en-US" b="0" i="1" smtClean="0">
                                <a:latin typeface="Cambria Math" panose="02040503050406030204" pitchFamily="18" charset="0"/>
                              </a:rPr>
                              <m:t>𝑖</m:t>
                            </m:r>
                          </m:sub>
                          <m:sup>
                            <m:r>
                              <a:rPr lang="en-US" b="0" i="1" smtClean="0">
                                <a:latin typeface="Cambria Math" panose="02040503050406030204" pitchFamily="18" charset="0"/>
                              </a:rPr>
                              <m:t>2</m:t>
                            </m:r>
                          </m:sup>
                        </m:sSubSup>
                      </m:e>
                    </m:nary>
                  </m:oMath>
                </a14:m>
                <a:endParaRPr lang="en-US" dirty="0"/>
              </a:p>
              <a:p>
                <a:r>
                  <a:rPr lang="en-US" dirty="0"/>
                  <a:t>The double-fault measure</a:t>
                </a:r>
              </a:p>
              <a:p>
                <a:pPr lvl="1"/>
                <a14:m>
                  <m:oMath xmlns:m="http://schemas.openxmlformats.org/officeDocument/2006/math">
                    <m:r>
                      <a:rPr lang="en-US" b="0" i="1" smtClean="0">
                        <a:latin typeface="Cambria Math" panose="02040503050406030204" pitchFamily="18" charset="0"/>
                      </a:rPr>
                      <m:t>𝐷𝐹</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d>
                          <m:dPr>
                            <m:ctrlPr>
                              <a:rPr lang="en-US" b="0" i="1" smtClean="0">
                                <a:latin typeface="Cambria Math" panose="02040503050406030204" pitchFamily="18" charset="0"/>
                              </a:rPr>
                            </m:ctrlPr>
                          </m:dPr>
                          <m:e>
                            <m:r>
                              <a:rPr lang="en-US" b="0" i="1" smtClean="0">
                                <a:latin typeface="Cambria Math" panose="02040503050406030204" pitchFamily="18" charset="0"/>
                              </a:rPr>
                              <m:t>𝑁𝐿</m:t>
                            </m:r>
                            <m:d>
                              <m:dPr>
                                <m:ctrlPr>
                                  <a:rPr lang="en-US" b="0" i="1" smtClean="0">
                                    <a:latin typeface="Cambria Math" panose="02040503050406030204" pitchFamily="18" charset="0"/>
                                  </a:rPr>
                                </m:ctrlPr>
                              </m:dPr>
                              <m:e>
                                <m:r>
                                  <a:rPr lang="en-US" b="0" i="1" smtClean="0">
                                    <a:latin typeface="Cambria Math" panose="02040503050406030204" pitchFamily="18" charset="0"/>
                                  </a:rPr>
                                  <m:t>𝐿</m:t>
                                </m:r>
                                <m:r>
                                  <a:rPr lang="en-US" b="0" i="1" smtClean="0">
                                    <a:latin typeface="Cambria Math" panose="02040503050406030204" pitchFamily="18" charset="0"/>
                                  </a:rPr>
                                  <m:t>−1</m:t>
                                </m:r>
                              </m:e>
                            </m:d>
                          </m:e>
                        </m:d>
                      </m:den>
                    </m:f>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m:t>
                        </m:r>
                        <m:r>
                          <m:rPr>
                            <m:brk m:alnAt="23"/>
                          </m:rPr>
                          <a:rPr lang="en-US" b="0" i="1" smtClean="0">
                            <a:latin typeface="Cambria Math" panose="02040503050406030204" pitchFamily="18" charset="0"/>
                          </a:rPr>
                          <m:t>1</m:t>
                        </m:r>
                      </m:sub>
                      <m:sup>
                        <m:r>
                          <a:rPr lang="en-US" b="0" i="1" smtClean="0">
                            <a:latin typeface="Cambria Math" panose="02040503050406030204" pitchFamily="18" charset="0"/>
                          </a:rPr>
                          <m:t>𝑁</m:t>
                        </m:r>
                      </m:sup>
                      <m:e>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𝑙</m:t>
                            </m:r>
                          </m:e>
                          <m:sub>
                            <m:r>
                              <a:rPr lang="en-US" b="0" i="1" smtClean="0">
                                <a:latin typeface="Cambria Math" panose="02040503050406030204" pitchFamily="18" charset="0"/>
                              </a:rPr>
                              <m:t>𝑖</m:t>
                            </m:r>
                          </m:sub>
                          <m:sup>
                            <m:r>
                              <a:rPr lang="en-US" b="0" i="1" smtClean="0">
                                <a:latin typeface="Cambria Math" panose="02040503050406030204" pitchFamily="18" charset="0"/>
                              </a:rPr>
                              <m:t>2</m:t>
                            </m:r>
                          </m:sup>
                        </m:sSubSup>
                      </m:e>
                    </m:nary>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r>
                          <a:rPr lang="en-US" b="0" i="1" smtClean="0">
                            <a:latin typeface="Cambria Math" panose="02040503050406030204" pitchFamily="18" charset="0"/>
                          </a:rPr>
                          <m:t>𝑃</m:t>
                        </m:r>
                      </m:num>
                      <m:den>
                        <m:r>
                          <a:rPr lang="en-US" b="0" i="1" smtClean="0">
                            <a:latin typeface="Cambria Math" panose="02040503050406030204" pitchFamily="18" charset="0"/>
                          </a:rPr>
                          <m:t>𝐿</m:t>
                        </m:r>
                        <m:r>
                          <a:rPr lang="en-US" b="0" i="1" smtClean="0">
                            <a:latin typeface="Cambria Math" panose="02040503050406030204" pitchFamily="18" charset="0"/>
                          </a:rPr>
                          <m:t>−1</m:t>
                        </m:r>
                      </m:den>
                    </m:f>
                  </m:oMath>
                </a14:m>
                <a:endParaRPr lang="en-US" dirty="0"/>
              </a:p>
              <a:p>
                <a:r>
                  <a:rPr lang="en-US" dirty="0"/>
                  <a:t>The </a:t>
                </a:r>
                <a:r>
                  <a:rPr lang="en-US" dirty="0" err="1"/>
                  <a:t>Kohavi-Wolpert</a:t>
                </a:r>
                <a:r>
                  <a:rPr lang="en-US" dirty="0"/>
                  <a:t> variance</a:t>
                </a:r>
              </a:p>
              <a:p>
                <a:pPr lvl="1"/>
                <a14:m>
                  <m:oMath xmlns:m="http://schemas.openxmlformats.org/officeDocument/2006/math">
                    <m:r>
                      <a:rPr lang="en-US" b="0" i="1" smtClean="0">
                        <a:latin typeface="Cambria Math" panose="02040503050406030204" pitchFamily="18" charset="0"/>
                      </a:rPr>
                      <m:t>𝐾𝑊</m:t>
                    </m:r>
                    <m:r>
                      <a:rPr lang="en-US" b="0" i="1" smtClean="0">
                        <a:latin typeface="Cambria Math" panose="02040503050406030204" pitchFamily="18" charset="0"/>
                      </a:rPr>
                      <m:t>=1−</m:t>
                    </m:r>
                    <m:r>
                      <a:rPr lang="en-US" b="0" i="1" smtClean="0">
                        <a:latin typeface="Cambria Math" panose="02040503050406030204" pitchFamily="18" charset="0"/>
                      </a:rPr>
                      <m:t>𝑃</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𝑁</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𝐿</m:t>
                            </m:r>
                          </m:e>
                          <m:sup>
                            <m:r>
                              <a:rPr lang="en-US" b="0" i="1" smtClean="0">
                                <a:latin typeface="Cambria Math" panose="02040503050406030204" pitchFamily="18" charset="0"/>
                              </a:rPr>
                              <m:t>2</m:t>
                            </m:r>
                          </m:sup>
                        </m:sSup>
                      </m:den>
                    </m:f>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m:t>
                        </m:r>
                        <m:r>
                          <m:rPr>
                            <m:brk m:alnAt="23"/>
                          </m:rPr>
                          <a:rPr lang="en-US" b="0" i="1" smtClean="0">
                            <a:latin typeface="Cambria Math" panose="02040503050406030204" pitchFamily="18" charset="0"/>
                          </a:rPr>
                          <m:t>1</m:t>
                        </m:r>
                      </m:sub>
                      <m:sup>
                        <m:r>
                          <a:rPr lang="en-US" b="0" i="1" smtClean="0">
                            <a:latin typeface="Cambria Math" panose="02040503050406030204" pitchFamily="18" charset="0"/>
                          </a:rPr>
                          <m:t>𝑁</m:t>
                        </m:r>
                      </m:sup>
                      <m:e>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𝑙</m:t>
                            </m:r>
                          </m:e>
                          <m:sub>
                            <m:r>
                              <a:rPr lang="en-US" b="0" i="1" smtClean="0">
                                <a:latin typeface="Cambria Math" panose="02040503050406030204" pitchFamily="18" charset="0"/>
                              </a:rPr>
                              <m:t>𝑖</m:t>
                            </m:r>
                          </m:sub>
                          <m:sup>
                            <m:r>
                              <a:rPr lang="en-US" b="0" i="1" smtClean="0">
                                <a:latin typeface="Cambria Math" panose="02040503050406030204" pitchFamily="18" charset="0"/>
                              </a:rPr>
                              <m:t>2</m:t>
                            </m:r>
                          </m:sup>
                        </m:sSubSup>
                      </m:e>
                    </m:nary>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614" t="-2827" b="-18198"/>
                </a:stretch>
              </a:blipFill>
            </p:spPr>
            <p:txBody>
              <a:bodyPr/>
              <a:lstStyle/>
              <a:p>
                <a:r>
                  <a:rPr lang="en-US">
                    <a:noFill/>
                  </a:rPr>
                  <a:t> </a:t>
                </a:r>
              </a:p>
            </p:txBody>
          </p:sp>
        </mc:Fallback>
      </mc:AlternateContent>
      <p:sp>
        <p:nvSpPr>
          <p:cNvPr id="4" name="Footer Placeholder 3"/>
          <p:cNvSpPr>
            <a:spLocks noGrp="1"/>
          </p:cNvSpPr>
          <p:nvPr>
            <p:ph type="ftr" sz="quarter" idx="11"/>
          </p:nvPr>
        </p:nvSpPr>
        <p:spPr/>
        <p:txBody>
          <a:bodyPr/>
          <a:lstStyle/>
          <a:p>
            <a:r>
              <a:rPr lang="en-US"/>
              <a:t>zeshan.khan@nu.edu.pk</a:t>
            </a:r>
            <a:endParaRPr lang="en-US" dirty="0"/>
          </a:p>
        </p:txBody>
      </p:sp>
      <p:sp>
        <p:nvSpPr>
          <p:cNvPr id="5" name="Slide Number Placeholder 4"/>
          <p:cNvSpPr>
            <a:spLocks noGrp="1"/>
          </p:cNvSpPr>
          <p:nvPr>
            <p:ph type="sldNum" sz="quarter" idx="12"/>
          </p:nvPr>
        </p:nvSpPr>
        <p:spPr/>
        <p:txBody>
          <a:bodyPr/>
          <a:lstStyle/>
          <a:p>
            <a:pPr>
              <a:defRPr/>
            </a:pPr>
            <a:fld id="{A21CEE88-F9FC-456D-B47E-A59E4279B87A}" type="slidenum">
              <a:rPr lang="en-US" smtClean="0"/>
              <a:pPr>
                <a:defRPr/>
              </a:pPr>
              <a:t>57</a:t>
            </a:fld>
            <a:endParaRPr lang="en-US"/>
          </a:p>
        </p:txBody>
      </p:sp>
    </p:spTree>
    <p:extLst>
      <p:ext uri="{BB962C8B-B14F-4D97-AF65-F5344CB8AC3E}">
        <p14:creationId xmlns:p14="http://schemas.microsoft.com/office/powerpoint/2010/main" val="4020439818"/>
      </p:ext>
    </p:extLst>
  </p:cSld>
  <p:clrMapOvr>
    <a:masterClrMapping/>
  </p:clrMapOvr>
  <p:transition spd="med">
    <p:fade thruBlk="1"/>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Diversity Measures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dirty="0"/>
                  <a:t>The measurement of inter-rater agreement</a:t>
                </a:r>
              </a:p>
              <a:p>
                <a:pPr lvl="1"/>
                <a14:m>
                  <m:oMath xmlns:m="http://schemas.openxmlformats.org/officeDocument/2006/math">
                    <m:r>
                      <a:rPr lang="en-US" b="0" i="1" smtClean="0">
                        <a:latin typeface="Cambria Math" panose="02040503050406030204" pitchFamily="18" charset="0"/>
                      </a:rPr>
                      <m:t>𝐾</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𝐿𝑃</m:t>
                        </m:r>
                        <m:r>
                          <a:rPr lang="en-US" b="0" i="1" smtClean="0">
                            <a:latin typeface="Cambria Math" panose="02040503050406030204" pitchFamily="18" charset="0"/>
                          </a:rPr>
                          <m:t>−</m:t>
                        </m:r>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𝐿</m:t>
                        </m:r>
                      </m:num>
                      <m:den>
                        <m:r>
                          <a:rPr lang="en-US" b="0" i="1" smtClean="0">
                            <a:latin typeface="Cambria Math" panose="02040503050406030204" pitchFamily="18" charset="0"/>
                          </a:rPr>
                          <m:t>𝐿𝑃</m:t>
                        </m:r>
                        <m:r>
                          <a:rPr lang="en-US" b="0" i="1" smtClean="0">
                            <a:latin typeface="Cambria Math" panose="02040503050406030204" pitchFamily="18" charset="0"/>
                          </a:rPr>
                          <m:t>−</m:t>
                        </m:r>
                        <m:r>
                          <a:rPr lang="en-US" b="0" i="1" smtClean="0">
                            <a:latin typeface="Cambria Math" panose="02040503050406030204" pitchFamily="18" charset="0"/>
                          </a:rPr>
                          <m:t>𝑃</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m:t>
                            </m:r>
                            <m:r>
                              <m:rPr>
                                <m:brk m:alnAt="23"/>
                              </m:rPr>
                              <a:rPr lang="en-US" b="0" i="1" smtClean="0">
                                <a:latin typeface="Cambria Math" panose="02040503050406030204" pitchFamily="18" charset="0"/>
                              </a:rPr>
                              <m:t>1</m:t>
                            </m:r>
                          </m:sub>
                          <m:sup>
                            <m:r>
                              <a:rPr lang="en-US" b="0" i="1" smtClean="0">
                                <a:latin typeface="Cambria Math" panose="02040503050406030204" pitchFamily="18" charset="0"/>
                              </a:rPr>
                              <m:t>𝑁</m:t>
                            </m:r>
                          </m:sup>
                          <m:e>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𝑙</m:t>
                                </m:r>
                              </m:e>
                              <m:sub>
                                <m:r>
                                  <a:rPr lang="en-US" b="0" i="1" smtClean="0">
                                    <a:latin typeface="Cambria Math" panose="02040503050406030204" pitchFamily="18" charset="0"/>
                                  </a:rPr>
                                  <m:t>𝑖</m:t>
                                </m:r>
                              </m:sub>
                              <m:sup>
                                <m:r>
                                  <a:rPr lang="en-US" b="0" i="1" smtClean="0">
                                    <a:latin typeface="Cambria Math" panose="02040503050406030204" pitchFamily="18" charset="0"/>
                                  </a:rPr>
                                  <m:t>2</m:t>
                                </m:r>
                              </m:sup>
                            </m:sSubSup>
                          </m:e>
                        </m:nary>
                      </m:num>
                      <m:den>
                        <m:r>
                          <a:rPr lang="en-US" b="0" i="1" smtClean="0">
                            <a:latin typeface="Cambria Math" panose="02040503050406030204" pitchFamily="18" charset="0"/>
                          </a:rPr>
                          <m:t>𝑁𝐿</m:t>
                        </m:r>
                        <m:d>
                          <m:dPr>
                            <m:ctrlPr>
                              <a:rPr lang="en-US" b="0" i="1" smtClean="0">
                                <a:latin typeface="Cambria Math" panose="02040503050406030204" pitchFamily="18" charset="0"/>
                              </a:rPr>
                            </m:ctrlPr>
                          </m:dPr>
                          <m:e>
                            <m:r>
                              <a:rPr lang="en-US" b="0" i="1" smtClean="0">
                                <a:latin typeface="Cambria Math" panose="02040503050406030204" pitchFamily="18" charset="0"/>
                              </a:rPr>
                              <m:t>𝐿</m:t>
                            </m:r>
                            <m:r>
                              <a:rPr lang="en-US" b="0" i="1" smtClean="0">
                                <a:latin typeface="Cambria Math" panose="02040503050406030204" pitchFamily="18" charset="0"/>
                              </a:rPr>
                              <m:t>−1</m:t>
                            </m:r>
                          </m:e>
                        </m:d>
                        <m:r>
                          <a:rPr lang="en-US" b="0" i="1" smtClean="0">
                            <a:latin typeface="Cambria Math" panose="02040503050406030204" pitchFamily="18" charset="0"/>
                          </a:rPr>
                          <m:t>𝑃</m:t>
                        </m:r>
                        <m:r>
                          <a:rPr lang="en-US" b="0" i="1" smtClean="0">
                            <a:latin typeface="Cambria Math" panose="02040503050406030204" pitchFamily="18" charset="0"/>
                          </a:rPr>
                          <m:t>(1−</m:t>
                        </m:r>
                        <m:r>
                          <a:rPr lang="en-US" b="0" i="1" smtClean="0">
                            <a:latin typeface="Cambria Math" panose="02040503050406030204" pitchFamily="18" charset="0"/>
                          </a:rPr>
                          <m:t>𝑃</m:t>
                        </m:r>
                        <m:r>
                          <a:rPr lang="en-US" b="0" i="1" smtClean="0">
                            <a:latin typeface="Cambria Math" panose="02040503050406030204" pitchFamily="18" charset="0"/>
                          </a:rPr>
                          <m:t>)</m:t>
                        </m:r>
                      </m:den>
                    </m:f>
                  </m:oMath>
                </a14:m>
                <a:endParaRPr lang="en-US" dirty="0"/>
              </a:p>
              <a:p>
                <a:r>
                  <a:rPr lang="en-US" dirty="0"/>
                  <a:t>The generalized diversity</a:t>
                </a:r>
              </a:p>
              <a:p>
                <a:pPr lvl="1"/>
                <a14:m>
                  <m:oMath xmlns:m="http://schemas.openxmlformats.org/officeDocument/2006/math">
                    <m:r>
                      <a:rPr lang="en-US" b="0" i="1" smtClean="0">
                        <a:latin typeface="Cambria Math" panose="02040503050406030204" pitchFamily="18" charset="0"/>
                      </a:rPr>
                      <m:t>𝐺𝐷</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𝐿</m:t>
                        </m:r>
                      </m:num>
                      <m:den>
                        <m:r>
                          <a:rPr lang="en-US" b="0" i="1" smtClean="0">
                            <a:latin typeface="Cambria Math" panose="02040503050406030204" pitchFamily="18" charset="0"/>
                          </a:rPr>
                          <m:t>𝐿</m:t>
                        </m:r>
                        <m:r>
                          <a:rPr lang="en-US" b="0" i="1" smtClean="0">
                            <a:latin typeface="Cambria Math" panose="02040503050406030204" pitchFamily="18" charset="0"/>
                          </a:rPr>
                          <m:t>−1</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𝑁</m:t>
                            </m:r>
                          </m:sup>
                          <m:e>
                            <m:sSubSup>
                              <m:sSubSupPr>
                                <m:ctrlPr>
                                  <a:rPr lang="en-US" i="1">
                                    <a:latin typeface="Cambria Math" panose="02040503050406030204" pitchFamily="18" charset="0"/>
                                  </a:rPr>
                                </m:ctrlPr>
                              </m:sSubSupPr>
                              <m:e>
                                <m:r>
                                  <a:rPr lang="en-US" i="1">
                                    <a:latin typeface="Cambria Math" panose="02040503050406030204" pitchFamily="18" charset="0"/>
                                  </a:rPr>
                                  <m:t>𝑙</m:t>
                                </m:r>
                              </m:e>
                              <m:sub>
                                <m:r>
                                  <a:rPr lang="en-US" i="1">
                                    <a:latin typeface="Cambria Math" panose="02040503050406030204" pitchFamily="18" charset="0"/>
                                  </a:rPr>
                                  <m:t>𝑖</m:t>
                                </m:r>
                              </m:sub>
                              <m:sup>
                                <m:r>
                                  <a:rPr lang="en-US" i="1">
                                    <a:latin typeface="Cambria Math" panose="02040503050406030204" pitchFamily="18" charset="0"/>
                                  </a:rPr>
                                  <m:t>2</m:t>
                                </m:r>
                              </m:sup>
                            </m:sSubSup>
                          </m:e>
                        </m:nary>
                      </m:num>
                      <m:den>
                        <m:r>
                          <a:rPr lang="en-US" i="1">
                            <a:latin typeface="Cambria Math" panose="02040503050406030204" pitchFamily="18" charset="0"/>
                          </a:rPr>
                          <m:t>𝑁𝐿</m:t>
                        </m:r>
                        <m:d>
                          <m:dPr>
                            <m:ctrlPr>
                              <a:rPr lang="en-US" i="1">
                                <a:latin typeface="Cambria Math" panose="02040503050406030204" pitchFamily="18" charset="0"/>
                              </a:rPr>
                            </m:ctrlPr>
                          </m:dPr>
                          <m:e>
                            <m:r>
                              <a:rPr lang="en-US" i="1">
                                <a:latin typeface="Cambria Math" panose="02040503050406030204" pitchFamily="18" charset="0"/>
                              </a:rPr>
                              <m:t>𝐿</m:t>
                            </m:r>
                            <m:r>
                              <a:rPr lang="en-US" i="1">
                                <a:latin typeface="Cambria Math" panose="02040503050406030204" pitchFamily="18" charset="0"/>
                              </a:rPr>
                              <m:t>−1</m:t>
                            </m:r>
                          </m:e>
                        </m:d>
                        <m:r>
                          <a:rPr lang="en-US" i="1" smtClean="0">
                            <a:latin typeface="Cambria Math" panose="02040503050406030204" pitchFamily="18" charset="0"/>
                          </a:rPr>
                          <m:t> </m:t>
                        </m:r>
                        <m:d>
                          <m:dPr>
                            <m:ctrlPr>
                              <a:rPr lang="en-US" i="1">
                                <a:latin typeface="Cambria Math" panose="02040503050406030204" pitchFamily="18" charset="0"/>
                              </a:rPr>
                            </m:ctrlPr>
                          </m:dPr>
                          <m:e>
                            <m:r>
                              <a:rPr lang="en-US" i="1">
                                <a:latin typeface="Cambria Math" panose="02040503050406030204" pitchFamily="18" charset="0"/>
                              </a:rPr>
                              <m:t>1−</m:t>
                            </m:r>
                            <m:r>
                              <a:rPr lang="en-US" i="1">
                                <a:latin typeface="Cambria Math" panose="02040503050406030204" pitchFamily="18" charset="0"/>
                              </a:rPr>
                              <m:t>𝑃</m:t>
                            </m:r>
                          </m:e>
                        </m:d>
                      </m:den>
                    </m:f>
                  </m:oMath>
                </a14:m>
                <a:endParaRPr lang="en-US" dirty="0"/>
              </a:p>
              <a:p>
                <a:r>
                  <a:rPr lang="en-US" dirty="0"/>
                  <a:t>The measure of Difficulty</a:t>
                </a:r>
              </a:p>
              <a:p>
                <a:pPr lvl="1"/>
                <a14:m>
                  <m:oMath xmlns:m="http://schemas.openxmlformats.org/officeDocument/2006/math">
                    <m:r>
                      <a:rPr lang="en-US" b="0" i="1" smtClean="0">
                        <a:latin typeface="Cambria Math" panose="02040503050406030204" pitchFamily="18" charset="0"/>
                      </a:rPr>
                      <m:t>𝑑𝑖𝑓𝑓</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𝑁𝐿</m:t>
                        </m:r>
                      </m:den>
                    </m:f>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𝑁</m:t>
                        </m:r>
                      </m:sup>
                      <m:e>
                        <m:sSubSup>
                          <m:sSubSupPr>
                            <m:ctrlPr>
                              <a:rPr lang="en-US" i="1">
                                <a:latin typeface="Cambria Math" panose="02040503050406030204" pitchFamily="18" charset="0"/>
                              </a:rPr>
                            </m:ctrlPr>
                          </m:sSubSupPr>
                          <m:e>
                            <m:r>
                              <a:rPr lang="en-US" i="1">
                                <a:latin typeface="Cambria Math" panose="02040503050406030204" pitchFamily="18" charset="0"/>
                              </a:rPr>
                              <m:t>𝑙</m:t>
                            </m:r>
                          </m:e>
                          <m:sub>
                            <m:r>
                              <a:rPr lang="en-US" i="1">
                                <a:latin typeface="Cambria Math" panose="02040503050406030204" pitchFamily="18" charset="0"/>
                              </a:rPr>
                              <m:t>𝑖</m:t>
                            </m:r>
                          </m:sub>
                          <m:sup>
                            <m:r>
                              <a:rPr lang="en-US" i="1">
                                <a:latin typeface="Cambria Math" panose="02040503050406030204" pitchFamily="18" charset="0"/>
                              </a:rPr>
                              <m:t>2</m:t>
                            </m:r>
                          </m:sup>
                        </m:sSubSup>
                      </m:e>
                    </m:nary>
                    <m:r>
                      <a:rPr lang="en-US" b="0" i="1" smtClean="0">
                        <a:latin typeface="Cambria Math" panose="02040503050406030204" pitchFamily="18" charset="0"/>
                      </a:rPr>
                      <m:t>−</m:t>
                    </m:r>
                    <m:r>
                      <a:rPr lang="en-US" b="0" i="1" smtClean="0">
                        <a:latin typeface="Cambria Math" panose="02040503050406030204" pitchFamily="18" charset="0"/>
                      </a:rPr>
                      <m:t>𝐿</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0" i="1" smtClean="0">
                                <a:latin typeface="Cambria Math" panose="02040503050406030204" pitchFamily="18" charset="0"/>
                              </a:rPr>
                              <m:t>1−</m:t>
                            </m:r>
                            <m:r>
                              <a:rPr lang="en-US" b="0" i="1" smtClean="0">
                                <a:latin typeface="Cambria Math" panose="02040503050406030204" pitchFamily="18" charset="0"/>
                              </a:rPr>
                              <m:t>𝑃</m:t>
                            </m:r>
                          </m:e>
                        </m:d>
                      </m:e>
                      <m:sup>
                        <m:r>
                          <a:rPr lang="en-US" b="0" i="1" smtClean="0">
                            <a:latin typeface="Cambria Math" panose="02040503050406030204" pitchFamily="18" charset="0"/>
                          </a:rPr>
                          <m:t>2</m:t>
                        </m:r>
                      </m:sup>
                    </m:sSup>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89" t="-980"/>
                </a:stretch>
              </a:blipFill>
            </p:spPr>
            <p:txBody>
              <a:bodyPr/>
              <a:lstStyle/>
              <a:p>
                <a:r>
                  <a:rPr lang="LID4096">
                    <a:noFill/>
                  </a:rPr>
                  <a:t> </a:t>
                </a:r>
              </a:p>
            </p:txBody>
          </p:sp>
        </mc:Fallback>
      </mc:AlternateContent>
      <p:sp>
        <p:nvSpPr>
          <p:cNvPr id="4" name="Footer Placeholder 3"/>
          <p:cNvSpPr>
            <a:spLocks noGrp="1"/>
          </p:cNvSpPr>
          <p:nvPr>
            <p:ph type="ftr" sz="quarter" idx="11"/>
          </p:nvPr>
        </p:nvSpPr>
        <p:spPr/>
        <p:txBody>
          <a:bodyPr/>
          <a:lstStyle/>
          <a:p>
            <a:r>
              <a:rPr lang="en-US"/>
              <a:t>zeshan.khan@nu.edu.pk</a:t>
            </a:r>
            <a:endParaRPr lang="en-US" dirty="0"/>
          </a:p>
        </p:txBody>
      </p:sp>
      <p:sp>
        <p:nvSpPr>
          <p:cNvPr id="5" name="Slide Number Placeholder 4"/>
          <p:cNvSpPr>
            <a:spLocks noGrp="1"/>
          </p:cNvSpPr>
          <p:nvPr>
            <p:ph type="sldNum" sz="quarter" idx="12"/>
          </p:nvPr>
        </p:nvSpPr>
        <p:spPr/>
        <p:txBody>
          <a:bodyPr/>
          <a:lstStyle/>
          <a:p>
            <a:pPr>
              <a:defRPr/>
            </a:pPr>
            <a:fld id="{A21CEE88-F9FC-456D-B47E-A59E4279B87A}" type="slidenum">
              <a:rPr lang="en-US" smtClean="0"/>
              <a:pPr>
                <a:defRPr/>
              </a:pPr>
              <a:t>58</a:t>
            </a:fld>
            <a:endParaRPr lang="en-US"/>
          </a:p>
        </p:txBody>
      </p:sp>
    </p:spTree>
    <p:extLst>
      <p:ext uri="{BB962C8B-B14F-4D97-AF65-F5344CB8AC3E}">
        <p14:creationId xmlns:p14="http://schemas.microsoft.com/office/powerpoint/2010/main" val="903929116"/>
      </p:ext>
    </p:extLst>
  </p:cSld>
  <p:clrMapOvr>
    <a:masterClrMapping/>
  </p:clrMapOvr>
  <p:transition spd="med">
    <p:fade thruBlk="1"/>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CEB257B-A4F0-4283-8066-680FC1704AF7}"/>
              </a:ext>
            </a:extLst>
          </p:cNvPr>
          <p:cNvPicPr>
            <a:picLocks noChangeAspect="1"/>
          </p:cNvPicPr>
          <p:nvPr/>
        </p:nvPicPr>
        <p:blipFill>
          <a:blip r:embed="rId4"/>
          <a:stretch>
            <a:fillRect/>
          </a:stretch>
        </p:blipFill>
        <p:spPr>
          <a:xfrm>
            <a:off x="1409700" y="1556792"/>
            <a:ext cx="6324600" cy="1266825"/>
          </a:xfrm>
          <a:prstGeom prst="rect">
            <a:avLst/>
          </a:prstGeom>
        </p:spPr>
      </p:pic>
      <p:pic>
        <p:nvPicPr>
          <p:cNvPr id="6" name="Picture 5">
            <a:extLst>
              <a:ext uri="{FF2B5EF4-FFF2-40B4-BE49-F238E27FC236}">
                <a16:creationId xmlns:a16="http://schemas.microsoft.com/office/drawing/2014/main" id="{144AF320-69A2-4D5F-99E7-D64BC89A60B6}"/>
              </a:ext>
            </a:extLst>
          </p:cNvPr>
          <p:cNvPicPr>
            <a:picLocks noChangeAspect="1"/>
          </p:cNvPicPr>
          <p:nvPr/>
        </p:nvPicPr>
        <p:blipFill>
          <a:blip r:embed="rId5"/>
          <a:stretch>
            <a:fillRect/>
          </a:stretch>
        </p:blipFill>
        <p:spPr>
          <a:xfrm>
            <a:off x="35476" y="2924944"/>
            <a:ext cx="9144000" cy="2065486"/>
          </a:xfrm>
          <a:prstGeom prst="rect">
            <a:avLst/>
          </a:prstGeom>
        </p:spPr>
      </p:pic>
      <p:pic>
        <p:nvPicPr>
          <p:cNvPr id="7" name="Picture 6">
            <a:extLst>
              <a:ext uri="{FF2B5EF4-FFF2-40B4-BE49-F238E27FC236}">
                <a16:creationId xmlns:a16="http://schemas.microsoft.com/office/drawing/2014/main" id="{06E314A3-5BDF-44A6-92ED-A91C85DF13F4}"/>
              </a:ext>
            </a:extLst>
          </p:cNvPr>
          <p:cNvPicPr>
            <a:picLocks noChangeAspect="1"/>
          </p:cNvPicPr>
          <p:nvPr/>
        </p:nvPicPr>
        <p:blipFill>
          <a:blip r:embed="rId6"/>
          <a:stretch>
            <a:fillRect/>
          </a:stretch>
        </p:blipFill>
        <p:spPr>
          <a:xfrm>
            <a:off x="179512" y="570015"/>
            <a:ext cx="3476625" cy="647700"/>
          </a:xfrm>
          <a:prstGeom prst="rect">
            <a:avLst/>
          </a:prstGeom>
        </p:spPr>
      </p:pic>
      <p:graphicFrame>
        <p:nvGraphicFramePr>
          <p:cNvPr id="8" name="Object 7">
            <a:extLst>
              <a:ext uri="{FF2B5EF4-FFF2-40B4-BE49-F238E27FC236}">
                <a16:creationId xmlns:a16="http://schemas.microsoft.com/office/drawing/2014/main" id="{1F4DA559-5E95-4C0B-8096-6D45C1B847EE}"/>
              </a:ext>
            </a:extLst>
          </p:cNvPr>
          <p:cNvGraphicFramePr>
            <a:graphicFrameLocks noChangeAspect="1"/>
          </p:cNvGraphicFramePr>
          <p:nvPr/>
        </p:nvGraphicFramePr>
        <p:xfrm>
          <a:off x="3563888" y="623004"/>
          <a:ext cx="5516563" cy="495300"/>
        </p:xfrm>
        <a:graphic>
          <a:graphicData uri="http://schemas.openxmlformats.org/presentationml/2006/ole">
            <mc:AlternateContent xmlns:mc="http://schemas.openxmlformats.org/markup-compatibility/2006">
              <mc:Choice xmlns:v="urn:schemas-microsoft-com:vml" Requires="v">
                <p:oleObj spid="_x0000_s1102" name="Bitmap Image" r:id="rId7" imgW="5517000" imgH="495360" progId="Paint.Picture">
                  <p:embed/>
                </p:oleObj>
              </mc:Choice>
              <mc:Fallback>
                <p:oleObj name="Bitmap Image" r:id="rId7" imgW="5517000" imgH="495360" progId="Paint.Picture">
                  <p:embed/>
                  <p:pic>
                    <p:nvPicPr>
                      <p:cNvPr id="8" name="Object 7">
                        <a:extLst>
                          <a:ext uri="{FF2B5EF4-FFF2-40B4-BE49-F238E27FC236}">
                            <a16:creationId xmlns:a16="http://schemas.microsoft.com/office/drawing/2014/main" id="{1F4DA559-5E95-4C0B-8096-6D45C1B847EE}"/>
                          </a:ext>
                        </a:extLst>
                      </p:cNvPr>
                      <p:cNvPicPr/>
                      <p:nvPr/>
                    </p:nvPicPr>
                    <p:blipFill>
                      <a:blip r:embed="rId8"/>
                      <a:stretch>
                        <a:fillRect/>
                      </a:stretch>
                    </p:blipFill>
                    <p:spPr>
                      <a:xfrm>
                        <a:off x="3563888" y="623004"/>
                        <a:ext cx="5516563" cy="495300"/>
                      </a:xfrm>
                      <a:prstGeom prst="rect">
                        <a:avLst/>
                      </a:prstGeom>
                    </p:spPr>
                  </p:pic>
                </p:oleObj>
              </mc:Fallback>
            </mc:AlternateContent>
          </a:graphicData>
        </a:graphic>
      </p:graphicFrame>
      <p:sp>
        <p:nvSpPr>
          <p:cNvPr id="2" name="Footer Placeholder 1"/>
          <p:cNvSpPr>
            <a:spLocks noGrp="1"/>
          </p:cNvSpPr>
          <p:nvPr>
            <p:ph type="ftr" sz="quarter" idx="11"/>
          </p:nvPr>
        </p:nvSpPr>
        <p:spPr/>
        <p:txBody>
          <a:bodyPr/>
          <a:lstStyle/>
          <a:p>
            <a:r>
              <a:rPr lang="en-US"/>
              <a:t>zeshan.khan@nu.edu.pk</a:t>
            </a:r>
            <a:endParaRPr lang="en-US" dirty="0"/>
          </a:p>
        </p:txBody>
      </p:sp>
      <p:sp>
        <p:nvSpPr>
          <p:cNvPr id="3" name="Slide Number Placeholder 2"/>
          <p:cNvSpPr>
            <a:spLocks noGrp="1"/>
          </p:cNvSpPr>
          <p:nvPr>
            <p:ph type="sldNum" sz="quarter" idx="12"/>
          </p:nvPr>
        </p:nvSpPr>
        <p:spPr/>
        <p:txBody>
          <a:bodyPr/>
          <a:lstStyle/>
          <a:p>
            <a:pPr>
              <a:defRPr/>
            </a:pPr>
            <a:fld id="{A21CEE88-F9FC-456D-B47E-A59E4279B87A}" type="slidenum">
              <a:rPr lang="en-US" smtClean="0"/>
              <a:pPr>
                <a:defRPr/>
              </a:pPr>
              <a:t>59</a:t>
            </a:fld>
            <a:endParaRPr lang="en-US"/>
          </a:p>
        </p:txBody>
      </p:sp>
    </p:spTree>
    <p:extLst>
      <p:ext uri="{BB962C8B-B14F-4D97-AF65-F5344CB8AC3E}">
        <p14:creationId xmlns:p14="http://schemas.microsoft.com/office/powerpoint/2010/main" val="154669556"/>
      </p:ext>
    </p:extLst>
  </p:cSld>
  <p:clrMapOvr>
    <a:masterClrMapping/>
  </p:clrMapOvr>
  <p:transition spd="med">
    <p:fade thruBlk="1"/>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dirty="0"/>
              <a:t>Why do ensembles work?</a:t>
            </a:r>
          </a:p>
        </p:txBody>
      </p:sp>
      <p:sp>
        <p:nvSpPr>
          <p:cNvPr id="6147" name="Rectangle 3"/>
          <p:cNvSpPr>
            <a:spLocks noGrp="1" noChangeArrowheads="1"/>
          </p:cNvSpPr>
          <p:nvPr>
            <p:ph idx="1"/>
          </p:nvPr>
        </p:nvSpPr>
        <p:spPr/>
        <p:txBody>
          <a:bodyPr>
            <a:normAutofit/>
          </a:bodyPr>
          <a:lstStyle/>
          <a:p>
            <a:pPr algn="just" eaLnBrk="1" hangingPunct="1">
              <a:lnSpc>
                <a:spcPct val="80000"/>
              </a:lnSpc>
              <a:buFontTx/>
              <a:buNone/>
            </a:pPr>
            <a:r>
              <a:rPr lang="en-US" sz="2400" dirty="0" err="1"/>
              <a:t>Dietterich</a:t>
            </a:r>
            <a:r>
              <a:rPr lang="en-US" sz="2400" dirty="0"/>
              <a:t>(2002)</a:t>
            </a:r>
          </a:p>
          <a:p>
            <a:pPr marL="457200" indent="-457200" algn="just" eaLnBrk="1" hangingPunct="1">
              <a:lnSpc>
                <a:spcPct val="80000"/>
              </a:lnSpc>
              <a:buFont typeface="+mj-lt"/>
              <a:buAutoNum type="arabicPeriod"/>
            </a:pPr>
            <a:r>
              <a:rPr lang="en-US" sz="2400" i="1" dirty="0"/>
              <a:t>The Statistical Problem</a:t>
            </a:r>
          </a:p>
          <a:p>
            <a:pPr marL="457200" indent="-457200" algn="just" eaLnBrk="1" hangingPunct="1">
              <a:lnSpc>
                <a:spcPct val="80000"/>
              </a:lnSpc>
              <a:buFont typeface="+mj-lt"/>
              <a:buAutoNum type="arabicPeriod"/>
            </a:pPr>
            <a:r>
              <a:rPr lang="en-US" sz="2400" dirty="0"/>
              <a:t>The Computational Problem</a:t>
            </a:r>
          </a:p>
          <a:p>
            <a:pPr marL="457200" indent="-457200" algn="just">
              <a:lnSpc>
                <a:spcPct val="80000"/>
              </a:lnSpc>
              <a:buFont typeface="+mj-lt"/>
              <a:buAutoNum type="arabicPeriod"/>
            </a:pPr>
            <a:r>
              <a:rPr lang="en-US" sz="2400" dirty="0"/>
              <a:t>The Representational Problem</a:t>
            </a:r>
          </a:p>
        </p:txBody>
      </p:sp>
      <p:sp>
        <p:nvSpPr>
          <p:cNvPr id="2" name="Footer Placeholder 1"/>
          <p:cNvSpPr>
            <a:spLocks noGrp="1"/>
          </p:cNvSpPr>
          <p:nvPr>
            <p:ph type="ftr" sz="quarter" idx="11"/>
          </p:nvPr>
        </p:nvSpPr>
        <p:spPr/>
        <p:txBody>
          <a:bodyPr/>
          <a:lstStyle/>
          <a:p>
            <a:r>
              <a:rPr lang="en-US"/>
              <a:t>zeshan.khan@nu.edu.pk</a:t>
            </a:r>
            <a:endParaRPr lang="en-US" dirty="0"/>
          </a:p>
        </p:txBody>
      </p:sp>
      <p:sp>
        <p:nvSpPr>
          <p:cNvPr id="3" name="Slide Number Placeholder 2"/>
          <p:cNvSpPr>
            <a:spLocks noGrp="1"/>
          </p:cNvSpPr>
          <p:nvPr>
            <p:ph type="sldNum" sz="quarter" idx="12"/>
          </p:nvPr>
        </p:nvSpPr>
        <p:spPr/>
        <p:txBody>
          <a:bodyPr/>
          <a:lstStyle/>
          <a:p>
            <a:pPr>
              <a:defRPr/>
            </a:pPr>
            <a:fld id="{A21CEE88-F9FC-456D-B47E-A59E4279B87A}" type="slidenum">
              <a:rPr lang="en-US" smtClean="0"/>
              <a:pPr>
                <a:defRPr/>
              </a:pPr>
              <a:t>6</a:t>
            </a:fld>
            <a:endParaRPr lang="en-US"/>
          </a:p>
        </p:txBody>
      </p:sp>
    </p:spTree>
  </p:cSld>
  <p:clrMapOvr>
    <a:masterClrMapping/>
  </p:clrMapOvr>
  <p:transition spd="med">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147">
                                            <p:txEl>
                                              <p:pRg st="0" end="0"/>
                                            </p:txEl>
                                          </p:spTgt>
                                        </p:tgtEl>
                                        <p:attrNameLst>
                                          <p:attrName>style.visibility</p:attrName>
                                        </p:attrNameLst>
                                      </p:cBhvr>
                                      <p:to>
                                        <p:strVal val="visible"/>
                                      </p:to>
                                    </p:set>
                                    <p:animEffect transition="in" filter="blinds(horizontal)">
                                      <p:cBhvr>
                                        <p:cTn id="7" dur="500"/>
                                        <p:tgtEl>
                                          <p:spTgt spid="61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147">
                                            <p:txEl>
                                              <p:pRg st="1" end="1"/>
                                            </p:txEl>
                                          </p:spTgt>
                                        </p:tgtEl>
                                        <p:attrNameLst>
                                          <p:attrName>style.visibility</p:attrName>
                                        </p:attrNameLst>
                                      </p:cBhvr>
                                      <p:to>
                                        <p:strVal val="visible"/>
                                      </p:to>
                                    </p:set>
                                    <p:animEffect transition="in" filter="blinds(horizontal)">
                                      <p:cBhvr>
                                        <p:cTn id="12" dur="500"/>
                                        <p:tgtEl>
                                          <p:spTgt spid="614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147">
                                            <p:txEl>
                                              <p:pRg st="2" end="2"/>
                                            </p:txEl>
                                          </p:spTgt>
                                        </p:tgtEl>
                                        <p:attrNameLst>
                                          <p:attrName>style.visibility</p:attrName>
                                        </p:attrNameLst>
                                      </p:cBhvr>
                                      <p:to>
                                        <p:strVal val="visible"/>
                                      </p:to>
                                    </p:set>
                                    <p:animEffect transition="in" filter="blinds(horizontal)">
                                      <p:cBhvr>
                                        <p:cTn id="17" dur="500"/>
                                        <p:tgtEl>
                                          <p:spTgt spid="614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147">
                                            <p:txEl>
                                              <p:pRg st="3" end="3"/>
                                            </p:txEl>
                                          </p:spTgt>
                                        </p:tgtEl>
                                        <p:attrNameLst>
                                          <p:attrName>style.visibility</p:attrName>
                                        </p:attrNameLst>
                                      </p:cBhvr>
                                      <p:to>
                                        <p:strVal val="visible"/>
                                      </p:to>
                                    </p:set>
                                    <p:animEffect transition="in" filter="blinds(horizontal)">
                                      <p:cBhvr>
                                        <p:cTn id="22" dur="500"/>
                                        <p:tgtEl>
                                          <p:spTgt spid="614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FB7EE-F4A7-475F-8EA4-19E7617085E4}"/>
              </a:ext>
            </a:extLst>
          </p:cNvPr>
          <p:cNvSpPr>
            <a:spLocks noGrp="1"/>
          </p:cNvSpPr>
          <p:nvPr>
            <p:ph type="title"/>
          </p:nvPr>
        </p:nvSpPr>
        <p:spPr/>
        <p:txBody>
          <a:bodyPr/>
          <a:lstStyle/>
          <a:p>
            <a:r>
              <a:rPr lang="en-US" dirty="0" err="1"/>
              <a:t>Sklearn</a:t>
            </a:r>
            <a:r>
              <a:rPr lang="en-US" dirty="0"/>
              <a:t> Ensemble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EDEC735A-3E25-46D2-9D84-C4D469669D8C}"/>
                  </a:ext>
                </a:extLst>
              </p:cNvPr>
              <p:cNvSpPr>
                <a:spLocks noGrp="1"/>
              </p:cNvSpPr>
              <p:nvPr>
                <p:ph idx="1"/>
              </p:nvPr>
            </p:nvSpPr>
            <p:spPr/>
            <p:txBody>
              <a:bodyPr/>
              <a:lstStyle/>
              <a:p>
                <a14:m>
                  <m:oMath xmlns:m="http://schemas.openxmlformats.org/officeDocument/2006/math">
                    <m:r>
                      <a:rPr lang="en-US" b="0" i="1" dirty="0" smtClean="0">
                        <a:latin typeface="Cambria Math" panose="02040503050406030204" pitchFamily="18" charset="0"/>
                      </a:rPr>
                      <m:t>𝑠</m:t>
                    </m:r>
                    <m:r>
                      <a:rPr lang="en-US" i="1" dirty="0" smtClean="0">
                        <a:latin typeface="Cambria Math" panose="02040503050406030204" pitchFamily="18" charset="0"/>
                      </a:rPr>
                      <m:t>𝑘𝑙𝑒𝑎𝑟𝑛</m:t>
                    </m:r>
                    <m:r>
                      <a:rPr lang="en-US" i="1" dirty="0" smtClean="0">
                        <a:latin typeface="Cambria Math" panose="02040503050406030204" pitchFamily="18" charset="0"/>
                      </a:rPr>
                      <m:t>→</m:t>
                    </m:r>
                    <m:r>
                      <a:rPr lang="en-US" i="1" dirty="0" smtClean="0">
                        <a:latin typeface="Cambria Math" panose="02040503050406030204" pitchFamily="18" charset="0"/>
                      </a:rPr>
                      <m:t>𝑒𝑛𝑠𝑒𝑚𝑏𝑙𝑒</m:t>
                    </m:r>
                    <m:r>
                      <a:rPr lang="en-US" b="0" i="1" dirty="0" smtClean="0">
                        <a:latin typeface="Cambria Math" panose="02040503050406030204" pitchFamily="18" charset="0"/>
                      </a:rPr>
                      <m:t>→</m:t>
                    </m:r>
                    <m:r>
                      <a:rPr lang="en-US" i="1" dirty="0" smtClean="0">
                        <a:latin typeface="Cambria Math" panose="02040503050406030204" pitchFamily="18" charset="0"/>
                      </a:rPr>
                      <m:t> </m:t>
                    </m:r>
                    <m:r>
                      <a:rPr lang="en-US" i="1" dirty="0" err="1" smtClean="0">
                        <a:latin typeface="Cambria Math" panose="02040503050406030204" pitchFamily="18" charset="0"/>
                      </a:rPr>
                      <m:t>𝑅𝑎𝑛𝑑𝑜𝑚𝐹𝑜𝑟𝑒𝑠𝑡𝐶𝑙𝑎𝑠𝑠𝑖𝑓𝑖𝑒𝑟</m:t>
                    </m:r>
                  </m:oMath>
                </a14:m>
                <a:endParaRPr lang="en-US" dirty="0"/>
              </a:p>
              <a:p>
                <a14:m>
                  <m:oMath xmlns:m="http://schemas.openxmlformats.org/officeDocument/2006/math">
                    <m:r>
                      <a:rPr lang="en-US" b="0" i="1" dirty="0" smtClean="0">
                        <a:latin typeface="Cambria Math" panose="02040503050406030204" pitchFamily="18" charset="0"/>
                      </a:rPr>
                      <m:t>𝑠</m:t>
                    </m:r>
                    <m:r>
                      <a:rPr lang="en-US" i="1" dirty="0" smtClean="0">
                        <a:latin typeface="Cambria Math" panose="02040503050406030204" pitchFamily="18" charset="0"/>
                      </a:rPr>
                      <m:t>𝑘𝑙𝑒𝑎𝑟𝑛</m:t>
                    </m:r>
                    <m:r>
                      <a:rPr lang="en-US" i="1" dirty="0" smtClean="0">
                        <a:latin typeface="Cambria Math" panose="02040503050406030204" pitchFamily="18" charset="0"/>
                      </a:rPr>
                      <m:t>→</m:t>
                    </m:r>
                    <m:r>
                      <a:rPr lang="en-US" i="1" dirty="0" smtClean="0">
                        <a:latin typeface="Cambria Math" panose="02040503050406030204" pitchFamily="18" charset="0"/>
                      </a:rPr>
                      <m:t>𝑒𝑛𝑠𝑒𝑚𝑏𝑙𝑒</m:t>
                    </m:r>
                    <m:r>
                      <a:rPr lang="en-US" b="0" i="1" dirty="0" smtClean="0">
                        <a:latin typeface="Cambria Math" panose="02040503050406030204" pitchFamily="18" charset="0"/>
                      </a:rPr>
                      <m:t>→</m:t>
                    </m:r>
                    <m:r>
                      <a:rPr lang="en-US" i="1" dirty="0">
                        <a:latin typeface="Cambria Math" panose="02040503050406030204" pitchFamily="18" charset="0"/>
                      </a:rPr>
                      <m:t>𝐸𝑥𝑡𝑟𝑎𝑇𝑟𝑒𝑒𝑠𝐶𝑙𝑎𝑠𝑠𝑖𝑓𝑖𝑒𝑟</m:t>
                    </m:r>
                  </m:oMath>
                </a14:m>
                <a:endParaRPr lang="en-US" dirty="0"/>
              </a:p>
              <a:p>
                <a14:m>
                  <m:oMath xmlns:m="http://schemas.openxmlformats.org/officeDocument/2006/math">
                    <m:r>
                      <a:rPr lang="en-US" b="0" i="1" dirty="0" smtClean="0">
                        <a:latin typeface="Cambria Math" panose="02040503050406030204" pitchFamily="18" charset="0"/>
                      </a:rPr>
                      <m:t>𝑠</m:t>
                    </m:r>
                    <m:r>
                      <a:rPr lang="en-US" i="1" dirty="0" smtClean="0">
                        <a:latin typeface="Cambria Math" panose="02040503050406030204" pitchFamily="18" charset="0"/>
                      </a:rPr>
                      <m:t>𝑘𝑙𝑒𝑎𝑟𝑛</m:t>
                    </m:r>
                    <m:r>
                      <a:rPr lang="en-US" i="1" dirty="0" smtClean="0">
                        <a:latin typeface="Cambria Math" panose="02040503050406030204" pitchFamily="18" charset="0"/>
                      </a:rPr>
                      <m:t>→</m:t>
                    </m:r>
                    <m:r>
                      <a:rPr lang="en-US" i="1" dirty="0" smtClean="0">
                        <a:latin typeface="Cambria Math" panose="02040503050406030204" pitchFamily="18" charset="0"/>
                      </a:rPr>
                      <m:t>𝑒𝑛𝑠𝑒𝑚𝑏𝑙𝑒</m:t>
                    </m:r>
                    <m:r>
                      <a:rPr lang="en-US" b="0" i="1" dirty="0" smtClean="0">
                        <a:latin typeface="Cambria Math" panose="02040503050406030204" pitchFamily="18" charset="0"/>
                      </a:rPr>
                      <m:t>→</m:t>
                    </m:r>
                    <m:r>
                      <a:rPr lang="en-US" i="1" dirty="0">
                        <a:latin typeface="Cambria Math" panose="02040503050406030204" pitchFamily="18" charset="0"/>
                      </a:rPr>
                      <m:t>𝐴𝑑𝑎𝐵𝑜𝑜𝑠𝑡𝐶𝑙𝑎𝑠𝑠𝑖𝑓𝑖𝑒𝑟</m:t>
                    </m:r>
                  </m:oMath>
                </a14:m>
                <a:endParaRPr lang="en-US" dirty="0"/>
              </a:p>
              <a:p>
                <a14:m>
                  <m:oMath xmlns:m="http://schemas.openxmlformats.org/officeDocument/2006/math">
                    <m:r>
                      <a:rPr lang="en-US" b="0" i="1" dirty="0" smtClean="0">
                        <a:latin typeface="Cambria Math" panose="02040503050406030204" pitchFamily="18" charset="0"/>
                      </a:rPr>
                      <m:t>𝑠𝑘</m:t>
                    </m:r>
                    <m:r>
                      <a:rPr lang="en-US" i="1" dirty="0" smtClean="0">
                        <a:latin typeface="Cambria Math" panose="02040503050406030204" pitchFamily="18" charset="0"/>
                      </a:rPr>
                      <m:t>𝑙𝑒𝑎𝑟𝑛</m:t>
                    </m:r>
                    <m:r>
                      <a:rPr lang="en-US" i="1" dirty="0" smtClean="0">
                        <a:latin typeface="Cambria Math" panose="02040503050406030204" pitchFamily="18" charset="0"/>
                      </a:rPr>
                      <m:t>→</m:t>
                    </m:r>
                    <m:r>
                      <a:rPr lang="en-US" i="1" dirty="0" smtClean="0">
                        <a:latin typeface="Cambria Math" panose="02040503050406030204" pitchFamily="18" charset="0"/>
                      </a:rPr>
                      <m:t>𝑒𝑛𝑠𝑒𝑚𝑏𝑙𝑒</m:t>
                    </m:r>
                    <m:r>
                      <a:rPr lang="en-US" b="0" i="1" dirty="0" smtClean="0">
                        <a:latin typeface="Cambria Math" panose="02040503050406030204" pitchFamily="18" charset="0"/>
                      </a:rPr>
                      <m:t>→</m:t>
                    </m:r>
                    <m:r>
                      <a:rPr lang="en-US" i="1" dirty="0">
                        <a:latin typeface="Cambria Math" panose="02040503050406030204" pitchFamily="18" charset="0"/>
                      </a:rPr>
                      <m:t>𝐺𝑟𝑎𝑑𝑖𝑒𝑛𝑡𝐵𝑜𝑜𝑠𝑡𝑖𝑛𝑔𝐶𝑙𝑎𝑠𝑠𝑖𝑓𝑖𝑒𝑟</m:t>
                    </m:r>
                  </m:oMath>
                </a14:m>
                <a:endParaRPr lang="en-US" dirty="0"/>
              </a:p>
              <a:p>
                <a14:m>
                  <m:oMath xmlns:m="http://schemas.openxmlformats.org/officeDocument/2006/math">
                    <m:r>
                      <a:rPr lang="en-US" b="0" i="1" dirty="0" smtClean="0">
                        <a:latin typeface="Cambria Math" panose="02040503050406030204" pitchFamily="18" charset="0"/>
                      </a:rPr>
                      <m:t>𝑠𝑘</m:t>
                    </m:r>
                    <m:r>
                      <a:rPr lang="en-US" i="1" dirty="0" smtClean="0">
                        <a:latin typeface="Cambria Math" panose="02040503050406030204" pitchFamily="18" charset="0"/>
                      </a:rPr>
                      <m:t>𝑙𝑒𝑎𝑟𝑛</m:t>
                    </m:r>
                    <m:r>
                      <a:rPr lang="en-US" i="1" dirty="0" smtClean="0">
                        <a:latin typeface="Cambria Math" panose="02040503050406030204" pitchFamily="18" charset="0"/>
                      </a:rPr>
                      <m:t>→</m:t>
                    </m:r>
                    <m:r>
                      <a:rPr lang="en-US" i="1" dirty="0" smtClean="0">
                        <a:latin typeface="Cambria Math" panose="02040503050406030204" pitchFamily="18" charset="0"/>
                      </a:rPr>
                      <m:t>𝑒𝑛𝑠𝑒𝑚𝑏𝑙𝑒</m:t>
                    </m:r>
                    <m:r>
                      <a:rPr lang="en-US" b="0" i="1" dirty="0" smtClean="0">
                        <a:latin typeface="Cambria Math" panose="02040503050406030204" pitchFamily="18" charset="0"/>
                      </a:rPr>
                      <m:t>→</m:t>
                    </m:r>
                    <m:r>
                      <a:rPr lang="en-US" i="1" dirty="0">
                        <a:latin typeface="Cambria Math" panose="02040503050406030204" pitchFamily="18" charset="0"/>
                      </a:rPr>
                      <m:t>𝐻𝑖𝑠𝑡𝐺𝑟𝑎𝑑𝑖𝑒𝑛𝑡𝐵𝑜𝑜𝑠𝑡𝑖𝑛𝑔𝐶𝑙𝑎𝑠𝑠𝑖𝑓𝑖𝑒𝑟</m:t>
                    </m:r>
                  </m:oMath>
                </a14:m>
                <a:endParaRPr lang="en-US" dirty="0"/>
              </a:p>
              <a:p>
                <a14:m>
                  <m:oMath xmlns:m="http://schemas.openxmlformats.org/officeDocument/2006/math">
                    <m:r>
                      <a:rPr lang="en-US" b="0" i="1" dirty="0" smtClean="0">
                        <a:latin typeface="Cambria Math" panose="02040503050406030204" pitchFamily="18" charset="0"/>
                      </a:rPr>
                      <m:t>𝑠𝑘</m:t>
                    </m:r>
                    <m:r>
                      <a:rPr lang="en-US" i="1" dirty="0" smtClean="0">
                        <a:latin typeface="Cambria Math" panose="02040503050406030204" pitchFamily="18" charset="0"/>
                      </a:rPr>
                      <m:t>𝑙𝑒𝑎𝑟𝑛</m:t>
                    </m:r>
                    <m:r>
                      <a:rPr lang="en-US" i="1" dirty="0" smtClean="0">
                        <a:latin typeface="Cambria Math" panose="02040503050406030204" pitchFamily="18" charset="0"/>
                      </a:rPr>
                      <m:t>→</m:t>
                    </m:r>
                    <m:r>
                      <a:rPr lang="en-US" i="1" dirty="0" smtClean="0">
                        <a:latin typeface="Cambria Math" panose="02040503050406030204" pitchFamily="18" charset="0"/>
                      </a:rPr>
                      <m:t>𝑒𝑛𝑠𝑒𝑚𝑏𝑙𝑒</m:t>
                    </m:r>
                    <m:r>
                      <a:rPr lang="en-US" b="0" i="1" dirty="0" smtClean="0">
                        <a:latin typeface="Cambria Math" panose="02040503050406030204" pitchFamily="18" charset="0"/>
                      </a:rPr>
                      <m:t>→</m:t>
                    </m:r>
                    <m:r>
                      <a:rPr lang="en-US" i="1" dirty="0">
                        <a:latin typeface="Cambria Math" panose="02040503050406030204" pitchFamily="18" charset="0"/>
                      </a:rPr>
                      <m:t>𝑉𝑜𝑡𝑖𝑛𝑔𝐶𝑙𝑎𝑠𝑠𝑖𝑓𝑖𝑒𝑟</m:t>
                    </m:r>
                  </m:oMath>
                </a14:m>
                <a:endParaRPr lang="en-US" dirty="0"/>
              </a:p>
              <a:p>
                <a14:m>
                  <m:oMath xmlns:m="http://schemas.openxmlformats.org/officeDocument/2006/math">
                    <m:r>
                      <a:rPr lang="en-US" b="0" i="1" dirty="0" smtClean="0">
                        <a:latin typeface="Cambria Math" panose="02040503050406030204" pitchFamily="18" charset="0"/>
                      </a:rPr>
                      <m:t>𝑠𝑘</m:t>
                    </m:r>
                    <m:r>
                      <a:rPr lang="en-US" i="1" dirty="0" smtClean="0">
                        <a:latin typeface="Cambria Math" panose="02040503050406030204" pitchFamily="18" charset="0"/>
                      </a:rPr>
                      <m:t>𝑙𝑒𝑎𝑟𝑛</m:t>
                    </m:r>
                    <m:r>
                      <a:rPr lang="en-US" i="1" dirty="0" smtClean="0">
                        <a:latin typeface="Cambria Math" panose="02040503050406030204" pitchFamily="18" charset="0"/>
                      </a:rPr>
                      <m:t>→</m:t>
                    </m:r>
                    <m:r>
                      <a:rPr lang="en-US" i="1" dirty="0" smtClean="0">
                        <a:latin typeface="Cambria Math" panose="02040503050406030204" pitchFamily="18" charset="0"/>
                      </a:rPr>
                      <m:t>𝑒𝑛𝑠𝑒𝑚𝑏𝑙𝑒</m:t>
                    </m:r>
                    <m:r>
                      <a:rPr lang="en-US" b="0" i="1" dirty="0" smtClean="0">
                        <a:latin typeface="Cambria Math" panose="02040503050406030204" pitchFamily="18" charset="0"/>
                      </a:rPr>
                      <m:t>→</m:t>
                    </m:r>
                    <m:r>
                      <a:rPr lang="en-US" i="1" dirty="0">
                        <a:latin typeface="Cambria Math" panose="02040503050406030204" pitchFamily="18" charset="0"/>
                      </a:rPr>
                      <m:t>𝑉𝑜𝑡𝑖𝑛𝑔𝑅𝑒𝑔𝑟𝑒𝑠𝑠𝑜𝑟</m:t>
                    </m:r>
                  </m:oMath>
                </a14:m>
                <a:endParaRPr lang="en-US" dirty="0"/>
              </a:p>
              <a:p>
                <a14:m>
                  <m:oMath xmlns:m="http://schemas.openxmlformats.org/officeDocument/2006/math">
                    <m:r>
                      <a:rPr lang="en-US" b="0" i="1" dirty="0" smtClean="0">
                        <a:latin typeface="Cambria Math" panose="02040503050406030204" pitchFamily="18" charset="0"/>
                      </a:rPr>
                      <m:t>𝑠𝑘</m:t>
                    </m:r>
                    <m:r>
                      <a:rPr lang="en-US" i="1" dirty="0" smtClean="0">
                        <a:latin typeface="Cambria Math" panose="02040503050406030204" pitchFamily="18" charset="0"/>
                      </a:rPr>
                      <m:t>𝑙𝑒𝑎𝑟𝑛</m:t>
                    </m:r>
                    <m:r>
                      <a:rPr lang="en-US" i="1" dirty="0" smtClean="0">
                        <a:latin typeface="Cambria Math" panose="02040503050406030204" pitchFamily="18" charset="0"/>
                      </a:rPr>
                      <m:t>→</m:t>
                    </m:r>
                    <m:r>
                      <a:rPr lang="en-US" i="1" dirty="0" smtClean="0">
                        <a:latin typeface="Cambria Math" panose="02040503050406030204" pitchFamily="18" charset="0"/>
                      </a:rPr>
                      <m:t>𝑒𝑛𝑠𝑒𝑚𝑏𝑙𝑒</m:t>
                    </m:r>
                    <m:r>
                      <a:rPr lang="en-US" b="0" i="1" dirty="0" smtClean="0">
                        <a:latin typeface="Cambria Math" panose="02040503050406030204" pitchFamily="18" charset="0"/>
                      </a:rPr>
                      <m:t>→</m:t>
                    </m:r>
                    <m:r>
                      <a:rPr lang="en-US" i="1" dirty="0">
                        <a:latin typeface="Cambria Math" panose="02040503050406030204" pitchFamily="18" charset="0"/>
                      </a:rPr>
                      <m:t>𝑆𝑡𝑎𝑐𝑘𝑖𝑛𝑔𝑅𝑒𝑔𝑟𝑒𝑠𝑠𝑜𝑟</m:t>
                    </m:r>
                  </m:oMath>
                </a14:m>
                <a:endParaRPr lang="en-US" dirty="0"/>
              </a:p>
              <a:p>
                <a:endParaRPr lang="en-US" dirty="0"/>
              </a:p>
            </p:txBody>
          </p:sp>
        </mc:Choice>
        <mc:Fallback>
          <p:sp>
            <p:nvSpPr>
              <p:cNvPr id="3" name="Content Placeholder 2">
                <a:extLst>
                  <a:ext uri="{FF2B5EF4-FFF2-40B4-BE49-F238E27FC236}">
                    <a16:creationId xmlns:a16="http://schemas.microsoft.com/office/drawing/2014/main" id="{EDEC735A-3E25-46D2-9D84-C4D469669D8C}"/>
                  </a:ext>
                </a:extLst>
              </p:cNvPr>
              <p:cNvSpPr>
                <a:spLocks noGrp="1" noRot="1" noChangeAspect="1" noMove="1" noResize="1" noEditPoints="1" noAdjustHandles="1" noChangeArrowheads="1" noChangeShapeType="1" noTextEdit="1"/>
              </p:cNvSpPr>
              <p:nvPr>
                <p:ph idx="1"/>
              </p:nvPr>
            </p:nvSpPr>
            <p:spPr>
              <a:blipFill>
                <a:blip r:embed="rId2"/>
                <a:stretch>
                  <a:fillRect l="-189"/>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651D79BB-2376-4424-B364-C4BBBCFF0EC4}"/>
              </a:ext>
            </a:extLst>
          </p:cNvPr>
          <p:cNvSpPr>
            <a:spLocks noGrp="1"/>
          </p:cNvSpPr>
          <p:nvPr>
            <p:ph type="ftr" sz="quarter" idx="11"/>
          </p:nvPr>
        </p:nvSpPr>
        <p:spPr/>
        <p:txBody>
          <a:bodyPr/>
          <a:lstStyle/>
          <a:p>
            <a:r>
              <a:rPr lang="en-US"/>
              <a:t>zeshan.khan@nu.edu.pk</a:t>
            </a:r>
            <a:endParaRPr lang="en-US" dirty="0"/>
          </a:p>
        </p:txBody>
      </p:sp>
      <p:sp>
        <p:nvSpPr>
          <p:cNvPr id="5" name="Slide Number Placeholder 4">
            <a:extLst>
              <a:ext uri="{FF2B5EF4-FFF2-40B4-BE49-F238E27FC236}">
                <a16:creationId xmlns:a16="http://schemas.microsoft.com/office/drawing/2014/main" id="{8B569D7C-C88D-40C0-8A97-FC0FDE5D5BCB}"/>
              </a:ext>
            </a:extLst>
          </p:cNvPr>
          <p:cNvSpPr>
            <a:spLocks noGrp="1"/>
          </p:cNvSpPr>
          <p:nvPr>
            <p:ph type="sldNum" sz="quarter" idx="12"/>
          </p:nvPr>
        </p:nvSpPr>
        <p:spPr/>
        <p:txBody>
          <a:bodyPr/>
          <a:lstStyle/>
          <a:p>
            <a:pPr>
              <a:defRPr/>
            </a:pPr>
            <a:fld id="{A21CEE88-F9FC-456D-B47E-A59E4279B87A}" type="slidenum">
              <a:rPr lang="en-US" smtClean="0"/>
              <a:pPr>
                <a:defRPr/>
              </a:pPr>
              <a:t>60</a:t>
            </a:fld>
            <a:endParaRPr lang="en-US"/>
          </a:p>
        </p:txBody>
      </p:sp>
    </p:spTree>
    <p:extLst>
      <p:ext uri="{BB962C8B-B14F-4D97-AF65-F5344CB8AC3E}">
        <p14:creationId xmlns:p14="http://schemas.microsoft.com/office/powerpoint/2010/main" val="1779781006"/>
      </p:ext>
    </p:extLst>
  </p:cSld>
  <p:clrMapOvr>
    <a:masterClrMapping/>
  </p:clrMapOvr>
  <p:transition spd="med">
    <p:fade thruBlk="1"/>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sz="4000" i="1" dirty="0"/>
              <a:t>The Statistical Problem</a:t>
            </a:r>
            <a:endParaRPr lang="en-US" dirty="0"/>
          </a:p>
        </p:txBody>
      </p:sp>
      <p:sp>
        <p:nvSpPr>
          <p:cNvPr id="6147" name="Rectangle 3"/>
          <p:cNvSpPr>
            <a:spLocks noGrp="1" noChangeArrowheads="1"/>
          </p:cNvSpPr>
          <p:nvPr>
            <p:ph idx="1"/>
          </p:nvPr>
        </p:nvSpPr>
        <p:spPr/>
        <p:txBody>
          <a:bodyPr>
            <a:normAutofit/>
          </a:bodyPr>
          <a:lstStyle/>
          <a:p>
            <a:pPr algn="just" eaLnBrk="1" hangingPunct="1">
              <a:lnSpc>
                <a:spcPct val="80000"/>
              </a:lnSpc>
              <a:buFontTx/>
              <a:buNone/>
            </a:pPr>
            <a:r>
              <a:rPr lang="en-US" sz="2400" dirty="0"/>
              <a:t>Arises when the hypothesis space is too large for the amount of available data. Hence, there are many hypotheses with the same accuracy on the data and the learning algorithm chooses only one of them! There is a risk that the accuracy of the chosen hypothesis is low  on unseen data!</a:t>
            </a:r>
          </a:p>
        </p:txBody>
      </p:sp>
      <p:sp>
        <p:nvSpPr>
          <p:cNvPr id="2" name="Footer Placeholder 1"/>
          <p:cNvSpPr>
            <a:spLocks noGrp="1"/>
          </p:cNvSpPr>
          <p:nvPr>
            <p:ph type="ftr" sz="quarter" idx="11"/>
          </p:nvPr>
        </p:nvSpPr>
        <p:spPr/>
        <p:txBody>
          <a:bodyPr/>
          <a:lstStyle/>
          <a:p>
            <a:r>
              <a:rPr lang="en-US"/>
              <a:t>zeshan.khan@nu.edu.pk</a:t>
            </a:r>
            <a:endParaRPr lang="en-US" dirty="0"/>
          </a:p>
        </p:txBody>
      </p:sp>
      <p:sp>
        <p:nvSpPr>
          <p:cNvPr id="3" name="Slide Number Placeholder 2"/>
          <p:cNvSpPr>
            <a:spLocks noGrp="1"/>
          </p:cNvSpPr>
          <p:nvPr>
            <p:ph type="sldNum" sz="quarter" idx="12"/>
          </p:nvPr>
        </p:nvSpPr>
        <p:spPr/>
        <p:txBody>
          <a:bodyPr/>
          <a:lstStyle/>
          <a:p>
            <a:pPr>
              <a:defRPr/>
            </a:pPr>
            <a:fld id="{A21CEE88-F9FC-456D-B47E-A59E4279B87A}" type="slidenum">
              <a:rPr lang="en-US" smtClean="0"/>
              <a:pPr>
                <a:defRPr/>
              </a:pPr>
              <a:t>7</a:t>
            </a:fld>
            <a:endParaRPr lang="en-US"/>
          </a:p>
        </p:txBody>
      </p:sp>
    </p:spTree>
    <p:extLst>
      <p:ext uri="{BB962C8B-B14F-4D97-AF65-F5344CB8AC3E}">
        <p14:creationId xmlns:p14="http://schemas.microsoft.com/office/powerpoint/2010/main" val="956465768"/>
      </p:ext>
    </p:extLst>
  </p:cSld>
  <p:clrMapOvr>
    <a:masterClrMapping/>
  </p:clrMapOvr>
  <p:transition spd="med">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147">
                                            <p:txEl>
                                              <p:pRg st="0" end="0"/>
                                            </p:txEl>
                                          </p:spTgt>
                                        </p:tgtEl>
                                        <p:attrNameLst>
                                          <p:attrName>style.visibility</p:attrName>
                                        </p:attrNameLst>
                                      </p:cBhvr>
                                      <p:to>
                                        <p:strVal val="visible"/>
                                      </p:to>
                                    </p:set>
                                    <p:animEffect transition="in" filter="blinds(horizontal)">
                                      <p:cBhvr>
                                        <p:cTn id="7" dur="500"/>
                                        <p:tgtEl>
                                          <p:spTgt spid="614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The Computational Problem</a:t>
            </a:r>
            <a:endParaRPr lang="en-US" dirty="0"/>
          </a:p>
        </p:txBody>
      </p:sp>
      <p:sp>
        <p:nvSpPr>
          <p:cNvPr id="3" name="Content Placeholder 2"/>
          <p:cNvSpPr>
            <a:spLocks noGrp="1"/>
          </p:cNvSpPr>
          <p:nvPr>
            <p:ph idx="1"/>
          </p:nvPr>
        </p:nvSpPr>
        <p:spPr/>
        <p:txBody>
          <a:bodyPr/>
          <a:lstStyle/>
          <a:p>
            <a:pPr algn="just">
              <a:lnSpc>
                <a:spcPct val="80000"/>
              </a:lnSpc>
            </a:pPr>
            <a:r>
              <a:rPr lang="en-US" dirty="0"/>
              <a:t>Arises when the learning algorithm cannot guarantees finding the best hypothesis. </a:t>
            </a:r>
          </a:p>
        </p:txBody>
      </p:sp>
      <p:sp>
        <p:nvSpPr>
          <p:cNvPr id="4" name="Footer Placeholder 3"/>
          <p:cNvSpPr>
            <a:spLocks noGrp="1"/>
          </p:cNvSpPr>
          <p:nvPr>
            <p:ph type="ftr" sz="quarter" idx="11"/>
          </p:nvPr>
        </p:nvSpPr>
        <p:spPr/>
        <p:txBody>
          <a:bodyPr/>
          <a:lstStyle/>
          <a:p>
            <a:r>
              <a:rPr lang="en-US"/>
              <a:t>zeshan.khan@nu.edu.pk</a:t>
            </a:r>
            <a:endParaRPr lang="en-US" dirty="0"/>
          </a:p>
        </p:txBody>
      </p:sp>
      <p:sp>
        <p:nvSpPr>
          <p:cNvPr id="5" name="Slide Number Placeholder 4"/>
          <p:cNvSpPr>
            <a:spLocks noGrp="1"/>
          </p:cNvSpPr>
          <p:nvPr>
            <p:ph type="sldNum" sz="quarter" idx="12"/>
          </p:nvPr>
        </p:nvSpPr>
        <p:spPr/>
        <p:txBody>
          <a:bodyPr/>
          <a:lstStyle/>
          <a:p>
            <a:pPr>
              <a:defRPr/>
            </a:pPr>
            <a:fld id="{A21CEE88-F9FC-456D-B47E-A59E4279B87A}" type="slidenum">
              <a:rPr lang="en-US" smtClean="0"/>
              <a:pPr>
                <a:defRPr/>
              </a:pPr>
              <a:t>8</a:t>
            </a:fld>
            <a:endParaRPr lang="en-US"/>
          </a:p>
        </p:txBody>
      </p:sp>
    </p:spTree>
    <p:extLst>
      <p:ext uri="{BB962C8B-B14F-4D97-AF65-F5344CB8AC3E}">
        <p14:creationId xmlns:p14="http://schemas.microsoft.com/office/powerpoint/2010/main" val="1471416148"/>
      </p:ext>
    </p:extLst>
  </p:cSld>
  <p:clrMapOvr>
    <a:masterClrMapping/>
  </p:clrMapOvr>
  <p:transition spd="med">
    <p:fade thruBlk="1"/>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Representational Problem</a:t>
            </a:r>
          </a:p>
        </p:txBody>
      </p:sp>
      <p:sp>
        <p:nvSpPr>
          <p:cNvPr id="3" name="Content Placeholder 2"/>
          <p:cNvSpPr>
            <a:spLocks noGrp="1"/>
          </p:cNvSpPr>
          <p:nvPr>
            <p:ph idx="1"/>
          </p:nvPr>
        </p:nvSpPr>
        <p:spPr/>
        <p:txBody>
          <a:bodyPr/>
          <a:lstStyle/>
          <a:p>
            <a:pPr algn="just">
              <a:lnSpc>
                <a:spcPct val="80000"/>
              </a:lnSpc>
            </a:pPr>
            <a:r>
              <a:rPr lang="en-US" dirty="0"/>
              <a:t>Arises when the hypothesis space does not contain any good approximation of the target class(</a:t>
            </a:r>
            <a:r>
              <a:rPr lang="en-US" dirty="0" err="1"/>
              <a:t>es</a:t>
            </a:r>
            <a:r>
              <a:rPr lang="en-US" dirty="0"/>
              <a:t>).</a:t>
            </a:r>
          </a:p>
        </p:txBody>
      </p:sp>
      <p:sp>
        <p:nvSpPr>
          <p:cNvPr id="4" name="Footer Placeholder 3"/>
          <p:cNvSpPr>
            <a:spLocks noGrp="1"/>
          </p:cNvSpPr>
          <p:nvPr>
            <p:ph type="ftr" sz="quarter" idx="11"/>
          </p:nvPr>
        </p:nvSpPr>
        <p:spPr/>
        <p:txBody>
          <a:bodyPr/>
          <a:lstStyle/>
          <a:p>
            <a:r>
              <a:rPr lang="en-US"/>
              <a:t>zeshan.khan@nu.edu.pk</a:t>
            </a:r>
            <a:endParaRPr lang="en-US" dirty="0"/>
          </a:p>
        </p:txBody>
      </p:sp>
      <p:sp>
        <p:nvSpPr>
          <p:cNvPr id="5" name="Slide Number Placeholder 4"/>
          <p:cNvSpPr>
            <a:spLocks noGrp="1"/>
          </p:cNvSpPr>
          <p:nvPr>
            <p:ph type="sldNum" sz="quarter" idx="12"/>
          </p:nvPr>
        </p:nvSpPr>
        <p:spPr/>
        <p:txBody>
          <a:bodyPr/>
          <a:lstStyle/>
          <a:p>
            <a:pPr>
              <a:defRPr/>
            </a:pPr>
            <a:fld id="{A21CEE88-F9FC-456D-B47E-A59E4279B87A}" type="slidenum">
              <a:rPr lang="en-US" smtClean="0"/>
              <a:pPr>
                <a:defRPr/>
              </a:pPr>
              <a:t>9</a:t>
            </a:fld>
            <a:endParaRPr lang="en-US"/>
          </a:p>
        </p:txBody>
      </p:sp>
    </p:spTree>
    <p:extLst>
      <p:ext uri="{BB962C8B-B14F-4D97-AF65-F5344CB8AC3E}">
        <p14:creationId xmlns:p14="http://schemas.microsoft.com/office/powerpoint/2010/main" val="2464092162"/>
      </p:ext>
    </p:extLst>
  </p:cSld>
  <p:clrMapOvr>
    <a:masterClrMapping/>
  </p:clrMapOvr>
  <p:transition spd="med">
    <p:fade thruBlk="1"/>
  </p:transition>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View</Template>
  <TotalTime>17305</TotalTime>
  <Words>4485</Words>
  <Application>Microsoft Office PowerPoint</Application>
  <PresentationFormat>On-screen Show (4:3)</PresentationFormat>
  <Paragraphs>1470</Paragraphs>
  <Slides>60</Slides>
  <Notes>17</Notes>
  <HiddenSlides>2</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60</vt:i4>
      </vt:variant>
    </vt:vector>
  </HeadingPairs>
  <TitlesOfParts>
    <vt:vector size="70" baseType="lpstr">
      <vt:lpstr>Arial</vt:lpstr>
      <vt:lpstr>Calibri</vt:lpstr>
      <vt:lpstr>Cambria Math</vt:lpstr>
      <vt:lpstr>Century Schoolbook</vt:lpstr>
      <vt:lpstr>Courier New</vt:lpstr>
      <vt:lpstr>Times</vt:lpstr>
      <vt:lpstr>Times New Roman</vt:lpstr>
      <vt:lpstr>Wingdings 2</vt:lpstr>
      <vt:lpstr>View</vt:lpstr>
      <vt:lpstr>Bitmap Image</vt:lpstr>
      <vt:lpstr>CS4104 Applied Machine Learning</vt:lpstr>
      <vt:lpstr>Classifiers: Example</vt:lpstr>
      <vt:lpstr>Ensemble Learning</vt:lpstr>
      <vt:lpstr>Key Ensemble Questions</vt:lpstr>
      <vt:lpstr>Why Do Ensembles Work?</vt:lpstr>
      <vt:lpstr>Why do ensembles work?</vt:lpstr>
      <vt:lpstr>The Statistical Problem</vt:lpstr>
      <vt:lpstr>The Computational Problem</vt:lpstr>
      <vt:lpstr>The Representational Problem</vt:lpstr>
      <vt:lpstr>Why do ensembles work?</vt:lpstr>
      <vt:lpstr>What Makes a Good Ensemble?</vt:lpstr>
      <vt:lpstr>Classification Fusion Techniques</vt:lpstr>
      <vt:lpstr>Classification Fusion Techniques: Heterogeneous</vt:lpstr>
      <vt:lpstr>Type I (abstract level): Classifiers Outputs</vt:lpstr>
      <vt:lpstr>Type II (rank level)</vt:lpstr>
      <vt:lpstr>Type III (measurement level)</vt:lpstr>
      <vt:lpstr>Voting Techniques</vt:lpstr>
      <vt:lpstr>Voting in Ensemble Learning </vt:lpstr>
      <vt:lpstr>Voting in Ensemble Learning </vt:lpstr>
      <vt:lpstr>Voting Techniques</vt:lpstr>
      <vt:lpstr>Voting Techniques</vt:lpstr>
      <vt:lpstr>Voting Techniques (Exercise)</vt:lpstr>
      <vt:lpstr>Voting Techniques (Exercise)</vt:lpstr>
      <vt:lpstr>Voting Techniques</vt:lpstr>
      <vt:lpstr>Voting Techniques (Exercise)</vt:lpstr>
      <vt:lpstr>Voting Techniques (Exercise)</vt:lpstr>
      <vt:lpstr>Code</vt:lpstr>
      <vt:lpstr>Others Heterogeneous Classifiers</vt:lpstr>
      <vt:lpstr>Homogenous Ensemble Classifiers</vt:lpstr>
      <vt:lpstr>Bagging</vt:lpstr>
      <vt:lpstr>Bagging classifiers</vt:lpstr>
      <vt:lpstr>Why does bagging work?</vt:lpstr>
      <vt:lpstr>Random Forest</vt:lpstr>
      <vt:lpstr>Bagging and Random Forest</vt:lpstr>
      <vt:lpstr>Randomization Injection</vt:lpstr>
      <vt:lpstr>Feature-Selection Ensembles</vt:lpstr>
      <vt:lpstr>Boosting</vt:lpstr>
      <vt:lpstr>AdaBoost.M1</vt:lpstr>
      <vt:lpstr>Remarks on Boosting</vt:lpstr>
      <vt:lpstr>Example</vt:lpstr>
      <vt:lpstr>Example</vt:lpstr>
      <vt:lpstr>Example (t1)</vt:lpstr>
      <vt:lpstr>Example (t1)</vt:lpstr>
      <vt:lpstr>Example (t1)</vt:lpstr>
      <vt:lpstr>Example (t1)</vt:lpstr>
      <vt:lpstr>Example (t2)</vt:lpstr>
      <vt:lpstr>Example (t2)</vt:lpstr>
      <vt:lpstr>Example (t2)</vt:lpstr>
      <vt:lpstr>Example (t3)</vt:lpstr>
      <vt:lpstr>Example (t3)</vt:lpstr>
      <vt:lpstr>Example (t3)</vt:lpstr>
      <vt:lpstr>Stacking</vt:lpstr>
      <vt:lpstr>Some Practical Advices</vt:lpstr>
      <vt:lpstr>Diversity Measures</vt:lpstr>
      <vt:lpstr>Diversity Measure</vt:lpstr>
      <vt:lpstr>Diversity Measures</vt:lpstr>
      <vt:lpstr>Diversity Measures</vt:lpstr>
      <vt:lpstr>Diversity Measures</vt:lpstr>
      <vt:lpstr>PowerPoint Presentation</vt:lpstr>
      <vt:lpstr>Sklearn Ensemble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Zeshan Khan</dc:creator>
  <cp:lastModifiedBy>ROOM-10</cp:lastModifiedBy>
  <cp:revision>940</cp:revision>
  <cp:lastPrinted>1601-01-01T00:00:00Z</cp:lastPrinted>
  <dcterms:created xsi:type="dcterms:W3CDTF">1601-01-01T00:00:00Z</dcterms:created>
  <dcterms:modified xsi:type="dcterms:W3CDTF">2021-11-04T05:00:03Z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