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2" r:id="rId11"/>
    <p:sldId id="283" r:id="rId12"/>
    <p:sldId id="266" r:id="rId13"/>
    <p:sldId id="267" r:id="rId14"/>
    <p:sldId id="268" r:id="rId15"/>
    <p:sldId id="270" r:id="rId16"/>
    <p:sldId id="274" r:id="rId17"/>
    <p:sldId id="273" r:id="rId18"/>
    <p:sldId id="272" r:id="rId19"/>
    <p:sldId id="271" r:id="rId20"/>
    <p:sldId id="275" r:id="rId21"/>
    <p:sldId id="276" r:id="rId22"/>
    <p:sldId id="277" r:id="rId23"/>
    <p:sldId id="278" r:id="rId24"/>
    <p:sldId id="280" r:id="rId25"/>
    <p:sldId id="281" r:id="rId26"/>
    <p:sldId id="312" r:id="rId27"/>
    <p:sldId id="313" r:id="rId28"/>
    <p:sldId id="322" r:id="rId29"/>
    <p:sldId id="353" r:id="rId30"/>
    <p:sldId id="354" r:id="rId31"/>
    <p:sldId id="355" r:id="rId32"/>
    <p:sldId id="356" r:id="rId33"/>
    <p:sldId id="352" r:id="rId34"/>
    <p:sldId id="269" r:id="rId35"/>
    <p:sldId id="357" r:id="rId36"/>
    <p:sldId id="358" r:id="rId37"/>
    <p:sldId id="359" r:id="rId38"/>
    <p:sldId id="360" r:id="rId39"/>
    <p:sldId id="361" r:id="rId40"/>
    <p:sldId id="323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51" r:id="rId50"/>
    <p:sldId id="370" r:id="rId51"/>
    <p:sldId id="371" r:id="rId52"/>
    <p:sldId id="372" r:id="rId53"/>
    <p:sldId id="373" r:id="rId54"/>
    <p:sldId id="333" r:id="rId55"/>
    <p:sldId id="327" r:id="rId56"/>
    <p:sldId id="374" r:id="rId57"/>
    <p:sldId id="375" r:id="rId58"/>
    <p:sldId id="332" r:id="rId59"/>
    <p:sldId id="376" r:id="rId60"/>
    <p:sldId id="377" r:id="rId61"/>
    <p:sldId id="378" r:id="rId62"/>
    <p:sldId id="379" r:id="rId63"/>
    <p:sldId id="380" r:id="rId64"/>
    <p:sldId id="381" r:id="rId65"/>
    <p:sldId id="290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299" r:id="rId79"/>
    <p:sldId id="394" r:id="rId80"/>
    <p:sldId id="284" r:id="rId81"/>
    <p:sldId id="279" r:id="rId82"/>
    <p:sldId id="286" r:id="rId83"/>
    <p:sldId id="287" r:id="rId84"/>
    <p:sldId id="285" r:id="rId85"/>
    <p:sldId id="288" r:id="rId86"/>
    <p:sldId id="292" r:id="rId87"/>
    <p:sldId id="310" r:id="rId88"/>
    <p:sldId id="311" r:id="rId89"/>
    <p:sldId id="289" r:id="rId90"/>
    <p:sldId id="295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8A-40EB-BCBC-0E000B55C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6373456"/>
        <c:axId val="-916380528"/>
      </c:scatterChart>
      <c:valAx>
        <c:axId val="-91637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-916380528"/>
        <c:crosses val="autoZero"/>
        <c:crossBetween val="midCat"/>
      </c:valAx>
      <c:valAx>
        <c:axId val="-9163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-91637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26-407B-97F3-90DF07F30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6373456"/>
        <c:axId val="-916380528"/>
      </c:scatterChart>
      <c:valAx>
        <c:axId val="-91637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-916380528"/>
        <c:crosses val="autoZero"/>
        <c:crossBetween val="midCat"/>
      </c:valAx>
      <c:valAx>
        <c:axId val="-9163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-91637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3</c:v>
                </c:pt>
                <c:pt idx="11">
                  <c:v>2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3E-4748-83AE-0BC297559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6373456"/>
        <c:axId val="-916380528"/>
      </c:scatterChart>
      <c:valAx>
        <c:axId val="-91637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-916380528"/>
        <c:crosses val="autoZero"/>
        <c:crossBetween val="midCat"/>
      </c:valAx>
      <c:valAx>
        <c:axId val="-9163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-91637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7.wmf"/><Relationship Id="rId1" Type="http://schemas.openxmlformats.org/officeDocument/2006/relationships/image" Target="../media/image69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3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6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wmf"/><Relationship Id="rId1" Type="http://schemas.openxmlformats.org/officeDocument/2006/relationships/image" Target="../media/image6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B1692-B1C5-4A2A-946E-49200C029FE8}" type="datetimeFigureOut">
              <a:rPr lang="LID4096" smtClean="0"/>
              <a:t>11/18/2021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9883-E7BD-4D74-A10E-CFAABB511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2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9883-E7BD-4D74-A10E-CFAABB51137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286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9AB28A-BB16-4436-9C73-3C3C3597A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D8368-E991-46A8-A791-B7CE9773E8BD}" type="slidenum">
              <a:rPr lang="en-US" altLang="LID4096"/>
              <a:pPr/>
              <a:t>38</a:t>
            </a:fld>
            <a:endParaRPr lang="en-US" altLang="LID4096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D7D1B1F-B3C2-46E3-9F07-E298B0CD2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5A163D7-520A-49C6-97D2-0BECA3850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01C5CF-11A8-4A43-8B54-DB16702A5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E385D-F515-40B0-98D4-8B8647756AEF}" type="slidenum">
              <a:rPr lang="en-US" altLang="LID4096"/>
              <a:pPr/>
              <a:t>39</a:t>
            </a:fld>
            <a:endParaRPr lang="en-US" altLang="LID4096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0323BE2B-53CE-474A-889B-6B394B635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19FC7C0-A29E-4570-BD41-E2412E43C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3316BB-E05E-4AB2-AE3D-30983942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234CF-B5F2-4AE2-81F1-1B32524D68B3}" type="slidenum">
              <a:rPr lang="en-US" altLang="LID4096"/>
              <a:pPr/>
              <a:t>41</a:t>
            </a:fld>
            <a:endParaRPr lang="en-US" altLang="LID4096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3F84F356-593E-4FFC-9CE4-697323BF7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CC8552B3-15E7-4DDF-A5ED-8DA5E6BE6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de-DE" altLang="LID409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38CDBD-6056-4A63-82F3-DF8B6F89C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79EB8-FFC5-4E6E-8FBD-AFD41226AFAC}" type="slidenum">
              <a:rPr lang="en-US" altLang="LID4096"/>
              <a:pPr/>
              <a:t>42</a:t>
            </a:fld>
            <a:endParaRPr lang="en-US" altLang="LID4096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9438FD6F-31C7-4743-9279-BCA69BF80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0314DCB-E7EA-40CA-B2FD-EAFE5993D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5EF63E-6F48-42EF-BF3D-4CA440B94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BC713-1FF9-4041-8D47-71CC8B595FB9}" type="slidenum">
              <a:rPr lang="en-US" altLang="LID4096"/>
              <a:pPr/>
              <a:t>43</a:t>
            </a:fld>
            <a:endParaRPr lang="en-US" altLang="LID4096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C0A9194B-762C-4085-9DBE-7C40E5635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05417B1E-5DB1-4FE4-83AB-C30B2860C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236877-BF61-4EB6-80F4-5FFCE5F81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C685B-16AA-4930-8FF9-897D9F50FCF0}" type="slidenum">
              <a:rPr lang="en-US" altLang="LID4096"/>
              <a:pPr/>
              <a:t>44</a:t>
            </a:fld>
            <a:endParaRPr lang="en-US" altLang="LID4096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B4D2ED1-1F3C-4C9A-A662-31A4B7E0F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F7D36F4F-0CB3-49CF-AC77-D2B4D39DC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3AAF32-6DB4-4813-8A90-A67190CE3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19894-BD62-49A0-9215-8B2A04E29CD5}" type="slidenum">
              <a:rPr lang="en-US" altLang="LID4096"/>
              <a:pPr/>
              <a:t>45</a:t>
            </a:fld>
            <a:endParaRPr lang="en-US" altLang="LID4096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DEA6CEC9-83EB-4C64-BEF0-73C0E302C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33709B2A-D946-48E7-875E-B46189829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5C820C-3964-41CC-B010-3D2B871EF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5B421-EBD5-49AA-966B-1F393C3E598B}" type="slidenum">
              <a:rPr lang="en-US" altLang="LID4096"/>
              <a:pPr/>
              <a:t>46</a:t>
            </a:fld>
            <a:endParaRPr lang="en-US" altLang="LID4096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B2795BB-F99A-4408-9114-009BFAE93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989CE8B-0D71-4922-8AA0-269F4334C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627361-2891-4DB3-B7BB-8E085DB53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392AF-85B5-410E-BBBB-872C93238C5A}" type="slidenum">
              <a:rPr lang="en-US" altLang="LID4096"/>
              <a:pPr/>
              <a:t>47</a:t>
            </a:fld>
            <a:endParaRPr lang="en-US" altLang="LID4096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75C897EB-83A1-442B-8D5D-14C70D11B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66C240E-FEFC-4234-9D6A-85436513D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8445C9-2785-4318-B20F-176FE9BA9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1E172-0D4A-4E4C-94C6-4EE7CCE12E74}" type="slidenum">
              <a:rPr lang="en-US" altLang="LID4096"/>
              <a:pPr/>
              <a:t>48</a:t>
            </a:fld>
            <a:endParaRPr lang="en-US" altLang="LID4096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AADEF9D9-6E96-454A-B1C6-6E4F90D66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21DBB34C-6B83-4387-A6D4-5E576B29F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057CCF-7CA6-4CAA-80DD-EF393AC12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24C62-7DDF-42FA-8B2C-A925E003F19A}" type="slidenum">
              <a:rPr lang="en-US" altLang="LID4096"/>
              <a:pPr/>
              <a:t>27</a:t>
            </a:fld>
            <a:endParaRPr lang="en-US" altLang="LID4096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EA642FD-01B9-4E4C-AFD0-DF55948DD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2EE86C54-4BFC-4EFC-A0AC-12E67DE61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1E4687-1B3E-425D-9147-F4C0ABDD2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DEB38-E600-468D-A930-FFCC77F5909C}" type="slidenum">
              <a:rPr lang="en-US" altLang="LID4096"/>
              <a:pPr/>
              <a:t>54</a:t>
            </a:fld>
            <a:endParaRPr lang="en-US" altLang="LID4096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39ACF8B9-0FD9-444C-A8FB-75AE46F98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6251F840-0280-4A07-898D-23E52C5A5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7627A9-EA17-409D-BDBF-1BFBE7735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7A78A-E254-481A-BD9B-5CAA09EE6225}" type="slidenum">
              <a:rPr lang="en-US" altLang="LID4096"/>
              <a:pPr/>
              <a:t>57</a:t>
            </a:fld>
            <a:endParaRPr lang="en-US" altLang="LID4096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56CD5607-98D7-44D3-BA4F-67F3C96BC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FB70369-BD0B-46CC-BABE-7AA978C2D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114800"/>
            <a:ext cx="5715000" cy="4800600"/>
          </a:xfrm>
        </p:spPr>
        <p:txBody>
          <a:bodyPr/>
          <a:lstStyle/>
          <a:p>
            <a:endParaRPr lang="en-CA" altLang="LID409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81FF35-1378-45B7-985F-9138A2267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AE908-F193-451E-A6CB-7CA3E4B77304}" type="slidenum">
              <a:rPr lang="en-US" altLang="LID4096"/>
              <a:pPr/>
              <a:t>59</a:t>
            </a:fld>
            <a:endParaRPr lang="en-US" altLang="LID4096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46131817-D228-42A2-B389-6217A6D3A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8800" y="228600"/>
            <a:ext cx="3200400" cy="2400300"/>
          </a:xfrm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7DC4E432-0460-4E77-9154-2228B83BC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6324600" cy="6172200"/>
          </a:xfrm>
        </p:spPr>
        <p:txBody>
          <a:bodyPr/>
          <a:lstStyle/>
          <a:p>
            <a:endParaRPr lang="en-CA" altLang="LID4096"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996FDB-6589-49B7-B309-98D8BA50F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9E111-A131-423D-A2AF-6BB9C6E7E318}" type="slidenum">
              <a:rPr lang="en-US" altLang="LID4096"/>
              <a:pPr/>
              <a:t>64</a:t>
            </a:fld>
            <a:endParaRPr lang="en-US" altLang="LID4096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15090194-D707-4AE9-B375-C71ED243E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DC882280-6FEF-496A-9B65-E40341301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B0B8C0-4AE8-4A74-A52C-23C4B3112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BEEDE-A514-40EA-8922-40E5876A37B3}" type="slidenum">
              <a:rPr lang="en-US" altLang="LID4096"/>
              <a:pPr/>
              <a:t>66</a:t>
            </a:fld>
            <a:endParaRPr lang="en-US" altLang="LID4096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CDFE8F2-3E8E-4884-9AF8-4546AF7479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21F903FC-A6AE-46FB-A3FB-E56C1CCFE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B7EF3D-8636-4403-8B7F-06543CEDEE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4DB22-46F7-49D3-9FD0-946E07CC4F90}" type="slidenum">
              <a:rPr lang="en-US" altLang="LID4096"/>
              <a:pPr/>
              <a:t>67</a:t>
            </a:fld>
            <a:endParaRPr lang="en-US" altLang="LID4096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8A363C56-47A9-4353-98BB-4F3B637AC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4AD9F6AA-3330-4EFF-BF0C-62FDA0423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A29F04-6E72-4E15-BB82-5722731D6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9864E-DAA8-4F14-8102-EC9EDEB3F585}" type="slidenum">
              <a:rPr lang="en-US" altLang="LID4096"/>
              <a:pPr/>
              <a:t>71</a:t>
            </a:fld>
            <a:endParaRPr lang="en-US" altLang="LID4096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662FC601-8EE1-4F77-908C-A5EE41259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7A785A67-ADF4-428B-BDAE-84B1C0CD2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C1FFA2-7D76-48A6-AEB6-C63DE2CE7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2C951-0499-4F3B-99BB-904685AA06C4}" type="slidenum">
              <a:rPr lang="en-US" altLang="LID4096"/>
              <a:pPr/>
              <a:t>75</a:t>
            </a:fld>
            <a:endParaRPr lang="en-US" altLang="LID4096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03EFABA9-06B8-469A-A623-D0A4EAC3E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143FB2E6-C0EC-4181-9F03-6A82D18B1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C4DC17-A944-4A21-8AA8-85F6FE8B2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AFA12-0638-4950-A731-C6A2CB3ECCE0}" type="slidenum">
              <a:rPr lang="en-US" altLang="LID4096"/>
              <a:pPr/>
              <a:t>31</a:t>
            </a:fld>
            <a:endParaRPr lang="en-US" altLang="LID4096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C608C3CF-7DDE-4EB5-B250-E85E9B7B73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CD09899-EA68-4AB2-B7B2-D67680BC8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CD0CAC-441E-4C3E-96B7-BE9B82EC9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9AFC9-A77A-4155-B66E-5FA7AE8DAC6C}" type="slidenum">
              <a:rPr lang="en-US" altLang="LID4096"/>
              <a:pPr/>
              <a:t>32</a:t>
            </a:fld>
            <a:endParaRPr lang="en-US" altLang="LID4096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D1BF1A60-B4E5-4A9C-9F06-905CE871A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5F670D9-7F76-4DAA-84B6-0A36610C3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C481DC-E144-4F35-994B-29A2998836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EA07F-50DB-413C-9908-A9E58C542177}" type="slidenum">
              <a:rPr lang="en-US" altLang="LID4096"/>
              <a:pPr/>
              <a:t>33</a:t>
            </a:fld>
            <a:endParaRPr lang="en-US" altLang="LID4096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8B07FF28-3ACD-46FA-96E1-99336D5B7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BA44AF41-D9D7-466E-9BA3-E3DC0620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8B6DA9-75B3-436E-87A3-0E538727A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7D906-49CB-49BB-AD45-0797736B6234}" type="slidenum">
              <a:rPr lang="en-US" altLang="LID4096"/>
              <a:pPr/>
              <a:t>34</a:t>
            </a:fld>
            <a:endParaRPr lang="en-US" altLang="LID4096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18563967-EFAE-4FD2-9A50-CBAFFAA24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59CE98F-EC89-46BD-A368-D4CF4BA8A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9D22A7-DE94-405D-B462-B1234BD42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BACC4-14EC-4C9B-8450-23AF036D9515}" type="slidenum">
              <a:rPr lang="en-US" altLang="LID4096"/>
              <a:pPr/>
              <a:t>35</a:t>
            </a:fld>
            <a:endParaRPr lang="en-US" altLang="LID4096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973332D-983D-46CA-AAC0-116F2F3DF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34683CD8-4F6E-4EB9-95AF-6D0AC7568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5526CD-5ADA-4494-B911-2ED340575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3DD01-E240-4BEE-9FF4-400E8448B3FA}" type="slidenum">
              <a:rPr lang="en-US" altLang="LID4096"/>
              <a:pPr/>
              <a:t>36</a:t>
            </a:fld>
            <a:endParaRPr lang="en-US" altLang="LID4096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0D4E007-79E3-4FA1-88A7-30344E1E7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9BF4ACC-B904-4DAC-85C7-7A6EB951F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65BBCC-8629-47D7-95BF-69130C960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0A02F-A5A0-44A2-975D-CB2338D4EB0E}" type="slidenum">
              <a:rPr lang="en-US" altLang="LID4096"/>
              <a:pPr/>
              <a:t>37</a:t>
            </a:fld>
            <a:endParaRPr lang="en-US" altLang="LID4096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7F46DB6-3806-4AD2-B93E-9DE0933E2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05AAE69-7E77-42F3-9B47-1A66560C5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ID4096" altLang="LID409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C36C99-1D8F-4C81-9339-9D63DCDE92F8}" type="datetime1">
              <a:rPr lang="LID4096" smtClean="0"/>
              <a:t>11/18/2021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96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0E3-274B-41D1-A429-A9CFEA45C842}" type="datetime1">
              <a:rPr lang="LID4096" smtClean="0"/>
              <a:t>11/18/2021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04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0006-5467-4E1F-A06E-A248DB6B7F58}" type="datetime1">
              <a:rPr lang="LID4096" smtClean="0"/>
              <a:t>11/18/2021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646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E2F8-5E35-4BC3-83E6-AB84856D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36A4-5898-4448-B5D6-CCB8B079B7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035AF-5508-4C0F-AC4C-3EC5C5BD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64247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96D3-4986-4BCE-A291-CEF70A0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D1B2969-73A3-4685-BAF1-A3DF8D4D59E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40988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60C7-4727-4410-8D2D-72CB1831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785E-5EAA-409B-8240-5942A7619B1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F8973-957E-467A-9E67-5C7BF018599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F7343-5B1F-4EC3-9AC4-ECD44713404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5504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932A-1B98-4624-A2DE-2FB4B690003D}" type="datetime1">
              <a:rPr lang="LID4096" smtClean="0"/>
              <a:t>11/18/2021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14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D33A-F463-4747-AC8F-245761342E55}" type="datetime1">
              <a:rPr lang="LID4096" smtClean="0"/>
              <a:t>11/18/2021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1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5AAC-87EE-43FD-8C68-D733784524F0}" type="datetime1">
              <a:rPr lang="LID4096" smtClean="0"/>
              <a:t>11/18/2021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65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14AB-89FE-44EA-ABA2-0B1518DABD08}" type="datetime1">
              <a:rPr lang="LID4096" smtClean="0"/>
              <a:t>11/18/2021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9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65BC-B5EB-4439-AB80-08E21F19D3E0}" type="datetime1">
              <a:rPr lang="LID4096" smtClean="0"/>
              <a:t>11/18/2021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89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880B-6A73-484A-8FE1-D1EFE3F91F73}" type="datetime1">
              <a:rPr lang="LID4096" smtClean="0"/>
              <a:t>11/18/2021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7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CB7-90BE-43EA-9233-24AD5CCFB725}" type="datetime1">
              <a:rPr lang="LID4096" smtClean="0"/>
              <a:t>11/18/2021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09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CA44-08D2-4428-8783-91F252D9814B}" type="datetime1">
              <a:rPr lang="LID4096" smtClean="0"/>
              <a:t>11/18/2021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61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F182B9-5B87-4BB7-AFB5-05199E878D41}" type="datetime1">
              <a:rPr lang="LID4096" smtClean="0"/>
              <a:t>11/18/2021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7371DA-1757-4E3C-B437-C507FD17C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6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wmf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0.png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62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5" Type="http://schemas.openxmlformats.org/officeDocument/2006/relationships/image" Target="../media/image63.png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4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1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6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7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23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CF2-670B-4BCA-B794-F8A213688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158E3-C719-40CE-849D-C7F396396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Clustering: Un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10267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2900" y="549064"/>
            <a:ext cx="9601200" cy="1303337"/>
          </a:xfrm>
        </p:spPr>
        <p:txBody>
          <a:bodyPr>
            <a:normAutofit/>
          </a:bodyPr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Oval 3"/>
          <p:cNvSpPr/>
          <p:nvPr/>
        </p:nvSpPr>
        <p:spPr>
          <a:xfrm>
            <a:off x="550752" y="4013715"/>
            <a:ext cx="1821255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5" name="Oval 4"/>
          <p:cNvSpPr/>
          <p:nvPr/>
        </p:nvSpPr>
        <p:spPr>
          <a:xfrm>
            <a:off x="2035522" y="2796257"/>
            <a:ext cx="2181507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Hierarchical</a:t>
            </a:r>
          </a:p>
        </p:txBody>
      </p:sp>
      <p:sp>
        <p:nvSpPr>
          <p:cNvPr id="6" name="Oval 5"/>
          <p:cNvSpPr/>
          <p:nvPr/>
        </p:nvSpPr>
        <p:spPr>
          <a:xfrm>
            <a:off x="2283756" y="5225166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</a:t>
            </a:r>
          </a:p>
        </p:txBody>
      </p:sp>
      <p:sp>
        <p:nvSpPr>
          <p:cNvPr id="7" name="Oval 6"/>
          <p:cNvSpPr/>
          <p:nvPr/>
        </p:nvSpPr>
        <p:spPr>
          <a:xfrm>
            <a:off x="4483223" y="3816062"/>
            <a:ext cx="1891547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Partitional</a:t>
            </a:r>
          </a:p>
        </p:txBody>
      </p:sp>
      <p:sp>
        <p:nvSpPr>
          <p:cNvPr id="12" name="Oval 11"/>
          <p:cNvSpPr/>
          <p:nvPr/>
        </p:nvSpPr>
        <p:spPr>
          <a:xfrm>
            <a:off x="6638458" y="3169596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Centroid</a:t>
            </a:r>
          </a:p>
        </p:txBody>
      </p:sp>
      <p:cxnSp>
        <p:nvCxnSpPr>
          <p:cNvPr id="17" name="Straight Arrow Connector 16"/>
          <p:cNvCxnSpPr>
            <a:cxnSpLocks/>
            <a:stCxn id="4" idx="7"/>
            <a:endCxn id="5" idx="3"/>
          </p:cNvCxnSpPr>
          <p:nvPr/>
        </p:nvCxnSpPr>
        <p:spPr>
          <a:xfrm flipV="1">
            <a:off x="2105290" y="3198093"/>
            <a:ext cx="249706" cy="88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" idx="6"/>
            <a:endCxn id="7" idx="2"/>
          </p:cNvCxnSpPr>
          <p:nvPr/>
        </p:nvCxnSpPr>
        <p:spPr>
          <a:xfrm flipV="1">
            <a:off x="2372007" y="4051452"/>
            <a:ext cx="2111216" cy="19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5"/>
            <a:endCxn id="6" idx="1"/>
          </p:cNvCxnSpPr>
          <p:nvPr/>
        </p:nvCxnSpPr>
        <p:spPr>
          <a:xfrm>
            <a:off x="2105290" y="4415551"/>
            <a:ext cx="445183" cy="8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7"/>
            <a:endCxn id="12" idx="2"/>
          </p:cNvCxnSpPr>
          <p:nvPr/>
        </p:nvCxnSpPr>
        <p:spPr>
          <a:xfrm flipV="1">
            <a:off x="6097759" y="3404986"/>
            <a:ext cx="540699" cy="4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329188" y="1792587"/>
            <a:ext cx="3069125" cy="859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K-Means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12" idx="7"/>
            <a:endCxn id="65" idx="3"/>
          </p:cNvCxnSpPr>
          <p:nvPr/>
        </p:nvCxnSpPr>
        <p:spPr>
          <a:xfrm flipV="1">
            <a:off x="8192997" y="2525859"/>
            <a:ext cx="585654" cy="71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7500"/>
              </a:bodyPr>
              <a:lstStyle/>
              <a:p>
                <a:r>
                  <a:rPr lang="en-US" dirty="0"/>
                  <a:t>K-means (</a:t>
                </a:r>
                <a:r>
                  <a:rPr lang="en-US" dirty="0" err="1"/>
                  <a:t>MacQueen</a:t>
                </a:r>
                <a:r>
                  <a:rPr lang="en-US" dirty="0"/>
                  <a:t>, 1967) is a </a:t>
                </a:r>
                <a:r>
                  <a:rPr lang="en-US" dirty="0" err="1"/>
                  <a:t>partitional</a:t>
                </a:r>
                <a:r>
                  <a:rPr lang="en-US" dirty="0"/>
                  <a:t> clustering algorithm</a:t>
                </a:r>
              </a:p>
              <a:p>
                <a:r>
                  <a:rPr lang="en-US" dirty="0"/>
                  <a:t>Let the set of data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vector in r dimensional space. </a:t>
                </a:r>
                <a:r>
                  <a:rPr lang="en-US" i="1" dirty="0"/>
                  <a:t>r </a:t>
                </a:r>
                <a:r>
                  <a:rPr lang="en-US" dirty="0"/>
                  <a:t>is the number of dimensions.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k</a:t>
                </a:r>
                <a:r>
                  <a:rPr lang="en-US" dirty="0"/>
                  <a:t>-means algorithm partitions the given data into </a:t>
                </a:r>
                <a:r>
                  <a:rPr lang="en-US" i="1" dirty="0"/>
                  <a:t>k </a:t>
                </a:r>
                <a:r>
                  <a:rPr lang="en-US" dirty="0"/>
                  <a:t>clusters:</a:t>
                </a:r>
              </a:p>
              <a:p>
                <a:pPr lvl="1"/>
                <a:r>
                  <a:rPr lang="en-US" dirty="0"/>
                  <a:t>Each cluster has a cluster </a:t>
                </a:r>
                <a:r>
                  <a:rPr lang="en-US" b="1" dirty="0"/>
                  <a:t>center</a:t>
                </a:r>
                <a:r>
                  <a:rPr lang="en-US" dirty="0"/>
                  <a:t>, called </a:t>
                </a:r>
                <a:r>
                  <a:rPr lang="en-US" b="1" dirty="0"/>
                  <a:t>centroid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𝑐𝑒𝑛𝑡𝑒𝑟𝑜𝑖𝑑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k </a:t>
                </a:r>
                <a:r>
                  <a:rPr lang="en-US" dirty="0"/>
                  <a:t>is specified by the user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2557145"/>
                <a:ext cx="9584055" cy="3260090"/>
              </a:xfrm>
              <a:blipFill>
                <a:blip r:embed="rId2"/>
                <a:stretch>
                  <a:fillRect l="-1081" t="-2617" r="-3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k, the k-means</a:t>
            </a:r>
            <a:r>
              <a:rPr lang="en-US" i="1" dirty="0"/>
              <a:t> </a:t>
            </a:r>
            <a:r>
              <a:rPr lang="en-US" dirty="0"/>
              <a:t>algorithm works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Choose k</a:t>
            </a:r>
            <a:r>
              <a:rPr lang="en-US" i="1" dirty="0"/>
              <a:t> </a:t>
            </a:r>
            <a:r>
              <a:rPr lang="en-US" dirty="0"/>
              <a:t>(random) data points (seeds) to be the initial centroids, cluster centers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each data point to the closest centroid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Re-compute the centroids using the current cluster memberships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a convergence criterion is not met, repeat steps 2 and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convergence (stopping)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5000"/>
              </a:bodyPr>
              <a:lstStyle/>
              <a:p>
                <a:r>
                  <a:rPr lang="en-US" dirty="0"/>
                  <a:t>no (or minimum) re-assignments of data points to different clusters, </a:t>
                </a:r>
                <a:r>
                  <a:rPr lang="en-US" i="1" dirty="0"/>
                  <a:t>or</a:t>
                </a:r>
              </a:p>
              <a:p>
                <a:r>
                  <a:rPr lang="en-US" dirty="0"/>
                  <a:t>no (or minimum) change of centroids, </a:t>
                </a:r>
                <a:r>
                  <a:rPr lang="en-US" i="1" dirty="0"/>
                  <a:t>or</a:t>
                </a:r>
              </a:p>
              <a:p>
                <a:r>
                  <a:rPr lang="en-US" dirty="0"/>
                  <a:t>minimum decrease in the </a:t>
                </a:r>
                <a:r>
                  <a:rPr lang="en-US" b="1" dirty="0"/>
                  <a:t>sum of squared error </a:t>
                </a:r>
                <a:r>
                  <a:rPr lang="en-US" dirty="0"/>
                  <a:t>(SSE),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cluster,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centroid of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(the mean vector of all the data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(Euclidian) distance between data point </a:t>
                </a:r>
                <a:r>
                  <a:rPr lang="en-US" b="1" dirty="0"/>
                  <a:t>x </a:t>
                </a:r>
                <a:r>
                  <a:rPr lang="en-US" dirty="0"/>
                  <a:t>and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56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91058C-A12C-4D3C-B699-F6ADB2798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484" y="1828800"/>
            <a:ext cx="615588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A5FFBF-54DA-4185-95D2-0955616E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356" y="1828800"/>
            <a:ext cx="5444139" cy="43513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9C9DF6-6D1E-4F9C-A31F-9537EE342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19" y="1828800"/>
            <a:ext cx="545601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0D9EA3-78AA-43E6-B2F6-46264716F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422" y="1828800"/>
            <a:ext cx="5612006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15DD3B-6D56-4E2E-A781-713E5345F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0" y="1828800"/>
            <a:ext cx="539433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19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5525C8-13BE-4B01-9162-6AE9F7438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441" y="1828800"/>
            <a:ext cx="552996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1546225"/>
          </a:xfrm>
        </p:spPr>
        <p:txBody>
          <a:bodyPr>
            <a:normAutofit fontScale="95000"/>
          </a:bodyPr>
          <a:lstStyle/>
          <a:p>
            <a:r>
              <a:rPr lang="en-US" dirty="0"/>
              <a:t>The organization of unlabeled data into similarity groups called clusters.</a:t>
            </a:r>
          </a:p>
          <a:p>
            <a:r>
              <a:rPr lang="en-US" dirty="0"/>
              <a:t>A cluster is a collection of data items which are “similar” between them, and “dissimilar” to data items in other clusters.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clust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12" y="3539906"/>
            <a:ext cx="3690802" cy="25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ust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772" y="3976096"/>
            <a:ext cx="2989283" cy="20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lust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38" y="3938839"/>
            <a:ext cx="2949206" cy="220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Simple: easy to understand and to implement</a:t>
            </a:r>
          </a:p>
          <a:p>
            <a:r>
              <a:rPr lang="en-US" dirty="0"/>
              <a:t>Efficient: Time complexity: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tkn</a:t>
            </a:r>
            <a:r>
              <a:rPr lang="en-US" dirty="0"/>
              <a:t>),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number of data points,</a:t>
            </a:r>
          </a:p>
          <a:p>
            <a:pPr lvl="1"/>
            <a:r>
              <a:rPr lang="en-US" i="1" dirty="0"/>
              <a:t>k </a:t>
            </a:r>
            <a:r>
              <a:rPr lang="en-US" dirty="0"/>
              <a:t>is the number of clusters, and</a:t>
            </a:r>
          </a:p>
          <a:p>
            <a:pPr lvl="1"/>
            <a:r>
              <a:rPr lang="en-US" i="1" dirty="0"/>
              <a:t>t </a:t>
            </a:r>
            <a:r>
              <a:rPr lang="en-US" dirty="0"/>
              <a:t>is the number of iterations.</a:t>
            </a:r>
          </a:p>
          <a:p>
            <a:r>
              <a:rPr lang="en-US" dirty="0"/>
              <a:t>Since both </a:t>
            </a:r>
            <a:r>
              <a:rPr lang="en-US" i="1" dirty="0"/>
              <a:t>k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are small. </a:t>
            </a:r>
            <a:r>
              <a:rPr lang="en-US" i="1" dirty="0"/>
              <a:t>k</a:t>
            </a:r>
            <a:r>
              <a:rPr lang="en-US" dirty="0"/>
              <a:t>-means is considered a linear</a:t>
            </a:r>
            <a:br>
              <a:rPr lang="en-US" dirty="0"/>
            </a:br>
            <a:r>
              <a:rPr lang="en-US" dirty="0"/>
              <a:t>algorithm.</a:t>
            </a:r>
          </a:p>
          <a:p>
            <a:r>
              <a:rPr lang="en-US" dirty="0"/>
              <a:t>K-means is the most popular clustering algorithm.</a:t>
            </a:r>
          </a:p>
          <a:p>
            <a:r>
              <a:rPr lang="en-US" dirty="0"/>
              <a:t>Note that: it terminates at a local optimum if SSE is used.</a:t>
            </a:r>
          </a:p>
          <a:p>
            <a:r>
              <a:rPr lang="en-US" dirty="0"/>
              <a:t>The global optimum is hard to find due to complexity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algorithm is only applicable if the mean is defined.</a:t>
            </a:r>
          </a:p>
          <a:p>
            <a:pPr lvl="1"/>
            <a:r>
              <a:rPr lang="en-US" dirty="0"/>
              <a:t>For categorical data, </a:t>
            </a:r>
            <a:r>
              <a:rPr lang="en-US" i="1" dirty="0"/>
              <a:t>k</a:t>
            </a:r>
            <a:r>
              <a:rPr lang="en-US" dirty="0"/>
              <a:t>-mode - the centroid is represented by most frequent values.</a:t>
            </a:r>
          </a:p>
          <a:p>
            <a:r>
              <a:rPr lang="en-US" dirty="0"/>
              <a:t>The user needs to specify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The algorithm is sensitive to </a:t>
            </a:r>
            <a:r>
              <a:rPr lang="en-US" b="1" dirty="0"/>
              <a:t>outliers</a:t>
            </a:r>
          </a:p>
          <a:p>
            <a:pPr lvl="1"/>
            <a:r>
              <a:rPr lang="en-US" dirty="0"/>
              <a:t>Outliers are data points that are very far away from other data points.</a:t>
            </a:r>
          </a:p>
          <a:p>
            <a:pPr lvl="1"/>
            <a:r>
              <a:rPr lang="en-US" dirty="0"/>
              <a:t>Outliers could be errors in the data recording or some special data points with very different values. </a:t>
            </a:r>
          </a:p>
          <a:p>
            <a:r>
              <a:rPr lang="en-US" dirty="0"/>
              <a:t>No clear evidence that any other clustering algorithm performs better in general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4" y="694099"/>
            <a:ext cx="8899557" cy="55180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Outliers: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some data points that are much further away from the centroids than other data points </a:t>
            </a:r>
          </a:p>
          <a:p>
            <a:pPr lvl="1"/>
            <a:r>
              <a:rPr lang="en-US" dirty="0"/>
              <a:t>To be safe, we may want to monitor these possible outliers over a few iterations and then decide to remove them.</a:t>
            </a:r>
          </a:p>
          <a:p>
            <a:r>
              <a:rPr lang="en-US" dirty="0"/>
              <a:t>Perform random sampling: by choosing a small subset of the data points, the chance of selecting an outlier is much smaller</a:t>
            </a:r>
          </a:p>
          <a:p>
            <a:r>
              <a:rPr lang="en-US" dirty="0"/>
              <a:t>Assign the rest of the data points to the clusters by distance or</a:t>
            </a:r>
            <a:br>
              <a:rPr lang="en-US" dirty="0"/>
            </a:br>
            <a:r>
              <a:rPr lang="en-US" dirty="0"/>
              <a:t>similarity comparison, or classification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to initial seeds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95" y="2700746"/>
            <a:ext cx="2228850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99" y="2700746"/>
            <a:ext cx="2057400" cy="2257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65" y="2695983"/>
            <a:ext cx="2295525" cy="2266950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398570" y="4874390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Initial seeds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5000339" y="4958171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Iteration 1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8030990" y="5076029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Iteration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to initial seeds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271056" y="5717951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Initial seeds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4283973" y="5742313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Iteration 1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7855472" y="5686947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Iteration 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94" y="3999971"/>
            <a:ext cx="1439835" cy="1610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32" y="4234273"/>
            <a:ext cx="1233773" cy="14477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60" y="3999971"/>
            <a:ext cx="1329519" cy="156373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57607" y="2496602"/>
            <a:ext cx="1475715" cy="14315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632" y="2519522"/>
            <a:ext cx="1362198" cy="14946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18" y="2437409"/>
            <a:ext cx="1519861" cy="15009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to initial seeds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362356" y="5607721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Two Clusters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8766579" y="5768151"/>
            <a:ext cx="1761273" cy="40327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+mn-lt"/>
              </a:rPr>
              <a:t>K-Mean Clusters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1830"/>
            <a:ext cx="3078178" cy="302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10" y="2593750"/>
            <a:ext cx="3196764" cy="30682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84FC6E-4A71-43B0-9F30-F207AB44F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830F18-222A-4358-B575-E479C5AA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99504-5E72-49F0-91FE-E4FA4108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552FE-D512-4CB4-907B-C9A80C87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7371DA-1757-4E3C-B437-C507FD17CF07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806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B521A4B6-4A34-4F38-B71D-230AA8586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LID4096" sz="4000"/>
              <a:t>Density-based Approaches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18EECEBC-1E1D-4BA8-AC8E-209B4EC65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r>
              <a:rPr lang="en-US" altLang="LID4096"/>
              <a:t> </a:t>
            </a:r>
            <a:r>
              <a:rPr lang="en-US" altLang="LID4096" b="0">
                <a:solidFill>
                  <a:srgbClr val="23238E"/>
                </a:solidFill>
              </a:rPr>
              <a:t>Why Density-Based Clustering methods?</a:t>
            </a:r>
          </a:p>
          <a:p>
            <a:pPr lvl="2"/>
            <a:r>
              <a:rPr lang="en-US" altLang="LID4096" b="0">
                <a:solidFill>
                  <a:srgbClr val="23238E"/>
                </a:solidFill>
              </a:rPr>
              <a:t> Discover clusters of arbitrary shape. </a:t>
            </a:r>
          </a:p>
          <a:p>
            <a:pPr lvl="2"/>
            <a:r>
              <a:rPr lang="en-US" altLang="LID4096" b="0">
                <a:solidFill>
                  <a:srgbClr val="23238E"/>
                </a:solidFill>
              </a:rPr>
              <a:t> Clusters – Dense regions of objects separated by regions of low density</a:t>
            </a:r>
          </a:p>
          <a:p>
            <a:pPr lvl="1"/>
            <a:r>
              <a:rPr lang="en-US" altLang="LID4096" b="0">
                <a:solidFill>
                  <a:srgbClr val="23238E"/>
                </a:solidFill>
              </a:rPr>
              <a:t> DBSCAN – the first density based clustering</a:t>
            </a:r>
          </a:p>
          <a:p>
            <a:pPr lvl="1"/>
            <a:r>
              <a:rPr lang="en-US" altLang="LID4096" b="0">
                <a:solidFill>
                  <a:srgbClr val="23238E"/>
                </a:solidFill>
              </a:rPr>
              <a:t> OPTICS – density based cluster-ordering </a:t>
            </a:r>
          </a:p>
          <a:p>
            <a:pPr lvl="1"/>
            <a:r>
              <a:rPr lang="en-US" altLang="LID4096" b="0">
                <a:solidFill>
                  <a:srgbClr val="23238E"/>
                </a:solidFill>
              </a:rPr>
              <a:t> DENCLUE – a general density-based description of  cluster and clustering</a:t>
            </a:r>
            <a:endParaRPr lang="en-US" altLang="LID4096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BC62AA9-52EB-401E-931D-5EB9F5278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848600" cy="1600200"/>
          </a:xfrm>
        </p:spPr>
        <p:txBody>
          <a:bodyPr/>
          <a:lstStyle/>
          <a:p>
            <a:r>
              <a:rPr lang="en-US" altLang="LID4096" sz="3200"/>
              <a:t>DBSCAN: Density Based Spatial Clustering of Applications with Noise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B802ABA0-EF2F-46AE-BB97-8B4A26FFD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305800" cy="4038600"/>
          </a:xfrm>
        </p:spPr>
        <p:txBody>
          <a:bodyPr/>
          <a:lstStyle/>
          <a:p>
            <a:r>
              <a:rPr lang="en-US" altLang="LID4096"/>
              <a:t>Proposed by Ester, Kriegel, Sander, and Xu (KDD96)</a:t>
            </a:r>
          </a:p>
          <a:p>
            <a:r>
              <a:rPr lang="en-US" altLang="LID4096"/>
              <a:t>Relies on a density-based notion of cluster: A cluster is defined as a maximal set of density-connected points.</a:t>
            </a:r>
          </a:p>
          <a:p>
            <a:r>
              <a:rPr lang="en-US" altLang="LID4096"/>
              <a:t>Discovers clusters of arbitrary shape in spatial databases with noise</a:t>
            </a:r>
          </a:p>
          <a:p>
            <a:endParaRPr lang="en-US" altLang="LID4096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999EA3A0-C32F-49F5-A892-4098CE317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696200" cy="533400"/>
          </a:xfrm>
        </p:spPr>
        <p:txBody>
          <a:bodyPr/>
          <a:lstStyle/>
          <a:p>
            <a:r>
              <a:rPr lang="en-US" altLang="LID4096" sz="3200"/>
              <a:t>Density-Based Clustering</a:t>
            </a:r>
            <a:endParaRPr lang="en-CA" altLang="LID4096" sz="3200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34B00C58-F36B-4C98-8411-38A7E6EFA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819401"/>
            <a:ext cx="7772400" cy="423863"/>
          </a:xfrm>
        </p:spPr>
        <p:txBody>
          <a:bodyPr/>
          <a:lstStyle/>
          <a:p>
            <a:r>
              <a:rPr lang="en-US" altLang="LID4096"/>
              <a:t>Why Density-Based Clustering?</a:t>
            </a:r>
          </a:p>
        </p:txBody>
      </p:sp>
      <p:grpSp>
        <p:nvGrpSpPr>
          <p:cNvPr id="301060" name="Group 4">
            <a:extLst>
              <a:ext uri="{FF2B5EF4-FFF2-40B4-BE49-F238E27FC236}">
                <a16:creationId xmlns:a16="http://schemas.microsoft.com/office/drawing/2014/main" id="{6EDC2E07-4179-4D67-9CA3-F9B6806B5410}"/>
              </a:ext>
            </a:extLst>
          </p:cNvPr>
          <p:cNvGrpSpPr>
            <a:grpSpLocks/>
          </p:cNvGrpSpPr>
          <p:nvPr/>
        </p:nvGrpSpPr>
        <p:grpSpPr bwMode="auto">
          <a:xfrm>
            <a:off x="2487614" y="3525838"/>
            <a:ext cx="8104187" cy="1731962"/>
            <a:chOff x="607" y="2269"/>
            <a:chExt cx="5105" cy="1091"/>
          </a:xfrm>
        </p:grpSpPr>
        <p:sp>
          <p:nvSpPr>
            <p:cNvPr id="301061" name="Text Box 5">
              <a:extLst>
                <a:ext uri="{FF2B5EF4-FFF2-40B4-BE49-F238E27FC236}">
                  <a16:creationId xmlns:a16="http://schemas.microsoft.com/office/drawing/2014/main" id="{BE9FFC25-1483-4436-9C43-CA0011EFDD2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0" y="257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LID4096">
                  <a:latin typeface="Times New Roman" panose="02020603050405020304" pitchFamily="18" charset="0"/>
                </a:rPr>
                <a:t>Results of a </a:t>
              </a:r>
              <a:r>
                <a:rPr lang="en-US" altLang="LID4096" i="1">
                  <a:latin typeface="Times New Roman" panose="02020603050405020304" pitchFamily="18" charset="0"/>
                </a:rPr>
                <a:t>k</a:t>
              </a:r>
              <a:r>
                <a:rPr lang="en-US" altLang="LID4096">
                  <a:latin typeface="Times New Roman" panose="02020603050405020304" pitchFamily="18" charset="0"/>
                </a:rPr>
                <a:t>-medoid </a:t>
              </a:r>
              <a:br>
                <a:rPr lang="en-US" altLang="LID4096">
                  <a:latin typeface="Times New Roman" panose="02020603050405020304" pitchFamily="18" charset="0"/>
                </a:rPr>
              </a:br>
              <a:r>
                <a:rPr lang="en-US" altLang="LID4096">
                  <a:latin typeface="Times New Roman" panose="02020603050405020304" pitchFamily="18" charset="0"/>
                </a:rPr>
                <a:t>algorithm for </a:t>
              </a:r>
              <a:r>
                <a:rPr lang="en-US" altLang="LID4096" i="1">
                  <a:latin typeface="Times New Roman" panose="02020603050405020304" pitchFamily="18" charset="0"/>
                </a:rPr>
                <a:t>k</a:t>
              </a:r>
              <a:r>
                <a:rPr lang="en-US" altLang="LID4096">
                  <a:latin typeface="Times New Roman" panose="02020603050405020304" pitchFamily="18" charset="0"/>
                </a:rPr>
                <a:t>=4</a:t>
              </a:r>
              <a:endParaRPr lang="en-CA" altLang="LID4096">
                <a:latin typeface="Times New Roman" panose="02020603050405020304" pitchFamily="18" charset="0"/>
              </a:endParaRPr>
            </a:p>
          </p:txBody>
        </p:sp>
        <p:grpSp>
          <p:nvGrpSpPr>
            <p:cNvPr id="301062" name="Group 6">
              <a:extLst>
                <a:ext uri="{FF2B5EF4-FFF2-40B4-BE49-F238E27FC236}">
                  <a16:creationId xmlns:a16="http://schemas.microsoft.com/office/drawing/2014/main" id="{E01BAC4C-D71C-46A9-AE4A-5355E53744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7" y="2269"/>
              <a:ext cx="3665" cy="1091"/>
              <a:chOff x="720" y="2448"/>
              <a:chExt cx="4623" cy="1364"/>
            </a:xfrm>
          </p:grpSpPr>
          <p:grpSp>
            <p:nvGrpSpPr>
              <p:cNvPr id="301063" name="Group 7">
                <a:extLst>
                  <a:ext uri="{FF2B5EF4-FFF2-40B4-BE49-F238E27FC236}">
                    <a16:creationId xmlns:a16="http://schemas.microsoft.com/office/drawing/2014/main" id="{506B1220-74AD-4B05-A1A5-19A74E0600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0" y="2448"/>
                <a:ext cx="1370" cy="1364"/>
                <a:chOff x="4931" y="1918"/>
                <a:chExt cx="683" cy="680"/>
              </a:xfrm>
            </p:grpSpPr>
            <p:graphicFrame>
              <p:nvGraphicFramePr>
                <p:cNvPr id="301064" name="Object 8">
                  <a:extLst>
                    <a:ext uri="{FF2B5EF4-FFF2-40B4-BE49-F238E27FC236}">
                      <a16:creationId xmlns:a16="http://schemas.microsoft.com/office/drawing/2014/main" id="{621AE354-0FF0-46B8-B9B8-F55B01CDDB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34" y="191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2" name="Bitmap Image" r:id="rId3" imgW="1486107" imgH="1428949" progId="Paint.Picture">
                        <p:embed/>
                      </p:oleObj>
                    </mc:Choice>
                    <mc:Fallback>
                      <p:oleObj name="Bitmap Image" r:id="rId3" imgW="1486107" imgH="1428949" progId="Paint.Picture">
                        <p:embed/>
                        <p:pic>
                          <p:nvPicPr>
                            <p:cNvPr id="301064" name="Object 8">
                              <a:extLst>
                                <a:ext uri="{FF2B5EF4-FFF2-40B4-BE49-F238E27FC236}">
                                  <a16:creationId xmlns:a16="http://schemas.microsoft.com/office/drawing/2014/main" id="{621AE354-0FF0-46B8-B9B8-F55B01CDDB1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4" y="191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01065" name="Group 9">
                  <a:extLst>
                    <a:ext uri="{FF2B5EF4-FFF2-40B4-BE49-F238E27FC236}">
                      <a16:creationId xmlns:a16="http://schemas.microsoft.com/office/drawing/2014/main" id="{9763F30E-73C3-497E-B902-E997078A52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931" y="1918"/>
                  <a:ext cx="680" cy="680"/>
                  <a:chOff x="4766" y="1619"/>
                  <a:chExt cx="680" cy="680"/>
                </a:xfrm>
              </p:grpSpPr>
              <p:sp>
                <p:nvSpPr>
                  <p:cNvPr id="301066" name="Line 10">
                    <a:extLst>
                      <a:ext uri="{FF2B5EF4-FFF2-40B4-BE49-F238E27FC236}">
                        <a16:creationId xmlns:a16="http://schemas.microsoft.com/office/drawing/2014/main" id="{D9197E53-CB63-4D15-97DB-785994E527D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66" y="1878"/>
                    <a:ext cx="334" cy="2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LID4096"/>
                  </a:p>
                </p:txBody>
              </p:sp>
              <p:sp>
                <p:nvSpPr>
                  <p:cNvPr id="301067" name="Line 11">
                    <a:extLst>
                      <a:ext uri="{FF2B5EF4-FFF2-40B4-BE49-F238E27FC236}">
                        <a16:creationId xmlns:a16="http://schemas.microsoft.com/office/drawing/2014/main" id="{FB010929-AB6C-4605-BB56-6C9EFF923C2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100" y="1878"/>
                    <a:ext cx="150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LID4096"/>
                  </a:p>
                </p:txBody>
              </p:sp>
              <p:sp>
                <p:nvSpPr>
                  <p:cNvPr id="301068" name="Line 12">
                    <a:extLst>
                      <a:ext uri="{FF2B5EF4-FFF2-40B4-BE49-F238E27FC236}">
                        <a16:creationId xmlns:a16="http://schemas.microsoft.com/office/drawing/2014/main" id="{4338BD35-31AC-452C-B1F2-7CE0261F46A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0" y="2007"/>
                    <a:ext cx="0" cy="2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LID4096"/>
                  </a:p>
                </p:txBody>
              </p:sp>
              <p:sp>
                <p:nvSpPr>
                  <p:cNvPr id="301069" name="Line 13">
                    <a:extLst>
                      <a:ext uri="{FF2B5EF4-FFF2-40B4-BE49-F238E27FC236}">
                        <a16:creationId xmlns:a16="http://schemas.microsoft.com/office/drawing/2014/main" id="{56C95A0E-6C37-499C-B756-F900E41037F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50" y="1878"/>
                    <a:ext cx="196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LID4096"/>
                  </a:p>
                </p:txBody>
              </p:sp>
              <p:sp>
                <p:nvSpPr>
                  <p:cNvPr id="301070" name="Line 14">
                    <a:extLst>
                      <a:ext uri="{FF2B5EF4-FFF2-40B4-BE49-F238E27FC236}">
                        <a16:creationId xmlns:a16="http://schemas.microsoft.com/office/drawing/2014/main" id="{F06ED174-CA80-481F-9A1F-7022A8533D5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00" y="1619"/>
                    <a:ext cx="0" cy="25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LID4096"/>
                  </a:p>
                </p:txBody>
              </p:sp>
            </p:grpSp>
            <p:sp>
              <p:nvSpPr>
                <p:cNvPr id="301071" name="AutoShape 15">
                  <a:extLst>
                    <a:ext uri="{FF2B5EF4-FFF2-40B4-BE49-F238E27FC236}">
                      <a16:creationId xmlns:a16="http://schemas.microsoft.com/office/drawing/2014/main" id="{D0E8223B-A49D-4FE9-8A68-DF4A68DF6C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60" y="209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72" name="AutoShape 16">
                  <a:extLst>
                    <a:ext uri="{FF2B5EF4-FFF2-40B4-BE49-F238E27FC236}">
                      <a16:creationId xmlns:a16="http://schemas.microsoft.com/office/drawing/2014/main" id="{51F11AC5-CBB9-448B-8322-B4D8DD10E44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64" y="232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73" name="AutoShape 17">
                  <a:extLst>
                    <a:ext uri="{FF2B5EF4-FFF2-40B4-BE49-F238E27FC236}">
                      <a16:creationId xmlns:a16="http://schemas.microsoft.com/office/drawing/2014/main" id="{6058DA66-FE42-40C6-9248-32CAC35C50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528" y="231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74" name="AutoShape 18">
                  <a:extLst>
                    <a:ext uri="{FF2B5EF4-FFF2-40B4-BE49-F238E27FC236}">
                      <a16:creationId xmlns:a16="http://schemas.microsoft.com/office/drawing/2014/main" id="{813EA6CD-9548-4DAC-9F6C-22558FD9829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02" y="210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</p:grpSp>
          <p:grpSp>
            <p:nvGrpSpPr>
              <p:cNvPr id="301075" name="Group 19">
                <a:extLst>
                  <a:ext uri="{FF2B5EF4-FFF2-40B4-BE49-F238E27FC236}">
                    <a16:creationId xmlns:a16="http://schemas.microsoft.com/office/drawing/2014/main" id="{C1C18A26-4A0B-4C5B-AD97-D64908086D1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52" y="2448"/>
                <a:ext cx="1370" cy="1364"/>
                <a:chOff x="4712" y="2428"/>
                <a:chExt cx="683" cy="680"/>
              </a:xfrm>
            </p:grpSpPr>
            <p:graphicFrame>
              <p:nvGraphicFramePr>
                <p:cNvPr id="301076" name="Object 20">
                  <a:extLst>
                    <a:ext uri="{FF2B5EF4-FFF2-40B4-BE49-F238E27FC236}">
                      <a16:creationId xmlns:a16="http://schemas.microsoft.com/office/drawing/2014/main" id="{B9C0C032-2246-4908-BFEE-465FD6D1017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242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3" name="Bitmap Image" r:id="rId5" imgW="1371429" imgH="1467055" progId="Paint.Picture">
                        <p:embed/>
                      </p:oleObj>
                    </mc:Choice>
                    <mc:Fallback>
                      <p:oleObj name="Bitmap Image" r:id="rId5" imgW="1371429" imgH="1467055" progId="Paint.Picture">
                        <p:embed/>
                        <p:pic>
                          <p:nvPicPr>
                            <p:cNvPr id="301076" name="Object 20">
                              <a:extLst>
                                <a:ext uri="{FF2B5EF4-FFF2-40B4-BE49-F238E27FC236}">
                                  <a16:creationId xmlns:a16="http://schemas.microsoft.com/office/drawing/2014/main" id="{B9C0C032-2246-4908-BFEE-465FD6D1017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242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1077" name="Line 21">
                  <a:extLst>
                    <a:ext uri="{FF2B5EF4-FFF2-40B4-BE49-F238E27FC236}">
                      <a16:creationId xmlns:a16="http://schemas.microsoft.com/office/drawing/2014/main" id="{4A450B65-799C-4965-AB91-F20FF2B9A6F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95" y="2733"/>
                  <a:ext cx="258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78" name="Line 22">
                  <a:extLst>
                    <a:ext uri="{FF2B5EF4-FFF2-40B4-BE49-F238E27FC236}">
                      <a16:creationId xmlns:a16="http://schemas.microsoft.com/office/drawing/2014/main" id="{5DCE2769-42BB-4551-91E3-7DDD9032C45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53" y="2434"/>
                  <a:ext cx="297" cy="2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79" name="Line 23">
                  <a:extLst>
                    <a:ext uri="{FF2B5EF4-FFF2-40B4-BE49-F238E27FC236}">
                      <a16:creationId xmlns:a16="http://schemas.microsoft.com/office/drawing/2014/main" id="{6EB8BDC3-7174-400F-9639-DF0991621E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12" y="2775"/>
                  <a:ext cx="286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80" name="Line 24">
                  <a:extLst>
                    <a:ext uri="{FF2B5EF4-FFF2-40B4-BE49-F238E27FC236}">
                      <a16:creationId xmlns:a16="http://schemas.microsoft.com/office/drawing/2014/main" id="{E31508AA-96AE-425E-87BC-759792FA838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2916"/>
                  <a:ext cx="105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81" name="Line 25">
                  <a:extLst>
                    <a:ext uri="{FF2B5EF4-FFF2-40B4-BE49-F238E27FC236}">
                      <a16:creationId xmlns:a16="http://schemas.microsoft.com/office/drawing/2014/main" id="{40EF1F63-A23A-47D7-99DE-21C17739AB9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50" y="2733"/>
                  <a:ext cx="1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82" name="AutoShape 26">
                  <a:extLst>
                    <a:ext uri="{FF2B5EF4-FFF2-40B4-BE49-F238E27FC236}">
                      <a16:creationId xmlns:a16="http://schemas.microsoft.com/office/drawing/2014/main" id="{AF7F6C6A-D3AF-452C-8163-C5B32FE3D9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3" y="2500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83" name="AutoShape 27">
                  <a:extLst>
                    <a:ext uri="{FF2B5EF4-FFF2-40B4-BE49-F238E27FC236}">
                      <a16:creationId xmlns:a16="http://schemas.microsoft.com/office/drawing/2014/main" id="{A46538E7-15F1-4200-BF82-094A8C07CE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53" y="270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84" name="AutoShape 28">
                  <a:extLst>
                    <a:ext uri="{FF2B5EF4-FFF2-40B4-BE49-F238E27FC236}">
                      <a16:creationId xmlns:a16="http://schemas.microsoft.com/office/drawing/2014/main" id="{AF948FA2-2D54-4E8D-AE4B-2293EFC08A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25" y="298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85" name="AutoShape 29">
                  <a:extLst>
                    <a:ext uri="{FF2B5EF4-FFF2-40B4-BE49-F238E27FC236}">
                      <a16:creationId xmlns:a16="http://schemas.microsoft.com/office/drawing/2014/main" id="{3DE2F94C-377B-40B9-94DF-17186A7A6D3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66" y="2894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</p:grpSp>
          <p:grpSp>
            <p:nvGrpSpPr>
              <p:cNvPr id="301086" name="Group 30">
                <a:extLst>
                  <a:ext uri="{FF2B5EF4-FFF2-40B4-BE49-F238E27FC236}">
                    <a16:creationId xmlns:a16="http://schemas.microsoft.com/office/drawing/2014/main" id="{BBA2A917-4B91-415B-A982-71427F140B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4" y="2448"/>
                <a:ext cx="1359" cy="1359"/>
                <a:chOff x="4715" y="3244"/>
                <a:chExt cx="680" cy="680"/>
              </a:xfrm>
            </p:grpSpPr>
            <p:graphicFrame>
              <p:nvGraphicFramePr>
                <p:cNvPr id="301087" name="Object 31">
                  <a:extLst>
                    <a:ext uri="{FF2B5EF4-FFF2-40B4-BE49-F238E27FC236}">
                      <a16:creationId xmlns:a16="http://schemas.microsoft.com/office/drawing/2014/main" id="{7C6BD392-D470-4149-BDBB-C82D38B717F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3244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4" name="Bitmap Image" r:id="rId7" imgW="1343212" imgH="1247619" progId="Paint.Picture">
                        <p:embed/>
                      </p:oleObj>
                    </mc:Choice>
                    <mc:Fallback>
                      <p:oleObj name="Bitmap Image" r:id="rId7" imgW="1343212" imgH="1247619" progId="Paint.Picture">
                        <p:embed/>
                        <p:pic>
                          <p:nvPicPr>
                            <p:cNvPr id="301087" name="Object 31">
                              <a:extLst>
                                <a:ext uri="{FF2B5EF4-FFF2-40B4-BE49-F238E27FC236}">
                                  <a16:creationId xmlns:a16="http://schemas.microsoft.com/office/drawing/2014/main" id="{7C6BD392-D470-4149-BDBB-C82D38B717F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3244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1088" name="Line 32">
                  <a:extLst>
                    <a:ext uri="{FF2B5EF4-FFF2-40B4-BE49-F238E27FC236}">
                      <a16:creationId xmlns:a16="http://schemas.microsoft.com/office/drawing/2014/main" id="{5A2EFDED-2BD2-409C-AE63-2DAB98588C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3558"/>
                  <a:ext cx="144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89" name="Line 33">
                  <a:extLst>
                    <a:ext uri="{FF2B5EF4-FFF2-40B4-BE49-F238E27FC236}">
                      <a16:creationId xmlns:a16="http://schemas.microsoft.com/office/drawing/2014/main" id="{C33D7D5F-610A-467C-A3F1-AC91B8E97A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154" y="3603"/>
                  <a:ext cx="0" cy="3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90" name="Line 34">
                  <a:extLst>
                    <a:ext uri="{FF2B5EF4-FFF2-40B4-BE49-F238E27FC236}">
                      <a16:creationId xmlns:a16="http://schemas.microsoft.com/office/drawing/2014/main" id="{5FD22B12-774A-4608-AAD5-CF16C45790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54" y="3453"/>
                  <a:ext cx="238" cy="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91" name="Line 35">
                  <a:extLst>
                    <a:ext uri="{FF2B5EF4-FFF2-40B4-BE49-F238E27FC236}">
                      <a16:creationId xmlns:a16="http://schemas.microsoft.com/office/drawing/2014/main" id="{2F357E94-6314-44EC-BF9F-D5B5AA6C5D0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11" y="3244"/>
                  <a:ext cx="84" cy="3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92" name="Line 36">
                  <a:extLst>
                    <a:ext uri="{FF2B5EF4-FFF2-40B4-BE49-F238E27FC236}">
                      <a16:creationId xmlns:a16="http://schemas.microsoft.com/office/drawing/2014/main" id="{32FAD7B3-7804-4257-BBED-DCD466D2F00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15" y="3558"/>
                  <a:ext cx="28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LID4096"/>
                </a:p>
              </p:txBody>
            </p:sp>
            <p:sp>
              <p:nvSpPr>
                <p:cNvPr id="301093" name="AutoShape 37">
                  <a:extLst>
                    <a:ext uri="{FF2B5EF4-FFF2-40B4-BE49-F238E27FC236}">
                      <a16:creationId xmlns:a16="http://schemas.microsoft.com/office/drawing/2014/main" id="{EBC34A09-C478-48AF-B87C-E93ACB0FEFB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11" y="345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94" name="AutoShape 38">
                  <a:extLst>
                    <a:ext uri="{FF2B5EF4-FFF2-40B4-BE49-F238E27FC236}">
                      <a16:creationId xmlns:a16="http://schemas.microsoft.com/office/drawing/2014/main" id="{89FFF932-1AAC-4255-969E-8E8EF47ABF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90" y="337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95" name="AutoShape 39">
                  <a:extLst>
                    <a:ext uri="{FF2B5EF4-FFF2-40B4-BE49-F238E27FC236}">
                      <a16:creationId xmlns:a16="http://schemas.microsoft.com/office/drawing/2014/main" id="{7A5D2CA1-4B75-4E7C-8EAF-733944556CC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0" y="3709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  <p:sp>
              <p:nvSpPr>
                <p:cNvPr id="301096" name="AutoShape 40">
                  <a:extLst>
                    <a:ext uri="{FF2B5EF4-FFF2-40B4-BE49-F238E27FC236}">
                      <a16:creationId xmlns:a16="http://schemas.microsoft.com/office/drawing/2014/main" id="{CCC1276F-4E01-4F6B-8CB8-09EC6678837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97" y="372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LID4096"/>
                </a:p>
              </p:txBody>
            </p:sp>
          </p:grpSp>
        </p:grpSp>
      </p:grpSp>
      <p:grpSp>
        <p:nvGrpSpPr>
          <p:cNvPr id="301097" name="Group 41">
            <a:extLst>
              <a:ext uri="{FF2B5EF4-FFF2-40B4-BE49-F238E27FC236}">
                <a16:creationId xmlns:a16="http://schemas.microsoft.com/office/drawing/2014/main" id="{606AC36E-A36F-45B8-A609-48D0CC75576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066801"/>
            <a:ext cx="2819400" cy="1566863"/>
            <a:chOff x="4497" y="1023"/>
            <a:chExt cx="1118" cy="621"/>
          </a:xfrm>
        </p:grpSpPr>
        <p:sp>
          <p:nvSpPr>
            <p:cNvPr id="301098" name="Rectangle 42">
              <a:extLst>
                <a:ext uri="{FF2B5EF4-FFF2-40B4-BE49-F238E27FC236}">
                  <a16:creationId xmlns:a16="http://schemas.microsoft.com/office/drawing/2014/main" id="{F8C6530E-8B1C-4001-BE23-70FE934B0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" y="1023"/>
              <a:ext cx="1118" cy="6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grpSp>
          <p:nvGrpSpPr>
            <p:cNvPr id="301099" name="Group 43">
              <a:extLst>
                <a:ext uri="{FF2B5EF4-FFF2-40B4-BE49-F238E27FC236}">
                  <a16:creationId xmlns:a16="http://schemas.microsoft.com/office/drawing/2014/main" id="{01E239B1-8AFC-42E2-89EC-75BF7A166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53"/>
              <a:ext cx="995" cy="567"/>
              <a:chOff x="4744" y="1226"/>
              <a:chExt cx="868" cy="495"/>
            </a:xfrm>
          </p:grpSpPr>
          <p:sp>
            <p:nvSpPr>
              <p:cNvPr id="301100" name="Oval 44">
                <a:extLst>
                  <a:ext uri="{FF2B5EF4-FFF2-40B4-BE49-F238E27FC236}">
                    <a16:creationId xmlns:a16="http://schemas.microsoft.com/office/drawing/2014/main" id="{40847D3E-56BB-425F-ABE4-194D03368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13" y="149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1" name="Oval 45">
                <a:extLst>
                  <a:ext uri="{FF2B5EF4-FFF2-40B4-BE49-F238E27FC236}">
                    <a16:creationId xmlns:a16="http://schemas.microsoft.com/office/drawing/2014/main" id="{868DA386-C67C-449C-B9AC-008C046E9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4" y="1637"/>
                <a:ext cx="21" cy="18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2" name="Oval 46">
                <a:extLst>
                  <a:ext uri="{FF2B5EF4-FFF2-40B4-BE49-F238E27FC236}">
                    <a16:creationId xmlns:a16="http://schemas.microsoft.com/office/drawing/2014/main" id="{7D96D574-8395-4245-BFB2-E74B3F8A3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28" y="1586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3" name="Oval 47">
                <a:extLst>
                  <a:ext uri="{FF2B5EF4-FFF2-40B4-BE49-F238E27FC236}">
                    <a16:creationId xmlns:a16="http://schemas.microsoft.com/office/drawing/2014/main" id="{84C53A3B-712E-47A9-8E75-2CAAB6B07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92" y="1360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4" name="Oval 48">
                <a:extLst>
                  <a:ext uri="{FF2B5EF4-FFF2-40B4-BE49-F238E27FC236}">
                    <a16:creationId xmlns:a16="http://schemas.microsoft.com/office/drawing/2014/main" id="{5D67DB5B-BE58-4311-A6DC-3EE5B684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29" y="1303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5" name="Oval 49">
                <a:extLst>
                  <a:ext uri="{FF2B5EF4-FFF2-40B4-BE49-F238E27FC236}">
                    <a16:creationId xmlns:a16="http://schemas.microsoft.com/office/drawing/2014/main" id="{C887C9D0-3B9C-4C6A-9719-6BB400D3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01" y="1366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6" name="Oval 50">
                <a:extLst>
                  <a:ext uri="{FF2B5EF4-FFF2-40B4-BE49-F238E27FC236}">
                    <a16:creationId xmlns:a16="http://schemas.microsoft.com/office/drawing/2014/main" id="{F13236F5-4884-4F14-95B7-A48566ED7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5" y="143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7" name="Oval 51">
                <a:extLst>
                  <a:ext uri="{FF2B5EF4-FFF2-40B4-BE49-F238E27FC236}">
                    <a16:creationId xmlns:a16="http://schemas.microsoft.com/office/drawing/2014/main" id="{6096FD53-8756-4113-8BE7-B022118DC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70" y="1430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8" name="Oval 52">
                <a:extLst>
                  <a:ext uri="{FF2B5EF4-FFF2-40B4-BE49-F238E27FC236}">
                    <a16:creationId xmlns:a16="http://schemas.microsoft.com/office/drawing/2014/main" id="{BBF23EF8-F1F6-409E-9783-E010A804B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2" y="1326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09" name="Oval 53">
                <a:extLst>
                  <a:ext uri="{FF2B5EF4-FFF2-40B4-BE49-F238E27FC236}">
                    <a16:creationId xmlns:a16="http://schemas.microsoft.com/office/drawing/2014/main" id="{2403F56A-9256-4905-AE15-3D05D3A80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56" y="1392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0" name="Oval 54">
                <a:extLst>
                  <a:ext uri="{FF2B5EF4-FFF2-40B4-BE49-F238E27FC236}">
                    <a16:creationId xmlns:a16="http://schemas.microsoft.com/office/drawing/2014/main" id="{506F925D-176A-4F3D-BFD7-C23A57242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97" y="1305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1" name="Oval 55">
                <a:extLst>
                  <a:ext uri="{FF2B5EF4-FFF2-40B4-BE49-F238E27FC236}">
                    <a16:creationId xmlns:a16="http://schemas.microsoft.com/office/drawing/2014/main" id="{32F7101B-C746-48C0-B007-BBC9A9850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84" y="125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2" name="Oval 56">
                <a:extLst>
                  <a:ext uri="{FF2B5EF4-FFF2-40B4-BE49-F238E27FC236}">
                    <a16:creationId xmlns:a16="http://schemas.microsoft.com/office/drawing/2014/main" id="{9B94374B-7BA8-4B26-AC19-B98E51A02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512" y="1238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3" name="Oval 57">
                <a:extLst>
                  <a:ext uri="{FF2B5EF4-FFF2-40B4-BE49-F238E27FC236}">
                    <a16:creationId xmlns:a16="http://schemas.microsoft.com/office/drawing/2014/main" id="{F93A29AE-8639-4071-B5A3-7D6B41B6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22" y="1259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4" name="Oval 58">
                <a:extLst>
                  <a:ext uri="{FF2B5EF4-FFF2-40B4-BE49-F238E27FC236}">
                    <a16:creationId xmlns:a16="http://schemas.microsoft.com/office/drawing/2014/main" id="{EE1895F6-4ED0-4C13-BB24-8088144C9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4" y="1347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5" name="Oval 59">
                <a:extLst>
                  <a:ext uri="{FF2B5EF4-FFF2-40B4-BE49-F238E27FC236}">
                    <a16:creationId xmlns:a16="http://schemas.microsoft.com/office/drawing/2014/main" id="{1E55284D-1B98-49BA-8301-FF74E6D80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7" y="1283"/>
                <a:ext cx="22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6" name="Oval 60">
                <a:extLst>
                  <a:ext uri="{FF2B5EF4-FFF2-40B4-BE49-F238E27FC236}">
                    <a16:creationId xmlns:a16="http://schemas.microsoft.com/office/drawing/2014/main" id="{292169B3-50E0-4DCA-90E2-FBA9B4B4B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99" y="1233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7" name="Oval 61">
                <a:extLst>
                  <a:ext uri="{FF2B5EF4-FFF2-40B4-BE49-F238E27FC236}">
                    <a16:creationId xmlns:a16="http://schemas.microsoft.com/office/drawing/2014/main" id="{DC4534A8-056B-4627-8D39-670544BAF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2" y="1314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8" name="Oval 62">
                <a:extLst>
                  <a:ext uri="{FF2B5EF4-FFF2-40B4-BE49-F238E27FC236}">
                    <a16:creationId xmlns:a16="http://schemas.microsoft.com/office/drawing/2014/main" id="{254EB390-A09D-498B-B303-A75B4246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0" y="1469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19" name="Oval 63">
                <a:extLst>
                  <a:ext uri="{FF2B5EF4-FFF2-40B4-BE49-F238E27FC236}">
                    <a16:creationId xmlns:a16="http://schemas.microsoft.com/office/drawing/2014/main" id="{0AF9EEE5-1DAD-4060-B681-88569037C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4" y="1396"/>
                <a:ext cx="21" cy="18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0" name="Oval 64">
                <a:extLst>
                  <a:ext uri="{FF2B5EF4-FFF2-40B4-BE49-F238E27FC236}">
                    <a16:creationId xmlns:a16="http://schemas.microsoft.com/office/drawing/2014/main" id="{D2A88E13-6FD6-467C-8152-38630C1E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75" y="1469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1" name="Oval 65">
                <a:extLst>
                  <a:ext uri="{FF2B5EF4-FFF2-40B4-BE49-F238E27FC236}">
                    <a16:creationId xmlns:a16="http://schemas.microsoft.com/office/drawing/2014/main" id="{2C090148-D5AF-4D55-A42B-2D0EA4BDF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59" y="1473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2" name="Oval 66">
                <a:extLst>
                  <a:ext uri="{FF2B5EF4-FFF2-40B4-BE49-F238E27FC236}">
                    <a16:creationId xmlns:a16="http://schemas.microsoft.com/office/drawing/2014/main" id="{BEF93C14-BF0B-483D-8F2E-7FB2C7ED8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33" y="1492"/>
                <a:ext cx="20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3" name="Oval 67">
                <a:extLst>
                  <a:ext uri="{FF2B5EF4-FFF2-40B4-BE49-F238E27FC236}">
                    <a16:creationId xmlns:a16="http://schemas.microsoft.com/office/drawing/2014/main" id="{60401316-88B9-4A4D-94D7-12F91D15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45" y="1227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4" name="Oval 68">
                <a:extLst>
                  <a:ext uri="{FF2B5EF4-FFF2-40B4-BE49-F238E27FC236}">
                    <a16:creationId xmlns:a16="http://schemas.microsoft.com/office/drawing/2014/main" id="{EAA1FEF3-94A3-4BA5-95BC-52CB85AA4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413" y="1426"/>
                <a:ext cx="21" cy="19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5" name="Oval 69">
                <a:extLst>
                  <a:ext uri="{FF2B5EF4-FFF2-40B4-BE49-F238E27FC236}">
                    <a16:creationId xmlns:a16="http://schemas.microsoft.com/office/drawing/2014/main" id="{CA008ADE-6E20-4458-BD07-877A9D45A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20" y="158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6" name="Oval 70">
                <a:extLst>
                  <a:ext uri="{FF2B5EF4-FFF2-40B4-BE49-F238E27FC236}">
                    <a16:creationId xmlns:a16="http://schemas.microsoft.com/office/drawing/2014/main" id="{6832A43D-8CC5-4AD5-A991-BC987FB22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75" y="156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7" name="Oval 71">
                <a:extLst>
                  <a:ext uri="{FF2B5EF4-FFF2-40B4-BE49-F238E27FC236}">
                    <a16:creationId xmlns:a16="http://schemas.microsoft.com/office/drawing/2014/main" id="{1D0A72EA-386F-4565-B754-B09A5CAB8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99" y="1485"/>
                <a:ext cx="22" cy="2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8" name="Oval 72">
                <a:extLst>
                  <a:ext uri="{FF2B5EF4-FFF2-40B4-BE49-F238E27FC236}">
                    <a16:creationId xmlns:a16="http://schemas.microsoft.com/office/drawing/2014/main" id="{F34CAD89-718C-4F97-8686-C93B49652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41" y="1553"/>
                <a:ext cx="21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29" name="Oval 73">
                <a:extLst>
                  <a:ext uri="{FF2B5EF4-FFF2-40B4-BE49-F238E27FC236}">
                    <a16:creationId xmlns:a16="http://schemas.microsoft.com/office/drawing/2014/main" id="{65C155CC-8117-4BC1-A089-86C30AF62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04" y="1439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0" name="Oval 74">
                <a:extLst>
                  <a:ext uri="{FF2B5EF4-FFF2-40B4-BE49-F238E27FC236}">
                    <a16:creationId xmlns:a16="http://schemas.microsoft.com/office/drawing/2014/main" id="{89B0BDCE-28BC-4BA3-8258-5EDF78ADB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90" y="1391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1" name="Oval 75">
                <a:extLst>
                  <a:ext uri="{FF2B5EF4-FFF2-40B4-BE49-F238E27FC236}">
                    <a16:creationId xmlns:a16="http://schemas.microsoft.com/office/drawing/2014/main" id="{58367143-0414-453C-8323-6DCAB8D8B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06" y="1602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2" name="Oval 76">
                <a:extLst>
                  <a:ext uri="{FF2B5EF4-FFF2-40B4-BE49-F238E27FC236}">
                    <a16:creationId xmlns:a16="http://schemas.microsoft.com/office/drawing/2014/main" id="{DD35BE1D-8DAA-4CE4-AC11-76E295EBB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30" y="1393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3" name="Oval 77">
                <a:extLst>
                  <a:ext uri="{FF2B5EF4-FFF2-40B4-BE49-F238E27FC236}">
                    <a16:creationId xmlns:a16="http://schemas.microsoft.com/office/drawing/2014/main" id="{8CF2C8B3-8E8D-49D3-AB91-3FF61FE4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4" y="1356"/>
                <a:ext cx="20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4" name="Oval 78">
                <a:extLst>
                  <a:ext uri="{FF2B5EF4-FFF2-40B4-BE49-F238E27FC236}">
                    <a16:creationId xmlns:a16="http://schemas.microsoft.com/office/drawing/2014/main" id="{E4595D33-A8C6-47D1-A7A7-6D1F122B4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54" y="1419"/>
                <a:ext cx="21" cy="18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5" name="Oval 79">
                <a:extLst>
                  <a:ext uri="{FF2B5EF4-FFF2-40B4-BE49-F238E27FC236}">
                    <a16:creationId xmlns:a16="http://schemas.microsoft.com/office/drawing/2014/main" id="{139896A6-DE72-452C-ADB9-02DE4394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63" y="1598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6" name="Oval 80">
                <a:extLst>
                  <a:ext uri="{FF2B5EF4-FFF2-40B4-BE49-F238E27FC236}">
                    <a16:creationId xmlns:a16="http://schemas.microsoft.com/office/drawing/2014/main" id="{5B2B604D-A43D-47FF-BD9A-8C9E8061B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94" y="1672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7" name="Oval 81">
                <a:extLst>
                  <a:ext uri="{FF2B5EF4-FFF2-40B4-BE49-F238E27FC236}">
                    <a16:creationId xmlns:a16="http://schemas.microsoft.com/office/drawing/2014/main" id="{35A371EF-7F70-4A4E-B8DE-B17327718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20" y="1529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8" name="Oval 82">
                <a:extLst>
                  <a:ext uri="{FF2B5EF4-FFF2-40B4-BE49-F238E27FC236}">
                    <a16:creationId xmlns:a16="http://schemas.microsoft.com/office/drawing/2014/main" id="{0DED69FD-EB87-4E1B-96F6-C03D8C3B3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74" y="1538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39" name="Oval 83">
                <a:extLst>
                  <a:ext uri="{FF2B5EF4-FFF2-40B4-BE49-F238E27FC236}">
                    <a16:creationId xmlns:a16="http://schemas.microsoft.com/office/drawing/2014/main" id="{87BE11A3-EDC0-42B6-87A5-CC29C30F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40" y="1500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0" name="Oval 84">
                <a:extLst>
                  <a:ext uri="{FF2B5EF4-FFF2-40B4-BE49-F238E27FC236}">
                    <a16:creationId xmlns:a16="http://schemas.microsoft.com/office/drawing/2014/main" id="{B3C72845-9BF2-4D12-8741-A47717FB6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54" y="1385"/>
                <a:ext cx="22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1" name="Oval 85">
                <a:extLst>
                  <a:ext uri="{FF2B5EF4-FFF2-40B4-BE49-F238E27FC236}">
                    <a16:creationId xmlns:a16="http://schemas.microsoft.com/office/drawing/2014/main" id="{0269AE8D-5360-46C2-AB22-91B0EDB72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170" y="1464"/>
                <a:ext cx="20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2" name="Oval 86">
                <a:extLst>
                  <a:ext uri="{FF2B5EF4-FFF2-40B4-BE49-F238E27FC236}">
                    <a16:creationId xmlns:a16="http://schemas.microsoft.com/office/drawing/2014/main" id="{8F2695D4-7153-4A81-9676-C409DEFC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02" y="1546"/>
                <a:ext cx="21" cy="20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3" name="Oval 87">
                <a:extLst>
                  <a:ext uri="{FF2B5EF4-FFF2-40B4-BE49-F238E27FC236}">
                    <a16:creationId xmlns:a16="http://schemas.microsoft.com/office/drawing/2014/main" id="{52C88D93-BEF0-498E-8DAD-0B9FE0D0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5" y="1625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4" name="Oval 88">
                <a:extLst>
                  <a:ext uri="{FF2B5EF4-FFF2-40B4-BE49-F238E27FC236}">
                    <a16:creationId xmlns:a16="http://schemas.microsoft.com/office/drawing/2014/main" id="{0B329989-9CD1-4D14-ACB8-F11392311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320" y="1653"/>
                <a:ext cx="21" cy="19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5" name="Oval 89">
                <a:extLst>
                  <a:ext uri="{FF2B5EF4-FFF2-40B4-BE49-F238E27FC236}">
                    <a16:creationId xmlns:a16="http://schemas.microsoft.com/office/drawing/2014/main" id="{64282B13-EAEC-4BBA-9439-3CFDC22E2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93" y="1315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6" name="Oval 90">
                <a:extLst>
                  <a:ext uri="{FF2B5EF4-FFF2-40B4-BE49-F238E27FC236}">
                    <a16:creationId xmlns:a16="http://schemas.microsoft.com/office/drawing/2014/main" id="{D9A54C02-422D-4315-B8BF-E8A974391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43" y="1400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7" name="Oval 91">
                <a:extLst>
                  <a:ext uri="{FF2B5EF4-FFF2-40B4-BE49-F238E27FC236}">
                    <a16:creationId xmlns:a16="http://schemas.microsoft.com/office/drawing/2014/main" id="{D7202C3E-A2E2-4461-8770-99286DE9F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35" y="140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8" name="Oval 92">
                <a:extLst>
                  <a:ext uri="{FF2B5EF4-FFF2-40B4-BE49-F238E27FC236}">
                    <a16:creationId xmlns:a16="http://schemas.microsoft.com/office/drawing/2014/main" id="{08B11D66-D7C0-4ACE-8FF2-7FC1AF8C0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65" y="1672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49" name="Oval 93">
                <a:extLst>
                  <a:ext uri="{FF2B5EF4-FFF2-40B4-BE49-F238E27FC236}">
                    <a16:creationId xmlns:a16="http://schemas.microsoft.com/office/drawing/2014/main" id="{3DC49403-8AD3-4445-818F-8902CA4AE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285" y="1274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0" name="Oval 94">
                <a:extLst>
                  <a:ext uri="{FF2B5EF4-FFF2-40B4-BE49-F238E27FC236}">
                    <a16:creationId xmlns:a16="http://schemas.microsoft.com/office/drawing/2014/main" id="{3AC4B0EB-39D9-470A-8126-A7355120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08" y="1529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1" name="Oval 95">
                <a:extLst>
                  <a:ext uri="{FF2B5EF4-FFF2-40B4-BE49-F238E27FC236}">
                    <a16:creationId xmlns:a16="http://schemas.microsoft.com/office/drawing/2014/main" id="{A3C460A1-C509-454B-8487-2533CD179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50" y="1542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2" name="Oval 96">
                <a:extLst>
                  <a:ext uri="{FF2B5EF4-FFF2-40B4-BE49-F238E27FC236}">
                    <a16:creationId xmlns:a16="http://schemas.microsoft.com/office/drawing/2014/main" id="{9635273F-2B37-4289-960D-F96D04E19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05" y="1486"/>
                <a:ext cx="22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3" name="Oval 97">
                <a:extLst>
                  <a:ext uri="{FF2B5EF4-FFF2-40B4-BE49-F238E27FC236}">
                    <a16:creationId xmlns:a16="http://schemas.microsoft.com/office/drawing/2014/main" id="{00F5C5A4-28F3-4DEF-BC94-54E9766A2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36" y="1504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4" name="Oval 98">
                <a:extLst>
                  <a:ext uri="{FF2B5EF4-FFF2-40B4-BE49-F238E27FC236}">
                    <a16:creationId xmlns:a16="http://schemas.microsoft.com/office/drawing/2014/main" id="{070E9B8E-FCB7-48AA-BAF2-6E7A2AF7C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02" y="1535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5" name="Oval 99">
                <a:extLst>
                  <a:ext uri="{FF2B5EF4-FFF2-40B4-BE49-F238E27FC236}">
                    <a16:creationId xmlns:a16="http://schemas.microsoft.com/office/drawing/2014/main" id="{1884CA9B-B030-4C40-908B-2964BCD23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74" y="1487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6" name="Oval 100">
                <a:extLst>
                  <a:ext uri="{FF2B5EF4-FFF2-40B4-BE49-F238E27FC236}">
                    <a16:creationId xmlns:a16="http://schemas.microsoft.com/office/drawing/2014/main" id="{30AB1C95-1B29-4325-8E80-33509B042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95" y="149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7" name="Oval 101">
                <a:extLst>
                  <a:ext uri="{FF2B5EF4-FFF2-40B4-BE49-F238E27FC236}">
                    <a16:creationId xmlns:a16="http://schemas.microsoft.com/office/drawing/2014/main" id="{89D754D3-094E-4F93-9E70-85149FEC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95" y="150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8" name="Oval 102">
                <a:extLst>
                  <a:ext uri="{FF2B5EF4-FFF2-40B4-BE49-F238E27FC236}">
                    <a16:creationId xmlns:a16="http://schemas.microsoft.com/office/drawing/2014/main" id="{AACD0F90-BA29-4070-9097-1C603A10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848" y="1515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59" name="Oval 103">
                <a:extLst>
                  <a:ext uri="{FF2B5EF4-FFF2-40B4-BE49-F238E27FC236}">
                    <a16:creationId xmlns:a16="http://schemas.microsoft.com/office/drawing/2014/main" id="{F5AB833C-99CF-48C2-A755-8E9D3AB20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971" y="1507"/>
                <a:ext cx="21" cy="18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60" name="Oval 104">
                <a:extLst>
                  <a:ext uri="{FF2B5EF4-FFF2-40B4-BE49-F238E27FC236}">
                    <a16:creationId xmlns:a16="http://schemas.microsoft.com/office/drawing/2014/main" id="{6B74EAEA-0CDF-49D6-8F96-D58966AFD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00" y="1550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61" name="Oval 105">
                <a:extLst>
                  <a:ext uri="{FF2B5EF4-FFF2-40B4-BE49-F238E27FC236}">
                    <a16:creationId xmlns:a16="http://schemas.microsoft.com/office/drawing/2014/main" id="{BC3426BB-29A7-4CE5-9FDA-E0BCFD805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66" y="1518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62" name="Oval 106">
                <a:extLst>
                  <a:ext uri="{FF2B5EF4-FFF2-40B4-BE49-F238E27FC236}">
                    <a16:creationId xmlns:a16="http://schemas.microsoft.com/office/drawing/2014/main" id="{D0FAD2B7-B44D-469C-849C-038C4B669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26" y="1513"/>
                <a:ext cx="21" cy="19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63" name="Oval 107">
                <a:extLst>
                  <a:ext uri="{FF2B5EF4-FFF2-40B4-BE49-F238E27FC236}">
                    <a16:creationId xmlns:a16="http://schemas.microsoft.com/office/drawing/2014/main" id="{668F13CA-52B4-4129-9174-E5C1D0134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5084" y="1646"/>
                <a:ext cx="21" cy="20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1164" name="Oval 108">
                <a:extLst>
                  <a:ext uri="{FF2B5EF4-FFF2-40B4-BE49-F238E27FC236}">
                    <a16:creationId xmlns:a16="http://schemas.microsoft.com/office/drawing/2014/main" id="{C1E8631B-0415-4A47-B766-694D748D0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205505" flipH="1">
                <a:off x="4777" y="1701"/>
                <a:ext cx="21" cy="1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</p:grpSp>
      <p:sp>
        <p:nvSpPr>
          <p:cNvPr id="301165" name="Text Box 109">
            <a:extLst>
              <a:ext uri="{FF2B5EF4-FFF2-40B4-BE49-F238E27FC236}">
                <a16:creationId xmlns:a16="http://schemas.microsoft.com/office/drawing/2014/main" id="{1718DEA0-F013-4876-AC60-53BD81FF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90600"/>
            <a:ext cx="4724400" cy="15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Blip>
                <a:blip r:embed="rId9"/>
              </a:buBlip>
            </a:pPr>
            <a:r>
              <a:rPr lang="en-US" altLang="LID4096" sz="2400" i="1">
                <a:latin typeface="Times New Roman" panose="02020603050405020304" pitchFamily="18" charset="0"/>
              </a:rPr>
              <a:t> Basic Idea</a:t>
            </a:r>
            <a:r>
              <a:rPr lang="en-US" altLang="LID4096" sz="2400">
                <a:latin typeface="Times New Roman" panose="02020603050405020304" pitchFamily="18" charset="0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LID4096" sz="2200">
                <a:latin typeface="Times New Roman" panose="02020603050405020304" pitchFamily="18" charset="0"/>
              </a:rPr>
              <a:t>Clusters are dense regions in the data space, separated by regions of lower object density</a:t>
            </a:r>
            <a:endParaRPr lang="en-US" altLang="LID4096" sz="2400">
              <a:latin typeface="Times New Roman" panose="02020603050405020304" pitchFamily="18" charset="0"/>
            </a:endParaRPr>
          </a:p>
        </p:txBody>
      </p:sp>
      <p:sp>
        <p:nvSpPr>
          <p:cNvPr id="301166" name="Rectangle 110">
            <a:extLst>
              <a:ext uri="{FF2B5EF4-FFF2-40B4-BE49-F238E27FC236}">
                <a16:creationId xmlns:a16="http://schemas.microsoft.com/office/drawing/2014/main" id="{BC4B0E1D-9622-4BD9-AE02-6584969A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400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LID4096" sz="2000">
                <a:solidFill>
                  <a:schemeClr val="folHlink"/>
                </a:solidFill>
                <a:latin typeface="Times New Roman" panose="02020603050405020304" pitchFamily="18" charset="0"/>
              </a:rPr>
              <a:t>Different density-based approaches exist (see Textbook &amp; Papers)</a:t>
            </a:r>
            <a:br>
              <a:rPr lang="en-US" altLang="LID4096" sz="20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n-US" altLang="LID4096" sz="2000">
                <a:solidFill>
                  <a:schemeClr val="folHlink"/>
                </a:solidFill>
                <a:latin typeface="Times New Roman" panose="02020603050405020304" pitchFamily="18" charset="0"/>
              </a:rPr>
              <a:t>Here we discuss the ideas underlying the DBSCAN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autoUpdateAnimBg="0"/>
      <p:bldP spid="3011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Snow (London Physician) plotted the location of cholera deaths on a map during an outbreak in 1850s.</a:t>
            </a:r>
          </a:p>
          <a:p>
            <a:r>
              <a:rPr lang="en-US" dirty="0"/>
              <a:t>The location indicated that the cases were clustered around certain intersections where there were polluted wells that leaded to the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A5E37885-C25D-4DC5-8677-594A9A4BD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/>
          <a:lstStyle/>
          <a:p>
            <a:r>
              <a:rPr lang="en-US" altLang="LID4096" sz="2800"/>
              <a:t>Density Based Clustering: Basic Concept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2319AEEF-7685-4172-B90B-F895D092A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991600" cy="5105400"/>
          </a:xfrm>
        </p:spPr>
        <p:txBody>
          <a:bodyPr/>
          <a:lstStyle/>
          <a:p>
            <a:r>
              <a:rPr lang="en-US" altLang="LID4096" sz="2800"/>
              <a:t>Intuition for the formalization of the basic idea</a:t>
            </a:r>
          </a:p>
          <a:p>
            <a:pPr lvl="1"/>
            <a:r>
              <a:rPr lang="en-US" altLang="LID4096" sz="2800"/>
              <a:t>For any point in a cluster, the local point density around that point has to exceed some threshold</a:t>
            </a:r>
          </a:p>
          <a:p>
            <a:pPr lvl="1"/>
            <a:r>
              <a:rPr lang="en-US" altLang="LID4096" sz="2800"/>
              <a:t>The set of points from one cluster is spatially connected</a:t>
            </a:r>
          </a:p>
          <a:p>
            <a:r>
              <a:rPr lang="en-US" altLang="LID4096" sz="2800"/>
              <a:t>Local point density at a point </a:t>
            </a:r>
            <a:r>
              <a:rPr lang="en-US" altLang="LID4096" sz="2800" i="1"/>
              <a:t>p</a:t>
            </a:r>
            <a:r>
              <a:rPr lang="en-US" altLang="LID4096" sz="2800"/>
              <a:t> defined by two parameters</a:t>
            </a:r>
          </a:p>
          <a:p>
            <a:pPr lvl="1"/>
            <a:r>
              <a:rPr lang="en-US" altLang="LID4096" sz="2800" i="1">
                <a:latin typeface="Symbol" panose="05050102010706020507" pitchFamily="18" charset="2"/>
              </a:rPr>
              <a:t>e </a:t>
            </a:r>
            <a:r>
              <a:rPr lang="en-US" altLang="LID4096" sz="2800"/>
              <a:t>–</a:t>
            </a:r>
            <a:r>
              <a:rPr lang="en-US" altLang="LID4096" sz="2800" i="1"/>
              <a:t> </a:t>
            </a:r>
            <a:r>
              <a:rPr lang="en-US" altLang="LID4096" sz="2800"/>
              <a:t>radius for the neighborhood of point p:</a:t>
            </a:r>
            <a:br>
              <a:rPr lang="en-US" altLang="LID4096" sz="2800"/>
            </a:br>
            <a:r>
              <a:rPr lang="en-US" altLang="LID4096" sz="2800" i="1"/>
              <a:t>N</a:t>
            </a:r>
            <a:r>
              <a:rPr lang="en-US" altLang="LID4096" sz="2800" i="1" baseline="-25000">
                <a:latin typeface="Symbol" panose="05050102010706020507" pitchFamily="18" charset="2"/>
              </a:rPr>
              <a:t>e</a:t>
            </a:r>
            <a:r>
              <a:rPr lang="en-US" altLang="LID4096" sz="2800" baseline="-25000"/>
              <a:t> </a:t>
            </a:r>
            <a:r>
              <a:rPr lang="en-US" altLang="LID4096" sz="2800"/>
              <a:t>(</a:t>
            </a:r>
            <a:r>
              <a:rPr lang="en-US" altLang="LID4096" sz="2800" i="1"/>
              <a:t>p</a:t>
            </a:r>
            <a:r>
              <a:rPr lang="en-US" altLang="LID4096" sz="2800"/>
              <a:t>) := {</a:t>
            </a:r>
            <a:r>
              <a:rPr lang="en-US" altLang="LID4096" sz="2800" i="1"/>
              <a:t>q</a:t>
            </a:r>
            <a:r>
              <a:rPr lang="en-US" altLang="LID4096" sz="2800"/>
              <a:t> in data set </a:t>
            </a:r>
            <a:r>
              <a:rPr lang="en-US" altLang="LID4096" sz="2800" i="1"/>
              <a:t>D</a:t>
            </a:r>
            <a:r>
              <a:rPr lang="en-US" altLang="LID4096" sz="2800"/>
              <a:t> | </a:t>
            </a:r>
            <a:r>
              <a:rPr lang="en-US" altLang="LID4096" sz="2800" i="1"/>
              <a:t>dist</a:t>
            </a:r>
            <a:r>
              <a:rPr lang="en-US" altLang="LID4096" sz="2800"/>
              <a:t>(</a:t>
            </a:r>
            <a:r>
              <a:rPr lang="en-US" altLang="LID4096" sz="2800" i="1"/>
              <a:t>p</a:t>
            </a:r>
            <a:r>
              <a:rPr lang="en-US" altLang="LID4096" sz="2800"/>
              <a:t>, </a:t>
            </a:r>
            <a:r>
              <a:rPr lang="en-US" altLang="LID4096" sz="2800" i="1"/>
              <a:t>q</a:t>
            </a:r>
            <a:r>
              <a:rPr lang="en-US" altLang="LID4096" sz="2800"/>
              <a:t>) </a:t>
            </a:r>
            <a:r>
              <a:rPr lang="en-US" altLang="LID4096" sz="2800">
                <a:sym typeface="Symbol" panose="05050102010706020507" pitchFamily="18" charset="2"/>
              </a:rPr>
              <a:t></a:t>
            </a:r>
            <a:r>
              <a:rPr lang="en-US" altLang="LID4096" sz="2800"/>
              <a:t> </a:t>
            </a:r>
            <a:r>
              <a:rPr lang="en-US" altLang="LID4096" sz="2800">
                <a:latin typeface="Symbol" panose="05050102010706020507" pitchFamily="18" charset="2"/>
              </a:rPr>
              <a:t>e</a:t>
            </a:r>
            <a:r>
              <a:rPr lang="en-US" altLang="LID4096" sz="2800"/>
              <a:t>}</a:t>
            </a:r>
          </a:p>
          <a:p>
            <a:pPr lvl="1"/>
            <a:r>
              <a:rPr lang="en-US" altLang="LID4096" sz="2800" i="1"/>
              <a:t>MinPts </a:t>
            </a:r>
            <a:r>
              <a:rPr lang="en-US" altLang="LID4096" sz="2800"/>
              <a:t>– minimum number of points in the given neighbourhood </a:t>
            </a:r>
            <a:r>
              <a:rPr lang="en-US" altLang="LID4096" sz="2800" i="1"/>
              <a:t>N</a:t>
            </a:r>
            <a:r>
              <a:rPr lang="en-US" altLang="LID4096" sz="2800"/>
              <a:t>(</a:t>
            </a:r>
            <a:r>
              <a:rPr lang="en-US" altLang="LID4096" sz="2800" i="1"/>
              <a:t>p</a:t>
            </a:r>
            <a:r>
              <a:rPr lang="en-US" altLang="LID4096" sz="280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02BDDF75-374D-4BD3-B908-4BF52E6A9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90600"/>
          </a:xfrm>
        </p:spPr>
        <p:txBody>
          <a:bodyPr/>
          <a:lstStyle/>
          <a:p>
            <a:r>
              <a:rPr lang="en-US" altLang="LID4096">
                <a:sym typeface="Symbol" panose="05050102010706020507" pitchFamily="18" charset="2"/>
              </a:rPr>
              <a:t>-Neighborhood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4D5D65B5-0E16-4E45-919B-BC1A28E652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19200"/>
            <a:ext cx="7848600" cy="4876800"/>
          </a:xfrm>
        </p:spPr>
        <p:txBody>
          <a:bodyPr/>
          <a:lstStyle/>
          <a:p>
            <a:r>
              <a:rPr lang="en-US" altLang="LID4096" sz="2600">
                <a:sym typeface="Symbol" panose="05050102010706020507" pitchFamily="18" charset="2"/>
              </a:rPr>
              <a:t> -Neighborhood – Objects within a radius of </a:t>
            </a:r>
            <a:r>
              <a:rPr lang="en-US" altLang="LID4096" sz="2600" i="1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LID4096" sz="2600">
                <a:sym typeface="Symbol" panose="05050102010706020507" pitchFamily="18" charset="2"/>
              </a:rPr>
              <a:t>from an object.</a:t>
            </a:r>
          </a:p>
          <a:p>
            <a:pPr lvl="1">
              <a:buFont typeface="Monotype Sorts" pitchFamily="2" charset="2"/>
              <a:buNone/>
            </a:pPr>
            <a:endParaRPr lang="en-US" altLang="LID4096" sz="2200">
              <a:sym typeface="Symbol" panose="05050102010706020507" pitchFamily="18" charset="2"/>
            </a:endParaRPr>
          </a:p>
          <a:p>
            <a:r>
              <a:rPr lang="en-US" altLang="LID4096" sz="2600"/>
              <a:t>“High density” - ε-Neighborhood of an object contains at least </a:t>
            </a:r>
            <a:r>
              <a:rPr lang="en-US" altLang="LID4096" sz="26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MinPts</a:t>
            </a:r>
            <a:r>
              <a:rPr lang="en-US" altLang="LID4096" sz="2600"/>
              <a:t> of objects.</a:t>
            </a:r>
          </a:p>
          <a:p>
            <a:pPr lvl="1">
              <a:buFont typeface="Monotype Sorts" pitchFamily="2" charset="2"/>
              <a:buNone/>
            </a:pPr>
            <a:endParaRPr lang="en-US" altLang="LID4096" sz="2200"/>
          </a:p>
        </p:txBody>
      </p:sp>
      <p:sp>
        <p:nvSpPr>
          <p:cNvPr id="138244" name="Line 4">
            <a:extLst>
              <a:ext uri="{FF2B5EF4-FFF2-40B4-BE49-F238E27FC236}">
                <a16:creationId xmlns:a16="http://schemas.microsoft.com/office/drawing/2014/main" id="{A67BB1BD-FF27-435F-8FAB-78B783065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8245" name="Oval 5">
            <a:extLst>
              <a:ext uri="{FF2B5EF4-FFF2-40B4-BE49-F238E27FC236}">
                <a16:creationId xmlns:a16="http://schemas.microsoft.com/office/drawing/2014/main" id="{97494BCC-6577-4C82-9426-DEA5F8E9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9624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8246" name="Oval 6">
            <a:extLst>
              <a:ext uri="{FF2B5EF4-FFF2-40B4-BE49-F238E27FC236}">
                <a16:creationId xmlns:a16="http://schemas.microsoft.com/office/drawing/2014/main" id="{D504186D-1A27-4644-A28A-E43E81173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86200"/>
            <a:ext cx="1447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8247" name="Oval 7">
            <a:extLst>
              <a:ext uri="{FF2B5EF4-FFF2-40B4-BE49-F238E27FC236}">
                <a16:creationId xmlns:a16="http://schemas.microsoft.com/office/drawing/2014/main" id="{B44EBFAB-D298-457C-AB69-1219A22F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altLang="LID4096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38248" name="Oval 8">
            <a:extLst>
              <a:ext uri="{FF2B5EF4-FFF2-40B4-BE49-F238E27FC236}">
                <a16:creationId xmlns:a16="http://schemas.microsoft.com/office/drawing/2014/main" id="{50EA5C0C-113D-4CAD-8BB8-DEB703D43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4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8249" name="Oval 9">
            <a:extLst>
              <a:ext uri="{FF2B5EF4-FFF2-40B4-BE49-F238E27FC236}">
                <a16:creationId xmlns:a16="http://schemas.microsoft.com/office/drawing/2014/main" id="{F289C771-2F4F-49BE-B642-AB133F99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76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8250" name="Oval 10">
            <a:extLst>
              <a:ext uri="{FF2B5EF4-FFF2-40B4-BE49-F238E27FC236}">
                <a16:creationId xmlns:a16="http://schemas.microsoft.com/office/drawing/2014/main" id="{1EA1957E-82B7-4BFB-AC64-3DEC7327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95800"/>
            <a:ext cx="228600" cy="228600"/>
          </a:xfrm>
          <a:prstGeom prst="ellipse">
            <a:avLst/>
          </a:prstGeom>
          <a:solidFill>
            <a:srgbClr val="95FFE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6796" dir="12393903" algn="ctr" rotWithShape="0">
              <a:schemeClr val="bg2"/>
            </a:outerShdw>
          </a:effectLst>
        </p:spPr>
        <p:txBody>
          <a:bodyPr wrap="none" anchorCtr="1"/>
          <a:lstStyle/>
          <a:p>
            <a:pPr algn="ctr"/>
            <a:r>
              <a:rPr lang="en-US" altLang="LID4096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8251" name="Line 11">
            <a:extLst>
              <a:ext uri="{FF2B5EF4-FFF2-40B4-BE49-F238E27FC236}">
                <a16:creationId xmlns:a16="http://schemas.microsoft.com/office/drawing/2014/main" id="{DBF0F8F3-F061-44FE-BC42-145D410D5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72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448C72B4-B92A-42C8-82F6-D2072E14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4267200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LID4096" sz="2400" b="1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38253" name="Text Box 13">
            <a:extLst>
              <a:ext uri="{FF2B5EF4-FFF2-40B4-BE49-F238E27FC236}">
                <a16:creationId xmlns:a16="http://schemas.microsoft.com/office/drawing/2014/main" id="{56157345-A0BB-4F0A-90EC-180D0557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6" y="4267200"/>
            <a:ext cx="31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LID4096" sz="2400" b="1">
                <a:solidFill>
                  <a:srgbClr val="23238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138254" name="Text Box 14">
            <a:extLst>
              <a:ext uri="{FF2B5EF4-FFF2-40B4-BE49-F238E27FC236}">
                <a16:creationId xmlns:a16="http://schemas.microsoft.com/office/drawing/2014/main" id="{6167CB4D-6EF3-4606-ABAE-D079C4DA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6" y="3954463"/>
            <a:ext cx="3178175" cy="457200"/>
          </a:xfrm>
          <a:prstGeom prst="rect">
            <a:avLst/>
          </a:prstGeom>
          <a:noFill/>
          <a:ln>
            <a:noFill/>
          </a:ln>
          <a:effectLst>
            <a:outerShdw dist="56796" dir="123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endParaRPr lang="LID4096" altLang="LID4096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255" name="Text Box 15">
            <a:extLst>
              <a:ext uri="{FF2B5EF4-FFF2-40B4-BE49-F238E27FC236}">
                <a16:creationId xmlns:a16="http://schemas.microsoft.com/office/drawing/2014/main" id="{ADF31E3B-89BC-4BA5-9086-0EA7C4A44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6" y="3954463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LID4096" sz="2400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ε-Neighborhood of </a:t>
            </a:r>
            <a:r>
              <a:rPr lang="en-US" altLang="LID4096" sz="2400" i="1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8256" name="Text Box 16">
            <a:extLst>
              <a:ext uri="{FF2B5EF4-FFF2-40B4-BE49-F238E27FC236}">
                <a16:creationId xmlns:a16="http://schemas.microsoft.com/office/drawing/2014/main" id="{E298ACE2-9258-49BA-A2B3-B0578F678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4343400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LID4096" sz="2400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ε-Neighborhood of </a:t>
            </a:r>
            <a:r>
              <a:rPr lang="en-US" altLang="LID4096" sz="2400" i="1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38257" name="Text Box 17">
            <a:extLst>
              <a:ext uri="{FF2B5EF4-FFF2-40B4-BE49-F238E27FC236}">
                <a16:creationId xmlns:a16="http://schemas.microsoft.com/office/drawing/2014/main" id="{67C4E20D-67F8-4DA8-B7E5-A593652C0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0601"/>
            <a:ext cx="449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FFE3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6796" dir="123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LID4096" sz="2400" i="1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of p </a:t>
            </a:r>
            <a:r>
              <a:rPr lang="en-US" altLang="LID4096" sz="2400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“high” (MinPts = 4)</a:t>
            </a:r>
          </a:p>
          <a:p>
            <a:pPr algn="ctr">
              <a:spcBef>
                <a:spcPct val="50000"/>
              </a:spcBef>
            </a:pPr>
            <a:r>
              <a:rPr lang="en-US" altLang="LID4096" sz="2400" i="1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of q</a:t>
            </a:r>
            <a:r>
              <a:rPr lang="en-US" altLang="LID4096" sz="2400">
                <a:solidFill>
                  <a:srgbClr val="232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“low” </a:t>
            </a:r>
            <a:r>
              <a:rPr lang="en-US" altLang="LID4096" sz="2400">
                <a:solidFill>
                  <a:srgbClr val="23238E"/>
                </a:solidFill>
                <a:latin typeface="Times New Roman" panose="02020603050405020304" pitchFamily="18" charset="0"/>
              </a:rPr>
              <a:t>(MinPts = 4)</a:t>
            </a:r>
          </a:p>
        </p:txBody>
      </p:sp>
      <p:graphicFrame>
        <p:nvGraphicFramePr>
          <p:cNvPr id="138258" name="Object 18">
            <a:extLst>
              <a:ext uri="{FF2B5EF4-FFF2-40B4-BE49-F238E27FC236}">
                <a16:creationId xmlns:a16="http://schemas.microsoft.com/office/drawing/2014/main" id="{1BA9B376-7CFC-414F-A4AF-2DE8EB24E7F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257800" y="1828800"/>
          <a:ext cx="381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138258" name="Object 18">
                        <a:extLst>
                          <a:ext uri="{FF2B5EF4-FFF2-40B4-BE49-F238E27FC236}">
                            <a16:creationId xmlns:a16="http://schemas.microsoft.com/office/drawing/2014/main" id="{1BA9B376-7CFC-414F-A4AF-2DE8EB24E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381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2" grpId="0"/>
      <p:bldP spid="138252" grpId="1"/>
      <p:bldP spid="138252" grpId="2"/>
      <p:bldP spid="138253" grpId="0"/>
      <p:bldP spid="138255" grpId="0"/>
      <p:bldP spid="138256" grpId="0"/>
      <p:bldP spid="1382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496EC7B-A24F-440B-BD30-07C95BF50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/>
              <a:t>Core, Border &amp; Outlier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5056603-557F-42BC-B1B9-4399F74CB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1447800"/>
            <a:ext cx="3657600" cy="1600200"/>
          </a:xfrm>
        </p:spPr>
        <p:txBody>
          <a:bodyPr/>
          <a:lstStyle/>
          <a:p>
            <a:pPr marL="0" indent="3175">
              <a:buNone/>
            </a:pPr>
            <a:r>
              <a:rPr lang="en-US" altLang="LID4096" sz="2400"/>
              <a:t>Given </a:t>
            </a:r>
            <a:r>
              <a:rPr lang="en-US" altLang="LID4096" sz="2400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LID4096" sz="2400">
                <a:sym typeface="Symbol" panose="05050102010706020507" pitchFamily="18" charset="2"/>
              </a:rPr>
              <a:t> and </a:t>
            </a:r>
            <a:r>
              <a:rPr lang="en-US" altLang="LID4096" sz="2400" i="1">
                <a:solidFill>
                  <a:srgbClr val="FF0000"/>
                </a:solidFill>
                <a:sym typeface="Symbol" panose="05050102010706020507" pitchFamily="18" charset="2"/>
              </a:rPr>
              <a:t>MinPts</a:t>
            </a:r>
            <a:r>
              <a:rPr lang="en-US" altLang="LID4096" sz="2400">
                <a:sym typeface="Symbol" panose="05050102010706020507" pitchFamily="18" charset="2"/>
              </a:rPr>
              <a:t>, categorize the objects into three exclusive groups.</a:t>
            </a: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4CFB203F-F759-46F3-9AB0-C908513C0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sz="32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1unit, MinPts = 5</a:t>
            </a:r>
          </a:p>
        </p:txBody>
      </p:sp>
      <p:sp>
        <p:nvSpPr>
          <p:cNvPr id="140293" name="Oval 5">
            <a:extLst>
              <a:ext uri="{FF2B5EF4-FFF2-40B4-BE49-F238E27FC236}">
                <a16:creationId xmlns:a16="http://schemas.microsoft.com/office/drawing/2014/main" id="{10E11279-380A-497E-B236-DFC2FD56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244726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294" name="Oval 6">
            <a:extLst>
              <a:ext uri="{FF2B5EF4-FFF2-40B4-BE49-F238E27FC236}">
                <a16:creationId xmlns:a16="http://schemas.microsoft.com/office/drawing/2014/main" id="{236BE6D7-1FBC-4743-87CE-97547FE1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2555876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295" name="Oval 7">
            <a:extLst>
              <a:ext uri="{FF2B5EF4-FFF2-40B4-BE49-F238E27FC236}">
                <a16:creationId xmlns:a16="http://schemas.microsoft.com/office/drawing/2014/main" id="{1091DE08-5F03-4EAA-8376-B930FBE9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261778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296" name="Oval 8">
            <a:extLst>
              <a:ext uri="{FF2B5EF4-FFF2-40B4-BE49-F238E27FC236}">
                <a16:creationId xmlns:a16="http://schemas.microsoft.com/office/drawing/2014/main" id="{8CDBFC4B-E979-4879-80C9-183A54C9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244726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297" name="Oval 9">
            <a:extLst>
              <a:ext uri="{FF2B5EF4-FFF2-40B4-BE49-F238E27FC236}">
                <a16:creationId xmlns:a16="http://schemas.microsoft.com/office/drawing/2014/main" id="{A8811058-DEB0-4FF9-949A-4FFE7D3C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280511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298" name="Oval 10">
            <a:extLst>
              <a:ext uri="{FF2B5EF4-FFF2-40B4-BE49-F238E27FC236}">
                <a16:creationId xmlns:a16="http://schemas.microsoft.com/office/drawing/2014/main" id="{1AD94154-F837-40D4-8BC0-A74EE484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868614"/>
            <a:ext cx="196850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299" name="Oval 11">
            <a:extLst>
              <a:ext uri="{FF2B5EF4-FFF2-40B4-BE49-F238E27FC236}">
                <a16:creationId xmlns:a16="http://schemas.microsoft.com/office/drawing/2014/main" id="{8986554C-76A3-4561-BF27-57519A6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3054351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0" name="Oval 12">
            <a:extLst>
              <a:ext uri="{FF2B5EF4-FFF2-40B4-BE49-F238E27FC236}">
                <a16:creationId xmlns:a16="http://schemas.microsoft.com/office/drawing/2014/main" id="{5A1C39E7-4A60-4AB7-9847-F748ED94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336708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1" name="Oval 13">
            <a:extLst>
              <a:ext uri="{FF2B5EF4-FFF2-40B4-BE49-F238E27FC236}">
                <a16:creationId xmlns:a16="http://schemas.microsoft.com/office/drawing/2014/main" id="{B6D8E824-0361-4EEE-A548-2EDE1FD8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9" y="3554414"/>
            <a:ext cx="198437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2" name="Oval 14">
            <a:extLst>
              <a:ext uri="{FF2B5EF4-FFF2-40B4-BE49-F238E27FC236}">
                <a16:creationId xmlns:a16="http://schemas.microsoft.com/office/drawing/2014/main" id="{5F62C00C-A94B-4308-B795-2997961D1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3803650"/>
            <a:ext cx="198438" cy="1857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3" name="Oval 15">
            <a:extLst>
              <a:ext uri="{FF2B5EF4-FFF2-40B4-BE49-F238E27FC236}">
                <a16:creationId xmlns:a16="http://schemas.microsoft.com/office/drawing/2014/main" id="{61923AC7-7C25-4A87-9DAC-125FF628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241676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4" name="Oval 16">
            <a:extLst>
              <a:ext uri="{FF2B5EF4-FFF2-40B4-BE49-F238E27FC236}">
                <a16:creationId xmlns:a16="http://schemas.microsoft.com/office/drawing/2014/main" id="{C82BF509-6AC7-4F82-826B-A5D9EB51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497014"/>
            <a:ext cx="198438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5" name="Oval 17">
            <a:extLst>
              <a:ext uri="{FF2B5EF4-FFF2-40B4-BE49-F238E27FC236}">
                <a16:creationId xmlns:a16="http://schemas.microsoft.com/office/drawing/2014/main" id="{8D8C97EC-AB4A-46A6-A1BE-44FFBC7F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9" y="2244726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6" name="Oval 18">
            <a:extLst>
              <a:ext uri="{FF2B5EF4-FFF2-40B4-BE49-F238E27FC236}">
                <a16:creationId xmlns:a16="http://schemas.microsoft.com/office/drawing/2014/main" id="{36D66542-C94C-4C8A-A871-9938C468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249396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7" name="Oval 19">
            <a:extLst>
              <a:ext uri="{FF2B5EF4-FFF2-40B4-BE49-F238E27FC236}">
                <a16:creationId xmlns:a16="http://schemas.microsoft.com/office/drawing/2014/main" id="{5D71A269-15E5-4C36-9AC6-C73C7B7F9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4" y="261778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8" name="Oval 20">
            <a:extLst>
              <a:ext uri="{FF2B5EF4-FFF2-40B4-BE49-F238E27FC236}">
                <a16:creationId xmlns:a16="http://schemas.microsoft.com/office/drawing/2014/main" id="{E6A3E2DA-6F54-41D4-83E0-428A5956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306639"/>
            <a:ext cx="198438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09" name="Oval 21">
            <a:extLst>
              <a:ext uri="{FF2B5EF4-FFF2-40B4-BE49-F238E27FC236}">
                <a16:creationId xmlns:a16="http://schemas.microsoft.com/office/drawing/2014/main" id="{3DAFC044-A505-4989-8883-A5240557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9" y="2743201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10" name="Rectangle 22">
            <a:extLst>
              <a:ext uri="{FF2B5EF4-FFF2-40B4-BE49-F238E27FC236}">
                <a16:creationId xmlns:a16="http://schemas.microsoft.com/office/drawing/2014/main" id="{7F7282D3-61B3-480A-8B2A-98D041EE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1371600"/>
            <a:ext cx="335915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11" name="Oval 23">
            <a:extLst>
              <a:ext uri="{FF2B5EF4-FFF2-40B4-BE49-F238E27FC236}">
                <a16:creationId xmlns:a16="http://schemas.microsoft.com/office/drawing/2014/main" id="{014C3A2C-0B95-4C13-AD40-24AC4ED0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6" y="1995489"/>
            <a:ext cx="790575" cy="8096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12" name="Oval 24">
            <a:extLst>
              <a:ext uri="{FF2B5EF4-FFF2-40B4-BE49-F238E27FC236}">
                <a16:creationId xmlns:a16="http://schemas.microsoft.com/office/drawing/2014/main" id="{47A125B7-EFFE-4D31-9C47-64CFAE558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4" y="2743201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13" name="Oval 25">
            <a:extLst>
              <a:ext uri="{FF2B5EF4-FFF2-40B4-BE49-F238E27FC236}">
                <a16:creationId xmlns:a16="http://schemas.microsoft.com/office/drawing/2014/main" id="{D8AEE4CB-4EA9-42BE-AB43-39E07DE39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6" y="1371601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14" name="AutoShape 26">
            <a:extLst>
              <a:ext uri="{FF2B5EF4-FFF2-40B4-BE49-F238E27FC236}">
                <a16:creationId xmlns:a16="http://schemas.microsoft.com/office/drawing/2014/main" id="{C41CEBFE-A03D-42E5-96E4-804857B69A4B}"/>
              </a:ext>
            </a:extLst>
          </p:cNvPr>
          <p:cNvSpPr>
            <a:spLocks/>
          </p:cNvSpPr>
          <p:nvPr/>
        </p:nvSpPr>
        <p:spPr bwMode="auto">
          <a:xfrm>
            <a:off x="2174876" y="3060701"/>
            <a:ext cx="842963" cy="466725"/>
          </a:xfrm>
          <a:prstGeom prst="borderCallout1">
            <a:avLst>
              <a:gd name="adj1" fmla="val 24491"/>
              <a:gd name="adj2" fmla="val 109042"/>
              <a:gd name="adj3" fmla="val 18708"/>
              <a:gd name="adj4" fmla="val 16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140315" name="AutoShape 27">
            <a:extLst>
              <a:ext uri="{FF2B5EF4-FFF2-40B4-BE49-F238E27FC236}">
                <a16:creationId xmlns:a16="http://schemas.microsoft.com/office/drawing/2014/main" id="{344ACFA3-270B-4C8B-9FC7-C3A466F06D4D}"/>
              </a:ext>
            </a:extLst>
          </p:cNvPr>
          <p:cNvSpPr>
            <a:spLocks/>
          </p:cNvSpPr>
          <p:nvPr/>
        </p:nvSpPr>
        <p:spPr bwMode="auto">
          <a:xfrm>
            <a:off x="1570038" y="2279651"/>
            <a:ext cx="1173162" cy="466725"/>
          </a:xfrm>
          <a:prstGeom prst="borderCallout1">
            <a:avLst>
              <a:gd name="adj1" fmla="val 24491"/>
              <a:gd name="adj2" fmla="val 106495"/>
              <a:gd name="adj3" fmla="val 14625"/>
              <a:gd name="adj4" fmla="val 1464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Border</a:t>
            </a:r>
          </a:p>
        </p:txBody>
      </p:sp>
      <p:sp>
        <p:nvSpPr>
          <p:cNvPr id="140316" name="AutoShape 28">
            <a:extLst>
              <a:ext uri="{FF2B5EF4-FFF2-40B4-BE49-F238E27FC236}">
                <a16:creationId xmlns:a16="http://schemas.microsoft.com/office/drawing/2014/main" id="{5C4BAB8F-C328-43D9-9FC8-CBBF285CC4FD}"/>
              </a:ext>
            </a:extLst>
          </p:cNvPr>
          <p:cNvSpPr>
            <a:spLocks/>
          </p:cNvSpPr>
          <p:nvPr/>
        </p:nvSpPr>
        <p:spPr bwMode="auto">
          <a:xfrm>
            <a:off x="5673726" y="1497014"/>
            <a:ext cx="1184275" cy="466725"/>
          </a:xfrm>
          <a:prstGeom prst="borderCallout1">
            <a:avLst>
              <a:gd name="adj1" fmla="val 24491"/>
              <a:gd name="adj2" fmla="val -6435"/>
              <a:gd name="adj3" fmla="val 21431"/>
              <a:gd name="adj4" fmla="val -74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Outlier</a:t>
            </a:r>
          </a:p>
        </p:txBody>
      </p:sp>
      <p:sp>
        <p:nvSpPr>
          <p:cNvPr id="140317" name="Oval 29">
            <a:extLst>
              <a:ext uri="{FF2B5EF4-FFF2-40B4-BE49-F238E27FC236}">
                <a16:creationId xmlns:a16="http://schemas.microsoft.com/office/drawing/2014/main" id="{69DF8CDB-F62F-4ABC-9A79-D9682CF9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4" y="3490914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18" name="Oval 30">
            <a:extLst>
              <a:ext uri="{FF2B5EF4-FFF2-40B4-BE49-F238E27FC236}">
                <a16:creationId xmlns:a16="http://schemas.microsoft.com/office/drawing/2014/main" id="{2AA64DFA-F552-4B8E-9B55-952A9488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4" y="2297113"/>
            <a:ext cx="790575" cy="8112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0334" name="Text Box 46">
            <a:extLst>
              <a:ext uri="{FF2B5EF4-FFF2-40B4-BE49-F238E27FC236}">
                <a16:creationId xmlns:a16="http://schemas.microsoft.com/office/drawing/2014/main" id="{E740FD0B-A5DC-4D60-B47A-09A10BB6E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4267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A point is a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core point</a:t>
            </a:r>
            <a:r>
              <a:rPr lang="en-US" altLang="zh-CN">
                <a:ea typeface="SimSun" panose="02010600030101010101" pitchFamily="2" charset="-122"/>
              </a:rPr>
              <a:t> if it has more than a specified number of points (MinPts) within Eps These are points that are at the interior of a cluster.</a:t>
            </a:r>
          </a:p>
          <a:p>
            <a:pPr lvl="4"/>
            <a:endParaRPr lang="en-US" altLang="zh-CN">
              <a:ea typeface="SimSun" panose="02010600030101010101" pitchFamily="2" charset="-122"/>
            </a:endParaRP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border point</a:t>
            </a:r>
            <a:r>
              <a:rPr lang="en-US" altLang="zh-CN">
                <a:ea typeface="SimSun" panose="02010600030101010101" pitchFamily="2" charset="-122"/>
              </a:rPr>
              <a:t> has fewer than MinPts within Eps, but is in the neighborhood of a core point.</a:t>
            </a:r>
          </a:p>
          <a:p>
            <a:pPr lvl="4"/>
            <a:endParaRPr lang="en-US" altLang="zh-CN">
              <a:ea typeface="SimSun" panose="02010600030101010101" pitchFamily="2" charset="-122"/>
            </a:endParaRP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noise point</a:t>
            </a:r>
            <a:r>
              <a:rPr lang="en-US" altLang="zh-CN">
                <a:ea typeface="SimSun" panose="02010600030101010101" pitchFamily="2" charset="-122"/>
              </a:rPr>
              <a:t> is any point that is not a core point nor a border point.</a:t>
            </a:r>
            <a:endParaRPr lang="en-US" altLang="LID4096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61D9ADB2-0E84-4A84-82FE-4096D38F8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LID4096" sz="3200"/>
              <a:t>Example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AD0C4992-4181-47CC-B078-9D28223EE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72400" cy="4114800"/>
          </a:xfrm>
        </p:spPr>
        <p:txBody>
          <a:bodyPr/>
          <a:lstStyle/>
          <a:p>
            <a:r>
              <a:rPr lang="en-US" altLang="LID4096"/>
              <a:t>M, P, O, and R are core objects since each is in an Eps neighborhood containing at least 3 points</a:t>
            </a:r>
          </a:p>
        </p:txBody>
      </p:sp>
      <p:sp>
        <p:nvSpPr>
          <p:cNvPr id="299012" name="Text Box 4">
            <a:extLst>
              <a:ext uri="{FF2B5EF4-FFF2-40B4-BE49-F238E27FC236}">
                <a16:creationId xmlns:a16="http://schemas.microsoft.com/office/drawing/2014/main" id="{088DE20D-8658-49BE-AF6C-073F8CD2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810000"/>
            <a:ext cx="1828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400"/>
              <a:t>Minpts = 3</a:t>
            </a:r>
          </a:p>
          <a:p>
            <a:pPr>
              <a:spcBef>
                <a:spcPct val="50000"/>
              </a:spcBef>
            </a:pPr>
            <a:r>
              <a:rPr lang="en-US" altLang="LID4096" sz="2400"/>
              <a:t>Eps=radius      of the circles</a:t>
            </a:r>
          </a:p>
        </p:txBody>
      </p:sp>
      <p:pic>
        <p:nvPicPr>
          <p:cNvPr id="299013" name="Picture 5">
            <a:extLst>
              <a:ext uri="{FF2B5EF4-FFF2-40B4-BE49-F238E27FC236}">
                <a16:creationId xmlns:a16="http://schemas.microsoft.com/office/drawing/2014/main" id="{3DA3B482-717D-46FE-BDF9-D86778841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52800"/>
            <a:ext cx="5638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6D8F82A-399E-4004-A94F-7CDBC3501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/>
              <a:t>Density-Reachability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56A9AA41-B4AC-4C38-9D1A-9E440A65F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777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LID4096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LID4096"/>
              <a:t>Directly density-reachable</a:t>
            </a:r>
            <a:r>
              <a:rPr lang="en-US" altLang="LID4096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/>
            <a:r>
              <a:rPr lang="en-US" altLang="LID4096"/>
              <a:t>An object q is directly density-reachable from object p if p is a core object and q is in p’s </a:t>
            </a:r>
            <a:r>
              <a:rPr lang="en-US" altLang="LID4096" sz="2400">
                <a:sym typeface="Symbol" panose="05050102010706020507" pitchFamily="18" charset="2"/>
              </a:rPr>
              <a:t>-</a:t>
            </a:r>
            <a:r>
              <a:rPr lang="en-US" altLang="LID4096"/>
              <a:t>neighborhood.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74A3201D-A4EC-46DD-BEBE-286B4DEF3D6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0"/>
            <a:ext cx="2133600" cy="1524000"/>
            <a:chOff x="528" y="2784"/>
            <a:chExt cx="1344" cy="960"/>
          </a:xfrm>
        </p:grpSpPr>
        <p:sp>
          <p:nvSpPr>
            <p:cNvPr id="142341" name="Line 5">
              <a:extLst>
                <a:ext uri="{FF2B5EF4-FFF2-40B4-BE49-F238E27FC236}">
                  <a16:creationId xmlns:a16="http://schemas.microsoft.com/office/drawing/2014/main" id="{4F8299AF-9B53-45B1-A903-DE449922B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42" name="Oval 6">
              <a:extLst>
                <a:ext uri="{FF2B5EF4-FFF2-40B4-BE49-F238E27FC236}">
                  <a16:creationId xmlns:a16="http://schemas.microsoft.com/office/drawing/2014/main" id="{0249EE5A-E018-4208-86E6-99BEF46B2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32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43" name="Oval 7">
              <a:extLst>
                <a:ext uri="{FF2B5EF4-FFF2-40B4-BE49-F238E27FC236}">
                  <a16:creationId xmlns:a16="http://schemas.microsoft.com/office/drawing/2014/main" id="{E50D795F-F7AD-4F98-920C-9F1032B5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84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44" name="Oval 8">
              <a:extLst>
                <a:ext uri="{FF2B5EF4-FFF2-40B4-BE49-F238E27FC236}">
                  <a16:creationId xmlns:a16="http://schemas.microsoft.com/office/drawing/2014/main" id="{2AC59B14-28BF-4B70-8ED6-6DECC5DBF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3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45" name="Oval 9">
              <a:extLst>
                <a:ext uri="{FF2B5EF4-FFF2-40B4-BE49-F238E27FC236}">
                  <a16:creationId xmlns:a16="http://schemas.microsoft.com/office/drawing/2014/main" id="{4D5586F6-3B1C-434B-84B5-4119576C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16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LID4096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2346" name="Oval 10">
              <a:extLst>
                <a:ext uri="{FF2B5EF4-FFF2-40B4-BE49-F238E27FC236}">
                  <a16:creationId xmlns:a16="http://schemas.microsoft.com/office/drawing/2014/main" id="{00C36CD4-681F-4840-970E-C3D888F0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12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47" name="Oval 11">
              <a:extLst>
                <a:ext uri="{FF2B5EF4-FFF2-40B4-BE49-F238E27FC236}">
                  <a16:creationId xmlns:a16="http://schemas.microsoft.com/office/drawing/2014/main" id="{6CD9E402-C643-464B-9032-17C6869AD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0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48" name="Oval 12">
              <a:extLst>
                <a:ext uri="{FF2B5EF4-FFF2-40B4-BE49-F238E27FC236}">
                  <a16:creationId xmlns:a16="http://schemas.microsoft.com/office/drawing/2014/main" id="{8B182CFA-E10F-486B-A16A-8C3DFCC6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68"/>
              <a:ext cx="144" cy="144"/>
            </a:xfrm>
            <a:prstGeom prst="ellipse">
              <a:avLst/>
            </a:prstGeom>
            <a:solidFill>
              <a:srgbClr val="95FFE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12393903" algn="ctr" rotWithShape="0">
                <a:schemeClr val="bg2"/>
              </a:outerShdw>
            </a:effectLst>
          </p:spPr>
          <p:txBody>
            <a:bodyPr wrap="none" anchorCtr="1"/>
            <a:lstStyle/>
            <a:p>
              <a:pPr algn="ctr"/>
              <a:r>
                <a:rPr lang="en-US" altLang="LID4096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42349" name="Line 13">
              <a:extLst>
                <a:ext uri="{FF2B5EF4-FFF2-40B4-BE49-F238E27FC236}">
                  <a16:creationId xmlns:a16="http://schemas.microsoft.com/office/drawing/2014/main" id="{3E4DC4CD-D9E2-4A8F-924D-E46012E34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2350" name="Text Box 14">
              <a:extLst>
                <a:ext uri="{FF2B5EF4-FFF2-40B4-BE49-F238E27FC236}">
                  <a16:creationId xmlns:a16="http://schemas.microsoft.com/office/drawing/2014/main" id="{0B58816A-8377-4443-8033-A5B2F4F9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LID4096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42351" name="Text Box 15">
              <a:extLst>
                <a:ext uri="{FF2B5EF4-FFF2-40B4-BE49-F238E27FC236}">
                  <a16:creationId xmlns:a16="http://schemas.microsoft.com/office/drawing/2014/main" id="{279AF563-C4EB-4B1B-80B4-D120ED74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3024"/>
              <a:ext cx="1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5FFE3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6796" dir="123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LID4096" sz="2400" b="1">
                  <a:solidFill>
                    <a:srgbClr val="23238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142352" name="Rectangle 16">
            <a:extLst>
              <a:ext uri="{FF2B5EF4-FFF2-40B4-BE49-F238E27FC236}">
                <a16:creationId xmlns:a16="http://schemas.microsoft.com/office/drawing/2014/main" id="{D5E80706-B085-49A3-A5B6-57DCE57C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5562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LID4096" sz="2400"/>
              <a:t> q is directly density-reachable from p</a:t>
            </a:r>
          </a:p>
          <a:p>
            <a:r>
              <a:rPr lang="en-US" altLang="LID4096" sz="2400"/>
              <a:t> p is not directly density- reachable from q?</a:t>
            </a:r>
          </a:p>
          <a:p>
            <a:r>
              <a:rPr lang="en-US" altLang="LID4096" sz="2400"/>
              <a:t> Density-reachability is asymmetric.</a:t>
            </a:r>
          </a:p>
        </p:txBody>
      </p:sp>
      <p:sp>
        <p:nvSpPr>
          <p:cNvPr id="142353" name="Text Box 17">
            <a:extLst>
              <a:ext uri="{FF2B5EF4-FFF2-40B4-BE49-F238E27FC236}">
                <a16:creationId xmlns:a16="http://schemas.microsoft.com/office/drawing/2014/main" id="{EAD5154F-3C4D-485D-9728-E110720A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MinPts = 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F6DF544-007F-45B9-BCD0-8D9BBA405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altLang="LID4096"/>
              <a:t>Density-reachability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E36CD80D-A16D-46F3-A125-EDA67A59D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 Density-Reachable (directly and indirectly): 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SimSun" panose="02010600030101010101" pitchFamily="2" charset="-122"/>
              </a:rPr>
              <a:t>A point p is directly density-reachable from p2;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SimSun" panose="02010600030101010101" pitchFamily="2" charset="-122"/>
              </a:rPr>
              <a:t> p2 is directly density-reachable from p1;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SimSun" panose="02010600030101010101" pitchFamily="2" charset="-122"/>
              </a:rPr>
              <a:t> p1 is directly density-reachable from q;</a:t>
            </a:r>
          </a:p>
          <a:p>
            <a:pPr lvl="1">
              <a:spcBef>
                <a:spcPct val="50000"/>
              </a:spcBef>
            </a:pPr>
            <a:r>
              <a:rPr lang="en-US" altLang="zh-CN" sz="2200">
                <a:ea typeface="SimSun" panose="02010600030101010101" pitchFamily="2" charset="-122"/>
              </a:rPr>
              <a:t> p</a:t>
            </a:r>
            <a:r>
              <a:rPr lang="en-US" altLang="zh-CN" sz="2200">
                <a:ea typeface="SimSun" panose="02010600030101010101" pitchFamily="2" charset="-122"/>
                <a:sym typeface="Wingdings" panose="05000000000000000000" pitchFamily="2" charset="2"/>
              </a:rPr>
              <a:t>p2p1q form a chain.</a:t>
            </a:r>
            <a:endParaRPr lang="en-US" altLang="zh-CN" sz="2200">
              <a:ea typeface="SimSun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sz="2200" baseline="-25000">
              <a:ea typeface="SimSun" panose="02010600030101010101" pitchFamily="2" charset="-122"/>
            </a:endParaRPr>
          </a:p>
        </p:txBody>
      </p:sp>
      <p:sp>
        <p:nvSpPr>
          <p:cNvPr id="144388" name="Oval 4">
            <a:extLst>
              <a:ext uri="{FF2B5EF4-FFF2-40B4-BE49-F238E27FC236}">
                <a16:creationId xmlns:a16="http://schemas.microsoft.com/office/drawing/2014/main" id="{CDBCA87C-EF55-4BD6-833C-B6FEE663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410201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89" name="Oval 5">
            <a:extLst>
              <a:ext uri="{FF2B5EF4-FFF2-40B4-BE49-F238E27FC236}">
                <a16:creationId xmlns:a16="http://schemas.microsoft.com/office/drawing/2014/main" id="{96BCD3A0-7B18-4552-A6F7-64828C67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46275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0" name="Oval 6">
            <a:extLst>
              <a:ext uri="{FF2B5EF4-FFF2-40B4-BE49-F238E27FC236}">
                <a16:creationId xmlns:a16="http://schemas.microsoft.com/office/drawing/2014/main" id="{61348CC8-741F-4BFE-8D81-EA1DFA72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42926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1" name="Oval 7">
            <a:extLst>
              <a:ext uri="{FF2B5EF4-FFF2-40B4-BE49-F238E27FC236}">
                <a16:creationId xmlns:a16="http://schemas.microsoft.com/office/drawing/2014/main" id="{94C0FD39-7DCF-428D-B46F-9C74A3CE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4" y="49625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2" name="Oval 8">
            <a:extLst>
              <a:ext uri="{FF2B5EF4-FFF2-40B4-BE49-F238E27FC236}">
                <a16:creationId xmlns:a16="http://schemas.microsoft.com/office/drawing/2014/main" id="{890276F0-DF11-42EC-AEDC-6ECD94070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47402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3" name="Oval 9">
            <a:extLst>
              <a:ext uri="{FF2B5EF4-FFF2-40B4-BE49-F238E27FC236}">
                <a16:creationId xmlns:a16="http://schemas.microsoft.com/office/drawing/2014/main" id="{2F11B123-3B4F-4E14-A947-B7914C94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49625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4" name="Oval 10">
            <a:extLst>
              <a:ext uri="{FF2B5EF4-FFF2-40B4-BE49-F238E27FC236}">
                <a16:creationId xmlns:a16="http://schemas.microsoft.com/office/drawing/2014/main" id="{40F98139-2BFF-4541-B8C0-91E061EB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51816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5" name="Oval 11">
            <a:extLst>
              <a:ext uri="{FF2B5EF4-FFF2-40B4-BE49-F238E27FC236}">
                <a16:creationId xmlns:a16="http://schemas.microsoft.com/office/drawing/2014/main" id="{BFAA31AE-70A3-42D3-9198-C32DD0F4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4572001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6" name="Oval 12">
            <a:extLst>
              <a:ext uri="{FF2B5EF4-FFF2-40B4-BE49-F238E27FC236}">
                <a16:creationId xmlns:a16="http://schemas.microsoft.com/office/drawing/2014/main" id="{BFB543AC-9D4C-48F4-83B5-DA46DAF4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740276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7" name="Oval 13">
            <a:extLst>
              <a:ext uri="{FF2B5EF4-FFF2-40B4-BE49-F238E27FC236}">
                <a16:creationId xmlns:a16="http://schemas.microsoft.com/office/drawing/2014/main" id="{CD27A8E6-D846-406D-8BAD-110F959D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9" y="42926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8" name="Oval 14">
            <a:extLst>
              <a:ext uri="{FF2B5EF4-FFF2-40B4-BE49-F238E27FC236}">
                <a16:creationId xmlns:a16="http://schemas.microsoft.com/office/drawing/2014/main" id="{782314EB-55DD-4B5A-A0B6-75583DF1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9" y="48514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399" name="Oval 15">
            <a:extLst>
              <a:ext uri="{FF2B5EF4-FFF2-40B4-BE49-F238E27FC236}">
                <a16:creationId xmlns:a16="http://schemas.microsoft.com/office/drawing/2014/main" id="{91E777C4-C15A-4A97-B49E-C00DE131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4627563"/>
            <a:ext cx="100012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0" name="Oval 16">
            <a:extLst>
              <a:ext uri="{FF2B5EF4-FFF2-40B4-BE49-F238E27FC236}">
                <a16:creationId xmlns:a16="http://schemas.microsoft.com/office/drawing/2014/main" id="{37E7C3C6-F7A2-4157-B62C-DFFD7F8B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105401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1" name="Oval 17">
            <a:extLst>
              <a:ext uri="{FF2B5EF4-FFF2-40B4-BE49-F238E27FC236}">
                <a16:creationId xmlns:a16="http://schemas.microsoft.com/office/drawing/2014/main" id="{159A2E02-7D41-48D0-8B1A-242C0C17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410201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2" name="Oval 18">
            <a:extLst>
              <a:ext uri="{FF2B5EF4-FFF2-40B4-BE49-F238E27FC236}">
                <a16:creationId xmlns:a16="http://schemas.microsoft.com/office/drawing/2014/main" id="{9438B980-146D-4F43-9332-8BE00E67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3" name="Oval 19">
            <a:extLst>
              <a:ext uri="{FF2B5EF4-FFF2-40B4-BE49-F238E27FC236}">
                <a16:creationId xmlns:a16="http://schemas.microsoft.com/office/drawing/2014/main" id="{5B385446-402E-4951-9EEF-6A4148F6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688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4" name="Rectangle 20">
            <a:extLst>
              <a:ext uri="{FF2B5EF4-FFF2-40B4-BE49-F238E27FC236}">
                <a16:creationId xmlns:a16="http://schemas.microsoft.com/office/drawing/2014/main" id="{4DDCD500-0DEF-4EF8-945C-ED582A5E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08451"/>
            <a:ext cx="381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4405" name="Rectangle 21">
            <a:extLst>
              <a:ext uri="{FF2B5EF4-FFF2-40B4-BE49-F238E27FC236}">
                <a16:creationId xmlns:a16="http://schemas.microsoft.com/office/drawing/2014/main" id="{99CC9B25-A988-44F2-930B-430D1AE3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10201"/>
            <a:ext cx="381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44406" name="Oval 22">
            <a:extLst>
              <a:ext uri="{FF2B5EF4-FFF2-40B4-BE49-F238E27FC236}">
                <a16:creationId xmlns:a16="http://schemas.microsoft.com/office/drawing/2014/main" id="{6036A50E-CD1C-4F11-A61D-F4C18CE3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8100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7" name="Rectangle 23">
            <a:extLst>
              <a:ext uri="{FF2B5EF4-FFF2-40B4-BE49-F238E27FC236}">
                <a16:creationId xmlns:a16="http://schemas.microsoft.com/office/drawing/2014/main" id="{D61E34F3-4523-473E-B2A0-40FE54F5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72001"/>
            <a:ext cx="609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4408" name="Line 24">
            <a:extLst>
              <a:ext uri="{FF2B5EF4-FFF2-40B4-BE49-F238E27FC236}">
                <a16:creationId xmlns:a16="http://schemas.microsoft.com/office/drawing/2014/main" id="{A5C81A47-A8AF-4DA2-94E0-56A4FD6D2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6013" y="44132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09" name="Line 25">
            <a:extLst>
              <a:ext uri="{FF2B5EF4-FFF2-40B4-BE49-F238E27FC236}">
                <a16:creationId xmlns:a16="http://schemas.microsoft.com/office/drawing/2014/main" id="{E9A3271C-22DB-4F3B-80AE-33FC99738B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4363" y="47244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0" name="Rectangle 26">
            <a:extLst>
              <a:ext uri="{FF2B5EF4-FFF2-40B4-BE49-F238E27FC236}">
                <a16:creationId xmlns:a16="http://schemas.microsoft.com/office/drawing/2014/main" id="{EDCB612A-5435-447C-AC11-C6E93F68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518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LID4096" sz="2400"/>
              <a:t>p is (indirectly) density-reachable from q</a:t>
            </a:r>
          </a:p>
          <a:p>
            <a:r>
              <a:rPr lang="en-US" altLang="LID4096" sz="2400"/>
              <a:t> q is not density- reachable from p?</a:t>
            </a:r>
          </a:p>
        </p:txBody>
      </p:sp>
      <p:sp>
        <p:nvSpPr>
          <p:cNvPr id="144411" name="Oval 27">
            <a:extLst>
              <a:ext uri="{FF2B5EF4-FFF2-40B4-BE49-F238E27FC236}">
                <a16:creationId xmlns:a16="http://schemas.microsoft.com/office/drawing/2014/main" id="{4CCD62A6-04BA-4C1D-8B20-4BE087060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5562601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2" name="Oval 28">
            <a:extLst>
              <a:ext uri="{FF2B5EF4-FFF2-40B4-BE49-F238E27FC236}">
                <a16:creationId xmlns:a16="http://schemas.microsoft.com/office/drawing/2014/main" id="{E6EB6CCF-8391-4735-9B1C-35C7EA95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9" y="48942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3" name="Oval 29">
            <a:extLst>
              <a:ext uri="{FF2B5EF4-FFF2-40B4-BE49-F238E27FC236}">
                <a16:creationId xmlns:a16="http://schemas.microsoft.com/office/drawing/2014/main" id="{C42010C9-8423-44F3-B977-965E5310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4" y="52292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4" name="Oval 30">
            <a:extLst>
              <a:ext uri="{FF2B5EF4-FFF2-40B4-BE49-F238E27FC236}">
                <a16:creationId xmlns:a16="http://schemas.microsoft.com/office/drawing/2014/main" id="{C4050A1B-CB28-4C95-8B03-CF37A630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6" y="48768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5" name="Oval 31">
            <a:extLst>
              <a:ext uri="{FF2B5EF4-FFF2-40B4-BE49-F238E27FC236}">
                <a16:creationId xmlns:a16="http://schemas.microsoft.com/office/drawing/2014/main" id="{07958041-2223-4472-92EC-2495227E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1" y="52292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6" name="Oval 32">
            <a:extLst>
              <a:ext uri="{FF2B5EF4-FFF2-40B4-BE49-F238E27FC236}">
                <a16:creationId xmlns:a16="http://schemas.microsoft.com/office/drawing/2014/main" id="{4FD93EF0-3D74-487D-8116-7129F445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5029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7" name="Oval 33">
            <a:extLst>
              <a:ext uri="{FF2B5EF4-FFF2-40B4-BE49-F238E27FC236}">
                <a16:creationId xmlns:a16="http://schemas.microsoft.com/office/drawing/2014/main" id="{D2038277-68D9-4307-BB55-F85F1166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5006976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8" name="Oval 34">
            <a:extLst>
              <a:ext uri="{FF2B5EF4-FFF2-40B4-BE49-F238E27FC236}">
                <a16:creationId xmlns:a16="http://schemas.microsoft.com/office/drawing/2014/main" id="{638C14D3-5AA6-4B20-8429-0D5A7D6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6" y="52355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19" name="Oval 35">
            <a:extLst>
              <a:ext uri="{FF2B5EF4-FFF2-40B4-BE49-F238E27FC236}">
                <a16:creationId xmlns:a16="http://schemas.microsoft.com/office/drawing/2014/main" id="{92B4FE76-9B3B-40F2-AFD8-4FCF5FF4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724401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20" name="Oval 36">
            <a:extLst>
              <a:ext uri="{FF2B5EF4-FFF2-40B4-BE49-F238E27FC236}">
                <a16:creationId xmlns:a16="http://schemas.microsoft.com/office/drawing/2014/main" id="{E2820D56-A7F4-4A76-B776-D44F1DEA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6" y="5229226"/>
            <a:ext cx="100013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21" name="Oval 37">
            <a:extLst>
              <a:ext uri="{FF2B5EF4-FFF2-40B4-BE49-F238E27FC236}">
                <a16:creationId xmlns:a16="http://schemas.microsoft.com/office/drawing/2014/main" id="{5A09D095-334E-4D22-AA05-448D01E6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00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22" name="Rectangle 38">
            <a:extLst>
              <a:ext uri="{FF2B5EF4-FFF2-40B4-BE49-F238E27FC236}">
                <a16:creationId xmlns:a16="http://schemas.microsoft.com/office/drawing/2014/main" id="{4AD8ED88-50EA-40B0-908D-799C29F4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1"/>
            <a:ext cx="609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4423" name="Line 39">
            <a:extLst>
              <a:ext uri="{FF2B5EF4-FFF2-40B4-BE49-F238E27FC236}">
                <a16:creationId xmlns:a16="http://schemas.microsoft.com/office/drawing/2014/main" id="{49207A28-9D89-47F4-8764-9BB938784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138" y="5029201"/>
            <a:ext cx="627062" cy="271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44424" name="Text Box 40">
            <a:extLst>
              <a:ext uri="{FF2B5EF4-FFF2-40B4-BE49-F238E27FC236}">
                <a16:creationId xmlns:a16="http://schemas.microsoft.com/office/drawing/2014/main" id="{2758C1A7-40ED-4C96-A180-58458799C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38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MinPts = 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D6F2781C-9B83-41ED-A5B3-1FF895990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altLang="LID4096"/>
              <a:t>Density-Connectivity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6D5D5E4A-1E5D-4CB2-BBF8-40A110D1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3716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Density-reachable is not symmetric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 not good enough to describe clusters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A pair of points p and q are density-connected  if they are commonly density-reachable from a point o.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LID4096"/>
          </a:p>
        </p:txBody>
      </p:sp>
      <p:grpSp>
        <p:nvGrpSpPr>
          <p:cNvPr id="146436" name="Group 4">
            <a:extLst>
              <a:ext uri="{FF2B5EF4-FFF2-40B4-BE49-F238E27FC236}">
                <a16:creationId xmlns:a16="http://schemas.microsoft.com/office/drawing/2014/main" id="{D41214EF-4A09-42D6-AC3D-6FEA7110D03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838700"/>
            <a:ext cx="2863850" cy="1638300"/>
            <a:chOff x="1920" y="3024"/>
            <a:chExt cx="1804" cy="1032"/>
          </a:xfrm>
        </p:grpSpPr>
        <p:sp>
          <p:nvSpPr>
            <p:cNvPr id="146437" name="Oval 5">
              <a:extLst>
                <a:ext uri="{FF2B5EF4-FFF2-40B4-BE49-F238E27FC236}">
                  <a16:creationId xmlns:a16="http://schemas.microsoft.com/office/drawing/2014/main" id="{AA02B166-8445-4D34-A84F-8F1D1A262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" y="3373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38" name="Oval 6">
              <a:extLst>
                <a:ext uri="{FF2B5EF4-FFF2-40B4-BE49-F238E27FC236}">
                  <a16:creationId xmlns:a16="http://schemas.microsoft.com/office/drawing/2014/main" id="{9EA95BE3-CCEF-4D32-8E7E-FAE09FC00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443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39" name="Oval 7">
              <a:extLst>
                <a:ext uri="{FF2B5EF4-FFF2-40B4-BE49-F238E27FC236}">
                  <a16:creationId xmlns:a16="http://schemas.microsoft.com/office/drawing/2014/main" id="{470E943D-EB3F-4033-BCCC-817C1543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0" name="Oval 8">
              <a:extLst>
                <a:ext uri="{FF2B5EF4-FFF2-40B4-BE49-F238E27FC236}">
                  <a16:creationId xmlns:a16="http://schemas.microsoft.com/office/drawing/2014/main" id="{EB017051-F959-460D-970B-FAEAAF15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654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1" name="Oval 9">
              <a:extLst>
                <a:ext uri="{FF2B5EF4-FFF2-40B4-BE49-F238E27FC236}">
                  <a16:creationId xmlns:a16="http://schemas.microsoft.com/office/drawing/2014/main" id="{1982D2F3-66A4-4901-B7C9-AE881E9F1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3514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2" name="Oval 10">
              <a:extLst>
                <a:ext uri="{FF2B5EF4-FFF2-40B4-BE49-F238E27FC236}">
                  <a16:creationId xmlns:a16="http://schemas.microsoft.com/office/drawing/2014/main" id="{D5086210-F52E-4E3F-94CF-D77368DCD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798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3" name="Oval 11">
              <a:extLst>
                <a:ext uri="{FF2B5EF4-FFF2-40B4-BE49-F238E27FC236}">
                  <a16:creationId xmlns:a16="http://schemas.microsoft.com/office/drawing/2014/main" id="{A2F8B94D-A573-4C5F-B2E7-1356C04E0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81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4" name="Oval 12">
              <a:extLst>
                <a:ext uri="{FF2B5EF4-FFF2-40B4-BE49-F238E27FC236}">
                  <a16:creationId xmlns:a16="http://schemas.microsoft.com/office/drawing/2014/main" id="{EA8D8F46-D745-4679-AC25-02AF506FE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5" name="Oval 13">
              <a:extLst>
                <a:ext uri="{FF2B5EF4-FFF2-40B4-BE49-F238E27FC236}">
                  <a16:creationId xmlns:a16="http://schemas.microsoft.com/office/drawing/2014/main" id="{8FE8E57C-4C28-4A2F-B383-0F5E0B810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3514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6" name="Oval 14">
              <a:extLst>
                <a:ext uri="{FF2B5EF4-FFF2-40B4-BE49-F238E27FC236}">
                  <a16:creationId xmlns:a16="http://schemas.microsoft.com/office/drawing/2014/main" id="{2148C1B3-9C54-437E-972C-71163F81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232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7" name="Oval 15">
              <a:extLst>
                <a:ext uri="{FF2B5EF4-FFF2-40B4-BE49-F238E27FC236}">
                  <a16:creationId xmlns:a16="http://schemas.microsoft.com/office/drawing/2014/main" id="{85795DCE-8F27-4DC7-9F0A-DCBBA472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536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8" name="Oval 16">
              <a:extLst>
                <a:ext uri="{FF2B5EF4-FFF2-40B4-BE49-F238E27FC236}">
                  <a16:creationId xmlns:a16="http://schemas.microsoft.com/office/drawing/2014/main" id="{88B5102E-EFA6-4AEA-A368-6DF65E4EC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3443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49" name="Oval 17">
              <a:extLst>
                <a:ext uri="{FF2B5EF4-FFF2-40B4-BE49-F238E27FC236}">
                  <a16:creationId xmlns:a16="http://schemas.microsoft.com/office/drawing/2014/main" id="{8315749F-7FF6-4CA9-AA8A-F6FB1AF5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3654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0" name="Oval 18">
              <a:extLst>
                <a:ext uri="{FF2B5EF4-FFF2-40B4-BE49-F238E27FC236}">
                  <a16:creationId xmlns:a16="http://schemas.microsoft.com/office/drawing/2014/main" id="{DD883E28-1292-4C15-ABEA-753020F6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725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1" name="Rectangle 19">
              <a:extLst>
                <a:ext uri="{FF2B5EF4-FFF2-40B4-BE49-F238E27FC236}">
                  <a16:creationId xmlns:a16="http://schemas.microsoft.com/office/drawing/2014/main" id="{5D6B7EC0-5DE6-4D11-B0E3-981583820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311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46452" name="Rectangle 20">
              <a:extLst>
                <a:ext uri="{FF2B5EF4-FFF2-40B4-BE49-F238E27FC236}">
                  <a16:creationId xmlns:a16="http://schemas.microsoft.com/office/drawing/2014/main" id="{E529706A-5C58-4FDA-A228-7916AC81B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311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146453" name="Oval 21">
              <a:extLst>
                <a:ext uri="{FF2B5EF4-FFF2-40B4-BE49-F238E27FC236}">
                  <a16:creationId xmlns:a16="http://schemas.microsoft.com/office/drawing/2014/main" id="{0916CAED-739A-4EBC-BE33-12DF2ADC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346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4" name="Oval 22">
              <a:extLst>
                <a:ext uri="{FF2B5EF4-FFF2-40B4-BE49-F238E27FC236}">
                  <a16:creationId xmlns:a16="http://schemas.microsoft.com/office/drawing/2014/main" id="{48ACFC5A-C9E9-4D57-8613-80E9461EE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3491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5" name="Oval 23">
              <a:extLst>
                <a:ext uri="{FF2B5EF4-FFF2-40B4-BE49-F238E27FC236}">
                  <a16:creationId xmlns:a16="http://schemas.microsoft.com/office/drawing/2014/main" id="{CFDEAA2C-EB91-4C2A-9AE9-13EFC0FB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3606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6" name="Oval 24">
              <a:extLst>
                <a:ext uri="{FF2B5EF4-FFF2-40B4-BE49-F238E27FC236}">
                  <a16:creationId xmlns:a16="http://schemas.microsoft.com/office/drawing/2014/main" id="{B14E30DC-0596-4275-A911-5C8C5EDB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226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7" name="Oval 25">
              <a:extLst>
                <a:ext uri="{FF2B5EF4-FFF2-40B4-BE49-F238E27FC236}">
                  <a16:creationId xmlns:a16="http://schemas.microsoft.com/office/drawing/2014/main" id="{F2E687CD-5380-423C-83F8-F894F162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3155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8" name="Oval 26">
              <a:extLst>
                <a:ext uri="{FF2B5EF4-FFF2-40B4-BE49-F238E27FC236}">
                  <a16:creationId xmlns:a16="http://schemas.microsoft.com/office/drawing/2014/main" id="{9ADA3A31-3A64-468D-9C8E-469C61F7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3318"/>
              <a:ext cx="63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59" name="Oval 27">
              <a:extLst>
                <a:ext uri="{FF2B5EF4-FFF2-40B4-BE49-F238E27FC236}">
                  <a16:creationId xmlns:a16="http://schemas.microsoft.com/office/drawing/2014/main" id="{22857264-6A49-4B9D-8055-8674DC1F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0" name="Oval 28">
              <a:extLst>
                <a:ext uri="{FF2B5EF4-FFF2-40B4-BE49-F238E27FC236}">
                  <a16:creationId xmlns:a16="http://schemas.microsoft.com/office/drawing/2014/main" id="{B13EB337-3BFE-49FE-A20A-8D40156B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1" name="Oval 29">
              <a:extLst>
                <a:ext uri="{FF2B5EF4-FFF2-40B4-BE49-F238E27FC236}">
                  <a16:creationId xmlns:a16="http://schemas.microsoft.com/office/drawing/2014/main" id="{2DF02D47-09D4-4775-AB67-A0C4F515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2" name="Oval 30">
              <a:extLst>
                <a:ext uri="{FF2B5EF4-FFF2-40B4-BE49-F238E27FC236}">
                  <a16:creationId xmlns:a16="http://schemas.microsoft.com/office/drawing/2014/main" id="{F4BB464F-0E83-4CDB-B217-B11B59B0B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3" name="Line 31">
              <a:extLst>
                <a:ext uri="{FF2B5EF4-FFF2-40B4-BE49-F238E27FC236}">
                  <a16:creationId xmlns:a16="http://schemas.microsoft.com/office/drawing/2014/main" id="{DFE04343-9F25-4F31-B8D6-CA6F38EB6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0" y="3596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4" name="Line 32">
              <a:extLst>
                <a:ext uri="{FF2B5EF4-FFF2-40B4-BE49-F238E27FC236}">
                  <a16:creationId xmlns:a16="http://schemas.microsoft.com/office/drawing/2014/main" id="{9CF01933-62D1-4585-ABFF-074387B6A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4" y="3548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5" name="Oval 33">
              <a:extLst>
                <a:ext uri="{FF2B5EF4-FFF2-40B4-BE49-F238E27FC236}">
                  <a16:creationId xmlns:a16="http://schemas.microsoft.com/office/drawing/2014/main" id="{F79C77C2-C1A2-4C6B-B0B8-9EB59870C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277"/>
              <a:ext cx="63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6" name="Oval 34">
              <a:extLst>
                <a:ext uri="{FF2B5EF4-FFF2-40B4-BE49-F238E27FC236}">
                  <a16:creationId xmlns:a16="http://schemas.microsoft.com/office/drawing/2014/main" id="{A456476A-CEC5-428F-9151-F74160AB6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328"/>
              <a:ext cx="62" cy="62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7" name="Oval 35">
              <a:extLst>
                <a:ext uri="{FF2B5EF4-FFF2-40B4-BE49-F238E27FC236}">
                  <a16:creationId xmlns:a16="http://schemas.microsoft.com/office/drawing/2014/main" id="{A7F43105-3B55-4CC3-8BC6-21E6A28FC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91"/>
              <a:ext cx="62" cy="63"/>
            </a:xfrm>
            <a:prstGeom prst="ellipse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8" name="Oval 36">
              <a:extLst>
                <a:ext uri="{FF2B5EF4-FFF2-40B4-BE49-F238E27FC236}">
                  <a16:creationId xmlns:a16="http://schemas.microsoft.com/office/drawing/2014/main" id="{590C6239-5759-4032-8A14-344D406CC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2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69" name="Line 37">
              <a:extLst>
                <a:ext uri="{FF2B5EF4-FFF2-40B4-BE49-F238E27FC236}">
                  <a16:creationId xmlns:a16="http://schemas.microsoft.com/office/drawing/2014/main" id="{CE08CE6A-C119-4E84-B53F-1ADBEF32F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356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70" name="Line 38">
              <a:extLst>
                <a:ext uri="{FF2B5EF4-FFF2-40B4-BE49-F238E27FC236}">
                  <a16:creationId xmlns:a16="http://schemas.microsoft.com/office/drawing/2014/main" id="{7A4F6679-8AB7-4844-B429-9123E4626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2" y="335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46471" name="Rectangle 39">
              <a:extLst>
                <a:ext uri="{FF2B5EF4-FFF2-40B4-BE49-F238E27FC236}">
                  <a16:creationId xmlns:a16="http://schemas.microsoft.com/office/drawing/2014/main" id="{9E4FAEB5-CD44-4728-8C34-56FE538D3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3596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o</a:t>
              </a:r>
            </a:p>
          </p:txBody>
        </p:sp>
      </p:grpSp>
      <p:sp>
        <p:nvSpPr>
          <p:cNvPr id="146472" name="Rectangle 40">
            <a:extLst>
              <a:ext uri="{FF2B5EF4-FFF2-40B4-BE49-F238E27FC236}">
                <a16:creationId xmlns:a16="http://schemas.microsoft.com/office/drawing/2014/main" id="{94620BA3-6F97-4B25-8566-1CD3CF92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0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30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Monotype Sorts" pitchFamily="2" charset="2"/>
              <a:buChar char="q"/>
              <a:defRPr sz="2600" b="1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 2" panose="05020102010507070707" pitchFamily="18" charset="2"/>
              <a:buChar char="¢"/>
              <a:defRPr sz="2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LID4096" sz="2400"/>
              <a:t>Density-connectivity is symmetric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90BAF13F-E1C9-4B88-AD1A-D1E224A34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LID4096" sz="4000"/>
              <a:t>Formal Description of Cluster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FB665C6-4CF1-4E54-B88E-CD428BB45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153400" cy="4114800"/>
          </a:xfrm>
        </p:spPr>
        <p:txBody>
          <a:bodyPr/>
          <a:lstStyle/>
          <a:p>
            <a:r>
              <a:rPr lang="en-US" altLang="LID4096"/>
              <a:t> Given a data set D, parameter </a:t>
            </a:r>
            <a:r>
              <a:rPr lang="en-US" altLang="LID4096">
                <a:sym typeface="Symbol" panose="05050102010706020507" pitchFamily="18" charset="2"/>
              </a:rPr>
              <a:t></a:t>
            </a:r>
            <a:r>
              <a:rPr lang="en-US" altLang="LID4096" baseline="-25000">
                <a:sym typeface="Symbol" panose="05050102010706020507" pitchFamily="18" charset="2"/>
              </a:rPr>
              <a:t> </a:t>
            </a:r>
            <a:r>
              <a:rPr lang="en-US" altLang="LID4096">
                <a:sym typeface="Symbol" panose="05050102010706020507" pitchFamily="18" charset="2"/>
              </a:rPr>
              <a:t>and threshold MinPts.</a:t>
            </a:r>
          </a:p>
          <a:p>
            <a:r>
              <a:rPr lang="en-US" altLang="LID4096"/>
              <a:t> A cluster C is a subset of objects satisfying two criteria:</a:t>
            </a:r>
          </a:p>
          <a:p>
            <a:pPr lvl="1"/>
            <a:r>
              <a:rPr lang="en-US" altLang="LID4096" i="1">
                <a:solidFill>
                  <a:srgbClr val="FF3300"/>
                </a:solidFill>
                <a:sym typeface="SymbolPS" pitchFamily="18" charset="2"/>
              </a:rPr>
              <a:t>Connected:</a:t>
            </a:r>
            <a:r>
              <a:rPr lang="en-US" altLang="LID4096">
                <a:sym typeface="SymbolPS" pitchFamily="18" charset="2"/>
              </a:rPr>
              <a:t>  p,q C: p and q are density-connected</a:t>
            </a:r>
            <a:r>
              <a:rPr lang="en-US" altLang="LID4096">
                <a:sym typeface="Symbol" panose="05050102010706020507" pitchFamily="18" charset="2"/>
              </a:rPr>
              <a:t>.</a:t>
            </a:r>
            <a:r>
              <a:rPr lang="en-US" altLang="LID4096">
                <a:sym typeface="SymbolPS" pitchFamily="18" charset="2"/>
              </a:rPr>
              <a:t> </a:t>
            </a:r>
          </a:p>
          <a:p>
            <a:pPr lvl="1"/>
            <a:r>
              <a:rPr lang="en-US" altLang="LID4096" i="1">
                <a:solidFill>
                  <a:srgbClr val="FF3300"/>
                </a:solidFill>
                <a:sym typeface="SymbolPS" pitchFamily="18" charset="2"/>
              </a:rPr>
              <a:t>Maximal:</a:t>
            </a:r>
            <a:r>
              <a:rPr lang="en-US" altLang="LID4096">
                <a:sym typeface="SymbolPS" pitchFamily="18" charset="2"/>
              </a:rPr>
              <a:t>  p,q: if p C and q is </a:t>
            </a:r>
            <a:r>
              <a:rPr lang="en-US" altLang="LID4096" u="sng">
                <a:sym typeface="SymbolPS" pitchFamily="18" charset="2"/>
              </a:rPr>
              <a:t>density-reachable from p</a:t>
            </a:r>
            <a:r>
              <a:rPr lang="en-US" altLang="LID4096">
                <a:sym typeface="SymbolPS" pitchFamily="18" charset="2"/>
              </a:rPr>
              <a:t>, </a:t>
            </a:r>
            <a:r>
              <a:rPr lang="en-US" altLang="LID4096">
                <a:sym typeface="Symbol" panose="05050102010706020507" pitchFamily="18" charset="2"/>
              </a:rPr>
              <a:t>then q </a:t>
            </a:r>
            <a:r>
              <a:rPr lang="en-US" altLang="LID4096">
                <a:sym typeface="SymbolPS" pitchFamily="18" charset="2"/>
              </a:rPr>
              <a:t>C. </a:t>
            </a:r>
            <a:r>
              <a:rPr lang="en-US" altLang="LID4096">
                <a:solidFill>
                  <a:schemeClr val="tx1"/>
                </a:solidFill>
                <a:sym typeface="SymbolPS" pitchFamily="18" charset="2"/>
              </a:rPr>
              <a:t>(avoid redundancy)</a:t>
            </a:r>
            <a:endParaRPr lang="en-US" altLang="LID4096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48484" name="Line 4">
            <a:extLst>
              <a:ext uri="{FF2B5EF4-FFF2-40B4-BE49-F238E27FC236}">
                <a16:creationId xmlns:a16="http://schemas.microsoft.com/office/drawing/2014/main" id="{CF769BE6-06B4-42AF-8487-81682DDCB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3D6DF337-76C7-4E48-8213-77933DAD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943601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/>
              <a:t>P is a core object.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89083EE1-5DBC-4826-8F3D-A1C12FABE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/>
              <a:t>Review of Concepts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921668AE-C5D6-4EDA-A712-16475316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447801"/>
            <a:ext cx="3352800" cy="77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Are objects p and q in the same cluster?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8ACBEB93-2004-45F0-830D-1A20307E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1"/>
            <a:ext cx="3352800" cy="771525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Are p and q density-connected?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7330696E-BAB4-4AA8-8DFA-BD5C827A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694114"/>
            <a:ext cx="3352800" cy="11064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Are p and q density-reachable by some object o?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17F78382-0EF7-41B6-9924-832877748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00676"/>
            <a:ext cx="2438400" cy="77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Directly density-reachable</a:t>
            </a:r>
          </a:p>
        </p:txBody>
      </p:sp>
      <p:sp>
        <p:nvSpPr>
          <p:cNvPr id="150535" name="Text Box 7">
            <a:extLst>
              <a:ext uri="{FF2B5EF4-FFF2-40B4-BE49-F238E27FC236}">
                <a16:creationId xmlns:a16="http://schemas.microsoft.com/office/drawing/2014/main" id="{446670CA-52B3-4F67-BD41-C388E17DD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400675"/>
            <a:ext cx="3429000" cy="110799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Indirectly density-reachable through a chain</a:t>
            </a:r>
          </a:p>
        </p:txBody>
      </p:sp>
      <p:sp>
        <p:nvSpPr>
          <p:cNvPr id="150536" name="Text Box 8">
            <a:extLst>
              <a:ext uri="{FF2B5EF4-FFF2-40B4-BE49-F238E27FC236}">
                <a16:creationId xmlns:a16="http://schemas.microsoft.com/office/drawing/2014/main" id="{879BBA99-9690-4421-8F13-213274C9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1"/>
            <a:ext cx="3352800" cy="77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Is an object o in a cluster or an outlier?</a:t>
            </a:r>
          </a:p>
        </p:txBody>
      </p:sp>
      <p:sp>
        <p:nvSpPr>
          <p:cNvPr id="150537" name="Text Box 9">
            <a:extLst>
              <a:ext uri="{FF2B5EF4-FFF2-40B4-BE49-F238E27FC236}">
                <a16:creationId xmlns:a16="http://schemas.microsoft.com/office/drawing/2014/main" id="{32AD1CE5-4FEA-4524-AAC6-665AD648B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2657476"/>
            <a:ext cx="3352800" cy="4365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Is o a core object?</a:t>
            </a:r>
            <a:endParaRPr lang="en-US" altLang="LID4096" sz="2200">
              <a:sym typeface="Symbol" panose="05050102010706020507" pitchFamily="18" charset="2"/>
            </a:endParaRPr>
          </a:p>
        </p:txBody>
      </p:sp>
      <p:sp>
        <p:nvSpPr>
          <p:cNvPr id="150538" name="Text Box 10">
            <a:extLst>
              <a:ext uri="{FF2B5EF4-FFF2-40B4-BE49-F238E27FC236}">
                <a16:creationId xmlns:a16="http://schemas.microsoft.com/office/drawing/2014/main" id="{AEB1909D-0854-4D91-A2BF-468B9933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1"/>
            <a:ext cx="3352800" cy="7715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 sz="2200"/>
              <a:t>Is o density-reachable by some core object?</a:t>
            </a:r>
            <a:endParaRPr lang="en-US" altLang="LID4096" sz="2200">
              <a:sym typeface="Symbol" panose="05050102010706020507" pitchFamily="18" charset="2"/>
            </a:endParaRPr>
          </a:p>
        </p:txBody>
      </p:sp>
      <p:sp>
        <p:nvSpPr>
          <p:cNvPr id="150539" name="Line 11">
            <a:extLst>
              <a:ext uri="{FF2B5EF4-FFF2-40B4-BE49-F238E27FC236}">
                <a16:creationId xmlns:a16="http://schemas.microsoft.com/office/drawing/2014/main" id="{08ABF953-FF57-4B8F-A281-82B8FBBF6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0" name="Line 12">
            <a:extLst>
              <a:ext uri="{FF2B5EF4-FFF2-40B4-BE49-F238E27FC236}">
                <a16:creationId xmlns:a16="http://schemas.microsoft.com/office/drawing/2014/main" id="{DD3DF8DC-727A-4D04-989F-58A64CCB9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1" name="Line 13">
            <a:extLst>
              <a:ext uri="{FF2B5EF4-FFF2-40B4-BE49-F238E27FC236}">
                <a16:creationId xmlns:a16="http://schemas.microsoft.com/office/drawing/2014/main" id="{7188CB7F-B8BB-43B5-BED2-F117E9852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3434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2" name="Line 14">
            <a:extLst>
              <a:ext uri="{FF2B5EF4-FFF2-40B4-BE49-F238E27FC236}">
                <a16:creationId xmlns:a16="http://schemas.microsoft.com/office/drawing/2014/main" id="{124FBF60-90E1-44BE-A85F-0B0B8D1D0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343400"/>
            <a:ext cx="4038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3" name="Line 15">
            <a:extLst>
              <a:ext uri="{FF2B5EF4-FFF2-40B4-BE49-F238E27FC236}">
                <a16:creationId xmlns:a16="http://schemas.microsoft.com/office/drawing/2014/main" id="{3A5CE41E-A154-4C9B-916A-5A4D7F9A0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4" name="Line 16">
            <a:extLst>
              <a:ext uri="{FF2B5EF4-FFF2-40B4-BE49-F238E27FC236}">
                <a16:creationId xmlns:a16="http://schemas.microsoft.com/office/drawing/2014/main" id="{E70D61E3-CADD-41DE-A47A-015A5912F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5" name="Line 17">
            <a:extLst>
              <a:ext uri="{FF2B5EF4-FFF2-40B4-BE49-F238E27FC236}">
                <a16:creationId xmlns:a16="http://schemas.microsoft.com/office/drawing/2014/main" id="{F72FFCAA-2CD3-415E-8623-FA001D234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800600"/>
            <a:ext cx="403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0546" name="Line 18">
            <a:extLst>
              <a:ext uri="{FF2B5EF4-FFF2-40B4-BE49-F238E27FC236}">
                <a16:creationId xmlns:a16="http://schemas.microsoft.com/office/drawing/2014/main" id="{2C675D30-1DC3-4F65-A51A-27C1852CC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 animBg="1"/>
      <p:bldP spid="150533" grpId="0" animBg="1"/>
      <p:bldP spid="150534" grpId="0" animBg="1"/>
      <p:bldP spid="150534" grpId="1" animBg="1"/>
      <p:bldP spid="150535" grpId="0" animBg="1"/>
      <p:bldP spid="150535" grpId="1" animBg="1"/>
      <p:bldP spid="150536" grpId="0" animBg="1"/>
      <p:bldP spid="150537" grpId="0" animBg="1"/>
      <p:bldP spid="1505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D0D50F7D-0DA3-4BF1-A77D-59DD5061D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/>
              <a:t>DBSCAN Algorithm</a:t>
            </a:r>
          </a:p>
        </p:txBody>
      </p:sp>
      <p:sp>
        <p:nvSpPr>
          <p:cNvPr id="152579" name="Text Box 3">
            <a:extLst>
              <a:ext uri="{FF2B5EF4-FFF2-40B4-BE49-F238E27FC236}">
                <a16:creationId xmlns:a16="http://schemas.microsoft.com/office/drawing/2014/main" id="{F799BBBF-AB61-4C92-889D-1EAF2633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371601"/>
            <a:ext cx="6477000" cy="326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LID4096"/>
              <a:t>Input: The data set D</a:t>
            </a:r>
          </a:p>
          <a:p>
            <a:pPr>
              <a:spcBef>
                <a:spcPct val="50000"/>
              </a:spcBef>
            </a:pPr>
            <a:r>
              <a:rPr lang="en-US" altLang="LID4096"/>
              <a:t>Parameter: </a:t>
            </a:r>
            <a:r>
              <a:rPr lang="en-US" altLang="LID4096">
                <a:sym typeface="Symbol" panose="05050102010706020507" pitchFamily="18" charset="2"/>
              </a:rPr>
              <a:t>, MinPts</a:t>
            </a:r>
          </a:p>
          <a:p>
            <a:pPr>
              <a:spcBef>
                <a:spcPct val="50000"/>
              </a:spcBef>
            </a:pPr>
            <a:r>
              <a:rPr lang="en-US" altLang="LID4096">
                <a:sym typeface="Symbol" panose="05050102010706020507" pitchFamily="18" charset="2"/>
              </a:rPr>
              <a:t>For each object p in D</a:t>
            </a:r>
          </a:p>
          <a:p>
            <a:r>
              <a:rPr lang="en-US" altLang="LID4096">
                <a:sym typeface="Symbol" panose="05050102010706020507" pitchFamily="18" charset="2"/>
              </a:rPr>
              <a:t>     if p is a core object and not processed then </a:t>
            </a:r>
          </a:p>
          <a:p>
            <a:r>
              <a:rPr lang="en-US" altLang="LID4096">
                <a:sym typeface="Symbol" panose="05050102010706020507" pitchFamily="18" charset="2"/>
              </a:rPr>
              <a:t>           </a:t>
            </a:r>
            <a:r>
              <a:rPr lang="en-US" altLang="LID4096">
                <a:solidFill>
                  <a:srgbClr val="FF3300"/>
                </a:solidFill>
                <a:sym typeface="Symbol" panose="05050102010706020507" pitchFamily="18" charset="2"/>
              </a:rPr>
              <a:t>C = retrieve all objects density-reachable from p </a:t>
            </a:r>
            <a:r>
              <a:rPr lang="en-US" altLang="LID4096">
                <a:sym typeface="Symbol" panose="05050102010706020507" pitchFamily="18" charset="2"/>
              </a:rPr>
              <a:t>  </a:t>
            </a:r>
          </a:p>
          <a:p>
            <a:r>
              <a:rPr lang="en-US" altLang="LID4096">
                <a:sym typeface="Symbol" panose="05050102010706020507" pitchFamily="18" charset="2"/>
              </a:rPr>
              <a:t>           mark all objects in C as processed</a:t>
            </a:r>
          </a:p>
          <a:p>
            <a:r>
              <a:rPr lang="en-US" altLang="LID4096">
                <a:sym typeface="Symbol" panose="05050102010706020507" pitchFamily="18" charset="2"/>
              </a:rPr>
              <a:t>	      report C as a cluster</a:t>
            </a:r>
          </a:p>
          <a:p>
            <a:r>
              <a:rPr lang="en-US" altLang="LID4096">
                <a:sym typeface="Symbol" panose="05050102010706020507" pitchFamily="18" charset="2"/>
              </a:rPr>
              <a:t>     else mark p as outlier</a:t>
            </a:r>
          </a:p>
          <a:p>
            <a:r>
              <a:rPr lang="en-US" altLang="LID4096">
                <a:sym typeface="Symbol" panose="05050102010706020507" pitchFamily="18" charset="2"/>
              </a:rPr>
              <a:t>     end if</a:t>
            </a:r>
          </a:p>
          <a:p>
            <a:pPr>
              <a:spcBef>
                <a:spcPct val="50000"/>
              </a:spcBef>
            </a:pPr>
            <a:r>
              <a:rPr lang="en-US" altLang="LID4096">
                <a:sym typeface="Symbol" panose="05050102010706020507" pitchFamily="18" charset="2"/>
              </a:rPr>
              <a:t>End For</a:t>
            </a:r>
          </a:p>
        </p:txBody>
      </p:sp>
      <p:sp>
        <p:nvSpPr>
          <p:cNvPr id="152580" name="Text Box 4">
            <a:extLst>
              <a:ext uri="{FF2B5EF4-FFF2-40B4-BE49-F238E27FC236}">
                <a16:creationId xmlns:a16="http://schemas.microsoft.com/office/drawing/2014/main" id="{D60B05A0-1A45-4530-9213-AFA65E74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1"/>
            <a:ext cx="3200400" cy="39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DBScan Algorithm</a:t>
            </a:r>
            <a:endParaRPr lang="en-US" alt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631" y="5717094"/>
            <a:ext cx="1583604" cy="39399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Good cluster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2557145"/>
                <a:ext cx="6441440" cy="14820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Proximity measure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𝑚𝑖𝑙𝑎𝑟𝑖𝑡𝑦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large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similar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larger if the points are different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2557145"/>
                <a:ext cx="6441440" cy="1482090"/>
              </a:xfrm>
              <a:blipFill>
                <a:blip r:embed="rId2"/>
                <a:stretch>
                  <a:fillRect l="-189" t="-286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59" y="3988550"/>
            <a:ext cx="2360777" cy="2229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38" y="2644326"/>
            <a:ext cx="3372616" cy="3003474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447802" y="11345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Clustering measure</a:t>
            </a:r>
            <a:endParaRPr lang="en-US" dirty="0"/>
          </a:p>
        </p:txBody>
      </p:sp>
      <p:sp>
        <p:nvSpPr>
          <p:cNvPr id="7" name="Title 1"/>
          <p:cNvSpPr txBox="1"/>
          <p:nvPr/>
        </p:nvSpPr>
        <p:spPr>
          <a:xfrm>
            <a:off x="9070817" y="5717093"/>
            <a:ext cx="1583604" cy="3939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+mn-lt"/>
              </a:rPr>
              <a:t>Bad cluster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8225ADF6-ED78-4696-8BA1-7BC999DC6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DBSCAN: The Algorithm</a:t>
            </a:r>
            <a:endParaRPr lang="en-US" altLang="zh-CN" sz="4000">
              <a:ea typeface="SimSun" panose="02010600030101010101" pitchFamily="2" charset="-122"/>
            </a:endParaRP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0E09F074-F9AC-4F85-9034-D75F432FF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Arbitrary select a point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endParaRPr lang="en-US" altLang="zh-CN" sz="2000"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wrt </a:t>
            </a:r>
            <a:r>
              <a:rPr lang="en-US" altLang="zh-CN" sz="2000" i="1">
                <a:ea typeface="SimSun" panose="02010600030101010101" pitchFamily="2" charset="-122"/>
              </a:rPr>
              <a:t>Eps</a:t>
            </a:r>
            <a:r>
              <a:rPr lang="en-US" altLang="zh-CN" sz="2000">
                <a:ea typeface="SimSun" panose="02010600030101010101" pitchFamily="2" charset="-122"/>
              </a:rPr>
              <a:t> and </a:t>
            </a:r>
            <a:r>
              <a:rPr lang="en-US" altLang="zh-CN" sz="2000" i="1">
                <a:ea typeface="SimSun" panose="02010600030101010101" pitchFamily="2" charset="-122"/>
              </a:rPr>
              <a:t>MinPts</a:t>
            </a:r>
            <a:r>
              <a:rPr lang="en-US" altLang="zh-CN" sz="2000">
                <a:ea typeface="SimSun" panose="02010600030101010101" pitchFamily="2" charset="-12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is a core point, a cluster is formed.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and DBSCAN visits the next point of the database.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Continue the process until all of the points have been processed.</a:t>
            </a:r>
            <a:endParaRPr lang="en-US" altLang="zh-CN" sz="17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6FF92917-37A6-412E-B43C-39F485C84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 sz="4000"/>
              <a:t>DBSCAN Algorithm: Example</a:t>
            </a:r>
            <a:endParaRPr lang="de-DE" altLang="LID4096" sz="4000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70F0F039-91D8-4857-9A7F-FF2D44E27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LID4096"/>
              <a:t>Parameter</a:t>
            </a:r>
          </a:p>
          <a:p>
            <a:pPr lvl="2"/>
            <a:r>
              <a:rPr lang="de-DE" altLang="LID4096"/>
              <a:t> </a:t>
            </a:r>
            <a:r>
              <a:rPr lang="en-US" altLang="LID4096" i="1">
                <a:latin typeface="Symbol" panose="05050102010706020507" pitchFamily="18" charset="2"/>
              </a:rPr>
              <a:t>e</a:t>
            </a:r>
            <a:r>
              <a:rPr lang="de-DE" altLang="LID4096"/>
              <a:t> = 2 cm</a:t>
            </a:r>
          </a:p>
          <a:p>
            <a:pPr lvl="2"/>
            <a:r>
              <a:rPr lang="de-DE" altLang="LID4096"/>
              <a:t> </a:t>
            </a:r>
            <a:r>
              <a:rPr lang="de-DE" altLang="LID4096" i="1"/>
              <a:t>MinPts</a:t>
            </a:r>
            <a:r>
              <a:rPr lang="de-DE" altLang="LID4096"/>
              <a:t> = 3</a:t>
            </a:r>
          </a:p>
        </p:txBody>
      </p:sp>
      <p:sp>
        <p:nvSpPr>
          <p:cNvPr id="303108" name="Oval 4">
            <a:extLst>
              <a:ext uri="{FF2B5EF4-FFF2-40B4-BE49-F238E27FC236}">
                <a16:creationId xmlns:a16="http://schemas.microsoft.com/office/drawing/2014/main" id="{B28410CF-107D-4096-A4B4-0CE8EE51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LID4096" altLang="LID4096" sz="2400">
              <a:latin typeface="Times New Roman" panose="02020603050405020304" pitchFamily="18" charset="0"/>
            </a:endParaRPr>
          </a:p>
        </p:txBody>
      </p:sp>
      <p:sp>
        <p:nvSpPr>
          <p:cNvPr id="303109" name="Oval 5">
            <a:extLst>
              <a:ext uri="{FF2B5EF4-FFF2-40B4-BE49-F238E27FC236}">
                <a16:creationId xmlns:a16="http://schemas.microsoft.com/office/drawing/2014/main" id="{E9A9780F-F989-45BA-A5EB-0394CEFA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0" name="Oval 6">
            <a:extLst>
              <a:ext uri="{FF2B5EF4-FFF2-40B4-BE49-F238E27FC236}">
                <a16:creationId xmlns:a16="http://schemas.microsoft.com/office/drawing/2014/main" id="{D84D449F-D150-41B7-84D2-A22B6A98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1" name="Oval 7">
            <a:extLst>
              <a:ext uri="{FF2B5EF4-FFF2-40B4-BE49-F238E27FC236}">
                <a16:creationId xmlns:a16="http://schemas.microsoft.com/office/drawing/2014/main" id="{A6A5174E-0DB9-4731-B514-6D28C3D2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2" name="Oval 8">
            <a:extLst>
              <a:ext uri="{FF2B5EF4-FFF2-40B4-BE49-F238E27FC236}">
                <a16:creationId xmlns:a16="http://schemas.microsoft.com/office/drawing/2014/main" id="{F949DC6F-3444-431F-8F59-5F6A011E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3" name="Oval 9">
            <a:extLst>
              <a:ext uri="{FF2B5EF4-FFF2-40B4-BE49-F238E27FC236}">
                <a16:creationId xmlns:a16="http://schemas.microsoft.com/office/drawing/2014/main" id="{E6CEB26F-2E28-40A2-8322-E6504E661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4" name="Oval 10">
            <a:extLst>
              <a:ext uri="{FF2B5EF4-FFF2-40B4-BE49-F238E27FC236}">
                <a16:creationId xmlns:a16="http://schemas.microsoft.com/office/drawing/2014/main" id="{2A56D2FC-A084-4044-A2D1-2003EFC6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5" name="Oval 11">
            <a:extLst>
              <a:ext uri="{FF2B5EF4-FFF2-40B4-BE49-F238E27FC236}">
                <a16:creationId xmlns:a16="http://schemas.microsoft.com/office/drawing/2014/main" id="{54C3309D-764D-4551-BA14-4DC597E0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6" name="Oval 12">
            <a:extLst>
              <a:ext uri="{FF2B5EF4-FFF2-40B4-BE49-F238E27FC236}">
                <a16:creationId xmlns:a16="http://schemas.microsoft.com/office/drawing/2014/main" id="{D86DAE0D-A2D8-4302-9F3D-DE56DE5EE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7" name="Oval 13">
            <a:extLst>
              <a:ext uri="{FF2B5EF4-FFF2-40B4-BE49-F238E27FC236}">
                <a16:creationId xmlns:a16="http://schemas.microsoft.com/office/drawing/2014/main" id="{252C6222-A93D-4F40-906C-2D0667CD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3118" name="Oval 14">
            <a:extLst>
              <a:ext uri="{FF2B5EF4-FFF2-40B4-BE49-F238E27FC236}">
                <a16:creationId xmlns:a16="http://schemas.microsoft.com/office/drawing/2014/main" id="{7338F566-404F-4962-B9DC-B153CA4E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303119" name="Group 15">
            <a:extLst>
              <a:ext uri="{FF2B5EF4-FFF2-40B4-BE49-F238E27FC236}">
                <a16:creationId xmlns:a16="http://schemas.microsoft.com/office/drawing/2014/main" id="{C9674678-3D65-4454-80CB-7458D20291B4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3360738"/>
            <a:ext cx="730250" cy="671512"/>
            <a:chOff x="1973" y="2117"/>
            <a:chExt cx="460" cy="423"/>
          </a:xfrm>
        </p:grpSpPr>
        <p:grpSp>
          <p:nvGrpSpPr>
            <p:cNvPr id="303120" name="Group 16">
              <a:extLst>
                <a:ext uri="{FF2B5EF4-FFF2-40B4-BE49-F238E27FC236}">
                  <a16:creationId xmlns:a16="http://schemas.microsoft.com/office/drawing/2014/main" id="{C400AFD2-BEBB-49CF-BA4D-3362D3CA8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117"/>
              <a:ext cx="460" cy="423"/>
              <a:chOff x="749" y="1885"/>
              <a:chExt cx="460" cy="423"/>
            </a:xfrm>
          </p:grpSpPr>
          <p:sp>
            <p:nvSpPr>
              <p:cNvPr id="303121" name="Oval 17">
                <a:extLst>
                  <a:ext uri="{FF2B5EF4-FFF2-40B4-BE49-F238E27FC236}">
                    <a16:creationId xmlns:a16="http://schemas.microsoft.com/office/drawing/2014/main" id="{E665A392-FB48-4309-AE04-1394A26A8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3122" name="Oval 18">
                <a:extLst>
                  <a:ext uri="{FF2B5EF4-FFF2-40B4-BE49-F238E27FC236}">
                    <a16:creationId xmlns:a16="http://schemas.microsoft.com/office/drawing/2014/main" id="{A16466B3-D963-4AAA-9421-2875F4619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  <p:sp>
          <p:nvSpPr>
            <p:cNvPr id="303123" name="Oval 19">
              <a:extLst>
                <a:ext uri="{FF2B5EF4-FFF2-40B4-BE49-F238E27FC236}">
                  <a16:creationId xmlns:a16="http://schemas.microsoft.com/office/drawing/2014/main" id="{04C6E4B1-0100-4CD4-B922-C957CB294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2180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3124" name="Oval 20">
              <a:extLst>
                <a:ext uri="{FF2B5EF4-FFF2-40B4-BE49-F238E27FC236}">
                  <a16:creationId xmlns:a16="http://schemas.microsoft.com/office/drawing/2014/main" id="{15F72461-F37C-4EB7-910C-10804A32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228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03125" name="Group 21">
            <a:extLst>
              <a:ext uri="{FF2B5EF4-FFF2-40B4-BE49-F238E27FC236}">
                <a16:creationId xmlns:a16="http://schemas.microsoft.com/office/drawing/2014/main" id="{0EABEB3D-9097-4C49-B29E-5BF53679AA42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3155951"/>
            <a:ext cx="730250" cy="671513"/>
            <a:chOff x="2021" y="1988"/>
            <a:chExt cx="460" cy="423"/>
          </a:xfrm>
        </p:grpSpPr>
        <p:sp>
          <p:nvSpPr>
            <p:cNvPr id="303126" name="Oval 22">
              <a:extLst>
                <a:ext uri="{FF2B5EF4-FFF2-40B4-BE49-F238E27FC236}">
                  <a16:creationId xmlns:a16="http://schemas.microsoft.com/office/drawing/2014/main" id="{9444399F-4EF3-4844-BBBA-A0D728F0D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grpSp>
          <p:nvGrpSpPr>
            <p:cNvPr id="303127" name="Group 23">
              <a:extLst>
                <a:ext uri="{FF2B5EF4-FFF2-40B4-BE49-F238E27FC236}">
                  <a16:creationId xmlns:a16="http://schemas.microsoft.com/office/drawing/2014/main" id="{01F8EE32-90D2-4A5F-ABFD-2BF251846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988"/>
              <a:ext cx="460" cy="423"/>
              <a:chOff x="749" y="1885"/>
              <a:chExt cx="460" cy="423"/>
            </a:xfrm>
          </p:grpSpPr>
          <p:sp>
            <p:nvSpPr>
              <p:cNvPr id="303128" name="Oval 24">
                <a:extLst>
                  <a:ext uri="{FF2B5EF4-FFF2-40B4-BE49-F238E27FC236}">
                    <a16:creationId xmlns:a16="http://schemas.microsoft.com/office/drawing/2014/main" id="{4C1989C4-E4FD-49F5-9B13-3B2628023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3129" name="Oval 25">
                <a:extLst>
                  <a:ext uri="{FF2B5EF4-FFF2-40B4-BE49-F238E27FC236}">
                    <a16:creationId xmlns:a16="http://schemas.microsoft.com/office/drawing/2014/main" id="{E21A85D5-BC58-4D2C-8874-8ADBF5AA4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</p:grpSp>
      <p:grpSp>
        <p:nvGrpSpPr>
          <p:cNvPr id="303130" name="Group 26">
            <a:extLst>
              <a:ext uri="{FF2B5EF4-FFF2-40B4-BE49-F238E27FC236}">
                <a16:creationId xmlns:a16="http://schemas.microsoft.com/office/drawing/2014/main" id="{DD31BEB4-F92F-4C9F-890D-8C38AE81CDE7}"/>
              </a:ext>
            </a:extLst>
          </p:cNvPr>
          <p:cNvGrpSpPr>
            <a:grpSpLocks/>
          </p:cNvGrpSpPr>
          <p:nvPr/>
        </p:nvGrpSpPr>
        <p:grpSpPr bwMode="auto">
          <a:xfrm>
            <a:off x="4916488" y="2986088"/>
            <a:ext cx="730250" cy="671512"/>
            <a:chOff x="749" y="1885"/>
            <a:chExt cx="460" cy="423"/>
          </a:xfrm>
        </p:grpSpPr>
        <p:sp>
          <p:nvSpPr>
            <p:cNvPr id="303131" name="Oval 27">
              <a:extLst>
                <a:ext uri="{FF2B5EF4-FFF2-40B4-BE49-F238E27FC236}">
                  <a16:creationId xmlns:a16="http://schemas.microsoft.com/office/drawing/2014/main" id="{02243E2F-7DF0-4A2E-8409-21E043AE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3132" name="Oval 28">
              <a:extLst>
                <a:ext uri="{FF2B5EF4-FFF2-40B4-BE49-F238E27FC236}">
                  <a16:creationId xmlns:a16="http://schemas.microsoft.com/office/drawing/2014/main" id="{E4680904-E3CF-4BD3-86EF-FA7E20DF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03133" name="Group 29">
            <a:extLst>
              <a:ext uri="{FF2B5EF4-FFF2-40B4-BE49-F238E27FC236}">
                <a16:creationId xmlns:a16="http://schemas.microsoft.com/office/drawing/2014/main" id="{B5F27680-BA84-4327-A8C1-1C1671268B63}"/>
              </a:ext>
            </a:extLst>
          </p:cNvPr>
          <p:cNvGrpSpPr>
            <a:grpSpLocks/>
          </p:cNvGrpSpPr>
          <p:nvPr/>
        </p:nvGrpSpPr>
        <p:grpSpPr bwMode="auto">
          <a:xfrm>
            <a:off x="4916488" y="3230563"/>
            <a:ext cx="730250" cy="671512"/>
            <a:chOff x="2137" y="2035"/>
            <a:chExt cx="460" cy="423"/>
          </a:xfrm>
        </p:grpSpPr>
        <p:sp>
          <p:nvSpPr>
            <p:cNvPr id="303134" name="Oval 30">
              <a:extLst>
                <a:ext uri="{FF2B5EF4-FFF2-40B4-BE49-F238E27FC236}">
                  <a16:creationId xmlns:a16="http://schemas.microsoft.com/office/drawing/2014/main" id="{6F6F52ED-E909-428F-9A8F-3AA1767F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2074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grpSp>
          <p:nvGrpSpPr>
            <p:cNvPr id="303135" name="Group 31">
              <a:extLst>
                <a:ext uri="{FF2B5EF4-FFF2-40B4-BE49-F238E27FC236}">
                  <a16:creationId xmlns:a16="http://schemas.microsoft.com/office/drawing/2014/main" id="{71910677-0FDA-42C4-A25F-585435E74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" y="2035"/>
              <a:ext cx="460" cy="423"/>
              <a:chOff x="749" y="1885"/>
              <a:chExt cx="460" cy="423"/>
            </a:xfrm>
          </p:grpSpPr>
          <p:sp>
            <p:nvSpPr>
              <p:cNvPr id="303136" name="Oval 32">
                <a:extLst>
                  <a:ext uri="{FF2B5EF4-FFF2-40B4-BE49-F238E27FC236}">
                    <a16:creationId xmlns:a16="http://schemas.microsoft.com/office/drawing/2014/main" id="{0FC8F5D3-C61D-4093-84D9-1D674CBC1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3137" name="Oval 33">
                <a:extLst>
                  <a:ext uri="{FF2B5EF4-FFF2-40B4-BE49-F238E27FC236}">
                    <a16:creationId xmlns:a16="http://schemas.microsoft.com/office/drawing/2014/main" id="{A48EB152-9A40-41F7-92B0-F323C3CB9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</p:grpSp>
      <p:grpSp>
        <p:nvGrpSpPr>
          <p:cNvPr id="303138" name="Group 34">
            <a:extLst>
              <a:ext uri="{FF2B5EF4-FFF2-40B4-BE49-F238E27FC236}">
                <a16:creationId xmlns:a16="http://schemas.microsoft.com/office/drawing/2014/main" id="{4B47745B-6E82-4AA9-A057-8B29961C1EAB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2987676"/>
            <a:ext cx="730250" cy="671513"/>
            <a:chOff x="749" y="1885"/>
            <a:chExt cx="460" cy="423"/>
          </a:xfrm>
        </p:grpSpPr>
        <p:sp>
          <p:nvSpPr>
            <p:cNvPr id="303139" name="Oval 35">
              <a:extLst>
                <a:ext uri="{FF2B5EF4-FFF2-40B4-BE49-F238E27FC236}">
                  <a16:creationId xmlns:a16="http://schemas.microsoft.com/office/drawing/2014/main" id="{8C80E63D-96FA-4481-837D-36E704C8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3140" name="Oval 36">
              <a:extLst>
                <a:ext uri="{FF2B5EF4-FFF2-40B4-BE49-F238E27FC236}">
                  <a16:creationId xmlns:a16="http://schemas.microsoft.com/office/drawing/2014/main" id="{2097E7C6-C0C0-4414-B853-E383E6C0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sp>
        <p:nvSpPr>
          <p:cNvPr id="303141" name="Rectangle 37">
            <a:extLst>
              <a:ext uri="{FF2B5EF4-FFF2-40B4-BE49-F238E27FC236}">
                <a16:creationId xmlns:a16="http://schemas.microsoft.com/office/drawing/2014/main" id="{90450140-F402-4E7E-8DF7-4F3833F9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1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>
                <a:latin typeface="Times New Roman" panose="02020603050405020304" pitchFamily="18" charset="0"/>
              </a:rPr>
              <a:t>for</a:t>
            </a:r>
            <a:r>
              <a:rPr lang="en-US" altLang="LID4096">
                <a:latin typeface="Times New Roman" panose="02020603050405020304" pitchFamily="18" charset="0"/>
              </a:rPr>
              <a:t> each </a:t>
            </a:r>
            <a:r>
              <a:rPr lang="en-US" altLang="LID4096" i="1">
                <a:latin typeface="Times New Roman" panose="02020603050405020304" pitchFamily="18" charset="0"/>
              </a:rPr>
              <a:t>o </a:t>
            </a:r>
            <a:r>
              <a:rPr lang="en-US" altLang="LID4096">
                <a:latin typeface="Symbol" panose="05050102010706020507" pitchFamily="18" charset="2"/>
              </a:rPr>
              <a:t>Î</a:t>
            </a:r>
            <a:r>
              <a:rPr lang="en-US" altLang="LID4096" i="1">
                <a:latin typeface="Times New Roman" panose="02020603050405020304" pitchFamily="18" charset="0"/>
              </a:rPr>
              <a:t> D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b="1">
                <a:latin typeface="Times New Roman" panose="02020603050405020304" pitchFamily="18" charset="0"/>
              </a:rPr>
              <a:t>do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not yet classified </a:t>
            </a:r>
            <a:r>
              <a:rPr lang="en-US" altLang="LID4096" b="1">
                <a:latin typeface="Times New Roman" panose="02020603050405020304" pitchFamily="18" charset="0"/>
              </a:rPr>
              <a:t>then 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a core-object </a:t>
            </a:r>
            <a:r>
              <a:rPr lang="en-US" altLang="LID4096" b="1">
                <a:latin typeface="Times New Roman" panose="02020603050405020304" pitchFamily="18" charset="0"/>
              </a:rPr>
              <a:t>then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</a:t>
            </a:r>
            <a:r>
              <a:rPr lang="en-US" altLang="LID4096" b="1">
                <a:latin typeface="Times New Roman" panose="02020603050405020304" pitchFamily="18" charset="0"/>
              </a:rPr>
              <a:t>else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assign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to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75A8A31-B82A-4CB8-9F19-467C96519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153400" cy="1447800"/>
          </a:xfrm>
        </p:spPr>
        <p:txBody>
          <a:bodyPr/>
          <a:lstStyle/>
          <a:p>
            <a:r>
              <a:rPr lang="en-US" altLang="LID4096" sz="4000"/>
              <a:t>DBSCAN Algorithm: Example</a:t>
            </a:r>
            <a:endParaRPr lang="de-DE" altLang="LID4096" sz="4000"/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520F53CF-00F6-4998-81C4-AED58C23C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LID4096"/>
              <a:t>Parameter</a:t>
            </a:r>
          </a:p>
          <a:p>
            <a:pPr lvl="2"/>
            <a:r>
              <a:rPr lang="de-DE" altLang="LID4096"/>
              <a:t> </a:t>
            </a:r>
            <a:r>
              <a:rPr lang="en-US" altLang="LID4096" i="1">
                <a:latin typeface="Symbol" panose="05050102010706020507" pitchFamily="18" charset="2"/>
              </a:rPr>
              <a:t>e</a:t>
            </a:r>
            <a:r>
              <a:rPr lang="de-DE" altLang="LID4096"/>
              <a:t> = 2 cm</a:t>
            </a:r>
          </a:p>
          <a:p>
            <a:pPr lvl="2"/>
            <a:r>
              <a:rPr lang="de-DE" altLang="LID4096"/>
              <a:t> </a:t>
            </a:r>
            <a:r>
              <a:rPr lang="de-DE" altLang="LID4096" i="1"/>
              <a:t>MinPts</a:t>
            </a:r>
            <a:r>
              <a:rPr lang="de-DE" altLang="LID4096"/>
              <a:t> = 3</a:t>
            </a:r>
          </a:p>
          <a:p>
            <a:pPr>
              <a:buFont typeface="Wingdings 2" panose="05020102010507070707" pitchFamily="18" charset="2"/>
              <a:buNone/>
            </a:pPr>
            <a:endParaRPr lang="de-DE" altLang="LID4096" sz="500"/>
          </a:p>
        </p:txBody>
      </p:sp>
      <p:sp>
        <p:nvSpPr>
          <p:cNvPr id="305156" name="Oval 4">
            <a:extLst>
              <a:ext uri="{FF2B5EF4-FFF2-40B4-BE49-F238E27FC236}">
                <a16:creationId xmlns:a16="http://schemas.microsoft.com/office/drawing/2014/main" id="{9916596E-D7D1-47A9-9E82-5612D6FE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LID4096" altLang="LID4096" sz="2400">
              <a:latin typeface="Times New Roman" panose="02020603050405020304" pitchFamily="18" charset="0"/>
            </a:endParaRPr>
          </a:p>
        </p:txBody>
      </p:sp>
      <p:sp>
        <p:nvSpPr>
          <p:cNvPr id="305157" name="Oval 5">
            <a:extLst>
              <a:ext uri="{FF2B5EF4-FFF2-40B4-BE49-F238E27FC236}">
                <a16:creationId xmlns:a16="http://schemas.microsoft.com/office/drawing/2014/main" id="{86EC0E7F-97D6-4681-81A9-F88ED46C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58" name="Oval 6">
            <a:extLst>
              <a:ext uri="{FF2B5EF4-FFF2-40B4-BE49-F238E27FC236}">
                <a16:creationId xmlns:a16="http://schemas.microsoft.com/office/drawing/2014/main" id="{565B63F2-A8CD-465B-925A-44E1117C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59" name="Oval 7">
            <a:extLst>
              <a:ext uri="{FF2B5EF4-FFF2-40B4-BE49-F238E27FC236}">
                <a16:creationId xmlns:a16="http://schemas.microsoft.com/office/drawing/2014/main" id="{6DE27226-C612-472D-BEFD-F5D7EA7D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0" name="Oval 8">
            <a:extLst>
              <a:ext uri="{FF2B5EF4-FFF2-40B4-BE49-F238E27FC236}">
                <a16:creationId xmlns:a16="http://schemas.microsoft.com/office/drawing/2014/main" id="{FB66ADFD-EA83-4FD0-9B6E-171E70E4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1" name="Oval 9">
            <a:extLst>
              <a:ext uri="{FF2B5EF4-FFF2-40B4-BE49-F238E27FC236}">
                <a16:creationId xmlns:a16="http://schemas.microsoft.com/office/drawing/2014/main" id="{90CD164B-2AD8-4140-BA54-61BC5CBB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2" name="Oval 10">
            <a:extLst>
              <a:ext uri="{FF2B5EF4-FFF2-40B4-BE49-F238E27FC236}">
                <a16:creationId xmlns:a16="http://schemas.microsoft.com/office/drawing/2014/main" id="{179B36B2-ECE5-4926-A436-26B2F955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3" name="Oval 11">
            <a:extLst>
              <a:ext uri="{FF2B5EF4-FFF2-40B4-BE49-F238E27FC236}">
                <a16:creationId xmlns:a16="http://schemas.microsoft.com/office/drawing/2014/main" id="{332329CB-5E51-4B08-96BF-8B7576CF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4" name="Oval 12">
            <a:extLst>
              <a:ext uri="{FF2B5EF4-FFF2-40B4-BE49-F238E27FC236}">
                <a16:creationId xmlns:a16="http://schemas.microsoft.com/office/drawing/2014/main" id="{1BDE5DC1-7BAE-4524-A841-F6C08EB9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5" name="Oval 13">
            <a:extLst>
              <a:ext uri="{FF2B5EF4-FFF2-40B4-BE49-F238E27FC236}">
                <a16:creationId xmlns:a16="http://schemas.microsoft.com/office/drawing/2014/main" id="{ABC9246F-2BF6-4EF1-B90C-DE2B0F5B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5166" name="Oval 14">
            <a:extLst>
              <a:ext uri="{FF2B5EF4-FFF2-40B4-BE49-F238E27FC236}">
                <a16:creationId xmlns:a16="http://schemas.microsoft.com/office/drawing/2014/main" id="{3C5CD722-C8E3-4E72-A444-0D3018AE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305167" name="Group 15">
            <a:extLst>
              <a:ext uri="{FF2B5EF4-FFF2-40B4-BE49-F238E27FC236}">
                <a16:creationId xmlns:a16="http://schemas.microsoft.com/office/drawing/2014/main" id="{E22C2877-DD6E-44A2-8E32-84FE5AC36BC3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497263"/>
            <a:ext cx="730250" cy="671512"/>
            <a:chOff x="749" y="1885"/>
            <a:chExt cx="460" cy="423"/>
          </a:xfrm>
        </p:grpSpPr>
        <p:sp>
          <p:nvSpPr>
            <p:cNvPr id="305168" name="Oval 16">
              <a:extLst>
                <a:ext uri="{FF2B5EF4-FFF2-40B4-BE49-F238E27FC236}">
                  <a16:creationId xmlns:a16="http://schemas.microsoft.com/office/drawing/2014/main" id="{BF373491-34DB-4190-AD62-45AB79D7B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5169" name="Oval 17">
              <a:extLst>
                <a:ext uri="{FF2B5EF4-FFF2-40B4-BE49-F238E27FC236}">
                  <a16:creationId xmlns:a16="http://schemas.microsoft.com/office/drawing/2014/main" id="{5835110B-0C84-43A9-9761-CE0A0AD16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sp>
        <p:nvSpPr>
          <p:cNvPr id="305170" name="Rectangle 18">
            <a:extLst>
              <a:ext uri="{FF2B5EF4-FFF2-40B4-BE49-F238E27FC236}">
                <a16:creationId xmlns:a16="http://schemas.microsoft.com/office/drawing/2014/main" id="{BE1F0E5D-8DBC-46CD-9FA5-1CB1BE13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19601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>
                <a:latin typeface="Times New Roman" panose="02020603050405020304" pitchFamily="18" charset="0"/>
              </a:rPr>
              <a:t>for</a:t>
            </a:r>
            <a:r>
              <a:rPr lang="en-US" altLang="LID4096">
                <a:latin typeface="Times New Roman" panose="02020603050405020304" pitchFamily="18" charset="0"/>
              </a:rPr>
              <a:t> each </a:t>
            </a:r>
            <a:r>
              <a:rPr lang="en-US" altLang="LID4096" i="1">
                <a:latin typeface="Times New Roman" panose="02020603050405020304" pitchFamily="18" charset="0"/>
              </a:rPr>
              <a:t>o </a:t>
            </a:r>
            <a:r>
              <a:rPr lang="en-US" altLang="LID4096">
                <a:latin typeface="Symbol" panose="05050102010706020507" pitchFamily="18" charset="2"/>
              </a:rPr>
              <a:t>Î</a:t>
            </a:r>
            <a:r>
              <a:rPr lang="en-US" altLang="LID4096" i="1">
                <a:latin typeface="Times New Roman" panose="02020603050405020304" pitchFamily="18" charset="0"/>
              </a:rPr>
              <a:t> D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b="1">
                <a:latin typeface="Times New Roman" panose="02020603050405020304" pitchFamily="18" charset="0"/>
              </a:rPr>
              <a:t>do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not yet classified </a:t>
            </a:r>
            <a:r>
              <a:rPr lang="en-US" altLang="LID4096" b="1">
                <a:latin typeface="Times New Roman" panose="02020603050405020304" pitchFamily="18" charset="0"/>
              </a:rPr>
              <a:t>then 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a core-object </a:t>
            </a:r>
            <a:r>
              <a:rPr lang="en-US" altLang="LID4096" b="1">
                <a:latin typeface="Times New Roman" panose="02020603050405020304" pitchFamily="18" charset="0"/>
              </a:rPr>
              <a:t>then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</a:t>
            </a:r>
            <a:r>
              <a:rPr lang="en-US" altLang="LID4096" b="1">
                <a:latin typeface="Times New Roman" panose="02020603050405020304" pitchFamily="18" charset="0"/>
              </a:rPr>
              <a:t>else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assign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to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231BF914-8651-412B-A236-E7E5A22B0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01000" cy="1295400"/>
          </a:xfrm>
        </p:spPr>
        <p:txBody>
          <a:bodyPr/>
          <a:lstStyle/>
          <a:p>
            <a:r>
              <a:rPr lang="en-US" altLang="LID4096" sz="4000"/>
              <a:t>DBSCAN Algorithm: Example</a:t>
            </a:r>
            <a:endParaRPr lang="de-DE" altLang="LID4096" sz="4000"/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001E084E-E669-45E9-A69C-EDBAE2C46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7772400" cy="4114800"/>
          </a:xfrm>
        </p:spPr>
        <p:txBody>
          <a:bodyPr/>
          <a:lstStyle/>
          <a:p>
            <a:r>
              <a:rPr lang="de-DE" altLang="LID4096"/>
              <a:t>Parameter</a:t>
            </a:r>
          </a:p>
          <a:p>
            <a:pPr lvl="2"/>
            <a:r>
              <a:rPr lang="de-DE" altLang="LID4096"/>
              <a:t> </a:t>
            </a:r>
            <a:r>
              <a:rPr lang="en-US" altLang="LID4096" i="1">
                <a:latin typeface="Symbol" panose="05050102010706020507" pitchFamily="18" charset="2"/>
              </a:rPr>
              <a:t>e</a:t>
            </a:r>
            <a:r>
              <a:rPr lang="de-DE" altLang="LID4096"/>
              <a:t> = 2 cm</a:t>
            </a:r>
          </a:p>
          <a:p>
            <a:pPr lvl="2"/>
            <a:r>
              <a:rPr lang="de-DE" altLang="LID4096"/>
              <a:t> </a:t>
            </a:r>
            <a:r>
              <a:rPr lang="de-DE" altLang="LID4096" i="1"/>
              <a:t>MinPts</a:t>
            </a:r>
            <a:r>
              <a:rPr lang="de-DE" altLang="LID4096"/>
              <a:t> = 3</a:t>
            </a:r>
          </a:p>
        </p:txBody>
      </p:sp>
      <p:sp>
        <p:nvSpPr>
          <p:cNvPr id="307204" name="Oval 4">
            <a:extLst>
              <a:ext uri="{FF2B5EF4-FFF2-40B4-BE49-F238E27FC236}">
                <a16:creationId xmlns:a16="http://schemas.microsoft.com/office/drawing/2014/main" id="{8014CC54-8CB2-4C1D-B3F0-D5AB1D9C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668713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LID4096" altLang="LID4096" sz="2400">
              <a:latin typeface="Times New Roman" panose="02020603050405020304" pitchFamily="18" charset="0"/>
            </a:endParaRPr>
          </a:p>
        </p:txBody>
      </p:sp>
      <p:sp>
        <p:nvSpPr>
          <p:cNvPr id="307205" name="Oval 5">
            <a:extLst>
              <a:ext uri="{FF2B5EF4-FFF2-40B4-BE49-F238E27FC236}">
                <a16:creationId xmlns:a16="http://schemas.microsoft.com/office/drawing/2014/main" id="{87A7BB90-417D-406E-BFD0-4C1A08F2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06" name="Oval 6">
            <a:extLst>
              <a:ext uri="{FF2B5EF4-FFF2-40B4-BE49-F238E27FC236}">
                <a16:creationId xmlns:a16="http://schemas.microsoft.com/office/drawing/2014/main" id="{1E5DCA3A-4505-4F81-9FB9-C733C9BF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99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07" name="Oval 7">
            <a:extLst>
              <a:ext uri="{FF2B5EF4-FFF2-40B4-BE49-F238E27FC236}">
                <a16:creationId xmlns:a16="http://schemas.microsoft.com/office/drawing/2014/main" id="{E4F8DAC7-0F04-4637-AF86-D3A6EE5AD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08" name="Oval 8">
            <a:extLst>
              <a:ext uri="{FF2B5EF4-FFF2-40B4-BE49-F238E27FC236}">
                <a16:creationId xmlns:a16="http://schemas.microsoft.com/office/drawing/2014/main" id="{08044971-AE29-4986-B935-1617B096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92475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09" name="Oval 9">
            <a:extLst>
              <a:ext uri="{FF2B5EF4-FFF2-40B4-BE49-F238E27FC236}">
                <a16:creationId xmlns:a16="http://schemas.microsoft.com/office/drawing/2014/main" id="{A6FA5F64-AF8F-401C-8FD1-4EA4CA0A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34671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10" name="Oval 10">
            <a:extLst>
              <a:ext uri="{FF2B5EF4-FFF2-40B4-BE49-F238E27FC236}">
                <a16:creationId xmlns:a16="http://schemas.microsoft.com/office/drawing/2014/main" id="{45908C46-F662-4792-B8B1-A9A4D472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5433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11" name="Oval 11">
            <a:extLst>
              <a:ext uri="{FF2B5EF4-FFF2-40B4-BE49-F238E27FC236}">
                <a16:creationId xmlns:a16="http://schemas.microsoft.com/office/drawing/2014/main" id="{AB14EA8C-E05A-4D42-A44A-1AB6FCD5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3909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12" name="Oval 12">
            <a:extLst>
              <a:ext uri="{FF2B5EF4-FFF2-40B4-BE49-F238E27FC236}">
                <a16:creationId xmlns:a16="http://schemas.microsoft.com/office/drawing/2014/main" id="{E843778F-E7EB-4D79-90C8-4C35D2E8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861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13" name="Oval 13">
            <a:extLst>
              <a:ext uri="{FF2B5EF4-FFF2-40B4-BE49-F238E27FC236}">
                <a16:creationId xmlns:a16="http://schemas.microsoft.com/office/drawing/2014/main" id="{44EB5072-3F3D-4B44-BFCE-946FE830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33725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7214" name="Oval 14">
            <a:extLst>
              <a:ext uri="{FF2B5EF4-FFF2-40B4-BE49-F238E27FC236}">
                <a16:creationId xmlns:a16="http://schemas.microsoft.com/office/drawing/2014/main" id="{A384F5A8-7DAA-4B80-9351-E1FC2BB9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8052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307215" name="Group 15">
            <a:extLst>
              <a:ext uri="{FF2B5EF4-FFF2-40B4-BE49-F238E27FC236}">
                <a16:creationId xmlns:a16="http://schemas.microsoft.com/office/drawing/2014/main" id="{6211C947-27D6-4DF2-83C9-B19CE65BE1B2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2981326"/>
            <a:ext cx="730250" cy="671513"/>
            <a:chOff x="3203" y="1878"/>
            <a:chExt cx="460" cy="423"/>
          </a:xfrm>
        </p:grpSpPr>
        <p:grpSp>
          <p:nvGrpSpPr>
            <p:cNvPr id="307216" name="Group 16">
              <a:extLst>
                <a:ext uri="{FF2B5EF4-FFF2-40B4-BE49-F238E27FC236}">
                  <a16:creationId xmlns:a16="http://schemas.microsoft.com/office/drawing/2014/main" id="{4C9FA03A-8E5A-4307-9F10-B2DC7561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1878"/>
              <a:ext cx="460" cy="423"/>
              <a:chOff x="749" y="1885"/>
              <a:chExt cx="460" cy="423"/>
            </a:xfrm>
          </p:grpSpPr>
          <p:sp>
            <p:nvSpPr>
              <p:cNvPr id="307217" name="Oval 17">
                <a:extLst>
                  <a:ext uri="{FF2B5EF4-FFF2-40B4-BE49-F238E27FC236}">
                    <a16:creationId xmlns:a16="http://schemas.microsoft.com/office/drawing/2014/main" id="{2D50009B-368A-40E9-9A81-F319010C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7218" name="Oval 18">
                <a:extLst>
                  <a:ext uri="{FF2B5EF4-FFF2-40B4-BE49-F238E27FC236}">
                    <a16:creationId xmlns:a16="http://schemas.microsoft.com/office/drawing/2014/main" id="{64263F24-35D6-45F3-974C-053B87E43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  <p:sp>
          <p:nvSpPr>
            <p:cNvPr id="307219" name="Oval 19">
              <a:extLst>
                <a:ext uri="{FF2B5EF4-FFF2-40B4-BE49-F238E27FC236}">
                  <a16:creationId xmlns:a16="http://schemas.microsoft.com/office/drawing/2014/main" id="{8909A756-7ED4-4AF0-B22F-6AA6EF95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7220" name="Oval 20">
              <a:extLst>
                <a:ext uri="{FF2B5EF4-FFF2-40B4-BE49-F238E27FC236}">
                  <a16:creationId xmlns:a16="http://schemas.microsoft.com/office/drawing/2014/main" id="{6E2650E8-CF59-480A-B6AC-7D31FBA3C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73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07221" name="Group 21">
            <a:extLst>
              <a:ext uri="{FF2B5EF4-FFF2-40B4-BE49-F238E27FC236}">
                <a16:creationId xmlns:a16="http://schemas.microsoft.com/office/drawing/2014/main" id="{EC0FA21B-3454-4172-9699-CDCBB22A2DE3}"/>
              </a:ext>
            </a:extLst>
          </p:cNvPr>
          <p:cNvGrpSpPr>
            <a:grpSpLocks/>
          </p:cNvGrpSpPr>
          <p:nvPr/>
        </p:nvGrpSpPr>
        <p:grpSpPr bwMode="auto">
          <a:xfrm>
            <a:off x="6529388" y="2827338"/>
            <a:ext cx="730250" cy="671512"/>
            <a:chOff x="749" y="1885"/>
            <a:chExt cx="460" cy="423"/>
          </a:xfrm>
        </p:grpSpPr>
        <p:sp>
          <p:nvSpPr>
            <p:cNvPr id="307222" name="Oval 22">
              <a:extLst>
                <a:ext uri="{FF2B5EF4-FFF2-40B4-BE49-F238E27FC236}">
                  <a16:creationId xmlns:a16="http://schemas.microsoft.com/office/drawing/2014/main" id="{2D84B4D8-7F11-4D74-ACDF-5F061027B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7223" name="Oval 23">
              <a:extLst>
                <a:ext uri="{FF2B5EF4-FFF2-40B4-BE49-F238E27FC236}">
                  <a16:creationId xmlns:a16="http://schemas.microsoft.com/office/drawing/2014/main" id="{BD5BEC42-15CB-445B-A9AD-19D142E3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07224" name="Group 24">
            <a:extLst>
              <a:ext uri="{FF2B5EF4-FFF2-40B4-BE49-F238E27FC236}">
                <a16:creationId xmlns:a16="http://schemas.microsoft.com/office/drawing/2014/main" id="{52A154B7-16CE-4193-8386-090007BFEF18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3078163"/>
            <a:ext cx="730250" cy="671512"/>
            <a:chOff x="3107" y="1939"/>
            <a:chExt cx="460" cy="423"/>
          </a:xfrm>
        </p:grpSpPr>
        <p:grpSp>
          <p:nvGrpSpPr>
            <p:cNvPr id="307225" name="Group 25">
              <a:extLst>
                <a:ext uri="{FF2B5EF4-FFF2-40B4-BE49-F238E27FC236}">
                  <a16:creationId xmlns:a16="http://schemas.microsoft.com/office/drawing/2014/main" id="{CF7D6E23-F094-48A9-8270-AF732EC5F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939"/>
              <a:ext cx="460" cy="423"/>
              <a:chOff x="749" y="1885"/>
              <a:chExt cx="460" cy="423"/>
            </a:xfrm>
          </p:grpSpPr>
          <p:sp>
            <p:nvSpPr>
              <p:cNvPr id="307226" name="Oval 26">
                <a:extLst>
                  <a:ext uri="{FF2B5EF4-FFF2-40B4-BE49-F238E27FC236}">
                    <a16:creationId xmlns:a16="http://schemas.microsoft.com/office/drawing/2014/main" id="{EFCED094-2998-40DA-AB4D-E73A180E1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885"/>
                <a:ext cx="460" cy="4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07227" name="Oval 27">
                <a:extLst>
                  <a:ext uri="{FF2B5EF4-FFF2-40B4-BE49-F238E27FC236}">
                    <a16:creationId xmlns:a16="http://schemas.microsoft.com/office/drawing/2014/main" id="{76850705-1160-4129-ADF9-60F11080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2078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  <p:sp>
          <p:nvSpPr>
            <p:cNvPr id="307228" name="Oval 28">
              <a:extLst>
                <a:ext uri="{FF2B5EF4-FFF2-40B4-BE49-F238E27FC236}">
                  <a16:creationId xmlns:a16="http://schemas.microsoft.com/office/drawing/2014/main" id="{28360E34-4DAC-4D41-A2E9-ACCD29257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135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7229" name="Oval 29">
              <a:extLst>
                <a:ext uri="{FF2B5EF4-FFF2-40B4-BE49-F238E27FC236}">
                  <a16:creationId xmlns:a16="http://schemas.microsoft.com/office/drawing/2014/main" id="{D1D5687A-8EC3-44FA-8171-0C9F75122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21"/>
              <a:ext cx="48" cy="4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07230" name="Group 30">
            <a:extLst>
              <a:ext uri="{FF2B5EF4-FFF2-40B4-BE49-F238E27FC236}">
                <a16:creationId xmlns:a16="http://schemas.microsoft.com/office/drawing/2014/main" id="{3C3CDC01-11B4-4CDA-99A0-C1BA0392A196}"/>
              </a:ext>
            </a:extLst>
          </p:cNvPr>
          <p:cNvGrpSpPr>
            <a:grpSpLocks/>
          </p:cNvGrpSpPr>
          <p:nvPr/>
        </p:nvGrpSpPr>
        <p:grpSpPr bwMode="auto">
          <a:xfrm>
            <a:off x="6232525" y="3078163"/>
            <a:ext cx="730250" cy="671512"/>
            <a:chOff x="749" y="1885"/>
            <a:chExt cx="460" cy="423"/>
          </a:xfrm>
        </p:grpSpPr>
        <p:sp>
          <p:nvSpPr>
            <p:cNvPr id="307231" name="Oval 31">
              <a:extLst>
                <a:ext uri="{FF2B5EF4-FFF2-40B4-BE49-F238E27FC236}">
                  <a16:creationId xmlns:a16="http://schemas.microsoft.com/office/drawing/2014/main" id="{5147178F-A591-4297-8406-8C2B924B8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7232" name="Oval 32">
              <a:extLst>
                <a:ext uri="{FF2B5EF4-FFF2-40B4-BE49-F238E27FC236}">
                  <a16:creationId xmlns:a16="http://schemas.microsoft.com/office/drawing/2014/main" id="{CEB0CEBA-8FC5-4C9D-ADE8-0241A70A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07233" name="Group 33">
            <a:extLst>
              <a:ext uri="{FF2B5EF4-FFF2-40B4-BE49-F238E27FC236}">
                <a16:creationId xmlns:a16="http://schemas.microsoft.com/office/drawing/2014/main" id="{3BBE0D4A-F6E9-4CA6-A88A-D23AD8A9C764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2903538"/>
            <a:ext cx="730250" cy="671512"/>
            <a:chOff x="749" y="1885"/>
            <a:chExt cx="460" cy="423"/>
          </a:xfrm>
        </p:grpSpPr>
        <p:sp>
          <p:nvSpPr>
            <p:cNvPr id="307234" name="Oval 34">
              <a:extLst>
                <a:ext uri="{FF2B5EF4-FFF2-40B4-BE49-F238E27FC236}">
                  <a16:creationId xmlns:a16="http://schemas.microsoft.com/office/drawing/2014/main" id="{AA38F657-E0F2-42C3-BA5A-F246E64C1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885"/>
              <a:ext cx="460" cy="4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07235" name="Oval 35">
              <a:extLst>
                <a:ext uri="{FF2B5EF4-FFF2-40B4-BE49-F238E27FC236}">
                  <a16:creationId xmlns:a16="http://schemas.microsoft.com/office/drawing/2014/main" id="{E1FF9F8E-997F-450E-BEA2-67240E623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078"/>
              <a:ext cx="48" cy="48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sp>
        <p:nvSpPr>
          <p:cNvPr id="307236" name="Rectangle 36">
            <a:extLst>
              <a:ext uri="{FF2B5EF4-FFF2-40B4-BE49-F238E27FC236}">
                <a16:creationId xmlns:a16="http://schemas.microsoft.com/office/drawing/2014/main" id="{00DFCE64-44D7-4E86-9256-B4ABF078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1"/>
            <a:ext cx="5181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>
                <a:latin typeface="Times New Roman" panose="02020603050405020304" pitchFamily="18" charset="0"/>
              </a:rPr>
              <a:t>for</a:t>
            </a:r>
            <a:r>
              <a:rPr lang="en-US" altLang="LID4096">
                <a:latin typeface="Times New Roman" panose="02020603050405020304" pitchFamily="18" charset="0"/>
              </a:rPr>
              <a:t> each </a:t>
            </a:r>
            <a:r>
              <a:rPr lang="en-US" altLang="LID4096" i="1">
                <a:latin typeface="Times New Roman" panose="02020603050405020304" pitchFamily="18" charset="0"/>
              </a:rPr>
              <a:t>o </a:t>
            </a:r>
            <a:r>
              <a:rPr lang="en-US" altLang="LID4096">
                <a:latin typeface="Symbol" panose="05050102010706020507" pitchFamily="18" charset="2"/>
              </a:rPr>
              <a:t>Î</a:t>
            </a:r>
            <a:r>
              <a:rPr lang="en-US" altLang="LID4096" i="1">
                <a:latin typeface="Times New Roman" panose="02020603050405020304" pitchFamily="18" charset="0"/>
              </a:rPr>
              <a:t> D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b="1">
                <a:latin typeface="Times New Roman" panose="02020603050405020304" pitchFamily="18" charset="0"/>
              </a:rPr>
              <a:t>do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not yet classified </a:t>
            </a:r>
            <a:r>
              <a:rPr lang="en-US" altLang="LID4096" b="1">
                <a:latin typeface="Times New Roman" panose="02020603050405020304" pitchFamily="18" charset="0"/>
              </a:rPr>
              <a:t>then 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a core-object </a:t>
            </a:r>
            <a:r>
              <a:rPr lang="en-US" altLang="LID4096" b="1">
                <a:latin typeface="Times New Roman" panose="02020603050405020304" pitchFamily="18" charset="0"/>
              </a:rPr>
              <a:t>then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collect all objects density-reachable from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and assign them to a new cluster.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</a:t>
            </a:r>
            <a:r>
              <a:rPr lang="en-US" altLang="LID4096" b="1">
                <a:latin typeface="Times New Roman" panose="02020603050405020304" pitchFamily="18" charset="0"/>
              </a:rPr>
              <a:t>else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assign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to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93" name="Oval 25">
            <a:extLst>
              <a:ext uri="{FF2B5EF4-FFF2-40B4-BE49-F238E27FC236}">
                <a16:creationId xmlns:a16="http://schemas.microsoft.com/office/drawing/2014/main" id="{1D09401E-5A8D-4746-ACA9-26F42182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076325"/>
            <a:ext cx="9906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394" name="Oval 26">
            <a:extLst>
              <a:ext uri="{FF2B5EF4-FFF2-40B4-BE49-F238E27FC236}">
                <a16:creationId xmlns:a16="http://schemas.microsoft.com/office/drawing/2014/main" id="{0CEFA8E1-7FAD-4696-B65D-E6546337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762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395" name="Oval 27">
            <a:extLst>
              <a:ext uri="{FF2B5EF4-FFF2-40B4-BE49-F238E27FC236}">
                <a16:creationId xmlns:a16="http://schemas.microsoft.com/office/drawing/2014/main" id="{15D0F66A-543B-446B-8929-5D808718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1143001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396" name="Oval 28">
            <a:extLst>
              <a:ext uri="{FF2B5EF4-FFF2-40B4-BE49-F238E27FC236}">
                <a16:creationId xmlns:a16="http://schemas.microsoft.com/office/drawing/2014/main" id="{5F8EFBFF-2416-432D-A88E-3A23A323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1066801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397" name="Oval 29">
            <a:extLst>
              <a:ext uri="{FF2B5EF4-FFF2-40B4-BE49-F238E27FC236}">
                <a16:creationId xmlns:a16="http://schemas.microsoft.com/office/drawing/2014/main" id="{3CAAFDED-8069-44C5-B6F0-5EABD253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1524001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398" name="Oval 30">
            <a:extLst>
              <a:ext uri="{FF2B5EF4-FFF2-40B4-BE49-F238E27FC236}">
                <a16:creationId xmlns:a16="http://schemas.microsoft.com/office/drawing/2014/main" id="{91A21307-5F68-425C-9F69-2908C4BF0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10668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399" name="Oval 31">
            <a:extLst>
              <a:ext uri="{FF2B5EF4-FFF2-40B4-BE49-F238E27FC236}">
                <a16:creationId xmlns:a16="http://schemas.microsoft.com/office/drawing/2014/main" id="{E6FEC14F-4367-40DA-870A-2A8DD5E5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762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0" name="Oval 32">
            <a:extLst>
              <a:ext uri="{FF2B5EF4-FFF2-40B4-BE49-F238E27FC236}">
                <a16:creationId xmlns:a16="http://schemas.microsoft.com/office/drawing/2014/main" id="{0D9450E4-C870-4A77-A089-58D26C63E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828801"/>
            <a:ext cx="238125" cy="238125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1" name="Oval 33">
            <a:extLst>
              <a:ext uri="{FF2B5EF4-FFF2-40B4-BE49-F238E27FC236}">
                <a16:creationId xmlns:a16="http://schemas.microsoft.com/office/drawing/2014/main" id="{730C7021-7DD2-4F6C-923E-87A85D8B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914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2" name="Oval 34">
            <a:extLst>
              <a:ext uri="{FF2B5EF4-FFF2-40B4-BE49-F238E27FC236}">
                <a16:creationId xmlns:a16="http://schemas.microsoft.com/office/drawing/2014/main" id="{AF80E76E-A9C1-4497-9C9D-D92ADF73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609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3" name="Oval 35">
            <a:extLst>
              <a:ext uri="{FF2B5EF4-FFF2-40B4-BE49-F238E27FC236}">
                <a16:creationId xmlns:a16="http://schemas.microsoft.com/office/drawing/2014/main" id="{49BF5F7C-BFDB-4A0E-A04A-60001340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1295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4" name="Oval 36">
            <a:extLst>
              <a:ext uri="{FF2B5EF4-FFF2-40B4-BE49-F238E27FC236}">
                <a16:creationId xmlns:a16="http://schemas.microsoft.com/office/drawing/2014/main" id="{E5F6E9F9-A710-4484-B783-4A6E24AE1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16002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5" name="Oval 37">
            <a:extLst>
              <a:ext uri="{FF2B5EF4-FFF2-40B4-BE49-F238E27FC236}">
                <a16:creationId xmlns:a16="http://schemas.microsoft.com/office/drawing/2014/main" id="{090FECE7-4040-412D-AEAB-5D5EF0F2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10668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6" name="Oval 38">
            <a:extLst>
              <a:ext uri="{FF2B5EF4-FFF2-40B4-BE49-F238E27FC236}">
                <a16:creationId xmlns:a16="http://schemas.microsoft.com/office/drawing/2014/main" id="{60986923-8A0D-4CCA-8EB2-B612B2EF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1905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7" name="Oval 39">
            <a:extLst>
              <a:ext uri="{FF2B5EF4-FFF2-40B4-BE49-F238E27FC236}">
                <a16:creationId xmlns:a16="http://schemas.microsoft.com/office/drawing/2014/main" id="{1E94053E-8E64-4102-BA6F-AEAD408F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6" y="523876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8" name="Oval 40">
            <a:extLst>
              <a:ext uri="{FF2B5EF4-FFF2-40B4-BE49-F238E27FC236}">
                <a16:creationId xmlns:a16="http://schemas.microsoft.com/office/drawing/2014/main" id="{72C832D7-BDDC-414F-B3A8-FBC5D18A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1" y="6858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09" name="Oval 41">
            <a:extLst>
              <a:ext uri="{FF2B5EF4-FFF2-40B4-BE49-F238E27FC236}">
                <a16:creationId xmlns:a16="http://schemas.microsoft.com/office/drawing/2014/main" id="{E8ABC350-FAED-433A-BFB5-BAD94E809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228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10" name="Oval 42">
            <a:extLst>
              <a:ext uri="{FF2B5EF4-FFF2-40B4-BE49-F238E27FC236}">
                <a16:creationId xmlns:a16="http://schemas.microsoft.com/office/drawing/2014/main" id="{84C0BDAA-E727-4847-ACA7-E5242160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1295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11" name="Oval 43">
            <a:extLst>
              <a:ext uri="{FF2B5EF4-FFF2-40B4-BE49-F238E27FC236}">
                <a16:creationId xmlns:a16="http://schemas.microsoft.com/office/drawing/2014/main" id="{BAF8633C-C0C4-4189-8B67-DDB4D7B8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2133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12" name="Oval 44">
            <a:extLst>
              <a:ext uri="{FF2B5EF4-FFF2-40B4-BE49-F238E27FC236}">
                <a16:creationId xmlns:a16="http://schemas.microsoft.com/office/drawing/2014/main" id="{323A59E4-E42F-4E7F-8DB9-92F9FFDF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2438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13" name="Line 45">
            <a:extLst>
              <a:ext uri="{FF2B5EF4-FFF2-40B4-BE49-F238E27FC236}">
                <a16:creationId xmlns:a16="http://schemas.microsoft.com/office/drawing/2014/main" id="{F9A59C17-5165-4BBE-B2B5-94130B28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4573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86414" name="Oval 46">
            <a:extLst>
              <a:ext uri="{FF2B5EF4-FFF2-40B4-BE49-F238E27FC236}">
                <a16:creationId xmlns:a16="http://schemas.microsoft.com/office/drawing/2014/main" id="{51D1BE58-1A47-42FA-AB8E-AFE7A37F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447801"/>
            <a:ext cx="238125" cy="23812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415" name="Rectangle 47">
            <a:extLst>
              <a:ext uri="{FF2B5EF4-FFF2-40B4-BE49-F238E27FC236}">
                <a16:creationId xmlns:a16="http://schemas.microsoft.com/office/drawing/2014/main" id="{FF5BAA13-8E76-4BE9-B0DB-6DAB530B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23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LID4096" sz="24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86416" name="Text Box 48">
            <a:extLst>
              <a:ext uri="{FF2B5EF4-FFF2-40B4-BE49-F238E27FC236}">
                <a16:creationId xmlns:a16="http://schemas.microsoft.com/office/drawing/2014/main" id="{3CB4F37E-1579-4755-B550-79E917B4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52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>
                <a:cs typeface="Arial" panose="020B0604020202020204" pitchFamily="34" charset="0"/>
              </a:rPr>
              <a:t>C</a:t>
            </a:r>
            <a:r>
              <a:rPr lang="en-US" altLang="LID4096" baseline="-25000">
                <a:cs typeface="Arial" panose="020B0604020202020204" pitchFamily="34" charset="0"/>
              </a:rPr>
              <a:t>1</a:t>
            </a:r>
            <a:endParaRPr lang="en-US" altLang="LID4096">
              <a:cs typeface="Arial" panose="020B0604020202020204" pitchFamily="34" charset="0"/>
            </a:endParaRPr>
          </a:p>
        </p:txBody>
      </p:sp>
      <p:sp>
        <p:nvSpPr>
          <p:cNvPr id="186417" name="Oval 49">
            <a:extLst>
              <a:ext uri="{FF2B5EF4-FFF2-40B4-BE49-F238E27FC236}">
                <a16:creationId xmlns:a16="http://schemas.microsoft.com/office/drawing/2014/main" id="{0AA0FC4A-87CA-4327-AA4A-6C9D3D7D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6" y="2581276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22" name="Text Box 154">
            <a:extLst>
              <a:ext uri="{FF2B5EF4-FFF2-40B4-BE49-F238E27FC236}">
                <a16:creationId xmlns:a16="http://schemas.microsoft.com/office/drawing/2014/main" id="{6450440D-7D1D-4DD2-B6B9-58722003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/>
              <a:t>MinPts = 5</a:t>
            </a:r>
          </a:p>
        </p:txBody>
      </p:sp>
      <p:sp>
        <p:nvSpPr>
          <p:cNvPr id="186524" name="Text Box 156">
            <a:extLst>
              <a:ext uri="{FF2B5EF4-FFF2-40B4-BE49-F238E27FC236}">
                <a16:creationId xmlns:a16="http://schemas.microsoft.com/office/drawing/2014/main" id="{66DE343B-3F46-4CB6-B05A-5D860D208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764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/>
              <a:t>P</a:t>
            </a:r>
          </a:p>
        </p:txBody>
      </p:sp>
      <p:sp>
        <p:nvSpPr>
          <p:cNvPr id="186525" name="Text Box 157">
            <a:extLst>
              <a:ext uri="{FF2B5EF4-FFF2-40B4-BE49-F238E27FC236}">
                <a16:creationId xmlns:a16="http://schemas.microsoft.com/office/drawing/2014/main" id="{4CF3FF11-AD49-4ACC-B2D5-CD876718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3124200"/>
            <a:ext cx="2971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LID4096"/>
              <a:t>1. Check the </a:t>
            </a:r>
            <a:r>
              <a:rPr lang="en-US" altLang="LID4096">
                <a:sym typeface="Symbol" panose="05050102010706020507" pitchFamily="18" charset="2"/>
              </a:rPr>
              <a:t>-neighborhood of p;</a:t>
            </a:r>
          </a:p>
          <a:p>
            <a:pPr>
              <a:spcBef>
                <a:spcPct val="50000"/>
              </a:spcBef>
            </a:pPr>
            <a:r>
              <a:rPr lang="en-US" altLang="LID4096">
                <a:sym typeface="Symbol" panose="05050102010706020507" pitchFamily="18" charset="2"/>
              </a:rPr>
              <a:t>2. If p has less than MinPts neighbors then mark p as outlier and continue with the next object</a:t>
            </a:r>
          </a:p>
          <a:p>
            <a:pPr>
              <a:spcBef>
                <a:spcPct val="50000"/>
              </a:spcBef>
            </a:pPr>
            <a:r>
              <a:rPr lang="en-US" altLang="LID4096">
                <a:sym typeface="Symbol" panose="05050102010706020507" pitchFamily="18" charset="2"/>
              </a:rPr>
              <a:t>3. Otherwise mark p as processed and put all the neighbors in cluster C </a:t>
            </a:r>
          </a:p>
        </p:txBody>
      </p:sp>
      <p:sp>
        <p:nvSpPr>
          <p:cNvPr id="186528" name="Oval 160">
            <a:extLst>
              <a:ext uri="{FF2B5EF4-FFF2-40B4-BE49-F238E27FC236}">
                <a16:creationId xmlns:a16="http://schemas.microsoft.com/office/drawing/2014/main" id="{D27986B6-D719-4624-A9CE-97CFA293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1304925"/>
            <a:ext cx="9906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29" name="Oval 161">
            <a:extLst>
              <a:ext uri="{FF2B5EF4-FFF2-40B4-BE49-F238E27FC236}">
                <a16:creationId xmlns:a16="http://schemas.microsoft.com/office/drawing/2014/main" id="{1835F955-8816-4B1E-A14D-D028C1C0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1" y="990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0" name="Oval 162">
            <a:extLst>
              <a:ext uri="{FF2B5EF4-FFF2-40B4-BE49-F238E27FC236}">
                <a16:creationId xmlns:a16="http://schemas.microsoft.com/office/drawing/2014/main" id="{7DC71A52-65BE-439D-B517-F94E4458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371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1" name="Oval 163">
            <a:extLst>
              <a:ext uri="{FF2B5EF4-FFF2-40B4-BE49-F238E27FC236}">
                <a16:creationId xmlns:a16="http://schemas.microsoft.com/office/drawing/2014/main" id="{529DB1D1-6177-4086-81C0-A63AA9FD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1" y="1295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2" name="Oval 164">
            <a:extLst>
              <a:ext uri="{FF2B5EF4-FFF2-40B4-BE49-F238E27FC236}">
                <a16:creationId xmlns:a16="http://schemas.microsoft.com/office/drawing/2014/main" id="{2A289ECC-06E4-4C73-8F80-F2DE7AD3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1" y="1752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3" name="Oval 165">
            <a:extLst>
              <a:ext uri="{FF2B5EF4-FFF2-40B4-BE49-F238E27FC236}">
                <a16:creationId xmlns:a16="http://schemas.microsoft.com/office/drawing/2014/main" id="{66EC12C4-A602-4B10-8DEE-37288430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1295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4" name="Oval 166">
            <a:extLst>
              <a:ext uri="{FF2B5EF4-FFF2-40B4-BE49-F238E27FC236}">
                <a16:creationId xmlns:a16="http://schemas.microsoft.com/office/drawing/2014/main" id="{5A7B085C-243B-4613-997A-3CB6465B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1" y="990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5" name="Oval 167">
            <a:extLst>
              <a:ext uri="{FF2B5EF4-FFF2-40B4-BE49-F238E27FC236}">
                <a16:creationId xmlns:a16="http://schemas.microsoft.com/office/drawing/2014/main" id="{2B0CDB73-8E49-4E8C-A0DC-C0DFC5D8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1" y="2057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6" name="Oval 168">
            <a:extLst>
              <a:ext uri="{FF2B5EF4-FFF2-40B4-BE49-F238E27FC236}">
                <a16:creationId xmlns:a16="http://schemas.microsoft.com/office/drawing/2014/main" id="{E3F5018F-24A0-4D9A-B757-2E45A833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1" y="1143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7" name="Oval 169">
            <a:extLst>
              <a:ext uri="{FF2B5EF4-FFF2-40B4-BE49-F238E27FC236}">
                <a16:creationId xmlns:a16="http://schemas.microsoft.com/office/drawing/2014/main" id="{C74CC7B2-2862-4029-AC19-B1F3C5E3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1" y="8382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8" name="Oval 170">
            <a:extLst>
              <a:ext uri="{FF2B5EF4-FFF2-40B4-BE49-F238E27FC236}">
                <a16:creationId xmlns:a16="http://schemas.microsoft.com/office/drawing/2014/main" id="{F606558B-3D6A-4975-8E82-B3F63F9D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1" y="1524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39" name="Oval 171">
            <a:extLst>
              <a:ext uri="{FF2B5EF4-FFF2-40B4-BE49-F238E27FC236}">
                <a16:creationId xmlns:a16="http://schemas.microsoft.com/office/drawing/2014/main" id="{692E52F7-ADF6-44B1-AAF9-1220F5EB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1" y="18288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0" name="Oval 172">
            <a:extLst>
              <a:ext uri="{FF2B5EF4-FFF2-40B4-BE49-F238E27FC236}">
                <a16:creationId xmlns:a16="http://schemas.microsoft.com/office/drawing/2014/main" id="{71397FCE-1480-4F91-925A-58385179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1" y="1295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1" name="Oval 173">
            <a:extLst>
              <a:ext uri="{FF2B5EF4-FFF2-40B4-BE49-F238E27FC236}">
                <a16:creationId xmlns:a16="http://schemas.microsoft.com/office/drawing/2014/main" id="{EE147A71-8253-4866-A8C6-471897AEC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21336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2" name="Oval 174">
            <a:extLst>
              <a:ext uri="{FF2B5EF4-FFF2-40B4-BE49-F238E27FC236}">
                <a16:creationId xmlns:a16="http://schemas.microsoft.com/office/drawing/2014/main" id="{FF109AAF-0DAC-46B8-BC57-3BBE3852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6" y="752476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3" name="Oval 175">
            <a:extLst>
              <a:ext uri="{FF2B5EF4-FFF2-40B4-BE49-F238E27FC236}">
                <a16:creationId xmlns:a16="http://schemas.microsoft.com/office/drawing/2014/main" id="{F8C08993-6012-43A8-88FF-328CCB8F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1" y="9144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4" name="Oval 176">
            <a:extLst>
              <a:ext uri="{FF2B5EF4-FFF2-40B4-BE49-F238E27FC236}">
                <a16:creationId xmlns:a16="http://schemas.microsoft.com/office/drawing/2014/main" id="{32FDBA9A-24B7-43F7-A21D-C134B4610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1" y="4572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5" name="Oval 177">
            <a:extLst>
              <a:ext uri="{FF2B5EF4-FFF2-40B4-BE49-F238E27FC236}">
                <a16:creationId xmlns:a16="http://schemas.microsoft.com/office/drawing/2014/main" id="{3AAE4D33-5BC2-439C-B154-A2FF32B47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1" y="1524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6" name="Oval 178">
            <a:extLst>
              <a:ext uri="{FF2B5EF4-FFF2-40B4-BE49-F238E27FC236}">
                <a16:creationId xmlns:a16="http://schemas.microsoft.com/office/drawing/2014/main" id="{1C133A19-5759-4A21-B84F-00D413EB7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1" y="23622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7" name="Oval 179">
            <a:extLst>
              <a:ext uri="{FF2B5EF4-FFF2-40B4-BE49-F238E27FC236}">
                <a16:creationId xmlns:a16="http://schemas.microsoft.com/office/drawing/2014/main" id="{5A991459-B831-43ED-86C5-856273DD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1" y="2667001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48" name="Line 180">
            <a:extLst>
              <a:ext uri="{FF2B5EF4-FFF2-40B4-BE49-F238E27FC236}">
                <a16:creationId xmlns:a16="http://schemas.microsoft.com/office/drawing/2014/main" id="{A95727A6-15E3-4BF3-9A3A-0C232142C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1685925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86549" name="Oval 181">
            <a:extLst>
              <a:ext uri="{FF2B5EF4-FFF2-40B4-BE49-F238E27FC236}">
                <a16:creationId xmlns:a16="http://schemas.microsoft.com/office/drawing/2014/main" id="{2EDAD75E-96DB-45C9-97B1-B86A54F1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1" y="1676401"/>
            <a:ext cx="238125" cy="23812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50" name="Rectangle 182">
            <a:extLst>
              <a:ext uri="{FF2B5EF4-FFF2-40B4-BE49-F238E27FC236}">
                <a16:creationId xmlns:a16="http://schemas.microsoft.com/office/drawing/2014/main" id="{3B1866FE-6EBB-4F06-B55D-6644153A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1524000"/>
            <a:ext cx="23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LID4096" sz="24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86551" name="Text Box 183">
            <a:extLst>
              <a:ext uri="{FF2B5EF4-FFF2-40B4-BE49-F238E27FC236}">
                <a16:creationId xmlns:a16="http://schemas.microsoft.com/office/drawing/2014/main" id="{5E133E68-D181-4509-8344-7CE508A7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981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>
                <a:cs typeface="Arial" panose="020B0604020202020204" pitchFamily="34" charset="0"/>
              </a:rPr>
              <a:t>C</a:t>
            </a:r>
            <a:r>
              <a:rPr lang="en-US" altLang="LID4096" baseline="-25000">
                <a:cs typeface="Arial" panose="020B0604020202020204" pitchFamily="34" charset="0"/>
              </a:rPr>
              <a:t>1</a:t>
            </a:r>
            <a:endParaRPr lang="en-US" altLang="LID4096">
              <a:cs typeface="Arial" panose="020B0604020202020204" pitchFamily="34" charset="0"/>
            </a:endParaRPr>
          </a:p>
        </p:txBody>
      </p:sp>
      <p:sp>
        <p:nvSpPr>
          <p:cNvPr id="186552" name="Oval 184">
            <a:extLst>
              <a:ext uri="{FF2B5EF4-FFF2-40B4-BE49-F238E27FC236}">
                <a16:creationId xmlns:a16="http://schemas.microsoft.com/office/drawing/2014/main" id="{A39B5356-7B64-4F70-874E-D96F36896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6" y="2809876"/>
            <a:ext cx="238125" cy="238125"/>
          </a:xfrm>
          <a:prstGeom prst="ellipse">
            <a:avLst/>
          </a:prstGeom>
          <a:solidFill>
            <a:srgbClr val="0033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86553" name="Text Box 185">
            <a:extLst>
              <a:ext uri="{FF2B5EF4-FFF2-40B4-BE49-F238E27FC236}">
                <a16:creationId xmlns:a16="http://schemas.microsoft.com/office/drawing/2014/main" id="{03A6625C-723C-43A9-9367-0EFF3553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19050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/>
              <a:t>P</a:t>
            </a:r>
          </a:p>
        </p:txBody>
      </p:sp>
      <p:sp>
        <p:nvSpPr>
          <p:cNvPr id="186554" name="Text Box 186">
            <a:extLst>
              <a:ext uri="{FF2B5EF4-FFF2-40B4-BE49-F238E27FC236}">
                <a16:creationId xmlns:a16="http://schemas.microsoft.com/office/drawing/2014/main" id="{06EBD620-4512-4744-9578-9016AAA3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3124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LID4096"/>
              <a:t>1. Check the unprocessed objects in </a:t>
            </a:r>
            <a:r>
              <a:rPr lang="en-US" altLang="LID4096">
                <a:sym typeface="Symbol" panose="05050102010706020507" pitchFamily="18" charset="2"/>
              </a:rPr>
              <a:t> C</a:t>
            </a:r>
          </a:p>
          <a:p>
            <a:pPr>
              <a:spcBef>
                <a:spcPct val="50000"/>
              </a:spcBef>
            </a:pPr>
            <a:r>
              <a:rPr lang="en-US" altLang="LID4096">
                <a:sym typeface="Symbol" panose="05050102010706020507" pitchFamily="18" charset="2"/>
              </a:rPr>
              <a:t>2. If no core object, return C</a:t>
            </a:r>
          </a:p>
          <a:p>
            <a:pPr>
              <a:spcBef>
                <a:spcPct val="50000"/>
              </a:spcBef>
            </a:pPr>
            <a:r>
              <a:rPr lang="en-US" altLang="LID4096">
                <a:sym typeface="Symbol" panose="05050102010706020507" pitchFamily="18" charset="2"/>
              </a:rPr>
              <a:t>3. Otherwise, randomly pick up one core object p</a:t>
            </a:r>
            <a:r>
              <a:rPr lang="en-US" altLang="LID4096" baseline="-25000">
                <a:sym typeface="Symbol" panose="05050102010706020507" pitchFamily="18" charset="2"/>
              </a:rPr>
              <a:t>1</a:t>
            </a:r>
            <a:r>
              <a:rPr lang="en-US" altLang="LID4096">
                <a:sym typeface="Symbol" panose="05050102010706020507" pitchFamily="18" charset="2"/>
              </a:rPr>
              <a:t>, mark p</a:t>
            </a:r>
            <a:r>
              <a:rPr lang="en-US" altLang="LID4096" baseline="-25000">
                <a:sym typeface="Symbol" panose="05050102010706020507" pitchFamily="18" charset="2"/>
              </a:rPr>
              <a:t>1</a:t>
            </a:r>
            <a:r>
              <a:rPr lang="en-US" altLang="LID4096">
                <a:sym typeface="Symbol" panose="05050102010706020507" pitchFamily="18" charset="2"/>
              </a:rPr>
              <a:t> as processed, and put all unprocessed neighbors of p</a:t>
            </a:r>
            <a:r>
              <a:rPr lang="en-US" altLang="LID4096" baseline="-25000">
                <a:sym typeface="Symbol" panose="05050102010706020507" pitchFamily="18" charset="2"/>
              </a:rPr>
              <a:t>1</a:t>
            </a:r>
            <a:r>
              <a:rPr lang="en-US" altLang="LID4096">
                <a:sym typeface="Symbol" panose="05050102010706020507" pitchFamily="18" charset="2"/>
              </a:rPr>
              <a:t> in cluster C</a:t>
            </a:r>
          </a:p>
          <a:p>
            <a:pPr>
              <a:spcBef>
                <a:spcPct val="50000"/>
              </a:spcBef>
            </a:pPr>
            <a:endParaRPr lang="en-US" altLang="LID4096" sz="1200">
              <a:sym typeface="Symbol" panose="05050102010706020507" pitchFamily="18" charset="2"/>
            </a:endParaRPr>
          </a:p>
        </p:txBody>
      </p:sp>
      <p:grpSp>
        <p:nvGrpSpPr>
          <p:cNvPr id="186555" name="Group 187">
            <a:extLst>
              <a:ext uri="{FF2B5EF4-FFF2-40B4-BE49-F238E27FC236}">
                <a16:creationId xmlns:a16="http://schemas.microsoft.com/office/drawing/2014/main" id="{15DC2459-D31E-4BAD-BBC4-2928E2941DB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219076"/>
            <a:ext cx="2535238" cy="2600325"/>
            <a:chOff x="3930" y="288"/>
            <a:chExt cx="1597" cy="1638"/>
          </a:xfrm>
        </p:grpSpPr>
        <p:sp>
          <p:nvSpPr>
            <p:cNvPr id="186556" name="Oval 188">
              <a:extLst>
                <a:ext uri="{FF2B5EF4-FFF2-40B4-BE49-F238E27FC236}">
                  <a16:creationId xmlns:a16="http://schemas.microsoft.com/office/drawing/2014/main" id="{1E675DC0-B87A-497F-B329-862870FB7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57" name="Oval 189">
              <a:extLst>
                <a:ext uri="{FF2B5EF4-FFF2-40B4-BE49-F238E27FC236}">
                  <a16:creationId xmlns:a16="http://schemas.microsoft.com/office/drawing/2014/main" id="{D63FC387-4565-450A-BD08-145D7BB85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81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58" name="Oval 190">
              <a:extLst>
                <a:ext uri="{FF2B5EF4-FFF2-40B4-BE49-F238E27FC236}">
                  <a16:creationId xmlns:a16="http://schemas.microsoft.com/office/drawing/2014/main" id="{F5D84B55-5E56-45E6-8C2E-11DA82B1A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5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59" name="Oval 191">
              <a:extLst>
                <a:ext uri="{FF2B5EF4-FFF2-40B4-BE49-F238E27FC236}">
                  <a16:creationId xmlns:a16="http://schemas.microsoft.com/office/drawing/2014/main" id="{2F6AC202-B5A2-4C5A-AB3E-458507CC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76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0" name="Oval 192">
              <a:extLst>
                <a:ext uri="{FF2B5EF4-FFF2-40B4-BE49-F238E27FC236}">
                  <a16:creationId xmlns:a16="http://schemas.microsoft.com/office/drawing/2014/main" id="{EC73B120-D242-47C5-AB2C-8468CEECF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1" name="Oval 193">
              <a:extLst>
                <a:ext uri="{FF2B5EF4-FFF2-40B4-BE49-F238E27FC236}">
                  <a16:creationId xmlns:a16="http://schemas.microsoft.com/office/drawing/2014/main" id="{76138558-72D7-4F9C-AB6E-3828ED2E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24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2" name="Oval 194">
              <a:extLst>
                <a:ext uri="{FF2B5EF4-FFF2-40B4-BE49-F238E27FC236}">
                  <a16:creationId xmlns:a16="http://schemas.microsoft.com/office/drawing/2014/main" id="{F4623DD8-DBD5-477B-B596-3E4C1047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67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3" name="Oval 195">
              <a:extLst>
                <a:ext uri="{FF2B5EF4-FFF2-40B4-BE49-F238E27FC236}">
                  <a16:creationId xmlns:a16="http://schemas.microsoft.com/office/drawing/2014/main" id="{62A18F4D-E256-4C46-A4DE-EAD42C85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4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4" name="Oval 196">
              <a:extLst>
                <a:ext uri="{FF2B5EF4-FFF2-40B4-BE49-F238E27FC236}">
                  <a16:creationId xmlns:a16="http://schemas.microsoft.com/office/drawing/2014/main" id="{434A8711-5251-4A0C-929B-89AA9411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5" name="Oval 197">
              <a:extLst>
                <a:ext uri="{FF2B5EF4-FFF2-40B4-BE49-F238E27FC236}">
                  <a16:creationId xmlns:a16="http://schemas.microsoft.com/office/drawing/2014/main" id="{41F12199-7204-4C61-8DA9-D035B4C01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10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6" name="Oval 198">
              <a:extLst>
                <a:ext uri="{FF2B5EF4-FFF2-40B4-BE49-F238E27FC236}">
                  <a16:creationId xmlns:a16="http://schemas.microsoft.com/office/drawing/2014/main" id="{88C027DD-6488-43B3-B25D-63AD4E44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76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7" name="Oval 199">
              <a:extLst>
                <a:ext uri="{FF2B5EF4-FFF2-40B4-BE49-F238E27FC236}">
                  <a16:creationId xmlns:a16="http://schemas.microsoft.com/office/drawing/2014/main" id="{9DC7AA88-0536-4745-96EF-4198F322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29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8" name="Oval 200">
              <a:extLst>
                <a:ext uri="{FF2B5EF4-FFF2-40B4-BE49-F238E27FC236}">
                  <a16:creationId xmlns:a16="http://schemas.microsoft.com/office/drawing/2014/main" id="{6C44754E-9E94-4929-8CC6-6FEC6AED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48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69" name="Oval 201">
              <a:extLst>
                <a:ext uri="{FF2B5EF4-FFF2-40B4-BE49-F238E27FC236}">
                  <a16:creationId xmlns:a16="http://schemas.microsoft.com/office/drawing/2014/main" id="{D4894ABA-F37B-4ECD-A11A-BE8AFF017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52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0" name="Oval 202">
              <a:extLst>
                <a:ext uri="{FF2B5EF4-FFF2-40B4-BE49-F238E27FC236}">
                  <a16:creationId xmlns:a16="http://schemas.microsoft.com/office/drawing/2014/main" id="{0AA1376A-21B8-439F-B634-D8B23494F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8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1" name="Oval 203">
              <a:extLst>
                <a:ext uri="{FF2B5EF4-FFF2-40B4-BE49-F238E27FC236}">
                  <a16:creationId xmlns:a16="http://schemas.microsoft.com/office/drawing/2014/main" id="{5E72A6D8-C571-4FAE-81B7-2EBACE993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2" name="Oval 204">
              <a:extLst>
                <a:ext uri="{FF2B5EF4-FFF2-40B4-BE49-F238E27FC236}">
                  <a16:creationId xmlns:a16="http://schemas.microsoft.com/office/drawing/2014/main" id="{4225221D-2C6C-40C3-8E7C-C5AF5CAF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14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3" name="Oval 205">
              <a:extLst>
                <a:ext uri="{FF2B5EF4-FFF2-40B4-BE49-F238E27FC236}">
                  <a16:creationId xmlns:a16="http://schemas.microsoft.com/office/drawing/2014/main" id="{FB5EBCC0-9C37-4121-8460-2F084CB68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3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4" name="Oval 206">
              <a:extLst>
                <a:ext uri="{FF2B5EF4-FFF2-40B4-BE49-F238E27FC236}">
                  <a16:creationId xmlns:a16="http://schemas.microsoft.com/office/drawing/2014/main" id="{A98D0086-4C11-447C-BBE9-94B97C01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008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5" name="Oval 207">
              <a:extLst>
                <a:ext uri="{FF2B5EF4-FFF2-40B4-BE49-F238E27FC236}">
                  <a16:creationId xmlns:a16="http://schemas.microsoft.com/office/drawing/2014/main" id="{B494DE16-6A8B-4584-B168-B71CF897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00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76" name="Line 208">
              <a:extLst>
                <a:ext uri="{FF2B5EF4-FFF2-40B4-BE49-F238E27FC236}">
                  <a16:creationId xmlns:a16="http://schemas.microsoft.com/office/drawing/2014/main" id="{C537AF4E-4B47-4C16-9C4C-D4BF4C19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0" y="7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6577" name="Rectangle 209">
              <a:extLst>
                <a:ext uri="{FF2B5EF4-FFF2-40B4-BE49-F238E27FC236}">
                  <a16:creationId xmlns:a16="http://schemas.microsoft.com/office/drawing/2014/main" id="{D3E3B2C5-0741-47C8-B8EA-93592E85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528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ID4096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86578" name="Rectangle 210">
              <a:extLst>
                <a:ext uri="{FF2B5EF4-FFF2-40B4-BE49-F238E27FC236}">
                  <a16:creationId xmlns:a16="http://schemas.microsoft.com/office/drawing/2014/main" id="{A9668436-B22F-472F-A463-49DE132BB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29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>
                  <a:cs typeface="Arial" panose="020B0604020202020204" pitchFamily="34" charset="0"/>
                </a:rPr>
                <a:t>C</a:t>
              </a:r>
              <a:r>
                <a:rPr lang="en-US" altLang="LID4096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86579" name="Oval 211">
              <a:extLst>
                <a:ext uri="{FF2B5EF4-FFF2-40B4-BE49-F238E27FC236}">
                  <a16:creationId xmlns:a16="http://schemas.microsoft.com/office/drawing/2014/main" id="{186BF259-29AC-4946-A11B-9E734831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768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86580" name="Oval 212">
              <a:extLst>
                <a:ext uri="{FF2B5EF4-FFF2-40B4-BE49-F238E27FC236}">
                  <a16:creationId xmlns:a16="http://schemas.microsoft.com/office/drawing/2014/main" id="{BDB4EA19-525B-4024-8475-4C99C08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sp>
        <p:nvSpPr>
          <p:cNvPr id="186581" name="Text Box 213">
            <a:extLst>
              <a:ext uri="{FF2B5EF4-FFF2-40B4-BE49-F238E27FC236}">
                <a16:creationId xmlns:a16="http://schemas.microsoft.com/office/drawing/2014/main" id="{5864FC94-A02D-410D-957C-15AED01D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15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LID4096"/>
              <a:t>P</a:t>
            </a:r>
            <a:r>
              <a:rPr lang="en-US" altLang="LID4096" baseline="-25000"/>
              <a:t>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6" name="Group 2">
            <a:extLst>
              <a:ext uri="{FF2B5EF4-FFF2-40B4-BE49-F238E27FC236}">
                <a16:creationId xmlns:a16="http://schemas.microsoft.com/office/drawing/2014/main" id="{446D44CB-44F4-46FC-A63E-5EE861AD7857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390526"/>
            <a:ext cx="2295525" cy="2600325"/>
            <a:chOff x="96" y="246"/>
            <a:chExt cx="1446" cy="1638"/>
          </a:xfrm>
        </p:grpSpPr>
        <p:sp>
          <p:nvSpPr>
            <p:cNvPr id="154627" name="Oval 3">
              <a:extLst>
                <a:ext uri="{FF2B5EF4-FFF2-40B4-BE49-F238E27FC236}">
                  <a16:creationId xmlns:a16="http://schemas.microsoft.com/office/drawing/2014/main" id="{F358739B-3DCC-4E49-B97C-3B5E8CA0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28" name="Oval 4">
              <a:extLst>
                <a:ext uri="{FF2B5EF4-FFF2-40B4-BE49-F238E27FC236}">
                  <a16:creationId xmlns:a16="http://schemas.microsoft.com/office/drawing/2014/main" id="{100CB926-4C91-4A7F-A485-A33BBB0D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8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29" name="Oval 5">
              <a:extLst>
                <a:ext uri="{FF2B5EF4-FFF2-40B4-BE49-F238E27FC236}">
                  <a16:creationId xmlns:a16="http://schemas.microsoft.com/office/drawing/2014/main" id="{2E070247-4A72-46AE-A576-27931DA6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7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0" name="Oval 6">
              <a:extLst>
                <a:ext uri="{FF2B5EF4-FFF2-40B4-BE49-F238E27FC236}">
                  <a16:creationId xmlns:a16="http://schemas.microsoft.com/office/drawing/2014/main" id="{34F4D945-EDF9-466D-9251-4AC01CB7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6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1" name="Oval 7">
              <a:extLst>
                <a:ext uri="{FF2B5EF4-FFF2-40B4-BE49-F238E27FC236}">
                  <a16:creationId xmlns:a16="http://schemas.microsoft.com/office/drawing/2014/main" id="{F9915A97-FB62-4E91-A954-CD95D7C57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2" name="Oval 8">
              <a:extLst>
                <a:ext uri="{FF2B5EF4-FFF2-40B4-BE49-F238E27FC236}">
                  <a16:creationId xmlns:a16="http://schemas.microsoft.com/office/drawing/2014/main" id="{F7B92DAD-6B39-4E52-8DBD-17A74ECC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3" name="Oval 9">
              <a:extLst>
                <a:ext uri="{FF2B5EF4-FFF2-40B4-BE49-F238E27FC236}">
                  <a16:creationId xmlns:a16="http://schemas.microsoft.com/office/drawing/2014/main" id="{A24849B7-F24B-40C8-B599-18BF160CF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4" name="Oval 10">
              <a:extLst>
                <a:ext uri="{FF2B5EF4-FFF2-40B4-BE49-F238E27FC236}">
                  <a16:creationId xmlns:a16="http://schemas.microsoft.com/office/drawing/2014/main" id="{12A8D7C7-9B6A-4909-939C-49013025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5" name="Oval 11">
              <a:extLst>
                <a:ext uri="{FF2B5EF4-FFF2-40B4-BE49-F238E27FC236}">
                  <a16:creationId xmlns:a16="http://schemas.microsoft.com/office/drawing/2014/main" id="{0205E2B3-A98F-456D-82DC-880BF9B5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8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6" name="Oval 12">
              <a:extLst>
                <a:ext uri="{FF2B5EF4-FFF2-40B4-BE49-F238E27FC236}">
                  <a16:creationId xmlns:a16="http://schemas.microsoft.com/office/drawing/2014/main" id="{453E7549-FFAE-4CA4-9383-A02D197D6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7" name="Oval 13">
              <a:extLst>
                <a:ext uri="{FF2B5EF4-FFF2-40B4-BE49-F238E27FC236}">
                  <a16:creationId xmlns:a16="http://schemas.microsoft.com/office/drawing/2014/main" id="{6CF51EB8-9EF1-43A6-88F2-3F4727A6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1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8" name="Oval 14">
              <a:extLst>
                <a:ext uri="{FF2B5EF4-FFF2-40B4-BE49-F238E27FC236}">
                  <a16:creationId xmlns:a16="http://schemas.microsoft.com/office/drawing/2014/main" id="{4F4E5001-5D44-4D46-857D-CFD258CF3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35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39" name="Oval 15">
              <a:extLst>
                <a:ext uri="{FF2B5EF4-FFF2-40B4-BE49-F238E27FC236}">
                  <a16:creationId xmlns:a16="http://schemas.microsoft.com/office/drawing/2014/main" id="{1C35D6E9-6498-4EFE-9B41-A3AC8ADCE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0" name="Oval 16">
              <a:extLst>
                <a:ext uri="{FF2B5EF4-FFF2-40B4-BE49-F238E27FC236}">
                  <a16:creationId xmlns:a16="http://schemas.microsoft.com/office/drawing/2014/main" id="{07FC9A3F-FC8F-4B6E-9916-1ED24D46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0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1" name="Oval 17">
              <a:extLst>
                <a:ext uri="{FF2B5EF4-FFF2-40B4-BE49-F238E27FC236}">
                  <a16:creationId xmlns:a16="http://schemas.microsoft.com/office/drawing/2014/main" id="{73740124-6677-45A2-A62F-992B906F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8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2" name="Oval 18">
              <a:extLst>
                <a:ext uri="{FF2B5EF4-FFF2-40B4-BE49-F238E27FC236}">
                  <a16:creationId xmlns:a16="http://schemas.microsoft.com/office/drawing/2014/main" id="{097B7710-6702-4DB1-8475-F9D25577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3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3" name="Oval 19">
              <a:extLst>
                <a:ext uri="{FF2B5EF4-FFF2-40B4-BE49-F238E27FC236}">
                  <a16:creationId xmlns:a16="http://schemas.microsoft.com/office/drawing/2014/main" id="{05AF5495-A2AE-46E0-81F0-34676DC5F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3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4" name="Oval 20">
              <a:extLst>
                <a:ext uri="{FF2B5EF4-FFF2-40B4-BE49-F238E27FC236}">
                  <a16:creationId xmlns:a16="http://schemas.microsoft.com/office/drawing/2014/main" id="{E3D38397-A2C4-4E25-8D3F-F9FAFC6A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5" name="Oval 21">
              <a:extLst>
                <a:ext uri="{FF2B5EF4-FFF2-40B4-BE49-F238E27FC236}">
                  <a16:creationId xmlns:a16="http://schemas.microsoft.com/office/drawing/2014/main" id="{F1996D07-0F92-4E85-92B6-D5DDB5BB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6" name="Oval 22">
              <a:extLst>
                <a:ext uri="{FF2B5EF4-FFF2-40B4-BE49-F238E27FC236}">
                  <a16:creationId xmlns:a16="http://schemas.microsoft.com/office/drawing/2014/main" id="{BBD8058A-1F0B-4547-8DD2-7EFCE5BF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47" name="Oval 23">
              <a:extLst>
                <a:ext uri="{FF2B5EF4-FFF2-40B4-BE49-F238E27FC236}">
                  <a16:creationId xmlns:a16="http://schemas.microsoft.com/office/drawing/2014/main" id="{19698298-E8B4-4E03-9E68-8A37325F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154648" name="Group 24">
            <a:extLst>
              <a:ext uri="{FF2B5EF4-FFF2-40B4-BE49-F238E27FC236}">
                <a16:creationId xmlns:a16="http://schemas.microsoft.com/office/drawing/2014/main" id="{D9985F0C-D1C4-4FD0-B297-584EAD85B3A4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390525"/>
            <a:ext cx="2609850" cy="2590800"/>
            <a:chOff x="1914" y="246"/>
            <a:chExt cx="1644" cy="1632"/>
          </a:xfrm>
        </p:grpSpPr>
        <p:sp>
          <p:nvSpPr>
            <p:cNvPr id="154649" name="Oval 25">
              <a:extLst>
                <a:ext uri="{FF2B5EF4-FFF2-40B4-BE49-F238E27FC236}">
                  <a16:creationId xmlns:a16="http://schemas.microsoft.com/office/drawing/2014/main" id="{00DBC142-51C4-4DEB-B3A0-A924FC45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774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0" name="Oval 26">
              <a:extLst>
                <a:ext uri="{FF2B5EF4-FFF2-40B4-BE49-F238E27FC236}">
                  <a16:creationId xmlns:a16="http://schemas.microsoft.com/office/drawing/2014/main" id="{C6681C52-1CF9-4A2B-AD6A-BAEA3EFEB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1" name="Oval 27">
              <a:extLst>
                <a:ext uri="{FF2B5EF4-FFF2-40B4-BE49-F238E27FC236}">
                  <a16:creationId xmlns:a16="http://schemas.microsoft.com/office/drawing/2014/main" id="{DE3A8163-6FF8-4A18-BBA4-51693512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82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2" name="Oval 28">
              <a:extLst>
                <a:ext uri="{FF2B5EF4-FFF2-40B4-BE49-F238E27FC236}">
                  <a16:creationId xmlns:a16="http://schemas.microsoft.com/office/drawing/2014/main" id="{304099E1-B450-4410-80D2-7C4AFEC1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77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3" name="Oval 29">
              <a:extLst>
                <a:ext uri="{FF2B5EF4-FFF2-40B4-BE49-F238E27FC236}">
                  <a16:creationId xmlns:a16="http://schemas.microsoft.com/office/drawing/2014/main" id="{AB8F5D32-401C-4F08-AFD2-67DC9187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06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4" name="Oval 30">
              <a:extLst>
                <a:ext uri="{FF2B5EF4-FFF2-40B4-BE49-F238E27FC236}">
                  <a16:creationId xmlns:a16="http://schemas.microsoft.com/office/drawing/2014/main" id="{3BF2AA5B-DD42-475D-8FEC-29A88006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77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5" name="Oval 31">
              <a:extLst>
                <a:ext uri="{FF2B5EF4-FFF2-40B4-BE49-F238E27FC236}">
                  <a16:creationId xmlns:a16="http://schemas.microsoft.com/office/drawing/2014/main" id="{46ADFEB7-CAAC-4E18-9B98-812454B4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5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6" name="Oval 32">
              <a:extLst>
                <a:ext uri="{FF2B5EF4-FFF2-40B4-BE49-F238E27FC236}">
                  <a16:creationId xmlns:a16="http://schemas.microsoft.com/office/drawing/2014/main" id="{330A977E-C97F-4E14-AE22-B1E5933C4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25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7" name="Oval 33">
              <a:extLst>
                <a:ext uri="{FF2B5EF4-FFF2-40B4-BE49-F238E27FC236}">
                  <a16:creationId xmlns:a16="http://schemas.microsoft.com/office/drawing/2014/main" id="{6837E3B4-C9FA-4321-B15A-52C488DF8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67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8" name="Oval 34">
              <a:extLst>
                <a:ext uri="{FF2B5EF4-FFF2-40B4-BE49-F238E27FC236}">
                  <a16:creationId xmlns:a16="http://schemas.microsoft.com/office/drawing/2014/main" id="{893C4C48-A737-41DE-A025-5E552D61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8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59" name="Oval 35">
              <a:extLst>
                <a:ext uri="{FF2B5EF4-FFF2-40B4-BE49-F238E27FC236}">
                  <a16:creationId xmlns:a16="http://schemas.microsoft.com/office/drawing/2014/main" id="{2499AD46-9A99-44C5-AFF9-EFBDDFE6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0" name="Oval 36">
              <a:extLst>
                <a:ext uri="{FF2B5EF4-FFF2-40B4-BE49-F238E27FC236}">
                  <a16:creationId xmlns:a16="http://schemas.microsoft.com/office/drawing/2014/main" id="{A7D452E8-0E9E-4C9B-B964-87643BC5F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11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1" name="Oval 37">
              <a:extLst>
                <a:ext uri="{FF2B5EF4-FFF2-40B4-BE49-F238E27FC236}">
                  <a16:creationId xmlns:a16="http://schemas.microsoft.com/office/drawing/2014/main" id="{E1564C77-7F90-4104-9ABD-7FEFD80A4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77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2" name="Oval 38">
              <a:extLst>
                <a:ext uri="{FF2B5EF4-FFF2-40B4-BE49-F238E27FC236}">
                  <a16:creationId xmlns:a16="http://schemas.microsoft.com/office/drawing/2014/main" id="{5D587185-1061-4637-A5BA-30D76BD3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30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3" name="Oval 39">
              <a:extLst>
                <a:ext uri="{FF2B5EF4-FFF2-40B4-BE49-F238E27FC236}">
                  <a16:creationId xmlns:a16="http://schemas.microsoft.com/office/drawing/2014/main" id="{CCF8F3DB-BBAD-425A-B496-E8F11EF7A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3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4" name="Oval 40">
              <a:extLst>
                <a:ext uri="{FF2B5EF4-FFF2-40B4-BE49-F238E27FC236}">
                  <a16:creationId xmlns:a16="http://schemas.microsoft.com/office/drawing/2014/main" id="{094ED640-A45A-4279-BD3E-D1AE06CF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53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5" name="Oval 41">
              <a:extLst>
                <a:ext uri="{FF2B5EF4-FFF2-40B4-BE49-F238E27FC236}">
                  <a16:creationId xmlns:a16="http://schemas.microsoft.com/office/drawing/2014/main" id="{E7B44E03-8CC8-4173-8004-D1C99BB84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6" name="Oval 42">
              <a:extLst>
                <a:ext uri="{FF2B5EF4-FFF2-40B4-BE49-F238E27FC236}">
                  <a16:creationId xmlns:a16="http://schemas.microsoft.com/office/drawing/2014/main" id="{CF613230-77AE-4846-9C9C-C198A1E2E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91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7" name="Oval 43">
              <a:extLst>
                <a:ext uri="{FF2B5EF4-FFF2-40B4-BE49-F238E27FC236}">
                  <a16:creationId xmlns:a16="http://schemas.microsoft.com/office/drawing/2014/main" id="{8AA37AC4-966B-4333-B29A-D885B463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4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8" name="Oval 44">
              <a:extLst>
                <a:ext uri="{FF2B5EF4-FFF2-40B4-BE49-F238E27FC236}">
                  <a16:creationId xmlns:a16="http://schemas.microsoft.com/office/drawing/2014/main" id="{09C2AFE1-CCE7-4A0C-B45A-D8ACB0A0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63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69" name="Line 45">
              <a:extLst>
                <a:ext uri="{FF2B5EF4-FFF2-40B4-BE49-F238E27FC236}">
                  <a16:creationId xmlns:a16="http://schemas.microsoft.com/office/drawing/2014/main" id="{65358E3F-F077-43D0-ABA6-3611B6977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6" y="101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4670" name="Oval 46">
              <a:extLst>
                <a:ext uri="{FF2B5EF4-FFF2-40B4-BE49-F238E27FC236}">
                  <a16:creationId xmlns:a16="http://schemas.microsoft.com/office/drawing/2014/main" id="{B81FDF23-CB35-49AA-B038-F5F08B57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014"/>
              <a:ext cx="150" cy="15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71" name="Rectangle 47">
              <a:extLst>
                <a:ext uri="{FF2B5EF4-FFF2-40B4-BE49-F238E27FC236}">
                  <a16:creationId xmlns:a16="http://schemas.microsoft.com/office/drawing/2014/main" id="{B7333B94-BACE-4D89-8A3B-91273AEB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918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ID4096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54672" name="Text Box 48">
              <a:extLst>
                <a:ext uri="{FF2B5EF4-FFF2-40B4-BE49-F238E27FC236}">
                  <a16:creationId xmlns:a16="http://schemas.microsoft.com/office/drawing/2014/main" id="{50886496-35D2-48F3-ACBE-FA6F08021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120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>
                  <a:cs typeface="Arial" panose="020B0604020202020204" pitchFamily="34" charset="0"/>
                </a:rPr>
                <a:t>C</a:t>
              </a:r>
              <a:r>
                <a:rPr lang="en-US" altLang="LID4096" baseline="-25000">
                  <a:cs typeface="Arial" panose="020B0604020202020204" pitchFamily="34" charset="0"/>
                </a:rPr>
                <a:t>1</a:t>
              </a:r>
              <a:endParaRPr lang="en-US" altLang="LID4096">
                <a:cs typeface="Arial" panose="020B0604020202020204" pitchFamily="34" charset="0"/>
              </a:endParaRPr>
            </a:p>
          </p:txBody>
        </p:sp>
        <p:sp>
          <p:nvSpPr>
            <p:cNvPr id="154673" name="Oval 49">
              <a:extLst>
                <a:ext uri="{FF2B5EF4-FFF2-40B4-BE49-F238E27FC236}">
                  <a16:creationId xmlns:a16="http://schemas.microsoft.com/office/drawing/2014/main" id="{B04F7D37-4B28-43BF-BA83-10F6DA87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154674" name="Group 50">
            <a:extLst>
              <a:ext uri="{FF2B5EF4-FFF2-40B4-BE49-F238E27FC236}">
                <a16:creationId xmlns:a16="http://schemas.microsoft.com/office/drawing/2014/main" id="{DBC05200-6B9F-4823-A82A-DD01FF27DC02}"/>
              </a:ext>
            </a:extLst>
          </p:cNvPr>
          <p:cNvGrpSpPr>
            <a:grpSpLocks/>
          </p:cNvGrpSpPr>
          <p:nvPr/>
        </p:nvGrpSpPr>
        <p:grpSpPr bwMode="auto">
          <a:xfrm>
            <a:off x="7762875" y="457201"/>
            <a:ext cx="2535238" cy="2600325"/>
            <a:chOff x="3930" y="288"/>
            <a:chExt cx="1597" cy="1638"/>
          </a:xfrm>
        </p:grpSpPr>
        <p:sp>
          <p:nvSpPr>
            <p:cNvPr id="154675" name="Oval 51">
              <a:extLst>
                <a:ext uri="{FF2B5EF4-FFF2-40B4-BE49-F238E27FC236}">
                  <a16:creationId xmlns:a16="http://schemas.microsoft.com/office/drawing/2014/main" id="{2BCEDF58-48D1-4294-8E84-46380C26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76" name="Oval 52">
              <a:extLst>
                <a:ext uri="{FF2B5EF4-FFF2-40B4-BE49-F238E27FC236}">
                  <a16:creationId xmlns:a16="http://schemas.microsoft.com/office/drawing/2014/main" id="{C040FD8C-7834-47FC-96AD-DD18BD0C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81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77" name="Oval 53">
              <a:extLst>
                <a:ext uri="{FF2B5EF4-FFF2-40B4-BE49-F238E27FC236}">
                  <a16:creationId xmlns:a16="http://schemas.microsoft.com/office/drawing/2014/main" id="{89626F89-3083-4306-8F96-940002D0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5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78" name="Oval 54">
              <a:extLst>
                <a:ext uri="{FF2B5EF4-FFF2-40B4-BE49-F238E27FC236}">
                  <a16:creationId xmlns:a16="http://schemas.microsoft.com/office/drawing/2014/main" id="{433480F4-706F-4004-9633-C58E34BD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76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79" name="Oval 55">
              <a:extLst>
                <a:ext uri="{FF2B5EF4-FFF2-40B4-BE49-F238E27FC236}">
                  <a16:creationId xmlns:a16="http://schemas.microsoft.com/office/drawing/2014/main" id="{4B1A7316-F7D5-4FFC-B8EE-C74B3DB37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57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0" name="Oval 56">
              <a:extLst>
                <a:ext uri="{FF2B5EF4-FFF2-40B4-BE49-F238E27FC236}">
                  <a16:creationId xmlns:a16="http://schemas.microsoft.com/office/drawing/2014/main" id="{A446CCA6-DC2C-49F6-AF73-AB30696C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24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1" name="Oval 57">
              <a:extLst>
                <a:ext uri="{FF2B5EF4-FFF2-40B4-BE49-F238E27FC236}">
                  <a16:creationId xmlns:a16="http://schemas.microsoft.com/office/drawing/2014/main" id="{B8D30757-0D6D-4E3E-BB08-6A93860D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67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2" name="Oval 58">
              <a:extLst>
                <a:ext uri="{FF2B5EF4-FFF2-40B4-BE49-F238E27FC236}">
                  <a16:creationId xmlns:a16="http://schemas.microsoft.com/office/drawing/2014/main" id="{E50E8592-BE21-45F4-A2EB-377C35D7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4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3" name="Oval 59">
              <a:extLst>
                <a:ext uri="{FF2B5EF4-FFF2-40B4-BE49-F238E27FC236}">
                  <a16:creationId xmlns:a16="http://schemas.microsoft.com/office/drawing/2014/main" id="{A6DFCF4E-D84E-4779-AF2F-EB01A2F1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4" name="Oval 60">
              <a:extLst>
                <a:ext uri="{FF2B5EF4-FFF2-40B4-BE49-F238E27FC236}">
                  <a16:creationId xmlns:a16="http://schemas.microsoft.com/office/drawing/2014/main" id="{06A2BC14-5506-4676-B46F-829CFF7C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10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5" name="Oval 61">
              <a:extLst>
                <a:ext uri="{FF2B5EF4-FFF2-40B4-BE49-F238E27FC236}">
                  <a16:creationId xmlns:a16="http://schemas.microsoft.com/office/drawing/2014/main" id="{6BAFF6FC-BCD9-4B91-B8B0-39099C3E9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76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6" name="Oval 62">
              <a:extLst>
                <a:ext uri="{FF2B5EF4-FFF2-40B4-BE49-F238E27FC236}">
                  <a16:creationId xmlns:a16="http://schemas.microsoft.com/office/drawing/2014/main" id="{E61635D4-E90D-4919-A9C7-69F0A66B2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29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7" name="Oval 63">
              <a:extLst>
                <a:ext uri="{FF2B5EF4-FFF2-40B4-BE49-F238E27FC236}">
                  <a16:creationId xmlns:a16="http://schemas.microsoft.com/office/drawing/2014/main" id="{F428EAB7-241C-42EA-A9C2-0011051D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48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8" name="Oval 64">
              <a:extLst>
                <a:ext uri="{FF2B5EF4-FFF2-40B4-BE49-F238E27FC236}">
                  <a16:creationId xmlns:a16="http://schemas.microsoft.com/office/drawing/2014/main" id="{70113CC4-BD92-4B90-99A6-FABC6AD90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52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89" name="Oval 65">
              <a:extLst>
                <a:ext uri="{FF2B5EF4-FFF2-40B4-BE49-F238E27FC236}">
                  <a16:creationId xmlns:a16="http://schemas.microsoft.com/office/drawing/2014/main" id="{C8269CB5-A8D3-4CF5-838A-8D71E6AC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" y="28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0" name="Oval 66">
              <a:extLst>
                <a:ext uri="{FF2B5EF4-FFF2-40B4-BE49-F238E27FC236}">
                  <a16:creationId xmlns:a16="http://schemas.microsoft.com/office/drawing/2014/main" id="{6BE373B2-7E4E-4BDF-BA87-B1C477DF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91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1" name="Oval 67">
              <a:extLst>
                <a:ext uri="{FF2B5EF4-FFF2-40B4-BE49-F238E27FC236}">
                  <a16:creationId xmlns:a16="http://schemas.microsoft.com/office/drawing/2014/main" id="{91597FC5-3220-4677-9858-70766BB1A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14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2" name="Oval 68">
              <a:extLst>
                <a:ext uri="{FF2B5EF4-FFF2-40B4-BE49-F238E27FC236}">
                  <a16:creationId xmlns:a16="http://schemas.microsoft.com/office/drawing/2014/main" id="{10C218BC-FEF0-49E5-B531-15351B1C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63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3" name="Oval 69">
              <a:extLst>
                <a:ext uri="{FF2B5EF4-FFF2-40B4-BE49-F238E27FC236}">
                  <a16:creationId xmlns:a16="http://schemas.microsoft.com/office/drawing/2014/main" id="{59A62FE9-7E29-46F6-A2FF-47A15BA1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008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4" name="Oval 70">
              <a:extLst>
                <a:ext uri="{FF2B5EF4-FFF2-40B4-BE49-F238E27FC236}">
                  <a16:creationId xmlns:a16="http://schemas.microsoft.com/office/drawing/2014/main" id="{5B5854A1-5BDD-4999-AADC-C02A1069D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00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5" name="Line 71">
              <a:extLst>
                <a:ext uri="{FF2B5EF4-FFF2-40B4-BE49-F238E27FC236}">
                  <a16:creationId xmlns:a16="http://schemas.microsoft.com/office/drawing/2014/main" id="{9EE61129-14FC-481A-AEE1-36FF724E8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0" y="7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4696" name="Rectangle 72">
              <a:extLst>
                <a:ext uri="{FF2B5EF4-FFF2-40B4-BE49-F238E27FC236}">
                  <a16:creationId xmlns:a16="http://schemas.microsoft.com/office/drawing/2014/main" id="{A46B0A01-F2D6-4572-BE46-FF6F8FDF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528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ID4096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54697" name="Rectangle 73">
              <a:extLst>
                <a:ext uri="{FF2B5EF4-FFF2-40B4-BE49-F238E27FC236}">
                  <a16:creationId xmlns:a16="http://schemas.microsoft.com/office/drawing/2014/main" id="{42D60BFF-D3C9-42E2-AB34-C6DA5718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296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>
                  <a:cs typeface="Arial" panose="020B0604020202020204" pitchFamily="34" charset="0"/>
                </a:rPr>
                <a:t>C</a:t>
              </a:r>
              <a:r>
                <a:rPr lang="en-US" altLang="LID4096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4698" name="Oval 74">
              <a:extLst>
                <a:ext uri="{FF2B5EF4-FFF2-40B4-BE49-F238E27FC236}">
                  <a16:creationId xmlns:a16="http://schemas.microsoft.com/office/drawing/2014/main" id="{BD9E4D0E-927B-43DF-8E7A-C344A44E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768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699" name="Oval 75">
              <a:extLst>
                <a:ext uri="{FF2B5EF4-FFF2-40B4-BE49-F238E27FC236}">
                  <a16:creationId xmlns:a16="http://schemas.microsoft.com/office/drawing/2014/main" id="{5DBAD859-C5C8-40CF-A3D6-173D20DE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7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154700" name="Group 76">
            <a:extLst>
              <a:ext uri="{FF2B5EF4-FFF2-40B4-BE49-F238E27FC236}">
                <a16:creationId xmlns:a16="http://schemas.microsoft.com/office/drawing/2014/main" id="{F67064E3-24A7-40B1-AB16-E6D63968DC08}"/>
              </a:ext>
            </a:extLst>
          </p:cNvPr>
          <p:cNvGrpSpPr>
            <a:grpSpLocks/>
          </p:cNvGrpSpPr>
          <p:nvPr/>
        </p:nvGrpSpPr>
        <p:grpSpPr bwMode="auto">
          <a:xfrm>
            <a:off x="7991475" y="3657600"/>
            <a:ext cx="2533650" cy="2609850"/>
            <a:chOff x="4074" y="2442"/>
            <a:chExt cx="1596" cy="1644"/>
          </a:xfrm>
        </p:grpSpPr>
        <p:sp>
          <p:nvSpPr>
            <p:cNvPr id="154701" name="Oval 77">
              <a:extLst>
                <a:ext uri="{FF2B5EF4-FFF2-40B4-BE49-F238E27FC236}">
                  <a16:creationId xmlns:a16="http://schemas.microsoft.com/office/drawing/2014/main" id="{E71E676C-3A26-481C-BD2B-F0E037549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73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2" name="Oval 78">
              <a:extLst>
                <a:ext uri="{FF2B5EF4-FFF2-40B4-BE49-F238E27FC236}">
                  <a16:creationId xmlns:a16="http://schemas.microsoft.com/office/drawing/2014/main" id="{944AA755-A6A9-4E6A-8636-5C39907BB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7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3" name="Oval 79">
              <a:extLst>
                <a:ext uri="{FF2B5EF4-FFF2-40B4-BE49-F238E27FC236}">
                  <a16:creationId xmlns:a16="http://schemas.microsoft.com/office/drawing/2014/main" id="{DC4CF2EB-FFFD-412A-954C-B54CF1A5A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321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4" name="Oval 80">
              <a:extLst>
                <a:ext uri="{FF2B5EF4-FFF2-40B4-BE49-F238E27FC236}">
                  <a16:creationId xmlns:a16="http://schemas.microsoft.com/office/drawing/2014/main" id="{C2DC4D83-FB06-4B68-B317-40DD2FD7E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922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5" name="Oval 81">
              <a:extLst>
                <a:ext uri="{FF2B5EF4-FFF2-40B4-BE49-F238E27FC236}">
                  <a16:creationId xmlns:a16="http://schemas.microsoft.com/office/drawing/2014/main" id="{D0CC527C-4307-422D-A767-E72B0294D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73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6" name="Oval 82">
              <a:extLst>
                <a:ext uri="{FF2B5EF4-FFF2-40B4-BE49-F238E27FC236}">
                  <a16:creationId xmlns:a16="http://schemas.microsoft.com/office/drawing/2014/main" id="{6510D095-474B-4BF1-8855-B0052C85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40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7" name="Oval 83">
              <a:extLst>
                <a:ext uri="{FF2B5EF4-FFF2-40B4-BE49-F238E27FC236}">
                  <a16:creationId xmlns:a16="http://schemas.microsoft.com/office/drawing/2014/main" id="{F6607242-4D43-4B2F-A08F-5EAAF53FE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8" name="Oval 84">
              <a:extLst>
                <a:ext uri="{FF2B5EF4-FFF2-40B4-BE49-F238E27FC236}">
                  <a16:creationId xmlns:a16="http://schemas.microsoft.com/office/drawing/2014/main" id="{5A17A9D7-D57F-4FB6-84ED-F5E57B13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63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09" name="Oval 85">
              <a:extLst>
                <a:ext uri="{FF2B5EF4-FFF2-40B4-BE49-F238E27FC236}">
                  <a16:creationId xmlns:a16="http://schemas.microsoft.com/office/drawing/2014/main" id="{ABBFCB30-F337-4FDE-81AC-2E465FD99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07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0" name="Oval 86">
              <a:extLst>
                <a:ext uri="{FF2B5EF4-FFF2-40B4-BE49-F238E27FC236}">
                  <a16:creationId xmlns:a16="http://schemas.microsoft.com/office/drawing/2014/main" id="{118BDB98-CB43-4E23-B437-326E00D8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325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1" name="Oval 87">
              <a:extLst>
                <a:ext uri="{FF2B5EF4-FFF2-40B4-BE49-F238E27FC236}">
                  <a16:creationId xmlns:a16="http://schemas.microsoft.com/office/drawing/2014/main" id="{44BEC8A8-8CA8-47EC-B393-0C6E8FCC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92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2" name="Oval 88">
              <a:extLst>
                <a:ext uri="{FF2B5EF4-FFF2-40B4-BE49-F238E27FC236}">
                  <a16:creationId xmlns:a16="http://schemas.microsoft.com/office/drawing/2014/main" id="{AE60F1CB-7B3E-45E1-B505-C08DB4B8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345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3" name="Oval 89">
              <a:extLst>
                <a:ext uri="{FF2B5EF4-FFF2-40B4-BE49-F238E27FC236}">
                  <a16:creationId xmlns:a16="http://schemas.microsoft.com/office/drawing/2014/main" id="{7FE1229B-D438-4A27-9660-206EBCCD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4" name="Oval 90">
              <a:extLst>
                <a:ext uri="{FF2B5EF4-FFF2-40B4-BE49-F238E27FC236}">
                  <a16:creationId xmlns:a16="http://schemas.microsoft.com/office/drawing/2014/main" id="{650F36E8-F63C-4871-8D96-E2F642AE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68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5" name="Oval 91">
              <a:extLst>
                <a:ext uri="{FF2B5EF4-FFF2-40B4-BE49-F238E27FC236}">
                  <a16:creationId xmlns:a16="http://schemas.microsoft.com/office/drawing/2014/main" id="{99515F45-28EF-40EC-A3FC-461EBFB03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44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6" name="Oval 92">
              <a:extLst>
                <a:ext uri="{FF2B5EF4-FFF2-40B4-BE49-F238E27FC236}">
                  <a16:creationId xmlns:a16="http://schemas.microsoft.com/office/drawing/2014/main" id="{4F813D18-AD15-494F-ABB8-D1B70673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" y="306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7" name="Oval 93">
              <a:extLst>
                <a:ext uri="{FF2B5EF4-FFF2-40B4-BE49-F238E27FC236}">
                  <a16:creationId xmlns:a16="http://schemas.microsoft.com/office/drawing/2014/main" id="{2EF0539A-D8CB-4F89-A32B-2D384AA4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4" y="359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8" name="Oval 94">
              <a:extLst>
                <a:ext uri="{FF2B5EF4-FFF2-40B4-BE49-F238E27FC236}">
                  <a16:creationId xmlns:a16="http://schemas.microsoft.com/office/drawing/2014/main" id="{2F139FA9-26B3-470E-8475-E17A4B2F8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378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19" name="Oval 95">
              <a:extLst>
                <a:ext uri="{FF2B5EF4-FFF2-40B4-BE49-F238E27FC236}">
                  <a16:creationId xmlns:a16="http://schemas.microsoft.com/office/drawing/2014/main" id="{E4647283-7809-4B72-AE0F-024B6903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162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20" name="Line 96">
              <a:extLst>
                <a:ext uri="{FF2B5EF4-FFF2-40B4-BE49-F238E27FC236}">
                  <a16:creationId xmlns:a16="http://schemas.microsoft.com/office/drawing/2014/main" id="{75CE7BDB-1DA4-4F9A-A865-54670F069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1" y="2943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4721" name="Rectangle 97">
              <a:extLst>
                <a:ext uri="{FF2B5EF4-FFF2-40B4-BE49-F238E27FC236}">
                  <a16:creationId xmlns:a16="http://schemas.microsoft.com/office/drawing/2014/main" id="{7FE443CF-4D17-420E-B8BD-279E7D51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682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ID4096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54722" name="Rectangle 98">
              <a:extLst>
                <a:ext uri="{FF2B5EF4-FFF2-40B4-BE49-F238E27FC236}">
                  <a16:creationId xmlns:a16="http://schemas.microsoft.com/office/drawing/2014/main" id="{3DA09123-1B6F-45AE-A1AA-3C198591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3450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>
                  <a:cs typeface="Arial" panose="020B0604020202020204" pitchFamily="34" charset="0"/>
                </a:rPr>
                <a:t>C</a:t>
              </a:r>
              <a:r>
                <a:rPr lang="en-US" altLang="LID4096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4723" name="Oval 99">
              <a:extLst>
                <a:ext uri="{FF2B5EF4-FFF2-40B4-BE49-F238E27FC236}">
                  <a16:creationId xmlns:a16="http://schemas.microsoft.com/office/drawing/2014/main" id="{EFA01BB6-84A9-4F65-BAED-DB18AD08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292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24" name="Oval 100">
              <a:extLst>
                <a:ext uri="{FF2B5EF4-FFF2-40B4-BE49-F238E27FC236}">
                  <a16:creationId xmlns:a16="http://schemas.microsoft.com/office/drawing/2014/main" id="{0909BFCB-A4F2-482D-8F2D-8103FC4B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681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25" name="Oval 101">
              <a:extLst>
                <a:ext uri="{FF2B5EF4-FFF2-40B4-BE49-F238E27FC236}">
                  <a16:creationId xmlns:a16="http://schemas.microsoft.com/office/drawing/2014/main" id="{7AF7EEAB-9199-4F0F-9A4B-0116CC54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93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154726" name="Group 102">
            <a:extLst>
              <a:ext uri="{FF2B5EF4-FFF2-40B4-BE49-F238E27FC236}">
                <a16:creationId xmlns:a16="http://schemas.microsoft.com/office/drawing/2014/main" id="{898AFEA6-1D69-4521-B3F7-06E043E892E3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3724275"/>
            <a:ext cx="2524125" cy="2609850"/>
            <a:chOff x="288" y="2346"/>
            <a:chExt cx="1590" cy="1644"/>
          </a:xfrm>
        </p:grpSpPr>
        <p:sp>
          <p:nvSpPr>
            <p:cNvPr id="154727" name="Oval 103">
              <a:extLst>
                <a:ext uri="{FF2B5EF4-FFF2-40B4-BE49-F238E27FC236}">
                  <a16:creationId xmlns:a16="http://schemas.microsoft.com/office/drawing/2014/main" id="{4BE70F89-8135-4B57-85A0-1DF4E93FA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3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28" name="Oval 104">
              <a:extLst>
                <a:ext uri="{FF2B5EF4-FFF2-40B4-BE49-F238E27FC236}">
                  <a16:creationId xmlns:a16="http://schemas.microsoft.com/office/drawing/2014/main" id="{5E8B7405-237F-4DBA-9136-42B993C57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7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29" name="Oval 105">
              <a:extLst>
                <a:ext uri="{FF2B5EF4-FFF2-40B4-BE49-F238E27FC236}">
                  <a16:creationId xmlns:a16="http://schemas.microsoft.com/office/drawing/2014/main" id="{FE785541-BB80-4F9D-B508-8BD5E9FE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11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0" name="Oval 106">
              <a:extLst>
                <a:ext uri="{FF2B5EF4-FFF2-40B4-BE49-F238E27FC236}">
                  <a16:creationId xmlns:a16="http://schemas.microsoft.com/office/drawing/2014/main" id="{A61A634B-60BE-4FD3-9E52-5CF6753C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1" name="Oval 107">
              <a:extLst>
                <a:ext uri="{FF2B5EF4-FFF2-40B4-BE49-F238E27FC236}">
                  <a16:creationId xmlns:a16="http://schemas.microsoft.com/office/drawing/2014/main" id="{DD03AFDF-D398-491A-836E-1A7D396C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3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2" name="Oval 108">
              <a:extLst>
                <a:ext uri="{FF2B5EF4-FFF2-40B4-BE49-F238E27FC236}">
                  <a16:creationId xmlns:a16="http://schemas.microsoft.com/office/drawing/2014/main" id="{43852B9E-2014-4F23-8FA8-9A74F0B0E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0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3" name="Oval 109">
              <a:extLst>
                <a:ext uri="{FF2B5EF4-FFF2-40B4-BE49-F238E27FC236}">
                  <a16:creationId xmlns:a16="http://schemas.microsoft.com/office/drawing/2014/main" id="{497CC62E-9912-40B2-BD1A-83561B0BF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3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4" name="Oval 110">
              <a:extLst>
                <a:ext uri="{FF2B5EF4-FFF2-40B4-BE49-F238E27FC236}">
                  <a16:creationId xmlns:a16="http://schemas.microsoft.com/office/drawing/2014/main" id="{F82904E4-F010-43EA-90CB-24D8C164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3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5" name="Oval 111">
              <a:extLst>
                <a:ext uri="{FF2B5EF4-FFF2-40B4-BE49-F238E27FC236}">
                  <a16:creationId xmlns:a16="http://schemas.microsoft.com/office/drawing/2014/main" id="{4CB044E6-E9D0-4ACB-977A-2E41465E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970"/>
              <a:ext cx="150" cy="150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6" name="Oval 112">
              <a:extLst>
                <a:ext uri="{FF2B5EF4-FFF2-40B4-BE49-F238E27FC236}">
                  <a16:creationId xmlns:a16="http://schemas.microsoft.com/office/drawing/2014/main" id="{17E8109D-2AD8-4405-A607-57246454B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6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7" name="Oval 113">
              <a:extLst>
                <a:ext uri="{FF2B5EF4-FFF2-40B4-BE49-F238E27FC236}">
                  <a16:creationId xmlns:a16="http://schemas.microsoft.com/office/drawing/2014/main" id="{E068983B-33AE-4ABD-8243-8A476762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8" name="Oval 114">
              <a:extLst>
                <a:ext uri="{FF2B5EF4-FFF2-40B4-BE49-F238E27FC236}">
                  <a16:creationId xmlns:a16="http://schemas.microsoft.com/office/drawing/2014/main" id="{F000314A-B786-4033-9311-EC78EA8C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19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39" name="Oval 115">
              <a:extLst>
                <a:ext uri="{FF2B5EF4-FFF2-40B4-BE49-F238E27FC236}">
                  <a16:creationId xmlns:a16="http://schemas.microsoft.com/office/drawing/2014/main" id="{BDA9CA80-6E5C-43C0-B117-40935429B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0" name="Oval 116">
              <a:extLst>
                <a:ext uri="{FF2B5EF4-FFF2-40B4-BE49-F238E27FC236}">
                  <a16:creationId xmlns:a16="http://schemas.microsoft.com/office/drawing/2014/main" id="{7E6AEB11-3FDA-4FA8-8BC3-5B58C1161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8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1" name="Oval 117">
              <a:extLst>
                <a:ext uri="{FF2B5EF4-FFF2-40B4-BE49-F238E27FC236}">
                  <a16:creationId xmlns:a16="http://schemas.microsoft.com/office/drawing/2014/main" id="{6BE6AC64-8031-423E-B993-AB5CC64F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346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2" name="Oval 118">
              <a:extLst>
                <a:ext uri="{FF2B5EF4-FFF2-40B4-BE49-F238E27FC236}">
                  <a16:creationId xmlns:a16="http://schemas.microsoft.com/office/drawing/2014/main" id="{11706067-E68B-42F2-B97C-FA056C299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297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3" name="Oval 119">
              <a:extLst>
                <a:ext uri="{FF2B5EF4-FFF2-40B4-BE49-F238E27FC236}">
                  <a16:creationId xmlns:a16="http://schemas.microsoft.com/office/drawing/2014/main" id="{F0E03F4D-E224-4D62-8A9E-AF47A32A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9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4" name="Oval 120">
              <a:extLst>
                <a:ext uri="{FF2B5EF4-FFF2-40B4-BE49-F238E27FC236}">
                  <a16:creationId xmlns:a16="http://schemas.microsoft.com/office/drawing/2014/main" id="{CDB789F1-86B3-4813-95BD-42EA7A084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9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5" name="Line 121">
              <a:extLst>
                <a:ext uri="{FF2B5EF4-FFF2-40B4-BE49-F238E27FC236}">
                  <a16:creationId xmlns:a16="http://schemas.microsoft.com/office/drawing/2014/main" id="{C672B5E8-645F-49A0-B9FD-76CC438D1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2" y="3003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4746" name="Oval 122">
              <a:extLst>
                <a:ext uri="{FF2B5EF4-FFF2-40B4-BE49-F238E27FC236}">
                  <a16:creationId xmlns:a16="http://schemas.microsoft.com/office/drawing/2014/main" id="{9B1E977B-8282-4D80-B8D5-167AFE40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66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47" name="Rectangle 123">
              <a:extLst>
                <a:ext uri="{FF2B5EF4-FFF2-40B4-BE49-F238E27FC236}">
                  <a16:creationId xmlns:a16="http://schemas.microsoft.com/office/drawing/2014/main" id="{DA7136AD-C360-49BB-9C43-CB8842732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ID4096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54748" name="Rectangle 124">
              <a:extLst>
                <a:ext uri="{FF2B5EF4-FFF2-40B4-BE49-F238E27FC236}">
                  <a16:creationId xmlns:a16="http://schemas.microsoft.com/office/drawing/2014/main" id="{B0E73C0F-FB8A-41CB-8C4C-9ECE63D6C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54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>
                  <a:cs typeface="Arial" panose="020B0604020202020204" pitchFamily="34" charset="0"/>
                </a:rPr>
                <a:t>C</a:t>
              </a:r>
              <a:r>
                <a:rPr lang="en-US" altLang="LID4096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4749" name="Oval 125">
              <a:extLst>
                <a:ext uri="{FF2B5EF4-FFF2-40B4-BE49-F238E27FC236}">
                  <a16:creationId xmlns:a16="http://schemas.microsoft.com/office/drawing/2014/main" id="{F65BA4AC-8311-4941-9E9D-2B735363A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2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0" name="Oval 126">
              <a:extLst>
                <a:ext uri="{FF2B5EF4-FFF2-40B4-BE49-F238E27FC236}">
                  <a16:creationId xmlns:a16="http://schemas.microsoft.com/office/drawing/2014/main" id="{2DC343E0-83CC-49FB-A9C6-96D98670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1" name="Oval 127">
              <a:extLst>
                <a:ext uri="{FF2B5EF4-FFF2-40B4-BE49-F238E27FC236}">
                  <a16:creationId xmlns:a16="http://schemas.microsoft.com/office/drawing/2014/main" id="{D1349927-76A8-4E53-9340-EAE83F8C9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2763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154752" name="Group 128">
            <a:extLst>
              <a:ext uri="{FF2B5EF4-FFF2-40B4-BE49-F238E27FC236}">
                <a16:creationId xmlns:a16="http://schemas.microsoft.com/office/drawing/2014/main" id="{4C9C1DDF-D07F-48CC-AEB2-7D73D9CA1672}"/>
              </a:ext>
            </a:extLst>
          </p:cNvPr>
          <p:cNvGrpSpPr>
            <a:grpSpLocks/>
          </p:cNvGrpSpPr>
          <p:nvPr/>
        </p:nvGrpSpPr>
        <p:grpSpPr bwMode="auto">
          <a:xfrm>
            <a:off x="4867275" y="3810001"/>
            <a:ext cx="2533650" cy="2600325"/>
            <a:chOff x="2106" y="2400"/>
            <a:chExt cx="1596" cy="1638"/>
          </a:xfrm>
        </p:grpSpPr>
        <p:sp>
          <p:nvSpPr>
            <p:cNvPr id="154753" name="Oval 129">
              <a:extLst>
                <a:ext uri="{FF2B5EF4-FFF2-40B4-BE49-F238E27FC236}">
                  <a16:creationId xmlns:a16="http://schemas.microsoft.com/office/drawing/2014/main" id="{473AE566-CCE2-4254-B7B4-995E10E6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688"/>
              <a:ext cx="150" cy="1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4" name="Oval 130">
              <a:extLst>
                <a:ext uri="{FF2B5EF4-FFF2-40B4-BE49-F238E27FC236}">
                  <a16:creationId xmlns:a16="http://schemas.microsoft.com/office/drawing/2014/main" id="{448BB5FF-7A99-4C9B-9DF1-6B949B6BD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92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5" name="Oval 131">
              <a:extLst>
                <a:ext uri="{FF2B5EF4-FFF2-40B4-BE49-F238E27FC236}">
                  <a16:creationId xmlns:a16="http://schemas.microsoft.com/office/drawing/2014/main" id="{FE3E2B6A-CEDF-47EB-94D2-37E974332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16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6" name="Oval 132">
              <a:extLst>
                <a:ext uri="{FF2B5EF4-FFF2-40B4-BE49-F238E27FC236}">
                  <a16:creationId xmlns:a16="http://schemas.microsoft.com/office/drawing/2014/main" id="{20673B23-A435-4116-86BD-F41B4344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8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7" name="Oval 133">
              <a:extLst>
                <a:ext uri="{FF2B5EF4-FFF2-40B4-BE49-F238E27FC236}">
                  <a16:creationId xmlns:a16="http://schemas.microsoft.com/office/drawing/2014/main" id="{A4F43D32-4F4E-4C00-ADB2-F37ECCA8F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688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8" name="Oval 134">
              <a:extLst>
                <a:ext uri="{FF2B5EF4-FFF2-40B4-BE49-F238E27FC236}">
                  <a16:creationId xmlns:a16="http://schemas.microsoft.com/office/drawing/2014/main" id="{EBDD1255-1862-4E51-BB7F-5388E4E2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336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59" name="Oval 135">
              <a:extLst>
                <a:ext uri="{FF2B5EF4-FFF2-40B4-BE49-F238E27FC236}">
                  <a16:creationId xmlns:a16="http://schemas.microsoft.com/office/drawing/2014/main" id="{CF1D4311-8D56-496F-9B55-0C89B192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78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0" name="Oval 136">
              <a:extLst>
                <a:ext uri="{FF2B5EF4-FFF2-40B4-BE49-F238E27FC236}">
                  <a16:creationId xmlns:a16="http://schemas.microsoft.com/office/drawing/2014/main" id="{EBE5FFA7-954F-4FE4-9788-D814B64D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592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1" name="Oval 137">
              <a:extLst>
                <a:ext uri="{FF2B5EF4-FFF2-40B4-BE49-F238E27FC236}">
                  <a16:creationId xmlns:a16="http://schemas.microsoft.com/office/drawing/2014/main" id="{B35D0718-2AD6-4029-B948-5C5040B67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3024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2" name="Oval 138">
              <a:extLst>
                <a:ext uri="{FF2B5EF4-FFF2-40B4-BE49-F238E27FC236}">
                  <a16:creationId xmlns:a16="http://schemas.microsoft.com/office/drawing/2014/main" id="{A27E8988-9D98-4FA0-B177-7D99433F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3216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3" name="Oval 139">
              <a:extLst>
                <a:ext uri="{FF2B5EF4-FFF2-40B4-BE49-F238E27FC236}">
                  <a16:creationId xmlns:a16="http://schemas.microsoft.com/office/drawing/2014/main" id="{4A334DE7-2BFD-45DF-B9FD-B279138F6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8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4" name="Oval 140">
              <a:extLst>
                <a:ext uri="{FF2B5EF4-FFF2-40B4-BE49-F238E27FC236}">
                  <a16:creationId xmlns:a16="http://schemas.microsoft.com/office/drawing/2014/main" id="{19F11C5B-AE6B-4218-AFCB-A3350F94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0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5" name="Oval 141">
              <a:extLst>
                <a:ext uri="{FF2B5EF4-FFF2-40B4-BE49-F238E27FC236}">
                  <a16:creationId xmlns:a16="http://schemas.microsoft.com/office/drawing/2014/main" id="{BE2C1BDB-EE03-4878-9C46-F0641E16A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6" name="Oval 142">
              <a:extLst>
                <a:ext uri="{FF2B5EF4-FFF2-40B4-BE49-F238E27FC236}">
                  <a16:creationId xmlns:a16="http://schemas.microsoft.com/office/drawing/2014/main" id="{9B713B74-6D68-49FB-9E5B-35599A4D3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264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7" name="Oval 143">
              <a:extLst>
                <a:ext uri="{FF2B5EF4-FFF2-40B4-BE49-F238E27FC236}">
                  <a16:creationId xmlns:a16="http://schemas.microsoft.com/office/drawing/2014/main" id="{57F0BE90-B68C-42FE-9B4F-E6AB1BDC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400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8" name="Oval 144">
              <a:extLst>
                <a:ext uri="{FF2B5EF4-FFF2-40B4-BE49-F238E27FC236}">
                  <a16:creationId xmlns:a16="http://schemas.microsoft.com/office/drawing/2014/main" id="{A6B85579-9013-473A-A5A2-7D269F46B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" y="302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69" name="Oval 145">
              <a:extLst>
                <a:ext uri="{FF2B5EF4-FFF2-40B4-BE49-F238E27FC236}">
                  <a16:creationId xmlns:a16="http://schemas.microsoft.com/office/drawing/2014/main" id="{BB9200DA-C6DB-498F-B915-F4E85D1D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3552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70" name="Oval 146">
              <a:extLst>
                <a:ext uri="{FF2B5EF4-FFF2-40B4-BE49-F238E27FC236}">
                  <a16:creationId xmlns:a16="http://schemas.microsoft.com/office/drawing/2014/main" id="{E24117D5-6210-4EAD-99B1-EFCE71FF4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744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71" name="Line 147">
              <a:extLst>
                <a:ext uri="{FF2B5EF4-FFF2-40B4-BE49-F238E27FC236}">
                  <a16:creationId xmlns:a16="http://schemas.microsoft.com/office/drawing/2014/main" id="{6D6645D2-2D29-4411-9D00-5992415AB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5" y="2729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4772" name="Oval 148">
              <a:extLst>
                <a:ext uri="{FF2B5EF4-FFF2-40B4-BE49-F238E27FC236}">
                  <a16:creationId xmlns:a16="http://schemas.microsoft.com/office/drawing/2014/main" id="{722A1755-107F-45CD-BDC2-01683089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3120"/>
              <a:ext cx="150" cy="15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73" name="Rectangle 149">
              <a:extLst>
                <a:ext uri="{FF2B5EF4-FFF2-40B4-BE49-F238E27FC236}">
                  <a16:creationId xmlns:a16="http://schemas.microsoft.com/office/drawing/2014/main" id="{C4806B7F-F309-40EE-AF1D-D60036927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0"/>
              <a:ext cx="1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LID4096" sz="2400">
                  <a:cs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54774" name="Rectangle 150">
              <a:extLst>
                <a:ext uri="{FF2B5EF4-FFF2-40B4-BE49-F238E27FC236}">
                  <a16:creationId xmlns:a16="http://schemas.microsoft.com/office/drawing/2014/main" id="{0D30DE01-8D57-4DD3-99A9-8CA466C16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3408"/>
              <a:ext cx="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LID4096">
                  <a:cs typeface="Arial" panose="020B0604020202020204" pitchFamily="34" charset="0"/>
                </a:rPr>
                <a:t>C</a:t>
              </a:r>
              <a:r>
                <a:rPr lang="en-US" altLang="LID4096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4775" name="Oval 151">
              <a:extLst>
                <a:ext uri="{FF2B5EF4-FFF2-40B4-BE49-F238E27FC236}">
                  <a16:creationId xmlns:a16="http://schemas.microsoft.com/office/drawing/2014/main" id="{715C272A-EED5-4474-BB00-0F3E65BB6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880"/>
              <a:ext cx="150" cy="15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76" name="Oval 152">
              <a:extLst>
                <a:ext uri="{FF2B5EF4-FFF2-40B4-BE49-F238E27FC236}">
                  <a16:creationId xmlns:a16="http://schemas.microsoft.com/office/drawing/2014/main" id="{9C541C66-1A7C-4124-A058-34DCEA168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888"/>
              <a:ext cx="150" cy="150"/>
            </a:xfrm>
            <a:prstGeom prst="ellipse">
              <a:avLst/>
            </a:prstGeom>
            <a:solidFill>
              <a:srgbClr val="00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54777" name="Oval 153">
              <a:extLst>
                <a:ext uri="{FF2B5EF4-FFF2-40B4-BE49-F238E27FC236}">
                  <a16:creationId xmlns:a16="http://schemas.microsoft.com/office/drawing/2014/main" id="{283B57AD-2EAE-4493-AF99-7AA3903C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455"/>
              <a:ext cx="624" cy="6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033EF00-C256-4B13-B072-417B55B11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762000"/>
          </a:xfrm>
        </p:spPr>
        <p:txBody>
          <a:bodyPr/>
          <a:lstStyle/>
          <a:p>
            <a:r>
              <a:rPr lang="en-US" altLang="LID4096" sz="4000"/>
              <a:t>Example</a:t>
            </a:r>
          </a:p>
        </p:txBody>
      </p:sp>
      <p:pic>
        <p:nvPicPr>
          <p:cNvPr id="156675" name="Picture 3">
            <a:extLst>
              <a:ext uri="{FF2B5EF4-FFF2-40B4-BE49-F238E27FC236}">
                <a16:creationId xmlns:a16="http://schemas.microsoft.com/office/drawing/2014/main" id="{368209F6-55D4-48E0-9F50-A03823BC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6" name="Text Box 4">
            <a:extLst>
              <a:ext uri="{FF2B5EF4-FFF2-40B4-BE49-F238E27FC236}">
                <a16:creationId xmlns:a16="http://schemas.microsoft.com/office/drawing/2014/main" id="{2E1A7454-64D0-4530-A6CD-F69964E69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29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/>
              <a:t>Original Points</a:t>
            </a: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F5888EF5-56DE-4CC6-8E30-2DC8B43F2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/>
              <a:t>Point types: </a:t>
            </a:r>
            <a:r>
              <a:rPr lang="en-US" altLang="LID4096" b="1">
                <a:solidFill>
                  <a:schemeClr val="accent1"/>
                </a:solidFill>
              </a:rPr>
              <a:t>core</a:t>
            </a:r>
            <a:r>
              <a:rPr lang="en-US" altLang="LID4096" b="1"/>
              <a:t>, </a:t>
            </a:r>
            <a:r>
              <a:rPr lang="en-US" altLang="LID4096" b="1">
                <a:solidFill>
                  <a:srgbClr val="003399"/>
                </a:solidFill>
              </a:rPr>
              <a:t>border</a:t>
            </a:r>
            <a:r>
              <a:rPr lang="en-US" altLang="LID4096" b="1"/>
              <a:t> and </a:t>
            </a:r>
            <a:r>
              <a:rPr lang="en-US" altLang="LID4096" b="1">
                <a:solidFill>
                  <a:srgbClr val="FF0000"/>
                </a:solidFill>
              </a:rPr>
              <a:t>outliers</a:t>
            </a:r>
          </a:p>
        </p:txBody>
      </p:sp>
      <p:pic>
        <p:nvPicPr>
          <p:cNvPr id="156678" name="Picture 6">
            <a:extLst>
              <a:ext uri="{FF2B5EF4-FFF2-40B4-BE49-F238E27FC236}">
                <a16:creationId xmlns:a16="http://schemas.microsoft.com/office/drawing/2014/main" id="{91A6FAD8-D268-4A04-ABB3-A89BA6B53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47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9" name="Text Box 7">
            <a:extLst>
              <a:ext uri="{FF2B5EF4-FFF2-40B4-BE49-F238E27FC236}">
                <a16:creationId xmlns:a16="http://schemas.microsoft.com/office/drawing/2014/main" id="{4659310F-5935-4926-B55B-3F1604CF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3601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>
                <a:sym typeface="Symbol" panose="05050102010706020507" pitchFamily="18" charset="2"/>
              </a:rPr>
              <a:t></a:t>
            </a:r>
            <a:r>
              <a:rPr lang="en-US" altLang="LID4096" b="1"/>
              <a:t> = 10, MinPts = 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9869C4A8-CBF7-4CCA-8621-D25A5DF91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838200"/>
          </a:xfrm>
        </p:spPr>
        <p:txBody>
          <a:bodyPr/>
          <a:lstStyle/>
          <a:p>
            <a:r>
              <a:rPr lang="en-US" altLang="LID4096" sz="4000"/>
              <a:t>When DBSCAN Works Well</a:t>
            </a:r>
          </a:p>
        </p:txBody>
      </p:sp>
      <p:pic>
        <p:nvPicPr>
          <p:cNvPr id="158723" name="Picture 3">
            <a:extLst>
              <a:ext uri="{FF2B5EF4-FFF2-40B4-BE49-F238E27FC236}">
                <a16:creationId xmlns:a16="http://schemas.microsoft.com/office/drawing/2014/main" id="{91B1A829-44FA-4BE4-85A6-8A0B5F14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724" name="Text Box 4">
            <a:extLst>
              <a:ext uri="{FF2B5EF4-FFF2-40B4-BE49-F238E27FC236}">
                <a16:creationId xmlns:a16="http://schemas.microsoft.com/office/drawing/2014/main" id="{7AB9A1F5-D975-4A2E-A45B-E8220B3C5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33888"/>
            <a:ext cx="251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/>
              <a:t>Original Points</a:t>
            </a:r>
          </a:p>
        </p:txBody>
      </p:sp>
      <p:grpSp>
        <p:nvGrpSpPr>
          <p:cNvPr id="158725" name="Group 5">
            <a:extLst>
              <a:ext uri="{FF2B5EF4-FFF2-40B4-BE49-F238E27FC236}">
                <a16:creationId xmlns:a16="http://schemas.microsoft.com/office/drawing/2014/main" id="{FFD13C7F-466F-47A0-9EB0-C2DFC28B39C1}"/>
              </a:ext>
            </a:extLst>
          </p:cNvPr>
          <p:cNvGrpSpPr>
            <a:grpSpLocks/>
          </p:cNvGrpSpPr>
          <p:nvPr/>
        </p:nvGrpSpPr>
        <p:grpSpPr bwMode="auto">
          <a:xfrm>
            <a:off x="5795964" y="1004888"/>
            <a:ext cx="4872037" cy="3871912"/>
            <a:chOff x="2691" y="633"/>
            <a:chExt cx="3069" cy="2439"/>
          </a:xfrm>
        </p:grpSpPr>
        <p:pic>
          <p:nvPicPr>
            <p:cNvPr id="158726" name="Picture 6">
              <a:extLst>
                <a:ext uri="{FF2B5EF4-FFF2-40B4-BE49-F238E27FC236}">
                  <a16:creationId xmlns:a16="http://schemas.microsoft.com/office/drawing/2014/main" id="{71EDDC94-EAD1-402F-AE38-103E07B4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8727" name="Text Box 7">
              <a:extLst>
                <a:ext uri="{FF2B5EF4-FFF2-40B4-BE49-F238E27FC236}">
                  <a16:creationId xmlns:a16="http://schemas.microsoft.com/office/drawing/2014/main" id="{6969922E-7C96-4FE2-BF2A-C84952D33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LID4096" b="1"/>
                <a:t>Clusters</a:t>
              </a:r>
            </a:p>
          </p:txBody>
        </p:sp>
      </p:grpSp>
      <p:sp>
        <p:nvSpPr>
          <p:cNvPr id="158728" name="Text Box 8">
            <a:extLst>
              <a:ext uri="{FF2B5EF4-FFF2-40B4-BE49-F238E27FC236}">
                <a16:creationId xmlns:a16="http://schemas.microsoft.com/office/drawing/2014/main" id="{5EE3C927-E651-412B-AA34-8B364BB5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92738"/>
            <a:ext cx="6629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LID4096" b="1"/>
              <a:t> Resistant to Noise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LID4096" b="1"/>
              <a:t> Can handle clusters of different shapes and sizes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720CAFC2-C524-40BC-A275-39A90DB37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80400" cy="914400"/>
          </a:xfrm>
        </p:spPr>
        <p:txBody>
          <a:bodyPr/>
          <a:lstStyle/>
          <a:p>
            <a:r>
              <a:rPr lang="en-US" altLang="LID4096" sz="3200"/>
              <a:t>When DBSCAN Does NOT Work Well</a:t>
            </a:r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8EEACD84-9A98-4D57-9F60-36102EAA8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/>
              <a:t>Original Points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2DE67D44-D105-4574-ADB4-27D346B2C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28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ID4096"/>
          </a:p>
        </p:txBody>
      </p:sp>
      <p:pic>
        <p:nvPicPr>
          <p:cNvPr id="160773" name="Picture 5">
            <a:extLst>
              <a:ext uri="{FF2B5EF4-FFF2-40B4-BE49-F238E27FC236}">
                <a16:creationId xmlns:a16="http://schemas.microsoft.com/office/drawing/2014/main" id="{E63C83D1-D073-40DD-B3C2-205983BD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4" name="Rectangle 6">
            <a:extLst>
              <a:ext uri="{FF2B5EF4-FFF2-40B4-BE49-F238E27FC236}">
                <a16:creationId xmlns:a16="http://schemas.microsoft.com/office/drawing/2014/main" id="{CC14E285-4888-4B3C-B0E2-4B789B3D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ID4096"/>
          </a:p>
        </p:txBody>
      </p:sp>
      <p:graphicFrame>
        <p:nvGraphicFramePr>
          <p:cNvPr id="160775" name="Object 7">
            <a:extLst>
              <a:ext uri="{FF2B5EF4-FFF2-40B4-BE49-F238E27FC236}">
                <a16:creationId xmlns:a16="http://schemas.microsoft.com/office/drawing/2014/main" id="{5A231ADD-AF22-445E-8A6E-25B073CAB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160775" name="Object 7">
                        <a:extLst>
                          <a:ext uri="{FF2B5EF4-FFF2-40B4-BE49-F238E27FC236}">
                            <a16:creationId xmlns:a16="http://schemas.microsoft.com/office/drawing/2014/main" id="{5A231ADD-AF22-445E-8A6E-25B073CAB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Rectangle 8">
            <a:extLst>
              <a:ext uri="{FF2B5EF4-FFF2-40B4-BE49-F238E27FC236}">
                <a16:creationId xmlns:a16="http://schemas.microsoft.com/office/drawing/2014/main" id="{2AC4E338-87E8-4072-8574-9F290B88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LID4096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Eps=9.92).</a:t>
            </a:r>
            <a:r>
              <a:rPr lang="en-US" altLang="LID4096" sz="900">
                <a:latin typeface="Times New Roman" panose="02020603050405020304" pitchFamily="18" charset="0"/>
              </a:rPr>
              <a:t> </a:t>
            </a:r>
            <a:endParaRPr lang="en-US" altLang="LID4096" sz="2400">
              <a:latin typeface="Times New Roman" panose="02020603050405020304" pitchFamily="18" charset="0"/>
            </a:endParaRPr>
          </a:p>
        </p:txBody>
      </p:sp>
      <p:sp>
        <p:nvSpPr>
          <p:cNvPr id="160777" name="Rectangle 9">
            <a:extLst>
              <a:ext uri="{FF2B5EF4-FFF2-40B4-BE49-F238E27FC236}">
                <a16:creationId xmlns:a16="http://schemas.microsoft.com/office/drawing/2014/main" id="{B48E193E-090D-4B0C-A11F-8F2A95EF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ID4096"/>
          </a:p>
        </p:txBody>
      </p:sp>
      <p:graphicFrame>
        <p:nvGraphicFramePr>
          <p:cNvPr id="160778" name="Object 10">
            <a:extLst>
              <a:ext uri="{FF2B5EF4-FFF2-40B4-BE49-F238E27FC236}">
                <a16:creationId xmlns:a16="http://schemas.microsoft.com/office/drawing/2014/main" id="{BE32AFC9-3593-469E-9491-FC5CFFCF2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7" imgW="4686706" imgH="3177815" progId="MSPhotoEd.3">
                  <p:embed/>
                </p:oleObj>
              </mc:Choice>
              <mc:Fallback>
                <p:oleObj r:id="rId7" imgW="4686706" imgH="3177815" progId="MSPhotoEd.3">
                  <p:embed/>
                  <p:pic>
                    <p:nvPicPr>
                      <p:cNvPr id="160778" name="Object 10">
                        <a:extLst>
                          <a:ext uri="{FF2B5EF4-FFF2-40B4-BE49-F238E27FC236}">
                            <a16:creationId xmlns:a16="http://schemas.microsoft.com/office/drawing/2014/main" id="{BE32AFC9-3593-469E-9491-FC5CFFCF2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9" name="Rectangle 11">
            <a:extLst>
              <a:ext uri="{FF2B5EF4-FFF2-40B4-BE49-F238E27FC236}">
                <a16:creationId xmlns:a16="http://schemas.microsoft.com/office/drawing/2014/main" id="{BE5172F9-ADBF-4D1C-8E05-D483321A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198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LID4096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Eps=9.75)</a:t>
            </a:r>
          </a:p>
        </p:txBody>
      </p:sp>
      <p:sp>
        <p:nvSpPr>
          <p:cNvPr id="160780" name="Text Box 12">
            <a:extLst>
              <a:ext uri="{FF2B5EF4-FFF2-40B4-BE49-F238E27FC236}">
                <a16:creationId xmlns:a16="http://schemas.microsoft.com/office/drawing/2014/main" id="{80FF3010-E926-412F-949B-4927C78D8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00600"/>
            <a:ext cx="3505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LID4096" b="1"/>
              <a:t> Cannot handle Varying densities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LID4096" b="1"/>
              <a:t> sensitive to parameters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D8042A3-C97A-4AFA-B150-5DF148A94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10668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DBSCAN: Sensitive to Parameters</a:t>
            </a:r>
          </a:p>
        </p:txBody>
      </p:sp>
      <p:pic>
        <p:nvPicPr>
          <p:cNvPr id="297987" name="Picture 3">
            <a:extLst>
              <a:ext uri="{FF2B5EF4-FFF2-40B4-BE49-F238E27FC236}">
                <a16:creationId xmlns:a16="http://schemas.microsoft.com/office/drawing/2014/main" id="{60D7D27F-A975-4E05-BD00-6B7B073E8EE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8305800" cy="3124200"/>
          </a:xfrm>
        </p:spPr>
      </p:pic>
      <p:pic>
        <p:nvPicPr>
          <p:cNvPr id="297988" name="Picture 4">
            <a:extLst>
              <a:ext uri="{FF2B5EF4-FFF2-40B4-BE49-F238E27FC236}">
                <a16:creationId xmlns:a16="http://schemas.microsoft.com/office/drawing/2014/main" id="{1D3DA78F-30C8-48CA-80CF-884EC2BA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989" name="Picture 5">
            <a:extLst>
              <a:ext uri="{FF2B5EF4-FFF2-40B4-BE49-F238E27FC236}">
                <a16:creationId xmlns:a16="http://schemas.microsoft.com/office/drawing/2014/main" id="{6023C25A-CAF1-4D2B-A66C-86CDB8893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55988"/>
            <a:ext cx="1524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Euclidean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if 2D</a:t>
                </a:r>
              </a:p>
              <a:p>
                <a:r>
                  <a:rPr lang="en-US" dirty="0"/>
                  <a:t>Manhattan (City Block)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Minkowski</a:t>
                </a:r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04EF2770-5E3B-4052-87A3-92E292F8D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1295400"/>
          </a:xfrm>
        </p:spPr>
        <p:txBody>
          <a:bodyPr/>
          <a:lstStyle/>
          <a:p>
            <a:r>
              <a:rPr lang="en-US" altLang="LID4096" sz="4000"/>
              <a:t>Determining the Parameters </a:t>
            </a:r>
            <a:r>
              <a:rPr lang="en-US" altLang="LID4096" sz="4000" i="1">
                <a:latin typeface="Symbol" panose="05050102010706020507" pitchFamily="18" charset="2"/>
              </a:rPr>
              <a:t>e</a:t>
            </a:r>
            <a:r>
              <a:rPr lang="en-US" altLang="LID4096" sz="4000"/>
              <a:t> and </a:t>
            </a:r>
            <a:r>
              <a:rPr lang="en-US" altLang="LID4096" sz="4000" i="1"/>
              <a:t>MinPts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9ACCE3D1-9ACA-4E8B-B1B6-10BB5BA44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7630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LID4096" sz="2400"/>
              <a:t>Cluster: Point density higher than specified by </a:t>
            </a:r>
            <a:r>
              <a:rPr lang="en-US" altLang="LID4096" sz="2400">
                <a:latin typeface="Symbol" panose="05050102010706020507" pitchFamily="18" charset="2"/>
              </a:rPr>
              <a:t>e</a:t>
            </a:r>
            <a:r>
              <a:rPr lang="en-US" altLang="LID4096" sz="2400"/>
              <a:t> and </a:t>
            </a:r>
            <a:r>
              <a:rPr lang="en-US" altLang="LID4096" sz="2400" i="1"/>
              <a:t>MinPts</a:t>
            </a:r>
          </a:p>
          <a:p>
            <a:pPr>
              <a:lnSpc>
                <a:spcPct val="90000"/>
              </a:lnSpc>
            </a:pPr>
            <a:r>
              <a:rPr lang="en-US" altLang="LID4096" sz="2400"/>
              <a:t>Idea: use the point density of the least dense cluster in the data set as parameters – but how to determine this?</a:t>
            </a:r>
          </a:p>
          <a:p>
            <a:pPr>
              <a:lnSpc>
                <a:spcPct val="90000"/>
              </a:lnSpc>
            </a:pPr>
            <a:r>
              <a:rPr lang="en-US" altLang="LID4096" sz="2400"/>
              <a:t>Heuristic: look at the distances to the </a:t>
            </a:r>
            <a:r>
              <a:rPr lang="en-US" altLang="LID4096" sz="2400" i="1"/>
              <a:t>k</a:t>
            </a:r>
            <a:r>
              <a:rPr lang="en-US" altLang="LID4096" sz="2400"/>
              <a:t>-nearest neighbors</a:t>
            </a:r>
          </a:p>
          <a:p>
            <a:pPr>
              <a:lnSpc>
                <a:spcPct val="90000"/>
              </a:lnSpc>
            </a:pPr>
            <a:endParaRPr lang="en-US" altLang="LID4096" sz="2400"/>
          </a:p>
          <a:p>
            <a:pPr>
              <a:lnSpc>
                <a:spcPct val="90000"/>
              </a:lnSpc>
            </a:pPr>
            <a:endParaRPr lang="en-US" altLang="LID4096" sz="2400"/>
          </a:p>
          <a:p>
            <a:pPr>
              <a:lnSpc>
                <a:spcPct val="90000"/>
              </a:lnSpc>
            </a:pPr>
            <a:endParaRPr lang="en-US" altLang="LID4096"/>
          </a:p>
          <a:p>
            <a:pPr>
              <a:lnSpc>
                <a:spcPct val="90000"/>
              </a:lnSpc>
            </a:pPr>
            <a:endParaRPr lang="en-US" altLang="LID4096"/>
          </a:p>
          <a:p>
            <a:pPr>
              <a:lnSpc>
                <a:spcPct val="90000"/>
              </a:lnSpc>
            </a:pPr>
            <a:r>
              <a:rPr lang="en-US" altLang="LID4096" sz="2400"/>
              <a:t>Function </a:t>
            </a:r>
            <a:r>
              <a:rPr lang="en-US" altLang="LID4096" sz="2400" i="1"/>
              <a:t>k</a:t>
            </a:r>
            <a:r>
              <a:rPr lang="en-US" altLang="LID4096" sz="2400"/>
              <a:t>-</a:t>
            </a:r>
            <a:r>
              <a:rPr lang="en-US" altLang="LID4096" sz="2400" i="1"/>
              <a:t>distance</a:t>
            </a:r>
            <a:r>
              <a:rPr lang="en-US" altLang="LID4096" sz="2400"/>
              <a:t>(</a:t>
            </a:r>
            <a:r>
              <a:rPr lang="en-US" altLang="LID4096" sz="2400" i="1"/>
              <a:t>p</a:t>
            </a:r>
            <a:r>
              <a:rPr lang="en-US" altLang="LID4096" sz="2400"/>
              <a:t>): distance from </a:t>
            </a:r>
            <a:r>
              <a:rPr lang="en-US" altLang="LID4096" sz="2400" i="1"/>
              <a:t>p</a:t>
            </a:r>
            <a:r>
              <a:rPr lang="en-US" altLang="LID4096" sz="2400"/>
              <a:t> to the its </a:t>
            </a:r>
            <a:r>
              <a:rPr lang="en-US" altLang="LID4096" sz="2400" i="1"/>
              <a:t>k</a:t>
            </a:r>
            <a:r>
              <a:rPr lang="en-US" altLang="LID4096" sz="2400"/>
              <a:t>-nearest neighbor</a:t>
            </a:r>
          </a:p>
          <a:p>
            <a:pPr>
              <a:lnSpc>
                <a:spcPct val="90000"/>
              </a:lnSpc>
            </a:pPr>
            <a:r>
              <a:rPr lang="en-US" altLang="LID4096" sz="2400" i="1"/>
              <a:t>k-distance plot</a:t>
            </a:r>
            <a:r>
              <a:rPr lang="en-US" altLang="LID4096" sz="2400"/>
              <a:t>: </a:t>
            </a:r>
            <a:r>
              <a:rPr lang="en-US" altLang="LID4096" sz="2400" i="1"/>
              <a:t>k</a:t>
            </a:r>
            <a:r>
              <a:rPr lang="en-US" altLang="LID4096" sz="2400"/>
              <a:t>-distances of all objects, sorted in decreasing order</a:t>
            </a:r>
          </a:p>
        </p:txBody>
      </p:sp>
      <p:sp>
        <p:nvSpPr>
          <p:cNvPr id="309252" name="Oval 4">
            <a:extLst>
              <a:ext uri="{FF2B5EF4-FFF2-40B4-BE49-F238E27FC236}">
                <a16:creationId xmlns:a16="http://schemas.microsoft.com/office/drawing/2014/main" id="{F999E0CC-BF65-443D-8884-A0F2E697D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6" y="4187826"/>
            <a:ext cx="85725" cy="87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3" name="Oval 5">
            <a:extLst>
              <a:ext uri="{FF2B5EF4-FFF2-40B4-BE49-F238E27FC236}">
                <a16:creationId xmlns:a16="http://schemas.microsoft.com/office/drawing/2014/main" id="{EAC396CE-EECB-404B-A310-1C8B35A966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5201" y="3978276"/>
            <a:ext cx="87313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4" name="Oval 6">
            <a:extLst>
              <a:ext uri="{FF2B5EF4-FFF2-40B4-BE49-F238E27FC236}">
                <a16:creationId xmlns:a16="http://schemas.microsoft.com/office/drawing/2014/main" id="{673163DA-52F0-481C-BAEF-9CD481801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8339" y="3900489"/>
            <a:ext cx="85725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5" name="Oval 7">
            <a:extLst>
              <a:ext uri="{FF2B5EF4-FFF2-40B4-BE49-F238E27FC236}">
                <a16:creationId xmlns:a16="http://schemas.microsoft.com/office/drawing/2014/main" id="{7B7BB210-8636-412F-929C-7C68405D6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5401" y="4003676"/>
            <a:ext cx="87313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6" name="Oval 8">
            <a:extLst>
              <a:ext uri="{FF2B5EF4-FFF2-40B4-BE49-F238E27FC236}">
                <a16:creationId xmlns:a16="http://schemas.microsoft.com/office/drawing/2014/main" id="{9E94ABF8-1B18-4108-990F-675F2B366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6838" y="3717926"/>
            <a:ext cx="87312" cy="87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7" name="Oval 9">
            <a:extLst>
              <a:ext uri="{FF2B5EF4-FFF2-40B4-BE49-F238E27FC236}">
                <a16:creationId xmlns:a16="http://schemas.microsoft.com/office/drawing/2014/main" id="{FF3DC34F-A511-445F-A8A0-E944BAB1B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2413" y="4041776"/>
            <a:ext cx="87312" cy="873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8" name="Oval 10">
            <a:extLst>
              <a:ext uri="{FF2B5EF4-FFF2-40B4-BE49-F238E27FC236}">
                <a16:creationId xmlns:a16="http://schemas.microsoft.com/office/drawing/2014/main" id="{0F97FD05-3B46-422F-A2F2-4537DB27D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2888" y="3648076"/>
            <a:ext cx="87312" cy="85725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59" name="Oval 11">
            <a:extLst>
              <a:ext uri="{FF2B5EF4-FFF2-40B4-BE49-F238E27FC236}">
                <a16:creationId xmlns:a16="http://schemas.microsoft.com/office/drawing/2014/main" id="{52DD5826-4BD7-4F75-8C53-C241A0D13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3076" y="3757614"/>
            <a:ext cx="87313" cy="857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0" name="Oval 12">
            <a:extLst>
              <a:ext uri="{FF2B5EF4-FFF2-40B4-BE49-F238E27FC236}">
                <a16:creationId xmlns:a16="http://schemas.microsoft.com/office/drawing/2014/main" id="{44A1E777-2019-4CC6-8645-6A3A7B722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5776" y="4106863"/>
            <a:ext cx="87313" cy="873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1" name="Oval 13">
            <a:extLst>
              <a:ext uri="{FF2B5EF4-FFF2-40B4-BE49-F238E27FC236}">
                <a16:creationId xmlns:a16="http://schemas.microsoft.com/office/drawing/2014/main" id="{D15B1958-2D3A-4AFE-A3E5-E5294D2D82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8739" y="4275138"/>
            <a:ext cx="85725" cy="873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2" name="Oval 14">
            <a:extLst>
              <a:ext uri="{FF2B5EF4-FFF2-40B4-BE49-F238E27FC236}">
                <a16:creationId xmlns:a16="http://schemas.microsoft.com/office/drawing/2014/main" id="{7606C656-BE47-48F9-8263-BEF6CEA6A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6276" y="3406776"/>
            <a:ext cx="85725" cy="873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3" name="Rectangle 15">
            <a:extLst>
              <a:ext uri="{FF2B5EF4-FFF2-40B4-BE49-F238E27FC236}">
                <a16:creationId xmlns:a16="http://schemas.microsoft.com/office/drawing/2014/main" id="{26CE3AD7-A3AB-4AF5-A4BB-B6BC89955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7650" y="3352800"/>
            <a:ext cx="3619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sz="2000" b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09264" name="Oval 16">
            <a:extLst>
              <a:ext uri="{FF2B5EF4-FFF2-40B4-BE49-F238E27FC236}">
                <a16:creationId xmlns:a16="http://schemas.microsoft.com/office/drawing/2014/main" id="{64EEC94E-3A96-4297-8166-D95A71DE2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8675" y="2971800"/>
            <a:ext cx="15240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5" name="Oval 17">
            <a:extLst>
              <a:ext uri="{FF2B5EF4-FFF2-40B4-BE49-F238E27FC236}">
                <a16:creationId xmlns:a16="http://schemas.microsoft.com/office/drawing/2014/main" id="{703054C3-0943-4073-B735-CBEBD934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4" y="3778250"/>
            <a:ext cx="617537" cy="6175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6" name="Rectangle 18">
            <a:extLst>
              <a:ext uri="{FF2B5EF4-FFF2-40B4-BE49-F238E27FC236}">
                <a16:creationId xmlns:a16="http://schemas.microsoft.com/office/drawing/2014/main" id="{19695C03-EB84-459E-8D97-7E11A39C3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8125" y="3741738"/>
            <a:ext cx="3619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09267" name="Oval 19">
            <a:extLst>
              <a:ext uri="{FF2B5EF4-FFF2-40B4-BE49-F238E27FC236}">
                <a16:creationId xmlns:a16="http://schemas.microsoft.com/office/drawing/2014/main" id="{525C11BA-5A74-48FC-84F5-240A412EBC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1" y="3132138"/>
            <a:ext cx="85725" cy="873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09268" name="Text Box 20">
            <a:extLst>
              <a:ext uri="{FF2B5EF4-FFF2-40B4-BE49-F238E27FC236}">
                <a16:creationId xmlns:a16="http://schemas.microsoft.com/office/drawing/2014/main" id="{21FDA2A2-0B2A-4999-A987-F758E9C2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32845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>
                <a:latin typeface="Times New Roman" panose="02020603050405020304" pitchFamily="18" charset="0"/>
              </a:rPr>
              <a:t>3-</a:t>
            </a:r>
            <a:r>
              <a:rPr lang="en-US" altLang="LID4096" i="1">
                <a:latin typeface="Times New Roman" panose="02020603050405020304" pitchFamily="18" charset="0"/>
              </a:rPr>
              <a:t>distance</a:t>
            </a:r>
            <a:r>
              <a:rPr lang="en-US" altLang="LID4096">
                <a:latin typeface="Times New Roman" panose="02020603050405020304" pitchFamily="18" charset="0"/>
              </a:rPr>
              <a:t>(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) :</a:t>
            </a:r>
          </a:p>
        </p:txBody>
      </p:sp>
      <p:sp>
        <p:nvSpPr>
          <p:cNvPr id="309269" name="Text Box 21">
            <a:extLst>
              <a:ext uri="{FF2B5EF4-FFF2-40B4-BE49-F238E27FC236}">
                <a16:creationId xmlns:a16="http://schemas.microsoft.com/office/drawing/2014/main" id="{F3DD59D2-F070-48DC-A27D-0C8D26EF0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38941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>
                <a:latin typeface="Times New Roman" panose="02020603050405020304" pitchFamily="18" charset="0"/>
              </a:rPr>
              <a:t>3-</a:t>
            </a:r>
            <a:r>
              <a:rPr lang="en-US" altLang="LID4096" i="1">
                <a:latin typeface="Times New Roman" panose="02020603050405020304" pitchFamily="18" charset="0"/>
              </a:rPr>
              <a:t>distance</a:t>
            </a:r>
            <a:r>
              <a:rPr lang="en-US" altLang="LID4096">
                <a:latin typeface="Times New Roman" panose="02020603050405020304" pitchFamily="18" charset="0"/>
              </a:rPr>
              <a:t>(</a:t>
            </a:r>
            <a:r>
              <a:rPr lang="en-US" altLang="LID4096" i="1">
                <a:latin typeface="Times New Roman" panose="02020603050405020304" pitchFamily="18" charset="0"/>
              </a:rPr>
              <a:t>q</a:t>
            </a:r>
            <a:r>
              <a:rPr lang="en-US" altLang="LID4096">
                <a:latin typeface="Times New Roman" panose="02020603050405020304" pitchFamily="18" charset="0"/>
              </a:rPr>
              <a:t>) :</a:t>
            </a:r>
          </a:p>
        </p:txBody>
      </p:sp>
      <p:sp>
        <p:nvSpPr>
          <p:cNvPr id="309270" name="Line 22">
            <a:extLst>
              <a:ext uri="{FF2B5EF4-FFF2-40B4-BE49-F238E27FC236}">
                <a16:creationId xmlns:a16="http://schemas.microsoft.com/office/drawing/2014/main" id="{223990A7-CB79-44B9-8D36-4DDC08FEDBA1}"/>
              </a:ext>
            </a:extLst>
          </p:cNvPr>
          <p:cNvSpPr>
            <a:spLocks noChangeShapeType="1"/>
          </p:cNvSpPr>
          <p:nvPr/>
        </p:nvSpPr>
        <p:spPr bwMode="auto">
          <a:xfrm rot="-1757205">
            <a:off x="4302125" y="3633788"/>
            <a:ext cx="1588" cy="838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09271" name="Line 23">
            <a:extLst>
              <a:ext uri="{FF2B5EF4-FFF2-40B4-BE49-F238E27FC236}">
                <a16:creationId xmlns:a16="http://schemas.microsoft.com/office/drawing/2014/main" id="{1D8D21F2-E473-4BFA-9F0D-FABD82A92DB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724900" y="3086100"/>
            <a:ext cx="0" cy="8382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09272" name="Line 24">
            <a:extLst>
              <a:ext uri="{FF2B5EF4-FFF2-40B4-BE49-F238E27FC236}">
                <a16:creationId xmlns:a16="http://schemas.microsoft.com/office/drawing/2014/main" id="{0FDC1124-55BD-4C90-B488-B05DC0160914}"/>
              </a:ext>
            </a:extLst>
          </p:cNvPr>
          <p:cNvSpPr>
            <a:spLocks noChangeShapeType="1"/>
          </p:cNvSpPr>
          <p:nvPr/>
        </p:nvSpPr>
        <p:spPr bwMode="auto">
          <a:xfrm rot="-1800226">
            <a:off x="5449889" y="4062413"/>
            <a:ext cx="1587" cy="304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09273" name="Line 25">
            <a:extLst>
              <a:ext uri="{FF2B5EF4-FFF2-40B4-BE49-F238E27FC236}">
                <a16:creationId xmlns:a16="http://schemas.microsoft.com/office/drawing/2014/main" id="{8141F025-FF96-405D-BDED-B5AD68A9204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458200" y="3962400"/>
            <a:ext cx="0" cy="3048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ID4096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89777F3-9A09-4B88-B524-6B48B70D8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LID4096" sz="4000"/>
              <a:t>Determining the Parameters </a:t>
            </a:r>
            <a:r>
              <a:rPr lang="en-US" altLang="LID4096" sz="4000" i="1">
                <a:latin typeface="Symbol" panose="05050102010706020507" pitchFamily="18" charset="2"/>
              </a:rPr>
              <a:t>e</a:t>
            </a:r>
            <a:r>
              <a:rPr lang="en-US" altLang="LID4096" sz="4000"/>
              <a:t> and </a:t>
            </a:r>
            <a:r>
              <a:rPr lang="en-US" altLang="LID4096" sz="4000" i="1"/>
              <a:t>MinPts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47260BEE-6BCB-4506-977E-E4642CDEC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4724400"/>
          </a:xfrm>
        </p:spPr>
        <p:txBody>
          <a:bodyPr>
            <a:normAutofit lnSpcReduction="10000"/>
          </a:bodyPr>
          <a:lstStyle/>
          <a:p>
            <a:r>
              <a:rPr lang="en-US" altLang="LID4096" sz="2400"/>
              <a:t>Example </a:t>
            </a:r>
            <a:r>
              <a:rPr lang="en-US" altLang="LID4096" sz="2400" i="1"/>
              <a:t>k</a:t>
            </a:r>
            <a:r>
              <a:rPr lang="en-US" altLang="LID4096" sz="2400"/>
              <a:t>-distance plot</a:t>
            </a:r>
          </a:p>
          <a:p>
            <a:endParaRPr lang="en-US" altLang="LID4096" sz="2400"/>
          </a:p>
          <a:p>
            <a:endParaRPr lang="en-US" altLang="LID4096" sz="2400"/>
          </a:p>
          <a:p>
            <a:endParaRPr lang="en-US" altLang="LID4096"/>
          </a:p>
          <a:p>
            <a:endParaRPr lang="en-US" altLang="LID4096"/>
          </a:p>
          <a:p>
            <a:endParaRPr lang="en-US" altLang="LID4096"/>
          </a:p>
          <a:p>
            <a:r>
              <a:rPr lang="en-US" altLang="LID4096" sz="2400"/>
              <a:t>Heuristic method: </a:t>
            </a:r>
          </a:p>
          <a:p>
            <a:pPr lvl="1"/>
            <a:r>
              <a:rPr lang="en-US" altLang="LID4096" sz="2400"/>
              <a:t>Fix a value for </a:t>
            </a:r>
            <a:r>
              <a:rPr lang="en-US" altLang="LID4096" sz="2400" i="1"/>
              <a:t>MinPts</a:t>
            </a:r>
            <a:r>
              <a:rPr lang="en-US" altLang="LID4096" sz="2400"/>
              <a:t> (default: 2 </a:t>
            </a:r>
            <a:r>
              <a:rPr lang="en-US" altLang="LID4096" sz="2400">
                <a:sym typeface="Symbol" panose="05050102010706020507" pitchFamily="18" charset="2"/>
              </a:rPr>
              <a:t></a:t>
            </a:r>
            <a:r>
              <a:rPr lang="en-US" altLang="LID4096" sz="2400"/>
              <a:t> </a:t>
            </a:r>
            <a:r>
              <a:rPr lang="en-US" altLang="LID4096" sz="2400" i="1"/>
              <a:t>d</a:t>
            </a:r>
            <a:r>
              <a:rPr lang="en-US" altLang="LID4096" sz="2400"/>
              <a:t> –1)</a:t>
            </a:r>
          </a:p>
          <a:p>
            <a:pPr lvl="1"/>
            <a:r>
              <a:rPr lang="en-US" altLang="LID4096" sz="2400"/>
              <a:t>User selects “border object” </a:t>
            </a:r>
            <a:r>
              <a:rPr lang="en-US" altLang="LID4096" sz="2400" i="1"/>
              <a:t>o</a:t>
            </a:r>
            <a:r>
              <a:rPr lang="en-US" altLang="LID4096" sz="2400"/>
              <a:t> from the </a:t>
            </a:r>
            <a:r>
              <a:rPr lang="en-US" altLang="LID4096" sz="2400" i="1"/>
              <a:t>MinPts-distance</a:t>
            </a:r>
            <a:r>
              <a:rPr lang="en-US" altLang="LID4096" sz="2400"/>
              <a:t> plot;</a:t>
            </a:r>
            <a:br>
              <a:rPr lang="en-US" altLang="LID4096" sz="2400"/>
            </a:br>
            <a:r>
              <a:rPr lang="en-US" altLang="LID4096" sz="2400">
                <a:latin typeface="Symbol" panose="05050102010706020507" pitchFamily="18" charset="2"/>
              </a:rPr>
              <a:t>e</a:t>
            </a:r>
            <a:r>
              <a:rPr lang="en-US" altLang="LID4096" sz="2400"/>
              <a:t> is set to </a:t>
            </a:r>
            <a:r>
              <a:rPr lang="en-US" altLang="LID4096" sz="2400" i="1"/>
              <a:t>MinPts-distance</a:t>
            </a:r>
            <a:r>
              <a:rPr lang="en-US" altLang="LID4096" sz="2400"/>
              <a:t>(o)</a:t>
            </a:r>
          </a:p>
        </p:txBody>
      </p:sp>
      <p:pic>
        <p:nvPicPr>
          <p:cNvPr id="310276" name="Picture 4">
            <a:extLst>
              <a:ext uri="{FF2B5EF4-FFF2-40B4-BE49-F238E27FC236}">
                <a16:creationId xmlns:a16="http://schemas.microsoft.com/office/drawing/2014/main" id="{B90444EC-52E1-4AEB-A815-D0CCD6FB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147888"/>
            <a:ext cx="173831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77" name="Picture 5">
            <a:extLst>
              <a:ext uri="{FF2B5EF4-FFF2-40B4-BE49-F238E27FC236}">
                <a16:creationId xmlns:a16="http://schemas.microsoft.com/office/drawing/2014/main" id="{BC54C5D3-9503-45F3-A63A-89C0C3A0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82800"/>
            <a:ext cx="1900238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8" name="Text Box 6">
            <a:extLst>
              <a:ext uri="{FF2B5EF4-FFF2-40B4-BE49-F238E27FC236}">
                <a16:creationId xmlns:a16="http://schemas.microsoft.com/office/drawing/2014/main" id="{4ACDCAE3-D38B-4D7F-B09A-7A6D44EE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6718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latin typeface="Times New Roman" panose="02020603050405020304" pitchFamily="18" charset="0"/>
              </a:rPr>
              <a:t>Objects</a:t>
            </a:r>
          </a:p>
        </p:txBody>
      </p:sp>
      <p:sp>
        <p:nvSpPr>
          <p:cNvPr id="310279" name="Text Box 7">
            <a:extLst>
              <a:ext uri="{FF2B5EF4-FFF2-40B4-BE49-F238E27FC236}">
                <a16:creationId xmlns:a16="http://schemas.microsoft.com/office/drawing/2014/main" id="{92862857-BD84-4F5A-917D-DB417D63BE5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182519" y="2467769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latin typeface="Times New Roman" panose="02020603050405020304" pitchFamily="18" charset="0"/>
              </a:rPr>
              <a:t>3-</a:t>
            </a:r>
            <a:r>
              <a:rPr lang="de-DE" altLang="LID4096" i="1">
                <a:latin typeface="Times New Roman" panose="02020603050405020304" pitchFamily="18" charset="0"/>
              </a:rPr>
              <a:t>distance</a:t>
            </a:r>
          </a:p>
        </p:txBody>
      </p:sp>
      <p:sp>
        <p:nvSpPr>
          <p:cNvPr id="310280" name="Line 8">
            <a:extLst>
              <a:ext uri="{FF2B5EF4-FFF2-40B4-BE49-F238E27FC236}">
                <a16:creationId xmlns:a16="http://schemas.microsoft.com/office/drawing/2014/main" id="{09AB09F9-C56B-487E-8411-38C9006B8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909888"/>
            <a:ext cx="457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0281" name="Text Box 9">
            <a:extLst>
              <a:ext uri="{FF2B5EF4-FFF2-40B4-BE49-F238E27FC236}">
                <a16:creationId xmlns:a16="http://schemas.microsoft.com/office/drawing/2014/main" id="{2789D938-A312-4EBD-9F0C-94F6B603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605088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latin typeface="Times New Roman" panose="02020603050405020304" pitchFamily="18" charset="0"/>
              </a:rPr>
              <a:t>first „valley“ </a:t>
            </a:r>
          </a:p>
        </p:txBody>
      </p:sp>
      <p:sp>
        <p:nvSpPr>
          <p:cNvPr id="310282" name="Line 10">
            <a:extLst>
              <a:ext uri="{FF2B5EF4-FFF2-40B4-BE49-F238E27FC236}">
                <a16:creationId xmlns:a16="http://schemas.microsoft.com/office/drawing/2014/main" id="{A8600630-E80A-4594-A461-399B985BD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689350"/>
            <a:ext cx="0" cy="5476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ID4096"/>
          </a:p>
        </p:txBody>
      </p:sp>
      <p:sp>
        <p:nvSpPr>
          <p:cNvPr id="310283" name="Text Box 11">
            <a:extLst>
              <a:ext uri="{FF2B5EF4-FFF2-40B4-BE49-F238E27FC236}">
                <a16:creationId xmlns:a16="http://schemas.microsoft.com/office/drawing/2014/main" id="{CCE5DD1D-7A57-4B23-BECC-132DFF2F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862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latin typeface="Times New Roman" panose="02020603050405020304" pitchFamily="18" charset="0"/>
              </a:rPr>
              <a:t>„border object“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B5C4B18A-AD58-44ED-AF0D-AA268884A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05800" cy="1219200"/>
          </a:xfrm>
        </p:spPr>
        <p:txBody>
          <a:bodyPr/>
          <a:lstStyle/>
          <a:p>
            <a:r>
              <a:rPr lang="en-US" altLang="LID4096" sz="4000"/>
              <a:t>Determining the Parameters </a:t>
            </a:r>
            <a:r>
              <a:rPr lang="en-US" altLang="LID4096" sz="4000" i="1">
                <a:latin typeface="Symbol" panose="05050102010706020507" pitchFamily="18" charset="2"/>
              </a:rPr>
              <a:t>e</a:t>
            </a:r>
            <a:r>
              <a:rPr lang="en-US" altLang="LID4096" sz="4000"/>
              <a:t> and </a:t>
            </a:r>
            <a:r>
              <a:rPr lang="en-US" altLang="LID4096" sz="4000" i="1"/>
              <a:t>MinPts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C73138B3-631D-4782-96B1-0386E6464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7772400" cy="4114800"/>
          </a:xfrm>
        </p:spPr>
        <p:txBody>
          <a:bodyPr/>
          <a:lstStyle/>
          <a:p>
            <a:r>
              <a:rPr lang="en-US" altLang="LID4096"/>
              <a:t>Problematic example</a:t>
            </a:r>
          </a:p>
        </p:txBody>
      </p:sp>
      <p:sp>
        <p:nvSpPr>
          <p:cNvPr id="322564" name="Rectangle 4">
            <a:extLst>
              <a:ext uri="{FF2B5EF4-FFF2-40B4-BE49-F238E27FC236}">
                <a16:creationId xmlns:a16="http://schemas.microsoft.com/office/drawing/2014/main" id="{600A30A6-2E1E-4A4D-9B94-E1F1515B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4014788"/>
            <a:ext cx="1588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65" name="Rectangle 5">
            <a:extLst>
              <a:ext uri="{FF2B5EF4-FFF2-40B4-BE49-F238E27FC236}">
                <a16:creationId xmlns:a16="http://schemas.microsoft.com/office/drawing/2014/main" id="{242EB3C1-194C-490A-A38C-B73033EE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4014788"/>
            <a:ext cx="1588" cy="25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66" name="Rectangle 6">
            <a:extLst>
              <a:ext uri="{FF2B5EF4-FFF2-40B4-BE49-F238E27FC236}">
                <a16:creationId xmlns:a16="http://schemas.microsoft.com/office/drawing/2014/main" id="{EE05A993-9400-43A5-B422-DF15F059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192588"/>
            <a:ext cx="1588" cy="25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67" name="Rectangle 7">
            <a:extLst>
              <a:ext uri="{FF2B5EF4-FFF2-40B4-BE49-F238E27FC236}">
                <a16:creationId xmlns:a16="http://schemas.microsoft.com/office/drawing/2014/main" id="{5325A686-5301-422D-88BF-459BE7201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4319589"/>
            <a:ext cx="2540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pic>
        <p:nvPicPr>
          <p:cNvPr id="322568" name="Picture 8">
            <a:extLst>
              <a:ext uri="{FF2B5EF4-FFF2-40B4-BE49-F238E27FC236}">
                <a16:creationId xmlns:a16="http://schemas.microsoft.com/office/drawing/2014/main" id="{48D98146-247C-4009-9020-9EA06311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2209800"/>
            <a:ext cx="4110037" cy="371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2569" name="Freeform 9">
            <a:extLst>
              <a:ext uri="{FF2B5EF4-FFF2-40B4-BE49-F238E27FC236}">
                <a16:creationId xmlns:a16="http://schemas.microsoft.com/office/drawing/2014/main" id="{59005FC8-46D4-4550-BAEA-261A2E47231A}"/>
              </a:ext>
            </a:extLst>
          </p:cNvPr>
          <p:cNvSpPr>
            <a:spLocks/>
          </p:cNvSpPr>
          <p:nvPr/>
        </p:nvSpPr>
        <p:spPr bwMode="auto">
          <a:xfrm>
            <a:off x="3322638" y="4537076"/>
            <a:ext cx="1103312" cy="1171575"/>
          </a:xfrm>
          <a:custGeom>
            <a:avLst/>
            <a:gdLst>
              <a:gd name="T0" fmla="*/ 128 w 530"/>
              <a:gd name="T1" fmla="*/ 17 h 563"/>
              <a:gd name="T2" fmla="*/ 145 w 530"/>
              <a:gd name="T3" fmla="*/ 17 h 563"/>
              <a:gd name="T4" fmla="*/ 64 w 530"/>
              <a:gd name="T5" fmla="*/ 49 h 563"/>
              <a:gd name="T6" fmla="*/ 16 w 530"/>
              <a:gd name="T7" fmla="*/ 161 h 563"/>
              <a:gd name="T8" fmla="*/ 16 w 530"/>
              <a:gd name="T9" fmla="*/ 161 h 563"/>
              <a:gd name="T10" fmla="*/ 32 w 530"/>
              <a:gd name="T11" fmla="*/ 306 h 563"/>
              <a:gd name="T12" fmla="*/ 96 w 530"/>
              <a:gd name="T13" fmla="*/ 418 h 563"/>
              <a:gd name="T14" fmla="*/ 96 w 530"/>
              <a:gd name="T15" fmla="*/ 418 h 563"/>
              <a:gd name="T16" fmla="*/ 177 w 530"/>
              <a:gd name="T17" fmla="*/ 498 h 563"/>
              <a:gd name="T18" fmla="*/ 305 w 530"/>
              <a:gd name="T19" fmla="*/ 547 h 563"/>
              <a:gd name="T20" fmla="*/ 305 w 530"/>
              <a:gd name="T21" fmla="*/ 547 h 563"/>
              <a:gd name="T22" fmla="*/ 418 w 530"/>
              <a:gd name="T23" fmla="*/ 515 h 563"/>
              <a:gd name="T24" fmla="*/ 498 w 530"/>
              <a:gd name="T25" fmla="*/ 402 h 563"/>
              <a:gd name="T26" fmla="*/ 498 w 530"/>
              <a:gd name="T27" fmla="*/ 402 h 563"/>
              <a:gd name="T28" fmla="*/ 514 w 530"/>
              <a:gd name="T29" fmla="*/ 274 h 563"/>
              <a:gd name="T30" fmla="*/ 482 w 530"/>
              <a:gd name="T31" fmla="*/ 129 h 563"/>
              <a:gd name="T32" fmla="*/ 498 w 530"/>
              <a:gd name="T33" fmla="*/ 129 h 563"/>
              <a:gd name="T34" fmla="*/ 530 w 530"/>
              <a:gd name="T35" fmla="*/ 274 h 563"/>
              <a:gd name="T36" fmla="*/ 530 w 530"/>
              <a:gd name="T37" fmla="*/ 274 h 563"/>
              <a:gd name="T38" fmla="*/ 514 w 530"/>
              <a:gd name="T39" fmla="*/ 402 h 563"/>
              <a:gd name="T40" fmla="*/ 434 w 530"/>
              <a:gd name="T41" fmla="*/ 531 h 563"/>
              <a:gd name="T42" fmla="*/ 418 w 530"/>
              <a:gd name="T43" fmla="*/ 531 h 563"/>
              <a:gd name="T44" fmla="*/ 305 w 530"/>
              <a:gd name="T45" fmla="*/ 563 h 563"/>
              <a:gd name="T46" fmla="*/ 177 w 530"/>
              <a:gd name="T47" fmla="*/ 515 h 563"/>
              <a:gd name="T48" fmla="*/ 177 w 530"/>
              <a:gd name="T49" fmla="*/ 515 h 563"/>
              <a:gd name="T50" fmla="*/ 80 w 530"/>
              <a:gd name="T51" fmla="*/ 434 h 563"/>
              <a:gd name="T52" fmla="*/ 16 w 530"/>
              <a:gd name="T53" fmla="*/ 306 h 563"/>
              <a:gd name="T54" fmla="*/ 16 w 530"/>
              <a:gd name="T55" fmla="*/ 306 h 563"/>
              <a:gd name="T56" fmla="*/ 0 w 530"/>
              <a:gd name="T57" fmla="*/ 161 h 563"/>
              <a:gd name="T58" fmla="*/ 48 w 530"/>
              <a:gd name="T59" fmla="*/ 49 h 563"/>
              <a:gd name="T60" fmla="*/ 48 w 530"/>
              <a:gd name="T61" fmla="*/ 49 h 563"/>
              <a:gd name="T62" fmla="*/ 128 w 530"/>
              <a:gd name="T63" fmla="*/ 0 h 563"/>
              <a:gd name="T64" fmla="*/ 321 w 530"/>
              <a:gd name="T65" fmla="*/ 1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0" h="563">
                <a:moveTo>
                  <a:pt x="321" y="33"/>
                </a:moveTo>
                <a:lnTo>
                  <a:pt x="128" y="17"/>
                </a:lnTo>
                <a:lnTo>
                  <a:pt x="145" y="17"/>
                </a:lnTo>
                <a:lnTo>
                  <a:pt x="145" y="17"/>
                </a:lnTo>
                <a:lnTo>
                  <a:pt x="64" y="65"/>
                </a:lnTo>
                <a:lnTo>
                  <a:pt x="64" y="49"/>
                </a:lnTo>
                <a:lnTo>
                  <a:pt x="64" y="49"/>
                </a:lnTo>
                <a:lnTo>
                  <a:pt x="16" y="161"/>
                </a:lnTo>
                <a:lnTo>
                  <a:pt x="16" y="161"/>
                </a:lnTo>
                <a:lnTo>
                  <a:pt x="16" y="161"/>
                </a:lnTo>
                <a:lnTo>
                  <a:pt x="32" y="306"/>
                </a:lnTo>
                <a:lnTo>
                  <a:pt x="32" y="306"/>
                </a:lnTo>
                <a:lnTo>
                  <a:pt x="32" y="306"/>
                </a:lnTo>
                <a:lnTo>
                  <a:pt x="96" y="418"/>
                </a:lnTo>
                <a:lnTo>
                  <a:pt x="96" y="418"/>
                </a:lnTo>
                <a:lnTo>
                  <a:pt x="96" y="418"/>
                </a:lnTo>
                <a:lnTo>
                  <a:pt x="193" y="498"/>
                </a:lnTo>
                <a:lnTo>
                  <a:pt x="177" y="498"/>
                </a:lnTo>
                <a:lnTo>
                  <a:pt x="177" y="498"/>
                </a:lnTo>
                <a:lnTo>
                  <a:pt x="305" y="547"/>
                </a:lnTo>
                <a:lnTo>
                  <a:pt x="305" y="547"/>
                </a:lnTo>
                <a:lnTo>
                  <a:pt x="305" y="547"/>
                </a:lnTo>
                <a:lnTo>
                  <a:pt x="418" y="515"/>
                </a:lnTo>
                <a:lnTo>
                  <a:pt x="418" y="515"/>
                </a:lnTo>
                <a:lnTo>
                  <a:pt x="418" y="515"/>
                </a:lnTo>
                <a:lnTo>
                  <a:pt x="498" y="402"/>
                </a:lnTo>
                <a:lnTo>
                  <a:pt x="498" y="402"/>
                </a:lnTo>
                <a:lnTo>
                  <a:pt x="498" y="402"/>
                </a:lnTo>
                <a:lnTo>
                  <a:pt x="514" y="274"/>
                </a:lnTo>
                <a:lnTo>
                  <a:pt x="514" y="274"/>
                </a:lnTo>
                <a:lnTo>
                  <a:pt x="514" y="274"/>
                </a:lnTo>
                <a:lnTo>
                  <a:pt x="482" y="129"/>
                </a:lnTo>
                <a:lnTo>
                  <a:pt x="482" y="145"/>
                </a:lnTo>
                <a:lnTo>
                  <a:pt x="498" y="129"/>
                </a:lnTo>
                <a:lnTo>
                  <a:pt x="498" y="129"/>
                </a:lnTo>
                <a:lnTo>
                  <a:pt x="530" y="274"/>
                </a:lnTo>
                <a:lnTo>
                  <a:pt x="530" y="274"/>
                </a:lnTo>
                <a:lnTo>
                  <a:pt x="530" y="274"/>
                </a:lnTo>
                <a:lnTo>
                  <a:pt x="514" y="402"/>
                </a:lnTo>
                <a:lnTo>
                  <a:pt x="514" y="402"/>
                </a:lnTo>
                <a:lnTo>
                  <a:pt x="514" y="418"/>
                </a:lnTo>
                <a:lnTo>
                  <a:pt x="434" y="531"/>
                </a:lnTo>
                <a:lnTo>
                  <a:pt x="434" y="531"/>
                </a:lnTo>
                <a:lnTo>
                  <a:pt x="418" y="531"/>
                </a:lnTo>
                <a:lnTo>
                  <a:pt x="305" y="563"/>
                </a:lnTo>
                <a:lnTo>
                  <a:pt x="305" y="563"/>
                </a:lnTo>
                <a:lnTo>
                  <a:pt x="305" y="563"/>
                </a:lnTo>
                <a:lnTo>
                  <a:pt x="177" y="515"/>
                </a:lnTo>
                <a:lnTo>
                  <a:pt x="177" y="515"/>
                </a:lnTo>
                <a:lnTo>
                  <a:pt x="177" y="515"/>
                </a:lnTo>
                <a:lnTo>
                  <a:pt x="80" y="434"/>
                </a:lnTo>
                <a:lnTo>
                  <a:pt x="80" y="434"/>
                </a:lnTo>
                <a:lnTo>
                  <a:pt x="80" y="418"/>
                </a:lnTo>
                <a:lnTo>
                  <a:pt x="16" y="306"/>
                </a:lnTo>
                <a:lnTo>
                  <a:pt x="16" y="306"/>
                </a:lnTo>
                <a:lnTo>
                  <a:pt x="16" y="306"/>
                </a:lnTo>
                <a:lnTo>
                  <a:pt x="0" y="161"/>
                </a:lnTo>
                <a:lnTo>
                  <a:pt x="0" y="161"/>
                </a:lnTo>
                <a:lnTo>
                  <a:pt x="0" y="161"/>
                </a:lnTo>
                <a:lnTo>
                  <a:pt x="48" y="49"/>
                </a:lnTo>
                <a:lnTo>
                  <a:pt x="48" y="49"/>
                </a:lnTo>
                <a:lnTo>
                  <a:pt x="48" y="49"/>
                </a:lnTo>
                <a:lnTo>
                  <a:pt x="128" y="0"/>
                </a:lnTo>
                <a:lnTo>
                  <a:pt x="128" y="0"/>
                </a:lnTo>
                <a:lnTo>
                  <a:pt x="128" y="0"/>
                </a:lnTo>
                <a:lnTo>
                  <a:pt x="321" y="17"/>
                </a:lnTo>
                <a:lnTo>
                  <a:pt x="321" y="3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0" name="Freeform 10">
            <a:extLst>
              <a:ext uri="{FF2B5EF4-FFF2-40B4-BE49-F238E27FC236}">
                <a16:creationId xmlns:a16="http://schemas.microsoft.com/office/drawing/2014/main" id="{DA431504-7F15-43D9-AF03-14D62AAC48DA}"/>
              </a:ext>
            </a:extLst>
          </p:cNvPr>
          <p:cNvSpPr>
            <a:spLocks/>
          </p:cNvSpPr>
          <p:nvPr/>
        </p:nvSpPr>
        <p:spPr bwMode="auto">
          <a:xfrm>
            <a:off x="4192589" y="4640264"/>
            <a:ext cx="166687" cy="198437"/>
          </a:xfrm>
          <a:custGeom>
            <a:avLst/>
            <a:gdLst>
              <a:gd name="T0" fmla="*/ 64 w 80"/>
              <a:gd name="T1" fmla="*/ 96 h 96"/>
              <a:gd name="T2" fmla="*/ 0 w 80"/>
              <a:gd name="T3" fmla="*/ 16 h 96"/>
              <a:gd name="T4" fmla="*/ 0 w 80"/>
              <a:gd name="T5" fmla="*/ 16 h 96"/>
              <a:gd name="T6" fmla="*/ 0 w 80"/>
              <a:gd name="T7" fmla="*/ 0 h 96"/>
              <a:gd name="T8" fmla="*/ 16 w 80"/>
              <a:gd name="T9" fmla="*/ 0 h 96"/>
              <a:gd name="T10" fmla="*/ 80 w 80"/>
              <a:gd name="T11" fmla="*/ 80 h 96"/>
              <a:gd name="T12" fmla="*/ 64 w 80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96">
                <a:moveTo>
                  <a:pt x="64" y="96"/>
                </a:moveTo>
                <a:lnTo>
                  <a:pt x="0" y="16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80" y="80"/>
                </a:lnTo>
                <a:lnTo>
                  <a:pt x="64" y="9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1" name="Freeform 11">
            <a:extLst>
              <a:ext uri="{FF2B5EF4-FFF2-40B4-BE49-F238E27FC236}">
                <a16:creationId xmlns:a16="http://schemas.microsoft.com/office/drawing/2014/main" id="{CBD8E659-F497-4E15-8AB4-35F8CBAEEDF0}"/>
              </a:ext>
            </a:extLst>
          </p:cNvPr>
          <p:cNvSpPr>
            <a:spLocks/>
          </p:cNvSpPr>
          <p:nvPr/>
        </p:nvSpPr>
        <p:spPr bwMode="auto">
          <a:xfrm>
            <a:off x="4024314" y="4573588"/>
            <a:ext cx="168275" cy="100012"/>
          </a:xfrm>
          <a:custGeom>
            <a:avLst/>
            <a:gdLst>
              <a:gd name="T0" fmla="*/ 81 w 81"/>
              <a:gd name="T1" fmla="*/ 48 h 48"/>
              <a:gd name="T2" fmla="*/ 81 w 81"/>
              <a:gd name="T3" fmla="*/ 32 h 48"/>
              <a:gd name="T4" fmla="*/ 0 w 81"/>
              <a:gd name="T5" fmla="*/ 0 h 48"/>
              <a:gd name="T6" fmla="*/ 0 w 81"/>
              <a:gd name="T7" fmla="*/ 16 h 48"/>
              <a:gd name="T8" fmla="*/ 81 w 81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8">
                <a:moveTo>
                  <a:pt x="81" y="48"/>
                </a:moveTo>
                <a:lnTo>
                  <a:pt x="81" y="32"/>
                </a:lnTo>
                <a:lnTo>
                  <a:pt x="0" y="0"/>
                </a:lnTo>
                <a:lnTo>
                  <a:pt x="0" y="16"/>
                </a:lnTo>
                <a:lnTo>
                  <a:pt x="81" y="4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2" name="Rectangle 12">
            <a:extLst>
              <a:ext uri="{FF2B5EF4-FFF2-40B4-BE49-F238E27FC236}">
                <a16:creationId xmlns:a16="http://schemas.microsoft.com/office/drawing/2014/main" id="{1C0AC922-7D9B-449D-8E9F-AFC4CE34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4805364"/>
            <a:ext cx="1588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3" name="Freeform 13">
            <a:extLst>
              <a:ext uri="{FF2B5EF4-FFF2-40B4-BE49-F238E27FC236}">
                <a16:creationId xmlns:a16="http://schemas.microsoft.com/office/drawing/2014/main" id="{E00797B1-F972-4E19-9212-45A969C1301E}"/>
              </a:ext>
            </a:extLst>
          </p:cNvPr>
          <p:cNvSpPr>
            <a:spLocks/>
          </p:cNvSpPr>
          <p:nvPr/>
        </p:nvSpPr>
        <p:spPr bwMode="auto">
          <a:xfrm>
            <a:off x="2286000" y="4805364"/>
            <a:ext cx="736600" cy="733425"/>
          </a:xfrm>
          <a:custGeom>
            <a:avLst/>
            <a:gdLst>
              <a:gd name="T0" fmla="*/ 226 w 354"/>
              <a:gd name="T1" fmla="*/ 16 h 353"/>
              <a:gd name="T2" fmla="*/ 129 w 354"/>
              <a:gd name="T3" fmla="*/ 16 h 353"/>
              <a:gd name="T4" fmla="*/ 145 w 354"/>
              <a:gd name="T5" fmla="*/ 16 h 353"/>
              <a:gd name="T6" fmla="*/ 145 w 354"/>
              <a:gd name="T7" fmla="*/ 16 h 353"/>
              <a:gd name="T8" fmla="*/ 65 w 354"/>
              <a:gd name="T9" fmla="*/ 64 h 353"/>
              <a:gd name="T10" fmla="*/ 65 w 354"/>
              <a:gd name="T11" fmla="*/ 64 h 353"/>
              <a:gd name="T12" fmla="*/ 65 w 354"/>
              <a:gd name="T13" fmla="*/ 64 h 353"/>
              <a:gd name="T14" fmla="*/ 17 w 354"/>
              <a:gd name="T15" fmla="*/ 145 h 353"/>
              <a:gd name="T16" fmla="*/ 17 w 354"/>
              <a:gd name="T17" fmla="*/ 129 h 353"/>
              <a:gd name="T18" fmla="*/ 17 w 354"/>
              <a:gd name="T19" fmla="*/ 129 h 353"/>
              <a:gd name="T20" fmla="*/ 49 w 354"/>
              <a:gd name="T21" fmla="*/ 241 h 353"/>
              <a:gd name="T22" fmla="*/ 49 w 354"/>
              <a:gd name="T23" fmla="*/ 241 h 353"/>
              <a:gd name="T24" fmla="*/ 49 w 354"/>
              <a:gd name="T25" fmla="*/ 241 h 353"/>
              <a:gd name="T26" fmla="*/ 129 w 354"/>
              <a:gd name="T27" fmla="*/ 321 h 353"/>
              <a:gd name="T28" fmla="*/ 113 w 354"/>
              <a:gd name="T29" fmla="*/ 321 h 353"/>
              <a:gd name="T30" fmla="*/ 113 w 354"/>
              <a:gd name="T31" fmla="*/ 321 h 353"/>
              <a:gd name="T32" fmla="*/ 226 w 354"/>
              <a:gd name="T33" fmla="*/ 337 h 353"/>
              <a:gd name="T34" fmla="*/ 226 w 354"/>
              <a:gd name="T35" fmla="*/ 337 h 353"/>
              <a:gd name="T36" fmla="*/ 226 w 354"/>
              <a:gd name="T37" fmla="*/ 337 h 353"/>
              <a:gd name="T38" fmla="*/ 322 w 354"/>
              <a:gd name="T39" fmla="*/ 289 h 353"/>
              <a:gd name="T40" fmla="*/ 322 w 354"/>
              <a:gd name="T41" fmla="*/ 289 h 353"/>
              <a:gd name="T42" fmla="*/ 322 w 354"/>
              <a:gd name="T43" fmla="*/ 289 h 353"/>
              <a:gd name="T44" fmla="*/ 338 w 354"/>
              <a:gd name="T45" fmla="*/ 161 h 353"/>
              <a:gd name="T46" fmla="*/ 338 w 354"/>
              <a:gd name="T47" fmla="*/ 161 h 353"/>
              <a:gd name="T48" fmla="*/ 354 w 354"/>
              <a:gd name="T49" fmla="*/ 161 h 353"/>
              <a:gd name="T50" fmla="*/ 354 w 354"/>
              <a:gd name="T51" fmla="*/ 161 h 353"/>
              <a:gd name="T52" fmla="*/ 338 w 354"/>
              <a:gd name="T53" fmla="*/ 289 h 353"/>
              <a:gd name="T54" fmla="*/ 338 w 354"/>
              <a:gd name="T55" fmla="*/ 289 h 353"/>
              <a:gd name="T56" fmla="*/ 322 w 354"/>
              <a:gd name="T57" fmla="*/ 305 h 353"/>
              <a:gd name="T58" fmla="*/ 226 w 354"/>
              <a:gd name="T59" fmla="*/ 353 h 353"/>
              <a:gd name="T60" fmla="*/ 226 w 354"/>
              <a:gd name="T61" fmla="*/ 353 h 353"/>
              <a:gd name="T62" fmla="*/ 226 w 354"/>
              <a:gd name="T63" fmla="*/ 353 h 353"/>
              <a:gd name="T64" fmla="*/ 113 w 354"/>
              <a:gd name="T65" fmla="*/ 337 h 353"/>
              <a:gd name="T66" fmla="*/ 113 w 354"/>
              <a:gd name="T67" fmla="*/ 337 h 353"/>
              <a:gd name="T68" fmla="*/ 113 w 354"/>
              <a:gd name="T69" fmla="*/ 337 h 353"/>
              <a:gd name="T70" fmla="*/ 33 w 354"/>
              <a:gd name="T71" fmla="*/ 257 h 353"/>
              <a:gd name="T72" fmla="*/ 33 w 354"/>
              <a:gd name="T73" fmla="*/ 257 h 353"/>
              <a:gd name="T74" fmla="*/ 33 w 354"/>
              <a:gd name="T75" fmla="*/ 241 h 353"/>
              <a:gd name="T76" fmla="*/ 0 w 354"/>
              <a:gd name="T77" fmla="*/ 129 h 353"/>
              <a:gd name="T78" fmla="*/ 0 w 354"/>
              <a:gd name="T79" fmla="*/ 129 h 353"/>
              <a:gd name="T80" fmla="*/ 0 w 354"/>
              <a:gd name="T81" fmla="*/ 129 h 353"/>
              <a:gd name="T82" fmla="*/ 49 w 354"/>
              <a:gd name="T83" fmla="*/ 48 h 353"/>
              <a:gd name="T84" fmla="*/ 49 w 354"/>
              <a:gd name="T85" fmla="*/ 48 h 353"/>
              <a:gd name="T86" fmla="*/ 49 w 354"/>
              <a:gd name="T87" fmla="*/ 48 h 353"/>
              <a:gd name="T88" fmla="*/ 129 w 354"/>
              <a:gd name="T89" fmla="*/ 0 h 353"/>
              <a:gd name="T90" fmla="*/ 129 w 354"/>
              <a:gd name="T91" fmla="*/ 0 h 353"/>
              <a:gd name="T92" fmla="*/ 129 w 354"/>
              <a:gd name="T93" fmla="*/ 0 h 353"/>
              <a:gd name="T94" fmla="*/ 226 w 354"/>
              <a:gd name="T95" fmla="*/ 0 h 353"/>
              <a:gd name="T96" fmla="*/ 226 w 354"/>
              <a:gd name="T97" fmla="*/ 1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54" h="353">
                <a:moveTo>
                  <a:pt x="226" y="16"/>
                </a:moveTo>
                <a:lnTo>
                  <a:pt x="129" y="16"/>
                </a:lnTo>
                <a:lnTo>
                  <a:pt x="145" y="16"/>
                </a:lnTo>
                <a:lnTo>
                  <a:pt x="145" y="16"/>
                </a:lnTo>
                <a:lnTo>
                  <a:pt x="65" y="64"/>
                </a:lnTo>
                <a:lnTo>
                  <a:pt x="65" y="64"/>
                </a:lnTo>
                <a:lnTo>
                  <a:pt x="65" y="64"/>
                </a:lnTo>
                <a:lnTo>
                  <a:pt x="17" y="145"/>
                </a:lnTo>
                <a:lnTo>
                  <a:pt x="17" y="129"/>
                </a:lnTo>
                <a:lnTo>
                  <a:pt x="17" y="129"/>
                </a:lnTo>
                <a:lnTo>
                  <a:pt x="49" y="241"/>
                </a:lnTo>
                <a:lnTo>
                  <a:pt x="49" y="241"/>
                </a:lnTo>
                <a:lnTo>
                  <a:pt x="49" y="241"/>
                </a:lnTo>
                <a:lnTo>
                  <a:pt x="129" y="321"/>
                </a:lnTo>
                <a:lnTo>
                  <a:pt x="113" y="321"/>
                </a:lnTo>
                <a:lnTo>
                  <a:pt x="113" y="321"/>
                </a:lnTo>
                <a:lnTo>
                  <a:pt x="226" y="337"/>
                </a:lnTo>
                <a:lnTo>
                  <a:pt x="226" y="337"/>
                </a:lnTo>
                <a:lnTo>
                  <a:pt x="226" y="337"/>
                </a:lnTo>
                <a:lnTo>
                  <a:pt x="322" y="289"/>
                </a:lnTo>
                <a:lnTo>
                  <a:pt x="322" y="289"/>
                </a:lnTo>
                <a:lnTo>
                  <a:pt x="322" y="289"/>
                </a:lnTo>
                <a:lnTo>
                  <a:pt x="338" y="161"/>
                </a:lnTo>
                <a:lnTo>
                  <a:pt x="338" y="161"/>
                </a:lnTo>
                <a:lnTo>
                  <a:pt x="354" y="161"/>
                </a:lnTo>
                <a:lnTo>
                  <a:pt x="354" y="161"/>
                </a:lnTo>
                <a:lnTo>
                  <a:pt x="338" y="289"/>
                </a:lnTo>
                <a:lnTo>
                  <a:pt x="338" y="289"/>
                </a:lnTo>
                <a:lnTo>
                  <a:pt x="322" y="305"/>
                </a:lnTo>
                <a:lnTo>
                  <a:pt x="226" y="353"/>
                </a:lnTo>
                <a:lnTo>
                  <a:pt x="226" y="353"/>
                </a:lnTo>
                <a:lnTo>
                  <a:pt x="226" y="353"/>
                </a:lnTo>
                <a:lnTo>
                  <a:pt x="113" y="337"/>
                </a:lnTo>
                <a:lnTo>
                  <a:pt x="113" y="337"/>
                </a:lnTo>
                <a:lnTo>
                  <a:pt x="113" y="337"/>
                </a:lnTo>
                <a:lnTo>
                  <a:pt x="33" y="257"/>
                </a:lnTo>
                <a:lnTo>
                  <a:pt x="33" y="257"/>
                </a:lnTo>
                <a:lnTo>
                  <a:pt x="33" y="241"/>
                </a:lnTo>
                <a:lnTo>
                  <a:pt x="0" y="129"/>
                </a:lnTo>
                <a:lnTo>
                  <a:pt x="0" y="129"/>
                </a:lnTo>
                <a:lnTo>
                  <a:pt x="0" y="129"/>
                </a:lnTo>
                <a:lnTo>
                  <a:pt x="49" y="48"/>
                </a:lnTo>
                <a:lnTo>
                  <a:pt x="49" y="48"/>
                </a:lnTo>
                <a:lnTo>
                  <a:pt x="49" y="48"/>
                </a:lnTo>
                <a:lnTo>
                  <a:pt x="129" y="0"/>
                </a:lnTo>
                <a:lnTo>
                  <a:pt x="129" y="0"/>
                </a:lnTo>
                <a:lnTo>
                  <a:pt x="129" y="0"/>
                </a:lnTo>
                <a:lnTo>
                  <a:pt x="226" y="0"/>
                </a:lnTo>
                <a:lnTo>
                  <a:pt x="226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4" name="Freeform 14">
            <a:extLst>
              <a:ext uri="{FF2B5EF4-FFF2-40B4-BE49-F238E27FC236}">
                <a16:creationId xmlns:a16="http://schemas.microsoft.com/office/drawing/2014/main" id="{0AA5161C-9F5D-48E1-BF32-A6D8A854BD0B}"/>
              </a:ext>
            </a:extLst>
          </p:cNvPr>
          <p:cNvSpPr>
            <a:spLocks/>
          </p:cNvSpPr>
          <p:nvPr/>
        </p:nvSpPr>
        <p:spPr bwMode="auto">
          <a:xfrm>
            <a:off x="2922588" y="4905375"/>
            <a:ext cx="100012" cy="234950"/>
          </a:xfrm>
          <a:custGeom>
            <a:avLst/>
            <a:gdLst>
              <a:gd name="T0" fmla="*/ 32 w 48"/>
              <a:gd name="T1" fmla="*/ 113 h 113"/>
              <a:gd name="T2" fmla="*/ 0 w 48"/>
              <a:gd name="T3" fmla="*/ 0 h 113"/>
              <a:gd name="T4" fmla="*/ 0 w 48"/>
              <a:gd name="T5" fmla="*/ 16 h 113"/>
              <a:gd name="T6" fmla="*/ 16 w 48"/>
              <a:gd name="T7" fmla="*/ 0 h 113"/>
              <a:gd name="T8" fmla="*/ 16 w 48"/>
              <a:gd name="T9" fmla="*/ 0 h 113"/>
              <a:gd name="T10" fmla="*/ 48 w 48"/>
              <a:gd name="T11" fmla="*/ 113 h 113"/>
              <a:gd name="T12" fmla="*/ 32 w 48"/>
              <a:gd name="T13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113">
                <a:moveTo>
                  <a:pt x="32" y="113"/>
                </a:moveTo>
                <a:lnTo>
                  <a:pt x="0" y="0"/>
                </a:lnTo>
                <a:lnTo>
                  <a:pt x="0" y="16"/>
                </a:lnTo>
                <a:lnTo>
                  <a:pt x="16" y="0"/>
                </a:lnTo>
                <a:lnTo>
                  <a:pt x="16" y="0"/>
                </a:lnTo>
                <a:lnTo>
                  <a:pt x="48" y="113"/>
                </a:lnTo>
                <a:lnTo>
                  <a:pt x="32" y="11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5" name="Freeform 15">
            <a:extLst>
              <a:ext uri="{FF2B5EF4-FFF2-40B4-BE49-F238E27FC236}">
                <a16:creationId xmlns:a16="http://schemas.microsoft.com/office/drawing/2014/main" id="{2C83399C-7087-43BF-86F4-D57F0A60194F}"/>
              </a:ext>
            </a:extLst>
          </p:cNvPr>
          <p:cNvSpPr>
            <a:spLocks/>
          </p:cNvSpPr>
          <p:nvPr/>
        </p:nvSpPr>
        <p:spPr bwMode="auto">
          <a:xfrm>
            <a:off x="2789239" y="4738689"/>
            <a:ext cx="33337" cy="33337"/>
          </a:xfrm>
          <a:custGeom>
            <a:avLst/>
            <a:gdLst>
              <a:gd name="T0" fmla="*/ 0 w 16"/>
              <a:gd name="T1" fmla="*/ 16 h 16"/>
              <a:gd name="T2" fmla="*/ 0 w 16"/>
              <a:gd name="T3" fmla="*/ 16 h 16"/>
              <a:gd name="T4" fmla="*/ 16 w 16"/>
              <a:gd name="T5" fmla="*/ 0 h 16"/>
              <a:gd name="T6" fmla="*/ 16 w 16"/>
              <a:gd name="T7" fmla="*/ 0 h 16"/>
              <a:gd name="T8" fmla="*/ 0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16"/>
                </a:moveTo>
                <a:lnTo>
                  <a:pt x="0" y="16"/>
                </a:lnTo>
                <a:lnTo>
                  <a:pt x="16" y="0"/>
                </a:lnTo>
                <a:lnTo>
                  <a:pt x="16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6" name="Freeform 16">
            <a:extLst>
              <a:ext uri="{FF2B5EF4-FFF2-40B4-BE49-F238E27FC236}">
                <a16:creationId xmlns:a16="http://schemas.microsoft.com/office/drawing/2014/main" id="{F5122159-FD9A-4F82-8074-41ADD8AC48FB}"/>
              </a:ext>
            </a:extLst>
          </p:cNvPr>
          <p:cNvSpPr>
            <a:spLocks/>
          </p:cNvSpPr>
          <p:nvPr/>
        </p:nvSpPr>
        <p:spPr bwMode="auto">
          <a:xfrm>
            <a:off x="2789239" y="4738689"/>
            <a:ext cx="166687" cy="200025"/>
          </a:xfrm>
          <a:custGeom>
            <a:avLst/>
            <a:gdLst>
              <a:gd name="T0" fmla="*/ 64 w 80"/>
              <a:gd name="T1" fmla="*/ 96 h 96"/>
              <a:gd name="T2" fmla="*/ 80 w 80"/>
              <a:gd name="T3" fmla="*/ 80 h 96"/>
              <a:gd name="T4" fmla="*/ 16 w 80"/>
              <a:gd name="T5" fmla="*/ 0 h 96"/>
              <a:gd name="T6" fmla="*/ 0 w 80"/>
              <a:gd name="T7" fmla="*/ 16 h 96"/>
              <a:gd name="T8" fmla="*/ 64 w 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96">
                <a:moveTo>
                  <a:pt x="64" y="96"/>
                </a:moveTo>
                <a:lnTo>
                  <a:pt x="80" y="80"/>
                </a:lnTo>
                <a:lnTo>
                  <a:pt x="16" y="0"/>
                </a:lnTo>
                <a:lnTo>
                  <a:pt x="0" y="16"/>
                </a:lnTo>
                <a:lnTo>
                  <a:pt x="64" y="9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7" name="Rectangle 17">
            <a:extLst>
              <a:ext uri="{FF2B5EF4-FFF2-40B4-BE49-F238E27FC236}">
                <a16:creationId xmlns:a16="http://schemas.microsoft.com/office/drawing/2014/main" id="{92F3FB78-E295-45C9-A2A5-08FDC5EA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701925"/>
            <a:ext cx="1588" cy="333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78" name="Freeform 18">
            <a:extLst>
              <a:ext uri="{FF2B5EF4-FFF2-40B4-BE49-F238E27FC236}">
                <a16:creationId xmlns:a16="http://schemas.microsoft.com/office/drawing/2014/main" id="{BEA71D56-BBC2-44E3-AE67-BD518388F0EA}"/>
              </a:ext>
            </a:extLst>
          </p:cNvPr>
          <p:cNvSpPr>
            <a:spLocks/>
          </p:cNvSpPr>
          <p:nvPr/>
        </p:nvSpPr>
        <p:spPr bwMode="auto">
          <a:xfrm>
            <a:off x="2320925" y="2635250"/>
            <a:ext cx="1201738" cy="1403350"/>
          </a:xfrm>
          <a:custGeom>
            <a:avLst/>
            <a:gdLst>
              <a:gd name="T0" fmla="*/ 241 w 578"/>
              <a:gd name="T1" fmla="*/ 16 h 675"/>
              <a:gd name="T2" fmla="*/ 241 w 578"/>
              <a:gd name="T3" fmla="*/ 16 h 675"/>
              <a:gd name="T4" fmla="*/ 160 w 578"/>
              <a:gd name="T5" fmla="*/ 16 h 675"/>
              <a:gd name="T6" fmla="*/ 96 w 578"/>
              <a:gd name="T7" fmla="*/ 48 h 675"/>
              <a:gd name="T8" fmla="*/ 112 w 578"/>
              <a:gd name="T9" fmla="*/ 48 h 675"/>
              <a:gd name="T10" fmla="*/ 64 w 578"/>
              <a:gd name="T11" fmla="*/ 112 h 675"/>
              <a:gd name="T12" fmla="*/ 16 w 578"/>
              <a:gd name="T13" fmla="*/ 305 h 675"/>
              <a:gd name="T14" fmla="*/ 16 w 578"/>
              <a:gd name="T15" fmla="*/ 305 h 675"/>
              <a:gd name="T16" fmla="*/ 64 w 578"/>
              <a:gd name="T17" fmla="*/ 498 h 675"/>
              <a:gd name="T18" fmla="*/ 128 w 578"/>
              <a:gd name="T19" fmla="*/ 578 h 675"/>
              <a:gd name="T20" fmla="*/ 128 w 578"/>
              <a:gd name="T21" fmla="*/ 578 h 675"/>
              <a:gd name="T22" fmla="*/ 192 w 578"/>
              <a:gd name="T23" fmla="*/ 626 h 675"/>
              <a:gd name="T24" fmla="*/ 369 w 578"/>
              <a:gd name="T25" fmla="*/ 658 h 675"/>
              <a:gd name="T26" fmla="*/ 369 w 578"/>
              <a:gd name="T27" fmla="*/ 658 h 675"/>
              <a:gd name="T28" fmla="*/ 450 w 578"/>
              <a:gd name="T29" fmla="*/ 626 h 675"/>
              <a:gd name="T30" fmla="*/ 514 w 578"/>
              <a:gd name="T31" fmla="*/ 578 h 675"/>
              <a:gd name="T32" fmla="*/ 514 w 578"/>
              <a:gd name="T33" fmla="*/ 578 h 675"/>
              <a:gd name="T34" fmla="*/ 546 w 578"/>
              <a:gd name="T35" fmla="*/ 498 h 675"/>
              <a:gd name="T36" fmla="*/ 562 w 578"/>
              <a:gd name="T37" fmla="*/ 385 h 675"/>
              <a:gd name="T38" fmla="*/ 562 w 578"/>
              <a:gd name="T39" fmla="*/ 385 h 675"/>
              <a:gd name="T40" fmla="*/ 514 w 578"/>
              <a:gd name="T41" fmla="*/ 209 h 675"/>
              <a:gd name="T42" fmla="*/ 530 w 578"/>
              <a:gd name="T43" fmla="*/ 193 h 675"/>
              <a:gd name="T44" fmla="*/ 578 w 578"/>
              <a:gd name="T45" fmla="*/ 385 h 675"/>
              <a:gd name="T46" fmla="*/ 562 w 578"/>
              <a:gd name="T47" fmla="*/ 498 h 675"/>
              <a:gd name="T48" fmla="*/ 562 w 578"/>
              <a:gd name="T49" fmla="*/ 498 h 675"/>
              <a:gd name="T50" fmla="*/ 530 w 578"/>
              <a:gd name="T51" fmla="*/ 578 h 675"/>
              <a:gd name="T52" fmla="*/ 466 w 578"/>
              <a:gd name="T53" fmla="*/ 642 h 675"/>
              <a:gd name="T54" fmla="*/ 450 w 578"/>
              <a:gd name="T55" fmla="*/ 642 h 675"/>
              <a:gd name="T56" fmla="*/ 369 w 578"/>
              <a:gd name="T57" fmla="*/ 675 h 675"/>
              <a:gd name="T58" fmla="*/ 192 w 578"/>
              <a:gd name="T59" fmla="*/ 642 h 675"/>
              <a:gd name="T60" fmla="*/ 192 w 578"/>
              <a:gd name="T61" fmla="*/ 642 h 675"/>
              <a:gd name="T62" fmla="*/ 112 w 578"/>
              <a:gd name="T63" fmla="*/ 594 h 675"/>
              <a:gd name="T64" fmla="*/ 48 w 578"/>
              <a:gd name="T65" fmla="*/ 514 h 675"/>
              <a:gd name="T66" fmla="*/ 48 w 578"/>
              <a:gd name="T67" fmla="*/ 498 h 675"/>
              <a:gd name="T68" fmla="*/ 0 w 578"/>
              <a:gd name="T69" fmla="*/ 305 h 675"/>
              <a:gd name="T70" fmla="*/ 48 w 578"/>
              <a:gd name="T71" fmla="*/ 112 h 675"/>
              <a:gd name="T72" fmla="*/ 48 w 578"/>
              <a:gd name="T73" fmla="*/ 112 h 675"/>
              <a:gd name="T74" fmla="*/ 96 w 578"/>
              <a:gd name="T75" fmla="*/ 32 h 675"/>
              <a:gd name="T76" fmla="*/ 160 w 578"/>
              <a:gd name="T77" fmla="*/ 0 h 675"/>
              <a:gd name="T78" fmla="*/ 160 w 578"/>
              <a:gd name="T79" fmla="*/ 0 h 675"/>
              <a:gd name="T80" fmla="*/ 241 w 578"/>
              <a:gd name="T81" fmla="*/ 0 h 675"/>
              <a:gd name="T82" fmla="*/ 337 w 578"/>
              <a:gd name="T83" fmla="*/ 3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78" h="675">
                <a:moveTo>
                  <a:pt x="337" y="48"/>
                </a:moveTo>
                <a:lnTo>
                  <a:pt x="241" y="16"/>
                </a:lnTo>
                <a:lnTo>
                  <a:pt x="241" y="16"/>
                </a:lnTo>
                <a:lnTo>
                  <a:pt x="241" y="16"/>
                </a:lnTo>
                <a:lnTo>
                  <a:pt x="160" y="16"/>
                </a:lnTo>
                <a:lnTo>
                  <a:pt x="160" y="16"/>
                </a:lnTo>
                <a:lnTo>
                  <a:pt x="160" y="16"/>
                </a:lnTo>
                <a:lnTo>
                  <a:pt x="96" y="48"/>
                </a:lnTo>
                <a:lnTo>
                  <a:pt x="112" y="48"/>
                </a:lnTo>
                <a:lnTo>
                  <a:pt x="112" y="48"/>
                </a:lnTo>
                <a:lnTo>
                  <a:pt x="64" y="128"/>
                </a:lnTo>
                <a:lnTo>
                  <a:pt x="64" y="112"/>
                </a:lnTo>
                <a:lnTo>
                  <a:pt x="64" y="112"/>
                </a:lnTo>
                <a:lnTo>
                  <a:pt x="16" y="305"/>
                </a:lnTo>
                <a:lnTo>
                  <a:pt x="16" y="305"/>
                </a:lnTo>
                <a:lnTo>
                  <a:pt x="16" y="305"/>
                </a:lnTo>
                <a:lnTo>
                  <a:pt x="64" y="498"/>
                </a:lnTo>
                <a:lnTo>
                  <a:pt x="64" y="498"/>
                </a:lnTo>
                <a:lnTo>
                  <a:pt x="64" y="498"/>
                </a:lnTo>
                <a:lnTo>
                  <a:pt x="128" y="578"/>
                </a:lnTo>
                <a:lnTo>
                  <a:pt x="128" y="578"/>
                </a:lnTo>
                <a:lnTo>
                  <a:pt x="128" y="578"/>
                </a:lnTo>
                <a:lnTo>
                  <a:pt x="209" y="626"/>
                </a:lnTo>
                <a:lnTo>
                  <a:pt x="192" y="626"/>
                </a:lnTo>
                <a:lnTo>
                  <a:pt x="192" y="626"/>
                </a:lnTo>
                <a:lnTo>
                  <a:pt x="369" y="658"/>
                </a:lnTo>
                <a:lnTo>
                  <a:pt x="369" y="658"/>
                </a:lnTo>
                <a:lnTo>
                  <a:pt x="369" y="658"/>
                </a:lnTo>
                <a:lnTo>
                  <a:pt x="450" y="626"/>
                </a:lnTo>
                <a:lnTo>
                  <a:pt x="450" y="626"/>
                </a:lnTo>
                <a:lnTo>
                  <a:pt x="450" y="626"/>
                </a:lnTo>
                <a:lnTo>
                  <a:pt x="514" y="578"/>
                </a:lnTo>
                <a:lnTo>
                  <a:pt x="514" y="578"/>
                </a:lnTo>
                <a:lnTo>
                  <a:pt x="514" y="578"/>
                </a:lnTo>
                <a:lnTo>
                  <a:pt x="546" y="498"/>
                </a:lnTo>
                <a:lnTo>
                  <a:pt x="546" y="498"/>
                </a:lnTo>
                <a:lnTo>
                  <a:pt x="546" y="498"/>
                </a:lnTo>
                <a:lnTo>
                  <a:pt x="562" y="385"/>
                </a:lnTo>
                <a:lnTo>
                  <a:pt x="562" y="385"/>
                </a:lnTo>
                <a:lnTo>
                  <a:pt x="562" y="385"/>
                </a:lnTo>
                <a:lnTo>
                  <a:pt x="514" y="193"/>
                </a:lnTo>
                <a:lnTo>
                  <a:pt x="514" y="209"/>
                </a:lnTo>
                <a:lnTo>
                  <a:pt x="530" y="193"/>
                </a:lnTo>
                <a:lnTo>
                  <a:pt x="530" y="193"/>
                </a:lnTo>
                <a:lnTo>
                  <a:pt x="578" y="385"/>
                </a:lnTo>
                <a:lnTo>
                  <a:pt x="578" y="385"/>
                </a:lnTo>
                <a:lnTo>
                  <a:pt x="578" y="385"/>
                </a:lnTo>
                <a:lnTo>
                  <a:pt x="562" y="498"/>
                </a:lnTo>
                <a:lnTo>
                  <a:pt x="562" y="498"/>
                </a:lnTo>
                <a:lnTo>
                  <a:pt x="562" y="498"/>
                </a:lnTo>
                <a:lnTo>
                  <a:pt x="530" y="578"/>
                </a:lnTo>
                <a:lnTo>
                  <a:pt x="530" y="578"/>
                </a:lnTo>
                <a:lnTo>
                  <a:pt x="530" y="594"/>
                </a:lnTo>
                <a:lnTo>
                  <a:pt x="466" y="642"/>
                </a:lnTo>
                <a:lnTo>
                  <a:pt x="466" y="642"/>
                </a:lnTo>
                <a:lnTo>
                  <a:pt x="450" y="642"/>
                </a:lnTo>
                <a:lnTo>
                  <a:pt x="369" y="675"/>
                </a:lnTo>
                <a:lnTo>
                  <a:pt x="369" y="675"/>
                </a:lnTo>
                <a:lnTo>
                  <a:pt x="369" y="675"/>
                </a:lnTo>
                <a:lnTo>
                  <a:pt x="192" y="642"/>
                </a:lnTo>
                <a:lnTo>
                  <a:pt x="192" y="642"/>
                </a:lnTo>
                <a:lnTo>
                  <a:pt x="192" y="642"/>
                </a:lnTo>
                <a:lnTo>
                  <a:pt x="112" y="594"/>
                </a:lnTo>
                <a:lnTo>
                  <a:pt x="112" y="594"/>
                </a:lnTo>
                <a:lnTo>
                  <a:pt x="112" y="594"/>
                </a:lnTo>
                <a:lnTo>
                  <a:pt x="48" y="514"/>
                </a:lnTo>
                <a:lnTo>
                  <a:pt x="48" y="514"/>
                </a:lnTo>
                <a:lnTo>
                  <a:pt x="48" y="498"/>
                </a:lnTo>
                <a:lnTo>
                  <a:pt x="0" y="305"/>
                </a:lnTo>
                <a:lnTo>
                  <a:pt x="0" y="305"/>
                </a:lnTo>
                <a:lnTo>
                  <a:pt x="0" y="305"/>
                </a:lnTo>
                <a:lnTo>
                  <a:pt x="48" y="112"/>
                </a:lnTo>
                <a:lnTo>
                  <a:pt x="48" y="112"/>
                </a:lnTo>
                <a:lnTo>
                  <a:pt x="48" y="112"/>
                </a:lnTo>
                <a:lnTo>
                  <a:pt x="96" y="32"/>
                </a:lnTo>
                <a:lnTo>
                  <a:pt x="96" y="32"/>
                </a:lnTo>
                <a:lnTo>
                  <a:pt x="96" y="32"/>
                </a:lnTo>
                <a:lnTo>
                  <a:pt x="160" y="0"/>
                </a:lnTo>
                <a:lnTo>
                  <a:pt x="160" y="0"/>
                </a:lnTo>
                <a:lnTo>
                  <a:pt x="160" y="0"/>
                </a:lnTo>
                <a:lnTo>
                  <a:pt x="241" y="0"/>
                </a:lnTo>
                <a:lnTo>
                  <a:pt x="241" y="0"/>
                </a:lnTo>
                <a:lnTo>
                  <a:pt x="241" y="0"/>
                </a:lnTo>
                <a:lnTo>
                  <a:pt x="337" y="32"/>
                </a:lnTo>
                <a:lnTo>
                  <a:pt x="337" y="4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LID4096"/>
          </a:p>
        </p:txBody>
      </p:sp>
      <p:sp>
        <p:nvSpPr>
          <p:cNvPr id="322579" name="Freeform 19">
            <a:extLst>
              <a:ext uri="{FF2B5EF4-FFF2-40B4-BE49-F238E27FC236}">
                <a16:creationId xmlns:a16="http://schemas.microsoft.com/office/drawing/2014/main" id="{85C14454-A14A-4BB7-83CE-540C1F82F9CF}"/>
              </a:ext>
            </a:extLst>
          </p:cNvPr>
          <p:cNvSpPr>
            <a:spLocks/>
          </p:cNvSpPr>
          <p:nvPr/>
        </p:nvSpPr>
        <p:spPr bwMode="auto">
          <a:xfrm>
            <a:off x="3290888" y="2868613"/>
            <a:ext cx="131762" cy="201612"/>
          </a:xfrm>
          <a:custGeom>
            <a:avLst/>
            <a:gdLst>
              <a:gd name="T0" fmla="*/ 48 w 64"/>
              <a:gd name="T1" fmla="*/ 97 h 97"/>
              <a:gd name="T2" fmla="*/ 0 w 64"/>
              <a:gd name="T3" fmla="*/ 16 h 97"/>
              <a:gd name="T4" fmla="*/ 0 w 64"/>
              <a:gd name="T5" fmla="*/ 16 h 97"/>
              <a:gd name="T6" fmla="*/ 16 w 64"/>
              <a:gd name="T7" fmla="*/ 0 h 97"/>
              <a:gd name="T8" fmla="*/ 16 w 64"/>
              <a:gd name="T9" fmla="*/ 0 h 97"/>
              <a:gd name="T10" fmla="*/ 64 w 64"/>
              <a:gd name="T11" fmla="*/ 81 h 97"/>
              <a:gd name="T12" fmla="*/ 48 w 64"/>
              <a:gd name="T1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97">
                <a:moveTo>
                  <a:pt x="48" y="97"/>
                </a:moveTo>
                <a:lnTo>
                  <a:pt x="0" y="16"/>
                </a:lnTo>
                <a:lnTo>
                  <a:pt x="0" y="16"/>
                </a:lnTo>
                <a:lnTo>
                  <a:pt x="16" y="0"/>
                </a:lnTo>
                <a:lnTo>
                  <a:pt x="16" y="0"/>
                </a:lnTo>
                <a:lnTo>
                  <a:pt x="64" y="81"/>
                </a:lnTo>
                <a:lnTo>
                  <a:pt x="48" y="9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80" name="Freeform 20">
            <a:extLst>
              <a:ext uri="{FF2B5EF4-FFF2-40B4-BE49-F238E27FC236}">
                <a16:creationId xmlns:a16="http://schemas.microsoft.com/office/drawing/2014/main" id="{8A92363F-0D30-4DE2-BBF3-78784F0F6D7C}"/>
              </a:ext>
            </a:extLst>
          </p:cNvPr>
          <p:cNvSpPr>
            <a:spLocks/>
          </p:cNvSpPr>
          <p:nvPr/>
        </p:nvSpPr>
        <p:spPr bwMode="auto">
          <a:xfrm>
            <a:off x="3121025" y="2735264"/>
            <a:ext cx="33338" cy="33337"/>
          </a:xfrm>
          <a:custGeom>
            <a:avLst/>
            <a:gdLst>
              <a:gd name="T0" fmla="*/ 0 w 16"/>
              <a:gd name="T1" fmla="*/ 16 h 16"/>
              <a:gd name="T2" fmla="*/ 0 w 16"/>
              <a:gd name="T3" fmla="*/ 16 h 16"/>
              <a:gd name="T4" fmla="*/ 16 w 16"/>
              <a:gd name="T5" fmla="*/ 0 h 16"/>
              <a:gd name="T6" fmla="*/ 16 w 16"/>
              <a:gd name="T7" fmla="*/ 0 h 16"/>
              <a:gd name="T8" fmla="*/ 0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16"/>
                </a:moveTo>
                <a:lnTo>
                  <a:pt x="0" y="16"/>
                </a:lnTo>
                <a:lnTo>
                  <a:pt x="16" y="0"/>
                </a:lnTo>
                <a:lnTo>
                  <a:pt x="16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81" name="Freeform 21">
            <a:extLst>
              <a:ext uri="{FF2B5EF4-FFF2-40B4-BE49-F238E27FC236}">
                <a16:creationId xmlns:a16="http://schemas.microsoft.com/office/drawing/2014/main" id="{37508E86-9E66-4D1B-9613-94D9C49561B5}"/>
              </a:ext>
            </a:extLst>
          </p:cNvPr>
          <p:cNvSpPr>
            <a:spLocks/>
          </p:cNvSpPr>
          <p:nvPr/>
        </p:nvSpPr>
        <p:spPr bwMode="auto">
          <a:xfrm>
            <a:off x="3121026" y="2735264"/>
            <a:ext cx="201613" cy="166687"/>
          </a:xfrm>
          <a:custGeom>
            <a:avLst/>
            <a:gdLst>
              <a:gd name="T0" fmla="*/ 81 w 97"/>
              <a:gd name="T1" fmla="*/ 80 h 80"/>
              <a:gd name="T2" fmla="*/ 97 w 97"/>
              <a:gd name="T3" fmla="*/ 64 h 80"/>
              <a:gd name="T4" fmla="*/ 16 w 97"/>
              <a:gd name="T5" fmla="*/ 0 h 80"/>
              <a:gd name="T6" fmla="*/ 0 w 97"/>
              <a:gd name="T7" fmla="*/ 16 h 80"/>
              <a:gd name="T8" fmla="*/ 81 w 97"/>
              <a:gd name="T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80">
                <a:moveTo>
                  <a:pt x="81" y="80"/>
                </a:moveTo>
                <a:lnTo>
                  <a:pt x="97" y="64"/>
                </a:lnTo>
                <a:lnTo>
                  <a:pt x="16" y="0"/>
                </a:lnTo>
                <a:lnTo>
                  <a:pt x="0" y="16"/>
                </a:lnTo>
                <a:lnTo>
                  <a:pt x="81" y="8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82" name="Rectangle 22">
            <a:extLst>
              <a:ext uri="{FF2B5EF4-FFF2-40B4-BE49-F238E27FC236}">
                <a16:creationId xmlns:a16="http://schemas.microsoft.com/office/drawing/2014/main" id="{68F6F062-3D57-44E4-A999-88CA98A7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253682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2583" name="Rectangle 23">
            <a:extLst>
              <a:ext uri="{FF2B5EF4-FFF2-40B4-BE49-F238E27FC236}">
                <a16:creationId xmlns:a16="http://schemas.microsoft.com/office/drawing/2014/main" id="{69665AE7-B952-48C0-BBA5-8B652CBD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573589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2584" name="Rectangle 24">
            <a:extLst>
              <a:ext uri="{FF2B5EF4-FFF2-40B4-BE49-F238E27FC236}">
                <a16:creationId xmlns:a16="http://schemas.microsoft.com/office/drawing/2014/main" id="{0CD0359E-76A0-4EC4-A9C3-DA66895C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2466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2585" name="Rectangle 25">
            <a:extLst>
              <a:ext uri="{FF2B5EF4-FFF2-40B4-BE49-F238E27FC236}">
                <a16:creationId xmlns:a16="http://schemas.microsoft.com/office/drawing/2014/main" id="{D957BAC8-5634-4469-8648-242E876C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44386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2586" name="Rectangle 26">
            <a:extLst>
              <a:ext uri="{FF2B5EF4-FFF2-40B4-BE49-F238E27FC236}">
                <a16:creationId xmlns:a16="http://schemas.microsoft.com/office/drawing/2014/main" id="{251C88A9-E93C-4298-A9F9-A7B13084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570163"/>
            <a:ext cx="1588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87" name="Freeform 27">
            <a:extLst>
              <a:ext uri="{FF2B5EF4-FFF2-40B4-BE49-F238E27FC236}">
                <a16:creationId xmlns:a16="http://schemas.microsoft.com/office/drawing/2014/main" id="{C815FBBB-EC15-45D1-9AF8-5F5BACDBA9F2}"/>
              </a:ext>
            </a:extLst>
          </p:cNvPr>
          <p:cNvSpPr>
            <a:spLocks/>
          </p:cNvSpPr>
          <p:nvPr/>
        </p:nvSpPr>
        <p:spPr bwMode="auto">
          <a:xfrm>
            <a:off x="4192589" y="2536825"/>
            <a:ext cx="2003425" cy="2501900"/>
          </a:xfrm>
          <a:custGeom>
            <a:avLst/>
            <a:gdLst>
              <a:gd name="T0" fmla="*/ 193 w 964"/>
              <a:gd name="T1" fmla="*/ 16 h 1204"/>
              <a:gd name="T2" fmla="*/ 193 w 964"/>
              <a:gd name="T3" fmla="*/ 16 h 1204"/>
              <a:gd name="T4" fmla="*/ 48 w 964"/>
              <a:gd name="T5" fmla="*/ 48 h 1204"/>
              <a:gd name="T6" fmla="*/ 16 w 964"/>
              <a:gd name="T7" fmla="*/ 112 h 1204"/>
              <a:gd name="T8" fmla="*/ 16 w 964"/>
              <a:gd name="T9" fmla="*/ 112 h 1204"/>
              <a:gd name="T10" fmla="*/ 16 w 964"/>
              <a:gd name="T11" fmla="*/ 192 h 1204"/>
              <a:gd name="T12" fmla="*/ 80 w 964"/>
              <a:gd name="T13" fmla="*/ 289 h 1204"/>
              <a:gd name="T14" fmla="*/ 80 w 964"/>
              <a:gd name="T15" fmla="*/ 289 h 1204"/>
              <a:gd name="T16" fmla="*/ 177 w 964"/>
              <a:gd name="T17" fmla="*/ 369 h 1204"/>
              <a:gd name="T18" fmla="*/ 241 w 964"/>
              <a:gd name="T19" fmla="*/ 465 h 1204"/>
              <a:gd name="T20" fmla="*/ 241 w 964"/>
              <a:gd name="T21" fmla="*/ 465 h 1204"/>
              <a:gd name="T22" fmla="*/ 257 w 964"/>
              <a:gd name="T23" fmla="*/ 578 h 1204"/>
              <a:gd name="T24" fmla="*/ 241 w 964"/>
              <a:gd name="T25" fmla="*/ 755 h 1204"/>
              <a:gd name="T26" fmla="*/ 241 w 964"/>
              <a:gd name="T27" fmla="*/ 755 h 1204"/>
              <a:gd name="T28" fmla="*/ 273 w 964"/>
              <a:gd name="T29" fmla="*/ 915 h 1204"/>
              <a:gd name="T30" fmla="*/ 354 w 964"/>
              <a:gd name="T31" fmla="*/ 1076 h 1204"/>
              <a:gd name="T32" fmla="*/ 354 w 964"/>
              <a:gd name="T33" fmla="*/ 1076 h 1204"/>
              <a:gd name="T34" fmla="*/ 498 w 964"/>
              <a:gd name="T35" fmla="*/ 1172 h 1204"/>
              <a:gd name="T36" fmla="*/ 579 w 964"/>
              <a:gd name="T37" fmla="*/ 1188 h 1204"/>
              <a:gd name="T38" fmla="*/ 579 w 964"/>
              <a:gd name="T39" fmla="*/ 1188 h 1204"/>
              <a:gd name="T40" fmla="*/ 659 w 964"/>
              <a:gd name="T41" fmla="*/ 1140 h 1204"/>
              <a:gd name="T42" fmla="*/ 788 w 964"/>
              <a:gd name="T43" fmla="*/ 996 h 1204"/>
              <a:gd name="T44" fmla="*/ 788 w 964"/>
              <a:gd name="T45" fmla="*/ 996 h 1204"/>
              <a:gd name="T46" fmla="*/ 916 w 964"/>
              <a:gd name="T47" fmla="*/ 835 h 1204"/>
              <a:gd name="T48" fmla="*/ 948 w 964"/>
              <a:gd name="T49" fmla="*/ 755 h 1204"/>
              <a:gd name="T50" fmla="*/ 948 w 964"/>
              <a:gd name="T51" fmla="*/ 755 h 1204"/>
              <a:gd name="T52" fmla="*/ 900 w 964"/>
              <a:gd name="T53" fmla="*/ 674 h 1204"/>
              <a:gd name="T54" fmla="*/ 788 w 964"/>
              <a:gd name="T55" fmla="*/ 546 h 1204"/>
              <a:gd name="T56" fmla="*/ 788 w 964"/>
              <a:gd name="T57" fmla="*/ 530 h 1204"/>
              <a:gd name="T58" fmla="*/ 772 w 964"/>
              <a:gd name="T59" fmla="*/ 385 h 1204"/>
              <a:gd name="T60" fmla="*/ 772 w 964"/>
              <a:gd name="T61" fmla="*/ 96 h 1204"/>
              <a:gd name="T62" fmla="*/ 788 w 964"/>
              <a:gd name="T63" fmla="*/ 96 h 1204"/>
              <a:gd name="T64" fmla="*/ 788 w 964"/>
              <a:gd name="T65" fmla="*/ 385 h 1204"/>
              <a:gd name="T66" fmla="*/ 788 w 964"/>
              <a:gd name="T67" fmla="*/ 385 h 1204"/>
              <a:gd name="T68" fmla="*/ 804 w 964"/>
              <a:gd name="T69" fmla="*/ 530 h 1204"/>
              <a:gd name="T70" fmla="*/ 916 w 964"/>
              <a:gd name="T71" fmla="*/ 658 h 1204"/>
              <a:gd name="T72" fmla="*/ 916 w 964"/>
              <a:gd name="T73" fmla="*/ 658 h 1204"/>
              <a:gd name="T74" fmla="*/ 964 w 964"/>
              <a:gd name="T75" fmla="*/ 755 h 1204"/>
              <a:gd name="T76" fmla="*/ 932 w 964"/>
              <a:gd name="T77" fmla="*/ 835 h 1204"/>
              <a:gd name="T78" fmla="*/ 932 w 964"/>
              <a:gd name="T79" fmla="*/ 851 h 1204"/>
              <a:gd name="T80" fmla="*/ 804 w 964"/>
              <a:gd name="T81" fmla="*/ 1012 h 1204"/>
              <a:gd name="T82" fmla="*/ 675 w 964"/>
              <a:gd name="T83" fmla="*/ 1156 h 1204"/>
              <a:gd name="T84" fmla="*/ 675 w 964"/>
              <a:gd name="T85" fmla="*/ 1156 h 1204"/>
              <a:gd name="T86" fmla="*/ 595 w 964"/>
              <a:gd name="T87" fmla="*/ 1204 h 1204"/>
              <a:gd name="T88" fmla="*/ 498 w 964"/>
              <a:gd name="T89" fmla="*/ 1188 h 1204"/>
              <a:gd name="T90" fmla="*/ 498 w 964"/>
              <a:gd name="T91" fmla="*/ 1188 h 1204"/>
              <a:gd name="T92" fmla="*/ 337 w 964"/>
              <a:gd name="T93" fmla="*/ 1092 h 1204"/>
              <a:gd name="T94" fmla="*/ 257 w 964"/>
              <a:gd name="T95" fmla="*/ 915 h 1204"/>
              <a:gd name="T96" fmla="*/ 257 w 964"/>
              <a:gd name="T97" fmla="*/ 915 h 1204"/>
              <a:gd name="T98" fmla="*/ 225 w 964"/>
              <a:gd name="T99" fmla="*/ 755 h 1204"/>
              <a:gd name="T100" fmla="*/ 241 w 964"/>
              <a:gd name="T101" fmla="*/ 578 h 1204"/>
              <a:gd name="T102" fmla="*/ 241 w 964"/>
              <a:gd name="T103" fmla="*/ 578 h 1204"/>
              <a:gd name="T104" fmla="*/ 225 w 964"/>
              <a:gd name="T105" fmla="*/ 465 h 1204"/>
              <a:gd name="T106" fmla="*/ 161 w 964"/>
              <a:gd name="T107" fmla="*/ 385 h 1204"/>
              <a:gd name="T108" fmla="*/ 161 w 964"/>
              <a:gd name="T109" fmla="*/ 385 h 1204"/>
              <a:gd name="T110" fmla="*/ 64 w 964"/>
              <a:gd name="T111" fmla="*/ 305 h 1204"/>
              <a:gd name="T112" fmla="*/ 0 w 964"/>
              <a:gd name="T113" fmla="*/ 208 h 1204"/>
              <a:gd name="T114" fmla="*/ 0 w 964"/>
              <a:gd name="T115" fmla="*/ 192 h 1204"/>
              <a:gd name="T116" fmla="*/ 0 w 964"/>
              <a:gd name="T117" fmla="*/ 112 h 1204"/>
              <a:gd name="T118" fmla="*/ 32 w 964"/>
              <a:gd name="T119" fmla="*/ 48 h 1204"/>
              <a:gd name="T120" fmla="*/ 32 w 964"/>
              <a:gd name="T121" fmla="*/ 48 h 1204"/>
              <a:gd name="T122" fmla="*/ 193 w 964"/>
              <a:gd name="T123" fmla="*/ 0 h 1204"/>
              <a:gd name="T124" fmla="*/ 595 w 964"/>
              <a:gd name="T125" fmla="*/ 16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64" h="1204">
                <a:moveTo>
                  <a:pt x="595" y="32"/>
                </a:moveTo>
                <a:lnTo>
                  <a:pt x="193" y="16"/>
                </a:lnTo>
                <a:lnTo>
                  <a:pt x="193" y="16"/>
                </a:lnTo>
                <a:lnTo>
                  <a:pt x="193" y="16"/>
                </a:lnTo>
                <a:lnTo>
                  <a:pt x="32" y="64"/>
                </a:lnTo>
                <a:lnTo>
                  <a:pt x="48" y="48"/>
                </a:lnTo>
                <a:lnTo>
                  <a:pt x="48" y="48"/>
                </a:lnTo>
                <a:lnTo>
                  <a:pt x="16" y="112"/>
                </a:lnTo>
                <a:lnTo>
                  <a:pt x="16" y="112"/>
                </a:lnTo>
                <a:lnTo>
                  <a:pt x="16" y="112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80" y="289"/>
                </a:lnTo>
                <a:lnTo>
                  <a:pt x="80" y="289"/>
                </a:lnTo>
                <a:lnTo>
                  <a:pt x="80" y="289"/>
                </a:lnTo>
                <a:lnTo>
                  <a:pt x="177" y="369"/>
                </a:lnTo>
                <a:lnTo>
                  <a:pt x="177" y="369"/>
                </a:lnTo>
                <a:lnTo>
                  <a:pt x="177" y="369"/>
                </a:lnTo>
                <a:lnTo>
                  <a:pt x="241" y="465"/>
                </a:lnTo>
                <a:lnTo>
                  <a:pt x="241" y="465"/>
                </a:lnTo>
                <a:lnTo>
                  <a:pt x="241" y="465"/>
                </a:lnTo>
                <a:lnTo>
                  <a:pt x="257" y="578"/>
                </a:lnTo>
                <a:lnTo>
                  <a:pt x="257" y="578"/>
                </a:lnTo>
                <a:lnTo>
                  <a:pt x="257" y="578"/>
                </a:lnTo>
                <a:lnTo>
                  <a:pt x="241" y="755"/>
                </a:lnTo>
                <a:lnTo>
                  <a:pt x="241" y="755"/>
                </a:lnTo>
                <a:lnTo>
                  <a:pt x="241" y="755"/>
                </a:lnTo>
                <a:lnTo>
                  <a:pt x="273" y="915"/>
                </a:lnTo>
                <a:lnTo>
                  <a:pt x="273" y="915"/>
                </a:lnTo>
                <a:lnTo>
                  <a:pt x="273" y="915"/>
                </a:lnTo>
                <a:lnTo>
                  <a:pt x="354" y="1076"/>
                </a:lnTo>
                <a:lnTo>
                  <a:pt x="354" y="1076"/>
                </a:lnTo>
                <a:lnTo>
                  <a:pt x="354" y="1076"/>
                </a:lnTo>
                <a:lnTo>
                  <a:pt x="514" y="1172"/>
                </a:lnTo>
                <a:lnTo>
                  <a:pt x="498" y="1172"/>
                </a:lnTo>
                <a:lnTo>
                  <a:pt x="498" y="1172"/>
                </a:lnTo>
                <a:lnTo>
                  <a:pt x="579" y="1188"/>
                </a:lnTo>
                <a:lnTo>
                  <a:pt x="579" y="1188"/>
                </a:lnTo>
                <a:lnTo>
                  <a:pt x="579" y="1188"/>
                </a:lnTo>
                <a:lnTo>
                  <a:pt x="659" y="1140"/>
                </a:lnTo>
                <a:lnTo>
                  <a:pt x="659" y="1140"/>
                </a:lnTo>
                <a:lnTo>
                  <a:pt x="659" y="1140"/>
                </a:lnTo>
                <a:lnTo>
                  <a:pt x="788" y="996"/>
                </a:lnTo>
                <a:lnTo>
                  <a:pt x="788" y="996"/>
                </a:lnTo>
                <a:lnTo>
                  <a:pt x="788" y="996"/>
                </a:lnTo>
                <a:lnTo>
                  <a:pt x="916" y="835"/>
                </a:lnTo>
                <a:lnTo>
                  <a:pt x="916" y="835"/>
                </a:lnTo>
                <a:lnTo>
                  <a:pt x="916" y="835"/>
                </a:lnTo>
                <a:lnTo>
                  <a:pt x="948" y="755"/>
                </a:lnTo>
                <a:lnTo>
                  <a:pt x="948" y="755"/>
                </a:lnTo>
                <a:lnTo>
                  <a:pt x="948" y="755"/>
                </a:lnTo>
                <a:lnTo>
                  <a:pt x="900" y="658"/>
                </a:lnTo>
                <a:lnTo>
                  <a:pt x="900" y="674"/>
                </a:lnTo>
                <a:lnTo>
                  <a:pt x="900" y="674"/>
                </a:lnTo>
                <a:lnTo>
                  <a:pt x="788" y="546"/>
                </a:lnTo>
                <a:lnTo>
                  <a:pt x="788" y="530"/>
                </a:lnTo>
                <a:lnTo>
                  <a:pt x="788" y="530"/>
                </a:lnTo>
                <a:lnTo>
                  <a:pt x="772" y="385"/>
                </a:lnTo>
                <a:lnTo>
                  <a:pt x="772" y="385"/>
                </a:lnTo>
                <a:lnTo>
                  <a:pt x="772" y="385"/>
                </a:lnTo>
                <a:lnTo>
                  <a:pt x="772" y="96"/>
                </a:lnTo>
                <a:lnTo>
                  <a:pt x="772" y="112"/>
                </a:lnTo>
                <a:lnTo>
                  <a:pt x="788" y="96"/>
                </a:lnTo>
                <a:lnTo>
                  <a:pt x="788" y="96"/>
                </a:lnTo>
                <a:lnTo>
                  <a:pt x="788" y="385"/>
                </a:lnTo>
                <a:lnTo>
                  <a:pt x="788" y="385"/>
                </a:lnTo>
                <a:lnTo>
                  <a:pt x="788" y="385"/>
                </a:lnTo>
                <a:lnTo>
                  <a:pt x="804" y="530"/>
                </a:lnTo>
                <a:lnTo>
                  <a:pt x="804" y="530"/>
                </a:lnTo>
                <a:lnTo>
                  <a:pt x="804" y="530"/>
                </a:lnTo>
                <a:lnTo>
                  <a:pt x="916" y="658"/>
                </a:lnTo>
                <a:lnTo>
                  <a:pt x="916" y="658"/>
                </a:lnTo>
                <a:lnTo>
                  <a:pt x="916" y="658"/>
                </a:lnTo>
                <a:lnTo>
                  <a:pt x="964" y="755"/>
                </a:lnTo>
                <a:lnTo>
                  <a:pt x="964" y="755"/>
                </a:lnTo>
                <a:lnTo>
                  <a:pt x="964" y="755"/>
                </a:lnTo>
                <a:lnTo>
                  <a:pt x="932" y="835"/>
                </a:lnTo>
                <a:lnTo>
                  <a:pt x="932" y="835"/>
                </a:lnTo>
                <a:lnTo>
                  <a:pt x="932" y="851"/>
                </a:lnTo>
                <a:lnTo>
                  <a:pt x="804" y="1012"/>
                </a:lnTo>
                <a:lnTo>
                  <a:pt x="804" y="1012"/>
                </a:lnTo>
                <a:lnTo>
                  <a:pt x="804" y="1012"/>
                </a:lnTo>
                <a:lnTo>
                  <a:pt x="675" y="1156"/>
                </a:lnTo>
                <a:lnTo>
                  <a:pt x="675" y="1156"/>
                </a:lnTo>
                <a:lnTo>
                  <a:pt x="675" y="1156"/>
                </a:lnTo>
                <a:lnTo>
                  <a:pt x="595" y="1204"/>
                </a:lnTo>
                <a:lnTo>
                  <a:pt x="595" y="1204"/>
                </a:lnTo>
                <a:lnTo>
                  <a:pt x="579" y="1204"/>
                </a:lnTo>
                <a:lnTo>
                  <a:pt x="498" y="1188"/>
                </a:lnTo>
                <a:lnTo>
                  <a:pt x="498" y="1188"/>
                </a:lnTo>
                <a:lnTo>
                  <a:pt x="498" y="1188"/>
                </a:lnTo>
                <a:lnTo>
                  <a:pt x="337" y="1092"/>
                </a:lnTo>
                <a:lnTo>
                  <a:pt x="337" y="1092"/>
                </a:lnTo>
                <a:lnTo>
                  <a:pt x="337" y="1076"/>
                </a:lnTo>
                <a:lnTo>
                  <a:pt x="257" y="915"/>
                </a:lnTo>
                <a:lnTo>
                  <a:pt x="257" y="915"/>
                </a:lnTo>
                <a:lnTo>
                  <a:pt x="257" y="915"/>
                </a:lnTo>
                <a:lnTo>
                  <a:pt x="225" y="755"/>
                </a:lnTo>
                <a:lnTo>
                  <a:pt x="225" y="755"/>
                </a:lnTo>
                <a:lnTo>
                  <a:pt x="225" y="755"/>
                </a:lnTo>
                <a:lnTo>
                  <a:pt x="241" y="578"/>
                </a:lnTo>
                <a:lnTo>
                  <a:pt x="241" y="578"/>
                </a:lnTo>
                <a:lnTo>
                  <a:pt x="241" y="578"/>
                </a:lnTo>
                <a:lnTo>
                  <a:pt x="225" y="465"/>
                </a:lnTo>
                <a:lnTo>
                  <a:pt x="225" y="465"/>
                </a:lnTo>
                <a:lnTo>
                  <a:pt x="225" y="482"/>
                </a:lnTo>
                <a:lnTo>
                  <a:pt x="161" y="385"/>
                </a:lnTo>
                <a:lnTo>
                  <a:pt x="161" y="385"/>
                </a:lnTo>
                <a:lnTo>
                  <a:pt x="161" y="385"/>
                </a:lnTo>
                <a:lnTo>
                  <a:pt x="64" y="305"/>
                </a:lnTo>
                <a:lnTo>
                  <a:pt x="64" y="305"/>
                </a:lnTo>
                <a:lnTo>
                  <a:pt x="64" y="305"/>
                </a:lnTo>
                <a:lnTo>
                  <a:pt x="0" y="208"/>
                </a:lnTo>
                <a:lnTo>
                  <a:pt x="0" y="208"/>
                </a:lnTo>
                <a:lnTo>
                  <a:pt x="0" y="192"/>
                </a:lnTo>
                <a:lnTo>
                  <a:pt x="0" y="112"/>
                </a:lnTo>
                <a:lnTo>
                  <a:pt x="0" y="112"/>
                </a:lnTo>
                <a:lnTo>
                  <a:pt x="0" y="112"/>
                </a:lnTo>
                <a:lnTo>
                  <a:pt x="32" y="48"/>
                </a:lnTo>
                <a:lnTo>
                  <a:pt x="32" y="48"/>
                </a:lnTo>
                <a:lnTo>
                  <a:pt x="32" y="48"/>
                </a:lnTo>
                <a:lnTo>
                  <a:pt x="193" y="0"/>
                </a:lnTo>
                <a:lnTo>
                  <a:pt x="193" y="0"/>
                </a:lnTo>
                <a:lnTo>
                  <a:pt x="193" y="0"/>
                </a:lnTo>
                <a:lnTo>
                  <a:pt x="595" y="16"/>
                </a:lnTo>
                <a:lnTo>
                  <a:pt x="595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88" name="Freeform 28">
            <a:extLst>
              <a:ext uri="{FF2B5EF4-FFF2-40B4-BE49-F238E27FC236}">
                <a16:creationId xmlns:a16="http://schemas.microsoft.com/office/drawing/2014/main" id="{BC6895C2-2D4C-49D9-BD8C-15D1FD87F671}"/>
              </a:ext>
            </a:extLst>
          </p:cNvPr>
          <p:cNvSpPr>
            <a:spLocks/>
          </p:cNvSpPr>
          <p:nvPr/>
        </p:nvSpPr>
        <p:spPr bwMode="auto">
          <a:xfrm>
            <a:off x="5662614" y="2601914"/>
            <a:ext cx="168275" cy="166687"/>
          </a:xfrm>
          <a:custGeom>
            <a:avLst/>
            <a:gdLst>
              <a:gd name="T0" fmla="*/ 65 w 81"/>
              <a:gd name="T1" fmla="*/ 80 h 80"/>
              <a:gd name="T2" fmla="*/ 0 w 81"/>
              <a:gd name="T3" fmla="*/ 16 h 80"/>
              <a:gd name="T4" fmla="*/ 0 w 81"/>
              <a:gd name="T5" fmla="*/ 16 h 80"/>
              <a:gd name="T6" fmla="*/ 0 w 81"/>
              <a:gd name="T7" fmla="*/ 0 h 80"/>
              <a:gd name="T8" fmla="*/ 16 w 81"/>
              <a:gd name="T9" fmla="*/ 0 h 80"/>
              <a:gd name="T10" fmla="*/ 81 w 81"/>
              <a:gd name="T11" fmla="*/ 64 h 80"/>
              <a:gd name="T12" fmla="*/ 65 w 81"/>
              <a:gd name="T1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80">
                <a:moveTo>
                  <a:pt x="65" y="80"/>
                </a:moveTo>
                <a:lnTo>
                  <a:pt x="0" y="16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81" y="64"/>
                </a:lnTo>
                <a:lnTo>
                  <a:pt x="65" y="8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89" name="Rectangle 29">
            <a:extLst>
              <a:ext uri="{FF2B5EF4-FFF2-40B4-BE49-F238E27FC236}">
                <a16:creationId xmlns:a16="http://schemas.microsoft.com/office/drawing/2014/main" id="{A68F877C-188F-493D-A733-F719BA92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2570163"/>
            <a:ext cx="1588" cy="31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0" name="Freeform 30">
            <a:extLst>
              <a:ext uri="{FF2B5EF4-FFF2-40B4-BE49-F238E27FC236}">
                <a16:creationId xmlns:a16="http://schemas.microsoft.com/office/drawing/2014/main" id="{70D71BD1-DABB-4671-8DC6-B2434CF12722}"/>
              </a:ext>
            </a:extLst>
          </p:cNvPr>
          <p:cNvSpPr>
            <a:spLocks/>
          </p:cNvSpPr>
          <p:nvPr/>
        </p:nvSpPr>
        <p:spPr bwMode="auto">
          <a:xfrm>
            <a:off x="5429251" y="2570164"/>
            <a:ext cx="233363" cy="65087"/>
          </a:xfrm>
          <a:custGeom>
            <a:avLst/>
            <a:gdLst>
              <a:gd name="T0" fmla="*/ 112 w 112"/>
              <a:gd name="T1" fmla="*/ 32 h 32"/>
              <a:gd name="T2" fmla="*/ 112 w 112"/>
              <a:gd name="T3" fmla="*/ 16 h 32"/>
              <a:gd name="T4" fmla="*/ 0 w 112"/>
              <a:gd name="T5" fmla="*/ 0 h 32"/>
              <a:gd name="T6" fmla="*/ 0 w 112"/>
              <a:gd name="T7" fmla="*/ 16 h 32"/>
              <a:gd name="T8" fmla="*/ 112 w 112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2">
                <a:moveTo>
                  <a:pt x="112" y="32"/>
                </a:moveTo>
                <a:lnTo>
                  <a:pt x="112" y="16"/>
                </a:lnTo>
                <a:lnTo>
                  <a:pt x="0" y="0"/>
                </a:lnTo>
                <a:lnTo>
                  <a:pt x="0" y="16"/>
                </a:lnTo>
                <a:lnTo>
                  <a:pt x="112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1" name="Rectangle 31">
            <a:extLst>
              <a:ext uri="{FF2B5EF4-FFF2-40B4-BE49-F238E27FC236}">
                <a16:creationId xmlns:a16="http://schemas.microsoft.com/office/drawing/2014/main" id="{760714D6-CAC9-4A68-89BC-BDC314BB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2868614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22592" name="Freeform 32">
            <a:extLst>
              <a:ext uri="{FF2B5EF4-FFF2-40B4-BE49-F238E27FC236}">
                <a16:creationId xmlns:a16="http://schemas.microsoft.com/office/drawing/2014/main" id="{9BB70E84-78B9-4A77-8915-D1E82C5D45BD}"/>
              </a:ext>
            </a:extLst>
          </p:cNvPr>
          <p:cNvSpPr>
            <a:spLocks/>
          </p:cNvSpPr>
          <p:nvPr/>
        </p:nvSpPr>
        <p:spPr bwMode="auto">
          <a:xfrm>
            <a:off x="3824289" y="4838700"/>
            <a:ext cx="33337" cy="33338"/>
          </a:xfrm>
          <a:custGeom>
            <a:avLst/>
            <a:gdLst>
              <a:gd name="T0" fmla="*/ 16 w 16"/>
              <a:gd name="T1" fmla="*/ 16 h 16"/>
              <a:gd name="T2" fmla="*/ 16 w 16"/>
              <a:gd name="T3" fmla="*/ 16 h 16"/>
              <a:gd name="T4" fmla="*/ 0 w 16"/>
              <a:gd name="T5" fmla="*/ 0 h 16"/>
              <a:gd name="T6" fmla="*/ 0 w 16"/>
              <a:gd name="T7" fmla="*/ 0 h 16"/>
              <a:gd name="T8" fmla="*/ 16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16"/>
                </a:moveTo>
                <a:lnTo>
                  <a:pt x="16" y="16"/>
                </a:lnTo>
                <a:lnTo>
                  <a:pt x="0" y="0"/>
                </a:lnTo>
                <a:lnTo>
                  <a:pt x="0" y="0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3" name="Freeform 33">
            <a:extLst>
              <a:ext uri="{FF2B5EF4-FFF2-40B4-BE49-F238E27FC236}">
                <a16:creationId xmlns:a16="http://schemas.microsoft.com/office/drawing/2014/main" id="{92C70BD2-16AF-4EDF-AEBD-155337175406}"/>
              </a:ext>
            </a:extLst>
          </p:cNvPr>
          <p:cNvSpPr>
            <a:spLocks/>
          </p:cNvSpPr>
          <p:nvPr/>
        </p:nvSpPr>
        <p:spPr bwMode="auto">
          <a:xfrm>
            <a:off x="3556000" y="4838700"/>
            <a:ext cx="603250" cy="635000"/>
          </a:xfrm>
          <a:custGeom>
            <a:avLst/>
            <a:gdLst>
              <a:gd name="T0" fmla="*/ 145 w 290"/>
              <a:gd name="T1" fmla="*/ 16 h 305"/>
              <a:gd name="T2" fmla="*/ 65 w 290"/>
              <a:gd name="T3" fmla="*/ 64 h 305"/>
              <a:gd name="T4" fmla="*/ 65 w 290"/>
              <a:gd name="T5" fmla="*/ 48 h 305"/>
              <a:gd name="T6" fmla="*/ 65 w 290"/>
              <a:gd name="T7" fmla="*/ 48 h 305"/>
              <a:gd name="T8" fmla="*/ 16 w 290"/>
              <a:gd name="T9" fmla="*/ 145 h 305"/>
              <a:gd name="T10" fmla="*/ 16 w 290"/>
              <a:gd name="T11" fmla="*/ 145 h 305"/>
              <a:gd name="T12" fmla="*/ 16 w 290"/>
              <a:gd name="T13" fmla="*/ 145 h 305"/>
              <a:gd name="T14" fmla="*/ 33 w 290"/>
              <a:gd name="T15" fmla="*/ 225 h 305"/>
              <a:gd name="T16" fmla="*/ 33 w 290"/>
              <a:gd name="T17" fmla="*/ 225 h 305"/>
              <a:gd name="T18" fmla="*/ 33 w 290"/>
              <a:gd name="T19" fmla="*/ 225 h 305"/>
              <a:gd name="T20" fmla="*/ 113 w 290"/>
              <a:gd name="T21" fmla="*/ 289 h 305"/>
              <a:gd name="T22" fmla="*/ 97 w 290"/>
              <a:gd name="T23" fmla="*/ 289 h 305"/>
              <a:gd name="T24" fmla="*/ 97 w 290"/>
              <a:gd name="T25" fmla="*/ 289 h 305"/>
              <a:gd name="T26" fmla="*/ 161 w 290"/>
              <a:gd name="T27" fmla="*/ 289 h 305"/>
              <a:gd name="T28" fmla="*/ 161 w 290"/>
              <a:gd name="T29" fmla="*/ 289 h 305"/>
              <a:gd name="T30" fmla="*/ 161 w 290"/>
              <a:gd name="T31" fmla="*/ 289 h 305"/>
              <a:gd name="T32" fmla="*/ 225 w 290"/>
              <a:gd name="T33" fmla="*/ 241 h 305"/>
              <a:gd name="T34" fmla="*/ 225 w 290"/>
              <a:gd name="T35" fmla="*/ 241 h 305"/>
              <a:gd name="T36" fmla="*/ 225 w 290"/>
              <a:gd name="T37" fmla="*/ 241 h 305"/>
              <a:gd name="T38" fmla="*/ 274 w 290"/>
              <a:gd name="T39" fmla="*/ 113 h 305"/>
              <a:gd name="T40" fmla="*/ 274 w 290"/>
              <a:gd name="T41" fmla="*/ 113 h 305"/>
              <a:gd name="T42" fmla="*/ 274 w 290"/>
              <a:gd name="T43" fmla="*/ 113 h 305"/>
              <a:gd name="T44" fmla="*/ 274 w 290"/>
              <a:gd name="T45" fmla="*/ 48 h 305"/>
              <a:gd name="T46" fmla="*/ 274 w 290"/>
              <a:gd name="T47" fmla="*/ 64 h 305"/>
              <a:gd name="T48" fmla="*/ 290 w 290"/>
              <a:gd name="T49" fmla="*/ 48 h 305"/>
              <a:gd name="T50" fmla="*/ 290 w 290"/>
              <a:gd name="T51" fmla="*/ 48 h 305"/>
              <a:gd name="T52" fmla="*/ 290 w 290"/>
              <a:gd name="T53" fmla="*/ 113 h 305"/>
              <a:gd name="T54" fmla="*/ 290 w 290"/>
              <a:gd name="T55" fmla="*/ 113 h 305"/>
              <a:gd name="T56" fmla="*/ 290 w 290"/>
              <a:gd name="T57" fmla="*/ 113 h 305"/>
              <a:gd name="T58" fmla="*/ 242 w 290"/>
              <a:gd name="T59" fmla="*/ 241 h 305"/>
              <a:gd name="T60" fmla="*/ 242 w 290"/>
              <a:gd name="T61" fmla="*/ 241 h 305"/>
              <a:gd name="T62" fmla="*/ 242 w 290"/>
              <a:gd name="T63" fmla="*/ 257 h 305"/>
              <a:gd name="T64" fmla="*/ 177 w 290"/>
              <a:gd name="T65" fmla="*/ 305 h 305"/>
              <a:gd name="T66" fmla="*/ 177 w 290"/>
              <a:gd name="T67" fmla="*/ 305 h 305"/>
              <a:gd name="T68" fmla="*/ 161 w 290"/>
              <a:gd name="T69" fmla="*/ 305 h 305"/>
              <a:gd name="T70" fmla="*/ 97 w 290"/>
              <a:gd name="T71" fmla="*/ 305 h 305"/>
              <a:gd name="T72" fmla="*/ 97 w 290"/>
              <a:gd name="T73" fmla="*/ 305 h 305"/>
              <a:gd name="T74" fmla="*/ 97 w 290"/>
              <a:gd name="T75" fmla="*/ 305 h 305"/>
              <a:gd name="T76" fmla="*/ 16 w 290"/>
              <a:gd name="T77" fmla="*/ 241 h 305"/>
              <a:gd name="T78" fmla="*/ 16 w 290"/>
              <a:gd name="T79" fmla="*/ 241 h 305"/>
              <a:gd name="T80" fmla="*/ 16 w 290"/>
              <a:gd name="T81" fmla="*/ 225 h 305"/>
              <a:gd name="T82" fmla="*/ 0 w 290"/>
              <a:gd name="T83" fmla="*/ 145 h 305"/>
              <a:gd name="T84" fmla="*/ 0 w 290"/>
              <a:gd name="T85" fmla="*/ 145 h 305"/>
              <a:gd name="T86" fmla="*/ 0 w 290"/>
              <a:gd name="T87" fmla="*/ 145 h 305"/>
              <a:gd name="T88" fmla="*/ 49 w 290"/>
              <a:gd name="T89" fmla="*/ 48 h 305"/>
              <a:gd name="T90" fmla="*/ 49 w 290"/>
              <a:gd name="T91" fmla="*/ 48 h 305"/>
              <a:gd name="T92" fmla="*/ 49 w 290"/>
              <a:gd name="T93" fmla="*/ 48 h 305"/>
              <a:gd name="T94" fmla="*/ 129 w 290"/>
              <a:gd name="T95" fmla="*/ 0 h 305"/>
              <a:gd name="T96" fmla="*/ 145 w 290"/>
              <a:gd name="T97" fmla="*/ 1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90" h="305">
                <a:moveTo>
                  <a:pt x="145" y="16"/>
                </a:moveTo>
                <a:lnTo>
                  <a:pt x="65" y="64"/>
                </a:lnTo>
                <a:lnTo>
                  <a:pt x="65" y="48"/>
                </a:lnTo>
                <a:lnTo>
                  <a:pt x="65" y="48"/>
                </a:lnTo>
                <a:lnTo>
                  <a:pt x="16" y="145"/>
                </a:lnTo>
                <a:lnTo>
                  <a:pt x="16" y="145"/>
                </a:lnTo>
                <a:lnTo>
                  <a:pt x="16" y="145"/>
                </a:lnTo>
                <a:lnTo>
                  <a:pt x="33" y="225"/>
                </a:lnTo>
                <a:lnTo>
                  <a:pt x="33" y="225"/>
                </a:lnTo>
                <a:lnTo>
                  <a:pt x="33" y="225"/>
                </a:lnTo>
                <a:lnTo>
                  <a:pt x="113" y="289"/>
                </a:lnTo>
                <a:lnTo>
                  <a:pt x="97" y="289"/>
                </a:lnTo>
                <a:lnTo>
                  <a:pt x="97" y="289"/>
                </a:lnTo>
                <a:lnTo>
                  <a:pt x="161" y="289"/>
                </a:lnTo>
                <a:lnTo>
                  <a:pt x="161" y="289"/>
                </a:lnTo>
                <a:lnTo>
                  <a:pt x="161" y="289"/>
                </a:lnTo>
                <a:lnTo>
                  <a:pt x="225" y="241"/>
                </a:lnTo>
                <a:lnTo>
                  <a:pt x="225" y="241"/>
                </a:lnTo>
                <a:lnTo>
                  <a:pt x="225" y="241"/>
                </a:lnTo>
                <a:lnTo>
                  <a:pt x="274" y="113"/>
                </a:lnTo>
                <a:lnTo>
                  <a:pt x="274" y="113"/>
                </a:lnTo>
                <a:lnTo>
                  <a:pt x="274" y="113"/>
                </a:lnTo>
                <a:lnTo>
                  <a:pt x="274" y="48"/>
                </a:lnTo>
                <a:lnTo>
                  <a:pt x="274" y="64"/>
                </a:lnTo>
                <a:lnTo>
                  <a:pt x="290" y="48"/>
                </a:lnTo>
                <a:lnTo>
                  <a:pt x="290" y="48"/>
                </a:lnTo>
                <a:lnTo>
                  <a:pt x="290" y="113"/>
                </a:lnTo>
                <a:lnTo>
                  <a:pt x="290" y="113"/>
                </a:lnTo>
                <a:lnTo>
                  <a:pt x="290" y="113"/>
                </a:lnTo>
                <a:lnTo>
                  <a:pt x="242" y="241"/>
                </a:lnTo>
                <a:lnTo>
                  <a:pt x="242" y="241"/>
                </a:lnTo>
                <a:lnTo>
                  <a:pt x="242" y="257"/>
                </a:lnTo>
                <a:lnTo>
                  <a:pt x="177" y="305"/>
                </a:lnTo>
                <a:lnTo>
                  <a:pt x="177" y="305"/>
                </a:lnTo>
                <a:lnTo>
                  <a:pt x="161" y="305"/>
                </a:lnTo>
                <a:lnTo>
                  <a:pt x="97" y="305"/>
                </a:lnTo>
                <a:lnTo>
                  <a:pt x="97" y="305"/>
                </a:lnTo>
                <a:lnTo>
                  <a:pt x="97" y="305"/>
                </a:lnTo>
                <a:lnTo>
                  <a:pt x="16" y="241"/>
                </a:lnTo>
                <a:lnTo>
                  <a:pt x="16" y="241"/>
                </a:lnTo>
                <a:lnTo>
                  <a:pt x="16" y="225"/>
                </a:lnTo>
                <a:lnTo>
                  <a:pt x="0" y="145"/>
                </a:lnTo>
                <a:lnTo>
                  <a:pt x="0" y="145"/>
                </a:lnTo>
                <a:lnTo>
                  <a:pt x="0" y="145"/>
                </a:lnTo>
                <a:lnTo>
                  <a:pt x="49" y="48"/>
                </a:lnTo>
                <a:lnTo>
                  <a:pt x="49" y="48"/>
                </a:lnTo>
                <a:lnTo>
                  <a:pt x="49" y="48"/>
                </a:lnTo>
                <a:lnTo>
                  <a:pt x="129" y="0"/>
                </a:lnTo>
                <a:lnTo>
                  <a:pt x="145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4" name="Freeform 34">
            <a:extLst>
              <a:ext uri="{FF2B5EF4-FFF2-40B4-BE49-F238E27FC236}">
                <a16:creationId xmlns:a16="http://schemas.microsoft.com/office/drawing/2014/main" id="{EA4C5980-CF00-4046-90F4-50709DD2E225}"/>
              </a:ext>
            </a:extLst>
          </p:cNvPr>
          <p:cNvSpPr>
            <a:spLocks/>
          </p:cNvSpPr>
          <p:nvPr/>
        </p:nvSpPr>
        <p:spPr bwMode="auto">
          <a:xfrm>
            <a:off x="4024314" y="4872038"/>
            <a:ext cx="134937" cy="100012"/>
          </a:xfrm>
          <a:custGeom>
            <a:avLst/>
            <a:gdLst>
              <a:gd name="T0" fmla="*/ 49 w 65"/>
              <a:gd name="T1" fmla="*/ 48 h 48"/>
              <a:gd name="T2" fmla="*/ 0 w 65"/>
              <a:gd name="T3" fmla="*/ 16 h 48"/>
              <a:gd name="T4" fmla="*/ 0 w 65"/>
              <a:gd name="T5" fmla="*/ 16 h 48"/>
              <a:gd name="T6" fmla="*/ 0 w 65"/>
              <a:gd name="T7" fmla="*/ 0 h 48"/>
              <a:gd name="T8" fmla="*/ 17 w 65"/>
              <a:gd name="T9" fmla="*/ 0 h 48"/>
              <a:gd name="T10" fmla="*/ 65 w 65"/>
              <a:gd name="T11" fmla="*/ 32 h 48"/>
              <a:gd name="T12" fmla="*/ 49 w 65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48">
                <a:moveTo>
                  <a:pt x="49" y="48"/>
                </a:moveTo>
                <a:lnTo>
                  <a:pt x="0" y="16"/>
                </a:lnTo>
                <a:lnTo>
                  <a:pt x="0" y="16"/>
                </a:lnTo>
                <a:lnTo>
                  <a:pt x="0" y="0"/>
                </a:lnTo>
                <a:lnTo>
                  <a:pt x="17" y="0"/>
                </a:lnTo>
                <a:lnTo>
                  <a:pt x="65" y="32"/>
                </a:lnTo>
                <a:lnTo>
                  <a:pt x="49" y="4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5" name="Freeform 35">
            <a:extLst>
              <a:ext uri="{FF2B5EF4-FFF2-40B4-BE49-F238E27FC236}">
                <a16:creationId xmlns:a16="http://schemas.microsoft.com/office/drawing/2014/main" id="{34904BA9-976C-4110-AFE8-60167809A02F}"/>
              </a:ext>
            </a:extLst>
          </p:cNvPr>
          <p:cNvSpPr>
            <a:spLocks/>
          </p:cNvSpPr>
          <p:nvPr/>
        </p:nvSpPr>
        <p:spPr bwMode="auto">
          <a:xfrm>
            <a:off x="3790951" y="4805363"/>
            <a:ext cx="233363" cy="100012"/>
          </a:xfrm>
          <a:custGeom>
            <a:avLst/>
            <a:gdLst>
              <a:gd name="T0" fmla="*/ 112 w 112"/>
              <a:gd name="T1" fmla="*/ 48 h 48"/>
              <a:gd name="T2" fmla="*/ 112 w 112"/>
              <a:gd name="T3" fmla="*/ 32 h 48"/>
              <a:gd name="T4" fmla="*/ 0 w 112"/>
              <a:gd name="T5" fmla="*/ 0 h 48"/>
              <a:gd name="T6" fmla="*/ 0 w 112"/>
              <a:gd name="T7" fmla="*/ 16 h 48"/>
              <a:gd name="T8" fmla="*/ 112 w 112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48">
                <a:moveTo>
                  <a:pt x="112" y="48"/>
                </a:moveTo>
                <a:lnTo>
                  <a:pt x="112" y="32"/>
                </a:lnTo>
                <a:lnTo>
                  <a:pt x="0" y="0"/>
                </a:lnTo>
                <a:lnTo>
                  <a:pt x="0" y="16"/>
                </a:lnTo>
                <a:lnTo>
                  <a:pt x="112" y="4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6" name="Rectangle 36">
            <a:extLst>
              <a:ext uri="{FF2B5EF4-FFF2-40B4-BE49-F238E27FC236}">
                <a16:creationId xmlns:a16="http://schemas.microsoft.com/office/drawing/2014/main" id="{8E1BEE94-A46A-41D5-8C00-30BC31B2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4591050"/>
            <a:ext cx="24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322597" name="Rectangle 37">
            <a:extLst>
              <a:ext uri="{FF2B5EF4-FFF2-40B4-BE49-F238E27FC236}">
                <a16:creationId xmlns:a16="http://schemas.microsoft.com/office/drawing/2014/main" id="{08A31A18-08D3-41C5-B781-BB48C875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9" y="2735264"/>
            <a:ext cx="3175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8" name="Freeform 38">
            <a:extLst>
              <a:ext uri="{FF2B5EF4-FFF2-40B4-BE49-F238E27FC236}">
                <a16:creationId xmlns:a16="http://schemas.microsoft.com/office/drawing/2014/main" id="{02394274-9718-4FEC-B0F2-EB801B4CBBAD}"/>
              </a:ext>
            </a:extLst>
          </p:cNvPr>
          <p:cNvSpPr>
            <a:spLocks/>
          </p:cNvSpPr>
          <p:nvPr/>
        </p:nvSpPr>
        <p:spPr bwMode="auto">
          <a:xfrm>
            <a:off x="4494213" y="2735264"/>
            <a:ext cx="766762" cy="700087"/>
          </a:xfrm>
          <a:custGeom>
            <a:avLst/>
            <a:gdLst>
              <a:gd name="T0" fmla="*/ 225 w 369"/>
              <a:gd name="T1" fmla="*/ 16 h 337"/>
              <a:gd name="T2" fmla="*/ 96 w 369"/>
              <a:gd name="T3" fmla="*/ 16 h 337"/>
              <a:gd name="T4" fmla="*/ 112 w 369"/>
              <a:gd name="T5" fmla="*/ 16 h 337"/>
              <a:gd name="T6" fmla="*/ 112 w 369"/>
              <a:gd name="T7" fmla="*/ 16 h 337"/>
              <a:gd name="T8" fmla="*/ 32 w 369"/>
              <a:gd name="T9" fmla="*/ 80 h 337"/>
              <a:gd name="T10" fmla="*/ 32 w 369"/>
              <a:gd name="T11" fmla="*/ 64 h 337"/>
              <a:gd name="T12" fmla="*/ 32 w 369"/>
              <a:gd name="T13" fmla="*/ 64 h 337"/>
              <a:gd name="T14" fmla="*/ 16 w 369"/>
              <a:gd name="T15" fmla="*/ 145 h 337"/>
              <a:gd name="T16" fmla="*/ 16 w 369"/>
              <a:gd name="T17" fmla="*/ 145 h 337"/>
              <a:gd name="T18" fmla="*/ 16 w 369"/>
              <a:gd name="T19" fmla="*/ 145 h 337"/>
              <a:gd name="T20" fmla="*/ 64 w 369"/>
              <a:gd name="T21" fmla="*/ 257 h 337"/>
              <a:gd name="T22" fmla="*/ 48 w 369"/>
              <a:gd name="T23" fmla="*/ 257 h 337"/>
              <a:gd name="T24" fmla="*/ 48 w 369"/>
              <a:gd name="T25" fmla="*/ 257 h 337"/>
              <a:gd name="T26" fmla="*/ 225 w 369"/>
              <a:gd name="T27" fmla="*/ 321 h 337"/>
              <a:gd name="T28" fmla="*/ 225 w 369"/>
              <a:gd name="T29" fmla="*/ 321 h 337"/>
              <a:gd name="T30" fmla="*/ 225 w 369"/>
              <a:gd name="T31" fmla="*/ 321 h 337"/>
              <a:gd name="T32" fmla="*/ 305 w 369"/>
              <a:gd name="T33" fmla="*/ 305 h 337"/>
              <a:gd name="T34" fmla="*/ 305 w 369"/>
              <a:gd name="T35" fmla="*/ 305 h 337"/>
              <a:gd name="T36" fmla="*/ 305 w 369"/>
              <a:gd name="T37" fmla="*/ 305 h 337"/>
              <a:gd name="T38" fmla="*/ 353 w 369"/>
              <a:gd name="T39" fmla="*/ 241 h 337"/>
              <a:gd name="T40" fmla="*/ 353 w 369"/>
              <a:gd name="T41" fmla="*/ 241 h 337"/>
              <a:gd name="T42" fmla="*/ 353 w 369"/>
              <a:gd name="T43" fmla="*/ 241 h 337"/>
              <a:gd name="T44" fmla="*/ 353 w 369"/>
              <a:gd name="T45" fmla="*/ 64 h 337"/>
              <a:gd name="T46" fmla="*/ 353 w 369"/>
              <a:gd name="T47" fmla="*/ 80 h 337"/>
              <a:gd name="T48" fmla="*/ 369 w 369"/>
              <a:gd name="T49" fmla="*/ 64 h 337"/>
              <a:gd name="T50" fmla="*/ 369 w 369"/>
              <a:gd name="T51" fmla="*/ 64 h 337"/>
              <a:gd name="T52" fmla="*/ 369 w 369"/>
              <a:gd name="T53" fmla="*/ 241 h 337"/>
              <a:gd name="T54" fmla="*/ 369 w 369"/>
              <a:gd name="T55" fmla="*/ 241 h 337"/>
              <a:gd name="T56" fmla="*/ 369 w 369"/>
              <a:gd name="T57" fmla="*/ 257 h 337"/>
              <a:gd name="T58" fmla="*/ 321 w 369"/>
              <a:gd name="T59" fmla="*/ 321 h 337"/>
              <a:gd name="T60" fmla="*/ 321 w 369"/>
              <a:gd name="T61" fmla="*/ 321 h 337"/>
              <a:gd name="T62" fmla="*/ 305 w 369"/>
              <a:gd name="T63" fmla="*/ 321 h 337"/>
              <a:gd name="T64" fmla="*/ 225 w 369"/>
              <a:gd name="T65" fmla="*/ 337 h 337"/>
              <a:gd name="T66" fmla="*/ 225 w 369"/>
              <a:gd name="T67" fmla="*/ 337 h 337"/>
              <a:gd name="T68" fmla="*/ 225 w 369"/>
              <a:gd name="T69" fmla="*/ 337 h 337"/>
              <a:gd name="T70" fmla="*/ 48 w 369"/>
              <a:gd name="T71" fmla="*/ 273 h 337"/>
              <a:gd name="T72" fmla="*/ 48 w 369"/>
              <a:gd name="T73" fmla="*/ 273 h 337"/>
              <a:gd name="T74" fmla="*/ 48 w 369"/>
              <a:gd name="T75" fmla="*/ 257 h 337"/>
              <a:gd name="T76" fmla="*/ 0 w 369"/>
              <a:gd name="T77" fmla="*/ 145 h 337"/>
              <a:gd name="T78" fmla="*/ 0 w 369"/>
              <a:gd name="T79" fmla="*/ 145 h 337"/>
              <a:gd name="T80" fmla="*/ 0 w 369"/>
              <a:gd name="T81" fmla="*/ 145 h 337"/>
              <a:gd name="T82" fmla="*/ 16 w 369"/>
              <a:gd name="T83" fmla="*/ 64 h 337"/>
              <a:gd name="T84" fmla="*/ 16 w 369"/>
              <a:gd name="T85" fmla="*/ 64 h 337"/>
              <a:gd name="T86" fmla="*/ 16 w 369"/>
              <a:gd name="T87" fmla="*/ 64 h 337"/>
              <a:gd name="T88" fmla="*/ 96 w 369"/>
              <a:gd name="T89" fmla="*/ 0 h 337"/>
              <a:gd name="T90" fmla="*/ 96 w 369"/>
              <a:gd name="T91" fmla="*/ 0 h 337"/>
              <a:gd name="T92" fmla="*/ 96 w 369"/>
              <a:gd name="T93" fmla="*/ 0 h 337"/>
              <a:gd name="T94" fmla="*/ 225 w 369"/>
              <a:gd name="T95" fmla="*/ 0 h 337"/>
              <a:gd name="T96" fmla="*/ 225 w 369"/>
              <a:gd name="T97" fmla="*/ 1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9" h="337">
                <a:moveTo>
                  <a:pt x="225" y="16"/>
                </a:moveTo>
                <a:lnTo>
                  <a:pt x="96" y="16"/>
                </a:lnTo>
                <a:lnTo>
                  <a:pt x="112" y="16"/>
                </a:lnTo>
                <a:lnTo>
                  <a:pt x="112" y="16"/>
                </a:lnTo>
                <a:lnTo>
                  <a:pt x="32" y="80"/>
                </a:lnTo>
                <a:lnTo>
                  <a:pt x="32" y="64"/>
                </a:lnTo>
                <a:lnTo>
                  <a:pt x="32" y="64"/>
                </a:lnTo>
                <a:lnTo>
                  <a:pt x="16" y="145"/>
                </a:lnTo>
                <a:lnTo>
                  <a:pt x="16" y="145"/>
                </a:lnTo>
                <a:lnTo>
                  <a:pt x="16" y="145"/>
                </a:lnTo>
                <a:lnTo>
                  <a:pt x="64" y="257"/>
                </a:lnTo>
                <a:lnTo>
                  <a:pt x="48" y="257"/>
                </a:lnTo>
                <a:lnTo>
                  <a:pt x="48" y="257"/>
                </a:lnTo>
                <a:lnTo>
                  <a:pt x="225" y="321"/>
                </a:lnTo>
                <a:lnTo>
                  <a:pt x="225" y="321"/>
                </a:lnTo>
                <a:lnTo>
                  <a:pt x="225" y="321"/>
                </a:lnTo>
                <a:lnTo>
                  <a:pt x="305" y="305"/>
                </a:lnTo>
                <a:lnTo>
                  <a:pt x="305" y="305"/>
                </a:lnTo>
                <a:lnTo>
                  <a:pt x="305" y="305"/>
                </a:lnTo>
                <a:lnTo>
                  <a:pt x="353" y="241"/>
                </a:lnTo>
                <a:lnTo>
                  <a:pt x="353" y="241"/>
                </a:lnTo>
                <a:lnTo>
                  <a:pt x="353" y="241"/>
                </a:lnTo>
                <a:lnTo>
                  <a:pt x="353" y="64"/>
                </a:lnTo>
                <a:lnTo>
                  <a:pt x="353" y="80"/>
                </a:lnTo>
                <a:lnTo>
                  <a:pt x="369" y="64"/>
                </a:lnTo>
                <a:lnTo>
                  <a:pt x="369" y="64"/>
                </a:lnTo>
                <a:lnTo>
                  <a:pt x="369" y="241"/>
                </a:lnTo>
                <a:lnTo>
                  <a:pt x="369" y="241"/>
                </a:lnTo>
                <a:lnTo>
                  <a:pt x="369" y="257"/>
                </a:lnTo>
                <a:lnTo>
                  <a:pt x="321" y="321"/>
                </a:lnTo>
                <a:lnTo>
                  <a:pt x="321" y="321"/>
                </a:lnTo>
                <a:lnTo>
                  <a:pt x="305" y="321"/>
                </a:lnTo>
                <a:lnTo>
                  <a:pt x="225" y="337"/>
                </a:lnTo>
                <a:lnTo>
                  <a:pt x="225" y="337"/>
                </a:lnTo>
                <a:lnTo>
                  <a:pt x="225" y="337"/>
                </a:lnTo>
                <a:lnTo>
                  <a:pt x="48" y="273"/>
                </a:lnTo>
                <a:lnTo>
                  <a:pt x="48" y="273"/>
                </a:lnTo>
                <a:lnTo>
                  <a:pt x="48" y="257"/>
                </a:lnTo>
                <a:lnTo>
                  <a:pt x="0" y="145"/>
                </a:lnTo>
                <a:lnTo>
                  <a:pt x="0" y="145"/>
                </a:lnTo>
                <a:lnTo>
                  <a:pt x="0" y="145"/>
                </a:lnTo>
                <a:lnTo>
                  <a:pt x="16" y="64"/>
                </a:lnTo>
                <a:lnTo>
                  <a:pt x="16" y="64"/>
                </a:lnTo>
                <a:lnTo>
                  <a:pt x="16" y="64"/>
                </a:lnTo>
                <a:lnTo>
                  <a:pt x="96" y="0"/>
                </a:lnTo>
                <a:lnTo>
                  <a:pt x="96" y="0"/>
                </a:lnTo>
                <a:lnTo>
                  <a:pt x="96" y="0"/>
                </a:lnTo>
                <a:lnTo>
                  <a:pt x="225" y="0"/>
                </a:lnTo>
                <a:lnTo>
                  <a:pt x="225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599" name="Freeform 39">
            <a:extLst>
              <a:ext uri="{FF2B5EF4-FFF2-40B4-BE49-F238E27FC236}">
                <a16:creationId xmlns:a16="http://schemas.microsoft.com/office/drawing/2014/main" id="{DAE358B9-5F85-4210-B753-88CEF4AEFAD2}"/>
              </a:ext>
            </a:extLst>
          </p:cNvPr>
          <p:cNvSpPr>
            <a:spLocks/>
          </p:cNvSpPr>
          <p:nvPr/>
        </p:nvSpPr>
        <p:spPr bwMode="auto">
          <a:xfrm>
            <a:off x="5127625" y="2768600"/>
            <a:ext cx="133350" cy="133350"/>
          </a:xfrm>
          <a:custGeom>
            <a:avLst/>
            <a:gdLst>
              <a:gd name="T0" fmla="*/ 48 w 64"/>
              <a:gd name="T1" fmla="*/ 64 h 64"/>
              <a:gd name="T2" fmla="*/ 0 w 64"/>
              <a:gd name="T3" fmla="*/ 16 h 64"/>
              <a:gd name="T4" fmla="*/ 0 w 64"/>
              <a:gd name="T5" fmla="*/ 16 h 64"/>
              <a:gd name="T6" fmla="*/ 0 w 64"/>
              <a:gd name="T7" fmla="*/ 0 h 64"/>
              <a:gd name="T8" fmla="*/ 16 w 64"/>
              <a:gd name="T9" fmla="*/ 0 h 64"/>
              <a:gd name="T10" fmla="*/ 64 w 64"/>
              <a:gd name="T11" fmla="*/ 48 h 64"/>
              <a:gd name="T12" fmla="*/ 48 w 6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64">
                <a:moveTo>
                  <a:pt x="48" y="64"/>
                </a:moveTo>
                <a:lnTo>
                  <a:pt x="0" y="16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64" y="48"/>
                </a:lnTo>
                <a:lnTo>
                  <a:pt x="48" y="6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0" name="Rectangle 40">
            <a:extLst>
              <a:ext uri="{FF2B5EF4-FFF2-40B4-BE49-F238E27FC236}">
                <a16:creationId xmlns:a16="http://schemas.microsoft.com/office/drawing/2014/main" id="{C2A80B57-E02F-4B49-BF38-707FA76F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1" y="2735264"/>
            <a:ext cx="3175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1" name="Freeform 41">
            <a:extLst>
              <a:ext uri="{FF2B5EF4-FFF2-40B4-BE49-F238E27FC236}">
                <a16:creationId xmlns:a16="http://schemas.microsoft.com/office/drawing/2014/main" id="{C64EF342-2EA8-4E4C-B534-010FF1CCCDBE}"/>
              </a:ext>
            </a:extLst>
          </p:cNvPr>
          <p:cNvSpPr>
            <a:spLocks/>
          </p:cNvSpPr>
          <p:nvPr/>
        </p:nvSpPr>
        <p:spPr bwMode="auto">
          <a:xfrm>
            <a:off x="4927601" y="2735264"/>
            <a:ext cx="200025" cy="66675"/>
          </a:xfrm>
          <a:custGeom>
            <a:avLst/>
            <a:gdLst>
              <a:gd name="T0" fmla="*/ 96 w 96"/>
              <a:gd name="T1" fmla="*/ 32 h 32"/>
              <a:gd name="T2" fmla="*/ 96 w 96"/>
              <a:gd name="T3" fmla="*/ 16 h 32"/>
              <a:gd name="T4" fmla="*/ 0 w 96"/>
              <a:gd name="T5" fmla="*/ 0 h 32"/>
              <a:gd name="T6" fmla="*/ 0 w 96"/>
              <a:gd name="T7" fmla="*/ 16 h 32"/>
              <a:gd name="T8" fmla="*/ 96 w 96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32">
                <a:moveTo>
                  <a:pt x="96" y="32"/>
                </a:moveTo>
                <a:lnTo>
                  <a:pt x="96" y="16"/>
                </a:lnTo>
                <a:lnTo>
                  <a:pt x="0" y="0"/>
                </a:lnTo>
                <a:lnTo>
                  <a:pt x="0" y="16"/>
                </a:lnTo>
                <a:lnTo>
                  <a:pt x="96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2" name="Rectangle 42">
            <a:extLst>
              <a:ext uri="{FF2B5EF4-FFF2-40B4-BE49-F238E27FC236}">
                <a16:creationId xmlns:a16="http://schemas.microsoft.com/office/drawing/2014/main" id="{A555560E-23CF-4E82-A257-40433811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2735264"/>
            <a:ext cx="13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22603" name="Rectangle 43">
            <a:extLst>
              <a:ext uri="{FF2B5EF4-FFF2-40B4-BE49-F238E27FC236}">
                <a16:creationId xmlns:a16="http://schemas.microsoft.com/office/drawing/2014/main" id="{708E9D9D-FB02-41AF-B95F-9D6CE79F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37306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22604" name="Rectangle 44">
            <a:extLst>
              <a:ext uri="{FF2B5EF4-FFF2-40B4-BE49-F238E27FC236}">
                <a16:creationId xmlns:a16="http://schemas.microsoft.com/office/drawing/2014/main" id="{BF351D5F-8CFE-486C-A3B4-E4BAB3D9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872039"/>
            <a:ext cx="228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322605" name="Freeform 45">
            <a:extLst>
              <a:ext uri="{FF2B5EF4-FFF2-40B4-BE49-F238E27FC236}">
                <a16:creationId xmlns:a16="http://schemas.microsoft.com/office/drawing/2014/main" id="{4EA88B20-0A52-4CBF-AB65-0BE85DC16AA4}"/>
              </a:ext>
            </a:extLst>
          </p:cNvPr>
          <p:cNvSpPr>
            <a:spLocks/>
          </p:cNvSpPr>
          <p:nvPr/>
        </p:nvSpPr>
        <p:spPr bwMode="auto">
          <a:xfrm>
            <a:off x="2720976" y="4972050"/>
            <a:ext cx="34925" cy="33338"/>
          </a:xfrm>
          <a:custGeom>
            <a:avLst/>
            <a:gdLst>
              <a:gd name="T0" fmla="*/ 17 w 17"/>
              <a:gd name="T1" fmla="*/ 16 h 16"/>
              <a:gd name="T2" fmla="*/ 17 w 17"/>
              <a:gd name="T3" fmla="*/ 16 h 16"/>
              <a:gd name="T4" fmla="*/ 0 w 17"/>
              <a:gd name="T5" fmla="*/ 0 h 16"/>
              <a:gd name="T6" fmla="*/ 0 w 17"/>
              <a:gd name="T7" fmla="*/ 0 h 16"/>
              <a:gd name="T8" fmla="*/ 17 w 17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6">
                <a:moveTo>
                  <a:pt x="17" y="16"/>
                </a:moveTo>
                <a:lnTo>
                  <a:pt x="17" y="16"/>
                </a:lnTo>
                <a:lnTo>
                  <a:pt x="0" y="0"/>
                </a:lnTo>
                <a:lnTo>
                  <a:pt x="0" y="0"/>
                </a:lnTo>
                <a:lnTo>
                  <a:pt x="17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6" name="Freeform 46">
            <a:extLst>
              <a:ext uri="{FF2B5EF4-FFF2-40B4-BE49-F238E27FC236}">
                <a16:creationId xmlns:a16="http://schemas.microsoft.com/office/drawing/2014/main" id="{539B3A6A-98DC-43A5-B6D6-94AC5B12C459}"/>
              </a:ext>
            </a:extLst>
          </p:cNvPr>
          <p:cNvSpPr>
            <a:spLocks/>
          </p:cNvSpPr>
          <p:nvPr/>
        </p:nvSpPr>
        <p:spPr bwMode="auto">
          <a:xfrm>
            <a:off x="2387600" y="4972051"/>
            <a:ext cx="534988" cy="468313"/>
          </a:xfrm>
          <a:custGeom>
            <a:avLst/>
            <a:gdLst>
              <a:gd name="T0" fmla="*/ 177 w 257"/>
              <a:gd name="T1" fmla="*/ 16 h 225"/>
              <a:gd name="T2" fmla="*/ 144 w 257"/>
              <a:gd name="T3" fmla="*/ 65 h 225"/>
              <a:gd name="T4" fmla="*/ 128 w 257"/>
              <a:gd name="T5" fmla="*/ 65 h 225"/>
              <a:gd name="T6" fmla="*/ 128 w 257"/>
              <a:gd name="T7" fmla="*/ 65 h 225"/>
              <a:gd name="T8" fmla="*/ 80 w 257"/>
              <a:gd name="T9" fmla="*/ 81 h 225"/>
              <a:gd name="T10" fmla="*/ 80 w 257"/>
              <a:gd name="T11" fmla="*/ 81 h 225"/>
              <a:gd name="T12" fmla="*/ 80 w 257"/>
              <a:gd name="T13" fmla="*/ 81 h 225"/>
              <a:gd name="T14" fmla="*/ 32 w 257"/>
              <a:gd name="T15" fmla="*/ 81 h 225"/>
              <a:gd name="T16" fmla="*/ 48 w 257"/>
              <a:gd name="T17" fmla="*/ 81 h 225"/>
              <a:gd name="T18" fmla="*/ 48 w 257"/>
              <a:gd name="T19" fmla="*/ 81 h 225"/>
              <a:gd name="T20" fmla="*/ 16 w 257"/>
              <a:gd name="T21" fmla="*/ 129 h 225"/>
              <a:gd name="T22" fmla="*/ 16 w 257"/>
              <a:gd name="T23" fmla="*/ 113 h 225"/>
              <a:gd name="T24" fmla="*/ 16 w 257"/>
              <a:gd name="T25" fmla="*/ 113 h 225"/>
              <a:gd name="T26" fmla="*/ 32 w 257"/>
              <a:gd name="T27" fmla="*/ 177 h 225"/>
              <a:gd name="T28" fmla="*/ 32 w 257"/>
              <a:gd name="T29" fmla="*/ 177 h 225"/>
              <a:gd name="T30" fmla="*/ 32 w 257"/>
              <a:gd name="T31" fmla="*/ 177 h 225"/>
              <a:gd name="T32" fmla="*/ 80 w 257"/>
              <a:gd name="T33" fmla="*/ 209 h 225"/>
              <a:gd name="T34" fmla="*/ 64 w 257"/>
              <a:gd name="T35" fmla="*/ 209 h 225"/>
              <a:gd name="T36" fmla="*/ 64 w 257"/>
              <a:gd name="T37" fmla="*/ 209 h 225"/>
              <a:gd name="T38" fmla="*/ 209 w 257"/>
              <a:gd name="T39" fmla="*/ 209 h 225"/>
              <a:gd name="T40" fmla="*/ 209 w 257"/>
              <a:gd name="T41" fmla="*/ 209 h 225"/>
              <a:gd name="T42" fmla="*/ 209 w 257"/>
              <a:gd name="T43" fmla="*/ 209 h 225"/>
              <a:gd name="T44" fmla="*/ 241 w 257"/>
              <a:gd name="T45" fmla="*/ 161 h 225"/>
              <a:gd name="T46" fmla="*/ 241 w 257"/>
              <a:gd name="T47" fmla="*/ 161 h 225"/>
              <a:gd name="T48" fmla="*/ 257 w 257"/>
              <a:gd name="T49" fmla="*/ 161 h 225"/>
              <a:gd name="T50" fmla="*/ 257 w 257"/>
              <a:gd name="T51" fmla="*/ 177 h 225"/>
              <a:gd name="T52" fmla="*/ 225 w 257"/>
              <a:gd name="T53" fmla="*/ 225 h 225"/>
              <a:gd name="T54" fmla="*/ 225 w 257"/>
              <a:gd name="T55" fmla="*/ 225 h 225"/>
              <a:gd name="T56" fmla="*/ 209 w 257"/>
              <a:gd name="T57" fmla="*/ 225 h 225"/>
              <a:gd name="T58" fmla="*/ 64 w 257"/>
              <a:gd name="T59" fmla="*/ 225 h 225"/>
              <a:gd name="T60" fmla="*/ 64 w 257"/>
              <a:gd name="T61" fmla="*/ 225 h 225"/>
              <a:gd name="T62" fmla="*/ 64 w 257"/>
              <a:gd name="T63" fmla="*/ 225 h 225"/>
              <a:gd name="T64" fmla="*/ 16 w 257"/>
              <a:gd name="T65" fmla="*/ 193 h 225"/>
              <a:gd name="T66" fmla="*/ 16 w 257"/>
              <a:gd name="T67" fmla="*/ 193 h 225"/>
              <a:gd name="T68" fmla="*/ 16 w 257"/>
              <a:gd name="T69" fmla="*/ 177 h 225"/>
              <a:gd name="T70" fmla="*/ 0 w 257"/>
              <a:gd name="T71" fmla="*/ 113 h 225"/>
              <a:gd name="T72" fmla="*/ 0 w 257"/>
              <a:gd name="T73" fmla="*/ 113 h 225"/>
              <a:gd name="T74" fmla="*/ 0 w 257"/>
              <a:gd name="T75" fmla="*/ 113 h 225"/>
              <a:gd name="T76" fmla="*/ 32 w 257"/>
              <a:gd name="T77" fmla="*/ 65 h 225"/>
              <a:gd name="T78" fmla="*/ 32 w 257"/>
              <a:gd name="T79" fmla="*/ 65 h 225"/>
              <a:gd name="T80" fmla="*/ 32 w 257"/>
              <a:gd name="T81" fmla="*/ 65 h 225"/>
              <a:gd name="T82" fmla="*/ 80 w 257"/>
              <a:gd name="T83" fmla="*/ 65 h 225"/>
              <a:gd name="T84" fmla="*/ 80 w 257"/>
              <a:gd name="T85" fmla="*/ 65 h 225"/>
              <a:gd name="T86" fmla="*/ 80 w 257"/>
              <a:gd name="T87" fmla="*/ 65 h 225"/>
              <a:gd name="T88" fmla="*/ 128 w 257"/>
              <a:gd name="T89" fmla="*/ 49 h 225"/>
              <a:gd name="T90" fmla="*/ 128 w 257"/>
              <a:gd name="T91" fmla="*/ 49 h 225"/>
              <a:gd name="T92" fmla="*/ 128 w 257"/>
              <a:gd name="T93" fmla="*/ 49 h 225"/>
              <a:gd name="T94" fmla="*/ 160 w 257"/>
              <a:gd name="T95" fmla="*/ 0 h 225"/>
              <a:gd name="T96" fmla="*/ 177 w 257"/>
              <a:gd name="T97" fmla="*/ 16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7" h="225">
                <a:moveTo>
                  <a:pt x="177" y="16"/>
                </a:moveTo>
                <a:lnTo>
                  <a:pt x="144" y="65"/>
                </a:lnTo>
                <a:lnTo>
                  <a:pt x="128" y="65"/>
                </a:lnTo>
                <a:lnTo>
                  <a:pt x="128" y="65"/>
                </a:lnTo>
                <a:lnTo>
                  <a:pt x="80" y="81"/>
                </a:lnTo>
                <a:lnTo>
                  <a:pt x="80" y="81"/>
                </a:lnTo>
                <a:lnTo>
                  <a:pt x="80" y="81"/>
                </a:lnTo>
                <a:lnTo>
                  <a:pt x="32" y="81"/>
                </a:lnTo>
                <a:lnTo>
                  <a:pt x="48" y="81"/>
                </a:lnTo>
                <a:lnTo>
                  <a:pt x="48" y="81"/>
                </a:lnTo>
                <a:lnTo>
                  <a:pt x="16" y="129"/>
                </a:lnTo>
                <a:lnTo>
                  <a:pt x="16" y="113"/>
                </a:lnTo>
                <a:lnTo>
                  <a:pt x="16" y="113"/>
                </a:lnTo>
                <a:lnTo>
                  <a:pt x="32" y="177"/>
                </a:lnTo>
                <a:lnTo>
                  <a:pt x="32" y="177"/>
                </a:lnTo>
                <a:lnTo>
                  <a:pt x="32" y="177"/>
                </a:lnTo>
                <a:lnTo>
                  <a:pt x="80" y="209"/>
                </a:lnTo>
                <a:lnTo>
                  <a:pt x="64" y="209"/>
                </a:lnTo>
                <a:lnTo>
                  <a:pt x="64" y="209"/>
                </a:lnTo>
                <a:lnTo>
                  <a:pt x="209" y="209"/>
                </a:lnTo>
                <a:lnTo>
                  <a:pt x="209" y="209"/>
                </a:lnTo>
                <a:lnTo>
                  <a:pt x="209" y="209"/>
                </a:lnTo>
                <a:lnTo>
                  <a:pt x="241" y="161"/>
                </a:lnTo>
                <a:lnTo>
                  <a:pt x="241" y="161"/>
                </a:lnTo>
                <a:lnTo>
                  <a:pt x="257" y="161"/>
                </a:lnTo>
                <a:lnTo>
                  <a:pt x="257" y="177"/>
                </a:lnTo>
                <a:lnTo>
                  <a:pt x="225" y="225"/>
                </a:lnTo>
                <a:lnTo>
                  <a:pt x="225" y="225"/>
                </a:lnTo>
                <a:lnTo>
                  <a:pt x="209" y="225"/>
                </a:lnTo>
                <a:lnTo>
                  <a:pt x="64" y="225"/>
                </a:lnTo>
                <a:lnTo>
                  <a:pt x="64" y="225"/>
                </a:lnTo>
                <a:lnTo>
                  <a:pt x="64" y="225"/>
                </a:lnTo>
                <a:lnTo>
                  <a:pt x="16" y="193"/>
                </a:lnTo>
                <a:lnTo>
                  <a:pt x="16" y="193"/>
                </a:lnTo>
                <a:lnTo>
                  <a:pt x="16" y="177"/>
                </a:lnTo>
                <a:lnTo>
                  <a:pt x="0" y="113"/>
                </a:lnTo>
                <a:lnTo>
                  <a:pt x="0" y="113"/>
                </a:lnTo>
                <a:lnTo>
                  <a:pt x="0" y="113"/>
                </a:lnTo>
                <a:lnTo>
                  <a:pt x="32" y="65"/>
                </a:lnTo>
                <a:lnTo>
                  <a:pt x="32" y="65"/>
                </a:lnTo>
                <a:lnTo>
                  <a:pt x="32" y="65"/>
                </a:lnTo>
                <a:lnTo>
                  <a:pt x="80" y="65"/>
                </a:lnTo>
                <a:lnTo>
                  <a:pt x="80" y="65"/>
                </a:lnTo>
                <a:lnTo>
                  <a:pt x="80" y="65"/>
                </a:lnTo>
                <a:lnTo>
                  <a:pt x="128" y="49"/>
                </a:lnTo>
                <a:lnTo>
                  <a:pt x="128" y="49"/>
                </a:lnTo>
                <a:lnTo>
                  <a:pt x="128" y="49"/>
                </a:lnTo>
                <a:lnTo>
                  <a:pt x="160" y="0"/>
                </a:lnTo>
                <a:lnTo>
                  <a:pt x="177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7" name="Freeform 47">
            <a:extLst>
              <a:ext uri="{FF2B5EF4-FFF2-40B4-BE49-F238E27FC236}">
                <a16:creationId xmlns:a16="http://schemas.microsoft.com/office/drawing/2014/main" id="{10F76F90-79E0-4A17-BD74-30533828895C}"/>
              </a:ext>
            </a:extLst>
          </p:cNvPr>
          <p:cNvSpPr>
            <a:spLocks/>
          </p:cNvSpPr>
          <p:nvPr/>
        </p:nvSpPr>
        <p:spPr bwMode="auto">
          <a:xfrm>
            <a:off x="2889250" y="5207001"/>
            <a:ext cx="33338" cy="100013"/>
          </a:xfrm>
          <a:custGeom>
            <a:avLst/>
            <a:gdLst>
              <a:gd name="T0" fmla="*/ 0 w 16"/>
              <a:gd name="T1" fmla="*/ 48 h 48"/>
              <a:gd name="T2" fmla="*/ 0 w 16"/>
              <a:gd name="T3" fmla="*/ 0 h 48"/>
              <a:gd name="T4" fmla="*/ 0 w 16"/>
              <a:gd name="T5" fmla="*/ 0 h 48"/>
              <a:gd name="T6" fmla="*/ 16 w 16"/>
              <a:gd name="T7" fmla="*/ 0 h 48"/>
              <a:gd name="T8" fmla="*/ 16 w 16"/>
              <a:gd name="T9" fmla="*/ 0 h 48"/>
              <a:gd name="T10" fmla="*/ 16 w 16"/>
              <a:gd name="T11" fmla="*/ 48 h 48"/>
              <a:gd name="T12" fmla="*/ 0 w 16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8">
                <a:moveTo>
                  <a:pt x="0" y="48"/>
                </a:move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16" y="48"/>
                </a:lnTo>
                <a:lnTo>
                  <a:pt x="0" y="4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8" name="Freeform 48">
            <a:extLst>
              <a:ext uri="{FF2B5EF4-FFF2-40B4-BE49-F238E27FC236}">
                <a16:creationId xmlns:a16="http://schemas.microsoft.com/office/drawing/2014/main" id="{1B3FC776-6B65-4EF4-ACB8-6A24D9976073}"/>
              </a:ext>
            </a:extLst>
          </p:cNvPr>
          <p:cNvSpPr>
            <a:spLocks/>
          </p:cNvSpPr>
          <p:nvPr/>
        </p:nvSpPr>
        <p:spPr bwMode="auto">
          <a:xfrm>
            <a:off x="2755900" y="4972050"/>
            <a:ext cx="166688" cy="234950"/>
          </a:xfrm>
          <a:custGeom>
            <a:avLst/>
            <a:gdLst>
              <a:gd name="T0" fmla="*/ 64 w 80"/>
              <a:gd name="T1" fmla="*/ 113 h 113"/>
              <a:gd name="T2" fmla="*/ 80 w 80"/>
              <a:gd name="T3" fmla="*/ 113 h 113"/>
              <a:gd name="T4" fmla="*/ 16 w 80"/>
              <a:gd name="T5" fmla="*/ 0 h 113"/>
              <a:gd name="T6" fmla="*/ 0 w 80"/>
              <a:gd name="T7" fmla="*/ 0 h 113"/>
              <a:gd name="T8" fmla="*/ 64 w 80"/>
              <a:gd name="T9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13">
                <a:moveTo>
                  <a:pt x="64" y="113"/>
                </a:moveTo>
                <a:lnTo>
                  <a:pt x="80" y="113"/>
                </a:lnTo>
                <a:lnTo>
                  <a:pt x="16" y="0"/>
                </a:lnTo>
                <a:lnTo>
                  <a:pt x="0" y="0"/>
                </a:lnTo>
                <a:lnTo>
                  <a:pt x="64" y="11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09" name="Rectangle 49">
            <a:extLst>
              <a:ext uri="{FF2B5EF4-FFF2-40B4-BE49-F238E27FC236}">
                <a16:creationId xmlns:a16="http://schemas.microsoft.com/office/drawing/2014/main" id="{58C40BF0-A4BD-45C0-8E6C-E682346D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4" y="3970339"/>
            <a:ext cx="1587" cy="333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10" name="Freeform 50">
            <a:extLst>
              <a:ext uri="{FF2B5EF4-FFF2-40B4-BE49-F238E27FC236}">
                <a16:creationId xmlns:a16="http://schemas.microsoft.com/office/drawing/2014/main" id="{EBA63834-C1E0-433C-9B49-BBD3EACF6B67}"/>
              </a:ext>
            </a:extLst>
          </p:cNvPr>
          <p:cNvSpPr>
            <a:spLocks/>
          </p:cNvSpPr>
          <p:nvPr/>
        </p:nvSpPr>
        <p:spPr bwMode="auto">
          <a:xfrm>
            <a:off x="4792664" y="3970338"/>
            <a:ext cx="1138237" cy="1035050"/>
          </a:xfrm>
          <a:custGeom>
            <a:avLst/>
            <a:gdLst>
              <a:gd name="T0" fmla="*/ 354 w 547"/>
              <a:gd name="T1" fmla="*/ 16 h 498"/>
              <a:gd name="T2" fmla="*/ 209 w 547"/>
              <a:gd name="T3" fmla="*/ 16 h 498"/>
              <a:gd name="T4" fmla="*/ 209 w 547"/>
              <a:gd name="T5" fmla="*/ 16 h 498"/>
              <a:gd name="T6" fmla="*/ 209 w 547"/>
              <a:gd name="T7" fmla="*/ 16 h 498"/>
              <a:gd name="T8" fmla="*/ 81 w 547"/>
              <a:gd name="T9" fmla="*/ 33 h 498"/>
              <a:gd name="T10" fmla="*/ 97 w 547"/>
              <a:gd name="T11" fmla="*/ 33 h 498"/>
              <a:gd name="T12" fmla="*/ 97 w 547"/>
              <a:gd name="T13" fmla="*/ 33 h 498"/>
              <a:gd name="T14" fmla="*/ 16 w 547"/>
              <a:gd name="T15" fmla="*/ 97 h 498"/>
              <a:gd name="T16" fmla="*/ 16 w 547"/>
              <a:gd name="T17" fmla="*/ 81 h 498"/>
              <a:gd name="T18" fmla="*/ 16 w 547"/>
              <a:gd name="T19" fmla="*/ 81 h 498"/>
              <a:gd name="T20" fmla="*/ 32 w 547"/>
              <a:gd name="T21" fmla="*/ 225 h 498"/>
              <a:gd name="T22" fmla="*/ 32 w 547"/>
              <a:gd name="T23" fmla="*/ 225 h 498"/>
              <a:gd name="T24" fmla="*/ 32 w 547"/>
              <a:gd name="T25" fmla="*/ 225 h 498"/>
              <a:gd name="T26" fmla="*/ 81 w 547"/>
              <a:gd name="T27" fmla="*/ 338 h 498"/>
              <a:gd name="T28" fmla="*/ 81 w 547"/>
              <a:gd name="T29" fmla="*/ 338 h 498"/>
              <a:gd name="T30" fmla="*/ 81 w 547"/>
              <a:gd name="T31" fmla="*/ 338 h 498"/>
              <a:gd name="T32" fmla="*/ 129 w 547"/>
              <a:gd name="T33" fmla="*/ 434 h 498"/>
              <a:gd name="T34" fmla="*/ 113 w 547"/>
              <a:gd name="T35" fmla="*/ 434 h 498"/>
              <a:gd name="T36" fmla="*/ 113 w 547"/>
              <a:gd name="T37" fmla="*/ 434 h 498"/>
              <a:gd name="T38" fmla="*/ 225 w 547"/>
              <a:gd name="T39" fmla="*/ 482 h 498"/>
              <a:gd name="T40" fmla="*/ 225 w 547"/>
              <a:gd name="T41" fmla="*/ 482 h 498"/>
              <a:gd name="T42" fmla="*/ 225 w 547"/>
              <a:gd name="T43" fmla="*/ 482 h 498"/>
              <a:gd name="T44" fmla="*/ 322 w 547"/>
              <a:gd name="T45" fmla="*/ 466 h 498"/>
              <a:gd name="T46" fmla="*/ 322 w 547"/>
              <a:gd name="T47" fmla="*/ 466 h 498"/>
              <a:gd name="T48" fmla="*/ 322 w 547"/>
              <a:gd name="T49" fmla="*/ 466 h 498"/>
              <a:gd name="T50" fmla="*/ 499 w 547"/>
              <a:gd name="T51" fmla="*/ 322 h 498"/>
              <a:gd name="T52" fmla="*/ 499 w 547"/>
              <a:gd name="T53" fmla="*/ 322 h 498"/>
              <a:gd name="T54" fmla="*/ 499 w 547"/>
              <a:gd name="T55" fmla="*/ 322 h 498"/>
              <a:gd name="T56" fmla="*/ 531 w 547"/>
              <a:gd name="T57" fmla="*/ 241 h 498"/>
              <a:gd name="T58" fmla="*/ 531 w 547"/>
              <a:gd name="T59" fmla="*/ 257 h 498"/>
              <a:gd name="T60" fmla="*/ 547 w 547"/>
              <a:gd name="T61" fmla="*/ 241 h 498"/>
              <a:gd name="T62" fmla="*/ 547 w 547"/>
              <a:gd name="T63" fmla="*/ 241 h 498"/>
              <a:gd name="T64" fmla="*/ 515 w 547"/>
              <a:gd name="T65" fmla="*/ 322 h 498"/>
              <a:gd name="T66" fmla="*/ 515 w 547"/>
              <a:gd name="T67" fmla="*/ 322 h 498"/>
              <a:gd name="T68" fmla="*/ 515 w 547"/>
              <a:gd name="T69" fmla="*/ 338 h 498"/>
              <a:gd name="T70" fmla="*/ 338 w 547"/>
              <a:gd name="T71" fmla="*/ 482 h 498"/>
              <a:gd name="T72" fmla="*/ 338 w 547"/>
              <a:gd name="T73" fmla="*/ 482 h 498"/>
              <a:gd name="T74" fmla="*/ 322 w 547"/>
              <a:gd name="T75" fmla="*/ 482 h 498"/>
              <a:gd name="T76" fmla="*/ 225 w 547"/>
              <a:gd name="T77" fmla="*/ 498 h 498"/>
              <a:gd name="T78" fmla="*/ 225 w 547"/>
              <a:gd name="T79" fmla="*/ 498 h 498"/>
              <a:gd name="T80" fmla="*/ 225 w 547"/>
              <a:gd name="T81" fmla="*/ 498 h 498"/>
              <a:gd name="T82" fmla="*/ 113 w 547"/>
              <a:gd name="T83" fmla="*/ 450 h 498"/>
              <a:gd name="T84" fmla="*/ 113 w 547"/>
              <a:gd name="T85" fmla="*/ 450 h 498"/>
              <a:gd name="T86" fmla="*/ 113 w 547"/>
              <a:gd name="T87" fmla="*/ 434 h 498"/>
              <a:gd name="T88" fmla="*/ 65 w 547"/>
              <a:gd name="T89" fmla="*/ 338 h 498"/>
              <a:gd name="T90" fmla="*/ 65 w 547"/>
              <a:gd name="T91" fmla="*/ 338 h 498"/>
              <a:gd name="T92" fmla="*/ 65 w 547"/>
              <a:gd name="T93" fmla="*/ 338 h 498"/>
              <a:gd name="T94" fmla="*/ 16 w 547"/>
              <a:gd name="T95" fmla="*/ 225 h 498"/>
              <a:gd name="T96" fmla="*/ 16 w 547"/>
              <a:gd name="T97" fmla="*/ 225 h 498"/>
              <a:gd name="T98" fmla="*/ 16 w 547"/>
              <a:gd name="T99" fmla="*/ 225 h 498"/>
              <a:gd name="T100" fmla="*/ 0 w 547"/>
              <a:gd name="T101" fmla="*/ 81 h 498"/>
              <a:gd name="T102" fmla="*/ 0 w 547"/>
              <a:gd name="T103" fmla="*/ 81 h 498"/>
              <a:gd name="T104" fmla="*/ 0 w 547"/>
              <a:gd name="T105" fmla="*/ 81 h 498"/>
              <a:gd name="T106" fmla="*/ 81 w 547"/>
              <a:gd name="T107" fmla="*/ 16 h 498"/>
              <a:gd name="T108" fmla="*/ 81 w 547"/>
              <a:gd name="T109" fmla="*/ 16 h 498"/>
              <a:gd name="T110" fmla="*/ 81 w 547"/>
              <a:gd name="T111" fmla="*/ 16 h 498"/>
              <a:gd name="T112" fmla="*/ 209 w 547"/>
              <a:gd name="T113" fmla="*/ 0 h 498"/>
              <a:gd name="T114" fmla="*/ 209 w 547"/>
              <a:gd name="T115" fmla="*/ 0 h 498"/>
              <a:gd name="T116" fmla="*/ 209 w 547"/>
              <a:gd name="T117" fmla="*/ 0 h 498"/>
              <a:gd name="T118" fmla="*/ 354 w 547"/>
              <a:gd name="T119" fmla="*/ 0 h 498"/>
              <a:gd name="T120" fmla="*/ 354 w 547"/>
              <a:gd name="T121" fmla="*/ 1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7" h="498">
                <a:moveTo>
                  <a:pt x="354" y="16"/>
                </a:moveTo>
                <a:lnTo>
                  <a:pt x="209" y="16"/>
                </a:lnTo>
                <a:lnTo>
                  <a:pt x="209" y="16"/>
                </a:lnTo>
                <a:lnTo>
                  <a:pt x="209" y="16"/>
                </a:lnTo>
                <a:lnTo>
                  <a:pt x="81" y="33"/>
                </a:lnTo>
                <a:lnTo>
                  <a:pt x="97" y="33"/>
                </a:lnTo>
                <a:lnTo>
                  <a:pt x="97" y="33"/>
                </a:lnTo>
                <a:lnTo>
                  <a:pt x="16" y="97"/>
                </a:lnTo>
                <a:lnTo>
                  <a:pt x="16" y="81"/>
                </a:lnTo>
                <a:lnTo>
                  <a:pt x="16" y="81"/>
                </a:lnTo>
                <a:lnTo>
                  <a:pt x="32" y="225"/>
                </a:lnTo>
                <a:lnTo>
                  <a:pt x="32" y="225"/>
                </a:lnTo>
                <a:lnTo>
                  <a:pt x="32" y="225"/>
                </a:lnTo>
                <a:lnTo>
                  <a:pt x="81" y="338"/>
                </a:lnTo>
                <a:lnTo>
                  <a:pt x="81" y="338"/>
                </a:lnTo>
                <a:lnTo>
                  <a:pt x="81" y="338"/>
                </a:lnTo>
                <a:lnTo>
                  <a:pt x="129" y="434"/>
                </a:lnTo>
                <a:lnTo>
                  <a:pt x="113" y="434"/>
                </a:lnTo>
                <a:lnTo>
                  <a:pt x="113" y="434"/>
                </a:lnTo>
                <a:lnTo>
                  <a:pt x="225" y="482"/>
                </a:lnTo>
                <a:lnTo>
                  <a:pt x="225" y="482"/>
                </a:lnTo>
                <a:lnTo>
                  <a:pt x="225" y="482"/>
                </a:lnTo>
                <a:lnTo>
                  <a:pt x="322" y="466"/>
                </a:lnTo>
                <a:lnTo>
                  <a:pt x="322" y="466"/>
                </a:lnTo>
                <a:lnTo>
                  <a:pt x="322" y="466"/>
                </a:lnTo>
                <a:lnTo>
                  <a:pt x="499" y="322"/>
                </a:lnTo>
                <a:lnTo>
                  <a:pt x="499" y="322"/>
                </a:lnTo>
                <a:lnTo>
                  <a:pt x="499" y="322"/>
                </a:lnTo>
                <a:lnTo>
                  <a:pt x="531" y="241"/>
                </a:lnTo>
                <a:lnTo>
                  <a:pt x="531" y="257"/>
                </a:lnTo>
                <a:lnTo>
                  <a:pt x="547" y="241"/>
                </a:lnTo>
                <a:lnTo>
                  <a:pt x="547" y="241"/>
                </a:lnTo>
                <a:lnTo>
                  <a:pt x="515" y="322"/>
                </a:lnTo>
                <a:lnTo>
                  <a:pt x="515" y="322"/>
                </a:lnTo>
                <a:lnTo>
                  <a:pt x="515" y="338"/>
                </a:lnTo>
                <a:lnTo>
                  <a:pt x="338" y="482"/>
                </a:lnTo>
                <a:lnTo>
                  <a:pt x="338" y="482"/>
                </a:lnTo>
                <a:lnTo>
                  <a:pt x="322" y="482"/>
                </a:lnTo>
                <a:lnTo>
                  <a:pt x="225" y="498"/>
                </a:lnTo>
                <a:lnTo>
                  <a:pt x="225" y="498"/>
                </a:lnTo>
                <a:lnTo>
                  <a:pt x="225" y="498"/>
                </a:lnTo>
                <a:lnTo>
                  <a:pt x="113" y="450"/>
                </a:lnTo>
                <a:lnTo>
                  <a:pt x="113" y="450"/>
                </a:lnTo>
                <a:lnTo>
                  <a:pt x="113" y="434"/>
                </a:lnTo>
                <a:lnTo>
                  <a:pt x="65" y="338"/>
                </a:lnTo>
                <a:lnTo>
                  <a:pt x="65" y="338"/>
                </a:lnTo>
                <a:lnTo>
                  <a:pt x="65" y="338"/>
                </a:lnTo>
                <a:lnTo>
                  <a:pt x="16" y="225"/>
                </a:lnTo>
                <a:lnTo>
                  <a:pt x="16" y="225"/>
                </a:lnTo>
                <a:lnTo>
                  <a:pt x="16" y="225"/>
                </a:lnTo>
                <a:lnTo>
                  <a:pt x="0" y="81"/>
                </a:lnTo>
                <a:lnTo>
                  <a:pt x="0" y="81"/>
                </a:lnTo>
                <a:lnTo>
                  <a:pt x="0" y="81"/>
                </a:lnTo>
                <a:lnTo>
                  <a:pt x="81" y="16"/>
                </a:lnTo>
                <a:lnTo>
                  <a:pt x="81" y="16"/>
                </a:lnTo>
                <a:lnTo>
                  <a:pt x="81" y="16"/>
                </a:lnTo>
                <a:lnTo>
                  <a:pt x="209" y="0"/>
                </a:lnTo>
                <a:lnTo>
                  <a:pt x="209" y="0"/>
                </a:lnTo>
                <a:lnTo>
                  <a:pt x="209" y="0"/>
                </a:lnTo>
                <a:lnTo>
                  <a:pt x="354" y="0"/>
                </a:lnTo>
                <a:lnTo>
                  <a:pt x="354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11" name="Freeform 51">
            <a:extLst>
              <a:ext uri="{FF2B5EF4-FFF2-40B4-BE49-F238E27FC236}">
                <a16:creationId xmlns:a16="http://schemas.microsoft.com/office/drawing/2014/main" id="{BD07EFEB-2023-4D57-B8C0-9A80C45AF969}"/>
              </a:ext>
            </a:extLst>
          </p:cNvPr>
          <p:cNvSpPr>
            <a:spLocks/>
          </p:cNvSpPr>
          <p:nvPr/>
        </p:nvSpPr>
        <p:spPr bwMode="auto">
          <a:xfrm>
            <a:off x="5797550" y="4305300"/>
            <a:ext cx="133350" cy="198438"/>
          </a:xfrm>
          <a:custGeom>
            <a:avLst/>
            <a:gdLst>
              <a:gd name="T0" fmla="*/ 48 w 64"/>
              <a:gd name="T1" fmla="*/ 96 h 96"/>
              <a:gd name="T2" fmla="*/ 0 w 64"/>
              <a:gd name="T3" fmla="*/ 16 h 96"/>
              <a:gd name="T4" fmla="*/ 0 w 64"/>
              <a:gd name="T5" fmla="*/ 16 h 96"/>
              <a:gd name="T6" fmla="*/ 16 w 64"/>
              <a:gd name="T7" fmla="*/ 0 h 96"/>
              <a:gd name="T8" fmla="*/ 16 w 64"/>
              <a:gd name="T9" fmla="*/ 0 h 96"/>
              <a:gd name="T10" fmla="*/ 64 w 64"/>
              <a:gd name="T11" fmla="*/ 80 h 96"/>
              <a:gd name="T12" fmla="*/ 48 w 64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96">
                <a:moveTo>
                  <a:pt x="48" y="96"/>
                </a:moveTo>
                <a:lnTo>
                  <a:pt x="0" y="16"/>
                </a:lnTo>
                <a:lnTo>
                  <a:pt x="0" y="16"/>
                </a:lnTo>
                <a:lnTo>
                  <a:pt x="16" y="0"/>
                </a:lnTo>
                <a:lnTo>
                  <a:pt x="16" y="0"/>
                </a:lnTo>
                <a:lnTo>
                  <a:pt x="64" y="80"/>
                </a:lnTo>
                <a:lnTo>
                  <a:pt x="48" y="9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12" name="Freeform 52">
            <a:extLst>
              <a:ext uri="{FF2B5EF4-FFF2-40B4-BE49-F238E27FC236}">
                <a16:creationId xmlns:a16="http://schemas.microsoft.com/office/drawing/2014/main" id="{5D09B467-25D6-420C-83D8-1B456B98E5EE}"/>
              </a:ext>
            </a:extLst>
          </p:cNvPr>
          <p:cNvSpPr>
            <a:spLocks/>
          </p:cNvSpPr>
          <p:nvPr/>
        </p:nvSpPr>
        <p:spPr bwMode="auto">
          <a:xfrm>
            <a:off x="5495925" y="3970339"/>
            <a:ext cx="33338" cy="33337"/>
          </a:xfrm>
          <a:custGeom>
            <a:avLst/>
            <a:gdLst>
              <a:gd name="T0" fmla="*/ 0 w 16"/>
              <a:gd name="T1" fmla="*/ 16 h 16"/>
              <a:gd name="T2" fmla="*/ 0 w 16"/>
              <a:gd name="T3" fmla="*/ 16 h 16"/>
              <a:gd name="T4" fmla="*/ 16 w 16"/>
              <a:gd name="T5" fmla="*/ 0 h 16"/>
              <a:gd name="T6" fmla="*/ 16 w 16"/>
              <a:gd name="T7" fmla="*/ 0 h 16"/>
              <a:gd name="T8" fmla="*/ 0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16"/>
                </a:moveTo>
                <a:lnTo>
                  <a:pt x="0" y="16"/>
                </a:lnTo>
                <a:lnTo>
                  <a:pt x="16" y="0"/>
                </a:lnTo>
                <a:lnTo>
                  <a:pt x="16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13" name="Freeform 53">
            <a:extLst>
              <a:ext uri="{FF2B5EF4-FFF2-40B4-BE49-F238E27FC236}">
                <a16:creationId xmlns:a16="http://schemas.microsoft.com/office/drawing/2014/main" id="{B18BEC36-EA78-4B36-8EC7-5FE122501392}"/>
              </a:ext>
            </a:extLst>
          </p:cNvPr>
          <p:cNvSpPr>
            <a:spLocks/>
          </p:cNvSpPr>
          <p:nvPr/>
        </p:nvSpPr>
        <p:spPr bwMode="auto">
          <a:xfrm>
            <a:off x="5495926" y="3970338"/>
            <a:ext cx="334963" cy="368300"/>
          </a:xfrm>
          <a:custGeom>
            <a:avLst/>
            <a:gdLst>
              <a:gd name="T0" fmla="*/ 145 w 161"/>
              <a:gd name="T1" fmla="*/ 177 h 177"/>
              <a:gd name="T2" fmla="*/ 161 w 161"/>
              <a:gd name="T3" fmla="*/ 161 h 177"/>
              <a:gd name="T4" fmla="*/ 16 w 161"/>
              <a:gd name="T5" fmla="*/ 0 h 177"/>
              <a:gd name="T6" fmla="*/ 0 w 161"/>
              <a:gd name="T7" fmla="*/ 16 h 177"/>
              <a:gd name="T8" fmla="*/ 145 w 161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77">
                <a:moveTo>
                  <a:pt x="145" y="177"/>
                </a:moveTo>
                <a:lnTo>
                  <a:pt x="161" y="161"/>
                </a:lnTo>
                <a:lnTo>
                  <a:pt x="16" y="0"/>
                </a:lnTo>
                <a:lnTo>
                  <a:pt x="0" y="16"/>
                </a:lnTo>
                <a:lnTo>
                  <a:pt x="145" y="177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322614" name="Rectangle 54">
            <a:extLst>
              <a:ext uri="{FF2B5EF4-FFF2-40B4-BE49-F238E27FC236}">
                <a16:creationId xmlns:a16="http://schemas.microsoft.com/office/drawing/2014/main" id="{385594F4-CD85-4942-B317-D0F0E8D5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960939"/>
            <a:ext cx="279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322615" name="Rectangle 55">
            <a:extLst>
              <a:ext uri="{FF2B5EF4-FFF2-40B4-BE49-F238E27FC236}">
                <a16:creationId xmlns:a16="http://schemas.microsoft.com/office/drawing/2014/main" id="{B1CE52AA-E7F7-49AD-9D67-E9209DCF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25462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322616" name="Rectangle 56">
            <a:extLst>
              <a:ext uri="{FF2B5EF4-FFF2-40B4-BE49-F238E27FC236}">
                <a16:creationId xmlns:a16="http://schemas.microsoft.com/office/drawing/2014/main" id="{402F5BC2-37DA-4EF4-85FD-D4D9919C5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G1</a:t>
            </a:r>
          </a:p>
        </p:txBody>
      </p:sp>
      <p:sp>
        <p:nvSpPr>
          <p:cNvPr id="322617" name="Rectangle 57">
            <a:extLst>
              <a:ext uri="{FF2B5EF4-FFF2-40B4-BE49-F238E27FC236}">
                <a16:creationId xmlns:a16="http://schemas.microsoft.com/office/drawing/2014/main" id="{B863B624-E666-4774-A86C-E9F6EF38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525964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G2</a:t>
            </a:r>
          </a:p>
        </p:txBody>
      </p:sp>
      <p:sp>
        <p:nvSpPr>
          <p:cNvPr id="322618" name="Rectangle 58">
            <a:extLst>
              <a:ext uri="{FF2B5EF4-FFF2-40B4-BE49-F238E27FC236}">
                <a16:creationId xmlns:a16="http://schemas.microsoft.com/office/drawing/2014/main" id="{ED6989E6-497E-4FC6-AA87-BD76BD41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4249739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b="1">
                <a:solidFill>
                  <a:schemeClr val="hlink"/>
                </a:solidFill>
                <a:latin typeface="Times New Roman" panose="02020603050405020304" pitchFamily="18" charset="0"/>
              </a:rPr>
              <a:t>G3</a:t>
            </a:r>
          </a:p>
        </p:txBody>
      </p:sp>
      <p:pic>
        <p:nvPicPr>
          <p:cNvPr id="322619" name="Picture 59">
            <a:extLst>
              <a:ext uri="{FF2B5EF4-FFF2-40B4-BE49-F238E27FC236}">
                <a16:creationId xmlns:a16="http://schemas.microsoft.com/office/drawing/2014/main" id="{3E7DAA72-82E1-421D-8B2C-47ECD9A5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4" y="2833689"/>
            <a:ext cx="2066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2620" name="Group 60">
            <a:extLst>
              <a:ext uri="{FF2B5EF4-FFF2-40B4-BE49-F238E27FC236}">
                <a16:creationId xmlns:a16="http://schemas.microsoft.com/office/drawing/2014/main" id="{190EA8DD-8B1F-4EE3-925C-1ADDB712996B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2757488"/>
            <a:ext cx="2362200" cy="2362200"/>
            <a:chOff x="3312" y="1920"/>
            <a:chExt cx="1488" cy="1488"/>
          </a:xfrm>
        </p:grpSpPr>
        <p:sp>
          <p:nvSpPr>
            <p:cNvPr id="322621" name="Line 61">
              <a:extLst>
                <a:ext uri="{FF2B5EF4-FFF2-40B4-BE49-F238E27FC236}">
                  <a16:creationId xmlns:a16="http://schemas.microsoft.com/office/drawing/2014/main" id="{33C26621-9DB9-4E1E-8237-F6AB31CCC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2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22622" name="Line 62">
              <a:extLst>
                <a:ext uri="{FF2B5EF4-FFF2-40B4-BE49-F238E27FC236}">
                  <a16:creationId xmlns:a16="http://schemas.microsoft.com/office/drawing/2014/main" id="{BDFEE78C-6BA2-4AD4-88AC-5758395231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6" y="266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sp>
        <p:nvSpPr>
          <p:cNvPr id="322623" name="Text Box 63">
            <a:extLst>
              <a:ext uri="{FF2B5EF4-FFF2-40B4-BE49-F238E27FC236}">
                <a16:creationId xmlns:a16="http://schemas.microsoft.com/office/drawing/2014/main" id="{CDB32883-8099-4773-90DB-BB265A0A238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087269" y="3834607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latin typeface="Times New Roman" panose="02020603050405020304" pitchFamily="18" charset="0"/>
              </a:rPr>
              <a:t>3-Distance</a:t>
            </a:r>
          </a:p>
        </p:txBody>
      </p:sp>
      <p:sp>
        <p:nvSpPr>
          <p:cNvPr id="322624" name="Text Box 64">
            <a:extLst>
              <a:ext uri="{FF2B5EF4-FFF2-40B4-BE49-F238E27FC236}">
                <a16:creationId xmlns:a16="http://schemas.microsoft.com/office/drawing/2014/main" id="{5002D497-2D7C-4846-BF1A-430BAC5F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3" y="5105401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latin typeface="Times New Roman" panose="02020603050405020304" pitchFamily="18" charset="0"/>
              </a:rPr>
              <a:t>Objects</a:t>
            </a:r>
          </a:p>
        </p:txBody>
      </p:sp>
      <p:sp>
        <p:nvSpPr>
          <p:cNvPr id="322625" name="Line 65">
            <a:extLst>
              <a:ext uri="{FF2B5EF4-FFF2-40B4-BE49-F238E27FC236}">
                <a16:creationId xmlns:a16="http://schemas.microsoft.com/office/drawing/2014/main" id="{F6671D57-58DD-4458-8287-D7CB6C5F9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8513" y="298608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22626" name="Line 66">
            <a:extLst>
              <a:ext uri="{FF2B5EF4-FFF2-40B4-BE49-F238E27FC236}">
                <a16:creationId xmlns:a16="http://schemas.microsoft.com/office/drawing/2014/main" id="{1C72A167-9F71-4912-8B45-7826C6733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7113" y="351948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22627" name="Line 67">
            <a:extLst>
              <a:ext uri="{FF2B5EF4-FFF2-40B4-BE49-F238E27FC236}">
                <a16:creationId xmlns:a16="http://schemas.microsoft.com/office/drawing/2014/main" id="{47AC4A21-DDAB-4239-8AB3-24AB784D5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4313" y="4129088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22628" name="Line 68">
            <a:extLst>
              <a:ext uri="{FF2B5EF4-FFF2-40B4-BE49-F238E27FC236}">
                <a16:creationId xmlns:a16="http://schemas.microsoft.com/office/drawing/2014/main" id="{B9052A6B-ECF4-4944-A677-A363BEA67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6313" y="4510088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22629" name="Text Box 69">
            <a:extLst>
              <a:ext uri="{FF2B5EF4-FFF2-40B4-BE49-F238E27FC236}">
                <a16:creationId xmlns:a16="http://schemas.microsoft.com/office/drawing/2014/main" id="{F32DFBE0-587A-4B69-8DF2-309EE2B07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513" y="2757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solidFill>
                  <a:schemeClr val="hlink"/>
                </a:solidFill>
                <a:latin typeface="Times New Roman" panose="02020603050405020304" pitchFamily="18" charset="0"/>
              </a:rPr>
              <a:t>A, B, C</a:t>
            </a:r>
          </a:p>
        </p:txBody>
      </p:sp>
      <p:sp>
        <p:nvSpPr>
          <p:cNvPr id="322630" name="Text Box 70">
            <a:extLst>
              <a:ext uri="{FF2B5EF4-FFF2-40B4-BE49-F238E27FC236}">
                <a16:creationId xmlns:a16="http://schemas.microsoft.com/office/drawing/2014/main" id="{1355D8F5-D78A-4149-B450-50C447C1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3" y="383857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solidFill>
                  <a:schemeClr val="hlink"/>
                </a:solidFill>
                <a:latin typeface="Times New Roman" panose="02020603050405020304" pitchFamily="18" charset="0"/>
              </a:rPr>
              <a:t>B‘, D‘, F, G</a:t>
            </a:r>
          </a:p>
        </p:txBody>
      </p:sp>
      <p:sp>
        <p:nvSpPr>
          <p:cNvPr id="322631" name="Text Box 71">
            <a:extLst>
              <a:ext uri="{FF2B5EF4-FFF2-40B4-BE49-F238E27FC236}">
                <a16:creationId xmlns:a16="http://schemas.microsoft.com/office/drawing/2014/main" id="{079AE38D-F7DC-45A2-8829-8B5179DC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3" y="32908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solidFill>
                  <a:schemeClr val="hlink"/>
                </a:solidFill>
                <a:latin typeface="Times New Roman" panose="02020603050405020304" pitchFamily="18" charset="0"/>
              </a:rPr>
              <a:t>B, D, E</a:t>
            </a:r>
          </a:p>
        </p:txBody>
      </p:sp>
      <p:sp>
        <p:nvSpPr>
          <p:cNvPr id="322632" name="Text Box 72">
            <a:extLst>
              <a:ext uri="{FF2B5EF4-FFF2-40B4-BE49-F238E27FC236}">
                <a16:creationId xmlns:a16="http://schemas.microsoft.com/office/drawing/2014/main" id="{A0E9F01E-B877-4A52-B54B-8B7813FC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113" y="4205288"/>
            <a:ext cx="125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>
                <a:solidFill>
                  <a:schemeClr val="hlink"/>
                </a:solidFill>
                <a:latin typeface="Times New Roman" panose="02020603050405020304" pitchFamily="18" charset="0"/>
              </a:rPr>
              <a:t>D1, D2,</a:t>
            </a:r>
          </a:p>
          <a:p>
            <a:pPr eaLnBrk="0" hangingPunct="0"/>
            <a:r>
              <a:rPr lang="de-DE" altLang="LID4096">
                <a:solidFill>
                  <a:schemeClr val="hlink"/>
                </a:solidFill>
                <a:latin typeface="Times New Roman" panose="02020603050405020304" pitchFamily="18" charset="0"/>
              </a:rPr>
              <a:t>G1, G2, G3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75D61EC2-B6F5-4071-8550-90FBE45E4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LID4096"/>
              <a:t>Density Based Clustering: Discussion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8CB2170F-D301-45A5-BB1C-61266FFD1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495800"/>
          </a:xfrm>
        </p:spPr>
        <p:txBody>
          <a:bodyPr/>
          <a:lstStyle/>
          <a:p>
            <a:r>
              <a:rPr lang="en-US" altLang="LID4096" b="0"/>
              <a:t>Advantages</a:t>
            </a:r>
          </a:p>
          <a:p>
            <a:pPr lvl="1"/>
            <a:r>
              <a:rPr lang="en-US" altLang="LID4096"/>
              <a:t>Clusters can have arbitrary shape and size</a:t>
            </a:r>
          </a:p>
          <a:p>
            <a:pPr lvl="1"/>
            <a:r>
              <a:rPr lang="en-US" altLang="LID4096"/>
              <a:t>Number of clusters is determined automatically</a:t>
            </a:r>
          </a:p>
          <a:p>
            <a:pPr lvl="1"/>
            <a:r>
              <a:rPr lang="en-US" altLang="LID4096"/>
              <a:t>Can separate clusters from surrounding noise</a:t>
            </a:r>
          </a:p>
          <a:p>
            <a:pPr lvl="1"/>
            <a:r>
              <a:rPr lang="en-US" altLang="LID4096"/>
              <a:t>Can be supported by spatial index structures</a:t>
            </a:r>
          </a:p>
          <a:p>
            <a:r>
              <a:rPr lang="en-US" altLang="LID4096" b="0"/>
              <a:t>Disadvantages</a:t>
            </a:r>
          </a:p>
          <a:p>
            <a:pPr lvl="1"/>
            <a:r>
              <a:rPr lang="en-US" altLang="LID4096"/>
              <a:t>Input parameters may be difficult to determine</a:t>
            </a:r>
          </a:p>
          <a:p>
            <a:pPr lvl="1"/>
            <a:r>
              <a:rPr lang="en-US" altLang="LID4096"/>
              <a:t>In some situations very sensitive to input parameter setting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794B8E59-E78A-4365-98E4-29F612BB2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 sz="3200"/>
              <a:t>OPTICS: </a:t>
            </a:r>
            <a:r>
              <a:rPr lang="en-US" altLang="zh-CN" sz="3200">
                <a:ea typeface="SimSun" panose="02010600030101010101" pitchFamily="2" charset="-122"/>
              </a:rPr>
              <a:t>Ordering Points To Identify the Clustering Structure</a:t>
            </a:r>
            <a:endParaRPr lang="en-US" altLang="LID4096" sz="3200">
              <a:ea typeface="SimSun" panose="02010600030101010101" pitchFamily="2" charset="-122"/>
            </a:endParaRP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987BA57A-5A38-465B-B4CB-086CDCB97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5029200"/>
          </a:xfrm>
          <a:noFill/>
          <a:ln/>
        </p:spPr>
        <p:txBody>
          <a:bodyPr/>
          <a:lstStyle/>
          <a:p>
            <a:r>
              <a:rPr lang="en-US" altLang="LID4096"/>
              <a:t>DBSCAN</a:t>
            </a:r>
          </a:p>
          <a:p>
            <a:pPr lvl="1"/>
            <a:r>
              <a:rPr lang="en-US" altLang="LID4096"/>
              <a:t>Input parameter – hard to determine.</a:t>
            </a:r>
          </a:p>
          <a:p>
            <a:pPr lvl="1"/>
            <a:r>
              <a:rPr lang="en-US" altLang="LID4096"/>
              <a:t>Algorithm very sensitive to input parameters.</a:t>
            </a:r>
          </a:p>
          <a:p>
            <a:r>
              <a:rPr lang="en-US" altLang="LID4096"/>
              <a:t>OPTICS – </a:t>
            </a:r>
            <a:r>
              <a:rPr lang="en-US" altLang="zh-CN">
                <a:ea typeface="SimSun" panose="02010600030101010101" pitchFamily="2" charset="-122"/>
              </a:rPr>
              <a:t>Ankerst, Breunig, Kriegel, and Sander (SIGMOD’99)</a:t>
            </a:r>
            <a:endParaRPr lang="en-US" altLang="LID4096"/>
          </a:p>
          <a:p>
            <a:pPr lvl="1"/>
            <a:r>
              <a:rPr lang="en-US" altLang="LID4096"/>
              <a:t> Based on DBSCAN.</a:t>
            </a:r>
          </a:p>
          <a:p>
            <a:pPr lvl="1"/>
            <a:r>
              <a:rPr lang="en-US" altLang="LID4096"/>
              <a:t> Does not produce clusters explicitly.</a:t>
            </a:r>
          </a:p>
          <a:p>
            <a:pPr lvl="1"/>
            <a:r>
              <a:rPr lang="en-US" altLang="LID4096"/>
              <a:t> Rather generate an ordering of data objects representing density-based clustering structure.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345AA74E-044D-4D34-A7FD-7FB32C55A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OPTICS con</a:t>
            </a:r>
            <a:r>
              <a:rPr lang="en-US" altLang="zh-CN" sz="40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4000">
                <a:ea typeface="SimSun" panose="02010600030101010101" pitchFamily="2" charset="-122"/>
              </a:rPr>
              <a:t>t</a:t>
            </a:r>
            <a:endParaRPr lang="en-US" altLang="zh-CN" sz="4800" b="1">
              <a:ea typeface="SimSun" panose="02010600030101010101" pitchFamily="2" charset="-122"/>
            </a:endParaRP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BB4D44A5-5BFF-45C5-A765-3DC9C748F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Produces a special order of the database wrt its density-based clustering structure  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This cluster-ordering contains info equiv to the density-based clusterings corresponding to a broad range of parameter settings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Good for both automatic and interactive cluster analysis, including finding intrinsic clustering structure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Can be represented graphically or using visualization techniques</a:t>
            </a:r>
          </a:p>
        </p:txBody>
      </p:sp>
    </p:spTree>
  </p:cSld>
  <p:clrMapOvr>
    <a:masterClrMapping/>
  </p:clrMapOvr>
  <p:transition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318A1F80-AF5A-4851-B64A-0D9E2F8F3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534400" cy="1219200"/>
          </a:xfrm>
        </p:spPr>
        <p:txBody>
          <a:bodyPr/>
          <a:lstStyle/>
          <a:p>
            <a:r>
              <a:rPr lang="en-US" altLang="LID4096" sz="3600"/>
              <a:t>Density-Based Hierarchical Clustering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9B5DB563-8A65-42ED-B5D7-00D3732BE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4876800"/>
          </a:xfrm>
        </p:spPr>
        <p:txBody>
          <a:bodyPr/>
          <a:lstStyle/>
          <a:p>
            <a:r>
              <a:rPr lang="en-US" altLang="LID4096" sz="2400" i="1"/>
              <a:t>Observation</a:t>
            </a:r>
            <a:r>
              <a:rPr lang="en-US" altLang="LID4096" sz="2400"/>
              <a:t>: Dense clusters are completely contained </a:t>
            </a:r>
            <a:br>
              <a:rPr lang="en-US" altLang="LID4096" sz="2400"/>
            </a:br>
            <a:r>
              <a:rPr lang="en-US" altLang="LID4096" sz="2400"/>
              <a:t>by less dense clusters</a:t>
            </a:r>
          </a:p>
          <a:p>
            <a:endParaRPr lang="en-US" altLang="LID4096"/>
          </a:p>
          <a:p>
            <a:endParaRPr lang="en-US" altLang="LID4096"/>
          </a:p>
          <a:p>
            <a:endParaRPr lang="en-US" altLang="LID4096"/>
          </a:p>
          <a:p>
            <a:r>
              <a:rPr lang="en-US" altLang="LID4096" sz="2400" i="1"/>
              <a:t>Idea</a:t>
            </a:r>
            <a:r>
              <a:rPr lang="en-US" altLang="LID4096" sz="2400"/>
              <a:t>: Process objects in the “right” order and keep track of point density in their neighborhood</a:t>
            </a:r>
            <a:r>
              <a:rPr lang="en-US" altLang="LID4096"/>
              <a:t> </a:t>
            </a:r>
            <a:endParaRPr lang="en-CA" altLang="LID4096"/>
          </a:p>
          <a:p>
            <a:endParaRPr lang="en-US" altLang="LID4096"/>
          </a:p>
          <a:p>
            <a:endParaRPr lang="en-US" altLang="LID4096"/>
          </a:p>
        </p:txBody>
      </p:sp>
      <p:grpSp>
        <p:nvGrpSpPr>
          <p:cNvPr id="313348" name="Group 4">
            <a:extLst>
              <a:ext uri="{FF2B5EF4-FFF2-40B4-BE49-F238E27FC236}">
                <a16:creationId xmlns:a16="http://schemas.microsoft.com/office/drawing/2014/main" id="{94FFF1B4-5249-4DFA-97D2-04FA56530E9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133601"/>
            <a:ext cx="1778000" cy="1374775"/>
            <a:chOff x="3130" y="2971"/>
            <a:chExt cx="1120" cy="866"/>
          </a:xfrm>
        </p:grpSpPr>
        <p:sp>
          <p:nvSpPr>
            <p:cNvPr id="313349" name="Freeform 5">
              <a:extLst>
                <a:ext uri="{FF2B5EF4-FFF2-40B4-BE49-F238E27FC236}">
                  <a16:creationId xmlns:a16="http://schemas.microsoft.com/office/drawing/2014/main" id="{B698256C-89E9-45DE-86B2-CE3B403B3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3640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50" name="Freeform 6">
              <a:extLst>
                <a:ext uri="{FF2B5EF4-FFF2-40B4-BE49-F238E27FC236}">
                  <a16:creationId xmlns:a16="http://schemas.microsoft.com/office/drawing/2014/main" id="{158DEBEE-AB5B-48CB-BBFF-D1E60BB5C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3311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51" name="Rectangle 7">
              <a:extLst>
                <a:ext uri="{FF2B5EF4-FFF2-40B4-BE49-F238E27FC236}">
                  <a16:creationId xmlns:a16="http://schemas.microsoft.com/office/drawing/2014/main" id="{E5BDD8E8-8AEB-4F1C-BBB7-2A4412EF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971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LID4096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LID4096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13352" name="Oval 8">
              <a:extLst>
                <a:ext uri="{FF2B5EF4-FFF2-40B4-BE49-F238E27FC236}">
                  <a16:creationId xmlns:a16="http://schemas.microsoft.com/office/drawing/2014/main" id="{D6D17277-2ADE-4406-A2E7-0D40024E1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3315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3" name="Oval 9">
              <a:extLst>
                <a:ext uri="{FF2B5EF4-FFF2-40B4-BE49-F238E27FC236}">
                  <a16:creationId xmlns:a16="http://schemas.microsoft.com/office/drawing/2014/main" id="{FEED18CA-04EB-452B-830B-A82A68B2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" y="3163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4" name="Oval 10">
              <a:extLst>
                <a:ext uri="{FF2B5EF4-FFF2-40B4-BE49-F238E27FC236}">
                  <a16:creationId xmlns:a16="http://schemas.microsoft.com/office/drawing/2014/main" id="{61208666-98FB-46AD-8BE6-AD3C8D9B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3471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5" name="Oval 11">
              <a:extLst>
                <a:ext uri="{FF2B5EF4-FFF2-40B4-BE49-F238E27FC236}">
                  <a16:creationId xmlns:a16="http://schemas.microsoft.com/office/drawing/2014/main" id="{E0BDD0ED-5C49-4223-BB31-7AD6089BA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29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6" name="Oval 12">
              <a:extLst>
                <a:ext uri="{FF2B5EF4-FFF2-40B4-BE49-F238E27FC236}">
                  <a16:creationId xmlns:a16="http://schemas.microsoft.com/office/drawing/2014/main" id="{D557E0CB-ACCB-4B56-81E5-FD8D982D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3503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7" name="Oval 13">
              <a:extLst>
                <a:ext uri="{FF2B5EF4-FFF2-40B4-BE49-F238E27FC236}">
                  <a16:creationId xmlns:a16="http://schemas.microsoft.com/office/drawing/2014/main" id="{30EEB5B1-0DDD-4430-840A-4D2B5201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3673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8" name="Oval 14">
              <a:extLst>
                <a:ext uri="{FF2B5EF4-FFF2-40B4-BE49-F238E27FC236}">
                  <a16:creationId xmlns:a16="http://schemas.microsoft.com/office/drawing/2014/main" id="{25D76014-F298-4117-96D2-226C6E12B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3624"/>
              <a:ext cx="33" cy="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59" name="Oval 15">
              <a:extLst>
                <a:ext uri="{FF2B5EF4-FFF2-40B4-BE49-F238E27FC236}">
                  <a16:creationId xmlns:a16="http://schemas.microsoft.com/office/drawing/2014/main" id="{A53371B4-7DCD-4D37-BBC6-01B98EA3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477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0" name="Oval 16">
              <a:extLst>
                <a:ext uri="{FF2B5EF4-FFF2-40B4-BE49-F238E27FC236}">
                  <a16:creationId xmlns:a16="http://schemas.microsoft.com/office/drawing/2014/main" id="{94C41DDE-20DB-4EED-9046-2CB5A49A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3159"/>
              <a:ext cx="32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1" name="Oval 17">
              <a:extLst>
                <a:ext uri="{FF2B5EF4-FFF2-40B4-BE49-F238E27FC236}">
                  <a16:creationId xmlns:a16="http://schemas.microsoft.com/office/drawing/2014/main" id="{018C0905-C079-4492-A1D8-6BC3C89A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3290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2" name="Oval 18">
              <a:extLst>
                <a:ext uri="{FF2B5EF4-FFF2-40B4-BE49-F238E27FC236}">
                  <a16:creationId xmlns:a16="http://schemas.microsoft.com/office/drawing/2014/main" id="{88544166-54C7-49F0-A23D-776AFD254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340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3" name="Oval 19">
              <a:extLst>
                <a:ext uri="{FF2B5EF4-FFF2-40B4-BE49-F238E27FC236}">
                  <a16:creationId xmlns:a16="http://schemas.microsoft.com/office/drawing/2014/main" id="{ADE53B9E-9B95-453E-83D5-3CDE8606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3185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4" name="Oval 20">
              <a:extLst>
                <a:ext uri="{FF2B5EF4-FFF2-40B4-BE49-F238E27FC236}">
                  <a16:creationId xmlns:a16="http://schemas.microsoft.com/office/drawing/2014/main" id="{0785D126-BD1E-446D-85D0-D2F941D23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451"/>
              <a:ext cx="32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5" name="Oval 21">
              <a:extLst>
                <a:ext uri="{FF2B5EF4-FFF2-40B4-BE49-F238E27FC236}">
                  <a16:creationId xmlns:a16="http://schemas.microsoft.com/office/drawing/2014/main" id="{CF9B41E2-9BEC-4FE3-A661-97F3B76B1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39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6" name="Oval 22">
              <a:extLst>
                <a:ext uri="{FF2B5EF4-FFF2-40B4-BE49-F238E27FC236}">
                  <a16:creationId xmlns:a16="http://schemas.microsoft.com/office/drawing/2014/main" id="{5595614D-9A2B-4646-9B86-8FA31738E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3624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7" name="Oval 23">
              <a:extLst>
                <a:ext uri="{FF2B5EF4-FFF2-40B4-BE49-F238E27FC236}">
                  <a16:creationId xmlns:a16="http://schemas.microsoft.com/office/drawing/2014/main" id="{B0C3F280-CFC8-4C82-A50D-6B84E8B8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65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8" name="Oval 24">
              <a:extLst>
                <a:ext uri="{FF2B5EF4-FFF2-40B4-BE49-F238E27FC236}">
                  <a16:creationId xmlns:a16="http://schemas.microsoft.com/office/drawing/2014/main" id="{3282807B-241D-4370-94CE-AF621E14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345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69" name="Oval 25">
              <a:extLst>
                <a:ext uri="{FF2B5EF4-FFF2-40B4-BE49-F238E27FC236}">
                  <a16:creationId xmlns:a16="http://schemas.microsoft.com/office/drawing/2014/main" id="{A48E2C5F-F61C-4C54-96D0-CFE743A0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333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0" name="Oval 26">
              <a:extLst>
                <a:ext uri="{FF2B5EF4-FFF2-40B4-BE49-F238E27FC236}">
                  <a16:creationId xmlns:a16="http://schemas.microsoft.com/office/drawing/2014/main" id="{B6C91BF4-EFE5-43FE-8A77-224CD94E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99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1" name="Oval 27">
              <a:extLst>
                <a:ext uri="{FF2B5EF4-FFF2-40B4-BE49-F238E27FC236}">
                  <a16:creationId xmlns:a16="http://schemas.microsoft.com/office/drawing/2014/main" id="{114137F5-B928-485B-86A8-7F13FB674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21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2" name="Oval 28">
              <a:extLst>
                <a:ext uri="{FF2B5EF4-FFF2-40B4-BE49-F238E27FC236}">
                  <a16:creationId xmlns:a16="http://schemas.microsoft.com/office/drawing/2014/main" id="{5495DD76-8D21-4D15-A2D4-6C0B76E5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359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3" name="Oval 29">
              <a:extLst>
                <a:ext uri="{FF2B5EF4-FFF2-40B4-BE49-F238E27FC236}">
                  <a16:creationId xmlns:a16="http://schemas.microsoft.com/office/drawing/2014/main" id="{6644AF10-FECF-4BFD-B97C-664525618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69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4" name="Oval 30">
              <a:extLst>
                <a:ext uri="{FF2B5EF4-FFF2-40B4-BE49-F238E27FC236}">
                  <a16:creationId xmlns:a16="http://schemas.microsoft.com/office/drawing/2014/main" id="{6F9D3718-B395-44A8-BBBE-447BC6851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374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5" name="Oval 31">
              <a:extLst>
                <a:ext uri="{FF2B5EF4-FFF2-40B4-BE49-F238E27FC236}">
                  <a16:creationId xmlns:a16="http://schemas.microsoft.com/office/drawing/2014/main" id="{43AA2DED-2E12-4084-937C-17EBD37A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3130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6" name="Oval 32">
              <a:extLst>
                <a:ext uri="{FF2B5EF4-FFF2-40B4-BE49-F238E27FC236}">
                  <a16:creationId xmlns:a16="http://schemas.microsoft.com/office/drawing/2014/main" id="{0E3DEEA2-6B21-4585-8C70-AEFEEBE1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3084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7" name="Oval 33">
              <a:extLst>
                <a:ext uri="{FF2B5EF4-FFF2-40B4-BE49-F238E27FC236}">
                  <a16:creationId xmlns:a16="http://schemas.microsoft.com/office/drawing/2014/main" id="{355B1B28-EDB2-4A67-90C7-CE578ACD9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319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8" name="Oval 34">
              <a:extLst>
                <a:ext uri="{FF2B5EF4-FFF2-40B4-BE49-F238E27FC236}">
                  <a16:creationId xmlns:a16="http://schemas.microsoft.com/office/drawing/2014/main" id="{8D1751F9-73FD-4ABA-9AD9-5ABB974CE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40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79" name="Oval 35">
              <a:extLst>
                <a:ext uri="{FF2B5EF4-FFF2-40B4-BE49-F238E27FC236}">
                  <a16:creationId xmlns:a16="http://schemas.microsoft.com/office/drawing/2014/main" id="{5BF448BC-4D16-4DE2-B9CB-0E37CFF8C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91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80" name="Oval 36">
              <a:extLst>
                <a:ext uri="{FF2B5EF4-FFF2-40B4-BE49-F238E27FC236}">
                  <a16:creationId xmlns:a16="http://schemas.microsoft.com/office/drawing/2014/main" id="{1AA6A540-9D48-453A-974E-A8B298242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804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81" name="Oval 37">
              <a:extLst>
                <a:ext uri="{FF2B5EF4-FFF2-40B4-BE49-F238E27FC236}">
                  <a16:creationId xmlns:a16="http://schemas.microsoft.com/office/drawing/2014/main" id="{3FBAEC22-352A-4ED4-92C6-F51AFE6E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76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82" name="Oval 38">
              <a:extLst>
                <a:ext uri="{FF2B5EF4-FFF2-40B4-BE49-F238E27FC236}">
                  <a16:creationId xmlns:a16="http://schemas.microsoft.com/office/drawing/2014/main" id="{964C81E3-4976-4BBF-A10C-BB6C607B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352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383" name="Oval 39">
              <a:extLst>
                <a:ext uri="{FF2B5EF4-FFF2-40B4-BE49-F238E27FC236}">
                  <a16:creationId xmlns:a16="http://schemas.microsoft.com/office/drawing/2014/main" id="{F4AC1F9C-E9A9-491B-AF89-666157D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320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grpSp>
        <p:nvGrpSpPr>
          <p:cNvPr id="313384" name="Group 40">
            <a:extLst>
              <a:ext uri="{FF2B5EF4-FFF2-40B4-BE49-F238E27FC236}">
                <a16:creationId xmlns:a16="http://schemas.microsoft.com/office/drawing/2014/main" id="{407173E5-F9C5-4008-86DB-5145CF95D046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2133601"/>
            <a:ext cx="1778000" cy="1374775"/>
            <a:chOff x="1693" y="3021"/>
            <a:chExt cx="1120" cy="866"/>
          </a:xfrm>
        </p:grpSpPr>
        <p:sp>
          <p:nvSpPr>
            <p:cNvPr id="313385" name="Freeform 41">
              <a:extLst>
                <a:ext uri="{FF2B5EF4-FFF2-40B4-BE49-F238E27FC236}">
                  <a16:creationId xmlns:a16="http://schemas.microsoft.com/office/drawing/2014/main" id="{0D260115-DC78-4894-8707-8CBA3C70D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3601"/>
              <a:ext cx="7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3386" name="Freeform 42">
              <a:extLst>
                <a:ext uri="{FF2B5EF4-FFF2-40B4-BE49-F238E27FC236}">
                  <a16:creationId xmlns:a16="http://schemas.microsoft.com/office/drawing/2014/main" id="{27B38D0C-3572-4F06-8D63-6D6C29CCF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3510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87" name="Freeform 43">
              <a:extLst>
                <a:ext uri="{FF2B5EF4-FFF2-40B4-BE49-F238E27FC236}">
                  <a16:creationId xmlns:a16="http://schemas.microsoft.com/office/drawing/2014/main" id="{FBDD6F78-65E1-4463-8754-BEED2D526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510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3388" name="Freeform 44">
              <a:extLst>
                <a:ext uri="{FF2B5EF4-FFF2-40B4-BE49-F238E27FC236}">
                  <a16:creationId xmlns:a16="http://schemas.microsoft.com/office/drawing/2014/main" id="{89485024-CA4F-4279-9B7E-8706EED65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3510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89" name="Freeform 45">
              <a:extLst>
                <a:ext uri="{FF2B5EF4-FFF2-40B4-BE49-F238E27FC236}">
                  <a16:creationId xmlns:a16="http://schemas.microsoft.com/office/drawing/2014/main" id="{2CC686DA-EA69-4B57-A19A-A4ED133D2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3601"/>
              <a:ext cx="6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0" name="Freeform 46">
              <a:extLst>
                <a:ext uri="{FF2B5EF4-FFF2-40B4-BE49-F238E27FC236}">
                  <a16:creationId xmlns:a16="http://schemas.microsoft.com/office/drawing/2014/main" id="{D4DE1C76-4FA5-477E-ABF2-576109745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3510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1" name="Freeform 47">
              <a:extLst>
                <a:ext uri="{FF2B5EF4-FFF2-40B4-BE49-F238E27FC236}">
                  <a16:creationId xmlns:a16="http://schemas.microsoft.com/office/drawing/2014/main" id="{B7A173E6-27A2-4029-94A1-2AF492B2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3510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3392" name="Freeform 48">
              <a:extLst>
                <a:ext uri="{FF2B5EF4-FFF2-40B4-BE49-F238E27FC236}">
                  <a16:creationId xmlns:a16="http://schemas.microsoft.com/office/drawing/2014/main" id="{A08C43E5-2E3E-4593-86EB-1D8552613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3510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3" name="Freeform 49">
              <a:extLst>
                <a:ext uri="{FF2B5EF4-FFF2-40B4-BE49-F238E27FC236}">
                  <a16:creationId xmlns:a16="http://schemas.microsoft.com/office/drawing/2014/main" id="{A2D65DAB-487D-4EBE-9112-E4EC3A0B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" y="3446"/>
              <a:ext cx="6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3394" name="Freeform 50">
              <a:extLst>
                <a:ext uri="{FF2B5EF4-FFF2-40B4-BE49-F238E27FC236}">
                  <a16:creationId xmlns:a16="http://schemas.microsoft.com/office/drawing/2014/main" id="{CAE3C107-6324-4DDC-B7E3-B53B4F0A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" y="3446"/>
              <a:ext cx="6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5" name="Freeform 51">
              <a:extLst>
                <a:ext uri="{FF2B5EF4-FFF2-40B4-BE49-F238E27FC236}">
                  <a16:creationId xmlns:a16="http://schemas.microsoft.com/office/drawing/2014/main" id="{F21F29C4-5D4C-496D-937F-321A9B9F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3446"/>
              <a:ext cx="7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6" name="Freeform 52">
              <a:extLst>
                <a:ext uri="{FF2B5EF4-FFF2-40B4-BE49-F238E27FC236}">
                  <a16:creationId xmlns:a16="http://schemas.microsoft.com/office/drawing/2014/main" id="{A4EA7CBE-6726-440A-AF06-5F4E8B974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665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7" name="Freeform 53">
              <a:extLst>
                <a:ext uri="{FF2B5EF4-FFF2-40B4-BE49-F238E27FC236}">
                  <a16:creationId xmlns:a16="http://schemas.microsoft.com/office/drawing/2014/main" id="{99EF10D5-629C-4450-9AB9-5CE737492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3529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8" name="Freeform 54">
              <a:extLst>
                <a:ext uri="{FF2B5EF4-FFF2-40B4-BE49-F238E27FC236}">
                  <a16:creationId xmlns:a16="http://schemas.microsoft.com/office/drawing/2014/main" id="{A07DCBD2-1FE9-48F2-9769-34AFFC64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3529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399" name="Freeform 55">
              <a:extLst>
                <a:ext uri="{FF2B5EF4-FFF2-40B4-BE49-F238E27FC236}">
                  <a16:creationId xmlns:a16="http://schemas.microsoft.com/office/drawing/2014/main" id="{F34CB402-C56B-4724-B563-5BAA0211C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48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0" name="Freeform 56">
              <a:extLst>
                <a:ext uri="{FF2B5EF4-FFF2-40B4-BE49-F238E27FC236}">
                  <a16:creationId xmlns:a16="http://schemas.microsoft.com/office/drawing/2014/main" id="{84FFBED8-BBEB-42C4-853E-812623E45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3548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1" name="Freeform 57">
              <a:extLst>
                <a:ext uri="{FF2B5EF4-FFF2-40B4-BE49-F238E27FC236}">
                  <a16:creationId xmlns:a16="http://schemas.microsoft.com/office/drawing/2014/main" id="{3F21CE9E-5E4E-4E66-8603-914FCEE3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3439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2" name="Freeform 58">
              <a:extLst>
                <a:ext uri="{FF2B5EF4-FFF2-40B4-BE49-F238E27FC236}">
                  <a16:creationId xmlns:a16="http://schemas.microsoft.com/office/drawing/2014/main" id="{02B327D2-DAA6-4D46-8643-5922D47DC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3542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3" name="Freeform 59">
              <a:extLst>
                <a:ext uri="{FF2B5EF4-FFF2-40B4-BE49-F238E27FC236}">
                  <a16:creationId xmlns:a16="http://schemas.microsoft.com/office/drawing/2014/main" id="{B2B9D67E-A622-400D-9705-1FFE1A8A3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" y="3690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4" name="Freeform 60">
              <a:extLst>
                <a:ext uri="{FF2B5EF4-FFF2-40B4-BE49-F238E27FC236}">
                  <a16:creationId xmlns:a16="http://schemas.microsoft.com/office/drawing/2014/main" id="{B7D35EF3-C785-4DAD-A915-CCE11E6AF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3555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5" name="Freeform 61">
              <a:extLst>
                <a:ext uri="{FF2B5EF4-FFF2-40B4-BE49-F238E27FC236}">
                  <a16:creationId xmlns:a16="http://schemas.microsoft.com/office/drawing/2014/main" id="{A0E56EBE-BCE7-4BFB-8E8B-3E9B5F569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458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6" name="Freeform 62">
              <a:extLst>
                <a:ext uri="{FF2B5EF4-FFF2-40B4-BE49-F238E27FC236}">
                  <a16:creationId xmlns:a16="http://schemas.microsoft.com/office/drawing/2014/main" id="{9A6B79DF-76F3-46E1-8D4C-D2CD0746D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" y="3381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7" name="Freeform 63">
              <a:extLst>
                <a:ext uri="{FF2B5EF4-FFF2-40B4-BE49-F238E27FC236}">
                  <a16:creationId xmlns:a16="http://schemas.microsoft.com/office/drawing/2014/main" id="{125055CA-5971-4097-8361-88C16C710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3433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8" name="Freeform 64">
              <a:extLst>
                <a:ext uri="{FF2B5EF4-FFF2-40B4-BE49-F238E27FC236}">
                  <a16:creationId xmlns:a16="http://schemas.microsoft.com/office/drawing/2014/main" id="{892D83CE-1497-4026-979A-59D04E0AB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3503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09" name="Freeform 65">
              <a:extLst>
                <a:ext uri="{FF2B5EF4-FFF2-40B4-BE49-F238E27FC236}">
                  <a16:creationId xmlns:a16="http://schemas.microsoft.com/office/drawing/2014/main" id="{D3731CEE-92CE-45D0-A821-DDB483062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3601"/>
              <a:ext cx="6" cy="0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0" name="Freeform 66">
              <a:extLst>
                <a:ext uri="{FF2B5EF4-FFF2-40B4-BE49-F238E27FC236}">
                  <a16:creationId xmlns:a16="http://schemas.microsoft.com/office/drawing/2014/main" id="{AE8BA8F0-03CD-4D55-8D9E-FFA09F4AA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3374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1" name="Freeform 67">
              <a:extLst>
                <a:ext uri="{FF2B5EF4-FFF2-40B4-BE49-F238E27FC236}">
                  <a16:creationId xmlns:a16="http://schemas.microsoft.com/office/drawing/2014/main" id="{20CF772C-E811-4366-86EE-EB8AE3BB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3361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2" name="Freeform 68">
              <a:extLst>
                <a:ext uri="{FF2B5EF4-FFF2-40B4-BE49-F238E27FC236}">
                  <a16:creationId xmlns:a16="http://schemas.microsoft.com/office/drawing/2014/main" id="{33827741-206E-4094-B0F7-D51C3F14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3381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3" name="Freeform 69">
              <a:extLst>
                <a:ext uri="{FF2B5EF4-FFF2-40B4-BE49-F238E27FC236}">
                  <a16:creationId xmlns:a16="http://schemas.microsoft.com/office/drawing/2014/main" id="{FB9159EF-E129-4528-86D6-C91016F33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3439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4" name="Freeform 70">
              <a:extLst>
                <a:ext uri="{FF2B5EF4-FFF2-40B4-BE49-F238E27FC236}">
                  <a16:creationId xmlns:a16="http://schemas.microsoft.com/office/drawing/2014/main" id="{90E26FCA-9745-43F0-BE08-1A843FF40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503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5" name="Freeform 71">
              <a:extLst>
                <a:ext uri="{FF2B5EF4-FFF2-40B4-BE49-F238E27FC236}">
                  <a16:creationId xmlns:a16="http://schemas.microsoft.com/office/drawing/2014/main" id="{22D85B58-BCFB-439F-BA51-A3E2BE33E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81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6" name="Freeform 72">
              <a:extLst>
                <a:ext uri="{FF2B5EF4-FFF2-40B4-BE49-F238E27FC236}">
                  <a16:creationId xmlns:a16="http://schemas.microsoft.com/office/drawing/2014/main" id="{E4261C1F-41FC-469E-A1B6-7E75E4200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3484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7" name="Freeform 73">
              <a:extLst>
                <a:ext uri="{FF2B5EF4-FFF2-40B4-BE49-F238E27FC236}">
                  <a16:creationId xmlns:a16="http://schemas.microsoft.com/office/drawing/2014/main" id="{FB8991AB-9219-4015-A09F-6B1A737C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3426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8" name="Freeform 74">
              <a:extLst>
                <a:ext uri="{FF2B5EF4-FFF2-40B4-BE49-F238E27FC236}">
                  <a16:creationId xmlns:a16="http://schemas.microsoft.com/office/drawing/2014/main" id="{1BDD285E-BFEE-40ED-A310-732AE0D6C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3355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19" name="Freeform 75">
              <a:extLst>
                <a:ext uri="{FF2B5EF4-FFF2-40B4-BE49-F238E27FC236}">
                  <a16:creationId xmlns:a16="http://schemas.microsoft.com/office/drawing/2014/main" id="{66651A28-F461-42C4-A89B-12DD1B6A4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3381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20" name="Freeform 76">
              <a:extLst>
                <a:ext uri="{FF2B5EF4-FFF2-40B4-BE49-F238E27FC236}">
                  <a16:creationId xmlns:a16="http://schemas.microsoft.com/office/drawing/2014/main" id="{645C7FE8-0EE8-43FA-B334-7F10C274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" y="3439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21" name="Freeform 77">
              <a:extLst>
                <a:ext uri="{FF2B5EF4-FFF2-40B4-BE49-F238E27FC236}">
                  <a16:creationId xmlns:a16="http://schemas.microsoft.com/office/drawing/2014/main" id="{359E1E85-11C8-4118-AA45-995374A43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3555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22" name="Freeform 78">
              <a:extLst>
                <a:ext uri="{FF2B5EF4-FFF2-40B4-BE49-F238E27FC236}">
                  <a16:creationId xmlns:a16="http://schemas.microsoft.com/office/drawing/2014/main" id="{5F398D3F-4764-445E-AE51-7692A8164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3626"/>
              <a:ext cx="6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23" name="Freeform 79">
              <a:extLst>
                <a:ext uri="{FF2B5EF4-FFF2-40B4-BE49-F238E27FC236}">
                  <a16:creationId xmlns:a16="http://schemas.microsoft.com/office/drawing/2014/main" id="{76650B4E-1163-4E7E-9615-1216BD029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3510"/>
              <a:ext cx="7" cy="1"/>
            </a:xfrm>
            <a:custGeom>
              <a:avLst/>
              <a:gdLst>
                <a:gd name="T0" fmla="*/ 0 w 8"/>
                <a:gd name="T1" fmla="*/ 0 w 8"/>
                <a:gd name="T2" fmla="*/ 0 w 8"/>
                <a:gd name="T3" fmla="*/ 8 w 8"/>
                <a:gd name="T4" fmla="*/ 8 w 8"/>
                <a:gd name="T5" fmla="*/ 8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313424" name="Rectangle 80">
              <a:extLst>
                <a:ext uri="{FF2B5EF4-FFF2-40B4-BE49-F238E27FC236}">
                  <a16:creationId xmlns:a16="http://schemas.microsoft.com/office/drawing/2014/main" id="{8F88D390-2A8A-4B9F-9F4D-31E5BF166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021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LID4096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US" altLang="LID4096" sz="1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313425" name="Group 81">
              <a:extLst>
                <a:ext uri="{FF2B5EF4-FFF2-40B4-BE49-F238E27FC236}">
                  <a16:creationId xmlns:a16="http://schemas.microsoft.com/office/drawing/2014/main" id="{5CE1A0F1-C0B1-4F5A-9373-D7F12A4FB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9" y="3219"/>
              <a:ext cx="153" cy="174"/>
              <a:chOff x="2804" y="3379"/>
              <a:chExt cx="153" cy="174"/>
            </a:xfrm>
          </p:grpSpPr>
          <p:sp>
            <p:nvSpPr>
              <p:cNvPr id="313426" name="Rectangle 82">
                <a:extLst>
                  <a:ext uri="{FF2B5EF4-FFF2-40B4-BE49-F238E27FC236}">
                    <a16:creationId xmlns:a16="http://schemas.microsoft.com/office/drawing/2014/main" id="{3BECBFE7-F33C-4A6C-B63A-AA4792D39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3379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LID4096" sz="1600" b="1">
                    <a:solidFill>
                      <a:srgbClr val="66CC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endParaRPr lang="en-US" altLang="LID4096" sz="1600" b="1">
                  <a:solidFill>
                    <a:srgbClr val="66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3427" name="Rectangle 83">
                <a:extLst>
                  <a:ext uri="{FF2B5EF4-FFF2-40B4-BE49-F238E27FC236}">
                    <a16:creationId xmlns:a16="http://schemas.microsoft.com/office/drawing/2014/main" id="{ACE7E9C8-E69E-45AD-8682-6C2043A49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" y="3437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LID4096" sz="1200" b="1">
                    <a:solidFill>
                      <a:srgbClr val="66CC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LID4096" sz="1200" b="1">
                  <a:solidFill>
                    <a:srgbClr val="66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3428" name="Group 84">
              <a:extLst>
                <a:ext uri="{FF2B5EF4-FFF2-40B4-BE49-F238E27FC236}">
                  <a16:creationId xmlns:a16="http://schemas.microsoft.com/office/drawing/2014/main" id="{329A2093-2781-4884-8018-6A8E17901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4" y="3204"/>
              <a:ext cx="137" cy="169"/>
              <a:chOff x="3319" y="3374"/>
              <a:chExt cx="137" cy="169"/>
            </a:xfrm>
          </p:grpSpPr>
          <p:sp>
            <p:nvSpPr>
              <p:cNvPr id="313429" name="Rectangle 85">
                <a:extLst>
                  <a:ext uri="{FF2B5EF4-FFF2-40B4-BE49-F238E27FC236}">
                    <a16:creationId xmlns:a16="http://schemas.microsoft.com/office/drawing/2014/main" id="{88DA5C25-A709-412C-AE04-873C34EF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374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LID4096" sz="16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endParaRPr lang="en-US" altLang="LID4096" sz="1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3430" name="Rectangle 86">
                <a:extLst>
                  <a:ext uri="{FF2B5EF4-FFF2-40B4-BE49-F238E27FC236}">
                    <a16:creationId xmlns:a16="http://schemas.microsoft.com/office/drawing/2014/main" id="{EDBE8AD4-20CA-4F57-9BA4-983436BA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427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LID4096" sz="12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altLang="LID4096" sz="1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3431" name="Oval 87">
              <a:extLst>
                <a:ext uri="{FF2B5EF4-FFF2-40B4-BE49-F238E27FC236}">
                  <a16:creationId xmlns:a16="http://schemas.microsoft.com/office/drawing/2014/main" id="{90D68330-35BB-4AC2-8892-80AFD80A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3365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2" name="Oval 88">
              <a:extLst>
                <a:ext uri="{FF2B5EF4-FFF2-40B4-BE49-F238E27FC236}">
                  <a16:creationId xmlns:a16="http://schemas.microsoft.com/office/drawing/2014/main" id="{DA56D8F4-B9ED-44BE-B8E2-C4BC94FBD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445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3" name="Oval 89">
              <a:extLst>
                <a:ext uri="{FF2B5EF4-FFF2-40B4-BE49-F238E27FC236}">
                  <a16:creationId xmlns:a16="http://schemas.microsoft.com/office/drawing/2014/main" id="{6C01FBFD-E399-483D-9D8A-17C20FDA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3417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4" name="Oval 90">
              <a:extLst>
                <a:ext uri="{FF2B5EF4-FFF2-40B4-BE49-F238E27FC236}">
                  <a16:creationId xmlns:a16="http://schemas.microsoft.com/office/drawing/2014/main" id="{CF6E89CD-2C74-47FF-A943-40E5DB4C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335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5" name="Oval 91">
              <a:extLst>
                <a:ext uri="{FF2B5EF4-FFF2-40B4-BE49-F238E27FC236}">
                  <a16:creationId xmlns:a16="http://schemas.microsoft.com/office/drawing/2014/main" id="{03CB1189-780F-4724-84B8-C8E81838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34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6" name="Oval 92">
              <a:extLst>
                <a:ext uri="{FF2B5EF4-FFF2-40B4-BE49-F238E27FC236}">
                  <a16:creationId xmlns:a16="http://schemas.microsoft.com/office/drawing/2014/main" id="{E783356B-778F-47DC-9EF7-14C14641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3427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7" name="Oval 93">
              <a:extLst>
                <a:ext uri="{FF2B5EF4-FFF2-40B4-BE49-F238E27FC236}">
                  <a16:creationId xmlns:a16="http://schemas.microsoft.com/office/drawing/2014/main" id="{A43B6479-8273-40E7-8BEE-4C59464D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48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8" name="Oval 94">
              <a:extLst>
                <a:ext uri="{FF2B5EF4-FFF2-40B4-BE49-F238E27FC236}">
                  <a16:creationId xmlns:a16="http://schemas.microsoft.com/office/drawing/2014/main" id="{C871ECED-FBB5-4FFB-AAD0-956343AF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358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39" name="Oval 95">
              <a:extLst>
                <a:ext uri="{FF2B5EF4-FFF2-40B4-BE49-F238E27FC236}">
                  <a16:creationId xmlns:a16="http://schemas.microsoft.com/office/drawing/2014/main" id="{3C6C2C2D-5323-46AF-B3E5-20AADB2B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545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0" name="Oval 96">
              <a:extLst>
                <a:ext uri="{FF2B5EF4-FFF2-40B4-BE49-F238E27FC236}">
                  <a16:creationId xmlns:a16="http://schemas.microsoft.com/office/drawing/2014/main" id="{C8801C9D-E2FE-459C-BC22-7F4A628B2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641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1" name="Oval 97">
              <a:extLst>
                <a:ext uri="{FF2B5EF4-FFF2-40B4-BE49-F238E27FC236}">
                  <a16:creationId xmlns:a16="http://schemas.microsoft.com/office/drawing/2014/main" id="{8C6AC634-2408-4CED-BAAE-7FA4210F2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674"/>
              <a:ext cx="33" cy="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2" name="Oval 98">
              <a:extLst>
                <a:ext uri="{FF2B5EF4-FFF2-40B4-BE49-F238E27FC236}">
                  <a16:creationId xmlns:a16="http://schemas.microsoft.com/office/drawing/2014/main" id="{6419EC70-2131-41D5-B2ED-90544E13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527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3" name="Oval 99">
              <a:extLst>
                <a:ext uri="{FF2B5EF4-FFF2-40B4-BE49-F238E27FC236}">
                  <a16:creationId xmlns:a16="http://schemas.microsoft.com/office/drawing/2014/main" id="{DF75FDA9-D28D-4AC4-BCCD-5F77ABBFC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358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4" name="Oval 100">
              <a:extLst>
                <a:ext uri="{FF2B5EF4-FFF2-40B4-BE49-F238E27FC236}">
                  <a16:creationId xmlns:a16="http://schemas.microsoft.com/office/drawing/2014/main" id="{C283BB6E-1538-4F78-9BE7-735BE4E24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363"/>
              <a:ext cx="32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5" name="Oval 101">
              <a:extLst>
                <a:ext uri="{FF2B5EF4-FFF2-40B4-BE49-F238E27FC236}">
                  <a16:creationId xmlns:a16="http://schemas.microsoft.com/office/drawing/2014/main" id="{82EDC8B1-0858-4AC4-A9F4-7433B7C69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340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6" name="Oval 102">
              <a:extLst>
                <a:ext uri="{FF2B5EF4-FFF2-40B4-BE49-F238E27FC236}">
                  <a16:creationId xmlns:a16="http://schemas.microsoft.com/office/drawing/2014/main" id="{8FD8B371-04EC-48CE-B1F0-B180BBD84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370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7" name="Oval 103">
              <a:extLst>
                <a:ext uri="{FF2B5EF4-FFF2-40B4-BE49-F238E27FC236}">
                  <a16:creationId xmlns:a16="http://schemas.microsoft.com/office/drawing/2014/main" id="{17433961-92F2-496F-B372-E4099A21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04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8" name="Oval 104">
              <a:extLst>
                <a:ext uri="{FF2B5EF4-FFF2-40B4-BE49-F238E27FC236}">
                  <a16:creationId xmlns:a16="http://schemas.microsoft.com/office/drawing/2014/main" id="{CCD2FBE0-6A10-4C9F-A029-6F6CF1488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427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49" name="Oval 105">
              <a:extLst>
                <a:ext uri="{FF2B5EF4-FFF2-40B4-BE49-F238E27FC236}">
                  <a16:creationId xmlns:a16="http://schemas.microsoft.com/office/drawing/2014/main" id="{08008C63-D0B7-458C-AB5F-F040E7E76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3479"/>
              <a:ext cx="33" cy="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0" name="Oval 106">
              <a:extLst>
                <a:ext uri="{FF2B5EF4-FFF2-40B4-BE49-F238E27FC236}">
                  <a16:creationId xmlns:a16="http://schemas.microsoft.com/office/drawing/2014/main" id="{55444778-B0A5-48D7-9FF9-ED127F685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501"/>
              <a:ext cx="32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1" name="Oval 107">
              <a:extLst>
                <a:ext uri="{FF2B5EF4-FFF2-40B4-BE49-F238E27FC236}">
                  <a16:creationId xmlns:a16="http://schemas.microsoft.com/office/drawing/2014/main" id="{89AE3387-AD4E-4392-AFDD-6393C3F88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3545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2" name="Oval 108">
              <a:extLst>
                <a:ext uri="{FF2B5EF4-FFF2-40B4-BE49-F238E27FC236}">
                  <a16:creationId xmlns:a16="http://schemas.microsoft.com/office/drawing/2014/main" id="{822E4C24-AB17-425C-A9A4-C1497DA3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0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3" name="Oval 109">
              <a:extLst>
                <a:ext uri="{FF2B5EF4-FFF2-40B4-BE49-F238E27FC236}">
                  <a16:creationId xmlns:a16="http://schemas.microsoft.com/office/drawing/2014/main" id="{6A1368F0-E8C2-4C4A-B9E8-05DDA8DE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356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4" name="Oval 110">
              <a:extLst>
                <a:ext uri="{FF2B5EF4-FFF2-40B4-BE49-F238E27FC236}">
                  <a16:creationId xmlns:a16="http://schemas.microsoft.com/office/drawing/2014/main" id="{01F1025E-B08A-4593-BA51-564BD42F0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353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5" name="Oval 111">
              <a:extLst>
                <a:ext uri="{FF2B5EF4-FFF2-40B4-BE49-F238E27FC236}">
                  <a16:creationId xmlns:a16="http://schemas.microsoft.com/office/drawing/2014/main" id="{9418A709-39BC-4D5C-A241-7D21E1D9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48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6" name="Oval 112">
              <a:extLst>
                <a:ext uri="{FF2B5EF4-FFF2-40B4-BE49-F238E27FC236}">
                  <a16:creationId xmlns:a16="http://schemas.microsoft.com/office/drawing/2014/main" id="{AD39AE39-B5C8-4226-9304-460EEB77D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511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7" name="Oval 113">
              <a:extLst>
                <a:ext uri="{FF2B5EF4-FFF2-40B4-BE49-F238E27FC236}">
                  <a16:creationId xmlns:a16="http://schemas.microsoft.com/office/drawing/2014/main" id="{FD88F91C-BB48-4D91-97F6-7D446B4A0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42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8" name="Oval 114">
              <a:extLst>
                <a:ext uri="{FF2B5EF4-FFF2-40B4-BE49-F238E27FC236}">
                  <a16:creationId xmlns:a16="http://schemas.microsoft.com/office/drawing/2014/main" id="{DF73E616-B22B-40D2-9B65-B57DC178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3490"/>
              <a:ext cx="33" cy="3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59" name="Oval 115">
              <a:extLst>
                <a:ext uri="{FF2B5EF4-FFF2-40B4-BE49-F238E27FC236}">
                  <a16:creationId xmlns:a16="http://schemas.microsoft.com/office/drawing/2014/main" id="{81384EF0-5D5D-4BBD-941A-13284B90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435"/>
              <a:ext cx="33" cy="3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0" name="Oval 116">
              <a:extLst>
                <a:ext uri="{FF2B5EF4-FFF2-40B4-BE49-F238E27FC236}">
                  <a16:creationId xmlns:a16="http://schemas.microsoft.com/office/drawing/2014/main" id="{E89E6802-2242-4713-A2CB-87644E3A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3422"/>
              <a:ext cx="190" cy="19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1" name="Oval 117">
              <a:extLst>
                <a:ext uri="{FF2B5EF4-FFF2-40B4-BE49-F238E27FC236}">
                  <a16:creationId xmlns:a16="http://schemas.microsoft.com/office/drawing/2014/main" id="{FCED6BE5-86B9-4746-AE9F-E4C23F68D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3354"/>
              <a:ext cx="190" cy="190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2" name="Oval 118">
              <a:extLst>
                <a:ext uri="{FF2B5EF4-FFF2-40B4-BE49-F238E27FC236}">
                  <a16:creationId xmlns:a16="http://schemas.microsoft.com/office/drawing/2014/main" id="{7A6AA6BD-B538-4C42-87FA-CAE8E6FB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3204"/>
              <a:ext cx="488" cy="48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3" name="Oval 119">
              <a:extLst>
                <a:ext uri="{FF2B5EF4-FFF2-40B4-BE49-F238E27FC236}">
                  <a16:creationId xmlns:a16="http://schemas.microsoft.com/office/drawing/2014/main" id="{8F4588CF-9429-48DD-8D4B-3C24A2AF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04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4" name="Oval 120">
              <a:extLst>
                <a:ext uri="{FF2B5EF4-FFF2-40B4-BE49-F238E27FC236}">
                  <a16:creationId xmlns:a16="http://schemas.microsoft.com/office/drawing/2014/main" id="{52E60488-4A50-4858-B947-C34E53C4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26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5" name="Oval 121">
              <a:extLst>
                <a:ext uri="{FF2B5EF4-FFF2-40B4-BE49-F238E27FC236}">
                  <a16:creationId xmlns:a16="http://schemas.microsoft.com/office/drawing/2014/main" id="{B6A53AE6-9FFE-4AE2-B317-70B8DD290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3613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6" name="Oval 122">
              <a:extLst>
                <a:ext uri="{FF2B5EF4-FFF2-40B4-BE49-F238E27FC236}">
                  <a16:creationId xmlns:a16="http://schemas.microsoft.com/office/drawing/2014/main" id="{C1ACFFED-0A11-4B7B-A1C2-532E2AB9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374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7" name="Oval 123">
              <a:extLst>
                <a:ext uri="{FF2B5EF4-FFF2-40B4-BE49-F238E27FC236}">
                  <a16:creationId xmlns:a16="http://schemas.microsoft.com/office/drawing/2014/main" id="{20C4C6AB-BB0B-4A8F-BDE2-4E2EBF6A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796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8" name="Oval 124">
              <a:extLst>
                <a:ext uri="{FF2B5EF4-FFF2-40B4-BE49-F238E27FC236}">
                  <a16:creationId xmlns:a16="http://schemas.microsoft.com/office/drawing/2014/main" id="{A05A0883-9ADF-4657-859B-3BDC644E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180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69" name="Oval 125">
              <a:extLst>
                <a:ext uri="{FF2B5EF4-FFF2-40B4-BE49-F238E27FC236}">
                  <a16:creationId xmlns:a16="http://schemas.microsoft.com/office/drawing/2014/main" id="{4ECDF023-27A4-42DB-B8A9-B077EED1D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134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0" name="Oval 126">
              <a:extLst>
                <a:ext uri="{FF2B5EF4-FFF2-40B4-BE49-F238E27FC236}">
                  <a16:creationId xmlns:a16="http://schemas.microsoft.com/office/drawing/2014/main" id="{E6B37DED-A9A7-4EAC-950C-1268C7CB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4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1" name="Oval 127">
              <a:extLst>
                <a:ext uri="{FF2B5EF4-FFF2-40B4-BE49-F238E27FC236}">
                  <a16:creationId xmlns:a16="http://schemas.microsoft.com/office/drawing/2014/main" id="{2249BB8C-FC7A-4C8C-BCA1-0C0F12937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345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2" name="Oval 128">
              <a:extLst>
                <a:ext uri="{FF2B5EF4-FFF2-40B4-BE49-F238E27FC236}">
                  <a16:creationId xmlns:a16="http://schemas.microsoft.com/office/drawing/2014/main" id="{7DD09D35-71A3-416E-B390-19127FF5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3641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3" name="Oval 129">
              <a:extLst>
                <a:ext uri="{FF2B5EF4-FFF2-40B4-BE49-F238E27FC236}">
                  <a16:creationId xmlns:a16="http://schemas.microsoft.com/office/drawing/2014/main" id="{B66AB445-E943-4765-9902-0E62F7AC4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854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4" name="Oval 130">
              <a:extLst>
                <a:ext uri="{FF2B5EF4-FFF2-40B4-BE49-F238E27FC236}">
                  <a16:creationId xmlns:a16="http://schemas.microsoft.com/office/drawing/2014/main" id="{474B4608-E2F5-4171-946E-40B8C36A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812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5" name="Oval 131">
              <a:extLst>
                <a:ext uri="{FF2B5EF4-FFF2-40B4-BE49-F238E27FC236}">
                  <a16:creationId xmlns:a16="http://schemas.microsoft.com/office/drawing/2014/main" id="{6DA9B169-1AA8-4CA5-8A33-39209CC52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3579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6" name="Oval 132">
              <a:extLst>
                <a:ext uri="{FF2B5EF4-FFF2-40B4-BE49-F238E27FC236}">
                  <a16:creationId xmlns:a16="http://schemas.microsoft.com/office/drawing/2014/main" id="{71AC8BF8-36A9-48D5-A1E2-E5C42D24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58"/>
              <a:ext cx="33" cy="33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3477" name="Oval 133">
              <a:extLst>
                <a:ext uri="{FF2B5EF4-FFF2-40B4-BE49-F238E27FC236}">
                  <a16:creationId xmlns:a16="http://schemas.microsoft.com/office/drawing/2014/main" id="{620CBB95-B131-4950-A4CE-7A0538AD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265"/>
              <a:ext cx="488" cy="488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pic>
        <p:nvPicPr>
          <p:cNvPr id="313478" name="Picture 134">
            <a:extLst>
              <a:ext uri="{FF2B5EF4-FFF2-40B4-BE49-F238E27FC236}">
                <a16:creationId xmlns:a16="http://schemas.microsoft.com/office/drawing/2014/main" id="{17A239C9-5AE9-4BD7-B9DD-D9F4AA2C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4600576"/>
            <a:ext cx="3452812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CA972019-B7A8-4872-822C-42C34D8FA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34400" cy="609600"/>
          </a:xfrm>
        </p:spPr>
        <p:txBody>
          <a:bodyPr/>
          <a:lstStyle/>
          <a:p>
            <a:r>
              <a:rPr lang="en-US" altLang="LID4096" sz="3200"/>
              <a:t>Core- and Reachability Distance</a:t>
            </a:r>
            <a:endParaRPr lang="en-CA" altLang="LID4096" sz="3200"/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29F92430-A998-4555-A2E2-6734D1E58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685800"/>
            <a:ext cx="7772400" cy="4114800"/>
          </a:xfrm>
        </p:spPr>
        <p:txBody>
          <a:bodyPr/>
          <a:lstStyle/>
          <a:p>
            <a:pPr defTabSz="573088">
              <a:spcBef>
                <a:spcPct val="75000"/>
              </a:spcBef>
            </a:pPr>
            <a:r>
              <a:rPr lang="en-US" altLang="LID4096">
                <a:solidFill>
                  <a:srgbClr val="000000"/>
                </a:solidFill>
              </a:rPr>
              <a:t>Parameters: “generating” distance </a:t>
            </a:r>
            <a:r>
              <a:rPr lang="en-US" altLang="LID4096" i="1">
                <a:solidFill>
                  <a:srgbClr val="000000"/>
                </a:solidFill>
                <a:latin typeface="Symbol" panose="05050102010706020507" pitchFamily="18" charset="2"/>
              </a:rPr>
              <a:t>e,</a:t>
            </a:r>
            <a:r>
              <a:rPr lang="en-US" altLang="LID4096">
                <a:solidFill>
                  <a:srgbClr val="000000"/>
                </a:solidFill>
              </a:rPr>
              <a:t> fixed value </a:t>
            </a:r>
            <a:r>
              <a:rPr lang="en-US" altLang="LID4096" i="1">
                <a:solidFill>
                  <a:srgbClr val="000000"/>
                </a:solidFill>
              </a:rPr>
              <a:t>MinPts</a:t>
            </a:r>
            <a:endParaRPr lang="en-US" altLang="LID4096">
              <a:solidFill>
                <a:srgbClr val="000000"/>
              </a:solidFill>
            </a:endParaRPr>
          </a:p>
          <a:p>
            <a:pPr defTabSz="573088">
              <a:spcBef>
                <a:spcPct val="75000"/>
              </a:spcBef>
            </a:pPr>
            <a:r>
              <a:rPr lang="en-US" altLang="LID4096" b="0" i="1">
                <a:solidFill>
                  <a:srgbClr val="000000"/>
                </a:solidFill>
              </a:rPr>
              <a:t>c</a:t>
            </a:r>
            <a:r>
              <a:rPr lang="en-CA" altLang="LID4096" b="0" i="1">
                <a:solidFill>
                  <a:srgbClr val="000000"/>
                </a:solidFill>
              </a:rPr>
              <a:t>ore</a:t>
            </a:r>
            <a:r>
              <a:rPr lang="en-US" altLang="LID4096" b="0" i="1">
                <a:solidFill>
                  <a:srgbClr val="000000"/>
                </a:solidFill>
              </a:rPr>
              <a:t>-distance</a:t>
            </a:r>
            <a:r>
              <a:rPr lang="en-US" altLang="LID4096" b="0" i="1" baseline="-25000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lang="en-US" altLang="LID4096" b="0" i="1" baseline="-25000">
                <a:solidFill>
                  <a:srgbClr val="000000"/>
                </a:solidFill>
              </a:rPr>
              <a:t>,MinPts</a:t>
            </a:r>
            <a:r>
              <a:rPr lang="en-US" altLang="LID4096" b="0">
                <a:solidFill>
                  <a:srgbClr val="000000"/>
                </a:solidFill>
              </a:rPr>
              <a:t>(</a:t>
            </a:r>
            <a:r>
              <a:rPr lang="en-US" altLang="LID4096" b="0" i="1">
                <a:solidFill>
                  <a:srgbClr val="000000"/>
                </a:solidFill>
              </a:rPr>
              <a:t>o</a:t>
            </a:r>
            <a:r>
              <a:rPr lang="en-US" altLang="LID4096" b="0">
                <a:solidFill>
                  <a:srgbClr val="000000"/>
                </a:solidFill>
              </a:rPr>
              <a:t>)</a:t>
            </a:r>
            <a:r>
              <a:rPr lang="en-US" altLang="LID4096">
                <a:solidFill>
                  <a:srgbClr val="000000"/>
                </a:solidFill>
              </a:rPr>
              <a:t>  </a:t>
            </a:r>
          </a:p>
          <a:p>
            <a:pPr defTabSz="573088">
              <a:spcBef>
                <a:spcPct val="25000"/>
              </a:spcBef>
              <a:buNone/>
            </a:pPr>
            <a:r>
              <a:rPr lang="en-US" altLang="LID4096" sz="2600">
                <a:solidFill>
                  <a:srgbClr val="000000"/>
                </a:solidFill>
                <a:latin typeface="Symbol" panose="05050102010706020507" pitchFamily="18" charset="2"/>
              </a:rPr>
              <a:t>	</a:t>
            </a:r>
            <a:r>
              <a:rPr lang="en-US" altLang="LID4096" sz="2800"/>
              <a:t>“smallest distance such that </a:t>
            </a:r>
            <a:r>
              <a:rPr lang="en-US" altLang="LID4096" sz="2800" i="1"/>
              <a:t>o</a:t>
            </a:r>
            <a:r>
              <a:rPr lang="en-US" altLang="LID4096" sz="2800"/>
              <a:t> is a core object”</a:t>
            </a:r>
            <a:br>
              <a:rPr lang="en-US" altLang="LID4096" sz="2600"/>
            </a:br>
            <a:r>
              <a:rPr lang="en-US" altLang="LID4096" sz="2600"/>
              <a:t>(if that distance is </a:t>
            </a:r>
            <a:r>
              <a:rPr lang="en-US" altLang="LID4096" sz="2600" i="1">
                <a:latin typeface="Symbol" panose="05050102010706020507" pitchFamily="18" charset="2"/>
              </a:rPr>
              <a:t>£</a:t>
            </a:r>
            <a:r>
              <a:rPr lang="en-US" altLang="LID4096" sz="2600" i="1"/>
              <a:t> </a:t>
            </a:r>
            <a:r>
              <a:rPr lang="en-US" altLang="LID4096" sz="2600" i="1">
                <a:latin typeface="Symbol" panose="05050102010706020507" pitchFamily="18" charset="2"/>
              </a:rPr>
              <a:t>e</a:t>
            </a:r>
            <a:r>
              <a:rPr lang="en-US" altLang="LID4096" sz="2600">
                <a:latin typeface="Symbol" panose="05050102010706020507" pitchFamily="18" charset="2"/>
              </a:rPr>
              <a:t> ; </a:t>
            </a:r>
            <a:r>
              <a:rPr lang="en-US" altLang="LID4096" sz="2600"/>
              <a:t>“</a:t>
            </a:r>
            <a:r>
              <a:rPr lang="en-US" altLang="LID4096" sz="2600">
                <a:sym typeface="Symbol" panose="05050102010706020507" pitchFamily="18" charset="2"/>
              </a:rPr>
              <a:t>?”</a:t>
            </a:r>
            <a:r>
              <a:rPr lang="en-US" altLang="LID4096" sz="2600">
                <a:latin typeface="Symbol" panose="05050102010706020507" pitchFamily="18" charset="2"/>
              </a:rPr>
              <a:t> </a:t>
            </a:r>
            <a:r>
              <a:rPr lang="en-US" altLang="LID4096" sz="2600"/>
              <a:t>otherwise)</a:t>
            </a:r>
          </a:p>
          <a:p>
            <a:pPr defTabSz="573088">
              <a:spcBef>
                <a:spcPct val="75000"/>
              </a:spcBef>
            </a:pPr>
            <a:r>
              <a:rPr lang="en-US" altLang="LID4096" b="0" i="1">
                <a:solidFill>
                  <a:srgbClr val="000000"/>
                </a:solidFill>
              </a:rPr>
              <a:t>reachability-distance</a:t>
            </a:r>
            <a:r>
              <a:rPr lang="en-US" altLang="LID4096" b="0" i="1" baseline="-25000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lang="en-US" altLang="LID4096" b="0" i="1" baseline="-25000">
                <a:solidFill>
                  <a:srgbClr val="000000"/>
                </a:solidFill>
              </a:rPr>
              <a:t>,MinPts</a:t>
            </a:r>
            <a:r>
              <a:rPr lang="en-US" altLang="LID4096" b="0">
                <a:solidFill>
                  <a:srgbClr val="000000"/>
                </a:solidFill>
              </a:rPr>
              <a:t>(</a:t>
            </a:r>
            <a:r>
              <a:rPr lang="en-US" altLang="LID4096" b="0" i="1">
                <a:solidFill>
                  <a:srgbClr val="000000"/>
                </a:solidFill>
              </a:rPr>
              <a:t>p, o</a:t>
            </a:r>
            <a:r>
              <a:rPr lang="en-US" altLang="LID4096" b="0">
                <a:solidFill>
                  <a:srgbClr val="000000"/>
                </a:solidFill>
              </a:rPr>
              <a:t>)</a:t>
            </a:r>
            <a:r>
              <a:rPr lang="en-US" altLang="LID4096">
                <a:solidFill>
                  <a:srgbClr val="000000"/>
                </a:solidFill>
              </a:rPr>
              <a:t> </a:t>
            </a:r>
          </a:p>
          <a:p>
            <a:pPr defTabSz="573088">
              <a:spcBef>
                <a:spcPct val="25000"/>
              </a:spcBef>
              <a:buNone/>
            </a:pPr>
            <a:r>
              <a:rPr lang="en-US" altLang="LID4096" sz="2600">
                <a:solidFill>
                  <a:srgbClr val="000000"/>
                </a:solidFill>
              </a:rPr>
              <a:t>	</a:t>
            </a:r>
            <a:r>
              <a:rPr lang="en-US" altLang="LID4096" sz="2800"/>
              <a:t>“smallest distance such that </a:t>
            </a:r>
            <a:r>
              <a:rPr lang="en-US" altLang="LID4096" sz="2800" i="1"/>
              <a:t>p</a:t>
            </a:r>
            <a:r>
              <a:rPr lang="en-US" altLang="LID4096" sz="2800"/>
              <a:t> is </a:t>
            </a:r>
          </a:p>
          <a:p>
            <a:pPr defTabSz="573088">
              <a:spcBef>
                <a:spcPct val="25000"/>
              </a:spcBef>
              <a:buNone/>
            </a:pPr>
            <a:r>
              <a:rPr lang="en-US" altLang="LID4096" sz="2800"/>
              <a:t> </a:t>
            </a:r>
            <a:r>
              <a:rPr lang="en-US" altLang="LID4096" sz="2800" i="1"/>
              <a:t>directly</a:t>
            </a:r>
            <a:r>
              <a:rPr lang="en-US" altLang="LID4096" sz="2800"/>
              <a:t> density-reachable from </a:t>
            </a:r>
            <a:r>
              <a:rPr lang="en-US" altLang="LID4096" sz="2800" i="1"/>
              <a:t>o”</a:t>
            </a:r>
            <a:br>
              <a:rPr lang="en-US" altLang="LID4096" sz="2800" i="1"/>
            </a:br>
            <a:r>
              <a:rPr lang="en-US" altLang="LID4096" sz="2600" i="1"/>
              <a:t> </a:t>
            </a:r>
            <a:r>
              <a:rPr lang="en-US" altLang="LID4096" sz="2600"/>
              <a:t>(if that distance is </a:t>
            </a:r>
            <a:r>
              <a:rPr lang="en-US" altLang="LID4096" sz="2600" i="1">
                <a:latin typeface="Symbol" panose="05050102010706020507" pitchFamily="18" charset="2"/>
              </a:rPr>
              <a:t>£</a:t>
            </a:r>
            <a:r>
              <a:rPr lang="en-US" altLang="LID4096" sz="2600" i="1"/>
              <a:t> </a:t>
            </a:r>
            <a:r>
              <a:rPr lang="en-US" altLang="LID4096" sz="2600" i="1">
                <a:latin typeface="Symbol" panose="05050102010706020507" pitchFamily="18" charset="2"/>
              </a:rPr>
              <a:t>e</a:t>
            </a:r>
            <a:r>
              <a:rPr lang="en-US" altLang="LID4096" sz="2600">
                <a:latin typeface="Symbol" panose="05050102010706020507" pitchFamily="18" charset="2"/>
              </a:rPr>
              <a:t> ; </a:t>
            </a:r>
            <a:r>
              <a:rPr lang="en-US" altLang="LID4096" sz="2600"/>
              <a:t>“</a:t>
            </a:r>
            <a:r>
              <a:rPr lang="en-US" altLang="LID4096" sz="2600">
                <a:sym typeface="Symbol" panose="05050102010706020507" pitchFamily="18" charset="2"/>
              </a:rPr>
              <a:t>?”</a:t>
            </a:r>
            <a:r>
              <a:rPr lang="en-US" altLang="LID4096" sz="2600">
                <a:latin typeface="Symbol" panose="05050102010706020507" pitchFamily="18" charset="2"/>
              </a:rPr>
              <a:t> </a:t>
            </a:r>
            <a:r>
              <a:rPr lang="en-US" altLang="LID4096" sz="2600"/>
              <a:t>otherwise)</a:t>
            </a:r>
            <a:endParaRPr lang="en-CA" altLang="LID4096" sz="2600"/>
          </a:p>
        </p:txBody>
      </p:sp>
      <p:grpSp>
        <p:nvGrpSpPr>
          <p:cNvPr id="324612" name="Group 4">
            <a:extLst>
              <a:ext uri="{FF2B5EF4-FFF2-40B4-BE49-F238E27FC236}">
                <a16:creationId xmlns:a16="http://schemas.microsoft.com/office/drawing/2014/main" id="{DEA44F56-22F7-460E-91EB-17E267E64751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3100389"/>
            <a:ext cx="2811463" cy="2816225"/>
            <a:chOff x="3936" y="845"/>
            <a:chExt cx="1728" cy="1798"/>
          </a:xfrm>
        </p:grpSpPr>
        <p:grpSp>
          <p:nvGrpSpPr>
            <p:cNvPr id="324613" name="Group 5">
              <a:extLst>
                <a:ext uri="{FF2B5EF4-FFF2-40B4-BE49-F238E27FC236}">
                  <a16:creationId xmlns:a16="http://schemas.microsoft.com/office/drawing/2014/main" id="{478EE97C-569F-4E9E-B954-658BE0112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845"/>
              <a:ext cx="1651" cy="1798"/>
              <a:chOff x="3984" y="845"/>
              <a:chExt cx="1651" cy="1798"/>
            </a:xfrm>
          </p:grpSpPr>
          <p:sp>
            <p:nvSpPr>
              <p:cNvPr id="324614" name="Oval 6">
                <a:extLst>
                  <a:ext uri="{FF2B5EF4-FFF2-40B4-BE49-F238E27FC236}">
                    <a16:creationId xmlns:a16="http://schemas.microsoft.com/office/drawing/2014/main" id="{B1847600-4307-43B3-86C7-8EC9A733C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1" y="984"/>
                <a:ext cx="1056" cy="11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15" name="Line 7">
                <a:extLst>
                  <a:ext uri="{FF2B5EF4-FFF2-40B4-BE49-F238E27FC236}">
                    <a16:creationId xmlns:a16="http://schemas.microsoft.com/office/drawing/2014/main" id="{603A64BE-0446-431D-89C1-84A494F27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8" y="2283"/>
                <a:ext cx="227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16" name="Rectangle 8">
                <a:extLst>
                  <a:ext uri="{FF2B5EF4-FFF2-40B4-BE49-F238E27FC236}">
                    <a16:creationId xmlns:a16="http://schemas.microsoft.com/office/drawing/2014/main" id="{14F0F906-FC5E-40C5-8632-34E628598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202"/>
                <a:ext cx="94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sz="1600" i="1">
                    <a:latin typeface="Times New Roman" panose="02020603050405020304" pitchFamily="18" charset="0"/>
                  </a:rPr>
                  <a:t>core-distance</a:t>
                </a:r>
                <a:r>
                  <a:rPr lang="en-US" altLang="LID4096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LID4096" sz="1600" i="1">
                    <a:latin typeface="Times New Roman" panose="02020603050405020304" pitchFamily="18" charset="0"/>
                  </a:rPr>
                  <a:t>o</a:t>
                </a:r>
                <a:r>
                  <a:rPr lang="en-US" altLang="LID4096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24617" name="Line 9">
                <a:extLst>
                  <a:ext uri="{FF2B5EF4-FFF2-40B4-BE49-F238E27FC236}">
                    <a16:creationId xmlns:a16="http://schemas.microsoft.com/office/drawing/2014/main" id="{11CA66E1-8D27-4F44-AFC9-F031D1A67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395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18" name="Rectangle 10">
                <a:extLst>
                  <a:ext uri="{FF2B5EF4-FFF2-40B4-BE49-F238E27FC236}">
                    <a16:creationId xmlns:a16="http://schemas.microsoft.com/office/drawing/2014/main" id="{19BEFC46-617C-4A29-9BCE-CD332F291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315"/>
                <a:ext cx="1428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sz="1600" i="1">
                    <a:latin typeface="Times New Roman" panose="02020603050405020304" pitchFamily="18" charset="0"/>
                  </a:rPr>
                  <a:t>reachability-distance</a:t>
                </a:r>
                <a:r>
                  <a:rPr lang="en-US" altLang="LID4096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LID4096" sz="1600" i="1">
                    <a:latin typeface="Times New Roman" panose="02020603050405020304" pitchFamily="18" charset="0"/>
                  </a:rPr>
                  <a:t>p,o</a:t>
                </a:r>
                <a:r>
                  <a:rPr lang="en-US" altLang="LID4096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24619" name="Line 11">
                <a:extLst>
                  <a:ext uri="{FF2B5EF4-FFF2-40B4-BE49-F238E27FC236}">
                    <a16:creationId xmlns:a16="http://schemas.microsoft.com/office/drawing/2014/main" id="{13E9F1DD-02C6-40B8-B296-59F64FB1B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507"/>
                <a:ext cx="227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0" name="Rectangle 12">
                <a:extLst>
                  <a:ext uri="{FF2B5EF4-FFF2-40B4-BE49-F238E27FC236}">
                    <a16:creationId xmlns:a16="http://schemas.microsoft.com/office/drawing/2014/main" id="{3D14D370-8E4C-4739-8C9B-46371328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2428"/>
                <a:ext cx="1419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sz="1600" i="1">
                    <a:latin typeface="Times New Roman" panose="02020603050405020304" pitchFamily="18" charset="0"/>
                  </a:rPr>
                  <a:t>reachability-distance</a:t>
                </a:r>
                <a:r>
                  <a:rPr lang="en-US" altLang="LID4096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LID4096" sz="1600" i="1">
                    <a:latin typeface="Times New Roman" panose="02020603050405020304" pitchFamily="18" charset="0"/>
                  </a:rPr>
                  <a:t>q,o</a:t>
                </a:r>
                <a:r>
                  <a:rPr lang="en-US" altLang="LID4096" sz="16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24621" name="Oval 13">
                <a:extLst>
                  <a:ext uri="{FF2B5EF4-FFF2-40B4-BE49-F238E27FC236}">
                    <a16:creationId xmlns:a16="http://schemas.microsoft.com/office/drawing/2014/main" id="{D9128B5B-556A-4952-A12F-E07EAF67B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1235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2" name="Oval 14">
                <a:extLst>
                  <a:ext uri="{FF2B5EF4-FFF2-40B4-BE49-F238E27FC236}">
                    <a16:creationId xmlns:a16="http://schemas.microsoft.com/office/drawing/2014/main" id="{71AEE00C-1073-434A-8FD1-6F97E096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826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3" name="Oval 15">
                <a:extLst>
                  <a:ext uri="{FF2B5EF4-FFF2-40B4-BE49-F238E27FC236}">
                    <a16:creationId xmlns:a16="http://schemas.microsoft.com/office/drawing/2014/main" id="{E67EFED5-5733-456F-9FC2-52ABD4F4F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" y="1426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4" name="Oval 16">
                <a:extLst>
                  <a:ext uri="{FF2B5EF4-FFF2-40B4-BE49-F238E27FC236}">
                    <a16:creationId xmlns:a16="http://schemas.microsoft.com/office/drawing/2014/main" id="{46976AC7-948E-4412-A1EE-E71519C78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1722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5" name="Oval 17">
                <a:extLst>
                  <a:ext uri="{FF2B5EF4-FFF2-40B4-BE49-F238E27FC236}">
                    <a16:creationId xmlns:a16="http://schemas.microsoft.com/office/drawing/2014/main" id="{0BB74BB3-4FA6-4AA5-82D0-335C1691F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352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6" name="Oval 18">
                <a:extLst>
                  <a:ext uri="{FF2B5EF4-FFF2-40B4-BE49-F238E27FC236}">
                    <a16:creationId xmlns:a16="http://schemas.microsoft.com/office/drawing/2014/main" id="{192A9012-8C3A-408F-B29B-9696FB1E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1489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7" name="Oval 19">
                <a:extLst>
                  <a:ext uri="{FF2B5EF4-FFF2-40B4-BE49-F238E27FC236}">
                    <a16:creationId xmlns:a16="http://schemas.microsoft.com/office/drawing/2014/main" id="{B569D251-7934-4D9E-8691-23BC4ADD3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1947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8" name="Oval 20">
                <a:extLst>
                  <a:ext uri="{FF2B5EF4-FFF2-40B4-BE49-F238E27FC236}">
                    <a16:creationId xmlns:a16="http://schemas.microsoft.com/office/drawing/2014/main" id="{1A7E3BC1-CE3E-42C0-91F5-12D46A4F2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1131"/>
                <a:ext cx="25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29" name="Oval 21">
                <a:extLst>
                  <a:ext uri="{FF2B5EF4-FFF2-40B4-BE49-F238E27FC236}">
                    <a16:creationId xmlns:a16="http://schemas.microsoft.com/office/drawing/2014/main" id="{B72971F4-0DB6-404F-9F0E-7725733D5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1684"/>
                <a:ext cx="26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0" name="Oval 22">
                <a:extLst>
                  <a:ext uri="{FF2B5EF4-FFF2-40B4-BE49-F238E27FC236}">
                    <a16:creationId xmlns:a16="http://schemas.microsoft.com/office/drawing/2014/main" id="{783CE81C-26E1-495F-A1FA-077AF1FB0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1579"/>
                <a:ext cx="25" cy="2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1" name="Oval 23">
                <a:extLst>
                  <a:ext uri="{FF2B5EF4-FFF2-40B4-BE49-F238E27FC236}">
                    <a16:creationId xmlns:a16="http://schemas.microsoft.com/office/drawing/2014/main" id="{2ABE707A-32E0-477C-BD91-41952B347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1144"/>
                <a:ext cx="26" cy="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2" name="Oval 24">
                <a:extLst>
                  <a:ext uri="{FF2B5EF4-FFF2-40B4-BE49-F238E27FC236}">
                    <a16:creationId xmlns:a16="http://schemas.microsoft.com/office/drawing/2014/main" id="{A8E3862A-837C-405D-B380-3D60F98A6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1551"/>
                <a:ext cx="24" cy="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3" name="Oval 25">
                <a:extLst>
                  <a:ext uri="{FF2B5EF4-FFF2-40B4-BE49-F238E27FC236}">
                    <a16:creationId xmlns:a16="http://schemas.microsoft.com/office/drawing/2014/main" id="{E17DF99B-5502-4CAF-A7C4-E8C797575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1314"/>
                <a:ext cx="456" cy="494"/>
              </a:xfrm>
              <a:prstGeom prst="ellips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4" name="Line 26">
                <a:extLst>
                  <a:ext uri="{FF2B5EF4-FFF2-40B4-BE49-F238E27FC236}">
                    <a16:creationId xmlns:a16="http://schemas.microsoft.com/office/drawing/2014/main" id="{B91C3B17-640A-4415-9388-AF932C01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574"/>
                <a:ext cx="201" cy="7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5" name="Rectangle 27">
                <a:extLst>
                  <a:ext uri="{FF2B5EF4-FFF2-40B4-BE49-F238E27FC236}">
                    <a16:creationId xmlns:a16="http://schemas.microsoft.com/office/drawing/2014/main" id="{900F5A93-F6BB-41B3-9038-2BEE28578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95"/>
                <a:ext cx="17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sz="1600" i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24636" name="Oval 28">
                <a:extLst>
                  <a:ext uri="{FF2B5EF4-FFF2-40B4-BE49-F238E27FC236}">
                    <a16:creationId xmlns:a16="http://schemas.microsoft.com/office/drawing/2014/main" id="{9AF19E7B-7732-45D0-8D66-4E2F391F0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9" y="1673"/>
                <a:ext cx="25" cy="27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7" name="Line 29">
                <a:extLst>
                  <a:ext uri="{FF2B5EF4-FFF2-40B4-BE49-F238E27FC236}">
                    <a16:creationId xmlns:a16="http://schemas.microsoft.com/office/drawing/2014/main" id="{ECB46451-8285-40F8-BB19-DF6597A45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18" y="1312"/>
                <a:ext cx="39" cy="23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38" name="Rectangle 30">
                <a:extLst>
                  <a:ext uri="{FF2B5EF4-FFF2-40B4-BE49-F238E27FC236}">
                    <a16:creationId xmlns:a16="http://schemas.microsoft.com/office/drawing/2014/main" id="{48D1AB1E-49C8-4D3A-A820-142044EB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1344"/>
                <a:ext cx="185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i="1"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24639" name="Rectangle 31">
                <a:extLst>
                  <a:ext uri="{FF2B5EF4-FFF2-40B4-BE49-F238E27FC236}">
                    <a16:creationId xmlns:a16="http://schemas.microsoft.com/office/drawing/2014/main" id="{2C04111C-E427-4C69-B05B-19A8EC156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543"/>
                <a:ext cx="184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i="1">
                    <a:latin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324640" name="Line 32">
                <a:extLst>
                  <a:ext uri="{FF2B5EF4-FFF2-40B4-BE49-F238E27FC236}">
                    <a16:creationId xmlns:a16="http://schemas.microsoft.com/office/drawing/2014/main" id="{B1836613-89A4-4E9B-A8AE-395EDD840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1553"/>
                <a:ext cx="351" cy="28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41" name="Line 33">
                <a:extLst>
                  <a:ext uri="{FF2B5EF4-FFF2-40B4-BE49-F238E27FC236}">
                    <a16:creationId xmlns:a16="http://schemas.microsoft.com/office/drawing/2014/main" id="{E0143427-9E4B-466D-ABE4-782374A6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0" y="1562"/>
                <a:ext cx="1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42" name="Line 34">
                <a:extLst>
                  <a:ext uri="{FF2B5EF4-FFF2-40B4-BE49-F238E27FC236}">
                    <a16:creationId xmlns:a16="http://schemas.microsoft.com/office/drawing/2014/main" id="{DF82DC5B-D500-4F3F-9591-EA281EF01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4" y="1559"/>
                <a:ext cx="36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324643" name="Rectangle 35">
                <a:extLst>
                  <a:ext uri="{FF2B5EF4-FFF2-40B4-BE49-F238E27FC236}">
                    <a16:creationId xmlns:a16="http://schemas.microsoft.com/office/drawing/2014/main" id="{B8DDBCA2-2E2D-40FA-8534-7C64FFB50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1455"/>
                <a:ext cx="19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sz="2400" i="1">
                    <a:latin typeface="Symbol" panose="05050102010706020507" pitchFamily="18" charset="2"/>
                  </a:rPr>
                  <a:t>e</a:t>
                </a:r>
              </a:p>
            </p:txBody>
          </p:sp>
          <p:sp>
            <p:nvSpPr>
              <p:cNvPr id="324644" name="Rectangle 36">
                <a:extLst>
                  <a:ext uri="{FF2B5EF4-FFF2-40B4-BE49-F238E27FC236}">
                    <a16:creationId xmlns:a16="http://schemas.microsoft.com/office/drawing/2014/main" id="{4D3C1A50-CBEB-4A90-B68A-68B547D9E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845"/>
                <a:ext cx="739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LID4096" i="1">
                    <a:latin typeface="Times New Roman" panose="02020603050405020304" pitchFamily="18" charset="0"/>
                  </a:rPr>
                  <a:t>MinPts</a:t>
                </a:r>
                <a:r>
                  <a:rPr lang="en-US" altLang="LID4096">
                    <a:latin typeface="Times New Roman" panose="02020603050405020304" pitchFamily="18" charset="0"/>
                  </a:rPr>
                  <a:t> = 5</a:t>
                </a:r>
              </a:p>
            </p:txBody>
          </p:sp>
        </p:grpSp>
        <p:sp>
          <p:nvSpPr>
            <p:cNvPr id="324645" name="Rectangle 37">
              <a:extLst>
                <a:ext uri="{FF2B5EF4-FFF2-40B4-BE49-F238E27FC236}">
                  <a16:creationId xmlns:a16="http://schemas.microsoft.com/office/drawing/2014/main" id="{D00CD8AF-023D-4E63-9801-A0DA83F8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64"/>
              <a:ext cx="1728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>
            <a:extLst>
              <a:ext uri="{FF2B5EF4-FFF2-40B4-BE49-F238E27FC236}">
                <a16:creationId xmlns:a16="http://schemas.microsoft.com/office/drawing/2014/main" id="{8971A0EC-394F-4A60-B177-0745D3123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5181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zh-CN" sz="2600">
                <a:ea typeface="SimSun" panose="02010600030101010101" pitchFamily="2" charset="-122"/>
              </a:rPr>
              <a:t>Order points by shortest </a:t>
            </a:r>
            <a:r>
              <a:rPr lang="en-US" altLang="zh-CN" sz="2600" i="1">
                <a:ea typeface="SimSun" panose="02010600030101010101" pitchFamily="2" charset="-122"/>
              </a:rPr>
              <a:t>reachability distance</a:t>
            </a:r>
            <a:r>
              <a:rPr lang="en-US" altLang="zh-CN" sz="2600">
                <a:ea typeface="SimSun" panose="02010600030101010101" pitchFamily="2" charset="-122"/>
              </a:rPr>
              <a:t> to guarantee that clusters w.r.t. higher density are finished first. (for a constant MinPts, higher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600">
                <a:ea typeface="SimSun" panose="02010600030101010101" pitchFamily="2" charset="-122"/>
              </a:rPr>
              <a:t>    density requires lower </a:t>
            </a:r>
            <a:r>
              <a:rPr lang="en-US" altLang="LID4096" sz="2100">
                <a:solidFill>
                  <a:srgbClr val="23238E"/>
                </a:solidFill>
              </a:rPr>
              <a:t>ε)</a:t>
            </a:r>
            <a:endParaRPr lang="en-US" altLang="zh-CN" sz="2600">
              <a:ea typeface="SimSun" panose="02010600030101010101" pitchFamily="2" charset="-122"/>
            </a:endParaRPr>
          </a:p>
        </p:txBody>
      </p:sp>
      <p:sp>
        <p:nvSpPr>
          <p:cNvPr id="254981" name="Rectangle 5">
            <a:extLst>
              <a:ext uri="{FF2B5EF4-FFF2-40B4-BE49-F238E27FC236}">
                <a16:creationId xmlns:a16="http://schemas.microsoft.com/office/drawing/2014/main" id="{977FAB47-BBFA-47D4-A3AD-DA54490C3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OPTICS: Extension of DBSCAN</a:t>
            </a:r>
            <a:endParaRPr lang="en-US" altLang="LID4096" sz="400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Oval 2">
            <a:extLst>
              <a:ext uri="{FF2B5EF4-FFF2-40B4-BE49-F238E27FC236}">
                <a16:creationId xmlns:a16="http://schemas.microsoft.com/office/drawing/2014/main" id="{FA54A248-96DD-4FBE-9B1A-5B3C05CC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2486025"/>
            <a:ext cx="3492500" cy="3492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1F9A6140-DA97-4852-9431-44A6AC847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r>
              <a:rPr lang="en-US" altLang="LID4096"/>
              <a:t>The Algorithm OPTICS</a:t>
            </a:r>
            <a:endParaRPr lang="en-CA" altLang="LID4096"/>
          </a:p>
        </p:txBody>
      </p:sp>
      <p:sp>
        <p:nvSpPr>
          <p:cNvPr id="314372" name="Rectangle 4">
            <a:extLst>
              <a:ext uri="{FF2B5EF4-FFF2-40B4-BE49-F238E27FC236}">
                <a16:creationId xmlns:a16="http://schemas.microsoft.com/office/drawing/2014/main" id="{C321C073-873B-4509-BEE0-67F30470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7772400" cy="4114800"/>
          </a:xfrm>
        </p:spPr>
        <p:txBody>
          <a:bodyPr/>
          <a:lstStyle/>
          <a:p>
            <a:r>
              <a:rPr lang="en-US" altLang="LID4096"/>
              <a:t>Basic data structure: controlList</a:t>
            </a:r>
          </a:p>
          <a:p>
            <a:pPr lvl="1"/>
            <a:r>
              <a:rPr lang="en-US" altLang="LID4096"/>
              <a:t>Memorize shortest reachability distances seen so far </a:t>
            </a:r>
            <a:br>
              <a:rPr lang="en-US" altLang="LID4096"/>
            </a:br>
            <a:r>
              <a:rPr lang="en-US" altLang="LID4096"/>
              <a:t>(“distance of a jump to that point”)</a:t>
            </a:r>
          </a:p>
          <a:p>
            <a:r>
              <a:rPr lang="en-US" altLang="LID4096"/>
              <a:t>Visit each point</a:t>
            </a:r>
          </a:p>
          <a:p>
            <a:pPr lvl="1"/>
            <a:r>
              <a:rPr lang="en-US" altLang="LID4096"/>
              <a:t>Make always a shortest jump</a:t>
            </a:r>
          </a:p>
          <a:p>
            <a:r>
              <a:rPr lang="en-US" altLang="LID4096"/>
              <a:t>Output:</a:t>
            </a:r>
          </a:p>
          <a:p>
            <a:pPr lvl="1"/>
            <a:r>
              <a:rPr lang="en-US" altLang="LID4096"/>
              <a:t>order of points</a:t>
            </a:r>
          </a:p>
          <a:p>
            <a:pPr lvl="1"/>
            <a:r>
              <a:rPr lang="en-US" altLang="LID4096"/>
              <a:t>core-distance of points</a:t>
            </a:r>
          </a:p>
          <a:p>
            <a:pPr lvl="1"/>
            <a:r>
              <a:rPr lang="en-US" altLang="LID4096"/>
              <a:t>reachability-distance of points</a:t>
            </a:r>
          </a:p>
          <a:p>
            <a:pPr>
              <a:buFont typeface="Wingdings 2" panose="05020102010507070707" pitchFamily="18" charset="2"/>
              <a:buNone/>
            </a:pPr>
            <a:endParaRPr lang="en-CA" altLang="LID4096"/>
          </a:p>
        </p:txBody>
      </p:sp>
      <p:sp>
        <p:nvSpPr>
          <p:cNvPr id="314373" name="Oval 5">
            <a:extLst>
              <a:ext uri="{FF2B5EF4-FFF2-40B4-BE49-F238E27FC236}">
                <a16:creationId xmlns:a16="http://schemas.microsoft.com/office/drawing/2014/main" id="{80C11AD3-9F37-46DF-A5D5-0CBFBDC6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6" y="3721101"/>
            <a:ext cx="106363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4" name="Oval 6">
            <a:extLst>
              <a:ext uri="{FF2B5EF4-FFF2-40B4-BE49-F238E27FC236}">
                <a16:creationId xmlns:a16="http://schemas.microsoft.com/office/drawing/2014/main" id="{6336206B-2BB7-4305-8B87-52E68A39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3141664"/>
            <a:ext cx="1063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5" name="Oval 7">
            <a:extLst>
              <a:ext uri="{FF2B5EF4-FFF2-40B4-BE49-F238E27FC236}">
                <a16:creationId xmlns:a16="http://schemas.microsoft.com/office/drawing/2014/main" id="{FFDA3012-8F23-4BF5-B063-1C044FBDA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6" y="3779839"/>
            <a:ext cx="106363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6" name="Oval 8">
            <a:extLst>
              <a:ext uri="{FF2B5EF4-FFF2-40B4-BE49-F238E27FC236}">
                <a16:creationId xmlns:a16="http://schemas.microsoft.com/office/drawing/2014/main" id="{0D0AE1D0-417D-4868-ACEB-BFCCD074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1" y="3352801"/>
            <a:ext cx="106363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7" name="Oval 9">
            <a:extLst>
              <a:ext uri="{FF2B5EF4-FFF2-40B4-BE49-F238E27FC236}">
                <a16:creationId xmlns:a16="http://schemas.microsoft.com/office/drawing/2014/main" id="{88C6EC0A-34E2-4599-995B-1D42686C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2820989"/>
            <a:ext cx="1063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8" name="Oval 10">
            <a:extLst>
              <a:ext uri="{FF2B5EF4-FFF2-40B4-BE49-F238E27FC236}">
                <a16:creationId xmlns:a16="http://schemas.microsoft.com/office/drawing/2014/main" id="{CB837228-8A0F-46D5-9CA6-FCB3E5F8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6" y="3459164"/>
            <a:ext cx="106363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79" name="Oval 11">
            <a:extLst>
              <a:ext uri="{FF2B5EF4-FFF2-40B4-BE49-F238E27FC236}">
                <a16:creationId xmlns:a16="http://schemas.microsoft.com/office/drawing/2014/main" id="{D36B2699-242A-4926-BBEC-120B0708A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3459164"/>
            <a:ext cx="1063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0" name="Oval 12">
            <a:extLst>
              <a:ext uri="{FF2B5EF4-FFF2-40B4-BE49-F238E27FC236}">
                <a16:creationId xmlns:a16="http://schemas.microsoft.com/office/drawing/2014/main" id="{08434843-1DBC-4F06-85F8-40F2F4CC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3194051"/>
            <a:ext cx="1063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1" name="Oval 13">
            <a:extLst>
              <a:ext uri="{FF2B5EF4-FFF2-40B4-BE49-F238E27FC236}">
                <a16:creationId xmlns:a16="http://schemas.microsoft.com/office/drawing/2014/main" id="{8FE4FD7A-8C98-4D90-9C95-3DFCDF65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201" y="5602289"/>
            <a:ext cx="106363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2" name="Oval 14">
            <a:extLst>
              <a:ext uri="{FF2B5EF4-FFF2-40B4-BE49-F238E27FC236}">
                <a16:creationId xmlns:a16="http://schemas.microsoft.com/office/drawing/2014/main" id="{F1AE38D1-1C17-42D8-9FFE-3E8A61AE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888" y="5497514"/>
            <a:ext cx="1063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3" name="Oval 15">
            <a:extLst>
              <a:ext uri="{FF2B5EF4-FFF2-40B4-BE49-F238E27FC236}">
                <a16:creationId xmlns:a16="http://schemas.microsoft.com/office/drawing/2014/main" id="{D6DE5D82-62B8-4018-B4AB-80036B7C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6" y="4754564"/>
            <a:ext cx="104775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4" name="Oval 16">
            <a:extLst>
              <a:ext uri="{FF2B5EF4-FFF2-40B4-BE49-F238E27FC236}">
                <a16:creationId xmlns:a16="http://schemas.microsoft.com/office/drawing/2014/main" id="{B9500051-E408-4AC7-B423-E70B08E3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763" y="4378326"/>
            <a:ext cx="106362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5" name="Oval 17">
            <a:extLst>
              <a:ext uri="{FF2B5EF4-FFF2-40B4-BE49-F238E27FC236}">
                <a16:creationId xmlns:a16="http://schemas.microsoft.com/office/drawing/2014/main" id="{A8E0C64A-E554-4808-A3C4-B371F6D4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4051" y="5072063"/>
            <a:ext cx="106363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6" name="Oval 18">
            <a:extLst>
              <a:ext uri="{FF2B5EF4-FFF2-40B4-BE49-F238E27FC236}">
                <a16:creationId xmlns:a16="http://schemas.microsoft.com/office/drawing/2014/main" id="{8FA42719-1CA6-44C7-8824-8B046B3D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397376"/>
            <a:ext cx="1063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7" name="Oval 19">
            <a:extLst>
              <a:ext uri="{FF2B5EF4-FFF2-40B4-BE49-F238E27FC236}">
                <a16:creationId xmlns:a16="http://schemas.microsoft.com/office/drawing/2014/main" id="{8B358956-BB01-49EF-8A61-2BDC7985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1" y="5035551"/>
            <a:ext cx="106363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8" name="Oval 20">
            <a:extLst>
              <a:ext uri="{FF2B5EF4-FFF2-40B4-BE49-F238E27FC236}">
                <a16:creationId xmlns:a16="http://schemas.microsoft.com/office/drawing/2014/main" id="{A03A865C-0752-4A88-A414-C80C555D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26" y="4608513"/>
            <a:ext cx="106363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4389" name="Oval 21">
            <a:extLst>
              <a:ext uri="{FF2B5EF4-FFF2-40B4-BE49-F238E27FC236}">
                <a16:creationId xmlns:a16="http://schemas.microsoft.com/office/drawing/2014/main" id="{306F90D9-B57C-4781-BE16-006535FF1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2486025"/>
            <a:ext cx="3492500" cy="3492500"/>
          </a:xfrm>
          <a:prstGeom prst="ellipse">
            <a:avLst/>
          </a:prstGeom>
          <a:gradFill rotWithShape="0">
            <a:gsLst>
              <a:gs pos="0">
                <a:schemeClr val="tx1">
                  <a:gamma/>
                  <a:shade val="0"/>
                  <a:invGamma/>
                </a:schemeClr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314390" name="Group 22">
            <a:extLst>
              <a:ext uri="{FF2B5EF4-FFF2-40B4-BE49-F238E27FC236}">
                <a16:creationId xmlns:a16="http://schemas.microsoft.com/office/drawing/2014/main" id="{C8F17F41-166C-460F-B9D6-F1EEDE9C9512}"/>
              </a:ext>
            </a:extLst>
          </p:cNvPr>
          <p:cNvGrpSpPr>
            <a:grpSpLocks/>
          </p:cNvGrpSpPr>
          <p:nvPr/>
        </p:nvGrpSpPr>
        <p:grpSpPr bwMode="auto">
          <a:xfrm>
            <a:off x="8410576" y="3835400"/>
            <a:ext cx="1590675" cy="1785938"/>
            <a:chOff x="4260" y="2668"/>
            <a:chExt cx="1002" cy="1125"/>
          </a:xfrm>
        </p:grpSpPr>
        <p:sp>
          <p:nvSpPr>
            <p:cNvPr id="314391" name="Oval 23">
              <a:extLst>
                <a:ext uri="{FF2B5EF4-FFF2-40B4-BE49-F238E27FC236}">
                  <a16:creationId xmlns:a16="http://schemas.microsoft.com/office/drawing/2014/main" id="{75C0F8D1-95B4-4417-8EEE-101EC8D1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791"/>
              <a:ext cx="1002" cy="100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4392" name="Oval 24">
              <a:extLst>
                <a:ext uri="{FF2B5EF4-FFF2-40B4-BE49-F238E27FC236}">
                  <a16:creationId xmlns:a16="http://schemas.microsoft.com/office/drawing/2014/main" id="{9EF4D8D8-5004-4924-A155-C154871D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3259"/>
              <a:ext cx="66" cy="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4393" name="Oval 25">
              <a:extLst>
                <a:ext uri="{FF2B5EF4-FFF2-40B4-BE49-F238E27FC236}">
                  <a16:creationId xmlns:a16="http://schemas.microsoft.com/office/drawing/2014/main" id="{26D94591-7D14-4CE2-922F-895531FA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3022"/>
              <a:ext cx="67" cy="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4394" name="Oval 26">
              <a:extLst>
                <a:ext uri="{FF2B5EF4-FFF2-40B4-BE49-F238E27FC236}">
                  <a16:creationId xmlns:a16="http://schemas.microsoft.com/office/drawing/2014/main" id="{611F017E-8BBD-44B3-8190-453811EE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" y="3459"/>
              <a:ext cx="67" cy="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4395" name="Oval 27">
              <a:extLst>
                <a:ext uri="{FF2B5EF4-FFF2-40B4-BE49-F238E27FC236}">
                  <a16:creationId xmlns:a16="http://schemas.microsoft.com/office/drawing/2014/main" id="{BF0A61BC-F8B3-422C-86E6-38FF1A54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034"/>
              <a:ext cx="67" cy="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4396" name="Oval 28">
              <a:extLst>
                <a:ext uri="{FF2B5EF4-FFF2-40B4-BE49-F238E27FC236}">
                  <a16:creationId xmlns:a16="http://schemas.microsoft.com/office/drawing/2014/main" id="{B6745024-E1EE-47B6-B0CC-03DFA48D1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3436"/>
              <a:ext cx="67" cy="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4397" name="Oval 29">
              <a:extLst>
                <a:ext uri="{FF2B5EF4-FFF2-40B4-BE49-F238E27FC236}">
                  <a16:creationId xmlns:a16="http://schemas.microsoft.com/office/drawing/2014/main" id="{81DC87E2-D807-4CE9-A7F2-9ECE39AE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6" y="3167"/>
              <a:ext cx="67" cy="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graphicFrame>
          <p:nvGraphicFramePr>
            <p:cNvPr id="314398" name="Object 30">
              <a:extLst>
                <a:ext uri="{FF2B5EF4-FFF2-40B4-BE49-F238E27FC236}">
                  <a16:creationId xmlns:a16="http://schemas.microsoft.com/office/drawing/2014/main" id="{F6BE267D-AD24-40C9-B6D2-DEB00D644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1" y="2668"/>
            <a:ext cx="28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Bitmap Image" r:id="rId4" imgW="447856" imgH="1295238" progId="Paint.Picture">
                    <p:embed/>
                  </p:oleObj>
                </mc:Choice>
                <mc:Fallback>
                  <p:oleObj name="Bitmap Image" r:id="rId4" imgW="447856" imgH="1295238" progId="Paint.Picture">
                    <p:embed/>
                    <p:pic>
                      <p:nvPicPr>
                        <p:cNvPr id="314398" name="Object 30">
                          <a:extLst>
                            <a:ext uri="{FF2B5EF4-FFF2-40B4-BE49-F238E27FC236}">
                              <a16:creationId xmlns:a16="http://schemas.microsoft.com/office/drawing/2014/main" id="{F6BE267D-AD24-40C9-B6D2-DEB00D6446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668"/>
                          <a:ext cx="28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Intra-cluster cohesion </a:t>
            </a:r>
            <a:r>
              <a:rPr lang="en-US" dirty="0"/>
              <a:t>(compactness)</a:t>
            </a:r>
          </a:p>
          <a:p>
            <a:pPr lvl="1"/>
            <a:r>
              <a:rPr lang="en-US" dirty="0"/>
              <a:t>Cohesion measures how near the data points in a cluster are to the cluster centroid.</a:t>
            </a:r>
          </a:p>
          <a:p>
            <a:pPr lvl="1"/>
            <a:r>
              <a:rPr lang="en-US" dirty="0"/>
              <a:t>Sum of squared error (SSE) is a commonly used measure.</a:t>
            </a:r>
          </a:p>
          <a:p>
            <a:r>
              <a:rPr lang="en-US" b="1" dirty="0"/>
              <a:t>Inter-cluster separation </a:t>
            </a:r>
            <a:r>
              <a:rPr lang="en-US" dirty="0"/>
              <a:t>(isolation)</a:t>
            </a:r>
          </a:p>
          <a:p>
            <a:pPr lvl="1"/>
            <a:r>
              <a:rPr lang="en-US" dirty="0"/>
              <a:t>Separation means that different cluster centroids should be far away from one another.</a:t>
            </a:r>
          </a:p>
          <a:p>
            <a:r>
              <a:rPr lang="en-US" dirty="0"/>
              <a:t>In most applications, expert judgments are still the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99731B49-CFEA-4A49-B638-2A7BCF97F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382000" cy="838200"/>
          </a:xfrm>
        </p:spPr>
        <p:txBody>
          <a:bodyPr/>
          <a:lstStyle/>
          <a:p>
            <a:r>
              <a:rPr lang="en-US" altLang="LID4096"/>
              <a:t>The Algorithm OPTICS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3C81FE0-30A0-405D-971F-D34C816A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600201"/>
            <a:ext cx="76057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LID4096" b="1">
                <a:latin typeface="Times New Roman" panose="02020603050405020304" pitchFamily="18" charset="0"/>
              </a:rPr>
              <a:t>foreach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  <a:t> Database</a:t>
            </a:r>
            <a:b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ID4096">
                <a:latin typeface="Times New Roman" panose="02020603050405020304" pitchFamily="18" charset="0"/>
              </a:rPr>
              <a:t>// initially,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.processed = false for all objects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LID4096" b="1"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LID4096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.processed = false;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insert (</a:t>
            </a:r>
            <a:r>
              <a:rPr lang="en-US" altLang="LID4096" i="1">
                <a:latin typeface="Times New Roman" panose="02020603050405020304" pitchFamily="18" charset="0"/>
              </a:rPr>
              <a:t>o, “</a:t>
            </a:r>
            <a:r>
              <a:rPr lang="en-US" altLang="LID4096">
                <a:latin typeface="Times New Roman" panose="02020603050405020304" pitchFamily="18" charset="0"/>
              </a:rPr>
              <a:t>?</a:t>
            </a:r>
            <a:r>
              <a:rPr lang="en-US" altLang="LID4096" i="1">
                <a:latin typeface="Times New Roman" panose="02020603050405020304" pitchFamily="18" charset="0"/>
              </a:rPr>
              <a:t>”</a:t>
            </a:r>
            <a:r>
              <a:rPr lang="en-US" altLang="LID4096">
                <a:latin typeface="Times New Roman" panose="02020603050405020304" pitchFamily="18" charset="0"/>
              </a:rPr>
              <a:t>)</a:t>
            </a:r>
            <a:r>
              <a:rPr lang="en-US" altLang="LID4096" b="1">
                <a:latin typeface="Times New Roman" panose="02020603050405020304" pitchFamily="18" charset="0"/>
              </a:rPr>
              <a:t> </a:t>
            </a:r>
            <a:r>
              <a:rPr lang="en-US" altLang="LID4096">
                <a:latin typeface="Times New Roman" panose="02020603050405020304" pitchFamily="18" charset="0"/>
              </a:rPr>
              <a:t>into </a:t>
            </a:r>
            <a:r>
              <a:rPr lang="en-US" altLang="LID4096" i="1">
                <a:latin typeface="Times New Roman" panose="02020603050405020304" pitchFamily="18" charset="0"/>
              </a:rPr>
              <a:t>ControlList;</a:t>
            </a:r>
            <a:r>
              <a:rPr lang="en-US" altLang="LID4096" b="1">
                <a:latin typeface="Times New Roman" panose="02020603050405020304" pitchFamily="18" charset="0"/>
              </a:rPr>
              <a:t> </a:t>
            </a:r>
            <a:br>
              <a:rPr lang="en-US" altLang="LID4096" b="1">
                <a:latin typeface="Times New Roman" panose="02020603050405020304" pitchFamily="18" charset="0"/>
              </a:rPr>
            </a:br>
            <a:r>
              <a:rPr lang="en-US" altLang="LID4096" b="1">
                <a:latin typeface="Times New Roman" panose="02020603050405020304" pitchFamily="18" charset="0"/>
              </a:rPr>
              <a:t>  while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ControlList</a:t>
            </a:r>
            <a:r>
              <a:rPr lang="en-US" altLang="LID4096">
                <a:latin typeface="Times New Roman" panose="02020603050405020304" pitchFamily="18" charset="0"/>
              </a:rPr>
              <a:t> is not empty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select first element (</a:t>
            </a:r>
            <a:r>
              <a:rPr lang="en-US" altLang="LID4096" i="1">
                <a:latin typeface="Times New Roman" panose="02020603050405020304" pitchFamily="18" charset="0"/>
              </a:rPr>
              <a:t>o, r-dist</a:t>
            </a:r>
            <a:r>
              <a:rPr lang="en-US" altLang="LID4096">
                <a:latin typeface="Times New Roman" panose="02020603050405020304" pitchFamily="18" charset="0"/>
              </a:rPr>
              <a:t>) from</a:t>
            </a:r>
            <a:r>
              <a:rPr lang="en-US" altLang="LID4096" b="1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ControlList</a:t>
            </a:r>
            <a:r>
              <a:rPr lang="en-US" altLang="LID4096">
                <a:latin typeface="Times New Roman" panose="02020603050405020304" pitchFamily="18" charset="0"/>
              </a:rPr>
              <a:t>;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retrieve </a:t>
            </a:r>
            <a:r>
              <a:rPr lang="en-US" altLang="LID4096" i="1">
                <a:latin typeface="Times New Roman" panose="02020603050405020304" pitchFamily="18" charset="0"/>
              </a:rPr>
              <a:t>N</a:t>
            </a:r>
            <a:r>
              <a:rPr lang="en-US" altLang="LID4096" baseline="-25000">
                <a:latin typeface="Symbol" panose="05050102010706020507" pitchFamily="18" charset="2"/>
              </a:rPr>
              <a:t>e</a:t>
            </a:r>
            <a:r>
              <a:rPr lang="en-US" altLang="LID4096">
                <a:latin typeface="Times New Roman" panose="02020603050405020304" pitchFamily="18" charset="0"/>
              </a:rPr>
              <a:t>(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) and determine </a:t>
            </a:r>
            <a:r>
              <a:rPr lang="en-US" altLang="LID4096" i="1">
                <a:latin typeface="Times New Roman" panose="02020603050405020304" pitchFamily="18" charset="0"/>
              </a:rPr>
              <a:t>c_dist</a:t>
            </a:r>
            <a:r>
              <a:rPr lang="en-US" altLang="LID4096">
                <a:latin typeface="Times New Roman" panose="02020603050405020304" pitchFamily="18" charset="0"/>
              </a:rPr>
              <a:t>= </a:t>
            </a:r>
            <a:r>
              <a:rPr lang="en-US" altLang="LID4096" i="1">
                <a:latin typeface="Times New Roman" panose="02020603050405020304" pitchFamily="18" charset="0"/>
              </a:rPr>
              <a:t>core-distance</a:t>
            </a:r>
            <a:r>
              <a:rPr lang="en-US" altLang="LID4096">
                <a:latin typeface="Times New Roman" panose="02020603050405020304" pitchFamily="18" charset="0"/>
              </a:rPr>
              <a:t>(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);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set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.processed = true;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write (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 i="1">
                <a:latin typeface="Times New Roman" panose="02020603050405020304" pitchFamily="18" charset="0"/>
              </a:rPr>
              <a:t>r_dist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 i="1">
                <a:latin typeface="Times New Roman" panose="02020603050405020304" pitchFamily="18" charset="0"/>
              </a:rPr>
              <a:t>c_dist</a:t>
            </a:r>
            <a:r>
              <a:rPr lang="en-US" altLang="LID4096">
                <a:latin typeface="Times New Roman" panose="02020603050405020304" pitchFamily="18" charset="0"/>
              </a:rPr>
              <a:t>) to file;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 is a core object at any distance </a:t>
            </a:r>
            <a:r>
              <a:rPr lang="en-US" altLang="LID4096">
                <a:latin typeface="Symbol" panose="05050102010706020507" pitchFamily="18" charset="2"/>
              </a:rPr>
              <a:t>£ e </a:t>
            </a:r>
            <a:br>
              <a:rPr lang="en-US" altLang="LID4096">
                <a:latin typeface="Symbol" panose="05050102010706020507" pitchFamily="18" charset="2"/>
              </a:rPr>
            </a:br>
            <a:r>
              <a:rPr lang="en-US" altLang="LID4096">
                <a:latin typeface="Symbol" panose="05050102010706020507" pitchFamily="18" charset="2"/>
              </a:rPr>
              <a:t>          </a:t>
            </a:r>
            <a:r>
              <a:rPr lang="en-US" altLang="LID4096" b="1">
                <a:latin typeface="Times New Roman" panose="02020603050405020304" pitchFamily="18" charset="0"/>
              </a:rPr>
              <a:t>foreach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>
                <a:latin typeface="Symbol" panose="05050102010706020507" pitchFamily="18" charset="2"/>
              </a:rPr>
              <a:t>Î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N</a:t>
            </a:r>
            <a:r>
              <a:rPr lang="en-US" altLang="LID4096" baseline="-25000">
                <a:latin typeface="Symbol" panose="05050102010706020507" pitchFamily="18" charset="2"/>
              </a:rPr>
              <a:t>e</a:t>
            </a:r>
            <a:r>
              <a:rPr lang="en-US" altLang="LID4096">
                <a:latin typeface="Times New Roman" panose="02020603050405020304" pitchFamily="18" charset="0"/>
              </a:rPr>
              <a:t>(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) not yet processed;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determine </a:t>
            </a:r>
            <a:r>
              <a:rPr lang="en-US" altLang="LID4096" i="1">
                <a:latin typeface="Times New Roman" panose="02020603050405020304" pitchFamily="18" charset="0"/>
              </a:rPr>
              <a:t>r_dist</a:t>
            </a:r>
            <a:r>
              <a:rPr lang="en-US" altLang="LID4096" i="1" baseline="-25000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 = </a:t>
            </a:r>
            <a:r>
              <a:rPr lang="en-US" altLang="LID4096" i="1">
                <a:latin typeface="Times New Roman" panose="02020603050405020304" pitchFamily="18" charset="0"/>
              </a:rPr>
              <a:t>reachability-distance</a:t>
            </a:r>
            <a:r>
              <a:rPr lang="en-US" altLang="LID4096">
                <a:latin typeface="Times New Roman" panose="02020603050405020304" pitchFamily="18" charset="0"/>
              </a:rPr>
              <a:t>(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 i="1">
                <a:latin typeface="Times New Roman" panose="02020603050405020304" pitchFamily="18" charset="0"/>
              </a:rPr>
              <a:t>o</a:t>
            </a:r>
            <a:r>
              <a:rPr lang="en-US" altLang="LID4096">
                <a:latin typeface="Times New Roman" panose="02020603050405020304" pitchFamily="18" charset="0"/>
              </a:rPr>
              <a:t>);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(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, _) </a:t>
            </a:r>
            <a:r>
              <a:rPr lang="en-US" altLang="LID4096">
                <a:latin typeface="Symbol" panose="05050102010706020507" pitchFamily="18" charset="2"/>
              </a:rPr>
              <a:t>Ï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ControlList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    insert (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 i="1">
                <a:latin typeface="Times New Roman" panose="02020603050405020304" pitchFamily="18" charset="0"/>
              </a:rPr>
              <a:t>r_dist</a:t>
            </a:r>
            <a:r>
              <a:rPr lang="en-US" altLang="LID4096" i="1" baseline="-25000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) in </a:t>
            </a:r>
            <a:r>
              <a:rPr lang="en-US" altLang="LID4096" i="1">
                <a:latin typeface="Times New Roman" panose="02020603050405020304" pitchFamily="18" charset="0"/>
              </a:rPr>
              <a:t>ControlList;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</a:t>
            </a:r>
            <a:r>
              <a:rPr lang="en-US" altLang="LID4096" b="1">
                <a:latin typeface="Times New Roman" panose="02020603050405020304" pitchFamily="18" charset="0"/>
              </a:rPr>
              <a:t>else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b="1">
                <a:latin typeface="Times New Roman" panose="02020603050405020304" pitchFamily="18" charset="0"/>
              </a:rPr>
              <a:t>if</a:t>
            </a:r>
            <a:r>
              <a:rPr lang="en-US" altLang="LID4096">
                <a:latin typeface="Times New Roman" panose="02020603050405020304" pitchFamily="18" charset="0"/>
              </a:rPr>
              <a:t> (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 i="1">
                <a:latin typeface="Times New Roman" panose="02020603050405020304" pitchFamily="18" charset="0"/>
              </a:rPr>
              <a:t>old_r_dist</a:t>
            </a:r>
            <a:r>
              <a:rPr lang="en-US" altLang="LID4096">
                <a:latin typeface="Times New Roman" panose="02020603050405020304" pitchFamily="18" charset="0"/>
              </a:rPr>
              <a:t>) </a:t>
            </a:r>
            <a:r>
              <a:rPr lang="en-US" altLang="LID4096">
                <a:latin typeface="Symbol" panose="05050102010706020507" pitchFamily="18" charset="2"/>
              </a:rPr>
              <a:t>Î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ControlList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b="1">
                <a:latin typeface="Times New Roman" panose="02020603050405020304" pitchFamily="18" charset="0"/>
              </a:rPr>
              <a:t>and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r_dist</a:t>
            </a:r>
            <a:r>
              <a:rPr lang="en-US" altLang="LID4096" i="1" baseline="-25000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>
                <a:latin typeface="Symbol" panose="05050102010706020507" pitchFamily="18" charset="2"/>
              </a:rPr>
              <a:t>&lt;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r>
              <a:rPr lang="en-US" altLang="LID4096" i="1">
                <a:latin typeface="Times New Roman" panose="02020603050405020304" pitchFamily="18" charset="0"/>
              </a:rPr>
              <a:t>old_r_dist</a:t>
            </a:r>
            <a:r>
              <a:rPr lang="en-US" altLang="LID4096">
                <a:latin typeface="Times New Roman" panose="02020603050405020304" pitchFamily="18" charset="0"/>
              </a:rPr>
              <a:t> </a:t>
            </a:r>
            <a:br>
              <a:rPr lang="en-US" altLang="LID4096">
                <a:latin typeface="Times New Roman" panose="02020603050405020304" pitchFamily="18" charset="0"/>
              </a:rPr>
            </a:br>
            <a:r>
              <a:rPr lang="en-US" altLang="LID4096">
                <a:latin typeface="Times New Roman" panose="02020603050405020304" pitchFamily="18" charset="0"/>
              </a:rPr>
              <a:t>                    update (</a:t>
            </a:r>
            <a:r>
              <a:rPr lang="en-US" altLang="LID4096" i="1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 i="1">
                <a:latin typeface="Times New Roman" panose="02020603050405020304" pitchFamily="18" charset="0"/>
              </a:rPr>
              <a:t>r_dist</a:t>
            </a:r>
            <a:r>
              <a:rPr lang="en-US" altLang="LID4096" i="1" baseline="-25000">
                <a:latin typeface="Times New Roman" panose="02020603050405020304" pitchFamily="18" charset="0"/>
              </a:rPr>
              <a:t>p</a:t>
            </a:r>
            <a:r>
              <a:rPr lang="en-US" altLang="LID4096">
                <a:latin typeface="Times New Roman" panose="02020603050405020304" pitchFamily="18" charset="0"/>
              </a:rPr>
              <a:t>) in </a:t>
            </a:r>
            <a:r>
              <a:rPr lang="en-US" altLang="LID4096" i="1">
                <a:latin typeface="Times New Roman" panose="02020603050405020304" pitchFamily="18" charset="0"/>
              </a:rPr>
              <a:t>ControlList</a:t>
            </a:r>
            <a:r>
              <a:rPr lang="en-US" altLang="LID4096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316420" name="Rectangle 4">
            <a:extLst>
              <a:ext uri="{FF2B5EF4-FFF2-40B4-BE49-F238E27FC236}">
                <a16:creationId xmlns:a16="http://schemas.microsoft.com/office/drawing/2014/main" id="{82AB4E49-B02B-4930-B951-E74B6E69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LID4096" sz="2000" i="1">
                <a:latin typeface="Times New Roman" panose="02020603050405020304" pitchFamily="18" charset="0"/>
              </a:rPr>
              <a:t>ControlList</a:t>
            </a:r>
            <a:r>
              <a:rPr lang="en-US" altLang="LID4096" sz="2000">
                <a:latin typeface="Times New Roman" panose="02020603050405020304" pitchFamily="18" charset="0"/>
              </a:rPr>
              <a:t> ordered by reachability-distance.</a:t>
            </a:r>
          </a:p>
        </p:txBody>
      </p:sp>
      <p:grpSp>
        <p:nvGrpSpPr>
          <p:cNvPr id="316421" name="Group 5">
            <a:extLst>
              <a:ext uri="{FF2B5EF4-FFF2-40B4-BE49-F238E27FC236}">
                <a16:creationId xmlns:a16="http://schemas.microsoft.com/office/drawing/2014/main" id="{C4C07C3A-617C-4325-83C5-D9BB97370E6E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1262064"/>
            <a:ext cx="2982912" cy="2014537"/>
            <a:chOff x="3883" y="795"/>
            <a:chExt cx="1879" cy="1269"/>
          </a:xfrm>
        </p:grpSpPr>
        <p:sp>
          <p:nvSpPr>
            <p:cNvPr id="316422" name="Rectangle 6">
              <a:extLst>
                <a:ext uri="{FF2B5EF4-FFF2-40B4-BE49-F238E27FC236}">
                  <a16:creationId xmlns:a16="http://schemas.microsoft.com/office/drawing/2014/main" id="{41025C2F-875F-4601-BE75-2D918887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95"/>
              <a:ext cx="101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4150" tIns="92075" rIns="184150" bIns="92075">
              <a:spAutoFit/>
            </a:bodyPr>
            <a:lstStyle>
              <a:lvl1pPr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8288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7432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36576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1148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45720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50292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54864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LID4096" sz="1600">
                  <a:latin typeface="Times New Roman" panose="02020603050405020304" pitchFamily="18" charset="0"/>
                </a:rPr>
                <a:t>cluster-ordered</a:t>
              </a:r>
              <a:br>
                <a:rPr lang="en-US" altLang="LID4096" sz="1600">
                  <a:latin typeface="Times New Roman" panose="02020603050405020304" pitchFamily="18" charset="0"/>
                </a:rPr>
              </a:br>
              <a:r>
                <a:rPr lang="en-US" altLang="LID4096" sz="1600">
                  <a:latin typeface="Times New Roman" panose="02020603050405020304" pitchFamily="18" charset="0"/>
                </a:rPr>
                <a:t> file</a:t>
              </a:r>
            </a:p>
          </p:txBody>
        </p:sp>
        <p:sp>
          <p:nvSpPr>
            <p:cNvPr id="316423" name="Rectangle 7">
              <a:extLst>
                <a:ext uri="{FF2B5EF4-FFF2-40B4-BE49-F238E27FC236}">
                  <a16:creationId xmlns:a16="http://schemas.microsoft.com/office/drawing/2014/main" id="{CE5C46D7-F9B3-411C-BD47-3EB1CB70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806"/>
              <a:ext cx="82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4150" tIns="92075" rIns="184150" bIns="92075">
              <a:spAutoFit/>
            </a:bodyPr>
            <a:lstStyle>
              <a:lvl1pPr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8288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7432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36576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1148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45720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50292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54864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LID4096" sz="1600">
                  <a:latin typeface="Times New Roman" panose="02020603050405020304" pitchFamily="18" charset="0"/>
                </a:rPr>
                <a:t>ControlList</a:t>
              </a:r>
            </a:p>
          </p:txBody>
        </p:sp>
        <p:sp>
          <p:nvSpPr>
            <p:cNvPr id="316424" name="Line 8">
              <a:extLst>
                <a:ext uri="{FF2B5EF4-FFF2-40B4-BE49-F238E27FC236}">
                  <a16:creationId xmlns:a16="http://schemas.microsoft.com/office/drawing/2014/main" id="{A0B3BC37-12CC-48E9-91B4-F7D76E104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" y="12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6425" name="Rectangle 9">
              <a:extLst>
                <a:ext uri="{FF2B5EF4-FFF2-40B4-BE49-F238E27FC236}">
                  <a16:creationId xmlns:a16="http://schemas.microsoft.com/office/drawing/2014/main" id="{18AD5CA8-8B70-4856-BEF7-A6FE7A1E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196"/>
              <a:ext cx="790" cy="184"/>
            </a:xfrm>
            <a:prstGeom prst="rect">
              <a:avLst/>
            </a:prstGeom>
            <a:pattFill prst="lt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6426" name="Rectangle 10">
              <a:extLst>
                <a:ext uri="{FF2B5EF4-FFF2-40B4-BE49-F238E27FC236}">
                  <a16:creationId xmlns:a16="http://schemas.microsoft.com/office/drawing/2014/main" id="{32FAF28A-4C73-41F7-A326-CCC017F7F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960"/>
              <a:ext cx="3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4150" tIns="92075" rIns="184150" bIns="92075">
              <a:spAutoFit/>
            </a:bodyPr>
            <a:lstStyle>
              <a:lvl1pPr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8288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7432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36576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1148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45720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50292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54864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LID4096" sz="2000">
                  <a:latin typeface="Symbol" panose="05050102010706020507" pitchFamily="18" charset="2"/>
                </a:rPr>
                <a:t>³</a:t>
              </a:r>
            </a:p>
          </p:txBody>
        </p:sp>
        <p:sp>
          <p:nvSpPr>
            <p:cNvPr id="316427" name="Freeform 11">
              <a:extLst>
                <a:ext uri="{FF2B5EF4-FFF2-40B4-BE49-F238E27FC236}">
                  <a16:creationId xmlns:a16="http://schemas.microsoft.com/office/drawing/2014/main" id="{C11F0038-644A-4D83-BDAF-28B741E3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1394"/>
              <a:ext cx="229" cy="121"/>
            </a:xfrm>
            <a:custGeom>
              <a:avLst/>
              <a:gdLst>
                <a:gd name="T0" fmla="*/ 228 w 229"/>
                <a:gd name="T1" fmla="*/ 13 h 121"/>
                <a:gd name="T2" fmla="*/ 228 w 229"/>
                <a:gd name="T3" fmla="*/ 66 h 121"/>
                <a:gd name="T4" fmla="*/ 209 w 229"/>
                <a:gd name="T5" fmla="*/ 106 h 121"/>
                <a:gd name="T6" fmla="*/ 182 w 229"/>
                <a:gd name="T7" fmla="*/ 106 h 121"/>
                <a:gd name="T8" fmla="*/ 155 w 229"/>
                <a:gd name="T9" fmla="*/ 120 h 121"/>
                <a:gd name="T10" fmla="*/ 127 w 229"/>
                <a:gd name="T11" fmla="*/ 120 h 121"/>
                <a:gd name="T12" fmla="*/ 100 w 229"/>
                <a:gd name="T13" fmla="*/ 120 h 121"/>
                <a:gd name="T14" fmla="*/ 72 w 229"/>
                <a:gd name="T15" fmla="*/ 120 h 121"/>
                <a:gd name="T16" fmla="*/ 45 w 229"/>
                <a:gd name="T17" fmla="*/ 106 h 121"/>
                <a:gd name="T18" fmla="*/ 18 w 229"/>
                <a:gd name="T19" fmla="*/ 80 h 121"/>
                <a:gd name="T20" fmla="*/ 0 w 229"/>
                <a:gd name="T21" fmla="*/ 40 h 121"/>
                <a:gd name="T22" fmla="*/ 18 w 229"/>
                <a:gd name="T23" fmla="*/ 0 h 121"/>
                <a:gd name="T24" fmla="*/ 0 w 229"/>
                <a:gd name="T25" fmla="*/ 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21">
                  <a:moveTo>
                    <a:pt x="228" y="13"/>
                  </a:moveTo>
                  <a:lnTo>
                    <a:pt x="228" y="66"/>
                  </a:lnTo>
                  <a:lnTo>
                    <a:pt x="209" y="106"/>
                  </a:lnTo>
                  <a:lnTo>
                    <a:pt x="182" y="106"/>
                  </a:lnTo>
                  <a:lnTo>
                    <a:pt x="155" y="120"/>
                  </a:lnTo>
                  <a:lnTo>
                    <a:pt x="127" y="120"/>
                  </a:lnTo>
                  <a:lnTo>
                    <a:pt x="100" y="120"/>
                  </a:lnTo>
                  <a:lnTo>
                    <a:pt x="72" y="120"/>
                  </a:lnTo>
                  <a:lnTo>
                    <a:pt x="45" y="106"/>
                  </a:lnTo>
                  <a:lnTo>
                    <a:pt x="18" y="80"/>
                  </a:lnTo>
                  <a:lnTo>
                    <a:pt x="0" y="40"/>
                  </a:lnTo>
                  <a:lnTo>
                    <a:pt x="18" y="0"/>
                  </a:lnTo>
                  <a:lnTo>
                    <a:pt x="0" y="1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6428" name="Arc 12">
              <a:extLst>
                <a:ext uri="{FF2B5EF4-FFF2-40B4-BE49-F238E27FC236}">
                  <a16:creationId xmlns:a16="http://schemas.microsoft.com/office/drawing/2014/main" id="{C6971D4A-33BB-40D5-ACC7-70445AA80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" y="1384"/>
              <a:ext cx="450" cy="42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6429" name="Rectangle 13">
              <a:extLst>
                <a:ext uri="{FF2B5EF4-FFF2-40B4-BE49-F238E27FC236}">
                  <a16:creationId xmlns:a16="http://schemas.microsoft.com/office/drawing/2014/main" id="{43B822F8-41B8-4110-BF78-FE7BB1CE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166"/>
              <a:ext cx="466" cy="256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6430" name="AutoShape 14">
              <a:extLst>
                <a:ext uri="{FF2B5EF4-FFF2-40B4-BE49-F238E27FC236}">
                  <a16:creationId xmlns:a16="http://schemas.microsoft.com/office/drawing/2014/main" id="{4144D6B5-8096-4E10-B96B-7804F3F99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766"/>
              <a:ext cx="310" cy="298"/>
            </a:xfrm>
            <a:prstGeom prst="roundRect">
              <a:avLst>
                <a:gd name="adj" fmla="val 12495"/>
              </a:avLst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6431" name="Rectangle 15">
              <a:extLst>
                <a:ext uri="{FF2B5EF4-FFF2-40B4-BE49-F238E27FC236}">
                  <a16:creationId xmlns:a16="http://schemas.microsoft.com/office/drawing/2014/main" id="{C8C51649-36A1-4990-867E-8BAA1BF4F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785"/>
              <a:ext cx="68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4150" tIns="92075" rIns="184150" bIns="92075">
              <a:spAutoFit/>
            </a:bodyPr>
            <a:lstStyle>
              <a:lvl1pPr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8288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27432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3657600" defTabSz="3657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1148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45720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50292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5486400" defTabSz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LID4096" sz="1600">
                  <a:latin typeface="Times New Roman" panose="02020603050405020304" pitchFamily="18" charset="0"/>
                </a:rPr>
                <a:t>database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24E19A4A-6B6F-4B0C-912C-0016FB421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altLang="LID4096" sz="4000"/>
              <a:t>OPTICS: Properties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ECFEB540-F754-4457-8D11-DDD13C42B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991600" cy="4648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LID4096" sz="2000"/>
              <a:t>“Flat” density-based clusters wrt. </a:t>
            </a:r>
            <a:r>
              <a:rPr lang="en-US" altLang="LID4096" sz="2000">
                <a:latin typeface="Symbol" panose="05050102010706020507" pitchFamily="18" charset="2"/>
              </a:rPr>
              <a:t>e</a:t>
            </a:r>
            <a:r>
              <a:rPr lang="en-US" altLang="LID4096" sz="2000" i="1"/>
              <a:t>* </a:t>
            </a:r>
            <a:r>
              <a:rPr lang="en-US" altLang="LID4096" sz="2000">
                <a:latin typeface="Symbol" panose="05050102010706020507" pitchFamily="18" charset="2"/>
              </a:rPr>
              <a:t>£ e</a:t>
            </a:r>
            <a:r>
              <a:rPr lang="en-US" altLang="LID4096" sz="2000" i="1">
                <a:latin typeface="Symbol" panose="05050102010706020507" pitchFamily="18" charset="2"/>
              </a:rPr>
              <a:t> </a:t>
            </a:r>
            <a:r>
              <a:rPr lang="en-US" altLang="LID4096" sz="2000"/>
              <a:t>and</a:t>
            </a:r>
            <a:r>
              <a:rPr lang="en-US" altLang="LID4096" sz="2000" i="1">
                <a:latin typeface="Symbol" panose="05050102010706020507" pitchFamily="18" charset="2"/>
              </a:rPr>
              <a:t> </a:t>
            </a:r>
            <a:r>
              <a:rPr lang="en-US" altLang="LID4096" sz="2000" i="1"/>
              <a:t>MinPts </a:t>
            </a:r>
            <a:r>
              <a:rPr lang="en-US" altLang="LID4096" sz="2000"/>
              <a:t>afterwards:</a:t>
            </a:r>
          </a:p>
          <a:p>
            <a:pPr lvl="1">
              <a:lnSpc>
                <a:spcPct val="90000"/>
              </a:lnSpc>
            </a:pPr>
            <a:r>
              <a:rPr lang="en-US" altLang="LID4096" sz="2000"/>
              <a:t>Starts with an object </a:t>
            </a:r>
            <a:r>
              <a:rPr lang="en-US" altLang="LID4096" sz="2000" i="1"/>
              <a:t>o</a:t>
            </a:r>
            <a:r>
              <a:rPr lang="en-US" altLang="LID4096" sz="2000"/>
              <a:t> where </a:t>
            </a:r>
            <a:r>
              <a:rPr lang="en-US" altLang="LID4096" sz="2000" i="1"/>
              <a:t>c-dist</a:t>
            </a:r>
            <a:r>
              <a:rPr lang="en-US" altLang="LID4096" sz="2000"/>
              <a:t>(</a:t>
            </a:r>
            <a:r>
              <a:rPr lang="en-US" altLang="LID4096" sz="2000" i="1"/>
              <a:t>o</a:t>
            </a:r>
            <a:r>
              <a:rPr lang="en-US" altLang="LID4096" sz="2000"/>
              <a:t>) </a:t>
            </a:r>
            <a:r>
              <a:rPr lang="en-US" altLang="LID4096" sz="2000">
                <a:latin typeface="Symbol" panose="05050102010706020507" pitchFamily="18" charset="2"/>
              </a:rPr>
              <a:t>£</a:t>
            </a:r>
            <a:r>
              <a:rPr lang="en-US" altLang="LID4096" sz="2000"/>
              <a:t> </a:t>
            </a:r>
            <a:r>
              <a:rPr lang="en-US" altLang="LID4096" sz="2000">
                <a:latin typeface="Symbol" panose="05050102010706020507" pitchFamily="18" charset="2"/>
              </a:rPr>
              <a:t>e</a:t>
            </a:r>
            <a:r>
              <a:rPr lang="en-US" altLang="LID4096" sz="2000" i="1"/>
              <a:t>* </a:t>
            </a:r>
            <a:r>
              <a:rPr lang="en-US" altLang="LID4096" sz="2000"/>
              <a:t>and </a:t>
            </a:r>
            <a:r>
              <a:rPr lang="en-US" altLang="LID4096" sz="2000" i="1"/>
              <a:t>r-dist</a:t>
            </a:r>
            <a:r>
              <a:rPr lang="en-US" altLang="LID4096" sz="2000"/>
              <a:t>(</a:t>
            </a:r>
            <a:r>
              <a:rPr lang="en-US" altLang="LID4096" sz="2000" i="1"/>
              <a:t>o</a:t>
            </a:r>
            <a:r>
              <a:rPr lang="en-US" altLang="LID4096" sz="2000"/>
              <a:t>) &gt; </a:t>
            </a:r>
            <a:r>
              <a:rPr lang="en-US" altLang="LID4096" sz="2000">
                <a:latin typeface="Symbol" panose="05050102010706020507" pitchFamily="18" charset="2"/>
              </a:rPr>
              <a:t>e</a:t>
            </a:r>
            <a:r>
              <a:rPr lang="en-US" altLang="LID4096" sz="2000" i="1"/>
              <a:t>* </a:t>
            </a:r>
          </a:p>
          <a:p>
            <a:pPr lvl="1">
              <a:lnSpc>
                <a:spcPct val="90000"/>
              </a:lnSpc>
            </a:pPr>
            <a:r>
              <a:rPr lang="en-US" altLang="LID4096" sz="2000"/>
              <a:t>Continues while </a:t>
            </a:r>
            <a:r>
              <a:rPr lang="en-US" altLang="LID4096" sz="2000" i="1"/>
              <a:t>r-dist</a:t>
            </a:r>
            <a:r>
              <a:rPr lang="en-US" altLang="LID4096" sz="2000"/>
              <a:t> </a:t>
            </a:r>
            <a:r>
              <a:rPr lang="en-US" altLang="LID4096" sz="2000">
                <a:latin typeface="Symbol" panose="05050102010706020507" pitchFamily="18" charset="2"/>
              </a:rPr>
              <a:t>£</a:t>
            </a:r>
            <a:r>
              <a:rPr lang="en-US" altLang="LID4096" sz="2000"/>
              <a:t> </a:t>
            </a:r>
            <a:r>
              <a:rPr lang="en-US" altLang="LID4096" sz="2000">
                <a:latin typeface="Symbol" panose="05050102010706020507" pitchFamily="18" charset="2"/>
              </a:rPr>
              <a:t>e</a:t>
            </a:r>
            <a:r>
              <a:rPr lang="en-US" altLang="LID4096" sz="2000" i="1"/>
              <a:t>* </a:t>
            </a:r>
            <a:br>
              <a:rPr lang="en-US" altLang="LID4096" sz="2000" i="1"/>
            </a:b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 2" panose="05020102010507070707" pitchFamily="18" charset="2"/>
              <a:buNone/>
            </a:pPr>
            <a:br>
              <a:rPr lang="en-US" altLang="LID4096" sz="2000"/>
            </a:b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en-US" altLang="LID4096" sz="200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LID4096" sz="2000"/>
              <a:t>Performance: approx. runtime( DBSCAN(</a:t>
            </a:r>
            <a:r>
              <a:rPr lang="en-US" altLang="LID4096" sz="2000" i="1">
                <a:latin typeface="Symbol" panose="05050102010706020507" pitchFamily="18" charset="2"/>
              </a:rPr>
              <a:t>e</a:t>
            </a:r>
            <a:r>
              <a:rPr lang="en-US" altLang="LID4096" sz="2000" i="1"/>
              <a:t>, MinPts</a:t>
            </a:r>
            <a:r>
              <a:rPr lang="en-US" altLang="LID4096" sz="2000"/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LID4096" sz="2000"/>
              <a:t>O( </a:t>
            </a:r>
            <a:r>
              <a:rPr lang="en-US" altLang="LID4096" sz="2000" i="1"/>
              <a:t>n</a:t>
            </a:r>
            <a:r>
              <a:rPr lang="en-US" altLang="LID4096" sz="2000"/>
              <a:t> * runtime(</a:t>
            </a:r>
            <a:r>
              <a:rPr lang="en-US" altLang="LID4096" sz="2000" i="1">
                <a:latin typeface="Symbol" panose="05050102010706020507" pitchFamily="18" charset="2"/>
              </a:rPr>
              <a:t>e</a:t>
            </a:r>
            <a:r>
              <a:rPr lang="en-US" altLang="LID4096" sz="2000"/>
              <a:t>-neighborhood-query) )</a:t>
            </a:r>
          </a:p>
          <a:p>
            <a:pPr lvl="2">
              <a:lnSpc>
                <a:spcPct val="90000"/>
              </a:lnSpc>
            </a:pPr>
            <a:r>
              <a:rPr lang="en-US" altLang="LID4096" sz="2000"/>
              <a:t> without spatial index support (worst case): O( </a:t>
            </a:r>
            <a:r>
              <a:rPr lang="en-US" altLang="LID4096" sz="2000" i="1"/>
              <a:t>n</a:t>
            </a:r>
            <a:r>
              <a:rPr lang="en-US" altLang="LID4096" sz="2000" baseline="30000"/>
              <a:t>2</a:t>
            </a:r>
            <a:r>
              <a:rPr lang="en-US" altLang="LID4096" sz="2000"/>
              <a:t> )</a:t>
            </a:r>
          </a:p>
          <a:p>
            <a:pPr lvl="2">
              <a:lnSpc>
                <a:spcPct val="90000"/>
              </a:lnSpc>
            </a:pPr>
            <a:r>
              <a:rPr lang="en-US" altLang="LID4096" sz="2000"/>
              <a:t> e.g. tree-based spatial index support: O( </a:t>
            </a:r>
            <a:r>
              <a:rPr lang="en-US" altLang="LID4096" sz="2000" i="1"/>
              <a:t>n</a:t>
            </a:r>
            <a:r>
              <a:rPr lang="en-US" altLang="LID4096" sz="2000"/>
              <a:t> </a:t>
            </a:r>
            <a:r>
              <a:rPr lang="en-US" altLang="LID4096" sz="2000">
                <a:latin typeface="Symbol" panose="05050102010706020507" pitchFamily="18" charset="2"/>
              </a:rPr>
              <a:t>*</a:t>
            </a:r>
            <a:r>
              <a:rPr lang="en-US" altLang="LID4096" sz="2000"/>
              <a:t> log(</a:t>
            </a:r>
            <a:r>
              <a:rPr lang="en-US" altLang="LID4096" sz="2000" i="1"/>
              <a:t>n</a:t>
            </a:r>
            <a:r>
              <a:rPr lang="en-US" altLang="LID4096" sz="2000"/>
              <a:t>) )</a:t>
            </a:r>
          </a:p>
          <a:p>
            <a:pPr>
              <a:lnSpc>
                <a:spcPct val="90000"/>
              </a:lnSpc>
            </a:pPr>
            <a:endParaRPr lang="en-US" altLang="LID4096" sz="2000"/>
          </a:p>
        </p:txBody>
      </p:sp>
      <p:pic>
        <p:nvPicPr>
          <p:cNvPr id="317444" name="Picture 4">
            <a:extLst>
              <a:ext uri="{FF2B5EF4-FFF2-40B4-BE49-F238E27FC236}">
                <a16:creationId xmlns:a16="http://schemas.microsoft.com/office/drawing/2014/main" id="{C7512729-5AF7-49C0-B1F3-602834CF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76525"/>
            <a:ext cx="4267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45" name="Group 5">
            <a:extLst>
              <a:ext uri="{FF2B5EF4-FFF2-40B4-BE49-F238E27FC236}">
                <a16:creationId xmlns:a16="http://schemas.microsoft.com/office/drawing/2014/main" id="{3DF8AF19-B3FD-40B5-BC4D-6E5A56BBA5F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419601"/>
            <a:ext cx="1454150" cy="366713"/>
            <a:chOff x="1190" y="2649"/>
            <a:chExt cx="916" cy="231"/>
          </a:xfrm>
        </p:grpSpPr>
        <p:sp>
          <p:nvSpPr>
            <p:cNvPr id="317446" name="Rectangle 6">
              <a:extLst>
                <a:ext uri="{FF2B5EF4-FFF2-40B4-BE49-F238E27FC236}">
                  <a16:creationId xmlns:a16="http://schemas.microsoft.com/office/drawing/2014/main" id="{F44D9893-78E8-4E18-93AC-E91C386C14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0" y="2748"/>
              <a:ext cx="168" cy="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47" name="Text Box 7">
              <a:extLst>
                <a:ext uri="{FF2B5EF4-FFF2-40B4-BE49-F238E27FC236}">
                  <a16:creationId xmlns:a16="http://schemas.microsoft.com/office/drawing/2014/main" id="{B6B0B5CF-2120-49F2-9B8F-F32E1BEB3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649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>
                  <a:latin typeface="Times New Roman" panose="02020603050405020304" pitchFamily="18" charset="0"/>
                </a:rPr>
                <a:t>Core-distance</a:t>
              </a:r>
            </a:p>
          </p:txBody>
        </p:sp>
      </p:grpSp>
      <p:grpSp>
        <p:nvGrpSpPr>
          <p:cNvPr id="317448" name="Group 8">
            <a:extLst>
              <a:ext uri="{FF2B5EF4-FFF2-40B4-BE49-F238E27FC236}">
                <a16:creationId xmlns:a16="http://schemas.microsoft.com/office/drawing/2014/main" id="{C7956009-9AFA-41E7-87EE-7C7BEFB5798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419601"/>
            <a:ext cx="2165350" cy="366713"/>
            <a:chOff x="1180" y="2889"/>
            <a:chExt cx="1364" cy="231"/>
          </a:xfrm>
        </p:grpSpPr>
        <p:sp>
          <p:nvSpPr>
            <p:cNvPr id="317449" name="Text Box 9">
              <a:extLst>
                <a:ext uri="{FF2B5EF4-FFF2-40B4-BE49-F238E27FC236}">
                  <a16:creationId xmlns:a16="http://schemas.microsoft.com/office/drawing/2014/main" id="{2504B7A1-E076-4041-AB79-19C627E87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2889"/>
              <a:ext cx="1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>
                  <a:latin typeface="Times New Roman" panose="02020603050405020304" pitchFamily="18" charset="0"/>
                </a:rPr>
                <a:t>Reachability-distance</a:t>
              </a:r>
            </a:p>
          </p:txBody>
        </p:sp>
        <p:sp>
          <p:nvSpPr>
            <p:cNvPr id="317450" name="Rectangle 10">
              <a:extLst>
                <a:ext uri="{FF2B5EF4-FFF2-40B4-BE49-F238E27FC236}">
                  <a16:creationId xmlns:a16="http://schemas.microsoft.com/office/drawing/2014/main" id="{FF0BAFA9-87F2-46A3-8343-B00F84347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30" y="2988"/>
              <a:ext cx="168" cy="4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  <p:sp>
        <p:nvSpPr>
          <p:cNvPr id="317451" name="Text Box 11">
            <a:extLst>
              <a:ext uri="{FF2B5EF4-FFF2-40B4-BE49-F238E27FC236}">
                <a16:creationId xmlns:a16="http://schemas.microsoft.com/office/drawing/2014/main" id="{93C4BBBE-8732-45F0-A1E4-77078666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3099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452" name="Text Box 12">
            <a:extLst>
              <a:ext uri="{FF2B5EF4-FFF2-40B4-BE49-F238E27FC236}">
                <a16:creationId xmlns:a16="http://schemas.microsoft.com/office/drawing/2014/main" id="{21F0E5B6-B56B-4E04-A096-78D429C8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479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453" name="Text Box 13">
            <a:extLst>
              <a:ext uri="{FF2B5EF4-FFF2-40B4-BE49-F238E27FC236}">
                <a16:creationId xmlns:a16="http://schemas.microsoft.com/office/drawing/2014/main" id="{7C113C1C-9F7B-418F-A0ED-A1952BA6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25765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454" name="Text Box 14">
            <a:extLst>
              <a:ext uri="{FF2B5EF4-FFF2-40B4-BE49-F238E27FC236}">
                <a16:creationId xmlns:a16="http://schemas.microsoft.com/office/drawing/2014/main" id="{2F33EE19-9152-4BA3-887B-BA82AEDCC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527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455" name="Line 15">
            <a:extLst>
              <a:ext uri="{FF2B5EF4-FFF2-40B4-BE49-F238E27FC236}">
                <a16:creationId xmlns:a16="http://schemas.microsoft.com/office/drawing/2014/main" id="{390864F7-709D-466A-8758-DA338024D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600325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7456" name="Line 16">
            <a:extLst>
              <a:ext uri="{FF2B5EF4-FFF2-40B4-BE49-F238E27FC236}">
                <a16:creationId xmlns:a16="http://schemas.microsoft.com/office/drawing/2014/main" id="{74DEBF8E-EAED-4548-B716-D5F853F73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0738" y="2820988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7457" name="Line 17">
            <a:extLst>
              <a:ext uri="{FF2B5EF4-FFF2-40B4-BE49-F238E27FC236}">
                <a16:creationId xmlns:a16="http://schemas.microsoft.com/office/drawing/2014/main" id="{8526F741-7774-426F-A6C9-B6A1169AF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5513" y="2981326"/>
            <a:ext cx="12065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7458" name="Line 18">
            <a:extLst>
              <a:ext uri="{FF2B5EF4-FFF2-40B4-BE49-F238E27FC236}">
                <a16:creationId xmlns:a16="http://schemas.microsoft.com/office/drawing/2014/main" id="{BD8A9824-64E6-4111-818C-0470685629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6950" y="3614738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7459" name="Text Box 19">
            <a:extLst>
              <a:ext uri="{FF2B5EF4-FFF2-40B4-BE49-F238E27FC236}">
                <a16:creationId xmlns:a16="http://schemas.microsoft.com/office/drawing/2014/main" id="{715ACDD0-4123-4AFB-BD9B-C4655973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2781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317460" name="Text Box 20">
            <a:extLst>
              <a:ext uri="{FF2B5EF4-FFF2-40B4-BE49-F238E27FC236}">
                <a16:creationId xmlns:a16="http://schemas.microsoft.com/office/drawing/2014/main" id="{FB81FCF4-3367-41EA-B4C8-8E75B1D68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2892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17461" name="Line 21">
            <a:extLst>
              <a:ext uri="{FF2B5EF4-FFF2-40B4-BE49-F238E27FC236}">
                <a16:creationId xmlns:a16="http://schemas.microsoft.com/office/drawing/2014/main" id="{1EFCCC19-B58F-45E4-A20A-377812DD6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304165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7462" name="Text Box 22">
            <a:extLst>
              <a:ext uri="{FF2B5EF4-FFF2-40B4-BE49-F238E27FC236}">
                <a16:creationId xmlns:a16="http://schemas.microsoft.com/office/drawing/2014/main" id="{E73B776D-F5A9-4CC9-82FB-D0CAEBD8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258445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17463" name="Line 23">
            <a:extLst>
              <a:ext uri="{FF2B5EF4-FFF2-40B4-BE49-F238E27FC236}">
                <a16:creationId xmlns:a16="http://schemas.microsoft.com/office/drawing/2014/main" id="{58A49E7B-D7D6-49ED-8339-DB6727946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9" y="2806700"/>
            <a:ext cx="212725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7464" name="Line 24">
            <a:extLst>
              <a:ext uri="{FF2B5EF4-FFF2-40B4-BE49-F238E27FC236}">
                <a16:creationId xmlns:a16="http://schemas.microsoft.com/office/drawing/2014/main" id="{45E6D24E-F729-48E9-A87A-0EB45EA01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998789"/>
            <a:ext cx="381000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grpSp>
        <p:nvGrpSpPr>
          <p:cNvPr id="317465" name="Group 25">
            <a:extLst>
              <a:ext uri="{FF2B5EF4-FFF2-40B4-BE49-F238E27FC236}">
                <a16:creationId xmlns:a16="http://schemas.microsoft.com/office/drawing/2014/main" id="{3D715501-83C6-45CC-9ECF-26820054F0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99350" y="2447926"/>
            <a:ext cx="2101850" cy="1971675"/>
            <a:chOff x="48" y="1488"/>
            <a:chExt cx="1893" cy="1776"/>
          </a:xfrm>
        </p:grpSpPr>
        <p:pic>
          <p:nvPicPr>
            <p:cNvPr id="317466" name="Picture 26">
              <a:extLst>
                <a:ext uri="{FF2B5EF4-FFF2-40B4-BE49-F238E27FC236}">
                  <a16:creationId xmlns:a16="http://schemas.microsoft.com/office/drawing/2014/main" id="{2C4E129D-2C24-4898-A11D-F7ECAF4EF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488"/>
              <a:ext cx="1893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467" name="Text Box 27">
              <a:extLst>
                <a:ext uri="{FF2B5EF4-FFF2-40B4-BE49-F238E27FC236}">
                  <a16:creationId xmlns:a16="http://schemas.microsoft.com/office/drawing/2014/main" id="{CF3CA7B6-36C2-4D9D-BB62-7296EF2CF24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7" y="1926"/>
              <a:ext cx="25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1</a:t>
              </a:r>
              <a:endParaRPr lang="de-DE" altLang="LID4096" sz="2400">
                <a:latin typeface="Times New Roman" panose="02020603050405020304" pitchFamily="18" charset="0"/>
              </a:endParaRPr>
            </a:p>
          </p:txBody>
        </p:sp>
        <p:sp>
          <p:nvSpPr>
            <p:cNvPr id="317468" name="Text Box 28">
              <a:extLst>
                <a:ext uri="{FF2B5EF4-FFF2-40B4-BE49-F238E27FC236}">
                  <a16:creationId xmlns:a16="http://schemas.microsoft.com/office/drawing/2014/main" id="{807EF556-4091-4B08-9D53-21B59F9F02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" y="2283"/>
              <a:ext cx="25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2</a:t>
              </a:r>
              <a:endParaRPr lang="de-DE" altLang="LID4096" sz="2400">
                <a:latin typeface="Times New Roman" panose="02020603050405020304" pitchFamily="18" charset="0"/>
              </a:endParaRPr>
            </a:p>
          </p:txBody>
        </p:sp>
        <p:sp>
          <p:nvSpPr>
            <p:cNvPr id="317469" name="Text Box 29">
              <a:extLst>
                <a:ext uri="{FF2B5EF4-FFF2-40B4-BE49-F238E27FC236}">
                  <a16:creationId xmlns:a16="http://schemas.microsoft.com/office/drawing/2014/main" id="{1A954C43-B22E-484F-A54D-0735C599DC3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0" y="1824"/>
              <a:ext cx="25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3</a:t>
              </a:r>
              <a:endParaRPr lang="de-DE" altLang="LID4096" sz="2400">
                <a:latin typeface="Times New Roman" panose="02020603050405020304" pitchFamily="18" charset="0"/>
              </a:endParaRPr>
            </a:p>
          </p:txBody>
        </p:sp>
        <p:sp>
          <p:nvSpPr>
            <p:cNvPr id="317470" name="Text Box 30">
              <a:extLst>
                <a:ext uri="{FF2B5EF4-FFF2-40B4-BE49-F238E27FC236}">
                  <a16:creationId xmlns:a16="http://schemas.microsoft.com/office/drawing/2014/main" id="{36DC9CDF-6B72-43CF-96E3-12892385077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8" y="1883"/>
              <a:ext cx="25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4</a:t>
              </a:r>
              <a:endParaRPr lang="de-DE" altLang="LID4096" sz="2400">
                <a:latin typeface="Times New Roman" panose="02020603050405020304" pitchFamily="18" charset="0"/>
              </a:endParaRPr>
            </a:p>
          </p:txBody>
        </p:sp>
        <p:sp>
          <p:nvSpPr>
            <p:cNvPr id="317471" name="Text Box 31">
              <a:extLst>
                <a:ext uri="{FF2B5EF4-FFF2-40B4-BE49-F238E27FC236}">
                  <a16:creationId xmlns:a16="http://schemas.microsoft.com/office/drawing/2014/main" id="{979DE2C1-4BFD-4911-8F3D-D38EF710C85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1" y="2305"/>
              <a:ext cx="34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17472" name="Text Box 32">
              <a:extLst>
                <a:ext uri="{FF2B5EF4-FFF2-40B4-BE49-F238E27FC236}">
                  <a16:creationId xmlns:a16="http://schemas.microsoft.com/office/drawing/2014/main" id="{08C16E92-0C2D-401E-A23C-6EBCD44ED65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84" y="2256"/>
              <a:ext cx="34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317473" name="Text Box 33">
              <a:extLst>
                <a:ext uri="{FF2B5EF4-FFF2-40B4-BE49-F238E27FC236}">
                  <a16:creationId xmlns:a16="http://schemas.microsoft.com/office/drawing/2014/main" id="{DA88202D-4787-4167-8338-3098DC2247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4" y="2668"/>
              <a:ext cx="34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de-DE" altLang="LID4096" sz="1600"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317474" name="Oval 34">
              <a:extLst>
                <a:ext uri="{FF2B5EF4-FFF2-40B4-BE49-F238E27FC236}">
                  <a16:creationId xmlns:a16="http://schemas.microsoft.com/office/drawing/2014/main" id="{2EA2CEB5-F2B1-4344-B916-AD8D5257C6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2079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75" name="Oval 35">
              <a:extLst>
                <a:ext uri="{FF2B5EF4-FFF2-40B4-BE49-F238E27FC236}">
                  <a16:creationId xmlns:a16="http://schemas.microsoft.com/office/drawing/2014/main" id="{B8B71FAF-49E7-41F6-A5B1-3A6D7F2C2E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" y="2433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76" name="Oval 36">
              <a:extLst>
                <a:ext uri="{FF2B5EF4-FFF2-40B4-BE49-F238E27FC236}">
                  <a16:creationId xmlns:a16="http://schemas.microsoft.com/office/drawing/2014/main" id="{2D91E8C7-93BC-44A8-B354-2D3C3A0CFD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6" y="1973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77" name="Oval 37">
              <a:extLst>
                <a:ext uri="{FF2B5EF4-FFF2-40B4-BE49-F238E27FC236}">
                  <a16:creationId xmlns:a16="http://schemas.microsoft.com/office/drawing/2014/main" id="{FA2F383B-919C-4C5B-9E07-B0BB0B93BF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" y="2006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78" name="Oval 38">
              <a:extLst>
                <a:ext uri="{FF2B5EF4-FFF2-40B4-BE49-F238E27FC236}">
                  <a16:creationId xmlns:a16="http://schemas.microsoft.com/office/drawing/2014/main" id="{9CB3008C-B723-4A8B-B693-B2B5DB2C1B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9" y="2471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79" name="Oval 39">
              <a:extLst>
                <a:ext uri="{FF2B5EF4-FFF2-40B4-BE49-F238E27FC236}">
                  <a16:creationId xmlns:a16="http://schemas.microsoft.com/office/drawing/2014/main" id="{A690CF9F-F177-4C2F-A07B-F690D2B3D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8" y="2443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317480" name="Oval 40">
              <a:extLst>
                <a:ext uri="{FF2B5EF4-FFF2-40B4-BE49-F238E27FC236}">
                  <a16:creationId xmlns:a16="http://schemas.microsoft.com/office/drawing/2014/main" id="{ED4DD128-DE48-47A5-9DC8-4C862DEF0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0" y="2827"/>
              <a:ext cx="48" cy="48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FC77A7D9-CDCF-4E0D-9DDF-2A4C4E90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11663"/>
            <a:ext cx="28956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DEEE3070-3091-4303-AA86-A09E4E74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971800"/>
            <a:ext cx="13716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68" name="Rectangle 4">
            <a:extLst>
              <a:ext uri="{FF2B5EF4-FFF2-40B4-BE49-F238E27FC236}">
                <a16:creationId xmlns:a16="http://schemas.microsoft.com/office/drawing/2014/main" id="{EEA8E510-9476-42E5-B3B5-FEAE08B88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838200"/>
          </a:xfrm>
        </p:spPr>
        <p:txBody>
          <a:bodyPr/>
          <a:lstStyle/>
          <a:p>
            <a:r>
              <a:rPr lang="en-US" altLang="LID4096" sz="3600"/>
              <a:t>OPTICS: The Reachability Plot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2C55818D-03E0-4558-95CE-316C15A50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LID4096" sz="2800"/>
              <a:t>represents the density-based clustering structure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LID4096" sz="2800"/>
              <a:t>easy to analyze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LID4096" sz="2800"/>
              <a:t>independent of the dimension of the data</a:t>
            </a:r>
          </a:p>
          <a:p>
            <a:endParaRPr lang="en-US" altLang="LID4096" sz="2800"/>
          </a:p>
        </p:txBody>
      </p:sp>
      <p:pic>
        <p:nvPicPr>
          <p:cNvPr id="318470" name="Picture 6">
            <a:extLst>
              <a:ext uri="{FF2B5EF4-FFF2-40B4-BE49-F238E27FC236}">
                <a16:creationId xmlns:a16="http://schemas.microsoft.com/office/drawing/2014/main" id="{9DD2AB5D-3138-4EC5-8E28-A0ED422E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446588"/>
            <a:ext cx="2879725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8471" name="Picture 7">
            <a:extLst>
              <a:ext uri="{FF2B5EF4-FFF2-40B4-BE49-F238E27FC236}">
                <a16:creationId xmlns:a16="http://schemas.microsoft.com/office/drawing/2014/main" id="{642594F2-321E-49F1-A12F-93DDBC16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429126"/>
            <a:ext cx="28956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8472" name="Picture 8">
            <a:extLst>
              <a:ext uri="{FF2B5EF4-FFF2-40B4-BE49-F238E27FC236}">
                <a16:creationId xmlns:a16="http://schemas.microsoft.com/office/drawing/2014/main" id="{954CD959-852E-4E68-83B1-F3DC7932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3071814"/>
            <a:ext cx="1173162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73" name="Line 9">
            <a:extLst>
              <a:ext uri="{FF2B5EF4-FFF2-40B4-BE49-F238E27FC236}">
                <a16:creationId xmlns:a16="http://schemas.microsoft.com/office/drawing/2014/main" id="{8B6A0629-5784-4F44-9025-1B4D6B4A4B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581400"/>
            <a:ext cx="7620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74" name="Line 10">
            <a:extLst>
              <a:ext uri="{FF2B5EF4-FFF2-40B4-BE49-F238E27FC236}">
                <a16:creationId xmlns:a16="http://schemas.microsoft.com/office/drawing/2014/main" id="{7EE4DABA-69C1-4547-A902-2035D1457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733800"/>
            <a:ext cx="381000" cy="1371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75" name="Line 11">
            <a:extLst>
              <a:ext uri="{FF2B5EF4-FFF2-40B4-BE49-F238E27FC236}">
                <a16:creationId xmlns:a16="http://schemas.microsoft.com/office/drawing/2014/main" id="{63C72633-8C1B-4882-A80A-E11BC8AF6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276600"/>
            <a:ext cx="533400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pic>
        <p:nvPicPr>
          <p:cNvPr id="318476" name="Picture 12">
            <a:extLst>
              <a:ext uri="{FF2B5EF4-FFF2-40B4-BE49-F238E27FC236}">
                <a16:creationId xmlns:a16="http://schemas.microsoft.com/office/drawing/2014/main" id="{EB4040F1-E6AD-4E4D-A0CC-25F483E0D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971800"/>
            <a:ext cx="1389063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77" name="Line 13">
            <a:extLst>
              <a:ext uri="{FF2B5EF4-FFF2-40B4-BE49-F238E27FC236}">
                <a16:creationId xmlns:a16="http://schemas.microsoft.com/office/drawing/2014/main" id="{B7119CBB-674B-4ADE-AE43-3F1D5809F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429000"/>
            <a:ext cx="838200" cy="990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78" name="Line 14">
            <a:extLst>
              <a:ext uri="{FF2B5EF4-FFF2-40B4-BE49-F238E27FC236}">
                <a16:creationId xmlns:a16="http://schemas.microsoft.com/office/drawing/2014/main" id="{80BCB084-D85F-49B8-AF1A-B1C28B32D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038600"/>
            <a:ext cx="838200" cy="990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79" name="Line 15">
            <a:extLst>
              <a:ext uri="{FF2B5EF4-FFF2-40B4-BE49-F238E27FC236}">
                <a16:creationId xmlns:a16="http://schemas.microsoft.com/office/drawing/2014/main" id="{3D327AB7-BE5C-4B6D-88E7-E10F184B57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962400"/>
            <a:ext cx="914400" cy="1371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80" name="Line 16">
            <a:extLst>
              <a:ext uri="{FF2B5EF4-FFF2-40B4-BE49-F238E27FC236}">
                <a16:creationId xmlns:a16="http://schemas.microsoft.com/office/drawing/2014/main" id="{E277AE6E-0A68-42C1-8878-400FE3AD62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3886200"/>
            <a:ext cx="533400" cy="1371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318481" name="Line 17">
            <a:extLst>
              <a:ext uri="{FF2B5EF4-FFF2-40B4-BE49-F238E27FC236}">
                <a16:creationId xmlns:a16="http://schemas.microsoft.com/office/drawing/2014/main" id="{21B78323-724A-4FA0-ACE7-66192CEE8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352800"/>
            <a:ext cx="609600" cy="1524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pic>
        <p:nvPicPr>
          <p:cNvPr id="318482" name="Picture 18">
            <a:extLst>
              <a:ext uri="{FF2B5EF4-FFF2-40B4-BE49-F238E27FC236}">
                <a16:creationId xmlns:a16="http://schemas.microsoft.com/office/drawing/2014/main" id="{C8C88B6E-384F-4CF0-B3DD-45BDD662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048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8483" name="Picture 19">
            <a:extLst>
              <a:ext uri="{FF2B5EF4-FFF2-40B4-BE49-F238E27FC236}">
                <a16:creationId xmlns:a16="http://schemas.microsoft.com/office/drawing/2014/main" id="{B24C6E6E-4F8B-4E1B-9916-EA117176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19600"/>
            <a:ext cx="3048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484" name="Text Box 20">
            <a:extLst>
              <a:ext uri="{FF2B5EF4-FFF2-40B4-BE49-F238E27FC236}">
                <a16:creationId xmlns:a16="http://schemas.microsoft.com/office/drawing/2014/main" id="{666C6C6B-E078-4B7B-8628-3005C344F98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870075" y="4765675"/>
            <a:ext cx="1866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reachability distance</a:t>
            </a:r>
          </a:p>
        </p:txBody>
      </p:sp>
      <p:sp>
        <p:nvSpPr>
          <p:cNvPr id="318485" name="Text Box 21">
            <a:extLst>
              <a:ext uri="{FF2B5EF4-FFF2-40B4-BE49-F238E27FC236}">
                <a16:creationId xmlns:a16="http://schemas.microsoft.com/office/drawing/2014/main" id="{0874DCA3-3A49-4524-99EA-34937B2EFF0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864225" y="4765675"/>
            <a:ext cx="1866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de-DE" altLang="LID4096" sz="1600">
                <a:latin typeface="Times New Roman" panose="02020603050405020304" pitchFamily="18" charset="0"/>
              </a:rPr>
              <a:t>reachability distance</a:t>
            </a:r>
            <a:endParaRPr lang="de-DE" altLang="LID4096" sz="2000">
              <a:latin typeface="Times New Roman" panose="02020603050405020304" pitchFamily="18" charset="0"/>
            </a:endParaRPr>
          </a:p>
        </p:txBody>
      </p:sp>
      <p:sp>
        <p:nvSpPr>
          <p:cNvPr id="318486" name="Text Box 22">
            <a:extLst>
              <a:ext uri="{FF2B5EF4-FFF2-40B4-BE49-F238E27FC236}">
                <a16:creationId xmlns:a16="http://schemas.microsoft.com/office/drawing/2014/main" id="{EB816705-A972-43E7-A9F9-247C80BF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6" y="5791200"/>
            <a:ext cx="1470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sz="1600">
                <a:latin typeface="Times New Roman" panose="02020603050405020304" pitchFamily="18" charset="0"/>
              </a:rPr>
              <a:t>cluster ordering</a:t>
            </a:r>
          </a:p>
        </p:txBody>
      </p:sp>
      <p:sp>
        <p:nvSpPr>
          <p:cNvPr id="318487" name="Text Box 23">
            <a:extLst>
              <a:ext uri="{FF2B5EF4-FFF2-40B4-BE49-F238E27FC236}">
                <a16:creationId xmlns:a16="http://schemas.microsoft.com/office/drawing/2014/main" id="{2016063A-630C-43BB-A021-86F8E8707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76" y="5791200"/>
            <a:ext cx="1470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LID4096" sz="1600">
                <a:latin typeface="Times New Roman" panose="02020603050405020304" pitchFamily="18" charset="0"/>
              </a:rPr>
              <a:t>cluster ordering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9204AFDE-1DFC-4722-907B-D858379A0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153400" cy="533400"/>
          </a:xfrm>
        </p:spPr>
        <p:txBody>
          <a:bodyPr/>
          <a:lstStyle/>
          <a:p>
            <a:r>
              <a:rPr lang="en-US" altLang="LID4096" sz="3200"/>
              <a:t>OPTICS: Parameter Sensitivity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02371558-37D4-48FE-A9D8-FF859DB18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7772400" cy="4114800"/>
          </a:xfrm>
        </p:spPr>
        <p:txBody>
          <a:bodyPr/>
          <a:lstStyle/>
          <a:p>
            <a:r>
              <a:rPr lang="en-US" altLang="LID4096"/>
              <a:t>Relatively insensitive to parameter settings</a:t>
            </a:r>
          </a:p>
          <a:p>
            <a:r>
              <a:rPr lang="en-US" altLang="LID4096"/>
              <a:t>Good result if parameters are just</a:t>
            </a:r>
            <a:br>
              <a:rPr lang="en-US" altLang="LID4096"/>
            </a:br>
            <a:r>
              <a:rPr lang="en-US" altLang="LID4096"/>
              <a:t>“large enough”</a:t>
            </a:r>
          </a:p>
        </p:txBody>
      </p:sp>
      <p:grpSp>
        <p:nvGrpSpPr>
          <p:cNvPr id="319492" name="Group 4">
            <a:extLst>
              <a:ext uri="{FF2B5EF4-FFF2-40B4-BE49-F238E27FC236}">
                <a16:creationId xmlns:a16="http://schemas.microsoft.com/office/drawing/2014/main" id="{073DDB6C-9AD9-4F1D-B714-429F596550AB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1371600"/>
            <a:ext cx="1752600" cy="1676400"/>
            <a:chOff x="3068" y="1067"/>
            <a:chExt cx="984" cy="1003"/>
          </a:xfrm>
        </p:grpSpPr>
        <p:pic>
          <p:nvPicPr>
            <p:cNvPr id="319493" name="Picture 5">
              <a:extLst>
                <a:ext uri="{FF2B5EF4-FFF2-40B4-BE49-F238E27FC236}">
                  <a16:creationId xmlns:a16="http://schemas.microsoft.com/office/drawing/2014/main" id="{5C08F5D0-0A62-4F54-A2F4-69884785AF9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" y="1067"/>
              <a:ext cx="984" cy="1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9494" name="Rectangle 6">
              <a:extLst>
                <a:ext uri="{FF2B5EF4-FFF2-40B4-BE49-F238E27FC236}">
                  <a16:creationId xmlns:a16="http://schemas.microsoft.com/office/drawing/2014/main" id="{870FB286-8328-4078-8318-D78F0CCD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1070"/>
              <a:ext cx="15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LID4096" sz="190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9495" name="Rectangle 7">
              <a:extLst>
                <a:ext uri="{FF2B5EF4-FFF2-40B4-BE49-F238E27FC236}">
                  <a16:creationId xmlns:a16="http://schemas.microsoft.com/office/drawing/2014/main" id="{1E41D96E-8527-4C27-A184-EC0109CF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656"/>
              <a:ext cx="15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LID4096" sz="1900">
                  <a:solidFill>
                    <a:srgbClr val="CC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9496" name="Rectangle 8">
              <a:extLst>
                <a:ext uri="{FF2B5EF4-FFF2-40B4-BE49-F238E27FC236}">
                  <a16:creationId xmlns:a16="http://schemas.microsoft.com/office/drawing/2014/main" id="{7BB593A4-C529-44CA-BD9F-B5A48DF98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093"/>
              <a:ext cx="15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512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731838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096963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463675" defTabSz="5857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9208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3780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8352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292475" defTabSz="5857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LID4096" sz="1900">
                  <a:solidFill>
                    <a:srgbClr val="CC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319497" name="Picture 9">
            <a:extLst>
              <a:ext uri="{FF2B5EF4-FFF2-40B4-BE49-F238E27FC236}">
                <a16:creationId xmlns:a16="http://schemas.microsoft.com/office/drawing/2014/main" id="{D2EDD97F-DD11-45C2-B83B-44EB200321F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187825"/>
            <a:ext cx="21209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498" name="Rectangle 10">
            <a:extLst>
              <a:ext uri="{FF2B5EF4-FFF2-40B4-BE49-F238E27FC236}">
                <a16:creationId xmlns:a16="http://schemas.microsoft.com/office/drawing/2014/main" id="{0145CFA9-A4D8-470D-BA33-1C959585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752851"/>
            <a:ext cx="19637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i="1">
                <a:latin typeface="Times New Roman" panose="02020603050405020304" pitchFamily="18" charset="0"/>
              </a:rPr>
              <a:t>MinPts</a:t>
            </a:r>
            <a:r>
              <a:rPr lang="en-US" altLang="LID4096">
                <a:latin typeface="Times New Roman" panose="02020603050405020304" pitchFamily="18" charset="0"/>
              </a:rPr>
              <a:t> = 10, </a:t>
            </a:r>
            <a:r>
              <a:rPr lang="en-US" altLang="LID4096">
                <a:latin typeface="Symbol" panose="05050102010706020507" pitchFamily="18" charset="2"/>
              </a:rPr>
              <a:t>e</a:t>
            </a:r>
            <a:r>
              <a:rPr lang="en-US" altLang="LID4096">
                <a:latin typeface="Times New Roman" panose="02020603050405020304" pitchFamily="18" charset="0"/>
              </a:rPr>
              <a:t> = 10</a:t>
            </a:r>
          </a:p>
        </p:txBody>
      </p:sp>
      <p:sp>
        <p:nvSpPr>
          <p:cNvPr id="319499" name="Rectangle 11">
            <a:extLst>
              <a:ext uri="{FF2B5EF4-FFF2-40B4-BE49-F238E27FC236}">
                <a16:creationId xmlns:a16="http://schemas.microsoft.com/office/drawing/2014/main" id="{34FCF2F7-80FD-4C9E-9EEE-E0131890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259264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9500" name="Rectangle 12">
            <a:extLst>
              <a:ext uri="{FF2B5EF4-FFF2-40B4-BE49-F238E27FC236}">
                <a16:creationId xmlns:a16="http://schemas.microsoft.com/office/drawing/2014/main" id="{35BA0712-BCF3-4B84-85B9-AA929959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267201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9501" name="Rectangle 13">
            <a:extLst>
              <a:ext uri="{FF2B5EF4-FFF2-40B4-BE49-F238E27FC236}">
                <a16:creationId xmlns:a16="http://schemas.microsoft.com/office/drawing/2014/main" id="{D314F446-3D45-4D0B-96C5-D0159819F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4238626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319502" name="Picture 14">
            <a:extLst>
              <a:ext uri="{FF2B5EF4-FFF2-40B4-BE49-F238E27FC236}">
                <a16:creationId xmlns:a16="http://schemas.microsoft.com/office/drawing/2014/main" id="{BA929B2D-3163-472A-A898-4A2BDAF29EB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187826"/>
            <a:ext cx="2109788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503" name="Rectangle 15">
            <a:extLst>
              <a:ext uri="{FF2B5EF4-FFF2-40B4-BE49-F238E27FC236}">
                <a16:creationId xmlns:a16="http://schemas.microsoft.com/office/drawing/2014/main" id="{2401F7AC-54AB-4DA0-B0B1-46B9A8F9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9" y="3749675"/>
            <a:ext cx="1869101" cy="35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i="1">
                <a:latin typeface="Times New Roman" panose="02020603050405020304" pitchFamily="18" charset="0"/>
              </a:rPr>
              <a:t>MinPts</a:t>
            </a:r>
            <a:r>
              <a:rPr lang="en-US" altLang="LID4096">
                <a:latin typeface="Times New Roman" panose="02020603050405020304" pitchFamily="18" charset="0"/>
              </a:rPr>
              <a:t> = 10, </a:t>
            </a:r>
            <a:r>
              <a:rPr lang="en-US" altLang="LID4096" b="1">
                <a:solidFill>
                  <a:srgbClr val="CC0000"/>
                </a:solidFill>
                <a:latin typeface="Symbol" panose="05050102010706020507" pitchFamily="18" charset="2"/>
              </a:rPr>
              <a:t>e</a:t>
            </a:r>
            <a:r>
              <a:rPr lang="en-US" altLang="LID4096" b="1">
                <a:solidFill>
                  <a:srgbClr val="CC0000"/>
                </a:solidFill>
                <a:latin typeface="Times New Roman" panose="02020603050405020304" pitchFamily="18" charset="0"/>
              </a:rPr>
              <a:t> = 5</a:t>
            </a:r>
          </a:p>
        </p:txBody>
      </p:sp>
      <p:pic>
        <p:nvPicPr>
          <p:cNvPr id="319504" name="Picture 16">
            <a:extLst>
              <a:ext uri="{FF2B5EF4-FFF2-40B4-BE49-F238E27FC236}">
                <a16:creationId xmlns:a16="http://schemas.microsoft.com/office/drawing/2014/main" id="{57B78836-28E3-43F7-A461-780340C9BF3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200" y="4173539"/>
            <a:ext cx="2082800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505" name="Rectangle 17">
            <a:extLst>
              <a:ext uri="{FF2B5EF4-FFF2-40B4-BE49-F238E27FC236}">
                <a16:creationId xmlns:a16="http://schemas.microsoft.com/office/drawing/2014/main" id="{C0ADD818-C03D-4C55-B3EF-3943E086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9" y="3733801"/>
            <a:ext cx="18764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b="1" i="1">
                <a:solidFill>
                  <a:srgbClr val="CC0000"/>
                </a:solidFill>
                <a:latin typeface="Times New Roman" panose="02020603050405020304" pitchFamily="18" charset="0"/>
              </a:rPr>
              <a:t>MinPts</a:t>
            </a:r>
            <a:r>
              <a:rPr lang="en-US" altLang="LID4096" b="1">
                <a:solidFill>
                  <a:srgbClr val="CC0000"/>
                </a:solidFill>
                <a:latin typeface="Times New Roman" panose="02020603050405020304" pitchFamily="18" charset="0"/>
              </a:rPr>
              <a:t> = 2</a:t>
            </a:r>
            <a:r>
              <a:rPr lang="en-US" altLang="LID4096">
                <a:latin typeface="Times New Roman" panose="02020603050405020304" pitchFamily="18" charset="0"/>
              </a:rPr>
              <a:t>, </a:t>
            </a:r>
            <a:r>
              <a:rPr lang="en-US" altLang="LID4096">
                <a:latin typeface="Symbol" panose="05050102010706020507" pitchFamily="18" charset="2"/>
              </a:rPr>
              <a:t>e</a:t>
            </a:r>
            <a:r>
              <a:rPr lang="en-US" altLang="LID4096">
                <a:latin typeface="Times New Roman" panose="02020603050405020304" pitchFamily="18" charset="0"/>
              </a:rPr>
              <a:t> = 10</a:t>
            </a:r>
          </a:p>
        </p:txBody>
      </p:sp>
      <p:sp>
        <p:nvSpPr>
          <p:cNvPr id="319506" name="Rectangle 18">
            <a:extLst>
              <a:ext uri="{FF2B5EF4-FFF2-40B4-BE49-F238E27FC236}">
                <a16:creationId xmlns:a16="http://schemas.microsoft.com/office/drawing/2014/main" id="{4A0067D0-F504-43BC-A223-97ABF40F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078289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9507" name="Rectangle 19">
            <a:extLst>
              <a:ext uri="{FF2B5EF4-FFF2-40B4-BE49-F238E27FC236}">
                <a16:creationId xmlns:a16="http://schemas.microsoft.com/office/drawing/2014/main" id="{A8C537C8-248D-4267-A814-F427BCFC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4094164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9508" name="Rectangle 20">
            <a:extLst>
              <a:ext uri="{FF2B5EF4-FFF2-40B4-BE49-F238E27FC236}">
                <a16:creationId xmlns:a16="http://schemas.microsoft.com/office/drawing/2014/main" id="{7A181068-B89B-466A-81BF-AC084422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086226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9509" name="Rectangle 21">
            <a:extLst>
              <a:ext uri="{FF2B5EF4-FFF2-40B4-BE49-F238E27FC236}">
                <a16:creationId xmlns:a16="http://schemas.microsoft.com/office/drawing/2014/main" id="{5615D61C-5AB2-4AE5-AAD6-E8D4A01C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4476751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9510" name="Rectangle 22">
            <a:extLst>
              <a:ext uri="{FF2B5EF4-FFF2-40B4-BE49-F238E27FC236}">
                <a16:creationId xmlns:a16="http://schemas.microsoft.com/office/drawing/2014/main" id="{AF297320-34AD-4386-8817-E7BA6904E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863" y="4457701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9511" name="Rectangle 23">
            <a:extLst>
              <a:ext uri="{FF2B5EF4-FFF2-40B4-BE49-F238E27FC236}">
                <a16:creationId xmlns:a16="http://schemas.microsoft.com/office/drawing/2014/main" id="{D84CF62E-F753-4341-8EBF-C95660B4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688" y="4457701"/>
            <a:ext cx="269304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6512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31838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63675" defTabSz="585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9208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780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8352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92475" defTabSz="5857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LID4096" sz="1900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7F5B0BF6-589D-49F4-BD38-F1F2D52F2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467600" cy="762000"/>
          </a:xfrm>
        </p:spPr>
        <p:txBody>
          <a:bodyPr/>
          <a:lstStyle/>
          <a:p>
            <a:r>
              <a:rPr lang="en-US" altLang="LID4096"/>
              <a:t>An Example of OPTICS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58D6C85-262F-417C-ABA1-FEA13E7D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76400"/>
            <a:ext cx="2728913" cy="6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Reachability-distance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1550AA41-38B9-4913-B69B-66636DC6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90801"/>
            <a:ext cx="20605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undefined</a:t>
            </a:r>
          </a:p>
        </p:txBody>
      </p:sp>
      <p:grpSp>
        <p:nvGrpSpPr>
          <p:cNvPr id="164869" name="Group 5">
            <a:extLst>
              <a:ext uri="{FF2B5EF4-FFF2-40B4-BE49-F238E27FC236}">
                <a16:creationId xmlns:a16="http://schemas.microsoft.com/office/drawing/2014/main" id="{7CF6BFC8-D908-40A7-8D3A-DCFE0B2F3F9C}"/>
              </a:ext>
            </a:extLst>
          </p:cNvPr>
          <p:cNvGrpSpPr>
            <a:grpSpLocks/>
          </p:cNvGrpSpPr>
          <p:nvPr/>
        </p:nvGrpSpPr>
        <p:grpSpPr bwMode="auto">
          <a:xfrm>
            <a:off x="2809876" y="1676400"/>
            <a:ext cx="6791325" cy="4649788"/>
            <a:chOff x="810" y="1056"/>
            <a:chExt cx="4278" cy="2929"/>
          </a:xfrm>
        </p:grpSpPr>
        <p:sp>
          <p:nvSpPr>
            <p:cNvPr id="164870" name="Line 6">
              <a:extLst>
                <a:ext uri="{FF2B5EF4-FFF2-40B4-BE49-F238E27FC236}">
                  <a16:creationId xmlns:a16="http://schemas.microsoft.com/office/drawing/2014/main" id="{87AEC8BC-8196-442E-B2F5-58DAB3697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806"/>
              <a:ext cx="0" cy="1859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71" name="Line 7">
              <a:extLst>
                <a:ext uri="{FF2B5EF4-FFF2-40B4-BE49-F238E27FC236}">
                  <a16:creationId xmlns:a16="http://schemas.microsoft.com/office/drawing/2014/main" id="{F2B551BD-70B8-4C0D-8C2E-39CA2D7DD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3620"/>
              <a:ext cx="3352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72" name="Freeform 8">
              <a:extLst>
                <a:ext uri="{FF2B5EF4-FFF2-40B4-BE49-F238E27FC236}">
                  <a16:creationId xmlns:a16="http://schemas.microsoft.com/office/drawing/2014/main" id="{DBD9D919-BA0F-486E-AE8D-7C3FDFBC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1788"/>
              <a:ext cx="3455" cy="1887"/>
            </a:xfrm>
            <a:custGeom>
              <a:avLst/>
              <a:gdLst>
                <a:gd name="T0" fmla="*/ 87 w 3956"/>
                <a:gd name="T1" fmla="*/ 119 h 2046"/>
                <a:gd name="T2" fmla="*/ 150 w 3956"/>
                <a:gd name="T3" fmla="*/ 308 h 2046"/>
                <a:gd name="T4" fmla="*/ 268 w 3956"/>
                <a:gd name="T5" fmla="*/ 529 h 2046"/>
                <a:gd name="T6" fmla="*/ 324 w 3956"/>
                <a:gd name="T7" fmla="*/ 726 h 2046"/>
                <a:gd name="T8" fmla="*/ 395 w 3956"/>
                <a:gd name="T9" fmla="*/ 924 h 2046"/>
                <a:gd name="T10" fmla="*/ 418 w 3956"/>
                <a:gd name="T11" fmla="*/ 1129 h 2046"/>
                <a:gd name="T12" fmla="*/ 442 w 3956"/>
                <a:gd name="T13" fmla="*/ 1326 h 2046"/>
                <a:gd name="T14" fmla="*/ 663 w 3956"/>
                <a:gd name="T15" fmla="*/ 1460 h 2046"/>
                <a:gd name="T16" fmla="*/ 923 w 3956"/>
                <a:gd name="T17" fmla="*/ 1524 h 2046"/>
                <a:gd name="T18" fmla="*/ 1113 w 3956"/>
                <a:gd name="T19" fmla="*/ 1389 h 2046"/>
                <a:gd name="T20" fmla="*/ 1263 w 3956"/>
                <a:gd name="T21" fmla="*/ 1200 h 2046"/>
                <a:gd name="T22" fmla="*/ 1334 w 3956"/>
                <a:gd name="T23" fmla="*/ 1018 h 2046"/>
                <a:gd name="T24" fmla="*/ 1492 w 3956"/>
                <a:gd name="T25" fmla="*/ 1082 h 2046"/>
                <a:gd name="T26" fmla="*/ 1705 w 3956"/>
                <a:gd name="T27" fmla="*/ 1003 h 2046"/>
                <a:gd name="T28" fmla="*/ 1760 w 3956"/>
                <a:gd name="T29" fmla="*/ 1161 h 2046"/>
                <a:gd name="T30" fmla="*/ 1760 w 3956"/>
                <a:gd name="T31" fmla="*/ 1350 h 2046"/>
                <a:gd name="T32" fmla="*/ 1910 w 3956"/>
                <a:gd name="T33" fmla="*/ 1539 h 2046"/>
                <a:gd name="T34" fmla="*/ 2131 w 3956"/>
                <a:gd name="T35" fmla="*/ 1555 h 2046"/>
                <a:gd name="T36" fmla="*/ 2313 w 3956"/>
                <a:gd name="T37" fmla="*/ 1405 h 2046"/>
                <a:gd name="T38" fmla="*/ 2423 w 3956"/>
                <a:gd name="T39" fmla="*/ 1176 h 2046"/>
                <a:gd name="T40" fmla="*/ 2542 w 3956"/>
                <a:gd name="T41" fmla="*/ 979 h 2046"/>
                <a:gd name="T42" fmla="*/ 2605 w 3956"/>
                <a:gd name="T43" fmla="*/ 1145 h 2046"/>
                <a:gd name="T44" fmla="*/ 2676 w 3956"/>
                <a:gd name="T45" fmla="*/ 1366 h 2046"/>
                <a:gd name="T46" fmla="*/ 2905 w 3956"/>
                <a:gd name="T47" fmla="*/ 1547 h 2046"/>
                <a:gd name="T48" fmla="*/ 3134 w 3956"/>
                <a:gd name="T49" fmla="*/ 1555 h 2046"/>
                <a:gd name="T50" fmla="*/ 3323 w 3956"/>
                <a:gd name="T51" fmla="*/ 1382 h 2046"/>
                <a:gd name="T52" fmla="*/ 3481 w 3956"/>
                <a:gd name="T53" fmla="*/ 1168 h 2046"/>
                <a:gd name="T54" fmla="*/ 3576 w 3956"/>
                <a:gd name="T55" fmla="*/ 924 h 2046"/>
                <a:gd name="T56" fmla="*/ 3639 w 3956"/>
                <a:gd name="T57" fmla="*/ 703 h 2046"/>
                <a:gd name="T58" fmla="*/ 3805 w 3956"/>
                <a:gd name="T59" fmla="*/ 561 h 2046"/>
                <a:gd name="T60" fmla="*/ 3931 w 3956"/>
                <a:gd name="T61" fmla="*/ 671 h 2046"/>
                <a:gd name="T62" fmla="*/ 3947 w 3956"/>
                <a:gd name="T63" fmla="*/ 892 h 2046"/>
                <a:gd name="T64" fmla="*/ 3947 w 3956"/>
                <a:gd name="T65" fmla="*/ 1137 h 2046"/>
                <a:gd name="T66" fmla="*/ 3947 w 3956"/>
                <a:gd name="T67" fmla="*/ 1374 h 2046"/>
                <a:gd name="T68" fmla="*/ 3947 w 3956"/>
                <a:gd name="T69" fmla="*/ 1579 h 2046"/>
                <a:gd name="T70" fmla="*/ 3947 w 3956"/>
                <a:gd name="T71" fmla="*/ 1800 h 2046"/>
                <a:gd name="T72" fmla="*/ 3947 w 3956"/>
                <a:gd name="T73" fmla="*/ 1989 h 2046"/>
                <a:gd name="T74" fmla="*/ 3805 w 3956"/>
                <a:gd name="T75" fmla="*/ 2013 h 2046"/>
                <a:gd name="T76" fmla="*/ 3600 w 3956"/>
                <a:gd name="T77" fmla="*/ 1989 h 2046"/>
                <a:gd name="T78" fmla="*/ 3363 w 3956"/>
                <a:gd name="T79" fmla="*/ 1989 h 2046"/>
                <a:gd name="T80" fmla="*/ 3126 w 3956"/>
                <a:gd name="T81" fmla="*/ 1981 h 2046"/>
                <a:gd name="T82" fmla="*/ 2913 w 3956"/>
                <a:gd name="T83" fmla="*/ 1981 h 2046"/>
                <a:gd name="T84" fmla="*/ 2676 w 3956"/>
                <a:gd name="T85" fmla="*/ 1950 h 2046"/>
                <a:gd name="T86" fmla="*/ 2415 w 3956"/>
                <a:gd name="T87" fmla="*/ 1950 h 2046"/>
                <a:gd name="T88" fmla="*/ 2210 w 3956"/>
                <a:gd name="T89" fmla="*/ 1950 h 2046"/>
                <a:gd name="T90" fmla="*/ 1973 w 3956"/>
                <a:gd name="T91" fmla="*/ 1966 h 2046"/>
                <a:gd name="T92" fmla="*/ 1737 w 3956"/>
                <a:gd name="T93" fmla="*/ 1966 h 2046"/>
                <a:gd name="T94" fmla="*/ 1508 w 3956"/>
                <a:gd name="T95" fmla="*/ 1966 h 2046"/>
                <a:gd name="T96" fmla="*/ 1279 w 3956"/>
                <a:gd name="T97" fmla="*/ 1950 h 2046"/>
                <a:gd name="T98" fmla="*/ 1081 w 3956"/>
                <a:gd name="T99" fmla="*/ 1918 h 2046"/>
                <a:gd name="T100" fmla="*/ 912 w 3956"/>
                <a:gd name="T101" fmla="*/ 1939 h 2046"/>
                <a:gd name="T102" fmla="*/ 560 w 3956"/>
                <a:gd name="T103" fmla="*/ 1926 h 2046"/>
                <a:gd name="T104" fmla="*/ 339 w 3956"/>
                <a:gd name="T105" fmla="*/ 1958 h 2046"/>
                <a:gd name="T106" fmla="*/ 134 w 3956"/>
                <a:gd name="T107" fmla="*/ 1966 h 2046"/>
                <a:gd name="T108" fmla="*/ 87 w 3956"/>
                <a:gd name="T109" fmla="*/ 1784 h 2046"/>
                <a:gd name="T110" fmla="*/ 79 w 3956"/>
                <a:gd name="T111" fmla="*/ 1555 h 2046"/>
                <a:gd name="T112" fmla="*/ 79 w 3956"/>
                <a:gd name="T113" fmla="*/ 1318 h 2046"/>
                <a:gd name="T114" fmla="*/ 79 w 3956"/>
                <a:gd name="T115" fmla="*/ 1074 h 2046"/>
                <a:gd name="T116" fmla="*/ 63 w 3956"/>
                <a:gd name="T117" fmla="*/ 845 h 2046"/>
                <a:gd name="T118" fmla="*/ 55 w 3956"/>
                <a:gd name="T119" fmla="*/ 616 h 2046"/>
                <a:gd name="T120" fmla="*/ 55 w 3956"/>
                <a:gd name="T121" fmla="*/ 387 h 2046"/>
                <a:gd name="T122" fmla="*/ 55 w 3956"/>
                <a:gd name="T123" fmla="*/ 17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56" h="2046">
                  <a:moveTo>
                    <a:pt x="0" y="19"/>
                  </a:moveTo>
                  <a:lnTo>
                    <a:pt x="39" y="0"/>
                  </a:lnTo>
                  <a:lnTo>
                    <a:pt x="63" y="0"/>
                  </a:lnTo>
                  <a:lnTo>
                    <a:pt x="79" y="24"/>
                  </a:lnTo>
                  <a:lnTo>
                    <a:pt x="87" y="48"/>
                  </a:lnTo>
                  <a:lnTo>
                    <a:pt x="87" y="71"/>
                  </a:lnTo>
                  <a:lnTo>
                    <a:pt x="87" y="95"/>
                  </a:lnTo>
                  <a:lnTo>
                    <a:pt x="87" y="119"/>
                  </a:lnTo>
                  <a:lnTo>
                    <a:pt x="87" y="142"/>
                  </a:lnTo>
                  <a:lnTo>
                    <a:pt x="95" y="166"/>
                  </a:lnTo>
                  <a:lnTo>
                    <a:pt x="95" y="190"/>
                  </a:lnTo>
                  <a:lnTo>
                    <a:pt x="102" y="213"/>
                  </a:lnTo>
                  <a:lnTo>
                    <a:pt x="110" y="237"/>
                  </a:lnTo>
                  <a:lnTo>
                    <a:pt x="118" y="261"/>
                  </a:lnTo>
                  <a:lnTo>
                    <a:pt x="134" y="284"/>
                  </a:lnTo>
                  <a:lnTo>
                    <a:pt x="150" y="308"/>
                  </a:lnTo>
                  <a:lnTo>
                    <a:pt x="166" y="332"/>
                  </a:lnTo>
                  <a:lnTo>
                    <a:pt x="174" y="355"/>
                  </a:lnTo>
                  <a:lnTo>
                    <a:pt x="197" y="395"/>
                  </a:lnTo>
                  <a:lnTo>
                    <a:pt x="213" y="419"/>
                  </a:lnTo>
                  <a:lnTo>
                    <a:pt x="229" y="450"/>
                  </a:lnTo>
                  <a:lnTo>
                    <a:pt x="245" y="474"/>
                  </a:lnTo>
                  <a:lnTo>
                    <a:pt x="252" y="505"/>
                  </a:lnTo>
                  <a:lnTo>
                    <a:pt x="268" y="529"/>
                  </a:lnTo>
                  <a:lnTo>
                    <a:pt x="268" y="553"/>
                  </a:lnTo>
                  <a:lnTo>
                    <a:pt x="276" y="576"/>
                  </a:lnTo>
                  <a:lnTo>
                    <a:pt x="284" y="600"/>
                  </a:lnTo>
                  <a:lnTo>
                    <a:pt x="292" y="624"/>
                  </a:lnTo>
                  <a:lnTo>
                    <a:pt x="300" y="648"/>
                  </a:lnTo>
                  <a:lnTo>
                    <a:pt x="308" y="679"/>
                  </a:lnTo>
                  <a:lnTo>
                    <a:pt x="316" y="703"/>
                  </a:lnTo>
                  <a:lnTo>
                    <a:pt x="324" y="726"/>
                  </a:lnTo>
                  <a:lnTo>
                    <a:pt x="331" y="758"/>
                  </a:lnTo>
                  <a:lnTo>
                    <a:pt x="339" y="782"/>
                  </a:lnTo>
                  <a:lnTo>
                    <a:pt x="347" y="805"/>
                  </a:lnTo>
                  <a:lnTo>
                    <a:pt x="363" y="829"/>
                  </a:lnTo>
                  <a:lnTo>
                    <a:pt x="371" y="853"/>
                  </a:lnTo>
                  <a:lnTo>
                    <a:pt x="379" y="876"/>
                  </a:lnTo>
                  <a:lnTo>
                    <a:pt x="387" y="900"/>
                  </a:lnTo>
                  <a:lnTo>
                    <a:pt x="395" y="924"/>
                  </a:lnTo>
                  <a:lnTo>
                    <a:pt x="402" y="947"/>
                  </a:lnTo>
                  <a:lnTo>
                    <a:pt x="410" y="971"/>
                  </a:lnTo>
                  <a:lnTo>
                    <a:pt x="410" y="995"/>
                  </a:lnTo>
                  <a:lnTo>
                    <a:pt x="418" y="1018"/>
                  </a:lnTo>
                  <a:lnTo>
                    <a:pt x="418" y="1042"/>
                  </a:lnTo>
                  <a:lnTo>
                    <a:pt x="418" y="1074"/>
                  </a:lnTo>
                  <a:lnTo>
                    <a:pt x="418" y="1105"/>
                  </a:lnTo>
                  <a:lnTo>
                    <a:pt x="418" y="1129"/>
                  </a:lnTo>
                  <a:lnTo>
                    <a:pt x="418" y="1161"/>
                  </a:lnTo>
                  <a:lnTo>
                    <a:pt x="418" y="1184"/>
                  </a:lnTo>
                  <a:lnTo>
                    <a:pt x="418" y="1208"/>
                  </a:lnTo>
                  <a:lnTo>
                    <a:pt x="418" y="1232"/>
                  </a:lnTo>
                  <a:lnTo>
                    <a:pt x="426" y="1255"/>
                  </a:lnTo>
                  <a:lnTo>
                    <a:pt x="426" y="1279"/>
                  </a:lnTo>
                  <a:lnTo>
                    <a:pt x="434" y="1303"/>
                  </a:lnTo>
                  <a:lnTo>
                    <a:pt x="442" y="1326"/>
                  </a:lnTo>
                  <a:lnTo>
                    <a:pt x="458" y="1350"/>
                  </a:lnTo>
                  <a:lnTo>
                    <a:pt x="489" y="1374"/>
                  </a:lnTo>
                  <a:lnTo>
                    <a:pt x="521" y="1389"/>
                  </a:lnTo>
                  <a:lnTo>
                    <a:pt x="545" y="1397"/>
                  </a:lnTo>
                  <a:lnTo>
                    <a:pt x="568" y="1405"/>
                  </a:lnTo>
                  <a:lnTo>
                    <a:pt x="592" y="1421"/>
                  </a:lnTo>
                  <a:lnTo>
                    <a:pt x="623" y="1437"/>
                  </a:lnTo>
                  <a:lnTo>
                    <a:pt x="663" y="1460"/>
                  </a:lnTo>
                  <a:lnTo>
                    <a:pt x="687" y="1476"/>
                  </a:lnTo>
                  <a:lnTo>
                    <a:pt x="718" y="1492"/>
                  </a:lnTo>
                  <a:lnTo>
                    <a:pt x="734" y="1516"/>
                  </a:lnTo>
                  <a:lnTo>
                    <a:pt x="773" y="1524"/>
                  </a:lnTo>
                  <a:lnTo>
                    <a:pt x="797" y="1524"/>
                  </a:lnTo>
                  <a:lnTo>
                    <a:pt x="837" y="1524"/>
                  </a:lnTo>
                  <a:lnTo>
                    <a:pt x="884" y="1524"/>
                  </a:lnTo>
                  <a:lnTo>
                    <a:pt x="923" y="1524"/>
                  </a:lnTo>
                  <a:lnTo>
                    <a:pt x="963" y="1516"/>
                  </a:lnTo>
                  <a:lnTo>
                    <a:pt x="987" y="1516"/>
                  </a:lnTo>
                  <a:lnTo>
                    <a:pt x="1010" y="1508"/>
                  </a:lnTo>
                  <a:lnTo>
                    <a:pt x="1034" y="1484"/>
                  </a:lnTo>
                  <a:lnTo>
                    <a:pt x="1058" y="1460"/>
                  </a:lnTo>
                  <a:lnTo>
                    <a:pt x="1081" y="1437"/>
                  </a:lnTo>
                  <a:lnTo>
                    <a:pt x="1097" y="1413"/>
                  </a:lnTo>
                  <a:lnTo>
                    <a:pt x="1113" y="1389"/>
                  </a:lnTo>
                  <a:lnTo>
                    <a:pt x="1137" y="1366"/>
                  </a:lnTo>
                  <a:lnTo>
                    <a:pt x="1152" y="1342"/>
                  </a:lnTo>
                  <a:lnTo>
                    <a:pt x="1176" y="1318"/>
                  </a:lnTo>
                  <a:lnTo>
                    <a:pt x="1200" y="1295"/>
                  </a:lnTo>
                  <a:lnTo>
                    <a:pt x="1223" y="1271"/>
                  </a:lnTo>
                  <a:lnTo>
                    <a:pt x="1239" y="1247"/>
                  </a:lnTo>
                  <a:lnTo>
                    <a:pt x="1255" y="1224"/>
                  </a:lnTo>
                  <a:lnTo>
                    <a:pt x="1263" y="1200"/>
                  </a:lnTo>
                  <a:lnTo>
                    <a:pt x="1271" y="1176"/>
                  </a:lnTo>
                  <a:lnTo>
                    <a:pt x="1271" y="1153"/>
                  </a:lnTo>
                  <a:lnTo>
                    <a:pt x="1271" y="1129"/>
                  </a:lnTo>
                  <a:lnTo>
                    <a:pt x="1271" y="1105"/>
                  </a:lnTo>
                  <a:lnTo>
                    <a:pt x="1271" y="1082"/>
                  </a:lnTo>
                  <a:lnTo>
                    <a:pt x="1287" y="1058"/>
                  </a:lnTo>
                  <a:lnTo>
                    <a:pt x="1310" y="1034"/>
                  </a:lnTo>
                  <a:lnTo>
                    <a:pt x="1334" y="1018"/>
                  </a:lnTo>
                  <a:lnTo>
                    <a:pt x="1358" y="1003"/>
                  </a:lnTo>
                  <a:lnTo>
                    <a:pt x="1381" y="995"/>
                  </a:lnTo>
                  <a:lnTo>
                    <a:pt x="1405" y="979"/>
                  </a:lnTo>
                  <a:lnTo>
                    <a:pt x="1437" y="1003"/>
                  </a:lnTo>
                  <a:lnTo>
                    <a:pt x="1452" y="1026"/>
                  </a:lnTo>
                  <a:lnTo>
                    <a:pt x="1460" y="1050"/>
                  </a:lnTo>
                  <a:lnTo>
                    <a:pt x="1468" y="1074"/>
                  </a:lnTo>
                  <a:lnTo>
                    <a:pt x="1492" y="1082"/>
                  </a:lnTo>
                  <a:lnTo>
                    <a:pt x="1531" y="1082"/>
                  </a:lnTo>
                  <a:lnTo>
                    <a:pt x="1555" y="1082"/>
                  </a:lnTo>
                  <a:lnTo>
                    <a:pt x="1587" y="1074"/>
                  </a:lnTo>
                  <a:lnTo>
                    <a:pt x="1610" y="1066"/>
                  </a:lnTo>
                  <a:lnTo>
                    <a:pt x="1634" y="1050"/>
                  </a:lnTo>
                  <a:lnTo>
                    <a:pt x="1658" y="1034"/>
                  </a:lnTo>
                  <a:lnTo>
                    <a:pt x="1681" y="1018"/>
                  </a:lnTo>
                  <a:lnTo>
                    <a:pt x="1705" y="1003"/>
                  </a:lnTo>
                  <a:lnTo>
                    <a:pt x="1729" y="995"/>
                  </a:lnTo>
                  <a:lnTo>
                    <a:pt x="1744" y="1018"/>
                  </a:lnTo>
                  <a:lnTo>
                    <a:pt x="1752" y="1042"/>
                  </a:lnTo>
                  <a:lnTo>
                    <a:pt x="1760" y="1066"/>
                  </a:lnTo>
                  <a:lnTo>
                    <a:pt x="1760" y="1089"/>
                  </a:lnTo>
                  <a:lnTo>
                    <a:pt x="1760" y="1113"/>
                  </a:lnTo>
                  <a:lnTo>
                    <a:pt x="1760" y="1137"/>
                  </a:lnTo>
                  <a:lnTo>
                    <a:pt x="1760" y="1161"/>
                  </a:lnTo>
                  <a:lnTo>
                    <a:pt x="1760" y="1184"/>
                  </a:lnTo>
                  <a:lnTo>
                    <a:pt x="1760" y="1208"/>
                  </a:lnTo>
                  <a:lnTo>
                    <a:pt x="1760" y="1232"/>
                  </a:lnTo>
                  <a:lnTo>
                    <a:pt x="1760" y="1255"/>
                  </a:lnTo>
                  <a:lnTo>
                    <a:pt x="1760" y="1279"/>
                  </a:lnTo>
                  <a:lnTo>
                    <a:pt x="1760" y="1303"/>
                  </a:lnTo>
                  <a:lnTo>
                    <a:pt x="1760" y="1326"/>
                  </a:lnTo>
                  <a:lnTo>
                    <a:pt x="1760" y="1350"/>
                  </a:lnTo>
                  <a:lnTo>
                    <a:pt x="1768" y="1374"/>
                  </a:lnTo>
                  <a:lnTo>
                    <a:pt x="1776" y="1397"/>
                  </a:lnTo>
                  <a:lnTo>
                    <a:pt x="1784" y="1421"/>
                  </a:lnTo>
                  <a:lnTo>
                    <a:pt x="1792" y="1445"/>
                  </a:lnTo>
                  <a:lnTo>
                    <a:pt x="1815" y="1476"/>
                  </a:lnTo>
                  <a:lnTo>
                    <a:pt x="1855" y="1500"/>
                  </a:lnTo>
                  <a:lnTo>
                    <a:pt x="1879" y="1524"/>
                  </a:lnTo>
                  <a:lnTo>
                    <a:pt x="1910" y="1539"/>
                  </a:lnTo>
                  <a:lnTo>
                    <a:pt x="1934" y="1547"/>
                  </a:lnTo>
                  <a:lnTo>
                    <a:pt x="1958" y="1555"/>
                  </a:lnTo>
                  <a:lnTo>
                    <a:pt x="1981" y="1555"/>
                  </a:lnTo>
                  <a:lnTo>
                    <a:pt x="2005" y="1555"/>
                  </a:lnTo>
                  <a:lnTo>
                    <a:pt x="2037" y="1555"/>
                  </a:lnTo>
                  <a:lnTo>
                    <a:pt x="2068" y="1555"/>
                  </a:lnTo>
                  <a:lnTo>
                    <a:pt x="2092" y="1555"/>
                  </a:lnTo>
                  <a:lnTo>
                    <a:pt x="2131" y="1555"/>
                  </a:lnTo>
                  <a:lnTo>
                    <a:pt x="2155" y="1547"/>
                  </a:lnTo>
                  <a:lnTo>
                    <a:pt x="2179" y="1539"/>
                  </a:lnTo>
                  <a:lnTo>
                    <a:pt x="2210" y="1531"/>
                  </a:lnTo>
                  <a:lnTo>
                    <a:pt x="2234" y="1508"/>
                  </a:lnTo>
                  <a:lnTo>
                    <a:pt x="2258" y="1492"/>
                  </a:lnTo>
                  <a:lnTo>
                    <a:pt x="2281" y="1468"/>
                  </a:lnTo>
                  <a:lnTo>
                    <a:pt x="2289" y="1445"/>
                  </a:lnTo>
                  <a:lnTo>
                    <a:pt x="2313" y="1405"/>
                  </a:lnTo>
                  <a:lnTo>
                    <a:pt x="2329" y="1374"/>
                  </a:lnTo>
                  <a:lnTo>
                    <a:pt x="2352" y="1342"/>
                  </a:lnTo>
                  <a:lnTo>
                    <a:pt x="2360" y="1318"/>
                  </a:lnTo>
                  <a:lnTo>
                    <a:pt x="2376" y="1287"/>
                  </a:lnTo>
                  <a:lnTo>
                    <a:pt x="2384" y="1263"/>
                  </a:lnTo>
                  <a:lnTo>
                    <a:pt x="2400" y="1232"/>
                  </a:lnTo>
                  <a:lnTo>
                    <a:pt x="2408" y="1208"/>
                  </a:lnTo>
                  <a:lnTo>
                    <a:pt x="2423" y="1176"/>
                  </a:lnTo>
                  <a:lnTo>
                    <a:pt x="2439" y="1145"/>
                  </a:lnTo>
                  <a:lnTo>
                    <a:pt x="2447" y="1121"/>
                  </a:lnTo>
                  <a:lnTo>
                    <a:pt x="2455" y="1097"/>
                  </a:lnTo>
                  <a:lnTo>
                    <a:pt x="2471" y="1074"/>
                  </a:lnTo>
                  <a:lnTo>
                    <a:pt x="2486" y="1050"/>
                  </a:lnTo>
                  <a:lnTo>
                    <a:pt x="2502" y="1026"/>
                  </a:lnTo>
                  <a:lnTo>
                    <a:pt x="2518" y="1003"/>
                  </a:lnTo>
                  <a:lnTo>
                    <a:pt x="2542" y="979"/>
                  </a:lnTo>
                  <a:lnTo>
                    <a:pt x="2565" y="979"/>
                  </a:lnTo>
                  <a:lnTo>
                    <a:pt x="2589" y="987"/>
                  </a:lnTo>
                  <a:lnTo>
                    <a:pt x="2589" y="1011"/>
                  </a:lnTo>
                  <a:lnTo>
                    <a:pt x="2597" y="1034"/>
                  </a:lnTo>
                  <a:lnTo>
                    <a:pt x="2597" y="1058"/>
                  </a:lnTo>
                  <a:lnTo>
                    <a:pt x="2597" y="1082"/>
                  </a:lnTo>
                  <a:lnTo>
                    <a:pt x="2597" y="1113"/>
                  </a:lnTo>
                  <a:lnTo>
                    <a:pt x="2605" y="1145"/>
                  </a:lnTo>
                  <a:lnTo>
                    <a:pt x="2613" y="1176"/>
                  </a:lnTo>
                  <a:lnTo>
                    <a:pt x="2613" y="1200"/>
                  </a:lnTo>
                  <a:lnTo>
                    <a:pt x="2621" y="1224"/>
                  </a:lnTo>
                  <a:lnTo>
                    <a:pt x="2629" y="1255"/>
                  </a:lnTo>
                  <a:lnTo>
                    <a:pt x="2636" y="1279"/>
                  </a:lnTo>
                  <a:lnTo>
                    <a:pt x="2644" y="1310"/>
                  </a:lnTo>
                  <a:lnTo>
                    <a:pt x="2660" y="1342"/>
                  </a:lnTo>
                  <a:lnTo>
                    <a:pt x="2676" y="1366"/>
                  </a:lnTo>
                  <a:lnTo>
                    <a:pt x="2700" y="1389"/>
                  </a:lnTo>
                  <a:lnTo>
                    <a:pt x="2739" y="1429"/>
                  </a:lnTo>
                  <a:lnTo>
                    <a:pt x="2771" y="1460"/>
                  </a:lnTo>
                  <a:lnTo>
                    <a:pt x="2794" y="1476"/>
                  </a:lnTo>
                  <a:lnTo>
                    <a:pt x="2834" y="1508"/>
                  </a:lnTo>
                  <a:lnTo>
                    <a:pt x="2857" y="1531"/>
                  </a:lnTo>
                  <a:lnTo>
                    <a:pt x="2881" y="1547"/>
                  </a:lnTo>
                  <a:lnTo>
                    <a:pt x="2905" y="1547"/>
                  </a:lnTo>
                  <a:lnTo>
                    <a:pt x="2944" y="1563"/>
                  </a:lnTo>
                  <a:lnTo>
                    <a:pt x="2968" y="1563"/>
                  </a:lnTo>
                  <a:lnTo>
                    <a:pt x="2992" y="1571"/>
                  </a:lnTo>
                  <a:lnTo>
                    <a:pt x="3015" y="1571"/>
                  </a:lnTo>
                  <a:lnTo>
                    <a:pt x="3039" y="1571"/>
                  </a:lnTo>
                  <a:lnTo>
                    <a:pt x="3071" y="1571"/>
                  </a:lnTo>
                  <a:lnTo>
                    <a:pt x="3102" y="1571"/>
                  </a:lnTo>
                  <a:lnTo>
                    <a:pt x="3134" y="1555"/>
                  </a:lnTo>
                  <a:lnTo>
                    <a:pt x="3157" y="1539"/>
                  </a:lnTo>
                  <a:lnTo>
                    <a:pt x="3181" y="1524"/>
                  </a:lnTo>
                  <a:lnTo>
                    <a:pt x="3205" y="1500"/>
                  </a:lnTo>
                  <a:lnTo>
                    <a:pt x="3228" y="1484"/>
                  </a:lnTo>
                  <a:lnTo>
                    <a:pt x="3260" y="1453"/>
                  </a:lnTo>
                  <a:lnTo>
                    <a:pt x="3284" y="1429"/>
                  </a:lnTo>
                  <a:lnTo>
                    <a:pt x="3300" y="1405"/>
                  </a:lnTo>
                  <a:lnTo>
                    <a:pt x="3323" y="1382"/>
                  </a:lnTo>
                  <a:lnTo>
                    <a:pt x="3363" y="1350"/>
                  </a:lnTo>
                  <a:lnTo>
                    <a:pt x="3371" y="1326"/>
                  </a:lnTo>
                  <a:lnTo>
                    <a:pt x="3402" y="1295"/>
                  </a:lnTo>
                  <a:lnTo>
                    <a:pt x="3418" y="1271"/>
                  </a:lnTo>
                  <a:lnTo>
                    <a:pt x="3434" y="1239"/>
                  </a:lnTo>
                  <a:lnTo>
                    <a:pt x="3450" y="1216"/>
                  </a:lnTo>
                  <a:lnTo>
                    <a:pt x="3473" y="1192"/>
                  </a:lnTo>
                  <a:lnTo>
                    <a:pt x="3481" y="1168"/>
                  </a:lnTo>
                  <a:lnTo>
                    <a:pt x="3497" y="1145"/>
                  </a:lnTo>
                  <a:lnTo>
                    <a:pt x="3505" y="1121"/>
                  </a:lnTo>
                  <a:lnTo>
                    <a:pt x="3521" y="1082"/>
                  </a:lnTo>
                  <a:lnTo>
                    <a:pt x="3528" y="1050"/>
                  </a:lnTo>
                  <a:lnTo>
                    <a:pt x="3544" y="1011"/>
                  </a:lnTo>
                  <a:lnTo>
                    <a:pt x="3560" y="979"/>
                  </a:lnTo>
                  <a:lnTo>
                    <a:pt x="3568" y="955"/>
                  </a:lnTo>
                  <a:lnTo>
                    <a:pt x="3576" y="924"/>
                  </a:lnTo>
                  <a:lnTo>
                    <a:pt x="3584" y="892"/>
                  </a:lnTo>
                  <a:lnTo>
                    <a:pt x="3592" y="861"/>
                  </a:lnTo>
                  <a:lnTo>
                    <a:pt x="3600" y="829"/>
                  </a:lnTo>
                  <a:lnTo>
                    <a:pt x="3607" y="797"/>
                  </a:lnTo>
                  <a:lnTo>
                    <a:pt x="3615" y="774"/>
                  </a:lnTo>
                  <a:lnTo>
                    <a:pt x="3623" y="750"/>
                  </a:lnTo>
                  <a:lnTo>
                    <a:pt x="3631" y="726"/>
                  </a:lnTo>
                  <a:lnTo>
                    <a:pt x="3639" y="703"/>
                  </a:lnTo>
                  <a:lnTo>
                    <a:pt x="3655" y="671"/>
                  </a:lnTo>
                  <a:lnTo>
                    <a:pt x="3663" y="648"/>
                  </a:lnTo>
                  <a:lnTo>
                    <a:pt x="3678" y="624"/>
                  </a:lnTo>
                  <a:lnTo>
                    <a:pt x="3694" y="600"/>
                  </a:lnTo>
                  <a:lnTo>
                    <a:pt x="3694" y="576"/>
                  </a:lnTo>
                  <a:lnTo>
                    <a:pt x="3726" y="561"/>
                  </a:lnTo>
                  <a:lnTo>
                    <a:pt x="3757" y="561"/>
                  </a:lnTo>
                  <a:lnTo>
                    <a:pt x="3805" y="561"/>
                  </a:lnTo>
                  <a:lnTo>
                    <a:pt x="3852" y="561"/>
                  </a:lnTo>
                  <a:lnTo>
                    <a:pt x="3899" y="561"/>
                  </a:lnTo>
                  <a:lnTo>
                    <a:pt x="3923" y="553"/>
                  </a:lnTo>
                  <a:lnTo>
                    <a:pt x="3931" y="576"/>
                  </a:lnTo>
                  <a:lnTo>
                    <a:pt x="3931" y="600"/>
                  </a:lnTo>
                  <a:lnTo>
                    <a:pt x="3931" y="624"/>
                  </a:lnTo>
                  <a:lnTo>
                    <a:pt x="3931" y="648"/>
                  </a:lnTo>
                  <a:lnTo>
                    <a:pt x="3931" y="671"/>
                  </a:lnTo>
                  <a:lnTo>
                    <a:pt x="3939" y="695"/>
                  </a:lnTo>
                  <a:lnTo>
                    <a:pt x="3939" y="726"/>
                  </a:lnTo>
                  <a:lnTo>
                    <a:pt x="3939" y="750"/>
                  </a:lnTo>
                  <a:lnTo>
                    <a:pt x="3947" y="782"/>
                  </a:lnTo>
                  <a:lnTo>
                    <a:pt x="3947" y="813"/>
                  </a:lnTo>
                  <a:lnTo>
                    <a:pt x="3947" y="837"/>
                  </a:lnTo>
                  <a:lnTo>
                    <a:pt x="3947" y="861"/>
                  </a:lnTo>
                  <a:lnTo>
                    <a:pt x="3947" y="892"/>
                  </a:lnTo>
                  <a:lnTo>
                    <a:pt x="3947" y="924"/>
                  </a:lnTo>
                  <a:lnTo>
                    <a:pt x="3947" y="947"/>
                  </a:lnTo>
                  <a:lnTo>
                    <a:pt x="3947" y="987"/>
                  </a:lnTo>
                  <a:lnTo>
                    <a:pt x="3947" y="1011"/>
                  </a:lnTo>
                  <a:lnTo>
                    <a:pt x="3947" y="1050"/>
                  </a:lnTo>
                  <a:lnTo>
                    <a:pt x="3947" y="1089"/>
                  </a:lnTo>
                  <a:lnTo>
                    <a:pt x="3947" y="1113"/>
                  </a:lnTo>
                  <a:lnTo>
                    <a:pt x="3947" y="1137"/>
                  </a:lnTo>
                  <a:lnTo>
                    <a:pt x="3947" y="1176"/>
                  </a:lnTo>
                  <a:lnTo>
                    <a:pt x="3947" y="1200"/>
                  </a:lnTo>
                  <a:lnTo>
                    <a:pt x="3947" y="1224"/>
                  </a:lnTo>
                  <a:lnTo>
                    <a:pt x="3947" y="1247"/>
                  </a:lnTo>
                  <a:lnTo>
                    <a:pt x="3947" y="1279"/>
                  </a:lnTo>
                  <a:lnTo>
                    <a:pt x="3947" y="1310"/>
                  </a:lnTo>
                  <a:lnTo>
                    <a:pt x="3947" y="1334"/>
                  </a:lnTo>
                  <a:lnTo>
                    <a:pt x="3947" y="1374"/>
                  </a:lnTo>
                  <a:lnTo>
                    <a:pt x="3947" y="1397"/>
                  </a:lnTo>
                  <a:lnTo>
                    <a:pt x="3947" y="1421"/>
                  </a:lnTo>
                  <a:lnTo>
                    <a:pt x="3947" y="1445"/>
                  </a:lnTo>
                  <a:lnTo>
                    <a:pt x="3947" y="1468"/>
                  </a:lnTo>
                  <a:lnTo>
                    <a:pt x="3947" y="1500"/>
                  </a:lnTo>
                  <a:lnTo>
                    <a:pt x="3947" y="1531"/>
                  </a:lnTo>
                  <a:lnTo>
                    <a:pt x="3947" y="1555"/>
                  </a:lnTo>
                  <a:lnTo>
                    <a:pt x="3947" y="1579"/>
                  </a:lnTo>
                  <a:lnTo>
                    <a:pt x="3947" y="1603"/>
                  </a:lnTo>
                  <a:lnTo>
                    <a:pt x="3947" y="1626"/>
                  </a:lnTo>
                  <a:lnTo>
                    <a:pt x="3947" y="1658"/>
                  </a:lnTo>
                  <a:lnTo>
                    <a:pt x="3947" y="1689"/>
                  </a:lnTo>
                  <a:lnTo>
                    <a:pt x="3947" y="1713"/>
                  </a:lnTo>
                  <a:lnTo>
                    <a:pt x="3947" y="1745"/>
                  </a:lnTo>
                  <a:lnTo>
                    <a:pt x="3947" y="1768"/>
                  </a:lnTo>
                  <a:lnTo>
                    <a:pt x="3947" y="1800"/>
                  </a:lnTo>
                  <a:lnTo>
                    <a:pt x="3947" y="1824"/>
                  </a:lnTo>
                  <a:lnTo>
                    <a:pt x="3947" y="1847"/>
                  </a:lnTo>
                  <a:lnTo>
                    <a:pt x="3947" y="1871"/>
                  </a:lnTo>
                  <a:lnTo>
                    <a:pt x="3947" y="1895"/>
                  </a:lnTo>
                  <a:lnTo>
                    <a:pt x="3947" y="1918"/>
                  </a:lnTo>
                  <a:lnTo>
                    <a:pt x="3947" y="1942"/>
                  </a:lnTo>
                  <a:lnTo>
                    <a:pt x="3947" y="1966"/>
                  </a:lnTo>
                  <a:lnTo>
                    <a:pt x="3947" y="1989"/>
                  </a:lnTo>
                  <a:lnTo>
                    <a:pt x="3947" y="2013"/>
                  </a:lnTo>
                  <a:lnTo>
                    <a:pt x="3955" y="2037"/>
                  </a:lnTo>
                  <a:lnTo>
                    <a:pt x="3931" y="2045"/>
                  </a:lnTo>
                  <a:lnTo>
                    <a:pt x="3907" y="2037"/>
                  </a:lnTo>
                  <a:lnTo>
                    <a:pt x="3876" y="2021"/>
                  </a:lnTo>
                  <a:lnTo>
                    <a:pt x="3852" y="2013"/>
                  </a:lnTo>
                  <a:lnTo>
                    <a:pt x="3828" y="2013"/>
                  </a:lnTo>
                  <a:lnTo>
                    <a:pt x="3805" y="2013"/>
                  </a:lnTo>
                  <a:lnTo>
                    <a:pt x="3781" y="2013"/>
                  </a:lnTo>
                  <a:lnTo>
                    <a:pt x="3750" y="2013"/>
                  </a:lnTo>
                  <a:lnTo>
                    <a:pt x="3726" y="2013"/>
                  </a:lnTo>
                  <a:lnTo>
                    <a:pt x="3702" y="2005"/>
                  </a:lnTo>
                  <a:lnTo>
                    <a:pt x="3678" y="2005"/>
                  </a:lnTo>
                  <a:lnTo>
                    <a:pt x="3655" y="1997"/>
                  </a:lnTo>
                  <a:lnTo>
                    <a:pt x="3623" y="1989"/>
                  </a:lnTo>
                  <a:lnTo>
                    <a:pt x="3600" y="1989"/>
                  </a:lnTo>
                  <a:lnTo>
                    <a:pt x="3568" y="1989"/>
                  </a:lnTo>
                  <a:lnTo>
                    <a:pt x="3544" y="1989"/>
                  </a:lnTo>
                  <a:lnTo>
                    <a:pt x="3521" y="1989"/>
                  </a:lnTo>
                  <a:lnTo>
                    <a:pt x="3481" y="1989"/>
                  </a:lnTo>
                  <a:lnTo>
                    <a:pt x="3457" y="1989"/>
                  </a:lnTo>
                  <a:lnTo>
                    <a:pt x="3434" y="1989"/>
                  </a:lnTo>
                  <a:lnTo>
                    <a:pt x="3402" y="1989"/>
                  </a:lnTo>
                  <a:lnTo>
                    <a:pt x="3363" y="1989"/>
                  </a:lnTo>
                  <a:lnTo>
                    <a:pt x="3331" y="1989"/>
                  </a:lnTo>
                  <a:lnTo>
                    <a:pt x="3300" y="1981"/>
                  </a:lnTo>
                  <a:lnTo>
                    <a:pt x="3276" y="1981"/>
                  </a:lnTo>
                  <a:lnTo>
                    <a:pt x="3252" y="1981"/>
                  </a:lnTo>
                  <a:lnTo>
                    <a:pt x="3221" y="1981"/>
                  </a:lnTo>
                  <a:lnTo>
                    <a:pt x="3189" y="1981"/>
                  </a:lnTo>
                  <a:lnTo>
                    <a:pt x="3165" y="1981"/>
                  </a:lnTo>
                  <a:lnTo>
                    <a:pt x="3126" y="1981"/>
                  </a:lnTo>
                  <a:lnTo>
                    <a:pt x="3102" y="1981"/>
                  </a:lnTo>
                  <a:lnTo>
                    <a:pt x="3079" y="1981"/>
                  </a:lnTo>
                  <a:lnTo>
                    <a:pt x="3055" y="1981"/>
                  </a:lnTo>
                  <a:lnTo>
                    <a:pt x="3031" y="1981"/>
                  </a:lnTo>
                  <a:lnTo>
                    <a:pt x="3007" y="1981"/>
                  </a:lnTo>
                  <a:lnTo>
                    <a:pt x="2984" y="1981"/>
                  </a:lnTo>
                  <a:lnTo>
                    <a:pt x="2944" y="1981"/>
                  </a:lnTo>
                  <a:lnTo>
                    <a:pt x="2913" y="1981"/>
                  </a:lnTo>
                  <a:lnTo>
                    <a:pt x="2873" y="1981"/>
                  </a:lnTo>
                  <a:lnTo>
                    <a:pt x="2850" y="1973"/>
                  </a:lnTo>
                  <a:lnTo>
                    <a:pt x="2818" y="1973"/>
                  </a:lnTo>
                  <a:lnTo>
                    <a:pt x="2794" y="1973"/>
                  </a:lnTo>
                  <a:lnTo>
                    <a:pt x="2763" y="1966"/>
                  </a:lnTo>
                  <a:lnTo>
                    <a:pt x="2739" y="1958"/>
                  </a:lnTo>
                  <a:lnTo>
                    <a:pt x="2715" y="1950"/>
                  </a:lnTo>
                  <a:lnTo>
                    <a:pt x="2676" y="1950"/>
                  </a:lnTo>
                  <a:lnTo>
                    <a:pt x="2636" y="1950"/>
                  </a:lnTo>
                  <a:lnTo>
                    <a:pt x="2605" y="1950"/>
                  </a:lnTo>
                  <a:lnTo>
                    <a:pt x="2565" y="1950"/>
                  </a:lnTo>
                  <a:lnTo>
                    <a:pt x="2534" y="1950"/>
                  </a:lnTo>
                  <a:lnTo>
                    <a:pt x="2502" y="1950"/>
                  </a:lnTo>
                  <a:lnTo>
                    <a:pt x="2471" y="1950"/>
                  </a:lnTo>
                  <a:lnTo>
                    <a:pt x="2447" y="1950"/>
                  </a:lnTo>
                  <a:lnTo>
                    <a:pt x="2415" y="1950"/>
                  </a:lnTo>
                  <a:lnTo>
                    <a:pt x="2392" y="1950"/>
                  </a:lnTo>
                  <a:lnTo>
                    <a:pt x="2368" y="1950"/>
                  </a:lnTo>
                  <a:lnTo>
                    <a:pt x="2344" y="1950"/>
                  </a:lnTo>
                  <a:lnTo>
                    <a:pt x="2313" y="1950"/>
                  </a:lnTo>
                  <a:lnTo>
                    <a:pt x="2281" y="1950"/>
                  </a:lnTo>
                  <a:lnTo>
                    <a:pt x="2258" y="1950"/>
                  </a:lnTo>
                  <a:lnTo>
                    <a:pt x="2234" y="1950"/>
                  </a:lnTo>
                  <a:lnTo>
                    <a:pt x="2210" y="1950"/>
                  </a:lnTo>
                  <a:lnTo>
                    <a:pt x="2171" y="1950"/>
                  </a:lnTo>
                  <a:lnTo>
                    <a:pt x="2139" y="1950"/>
                  </a:lnTo>
                  <a:lnTo>
                    <a:pt x="2108" y="1950"/>
                  </a:lnTo>
                  <a:lnTo>
                    <a:pt x="2084" y="1950"/>
                  </a:lnTo>
                  <a:lnTo>
                    <a:pt x="2052" y="1958"/>
                  </a:lnTo>
                  <a:lnTo>
                    <a:pt x="2029" y="1958"/>
                  </a:lnTo>
                  <a:lnTo>
                    <a:pt x="1997" y="1966"/>
                  </a:lnTo>
                  <a:lnTo>
                    <a:pt x="1973" y="1966"/>
                  </a:lnTo>
                  <a:lnTo>
                    <a:pt x="1950" y="1966"/>
                  </a:lnTo>
                  <a:lnTo>
                    <a:pt x="1926" y="1966"/>
                  </a:lnTo>
                  <a:lnTo>
                    <a:pt x="1894" y="1966"/>
                  </a:lnTo>
                  <a:lnTo>
                    <a:pt x="1863" y="1966"/>
                  </a:lnTo>
                  <a:lnTo>
                    <a:pt x="1831" y="1966"/>
                  </a:lnTo>
                  <a:lnTo>
                    <a:pt x="1800" y="1966"/>
                  </a:lnTo>
                  <a:lnTo>
                    <a:pt x="1768" y="1966"/>
                  </a:lnTo>
                  <a:lnTo>
                    <a:pt x="1737" y="1966"/>
                  </a:lnTo>
                  <a:lnTo>
                    <a:pt x="1713" y="1966"/>
                  </a:lnTo>
                  <a:lnTo>
                    <a:pt x="1689" y="1966"/>
                  </a:lnTo>
                  <a:lnTo>
                    <a:pt x="1665" y="1966"/>
                  </a:lnTo>
                  <a:lnTo>
                    <a:pt x="1634" y="1966"/>
                  </a:lnTo>
                  <a:lnTo>
                    <a:pt x="1602" y="1966"/>
                  </a:lnTo>
                  <a:lnTo>
                    <a:pt x="1571" y="1966"/>
                  </a:lnTo>
                  <a:lnTo>
                    <a:pt x="1531" y="1966"/>
                  </a:lnTo>
                  <a:lnTo>
                    <a:pt x="1508" y="1966"/>
                  </a:lnTo>
                  <a:lnTo>
                    <a:pt x="1468" y="1958"/>
                  </a:lnTo>
                  <a:lnTo>
                    <a:pt x="1437" y="1958"/>
                  </a:lnTo>
                  <a:lnTo>
                    <a:pt x="1413" y="1958"/>
                  </a:lnTo>
                  <a:lnTo>
                    <a:pt x="1389" y="1958"/>
                  </a:lnTo>
                  <a:lnTo>
                    <a:pt x="1358" y="1950"/>
                  </a:lnTo>
                  <a:lnTo>
                    <a:pt x="1334" y="1950"/>
                  </a:lnTo>
                  <a:lnTo>
                    <a:pt x="1302" y="1950"/>
                  </a:lnTo>
                  <a:lnTo>
                    <a:pt x="1279" y="1950"/>
                  </a:lnTo>
                  <a:lnTo>
                    <a:pt x="1255" y="1950"/>
                  </a:lnTo>
                  <a:lnTo>
                    <a:pt x="1231" y="1950"/>
                  </a:lnTo>
                  <a:lnTo>
                    <a:pt x="1192" y="1942"/>
                  </a:lnTo>
                  <a:lnTo>
                    <a:pt x="1152" y="1934"/>
                  </a:lnTo>
                  <a:lnTo>
                    <a:pt x="1129" y="1926"/>
                  </a:lnTo>
                  <a:lnTo>
                    <a:pt x="1152" y="1939"/>
                  </a:lnTo>
                  <a:lnTo>
                    <a:pt x="1105" y="1926"/>
                  </a:lnTo>
                  <a:lnTo>
                    <a:pt x="1081" y="1918"/>
                  </a:lnTo>
                  <a:lnTo>
                    <a:pt x="1056" y="1987"/>
                  </a:lnTo>
                  <a:lnTo>
                    <a:pt x="1026" y="1910"/>
                  </a:lnTo>
                  <a:lnTo>
                    <a:pt x="1002" y="1902"/>
                  </a:lnTo>
                  <a:lnTo>
                    <a:pt x="912" y="1939"/>
                  </a:lnTo>
                  <a:lnTo>
                    <a:pt x="960" y="1939"/>
                  </a:lnTo>
                  <a:lnTo>
                    <a:pt x="912" y="1939"/>
                  </a:lnTo>
                  <a:lnTo>
                    <a:pt x="864" y="1939"/>
                  </a:lnTo>
                  <a:lnTo>
                    <a:pt x="912" y="1939"/>
                  </a:lnTo>
                  <a:lnTo>
                    <a:pt x="816" y="1987"/>
                  </a:lnTo>
                  <a:lnTo>
                    <a:pt x="768" y="1939"/>
                  </a:lnTo>
                  <a:lnTo>
                    <a:pt x="720" y="1939"/>
                  </a:lnTo>
                  <a:lnTo>
                    <a:pt x="672" y="1939"/>
                  </a:lnTo>
                  <a:lnTo>
                    <a:pt x="624" y="1939"/>
                  </a:lnTo>
                  <a:lnTo>
                    <a:pt x="624" y="1987"/>
                  </a:lnTo>
                  <a:lnTo>
                    <a:pt x="600" y="1918"/>
                  </a:lnTo>
                  <a:lnTo>
                    <a:pt x="560" y="1926"/>
                  </a:lnTo>
                  <a:lnTo>
                    <a:pt x="528" y="1939"/>
                  </a:lnTo>
                  <a:lnTo>
                    <a:pt x="513" y="1926"/>
                  </a:lnTo>
                  <a:lnTo>
                    <a:pt x="481" y="1934"/>
                  </a:lnTo>
                  <a:lnTo>
                    <a:pt x="458" y="1934"/>
                  </a:lnTo>
                  <a:lnTo>
                    <a:pt x="418" y="1942"/>
                  </a:lnTo>
                  <a:lnTo>
                    <a:pt x="387" y="1942"/>
                  </a:lnTo>
                  <a:lnTo>
                    <a:pt x="363" y="1950"/>
                  </a:lnTo>
                  <a:lnTo>
                    <a:pt x="339" y="1958"/>
                  </a:lnTo>
                  <a:lnTo>
                    <a:pt x="316" y="1958"/>
                  </a:lnTo>
                  <a:lnTo>
                    <a:pt x="292" y="1958"/>
                  </a:lnTo>
                  <a:lnTo>
                    <a:pt x="1296" y="1939"/>
                  </a:lnTo>
                  <a:lnTo>
                    <a:pt x="229" y="1966"/>
                  </a:lnTo>
                  <a:lnTo>
                    <a:pt x="205" y="1966"/>
                  </a:lnTo>
                  <a:lnTo>
                    <a:pt x="181" y="1966"/>
                  </a:lnTo>
                  <a:lnTo>
                    <a:pt x="158" y="1966"/>
                  </a:lnTo>
                  <a:lnTo>
                    <a:pt x="134" y="1966"/>
                  </a:lnTo>
                  <a:lnTo>
                    <a:pt x="102" y="1966"/>
                  </a:lnTo>
                  <a:lnTo>
                    <a:pt x="87" y="1942"/>
                  </a:lnTo>
                  <a:lnTo>
                    <a:pt x="87" y="1918"/>
                  </a:lnTo>
                  <a:lnTo>
                    <a:pt x="87" y="1895"/>
                  </a:lnTo>
                  <a:lnTo>
                    <a:pt x="87" y="1871"/>
                  </a:lnTo>
                  <a:lnTo>
                    <a:pt x="87" y="1839"/>
                  </a:lnTo>
                  <a:lnTo>
                    <a:pt x="87" y="1816"/>
                  </a:lnTo>
                  <a:lnTo>
                    <a:pt x="87" y="1784"/>
                  </a:lnTo>
                  <a:lnTo>
                    <a:pt x="87" y="1760"/>
                  </a:lnTo>
                  <a:lnTo>
                    <a:pt x="87" y="1729"/>
                  </a:lnTo>
                  <a:lnTo>
                    <a:pt x="87" y="1697"/>
                  </a:lnTo>
                  <a:lnTo>
                    <a:pt x="87" y="1666"/>
                  </a:lnTo>
                  <a:lnTo>
                    <a:pt x="87" y="1634"/>
                  </a:lnTo>
                  <a:lnTo>
                    <a:pt x="87" y="1610"/>
                  </a:lnTo>
                  <a:lnTo>
                    <a:pt x="87" y="1579"/>
                  </a:lnTo>
                  <a:lnTo>
                    <a:pt x="79" y="1555"/>
                  </a:lnTo>
                  <a:lnTo>
                    <a:pt x="79" y="1531"/>
                  </a:lnTo>
                  <a:lnTo>
                    <a:pt x="79" y="1508"/>
                  </a:lnTo>
                  <a:lnTo>
                    <a:pt x="79" y="1476"/>
                  </a:lnTo>
                  <a:lnTo>
                    <a:pt x="79" y="1453"/>
                  </a:lnTo>
                  <a:lnTo>
                    <a:pt x="79" y="1421"/>
                  </a:lnTo>
                  <a:lnTo>
                    <a:pt x="79" y="1389"/>
                  </a:lnTo>
                  <a:lnTo>
                    <a:pt x="79" y="1350"/>
                  </a:lnTo>
                  <a:lnTo>
                    <a:pt x="79" y="1318"/>
                  </a:lnTo>
                  <a:lnTo>
                    <a:pt x="79" y="1279"/>
                  </a:lnTo>
                  <a:lnTo>
                    <a:pt x="79" y="1247"/>
                  </a:lnTo>
                  <a:lnTo>
                    <a:pt x="79" y="1208"/>
                  </a:lnTo>
                  <a:lnTo>
                    <a:pt x="79" y="1184"/>
                  </a:lnTo>
                  <a:lnTo>
                    <a:pt x="79" y="1161"/>
                  </a:lnTo>
                  <a:lnTo>
                    <a:pt x="79" y="1129"/>
                  </a:lnTo>
                  <a:lnTo>
                    <a:pt x="79" y="1097"/>
                  </a:lnTo>
                  <a:lnTo>
                    <a:pt x="79" y="1074"/>
                  </a:lnTo>
                  <a:lnTo>
                    <a:pt x="79" y="1042"/>
                  </a:lnTo>
                  <a:lnTo>
                    <a:pt x="71" y="1003"/>
                  </a:lnTo>
                  <a:lnTo>
                    <a:pt x="71" y="979"/>
                  </a:lnTo>
                  <a:lnTo>
                    <a:pt x="63" y="947"/>
                  </a:lnTo>
                  <a:lnTo>
                    <a:pt x="63" y="924"/>
                  </a:lnTo>
                  <a:lnTo>
                    <a:pt x="63" y="892"/>
                  </a:lnTo>
                  <a:lnTo>
                    <a:pt x="63" y="869"/>
                  </a:lnTo>
                  <a:lnTo>
                    <a:pt x="63" y="845"/>
                  </a:lnTo>
                  <a:lnTo>
                    <a:pt x="55" y="821"/>
                  </a:lnTo>
                  <a:lnTo>
                    <a:pt x="55" y="790"/>
                  </a:lnTo>
                  <a:lnTo>
                    <a:pt x="55" y="758"/>
                  </a:lnTo>
                  <a:lnTo>
                    <a:pt x="55" y="734"/>
                  </a:lnTo>
                  <a:lnTo>
                    <a:pt x="55" y="703"/>
                  </a:lnTo>
                  <a:lnTo>
                    <a:pt x="55" y="679"/>
                  </a:lnTo>
                  <a:lnTo>
                    <a:pt x="55" y="655"/>
                  </a:lnTo>
                  <a:lnTo>
                    <a:pt x="55" y="616"/>
                  </a:lnTo>
                  <a:lnTo>
                    <a:pt x="55" y="592"/>
                  </a:lnTo>
                  <a:lnTo>
                    <a:pt x="55" y="553"/>
                  </a:lnTo>
                  <a:lnTo>
                    <a:pt x="55" y="529"/>
                  </a:lnTo>
                  <a:lnTo>
                    <a:pt x="55" y="498"/>
                  </a:lnTo>
                  <a:lnTo>
                    <a:pt x="55" y="466"/>
                  </a:lnTo>
                  <a:lnTo>
                    <a:pt x="55" y="442"/>
                  </a:lnTo>
                  <a:lnTo>
                    <a:pt x="55" y="419"/>
                  </a:lnTo>
                  <a:lnTo>
                    <a:pt x="55" y="387"/>
                  </a:lnTo>
                  <a:lnTo>
                    <a:pt x="55" y="363"/>
                  </a:lnTo>
                  <a:lnTo>
                    <a:pt x="55" y="332"/>
                  </a:lnTo>
                  <a:lnTo>
                    <a:pt x="55" y="300"/>
                  </a:lnTo>
                  <a:lnTo>
                    <a:pt x="55" y="269"/>
                  </a:lnTo>
                  <a:lnTo>
                    <a:pt x="55" y="245"/>
                  </a:lnTo>
                  <a:lnTo>
                    <a:pt x="55" y="221"/>
                  </a:lnTo>
                  <a:lnTo>
                    <a:pt x="55" y="198"/>
                  </a:lnTo>
                  <a:lnTo>
                    <a:pt x="55" y="174"/>
                  </a:lnTo>
                  <a:lnTo>
                    <a:pt x="55" y="150"/>
                  </a:lnTo>
                  <a:lnTo>
                    <a:pt x="55" y="127"/>
                  </a:lnTo>
                  <a:lnTo>
                    <a:pt x="47" y="103"/>
                  </a:lnTo>
                  <a:lnTo>
                    <a:pt x="39" y="79"/>
                  </a:lnTo>
                  <a:lnTo>
                    <a:pt x="31" y="56"/>
                  </a:lnTo>
                  <a:lnTo>
                    <a:pt x="0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4873" name="Line 9">
              <a:extLst>
                <a:ext uri="{FF2B5EF4-FFF2-40B4-BE49-F238E27FC236}">
                  <a16:creationId xmlns:a16="http://schemas.microsoft.com/office/drawing/2014/main" id="{8707A8D9-BF9B-441C-8FC3-90492E708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3576"/>
              <a:ext cx="837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74" name="Line 10">
              <a:extLst>
                <a:ext uri="{FF2B5EF4-FFF2-40B4-BE49-F238E27FC236}">
                  <a16:creationId xmlns:a16="http://schemas.microsoft.com/office/drawing/2014/main" id="{7D0E56AA-701E-4A18-9177-EE175F81C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3134"/>
              <a:ext cx="0" cy="486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75" name="Line 11">
              <a:extLst>
                <a:ext uri="{FF2B5EF4-FFF2-40B4-BE49-F238E27FC236}">
                  <a16:creationId xmlns:a16="http://schemas.microsoft.com/office/drawing/2014/main" id="{BC48E7C2-8F85-4D97-8DD1-5B7F9213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1318"/>
              <a:ext cx="0" cy="2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76" name="Line 12">
              <a:extLst>
                <a:ext uri="{FF2B5EF4-FFF2-40B4-BE49-F238E27FC236}">
                  <a16:creationId xmlns:a16="http://schemas.microsoft.com/office/drawing/2014/main" id="{2E3C6C23-3B17-487C-888B-954650C70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3753"/>
              <a:ext cx="38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77" name="Rectangle 13">
              <a:extLst>
                <a:ext uri="{FF2B5EF4-FFF2-40B4-BE49-F238E27FC236}">
                  <a16:creationId xmlns:a16="http://schemas.microsoft.com/office/drawing/2014/main" id="{D925A563-4D0C-457D-9168-68B81AD2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63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 sz="2400">
                <a:ea typeface="SimSun" panose="02010600030101010101" pitchFamily="2" charset="-122"/>
              </a:endParaRPr>
            </a:p>
          </p:txBody>
        </p:sp>
        <p:graphicFrame>
          <p:nvGraphicFramePr>
            <p:cNvPr id="164878" name="Object 14">
              <a:extLst>
                <a:ext uri="{FF2B5EF4-FFF2-40B4-BE49-F238E27FC236}">
                  <a16:creationId xmlns:a16="http://schemas.microsoft.com/office/drawing/2014/main" id="{40402AD8-8504-4033-A423-3FF22ED53D2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81" y="2472"/>
            <a:ext cx="30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Document" r:id="rId4" imgW="5489280" imgH="441000" progId="Word.Document.8">
                    <p:embed/>
                  </p:oleObj>
                </mc:Choice>
                <mc:Fallback>
                  <p:oleObj name="Document" r:id="rId4" imgW="5489280" imgH="441000" progId="Word.Document.8">
                    <p:embed/>
                    <p:pic>
                      <p:nvPicPr>
                        <p:cNvPr id="164878" name="Object 14">
                          <a:extLst>
                            <a:ext uri="{FF2B5EF4-FFF2-40B4-BE49-F238E27FC236}">
                              <a16:creationId xmlns:a16="http://schemas.microsoft.com/office/drawing/2014/main" id="{40402AD8-8504-4033-A423-3FF22ED53D2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2472"/>
                          <a:ext cx="302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9" name="Object 15">
              <a:extLst>
                <a:ext uri="{FF2B5EF4-FFF2-40B4-BE49-F238E27FC236}">
                  <a16:creationId xmlns:a16="http://schemas.microsoft.com/office/drawing/2014/main" id="{913F58ED-54E0-4C92-A2AF-911ADB3AAA7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0" y="1761"/>
            <a:ext cx="261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Document" r:id="rId6" imgW="474480" imgH="750600" progId="Word.Document.8">
                    <p:embed/>
                  </p:oleObj>
                </mc:Choice>
                <mc:Fallback>
                  <p:oleObj name="Document" r:id="rId6" imgW="474480" imgH="750600" progId="Word.Document.8">
                    <p:embed/>
                    <p:pic>
                      <p:nvPicPr>
                        <p:cNvPr id="164879" name="Object 15">
                          <a:extLst>
                            <a:ext uri="{FF2B5EF4-FFF2-40B4-BE49-F238E27FC236}">
                              <a16:creationId xmlns:a16="http://schemas.microsoft.com/office/drawing/2014/main" id="{913F58ED-54E0-4C92-A2AF-911ADB3AAA7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761"/>
                          <a:ext cx="261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80" name="Line 16">
              <a:extLst>
                <a:ext uri="{FF2B5EF4-FFF2-40B4-BE49-F238E27FC236}">
                  <a16:creationId xmlns:a16="http://schemas.microsoft.com/office/drawing/2014/main" id="{7DA59880-6F6D-42CD-B3E7-1F734D81F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7" y="1806"/>
              <a:ext cx="377" cy="10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1" name="Line 17">
              <a:extLst>
                <a:ext uri="{FF2B5EF4-FFF2-40B4-BE49-F238E27FC236}">
                  <a16:creationId xmlns:a16="http://schemas.microsoft.com/office/drawing/2014/main" id="{1F7C57C3-2B29-4471-B768-7208A55E1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8" y="1939"/>
              <a:ext cx="0" cy="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2" name="Line 18">
              <a:extLst>
                <a:ext uri="{FF2B5EF4-FFF2-40B4-BE49-F238E27FC236}">
                  <a16:creationId xmlns:a16="http://schemas.microsoft.com/office/drawing/2014/main" id="{06C86B5B-75C8-4CA4-A4B4-AA123764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1495"/>
              <a:ext cx="501" cy="1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3" name="Line 19">
              <a:extLst>
                <a:ext uri="{FF2B5EF4-FFF2-40B4-BE49-F238E27FC236}">
                  <a16:creationId xmlns:a16="http://schemas.microsoft.com/office/drawing/2014/main" id="{761E6FFC-F5FF-4184-8F6F-FC7ED0652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3620"/>
              <a:ext cx="3394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4" name="Line 20">
              <a:extLst>
                <a:ext uri="{FF2B5EF4-FFF2-40B4-BE49-F238E27FC236}">
                  <a16:creationId xmlns:a16="http://schemas.microsoft.com/office/drawing/2014/main" id="{FF5DA6CF-CD89-48FA-93FD-324E84B4C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3665"/>
              <a:ext cx="34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5" name="Line 21">
              <a:extLst>
                <a:ext uri="{FF2B5EF4-FFF2-40B4-BE49-F238E27FC236}">
                  <a16:creationId xmlns:a16="http://schemas.microsoft.com/office/drawing/2014/main" id="{D53C740C-40DF-4A81-8A17-C0BC8C657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202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6" name="Line 22">
              <a:extLst>
                <a:ext uri="{FF2B5EF4-FFF2-40B4-BE49-F238E27FC236}">
                  <a16:creationId xmlns:a16="http://schemas.microsoft.com/office/drawing/2014/main" id="{C6330CEE-9CDA-4A98-8F8F-CC2BD2C68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" y="1804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sp>
          <p:nvSpPr>
            <p:cNvPr id="164887" name="Line 23">
              <a:extLst>
                <a:ext uri="{FF2B5EF4-FFF2-40B4-BE49-F238E27FC236}">
                  <a16:creationId xmlns:a16="http://schemas.microsoft.com/office/drawing/2014/main" id="{6BBFD380-251C-4475-B0B9-F8E4AC6D0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2823"/>
              <a:ext cx="39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LID4096"/>
            </a:p>
          </p:txBody>
        </p:sp>
        <p:graphicFrame>
          <p:nvGraphicFramePr>
            <p:cNvPr id="164888" name="Object 24">
              <a:extLst>
                <a:ext uri="{FF2B5EF4-FFF2-40B4-BE49-F238E27FC236}">
                  <a16:creationId xmlns:a16="http://schemas.microsoft.com/office/drawing/2014/main" id="{FFA1B4DC-10D9-43A0-AD05-CCA3758F81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53" y="2572"/>
            <a:ext cx="26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Document" r:id="rId8" imgW="474480" imgH="750600" progId="Word.Document.8">
                    <p:embed/>
                  </p:oleObj>
                </mc:Choice>
                <mc:Fallback>
                  <p:oleObj name="Document" r:id="rId8" imgW="474480" imgH="750600" progId="Word.Document.8">
                    <p:embed/>
                    <p:pic>
                      <p:nvPicPr>
                        <p:cNvPr id="164888" name="Object 24">
                          <a:extLst>
                            <a:ext uri="{FF2B5EF4-FFF2-40B4-BE49-F238E27FC236}">
                              <a16:creationId xmlns:a16="http://schemas.microsoft.com/office/drawing/2014/main" id="{FFA1B4DC-10D9-43A0-AD05-CCA3758F813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2572"/>
                          <a:ext cx="26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89" name="Rectangle 25">
              <a:extLst>
                <a:ext uri="{FF2B5EF4-FFF2-40B4-BE49-F238E27FC236}">
                  <a16:creationId xmlns:a16="http://schemas.microsoft.com/office/drawing/2014/main" id="{94FD9492-FBA2-430D-976D-5EF5D79E4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2602"/>
              <a:ext cx="21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latin typeface="Times New Roman" panose="02020603050405020304" pitchFamily="18" charset="0"/>
                  <a:ea typeface="SimSun" panose="02010600030101010101" pitchFamily="2" charset="-122"/>
                </a:rPr>
                <a:t>‘</a:t>
              </a:r>
            </a:p>
          </p:txBody>
        </p:sp>
        <p:grpSp>
          <p:nvGrpSpPr>
            <p:cNvPr id="164890" name="Group 26">
              <a:extLst>
                <a:ext uri="{FF2B5EF4-FFF2-40B4-BE49-F238E27FC236}">
                  <a16:creationId xmlns:a16="http://schemas.microsoft.com/office/drawing/2014/main" id="{5B2935CA-AF17-4D83-BFD6-B723F79FD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1056"/>
              <a:ext cx="1292" cy="1055"/>
              <a:chOff x="2452" y="724"/>
              <a:chExt cx="1480" cy="1144"/>
            </a:xfrm>
          </p:grpSpPr>
          <p:sp>
            <p:nvSpPr>
              <p:cNvPr id="164891" name="Oval 27">
                <a:extLst>
                  <a:ext uri="{FF2B5EF4-FFF2-40B4-BE49-F238E27FC236}">
                    <a16:creationId xmlns:a16="http://schemas.microsoft.com/office/drawing/2014/main" id="{127799D0-9D17-425A-A375-0078AC56F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10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2" name="Oval 28">
                <a:extLst>
                  <a:ext uri="{FF2B5EF4-FFF2-40B4-BE49-F238E27FC236}">
                    <a16:creationId xmlns:a16="http://schemas.microsoft.com/office/drawing/2014/main" id="{61FCBAE1-C259-4553-9D80-2D940F8E2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15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3" name="Oval 29">
                <a:extLst>
                  <a:ext uri="{FF2B5EF4-FFF2-40B4-BE49-F238E27FC236}">
                    <a16:creationId xmlns:a16="http://schemas.microsoft.com/office/drawing/2014/main" id="{A2788515-B12A-4A6D-AD16-9C229765E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15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4" name="Oval 30">
                <a:extLst>
                  <a:ext uri="{FF2B5EF4-FFF2-40B4-BE49-F238E27FC236}">
                    <a16:creationId xmlns:a16="http://schemas.microsoft.com/office/drawing/2014/main" id="{7D6D6CA8-B684-4D93-8FF8-2109D1205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20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5" name="Oval 31">
                <a:extLst>
                  <a:ext uri="{FF2B5EF4-FFF2-40B4-BE49-F238E27FC236}">
                    <a16:creationId xmlns:a16="http://schemas.microsoft.com/office/drawing/2014/main" id="{6F523655-749C-4DA1-AF0C-0345FA12A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120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6" name="Oval 32">
                <a:extLst>
                  <a:ext uri="{FF2B5EF4-FFF2-40B4-BE49-F238E27FC236}">
                    <a16:creationId xmlns:a16="http://schemas.microsoft.com/office/drawing/2014/main" id="{B6B03FB7-C5D4-4470-8CAC-BB0A96B22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1252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7" name="Oval 33">
                <a:extLst>
                  <a:ext uri="{FF2B5EF4-FFF2-40B4-BE49-F238E27FC236}">
                    <a16:creationId xmlns:a16="http://schemas.microsoft.com/office/drawing/2014/main" id="{2BADD95C-B9E5-4D85-84FD-5C67A55E2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134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8" name="Oval 34">
                <a:extLst>
                  <a:ext uri="{FF2B5EF4-FFF2-40B4-BE49-F238E27FC236}">
                    <a16:creationId xmlns:a16="http://schemas.microsoft.com/office/drawing/2014/main" id="{17994503-48F3-4FD8-A367-056E57F4A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30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899" name="Oval 35">
                <a:extLst>
                  <a:ext uri="{FF2B5EF4-FFF2-40B4-BE49-F238E27FC236}">
                    <a16:creationId xmlns:a16="http://schemas.microsoft.com/office/drawing/2014/main" id="{642E685F-5790-4103-B8A4-9A36EB2A7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34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0" name="Oval 36">
                <a:extLst>
                  <a:ext uri="{FF2B5EF4-FFF2-40B4-BE49-F238E27FC236}">
                    <a16:creationId xmlns:a16="http://schemas.microsoft.com/office/drawing/2014/main" id="{81460B6C-268C-4024-89BE-9A91D2897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30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1" name="Oval 37">
                <a:extLst>
                  <a:ext uri="{FF2B5EF4-FFF2-40B4-BE49-F238E27FC236}">
                    <a16:creationId xmlns:a16="http://schemas.microsoft.com/office/drawing/2014/main" id="{7455C6E2-8A2A-446C-B9EB-E7A960F1D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34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2" name="Oval 38">
                <a:extLst>
                  <a:ext uri="{FF2B5EF4-FFF2-40B4-BE49-F238E27FC236}">
                    <a16:creationId xmlns:a16="http://schemas.microsoft.com/office/drawing/2014/main" id="{76DD22DF-FDB4-4034-A9C3-454356912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39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3" name="Oval 39">
                <a:extLst>
                  <a:ext uri="{FF2B5EF4-FFF2-40B4-BE49-F238E27FC236}">
                    <a16:creationId xmlns:a16="http://schemas.microsoft.com/office/drawing/2014/main" id="{FB80B704-8DA3-4E72-9C9D-964E7A02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139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4" name="Oval 40">
                <a:extLst>
                  <a:ext uri="{FF2B5EF4-FFF2-40B4-BE49-F238E27FC236}">
                    <a16:creationId xmlns:a16="http://schemas.microsoft.com/office/drawing/2014/main" id="{31997384-BE6F-4512-AD33-90DC50684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44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5" name="Oval 41">
                <a:extLst>
                  <a:ext uri="{FF2B5EF4-FFF2-40B4-BE49-F238E27FC236}">
                    <a16:creationId xmlns:a16="http://schemas.microsoft.com/office/drawing/2014/main" id="{B948FE8A-7AAD-463C-A0E4-0920A332B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144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6" name="Oval 42">
                <a:extLst>
                  <a:ext uri="{FF2B5EF4-FFF2-40B4-BE49-F238E27FC236}">
                    <a16:creationId xmlns:a16="http://schemas.microsoft.com/office/drawing/2014/main" id="{5BA2032E-A6A3-4873-BD43-F00CE5D08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0" y="1492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7" name="Oval 43">
                <a:extLst>
                  <a:ext uri="{FF2B5EF4-FFF2-40B4-BE49-F238E27FC236}">
                    <a16:creationId xmlns:a16="http://schemas.microsoft.com/office/drawing/2014/main" id="{80997AF9-D693-46E6-AF1B-A9A2D2727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58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8" name="Oval 44">
                <a:extLst>
                  <a:ext uri="{FF2B5EF4-FFF2-40B4-BE49-F238E27FC236}">
                    <a16:creationId xmlns:a16="http://schemas.microsoft.com/office/drawing/2014/main" id="{0F93FB54-2915-44C2-8976-A7FD4382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154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09" name="Oval 45">
                <a:extLst>
                  <a:ext uri="{FF2B5EF4-FFF2-40B4-BE49-F238E27FC236}">
                    <a16:creationId xmlns:a16="http://schemas.microsoft.com/office/drawing/2014/main" id="{CE5BE2C0-8AAC-499B-ACDE-83133F6A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0" y="158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0" name="Oval 46">
                <a:extLst>
                  <a:ext uri="{FF2B5EF4-FFF2-40B4-BE49-F238E27FC236}">
                    <a16:creationId xmlns:a16="http://schemas.microsoft.com/office/drawing/2014/main" id="{DE2708D0-A52C-4F35-98C0-0E6F062D3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4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1" name="Oval 47">
                <a:extLst>
                  <a:ext uri="{FF2B5EF4-FFF2-40B4-BE49-F238E27FC236}">
                    <a16:creationId xmlns:a16="http://schemas.microsoft.com/office/drawing/2014/main" id="{D265BD6E-C7BD-4C67-A11E-76CD428D4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72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2" name="Oval 48">
                <a:extLst>
                  <a:ext uri="{FF2B5EF4-FFF2-40B4-BE49-F238E27FC236}">
                    <a16:creationId xmlns:a16="http://schemas.microsoft.com/office/drawing/2014/main" id="{3F389867-2789-4F42-AC71-B662FEFE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772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3" name="Oval 49">
                <a:extLst>
                  <a:ext uri="{FF2B5EF4-FFF2-40B4-BE49-F238E27FC236}">
                    <a16:creationId xmlns:a16="http://schemas.microsoft.com/office/drawing/2014/main" id="{23F798E5-3F9D-464E-A479-C76A94A4C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772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4" name="Oval 50">
                <a:extLst>
                  <a:ext uri="{FF2B5EF4-FFF2-40B4-BE49-F238E27FC236}">
                    <a16:creationId xmlns:a16="http://schemas.microsoft.com/office/drawing/2014/main" id="{86EB21DB-F3D4-4DAB-8755-27359F024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82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5" name="Oval 51">
                <a:extLst>
                  <a:ext uri="{FF2B5EF4-FFF2-40B4-BE49-F238E27FC236}">
                    <a16:creationId xmlns:a16="http://schemas.microsoft.com/office/drawing/2014/main" id="{CECD534A-3453-4237-9AAE-0F0E05A5E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" y="82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6" name="Oval 52">
                <a:extLst>
                  <a:ext uri="{FF2B5EF4-FFF2-40B4-BE49-F238E27FC236}">
                    <a16:creationId xmlns:a16="http://schemas.microsoft.com/office/drawing/2014/main" id="{52C2FDE2-76A5-4E0E-BBEC-5E037C33D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86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7" name="Oval 53">
                <a:extLst>
                  <a:ext uri="{FF2B5EF4-FFF2-40B4-BE49-F238E27FC236}">
                    <a16:creationId xmlns:a16="http://schemas.microsoft.com/office/drawing/2014/main" id="{B5797B9F-615E-4C49-BBB6-51B864265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96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8" name="Oval 54">
                <a:extLst>
                  <a:ext uri="{FF2B5EF4-FFF2-40B4-BE49-F238E27FC236}">
                    <a16:creationId xmlns:a16="http://schemas.microsoft.com/office/drawing/2014/main" id="{76079EF5-55A6-42E4-836F-88E9F4FC0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91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19" name="Oval 55">
                <a:extLst>
                  <a:ext uri="{FF2B5EF4-FFF2-40B4-BE49-F238E27FC236}">
                    <a16:creationId xmlns:a16="http://schemas.microsoft.com/office/drawing/2014/main" id="{EDCC4DAD-C555-47CC-B395-7BA0496B5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96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0" name="Oval 56">
                <a:extLst>
                  <a:ext uri="{FF2B5EF4-FFF2-40B4-BE49-F238E27FC236}">
                    <a16:creationId xmlns:a16="http://schemas.microsoft.com/office/drawing/2014/main" id="{18F0FE70-673C-419E-B050-B3CDAAAB7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91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1" name="Oval 57">
                <a:extLst>
                  <a:ext uri="{FF2B5EF4-FFF2-40B4-BE49-F238E27FC236}">
                    <a16:creationId xmlns:a16="http://schemas.microsoft.com/office/drawing/2014/main" id="{286F6E38-AB5B-4793-858D-74C5837C1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06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2" name="Oval 58">
                <a:extLst>
                  <a:ext uri="{FF2B5EF4-FFF2-40B4-BE49-F238E27FC236}">
                    <a16:creationId xmlns:a16="http://schemas.microsoft.com/office/drawing/2014/main" id="{DC45C156-E80D-4342-8C39-F437808B6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15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3" name="Oval 59">
                <a:extLst>
                  <a:ext uri="{FF2B5EF4-FFF2-40B4-BE49-F238E27FC236}">
                    <a16:creationId xmlns:a16="http://schemas.microsoft.com/office/drawing/2014/main" id="{75B6B641-26BE-4A50-A0A4-B348CBA47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30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4" name="Oval 60">
                <a:extLst>
                  <a:ext uri="{FF2B5EF4-FFF2-40B4-BE49-F238E27FC236}">
                    <a16:creationId xmlns:a16="http://schemas.microsoft.com/office/drawing/2014/main" id="{7E3D8A74-71E0-4CCC-AAD9-A017FC602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252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5" name="Oval 61">
                <a:extLst>
                  <a:ext uri="{FF2B5EF4-FFF2-40B4-BE49-F238E27FC236}">
                    <a16:creationId xmlns:a16="http://schemas.microsoft.com/office/drawing/2014/main" id="{02702EA4-C778-410D-AFF6-898E2F9B3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158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6" name="Oval 62">
                <a:extLst>
                  <a:ext uri="{FF2B5EF4-FFF2-40B4-BE49-F238E27FC236}">
                    <a16:creationId xmlns:a16="http://schemas.microsoft.com/office/drawing/2014/main" id="{ED8C109C-3F48-42E2-9F92-35C10272E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163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7" name="Oval 63">
                <a:extLst>
                  <a:ext uri="{FF2B5EF4-FFF2-40B4-BE49-F238E27FC236}">
                    <a16:creationId xmlns:a16="http://schemas.microsoft.com/office/drawing/2014/main" id="{2A1D979B-C340-46B9-AD74-C7303C81F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106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8" name="Oval 64">
                <a:extLst>
                  <a:ext uri="{FF2B5EF4-FFF2-40B4-BE49-F238E27FC236}">
                    <a16:creationId xmlns:a16="http://schemas.microsoft.com/office/drawing/2014/main" id="{C1DA829C-F574-4D5A-A999-86F771F35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110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29" name="Oval 65">
                <a:extLst>
                  <a:ext uri="{FF2B5EF4-FFF2-40B4-BE49-F238E27FC236}">
                    <a16:creationId xmlns:a16="http://schemas.microsoft.com/office/drawing/2014/main" id="{59D12A19-3035-4834-AF34-92932483C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134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0" name="Oval 66">
                <a:extLst>
                  <a:ext uri="{FF2B5EF4-FFF2-40B4-BE49-F238E27FC236}">
                    <a16:creationId xmlns:a16="http://schemas.microsoft.com/office/drawing/2014/main" id="{542C4602-64F7-4ED1-966C-3FA75E00D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1492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1" name="Oval 67">
                <a:extLst>
                  <a:ext uri="{FF2B5EF4-FFF2-40B4-BE49-F238E27FC236}">
                    <a16:creationId xmlns:a16="http://schemas.microsoft.com/office/drawing/2014/main" id="{0501206C-FCAE-4F39-916D-2B37CFF4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72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2" name="Oval 68">
                <a:extLst>
                  <a:ext uri="{FF2B5EF4-FFF2-40B4-BE49-F238E27FC236}">
                    <a16:creationId xmlns:a16="http://schemas.microsoft.com/office/drawing/2014/main" id="{DD5575AB-710A-43F9-87DA-29181B6E5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96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3" name="Oval 69">
                <a:extLst>
                  <a:ext uri="{FF2B5EF4-FFF2-40B4-BE49-F238E27FC236}">
                    <a16:creationId xmlns:a16="http://schemas.microsoft.com/office/drawing/2014/main" id="{1BAFAE5D-4259-4147-89D6-D9009A0D1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106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4" name="Oval 70">
                <a:extLst>
                  <a:ext uri="{FF2B5EF4-FFF2-40B4-BE49-F238E27FC236}">
                    <a16:creationId xmlns:a16="http://schemas.microsoft.com/office/drawing/2014/main" id="{56A68F24-E826-4B44-B4EA-529BAB0A6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110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5" name="Oval 71">
                <a:extLst>
                  <a:ext uri="{FF2B5EF4-FFF2-40B4-BE49-F238E27FC236}">
                    <a16:creationId xmlns:a16="http://schemas.microsoft.com/office/drawing/2014/main" id="{EA469EED-334C-4C64-BCCE-4F7246CC1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2" y="168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6" name="Oval 72">
                <a:extLst>
                  <a:ext uri="{FF2B5EF4-FFF2-40B4-BE49-F238E27FC236}">
                    <a16:creationId xmlns:a16="http://schemas.microsoft.com/office/drawing/2014/main" id="{151E3A9F-5C1F-4E22-8ED6-FAD41B906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82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7" name="Oval 73">
                <a:extLst>
                  <a:ext uri="{FF2B5EF4-FFF2-40B4-BE49-F238E27FC236}">
                    <a16:creationId xmlns:a16="http://schemas.microsoft.com/office/drawing/2014/main" id="{68BA8E14-83EA-45BF-8094-5D7182236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158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8" name="Oval 74">
                <a:extLst>
                  <a:ext uri="{FF2B5EF4-FFF2-40B4-BE49-F238E27FC236}">
                    <a16:creationId xmlns:a16="http://schemas.microsoft.com/office/drawing/2014/main" id="{5038C034-D289-4576-9B99-403498EC7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154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39" name="Oval 75">
                <a:extLst>
                  <a:ext uri="{FF2B5EF4-FFF2-40B4-BE49-F238E27FC236}">
                    <a16:creationId xmlns:a16="http://schemas.microsoft.com/office/drawing/2014/main" id="{3F30E111-0A1E-4113-9A5B-40A7D1A9E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1348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40" name="Oval 76">
                <a:extLst>
                  <a:ext uri="{FF2B5EF4-FFF2-40B4-BE49-F238E27FC236}">
                    <a16:creationId xmlns:a16="http://schemas.microsoft.com/office/drawing/2014/main" id="{D1FC1B7F-08AC-4284-99BE-50EECD0CA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8" y="1156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41" name="Oval 77">
                <a:extLst>
                  <a:ext uri="{FF2B5EF4-FFF2-40B4-BE49-F238E27FC236}">
                    <a16:creationId xmlns:a16="http://schemas.microsoft.com/office/drawing/2014/main" id="{5EA0C8AA-ED85-4210-A864-45D888F8D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820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  <p:sp>
            <p:nvSpPr>
              <p:cNvPr id="164942" name="Oval 78">
                <a:extLst>
                  <a:ext uri="{FF2B5EF4-FFF2-40B4-BE49-F238E27FC236}">
                    <a16:creationId xmlns:a16="http://schemas.microsoft.com/office/drawing/2014/main" id="{447652BD-5EE8-435C-A8CA-D8DA1A203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1444"/>
                <a:ext cx="40" cy="4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LID4096"/>
              </a:p>
            </p:txBody>
          </p:sp>
        </p:grpSp>
        <p:sp>
          <p:nvSpPr>
            <p:cNvPr id="164943" name="Rectangle 79">
              <a:extLst>
                <a:ext uri="{FF2B5EF4-FFF2-40B4-BE49-F238E27FC236}">
                  <a16:creationId xmlns:a16="http://schemas.microsoft.com/office/drawing/2014/main" id="{B07DEB09-C6BC-40B4-80BD-A1603196F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3759"/>
              <a:ext cx="315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Cluster-order of the objects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164944" name="Text Box 80">
            <a:extLst>
              <a:ext uri="{FF2B5EF4-FFF2-40B4-BE49-F238E27FC236}">
                <a16:creationId xmlns:a16="http://schemas.microsoft.com/office/drawing/2014/main" id="{729A9461-2CB5-4A84-B71E-26301A113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838201"/>
            <a:ext cx="5957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LID4096"/>
              <a:t>neighboring objects stay close to each other in a linear</a:t>
            </a:r>
          </a:p>
          <a:p>
            <a:r>
              <a:rPr lang="en-US" altLang="LID4096"/>
              <a:t>sequence.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DEE20CCA-F80D-411E-96A3-840CF5BB0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/>
              <a:t>DBSCAN VS OPTICS</a:t>
            </a:r>
          </a:p>
        </p:txBody>
      </p:sp>
      <p:graphicFrame>
        <p:nvGraphicFramePr>
          <p:cNvPr id="188451" name="Group 35">
            <a:extLst>
              <a:ext uri="{FF2B5EF4-FFF2-40B4-BE49-F238E27FC236}">
                <a16:creationId xmlns:a16="http://schemas.microsoft.com/office/drawing/2014/main" id="{5CC0023D-9A6E-421C-AF3E-6F1328F119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1524000"/>
          <a:ext cx="7924800" cy="37719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18552886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07214597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667516838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endParaRPr kumimoji="0" lang="LID4096" altLang="LID4096" sz="2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DBSCAN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OPTICS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75146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Density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Boolean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(high/low)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Numerical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(core distance)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93073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Density-connected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Boolean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(yes/no)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Numerical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(reachability distance)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826521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Searching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random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 sz="26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Monotype Sorts" pitchFamily="2" charset="2"/>
                        <a:defRPr sz="22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Font typeface="Wingdings 2" panose="05020102010507070707" pitchFamily="18" charset="2"/>
                        <a:defRPr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LID4096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greedy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38984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>
            <a:extLst>
              <a:ext uri="{FF2B5EF4-FFF2-40B4-BE49-F238E27FC236}">
                <a16:creationId xmlns:a16="http://schemas.microsoft.com/office/drawing/2014/main" id="{5B816CDD-0822-415C-B039-AE6CE798386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505200" y="2819400"/>
          <a:ext cx="434340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4" imgW="5038095" imgH="3095238" progId="Paint.Picture">
                  <p:embed/>
                </p:oleObj>
              </mc:Choice>
              <mc:Fallback>
                <p:oleObj name="Bitmap Image" r:id="rId4" imgW="5038095" imgH="3095238" progId="Paint.Picture">
                  <p:embed/>
                  <p:pic>
                    <p:nvPicPr>
                      <p:cNvPr id="173058" name="Object 2">
                        <a:extLst>
                          <a:ext uri="{FF2B5EF4-FFF2-40B4-BE49-F238E27FC236}">
                            <a16:creationId xmlns:a16="http://schemas.microsoft.com/office/drawing/2014/main" id="{5B816CDD-0822-415C-B039-AE6CE7983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4343400" cy="26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59" name="Picture 3">
            <a:extLst>
              <a:ext uri="{FF2B5EF4-FFF2-40B4-BE49-F238E27FC236}">
                <a16:creationId xmlns:a16="http://schemas.microsoft.com/office/drawing/2014/main" id="{6447E62B-ACC6-4250-9693-19825C1E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060" name="Rectangle 4">
            <a:extLst>
              <a:ext uri="{FF2B5EF4-FFF2-40B4-BE49-F238E27FC236}">
                <a16:creationId xmlns:a16="http://schemas.microsoft.com/office/drawing/2014/main" id="{EB3344E1-11AD-4437-8557-BA7CAD558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LID4096" sz="3600"/>
              <a:t>When OPTICS Works Well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07AFD83C-5370-4A6F-BECF-B6757B17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288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ID4096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A0EDB032-F33B-4C02-968A-CD1CD6AD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ID4096"/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C5239418-3C3C-47CA-B275-55DE8D4E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7892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LID4096"/>
          </a:p>
        </p:txBody>
      </p:sp>
      <p:sp>
        <p:nvSpPr>
          <p:cNvPr id="173064" name="Line 8">
            <a:extLst>
              <a:ext uri="{FF2B5EF4-FFF2-40B4-BE49-F238E27FC236}">
                <a16:creationId xmlns:a16="http://schemas.microsoft.com/office/drawing/2014/main" id="{83C9042B-BC4D-47EC-8ADD-6C238A26B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1"/>
            <a:ext cx="0" cy="386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3065" name="Line 9">
            <a:extLst>
              <a:ext uri="{FF2B5EF4-FFF2-40B4-BE49-F238E27FC236}">
                <a16:creationId xmlns:a16="http://schemas.microsoft.com/office/drawing/2014/main" id="{613142D6-7214-47EA-9D7B-9F4E15632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638800"/>
            <a:ext cx="6053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3066" name="Rectangle 10">
            <a:extLst>
              <a:ext uri="{FF2B5EF4-FFF2-40B4-BE49-F238E27FC236}">
                <a16:creationId xmlns:a16="http://schemas.microsoft.com/office/drawing/2014/main" id="{87C1BE23-2FB8-48B9-8C3F-34C38B36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3108326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 sz="2400">
              <a:ea typeface="SimSun" panose="02010600030101010101" pitchFamily="2" charset="-122"/>
            </a:endParaRPr>
          </a:p>
        </p:txBody>
      </p:sp>
      <p:graphicFrame>
        <p:nvGraphicFramePr>
          <p:cNvPr id="173067" name="Object 11">
            <a:extLst>
              <a:ext uri="{FF2B5EF4-FFF2-40B4-BE49-F238E27FC236}">
                <a16:creationId xmlns:a16="http://schemas.microsoft.com/office/drawing/2014/main" id="{F3992BA2-8BE7-4254-8DC6-E812656C64AE}"/>
              </a:ext>
            </a:extLst>
          </p:cNvPr>
          <p:cNvGraphicFramePr>
            <a:graphicFrameLocks/>
          </p:cNvGraphicFramePr>
          <p:nvPr/>
        </p:nvGraphicFramePr>
        <p:xfrm>
          <a:off x="2286000" y="2362200"/>
          <a:ext cx="4143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7" imgW="474480" imgH="750600" progId="Word.Document.8">
                  <p:embed/>
                </p:oleObj>
              </mc:Choice>
              <mc:Fallback>
                <p:oleObj name="Document" r:id="rId7" imgW="474480" imgH="750600" progId="Word.Document.8">
                  <p:embed/>
                  <p:pic>
                    <p:nvPicPr>
                      <p:cNvPr id="173067" name="Object 11">
                        <a:extLst>
                          <a:ext uri="{FF2B5EF4-FFF2-40B4-BE49-F238E27FC236}">
                            <a16:creationId xmlns:a16="http://schemas.microsoft.com/office/drawing/2014/main" id="{F3992BA2-8BE7-4254-8DC6-E812656C64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4143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8" name="Rectangle 12">
            <a:extLst>
              <a:ext uri="{FF2B5EF4-FFF2-40B4-BE49-F238E27FC236}">
                <a16:creationId xmlns:a16="http://schemas.microsoft.com/office/drawing/2014/main" id="{E3B38800-3CF0-4F8A-AA5D-229131BA4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5867400"/>
            <a:ext cx="5002213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Cluster-order of the objects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3069" name="Line 13">
            <a:extLst>
              <a:ext uri="{FF2B5EF4-FFF2-40B4-BE49-F238E27FC236}">
                <a16:creationId xmlns:a16="http://schemas.microsoft.com/office/drawing/2014/main" id="{6FB1C8FB-3009-4482-B42B-5691B5929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0480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73070" name="Line 14">
            <a:extLst>
              <a:ext uri="{FF2B5EF4-FFF2-40B4-BE49-F238E27FC236}">
                <a16:creationId xmlns:a16="http://schemas.microsoft.com/office/drawing/2014/main" id="{1573ABDB-8DF3-4BF7-8DA1-D147CFED2C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514600"/>
            <a:ext cx="228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73071" name="Line 15">
            <a:extLst>
              <a:ext uri="{FF2B5EF4-FFF2-40B4-BE49-F238E27FC236}">
                <a16:creationId xmlns:a16="http://schemas.microsoft.com/office/drawing/2014/main" id="{7EC0E771-DD6B-484A-8CCF-A82C93EE2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908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73072" name="Line 16">
            <a:extLst>
              <a:ext uri="{FF2B5EF4-FFF2-40B4-BE49-F238E27FC236}">
                <a16:creationId xmlns:a16="http://schemas.microsoft.com/office/drawing/2014/main" id="{F43DC4B6-00A7-4A7E-BABB-4D8E857FA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057400"/>
            <a:ext cx="2286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73073" name="Line 17">
            <a:extLst>
              <a:ext uri="{FF2B5EF4-FFF2-40B4-BE49-F238E27FC236}">
                <a16:creationId xmlns:a16="http://schemas.microsoft.com/office/drawing/2014/main" id="{47462FC8-FE7F-4AE1-8FCA-AE4415FE2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362200"/>
            <a:ext cx="76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73074" name="Line 18">
            <a:extLst>
              <a:ext uri="{FF2B5EF4-FFF2-40B4-BE49-F238E27FC236}">
                <a16:creationId xmlns:a16="http://schemas.microsoft.com/office/drawing/2014/main" id="{D2A3C217-629C-4DB3-9123-5B8B30CEA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667000"/>
            <a:ext cx="685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>
            <a:extLst>
              <a:ext uri="{FF2B5EF4-FFF2-40B4-BE49-F238E27FC236}">
                <a16:creationId xmlns:a16="http://schemas.microsoft.com/office/drawing/2014/main" id="{05DB4577-FDB2-48C6-9F3C-C4E43688EAD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60751" y="3103563"/>
          <a:ext cx="5508625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Photo Editor Photo" r:id="rId4" imgW="5668166" imgH="3029373" progId="MSPhotoEd.3">
                  <p:embed/>
                </p:oleObj>
              </mc:Choice>
              <mc:Fallback>
                <p:oleObj name="Photo Editor Photo" r:id="rId4" imgW="5668166" imgH="3029373" progId="MSPhotoEd.3">
                  <p:embed/>
                  <p:pic>
                    <p:nvPicPr>
                      <p:cNvPr id="175106" name="Object 2">
                        <a:extLst>
                          <a:ext uri="{FF2B5EF4-FFF2-40B4-BE49-F238E27FC236}">
                            <a16:creationId xmlns:a16="http://schemas.microsoft.com/office/drawing/2014/main" id="{05DB4577-FDB2-48C6-9F3C-C4E43688E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1" y="3103563"/>
                        <a:ext cx="5508625" cy="281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7" name="Rectangle 3">
            <a:extLst>
              <a:ext uri="{FF2B5EF4-FFF2-40B4-BE49-F238E27FC236}">
                <a16:creationId xmlns:a16="http://schemas.microsoft.com/office/drawing/2014/main" id="{5F306E71-82CA-4EE7-9338-571BBB88F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LID4096" sz="4000"/>
              <a:t>When OPTICS Does NOT Work Well</a:t>
            </a:r>
          </a:p>
        </p:txBody>
      </p:sp>
      <p:sp>
        <p:nvSpPr>
          <p:cNvPr id="175108" name="Line 4">
            <a:extLst>
              <a:ext uri="{FF2B5EF4-FFF2-40B4-BE49-F238E27FC236}">
                <a16:creationId xmlns:a16="http://schemas.microsoft.com/office/drawing/2014/main" id="{716BE855-162D-4A13-97D0-6A6DBCEEF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1413" y="5746750"/>
            <a:ext cx="53213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09" name="Line 5">
            <a:extLst>
              <a:ext uri="{FF2B5EF4-FFF2-40B4-BE49-F238E27FC236}">
                <a16:creationId xmlns:a16="http://schemas.microsoft.com/office/drawing/2014/main" id="{8144FEFB-ABDB-43F1-9CA0-F75B855C8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5676900"/>
            <a:ext cx="1328738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0" name="Line 6">
            <a:extLst>
              <a:ext uri="{FF2B5EF4-FFF2-40B4-BE49-F238E27FC236}">
                <a16:creationId xmlns:a16="http://schemas.microsoft.com/office/drawing/2014/main" id="{B668C097-7808-4602-AFD3-93BF5ADC0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975226"/>
            <a:ext cx="0" cy="77152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6B6A7A80-3E62-4381-BB7B-3A971C660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092326"/>
            <a:ext cx="0" cy="386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2" name="Line 8">
            <a:extLst>
              <a:ext uri="{FF2B5EF4-FFF2-40B4-BE49-F238E27FC236}">
                <a16:creationId xmlns:a16="http://schemas.microsoft.com/office/drawing/2014/main" id="{61ECE674-8366-4076-8F8A-E678B531D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9" y="5957888"/>
            <a:ext cx="6053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3" name="Rectangle 9">
            <a:extLst>
              <a:ext uri="{FF2B5EF4-FFF2-40B4-BE49-F238E27FC236}">
                <a16:creationId xmlns:a16="http://schemas.microsoft.com/office/drawing/2014/main" id="{79319856-A994-4679-BB72-1FD4D1201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640014"/>
            <a:ext cx="1860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 sz="2400">
              <a:ea typeface="SimSun" panose="02010600030101010101" pitchFamily="2" charset="-122"/>
            </a:endParaRPr>
          </a:p>
        </p:txBody>
      </p:sp>
      <p:graphicFrame>
        <p:nvGraphicFramePr>
          <p:cNvPr id="175114" name="Object 10">
            <a:extLst>
              <a:ext uri="{FF2B5EF4-FFF2-40B4-BE49-F238E27FC236}">
                <a16:creationId xmlns:a16="http://schemas.microsoft.com/office/drawing/2014/main" id="{172A0204-FCE4-4EAC-A8C7-81F62C4920EA}"/>
              </a:ext>
            </a:extLst>
          </p:cNvPr>
          <p:cNvGraphicFramePr>
            <a:graphicFrameLocks/>
          </p:cNvGraphicFramePr>
          <p:nvPr/>
        </p:nvGraphicFramePr>
        <p:xfrm>
          <a:off x="3875088" y="3924300"/>
          <a:ext cx="47942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6" imgW="5489280" imgH="441000" progId="Word.Document.8">
                  <p:embed/>
                </p:oleObj>
              </mc:Choice>
              <mc:Fallback>
                <p:oleObj name="Document" r:id="rId6" imgW="5489280" imgH="441000" progId="Word.Document.8">
                  <p:embed/>
                  <p:pic>
                    <p:nvPicPr>
                      <p:cNvPr id="175114" name="Object 10">
                        <a:extLst>
                          <a:ext uri="{FF2B5EF4-FFF2-40B4-BE49-F238E27FC236}">
                            <a16:creationId xmlns:a16="http://schemas.microsoft.com/office/drawing/2014/main" id="{172A0204-FCE4-4EAC-A8C7-81F62C4920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3924300"/>
                        <a:ext cx="47942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>
            <a:extLst>
              <a:ext uri="{FF2B5EF4-FFF2-40B4-BE49-F238E27FC236}">
                <a16:creationId xmlns:a16="http://schemas.microsoft.com/office/drawing/2014/main" id="{DF8F187B-7512-4C65-AA39-0479D9AFAE23}"/>
              </a:ext>
            </a:extLst>
          </p:cNvPr>
          <p:cNvGraphicFramePr>
            <a:graphicFrameLocks/>
          </p:cNvGraphicFramePr>
          <p:nvPr/>
        </p:nvGraphicFramePr>
        <p:xfrm>
          <a:off x="2819400" y="3429000"/>
          <a:ext cx="4143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8" imgW="474480" imgH="750600" progId="Word.Document.8">
                  <p:embed/>
                </p:oleObj>
              </mc:Choice>
              <mc:Fallback>
                <p:oleObj name="Document" r:id="rId8" imgW="474480" imgH="750600" progId="Word.Document.8">
                  <p:embed/>
                  <p:pic>
                    <p:nvPicPr>
                      <p:cNvPr id="175115" name="Object 11">
                        <a:extLst>
                          <a:ext uri="{FF2B5EF4-FFF2-40B4-BE49-F238E27FC236}">
                            <a16:creationId xmlns:a16="http://schemas.microsoft.com/office/drawing/2014/main" id="{DF8F187B-7512-4C65-AA39-0479D9AFAE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4143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6" name="Line 12">
            <a:extLst>
              <a:ext uri="{FF2B5EF4-FFF2-40B4-BE49-F238E27FC236}">
                <a16:creationId xmlns:a16="http://schemas.microsoft.com/office/drawing/2014/main" id="{00325551-4F59-4948-A3A5-E9A633220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3810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7" name="Line 13">
            <a:extLst>
              <a:ext uri="{FF2B5EF4-FFF2-40B4-BE49-F238E27FC236}">
                <a16:creationId xmlns:a16="http://schemas.microsoft.com/office/drawing/2014/main" id="{14FC8861-B053-43B6-B3AC-7B01FC943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1" y="2373314"/>
            <a:ext cx="892175" cy="2732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8" name="Line 14">
            <a:extLst>
              <a:ext uri="{FF2B5EF4-FFF2-40B4-BE49-F238E27FC236}">
                <a16:creationId xmlns:a16="http://schemas.microsoft.com/office/drawing/2014/main" id="{59BE900F-C237-4EA1-BF67-3E6FD9F55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1" y="5715000"/>
            <a:ext cx="5387975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19" name="Line 15">
            <a:extLst>
              <a:ext uri="{FF2B5EF4-FFF2-40B4-BE49-F238E27FC236}">
                <a16:creationId xmlns:a16="http://schemas.microsoft.com/office/drawing/2014/main" id="{EA0BD410-DD73-406C-AC02-08439010D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5818188"/>
            <a:ext cx="545465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0" name="Line 16">
            <a:extLst>
              <a:ext uri="{FF2B5EF4-FFF2-40B4-BE49-F238E27FC236}">
                <a16:creationId xmlns:a16="http://schemas.microsoft.com/office/drawing/2014/main" id="{10631EC3-B487-48D3-8A71-CF257477D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363" y="388620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1" name="Oval 17">
            <a:extLst>
              <a:ext uri="{FF2B5EF4-FFF2-40B4-BE49-F238E27FC236}">
                <a16:creationId xmlns:a16="http://schemas.microsoft.com/office/drawing/2014/main" id="{B10C5B50-4A9D-4D1C-AF5B-BE93A01D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1" y="223837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2" name="Oval 18">
            <a:extLst>
              <a:ext uri="{FF2B5EF4-FFF2-40B4-BE49-F238E27FC236}">
                <a16:creationId xmlns:a16="http://schemas.microsoft.com/office/drawing/2014/main" id="{352CCF7C-FED7-4CCF-BBD1-4AE37982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6" y="230822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3" name="Oval 19">
            <a:extLst>
              <a:ext uri="{FF2B5EF4-FFF2-40B4-BE49-F238E27FC236}">
                <a16:creationId xmlns:a16="http://schemas.microsoft.com/office/drawing/2014/main" id="{C125FD32-1538-4CEF-950D-F2A49D09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1" y="230822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4" name="Oval 20">
            <a:extLst>
              <a:ext uri="{FF2B5EF4-FFF2-40B4-BE49-F238E27FC236}">
                <a16:creationId xmlns:a16="http://schemas.microsoft.com/office/drawing/2014/main" id="{34D0E747-6E9E-43EA-9AED-A10F6BB6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6" y="23796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5" name="Oval 21">
            <a:extLst>
              <a:ext uri="{FF2B5EF4-FFF2-40B4-BE49-F238E27FC236}">
                <a16:creationId xmlns:a16="http://schemas.microsoft.com/office/drawing/2014/main" id="{BE9D8679-E1E5-4750-9E94-DE25D02AB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6" y="2379664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6" name="Oval 22">
            <a:extLst>
              <a:ext uri="{FF2B5EF4-FFF2-40B4-BE49-F238E27FC236}">
                <a16:creationId xmlns:a16="http://schemas.microsoft.com/office/drawing/2014/main" id="{5B28DA9D-3C87-4A18-BF47-1B17A727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4495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7" name="Oval 23">
            <a:extLst>
              <a:ext uri="{FF2B5EF4-FFF2-40B4-BE49-F238E27FC236}">
                <a16:creationId xmlns:a16="http://schemas.microsoft.com/office/drawing/2014/main" id="{21A1372A-8F65-4DE5-8D13-548E67FC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6" y="25892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8" name="Oval 24">
            <a:extLst>
              <a:ext uri="{FF2B5EF4-FFF2-40B4-BE49-F238E27FC236}">
                <a16:creationId xmlns:a16="http://schemas.microsoft.com/office/drawing/2014/main" id="{277071E4-BEFD-440D-B13A-98E66A139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1" y="25193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29" name="Oval 25">
            <a:extLst>
              <a:ext uri="{FF2B5EF4-FFF2-40B4-BE49-F238E27FC236}">
                <a16:creationId xmlns:a16="http://schemas.microsoft.com/office/drawing/2014/main" id="{10A114FC-018A-4BEF-A58F-7828101D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258921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0" name="Oval 26">
            <a:extLst>
              <a:ext uri="{FF2B5EF4-FFF2-40B4-BE49-F238E27FC236}">
                <a16:creationId xmlns:a16="http://schemas.microsoft.com/office/drawing/2014/main" id="{9C11AF90-CC68-4754-AE38-0CF58478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1" y="25193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1" name="Oval 27">
            <a:extLst>
              <a:ext uri="{FF2B5EF4-FFF2-40B4-BE49-F238E27FC236}">
                <a16:creationId xmlns:a16="http://schemas.microsoft.com/office/drawing/2014/main" id="{BCA3A000-E275-44CF-B142-6501F8839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28441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2" name="Oval 28">
            <a:extLst>
              <a:ext uri="{FF2B5EF4-FFF2-40B4-BE49-F238E27FC236}">
                <a16:creationId xmlns:a16="http://schemas.microsoft.com/office/drawing/2014/main" id="{D63102C1-4CAF-4BD6-BF31-FEFBB48E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23558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3" name="Oval 29">
            <a:extLst>
              <a:ext uri="{FF2B5EF4-FFF2-40B4-BE49-F238E27FC236}">
                <a16:creationId xmlns:a16="http://schemas.microsoft.com/office/drawing/2014/main" id="{7294ECCA-9F6E-4F06-97C1-E5CBBAF6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24558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4" name="Oval 30">
            <a:extLst>
              <a:ext uri="{FF2B5EF4-FFF2-40B4-BE49-F238E27FC236}">
                <a16:creationId xmlns:a16="http://schemas.microsoft.com/office/drawing/2014/main" id="{C943C534-EBD6-4E6F-BCC7-FFEA6388D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24257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5" name="Oval 31">
            <a:extLst>
              <a:ext uri="{FF2B5EF4-FFF2-40B4-BE49-F238E27FC236}">
                <a16:creationId xmlns:a16="http://schemas.microsoft.com/office/drawing/2014/main" id="{7AA9FEA0-3578-49B4-A38C-D277CBFA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3" y="24257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6" name="Oval 32">
            <a:extLst>
              <a:ext uri="{FF2B5EF4-FFF2-40B4-BE49-F238E27FC236}">
                <a16:creationId xmlns:a16="http://schemas.microsoft.com/office/drawing/2014/main" id="{AEFBD2DF-9B11-4047-AB9C-EACEDE9F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24955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7" name="Oval 33">
            <a:extLst>
              <a:ext uri="{FF2B5EF4-FFF2-40B4-BE49-F238E27FC236}">
                <a16:creationId xmlns:a16="http://schemas.microsoft.com/office/drawing/2014/main" id="{EDEC6969-6DB8-450A-9F94-242783D8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26368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8" name="Oval 34">
            <a:extLst>
              <a:ext uri="{FF2B5EF4-FFF2-40B4-BE49-F238E27FC236}">
                <a16:creationId xmlns:a16="http://schemas.microsoft.com/office/drawing/2014/main" id="{E8FDC387-DE70-4FAC-8763-59EC3701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2566988"/>
            <a:ext cx="55562" cy="571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39" name="Oval 35">
            <a:extLst>
              <a:ext uri="{FF2B5EF4-FFF2-40B4-BE49-F238E27FC236}">
                <a16:creationId xmlns:a16="http://schemas.microsoft.com/office/drawing/2014/main" id="{FBC182B7-7A16-452E-90D4-1DCBA5CB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26368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0" name="Oval 36">
            <a:extLst>
              <a:ext uri="{FF2B5EF4-FFF2-40B4-BE49-F238E27FC236}">
                <a16:creationId xmlns:a16="http://schemas.microsoft.com/office/drawing/2014/main" id="{DA511716-E448-4213-9AB5-DB713803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566988"/>
            <a:ext cx="55562" cy="571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1" name="Oval 37">
            <a:extLst>
              <a:ext uri="{FF2B5EF4-FFF2-40B4-BE49-F238E27FC236}">
                <a16:creationId xmlns:a16="http://schemas.microsoft.com/office/drawing/2014/main" id="{FAB28F76-DDAB-4F3B-AE9B-92623D2C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216852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2" name="Oval 38">
            <a:extLst>
              <a:ext uri="{FF2B5EF4-FFF2-40B4-BE49-F238E27FC236}">
                <a16:creationId xmlns:a16="http://schemas.microsoft.com/office/drawing/2014/main" id="{875DCD08-37C8-4A53-860C-07C667F3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230822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3" name="Oval 39">
            <a:extLst>
              <a:ext uri="{FF2B5EF4-FFF2-40B4-BE49-F238E27FC236}">
                <a16:creationId xmlns:a16="http://schemas.microsoft.com/office/drawing/2014/main" id="{196A5801-B96F-4C8A-B009-E40CCE1B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25193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4" name="Oval 40">
            <a:extLst>
              <a:ext uri="{FF2B5EF4-FFF2-40B4-BE49-F238E27FC236}">
                <a16:creationId xmlns:a16="http://schemas.microsoft.com/office/drawing/2014/main" id="{D05911AB-54BA-4DB8-BE04-3A6A782AC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244951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5" name="Oval 41">
            <a:extLst>
              <a:ext uri="{FF2B5EF4-FFF2-40B4-BE49-F238E27FC236}">
                <a16:creationId xmlns:a16="http://schemas.microsoft.com/office/drawing/2014/main" id="{EE365601-3B1A-42D8-B49F-74B9E35D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26368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6" name="Oval 42">
            <a:extLst>
              <a:ext uri="{FF2B5EF4-FFF2-40B4-BE49-F238E27FC236}">
                <a16:creationId xmlns:a16="http://schemas.microsoft.com/office/drawing/2014/main" id="{57F4432A-9A69-4E3C-99C2-D2599EF9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2362200"/>
            <a:ext cx="53975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7" name="Oval 43">
            <a:extLst>
              <a:ext uri="{FF2B5EF4-FFF2-40B4-BE49-F238E27FC236}">
                <a16:creationId xmlns:a16="http://schemas.microsoft.com/office/drawing/2014/main" id="{4ACCFFEE-28F3-44EA-83D6-89C3B2F4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26368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8" name="Oval 44">
            <a:extLst>
              <a:ext uri="{FF2B5EF4-FFF2-40B4-BE49-F238E27FC236}">
                <a16:creationId xmlns:a16="http://schemas.microsoft.com/office/drawing/2014/main" id="{B53B3D94-8B0F-43CB-8971-51CC3EE6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2351088"/>
            <a:ext cx="55563" cy="571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49" name="Oval 45">
            <a:extLst>
              <a:ext uri="{FF2B5EF4-FFF2-40B4-BE49-F238E27FC236}">
                <a16:creationId xmlns:a16="http://schemas.microsoft.com/office/drawing/2014/main" id="{9E00DA7E-8225-49BD-9D6E-96614CB1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663" y="233997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0" name="Oval 46">
            <a:extLst>
              <a:ext uri="{FF2B5EF4-FFF2-40B4-BE49-F238E27FC236}">
                <a16:creationId xmlns:a16="http://schemas.microsoft.com/office/drawing/2014/main" id="{D80E3BB4-B9BD-4823-9215-8FB19293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1" y="22098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1" name="Rectangle 47">
            <a:extLst>
              <a:ext uri="{FF2B5EF4-FFF2-40B4-BE49-F238E27FC236}">
                <a16:creationId xmlns:a16="http://schemas.microsoft.com/office/drawing/2014/main" id="{C99FC9C7-4252-4884-8996-1D631637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5967413"/>
            <a:ext cx="5002212" cy="35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SimSun" panose="02010600030101010101" pitchFamily="2" charset="-122"/>
              </a:rPr>
              <a:t>Cluster-order of the objects</a:t>
            </a:r>
            <a:endParaRPr lang="en-US" altLang="zh-CN" sz="2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5152" name="Oval 48">
            <a:extLst>
              <a:ext uri="{FF2B5EF4-FFF2-40B4-BE49-F238E27FC236}">
                <a16:creationId xmlns:a16="http://schemas.microsoft.com/office/drawing/2014/main" id="{56CD7CBE-52C6-4F10-9CE5-5DD96E15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9" y="2584450"/>
            <a:ext cx="53975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3" name="Oval 49">
            <a:extLst>
              <a:ext uri="{FF2B5EF4-FFF2-40B4-BE49-F238E27FC236}">
                <a16:creationId xmlns:a16="http://schemas.microsoft.com/office/drawing/2014/main" id="{792E369F-7988-4EAD-8059-6C51A476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24384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4" name="Oval 50">
            <a:extLst>
              <a:ext uri="{FF2B5EF4-FFF2-40B4-BE49-F238E27FC236}">
                <a16:creationId xmlns:a16="http://schemas.microsoft.com/office/drawing/2014/main" id="{BB106B88-A206-4361-B116-3E66A714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222408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5" name="Oval 51">
            <a:extLst>
              <a:ext uri="{FF2B5EF4-FFF2-40B4-BE49-F238E27FC236}">
                <a16:creationId xmlns:a16="http://schemas.microsoft.com/office/drawing/2014/main" id="{43A41CDD-EE29-4EF5-B165-196731EE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22399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6" name="Oval 52">
            <a:extLst>
              <a:ext uri="{FF2B5EF4-FFF2-40B4-BE49-F238E27FC236}">
                <a16:creationId xmlns:a16="http://schemas.microsoft.com/office/drawing/2014/main" id="{6982A5AA-95E4-49DC-AF72-3EEC162F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22225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7" name="Oval 53">
            <a:extLst>
              <a:ext uri="{FF2B5EF4-FFF2-40B4-BE49-F238E27FC236}">
                <a16:creationId xmlns:a16="http://schemas.microsoft.com/office/drawing/2014/main" id="{1C7152F1-DF41-487C-8E23-769E25C1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1" y="22860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8" name="Oval 54">
            <a:extLst>
              <a:ext uri="{FF2B5EF4-FFF2-40B4-BE49-F238E27FC236}">
                <a16:creationId xmlns:a16="http://schemas.microsoft.com/office/drawing/2014/main" id="{A5DD9C66-4035-4A36-B1A8-96C24405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230028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59" name="Oval 55">
            <a:extLst>
              <a:ext uri="{FF2B5EF4-FFF2-40B4-BE49-F238E27FC236}">
                <a16:creationId xmlns:a16="http://schemas.microsoft.com/office/drawing/2014/main" id="{6BE981E3-DC6E-48CF-8FDC-ACD994D8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1" y="23161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0" name="Oval 56">
            <a:extLst>
              <a:ext uri="{FF2B5EF4-FFF2-40B4-BE49-F238E27FC236}">
                <a16:creationId xmlns:a16="http://schemas.microsoft.com/office/drawing/2014/main" id="{A32E5FE5-42A0-4FD8-837D-0876C01E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22987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1" name="Oval 57">
            <a:extLst>
              <a:ext uri="{FF2B5EF4-FFF2-40B4-BE49-F238E27FC236}">
                <a16:creationId xmlns:a16="http://schemas.microsoft.com/office/drawing/2014/main" id="{5C0E4562-5416-4DEE-A985-16177E52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1" y="22796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2" name="Oval 58">
            <a:extLst>
              <a:ext uri="{FF2B5EF4-FFF2-40B4-BE49-F238E27FC236}">
                <a16:creationId xmlns:a16="http://schemas.microsoft.com/office/drawing/2014/main" id="{0E4E788F-49F8-42E7-8E7C-8D1C5952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6" y="23510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3" name="Oval 59">
            <a:extLst>
              <a:ext uri="{FF2B5EF4-FFF2-40B4-BE49-F238E27FC236}">
                <a16:creationId xmlns:a16="http://schemas.microsoft.com/office/drawing/2014/main" id="{9995517E-61E7-4E6D-A75D-6C4E550B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1" y="232092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4" name="Oval 60">
            <a:extLst>
              <a:ext uri="{FF2B5EF4-FFF2-40B4-BE49-F238E27FC236}">
                <a16:creationId xmlns:a16="http://schemas.microsoft.com/office/drawing/2014/main" id="{1997B6E7-5784-46B7-814A-C978C607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1" y="25320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5" name="Oval 61">
            <a:extLst>
              <a:ext uri="{FF2B5EF4-FFF2-40B4-BE49-F238E27FC236}">
                <a16:creationId xmlns:a16="http://schemas.microsoft.com/office/drawing/2014/main" id="{5D852566-E827-4C9C-B8AA-AB9D34CA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6" y="2462213"/>
            <a:ext cx="55563" cy="571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6" name="Oval 62">
            <a:extLst>
              <a:ext uri="{FF2B5EF4-FFF2-40B4-BE49-F238E27FC236}">
                <a16:creationId xmlns:a16="http://schemas.microsoft.com/office/drawing/2014/main" id="{6E01B094-BC2F-4094-A285-78BE9205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6" y="2462213"/>
            <a:ext cx="55563" cy="571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7" name="Oval 63">
            <a:extLst>
              <a:ext uri="{FF2B5EF4-FFF2-40B4-BE49-F238E27FC236}">
                <a16:creationId xmlns:a16="http://schemas.microsoft.com/office/drawing/2014/main" id="{01DEE5E7-0DA1-44FA-9303-3FAA8355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6" y="25320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8" name="Oval 64">
            <a:extLst>
              <a:ext uri="{FF2B5EF4-FFF2-40B4-BE49-F238E27FC236}">
                <a16:creationId xmlns:a16="http://schemas.microsoft.com/office/drawing/2014/main" id="{63A7D2E8-D7D3-4F3A-8956-5FECCD0F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20510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69" name="Oval 65">
            <a:extLst>
              <a:ext uri="{FF2B5EF4-FFF2-40B4-BE49-F238E27FC236}">
                <a16:creationId xmlns:a16="http://schemas.microsoft.com/office/drawing/2014/main" id="{7823CF0D-ABF5-48FB-B798-465282BD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6" y="21209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0" name="Oval 66">
            <a:extLst>
              <a:ext uri="{FF2B5EF4-FFF2-40B4-BE49-F238E27FC236}">
                <a16:creationId xmlns:a16="http://schemas.microsoft.com/office/drawing/2014/main" id="{CA306A2E-7EF6-4C4B-A5DE-03A3C03F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21209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1" name="Oval 67">
            <a:extLst>
              <a:ext uri="{FF2B5EF4-FFF2-40B4-BE49-F238E27FC236}">
                <a16:creationId xmlns:a16="http://schemas.microsoft.com/office/drawing/2014/main" id="{FC1ACD4A-A344-444F-879F-A236B80E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6" y="21923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2" name="Oval 68">
            <a:extLst>
              <a:ext uri="{FF2B5EF4-FFF2-40B4-BE49-F238E27FC236}">
                <a16:creationId xmlns:a16="http://schemas.microsoft.com/office/drawing/2014/main" id="{E650C56C-FE91-4318-B172-ACA8EA13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6" y="2192339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3" name="Oval 69">
            <a:extLst>
              <a:ext uri="{FF2B5EF4-FFF2-40B4-BE49-F238E27FC236}">
                <a16:creationId xmlns:a16="http://schemas.microsoft.com/office/drawing/2014/main" id="{D21B8E1B-59FE-4C20-96F2-1F60647E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1" y="22621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4" name="Oval 70">
            <a:extLst>
              <a:ext uri="{FF2B5EF4-FFF2-40B4-BE49-F238E27FC236}">
                <a16:creationId xmlns:a16="http://schemas.microsoft.com/office/drawing/2014/main" id="{76C0E30E-42E9-4459-B021-D2D887F2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6" y="24018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5" name="Oval 71">
            <a:extLst>
              <a:ext uri="{FF2B5EF4-FFF2-40B4-BE49-F238E27FC236}">
                <a16:creationId xmlns:a16="http://schemas.microsoft.com/office/drawing/2014/main" id="{EB924157-5C59-4A13-9DF5-60C57F5B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23320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6" name="Oval 72">
            <a:extLst>
              <a:ext uri="{FF2B5EF4-FFF2-40B4-BE49-F238E27FC236}">
                <a16:creationId xmlns:a16="http://schemas.microsoft.com/office/drawing/2014/main" id="{C331B6F1-335F-4C24-BD39-BC91E958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240188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7" name="Oval 73">
            <a:extLst>
              <a:ext uri="{FF2B5EF4-FFF2-40B4-BE49-F238E27FC236}">
                <a16:creationId xmlns:a16="http://schemas.microsoft.com/office/drawing/2014/main" id="{1D166DCF-5945-4635-8019-CA200861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23320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8" name="Oval 74">
            <a:extLst>
              <a:ext uri="{FF2B5EF4-FFF2-40B4-BE49-F238E27FC236}">
                <a16:creationId xmlns:a16="http://schemas.microsoft.com/office/drawing/2014/main" id="{850D9797-7E65-4896-8224-67AA8E83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19812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79" name="Oval 75">
            <a:extLst>
              <a:ext uri="{FF2B5EF4-FFF2-40B4-BE49-F238E27FC236}">
                <a16:creationId xmlns:a16="http://schemas.microsoft.com/office/drawing/2014/main" id="{F16C0F83-7BA5-4687-83ED-22459571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22272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0" name="Oval 76">
            <a:extLst>
              <a:ext uri="{FF2B5EF4-FFF2-40B4-BE49-F238E27FC236}">
                <a16:creationId xmlns:a16="http://schemas.microsoft.com/office/drawing/2014/main" id="{1B903377-2159-4901-999C-1291CCA3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23320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1" name="Oval 77">
            <a:extLst>
              <a:ext uri="{FF2B5EF4-FFF2-40B4-BE49-F238E27FC236}">
                <a16:creationId xmlns:a16="http://schemas.microsoft.com/office/drawing/2014/main" id="{7D92CD12-ABFC-453C-9021-DF591463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226218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2" name="Oval 78">
            <a:extLst>
              <a:ext uri="{FF2B5EF4-FFF2-40B4-BE49-F238E27FC236}">
                <a16:creationId xmlns:a16="http://schemas.microsoft.com/office/drawing/2014/main" id="{1B8ECE79-AF47-4113-B417-F91EB071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21526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3" name="Oval 79">
            <a:extLst>
              <a:ext uri="{FF2B5EF4-FFF2-40B4-BE49-F238E27FC236}">
                <a16:creationId xmlns:a16="http://schemas.microsoft.com/office/drawing/2014/main" id="{05D4C5FD-3051-4C02-BC40-716BBD10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9" y="2397125"/>
            <a:ext cx="53975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4" name="Oval 80">
            <a:extLst>
              <a:ext uri="{FF2B5EF4-FFF2-40B4-BE49-F238E27FC236}">
                <a16:creationId xmlns:a16="http://schemas.microsoft.com/office/drawing/2014/main" id="{77AD108E-2EF5-47A8-942D-E905ECFF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1" y="210502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5" name="Oval 81">
            <a:extLst>
              <a:ext uri="{FF2B5EF4-FFF2-40B4-BE49-F238E27FC236}">
                <a16:creationId xmlns:a16="http://schemas.microsoft.com/office/drawing/2014/main" id="{0F5A09F8-0421-4D71-B2CC-C9F94050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6" y="217487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6" name="Oval 82">
            <a:extLst>
              <a:ext uri="{FF2B5EF4-FFF2-40B4-BE49-F238E27FC236}">
                <a16:creationId xmlns:a16="http://schemas.microsoft.com/office/drawing/2014/main" id="{E2D91B78-3704-4768-86A8-9998710F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1" y="217487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7" name="Oval 83">
            <a:extLst>
              <a:ext uri="{FF2B5EF4-FFF2-40B4-BE49-F238E27FC236}">
                <a16:creationId xmlns:a16="http://schemas.microsoft.com/office/drawing/2014/main" id="{4CA0630F-9BAF-436F-91B9-F496957C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6" y="22463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8" name="Oval 84">
            <a:extLst>
              <a:ext uri="{FF2B5EF4-FFF2-40B4-BE49-F238E27FC236}">
                <a16:creationId xmlns:a16="http://schemas.microsoft.com/office/drawing/2014/main" id="{3D41E921-D48F-401B-A0F1-E57471FE1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6" y="2246314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89" name="Oval 85">
            <a:extLst>
              <a:ext uri="{FF2B5EF4-FFF2-40B4-BE49-F238E27FC236}">
                <a16:creationId xmlns:a16="http://schemas.microsoft.com/office/drawing/2014/main" id="{F40C73A2-DB3B-48B3-AE09-F7CD6264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23161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0" name="Oval 86">
            <a:extLst>
              <a:ext uri="{FF2B5EF4-FFF2-40B4-BE49-F238E27FC236}">
                <a16:creationId xmlns:a16="http://schemas.microsoft.com/office/drawing/2014/main" id="{B0E02EF7-AFF5-408A-A721-C59A858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6" y="24558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1" name="Oval 87">
            <a:extLst>
              <a:ext uri="{FF2B5EF4-FFF2-40B4-BE49-F238E27FC236}">
                <a16:creationId xmlns:a16="http://schemas.microsoft.com/office/drawing/2014/main" id="{B7DDA630-1357-492E-AD10-0C67F10A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1" y="23860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2" name="Oval 88">
            <a:extLst>
              <a:ext uri="{FF2B5EF4-FFF2-40B4-BE49-F238E27FC236}">
                <a16:creationId xmlns:a16="http://schemas.microsoft.com/office/drawing/2014/main" id="{DC97A9DF-7849-4CA1-8F19-1586E8CA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4558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3" name="Oval 89">
            <a:extLst>
              <a:ext uri="{FF2B5EF4-FFF2-40B4-BE49-F238E27FC236}">
                <a16:creationId xmlns:a16="http://schemas.microsoft.com/office/drawing/2014/main" id="{68A98135-5290-4800-BF8C-2D8BC2CE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1" y="23860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4" name="Oval 90">
            <a:extLst>
              <a:ext uri="{FF2B5EF4-FFF2-40B4-BE49-F238E27FC236}">
                <a16:creationId xmlns:a16="http://schemas.microsoft.com/office/drawing/2014/main" id="{8956341D-B123-481E-908C-633612A32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03517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5" name="Oval 91">
            <a:extLst>
              <a:ext uri="{FF2B5EF4-FFF2-40B4-BE49-F238E27FC236}">
                <a16:creationId xmlns:a16="http://schemas.microsoft.com/office/drawing/2014/main" id="{7D55EC79-A08A-40D4-9EF3-7E2FB19A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217487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6" name="Oval 92">
            <a:extLst>
              <a:ext uri="{FF2B5EF4-FFF2-40B4-BE49-F238E27FC236}">
                <a16:creationId xmlns:a16="http://schemas.microsoft.com/office/drawing/2014/main" id="{A0BC71BE-BC86-497D-936A-E5F1EEB5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238601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7" name="Oval 93">
            <a:extLst>
              <a:ext uri="{FF2B5EF4-FFF2-40B4-BE49-F238E27FC236}">
                <a16:creationId xmlns:a16="http://schemas.microsoft.com/office/drawing/2014/main" id="{1E566296-0D95-46B6-932E-0F467EADD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3161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8" name="Oval 94">
            <a:extLst>
              <a:ext uri="{FF2B5EF4-FFF2-40B4-BE49-F238E27FC236}">
                <a16:creationId xmlns:a16="http://schemas.microsoft.com/office/drawing/2014/main" id="{28A80029-510D-4CFC-A6DE-777A42A0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220662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199" name="Oval 95">
            <a:extLst>
              <a:ext uri="{FF2B5EF4-FFF2-40B4-BE49-F238E27FC236}">
                <a16:creationId xmlns:a16="http://schemas.microsoft.com/office/drawing/2014/main" id="{4DF6D771-EAE6-4B0D-B038-39DB7576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9" y="2451100"/>
            <a:ext cx="53975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0" name="Oval 96">
            <a:extLst>
              <a:ext uri="{FF2B5EF4-FFF2-40B4-BE49-F238E27FC236}">
                <a16:creationId xmlns:a16="http://schemas.microsoft.com/office/drawing/2014/main" id="{ED6751B2-F2A4-425C-83CC-01002E1D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1" y="19177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1" name="Oval 97">
            <a:extLst>
              <a:ext uri="{FF2B5EF4-FFF2-40B4-BE49-F238E27FC236}">
                <a16:creationId xmlns:a16="http://schemas.microsoft.com/office/drawing/2014/main" id="{97A14727-555A-45DF-BB52-7B5B999D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6" y="19875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2" name="Oval 98">
            <a:extLst>
              <a:ext uri="{FF2B5EF4-FFF2-40B4-BE49-F238E27FC236}">
                <a16:creationId xmlns:a16="http://schemas.microsoft.com/office/drawing/2014/main" id="{B00CC3F3-C544-4761-9C15-ECC7F9B1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19875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3" name="Oval 99">
            <a:extLst>
              <a:ext uri="{FF2B5EF4-FFF2-40B4-BE49-F238E27FC236}">
                <a16:creationId xmlns:a16="http://schemas.microsoft.com/office/drawing/2014/main" id="{2CB5D550-7940-4B33-A7C1-8496EAE48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6" y="20589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4" name="Oval 100">
            <a:extLst>
              <a:ext uri="{FF2B5EF4-FFF2-40B4-BE49-F238E27FC236}">
                <a16:creationId xmlns:a16="http://schemas.microsoft.com/office/drawing/2014/main" id="{38341FF4-AC50-4CF6-8730-0270A4E6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6" y="2058989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5" name="Oval 101">
            <a:extLst>
              <a:ext uri="{FF2B5EF4-FFF2-40B4-BE49-F238E27FC236}">
                <a16:creationId xmlns:a16="http://schemas.microsoft.com/office/drawing/2014/main" id="{DF9B033D-D7E0-48D9-84E0-78A72864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1" y="21288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6" name="Oval 102">
            <a:extLst>
              <a:ext uri="{FF2B5EF4-FFF2-40B4-BE49-F238E27FC236}">
                <a16:creationId xmlns:a16="http://schemas.microsoft.com/office/drawing/2014/main" id="{B5A541AB-3E45-4C5D-B404-074A882FA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6" y="22685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7" name="Oval 103">
            <a:extLst>
              <a:ext uri="{FF2B5EF4-FFF2-40B4-BE49-F238E27FC236}">
                <a16:creationId xmlns:a16="http://schemas.microsoft.com/office/drawing/2014/main" id="{00D8D566-52CA-47C2-A729-C9634689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21986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8" name="Oval 104">
            <a:extLst>
              <a:ext uri="{FF2B5EF4-FFF2-40B4-BE49-F238E27FC236}">
                <a16:creationId xmlns:a16="http://schemas.microsoft.com/office/drawing/2014/main" id="{1FDEDDF1-F1E6-45FD-807F-EDDB3EFF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3" y="22685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09" name="Oval 105">
            <a:extLst>
              <a:ext uri="{FF2B5EF4-FFF2-40B4-BE49-F238E27FC236}">
                <a16:creationId xmlns:a16="http://schemas.microsoft.com/office/drawing/2014/main" id="{3F087C11-3EA5-435F-9E10-01A55827B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1" y="21986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0" name="Oval 106">
            <a:extLst>
              <a:ext uri="{FF2B5EF4-FFF2-40B4-BE49-F238E27FC236}">
                <a16:creationId xmlns:a16="http://schemas.microsoft.com/office/drawing/2014/main" id="{5DF6E78A-7114-4F00-91EC-5810AF65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3" y="18478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1" name="Oval 107">
            <a:extLst>
              <a:ext uri="{FF2B5EF4-FFF2-40B4-BE49-F238E27FC236}">
                <a16:creationId xmlns:a16="http://schemas.microsoft.com/office/drawing/2014/main" id="{D62B3369-607A-4380-A71E-721679BB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19875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2" name="Oval 108">
            <a:extLst>
              <a:ext uri="{FF2B5EF4-FFF2-40B4-BE49-F238E27FC236}">
                <a16:creationId xmlns:a16="http://schemas.microsoft.com/office/drawing/2014/main" id="{410660FE-8841-4D21-8A03-5FE9D078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22272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3" name="Oval 109">
            <a:extLst>
              <a:ext uri="{FF2B5EF4-FFF2-40B4-BE49-F238E27FC236}">
                <a16:creationId xmlns:a16="http://schemas.microsoft.com/office/drawing/2014/main" id="{A8F6060B-D94E-4E09-92F4-B59CCF804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18288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4" name="Oval 110">
            <a:extLst>
              <a:ext uri="{FF2B5EF4-FFF2-40B4-BE49-F238E27FC236}">
                <a16:creationId xmlns:a16="http://schemas.microsoft.com/office/drawing/2014/main" id="{C40DEA6E-5C1A-439B-913F-74E0BC80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20193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5" name="Oval 111">
            <a:extLst>
              <a:ext uri="{FF2B5EF4-FFF2-40B4-BE49-F238E27FC236}">
                <a16:creationId xmlns:a16="http://schemas.microsoft.com/office/drawing/2014/main" id="{A4B45D9D-4136-4171-AFBF-37DEDEE6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9" y="2263775"/>
            <a:ext cx="53975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6" name="Oval 112">
            <a:extLst>
              <a:ext uri="{FF2B5EF4-FFF2-40B4-BE49-F238E27FC236}">
                <a16:creationId xmlns:a16="http://schemas.microsoft.com/office/drawing/2014/main" id="{B67481DA-1AD0-4FBA-AC6C-DFA6E4041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3796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7" name="Oval 113">
            <a:extLst>
              <a:ext uri="{FF2B5EF4-FFF2-40B4-BE49-F238E27FC236}">
                <a16:creationId xmlns:a16="http://schemas.microsoft.com/office/drawing/2014/main" id="{147B2221-9B26-48F8-AE9C-A0AA4BF1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228917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8" name="Oval 114">
            <a:extLst>
              <a:ext uri="{FF2B5EF4-FFF2-40B4-BE49-F238E27FC236}">
                <a16:creationId xmlns:a16="http://schemas.microsoft.com/office/drawing/2014/main" id="{45193DA1-03E9-4E4B-A677-7CA084B6A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1" y="228917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19" name="Oval 115">
            <a:extLst>
              <a:ext uri="{FF2B5EF4-FFF2-40B4-BE49-F238E27FC236}">
                <a16:creationId xmlns:a16="http://schemas.microsoft.com/office/drawing/2014/main" id="{61469FE3-9535-4632-A18B-DF0BA328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23606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0" name="Oval 116">
            <a:extLst>
              <a:ext uri="{FF2B5EF4-FFF2-40B4-BE49-F238E27FC236}">
                <a16:creationId xmlns:a16="http://schemas.microsoft.com/office/drawing/2014/main" id="{C528C39A-7C95-4692-8533-2C74704F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6" y="2360614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1" name="Oval 117">
            <a:extLst>
              <a:ext uri="{FF2B5EF4-FFF2-40B4-BE49-F238E27FC236}">
                <a16:creationId xmlns:a16="http://schemas.microsoft.com/office/drawing/2014/main" id="{77F1A313-AC08-4386-AA3B-5F773192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214947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2" name="Oval 118">
            <a:extLst>
              <a:ext uri="{FF2B5EF4-FFF2-40B4-BE49-F238E27FC236}">
                <a16:creationId xmlns:a16="http://schemas.microsoft.com/office/drawing/2014/main" id="{B2ACEB10-D6F4-4690-B024-76E7DC74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228917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3" name="Oval 119">
            <a:extLst>
              <a:ext uri="{FF2B5EF4-FFF2-40B4-BE49-F238E27FC236}">
                <a16:creationId xmlns:a16="http://schemas.microsoft.com/office/drawing/2014/main" id="{009AA263-21C3-48DB-880F-07E83589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1" y="20320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4" name="Oval 120">
            <a:extLst>
              <a:ext uri="{FF2B5EF4-FFF2-40B4-BE49-F238E27FC236}">
                <a16:creationId xmlns:a16="http://schemas.microsoft.com/office/drawing/2014/main" id="{D255E0FD-65F9-43FB-9FA2-32A2855A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6" y="21018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5" name="Oval 121">
            <a:extLst>
              <a:ext uri="{FF2B5EF4-FFF2-40B4-BE49-F238E27FC236}">
                <a16:creationId xmlns:a16="http://schemas.microsoft.com/office/drawing/2014/main" id="{21CD1AE7-97FD-46F4-ADF4-2B73883E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1" y="21018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6" name="Oval 122">
            <a:extLst>
              <a:ext uri="{FF2B5EF4-FFF2-40B4-BE49-F238E27FC236}">
                <a16:creationId xmlns:a16="http://schemas.microsoft.com/office/drawing/2014/main" id="{9BB2A242-5CB7-4328-B9D5-3EE0B73DF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6" y="21732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7" name="Oval 123">
            <a:extLst>
              <a:ext uri="{FF2B5EF4-FFF2-40B4-BE49-F238E27FC236}">
                <a16:creationId xmlns:a16="http://schemas.microsoft.com/office/drawing/2014/main" id="{87AED44C-7502-4F84-BCEE-E9F40B4C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6" y="2173289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8" name="Oval 124">
            <a:extLst>
              <a:ext uri="{FF2B5EF4-FFF2-40B4-BE49-F238E27FC236}">
                <a16:creationId xmlns:a16="http://schemas.microsoft.com/office/drawing/2014/main" id="{5EC27B00-664D-4AA0-8A57-242AF1817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1" y="22431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29" name="Oval 125">
            <a:extLst>
              <a:ext uri="{FF2B5EF4-FFF2-40B4-BE49-F238E27FC236}">
                <a16:creationId xmlns:a16="http://schemas.microsoft.com/office/drawing/2014/main" id="{F294BFAA-4D5B-4389-8D1F-FDB57877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6" y="23828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0" name="Oval 126">
            <a:extLst>
              <a:ext uri="{FF2B5EF4-FFF2-40B4-BE49-F238E27FC236}">
                <a16:creationId xmlns:a16="http://schemas.microsoft.com/office/drawing/2014/main" id="{18FBB188-35BD-4802-B0F8-86B44A15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1" y="23129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1" name="Oval 127">
            <a:extLst>
              <a:ext uri="{FF2B5EF4-FFF2-40B4-BE49-F238E27FC236}">
                <a16:creationId xmlns:a16="http://schemas.microsoft.com/office/drawing/2014/main" id="{922E6917-6244-4526-8095-BDE49995B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23828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2" name="Oval 128">
            <a:extLst>
              <a:ext uri="{FF2B5EF4-FFF2-40B4-BE49-F238E27FC236}">
                <a16:creationId xmlns:a16="http://schemas.microsoft.com/office/drawing/2014/main" id="{0C059706-E6F4-4F8E-9ACE-719CE0C4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1" y="23129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3" name="Oval 129">
            <a:extLst>
              <a:ext uri="{FF2B5EF4-FFF2-40B4-BE49-F238E27FC236}">
                <a16:creationId xmlns:a16="http://schemas.microsoft.com/office/drawing/2014/main" id="{579B0055-7033-4626-8779-868A1E61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19621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4" name="Oval 130">
            <a:extLst>
              <a:ext uri="{FF2B5EF4-FFF2-40B4-BE49-F238E27FC236}">
                <a16:creationId xmlns:a16="http://schemas.microsoft.com/office/drawing/2014/main" id="{CDD7695D-6D23-4B7C-97C9-69764B3E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1018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5" name="Oval 131">
            <a:extLst>
              <a:ext uri="{FF2B5EF4-FFF2-40B4-BE49-F238E27FC236}">
                <a16:creationId xmlns:a16="http://schemas.microsoft.com/office/drawing/2014/main" id="{6CDFC0CE-C196-4AFA-9448-DD6BF96C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231298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6" name="Oval 132">
            <a:extLst>
              <a:ext uri="{FF2B5EF4-FFF2-40B4-BE49-F238E27FC236}">
                <a16:creationId xmlns:a16="http://schemas.microsoft.com/office/drawing/2014/main" id="{69292795-0474-4307-9D46-A9C100B7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22431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7" name="Oval 133">
            <a:extLst>
              <a:ext uri="{FF2B5EF4-FFF2-40B4-BE49-F238E27FC236}">
                <a16:creationId xmlns:a16="http://schemas.microsoft.com/office/drawing/2014/main" id="{2457D578-11E5-4E3E-A4DB-A7062A63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1" y="208597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8" name="Oval 134">
            <a:extLst>
              <a:ext uri="{FF2B5EF4-FFF2-40B4-BE49-F238E27FC236}">
                <a16:creationId xmlns:a16="http://schemas.microsoft.com/office/drawing/2014/main" id="{59A7D5C5-2D06-43CD-A8EF-CB3FA068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215582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39" name="Oval 135">
            <a:extLst>
              <a:ext uri="{FF2B5EF4-FFF2-40B4-BE49-F238E27FC236}">
                <a16:creationId xmlns:a16="http://schemas.microsoft.com/office/drawing/2014/main" id="{6D02B2F5-C5CC-417A-ACF0-4496F680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1" y="2155825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0" name="Oval 136">
            <a:extLst>
              <a:ext uri="{FF2B5EF4-FFF2-40B4-BE49-F238E27FC236}">
                <a16:creationId xmlns:a16="http://schemas.microsoft.com/office/drawing/2014/main" id="{6DBDADF2-8EFF-45D0-8630-E6C58DA0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22272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1" name="Oval 137">
            <a:extLst>
              <a:ext uri="{FF2B5EF4-FFF2-40B4-BE49-F238E27FC236}">
                <a16:creationId xmlns:a16="http://schemas.microsoft.com/office/drawing/2014/main" id="{6C2B8368-084D-4FEA-9701-A73B9969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6" y="2227264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2" name="Oval 138">
            <a:extLst>
              <a:ext uri="{FF2B5EF4-FFF2-40B4-BE49-F238E27FC236}">
                <a16:creationId xmlns:a16="http://schemas.microsoft.com/office/drawing/2014/main" id="{F74F1702-4244-492E-805A-28168B8F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1" y="229711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3" name="Oval 139">
            <a:extLst>
              <a:ext uri="{FF2B5EF4-FFF2-40B4-BE49-F238E27FC236}">
                <a16:creationId xmlns:a16="http://schemas.microsoft.com/office/drawing/2014/main" id="{32AD4BFD-DA1B-4668-A285-BB6E763FF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1" y="23669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4" name="Oval 140">
            <a:extLst>
              <a:ext uri="{FF2B5EF4-FFF2-40B4-BE49-F238E27FC236}">
                <a16:creationId xmlns:a16="http://schemas.microsoft.com/office/drawing/2014/main" id="{4BA2392A-3898-4E25-830D-8129FAA5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1" y="23669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5" name="Oval 141">
            <a:extLst>
              <a:ext uri="{FF2B5EF4-FFF2-40B4-BE49-F238E27FC236}">
                <a16:creationId xmlns:a16="http://schemas.microsoft.com/office/drawing/2014/main" id="{97CF1BAE-5121-4605-92CA-8695BF36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201612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6" name="Oval 142">
            <a:extLst>
              <a:ext uri="{FF2B5EF4-FFF2-40B4-BE49-F238E27FC236}">
                <a16:creationId xmlns:a16="http://schemas.microsoft.com/office/drawing/2014/main" id="{206CF91B-BCC9-4FDB-AB17-2FF83033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215582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7" name="Oval 143">
            <a:extLst>
              <a:ext uri="{FF2B5EF4-FFF2-40B4-BE49-F238E27FC236}">
                <a16:creationId xmlns:a16="http://schemas.microsoft.com/office/drawing/2014/main" id="{B94CA924-9D56-4CCD-8320-20D0B38E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2366964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8" name="Oval 144">
            <a:extLst>
              <a:ext uri="{FF2B5EF4-FFF2-40B4-BE49-F238E27FC236}">
                <a16:creationId xmlns:a16="http://schemas.microsoft.com/office/drawing/2014/main" id="{FD9773E3-959C-41B0-AC3B-436AD5A5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2860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49" name="Oval 145">
            <a:extLst>
              <a:ext uri="{FF2B5EF4-FFF2-40B4-BE49-F238E27FC236}">
                <a16:creationId xmlns:a16="http://schemas.microsoft.com/office/drawing/2014/main" id="{5F38FE5C-9E75-4A72-9D35-A436BCB69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2187575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0" name="Oval 146">
            <a:extLst>
              <a:ext uri="{FF2B5EF4-FFF2-40B4-BE49-F238E27FC236}">
                <a16:creationId xmlns:a16="http://schemas.microsoft.com/office/drawing/2014/main" id="{37B89849-D0A6-4B6F-B6F6-2FCE644E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1" y="189865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1" name="Oval 147">
            <a:extLst>
              <a:ext uri="{FF2B5EF4-FFF2-40B4-BE49-F238E27FC236}">
                <a16:creationId xmlns:a16="http://schemas.microsoft.com/office/drawing/2014/main" id="{C5CAF85F-C82B-44C9-88B0-E673EE69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6" y="19685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2" name="Oval 148">
            <a:extLst>
              <a:ext uri="{FF2B5EF4-FFF2-40B4-BE49-F238E27FC236}">
                <a16:creationId xmlns:a16="http://schemas.microsoft.com/office/drawing/2014/main" id="{0C7B8F7D-A543-4484-91CA-2FC8A38F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1" y="1968500"/>
            <a:ext cx="55563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3" name="Oval 149">
            <a:extLst>
              <a:ext uri="{FF2B5EF4-FFF2-40B4-BE49-F238E27FC236}">
                <a16:creationId xmlns:a16="http://schemas.microsoft.com/office/drawing/2014/main" id="{7028C9B7-DE13-4DF6-B71F-6D4E73E0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6" y="20399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4" name="Oval 150">
            <a:extLst>
              <a:ext uri="{FF2B5EF4-FFF2-40B4-BE49-F238E27FC236}">
                <a16:creationId xmlns:a16="http://schemas.microsoft.com/office/drawing/2014/main" id="{E6CEE0CC-10EC-4B59-A87C-276A9079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6" y="2039939"/>
            <a:ext cx="53975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5" name="Oval 151">
            <a:extLst>
              <a:ext uri="{FF2B5EF4-FFF2-40B4-BE49-F238E27FC236}">
                <a16:creationId xmlns:a16="http://schemas.microsoft.com/office/drawing/2014/main" id="{73DCD895-D498-441E-8BED-18610B58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1" y="21097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6" name="Oval 152">
            <a:extLst>
              <a:ext uri="{FF2B5EF4-FFF2-40B4-BE49-F238E27FC236}">
                <a16:creationId xmlns:a16="http://schemas.microsoft.com/office/drawing/2014/main" id="{F2C61F1C-F345-4073-9B94-FF2FB4ED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6" y="224948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7" name="Oval 153">
            <a:extLst>
              <a:ext uri="{FF2B5EF4-FFF2-40B4-BE49-F238E27FC236}">
                <a16:creationId xmlns:a16="http://schemas.microsoft.com/office/drawing/2014/main" id="{BCD46A57-B37C-4BCF-822D-80178147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1" y="21796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8" name="Oval 154">
            <a:extLst>
              <a:ext uri="{FF2B5EF4-FFF2-40B4-BE49-F238E27FC236}">
                <a16:creationId xmlns:a16="http://schemas.microsoft.com/office/drawing/2014/main" id="{DC8EFF73-A967-4AA9-976E-1FC43C4A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224948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59" name="Oval 155">
            <a:extLst>
              <a:ext uri="{FF2B5EF4-FFF2-40B4-BE49-F238E27FC236}">
                <a16:creationId xmlns:a16="http://schemas.microsoft.com/office/drawing/2014/main" id="{B8A99F31-07EE-4788-BE2D-91817DC8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1" y="2179639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60" name="Oval 156">
            <a:extLst>
              <a:ext uri="{FF2B5EF4-FFF2-40B4-BE49-F238E27FC236}">
                <a16:creationId xmlns:a16="http://schemas.microsoft.com/office/drawing/2014/main" id="{20B76AAA-605D-4FB1-BF40-915C19872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18288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61" name="Oval 157">
            <a:extLst>
              <a:ext uri="{FF2B5EF4-FFF2-40B4-BE49-F238E27FC236}">
                <a16:creationId xmlns:a16="http://schemas.microsoft.com/office/drawing/2014/main" id="{E8EEDC91-6971-4D1F-B28A-98D2771B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196850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62" name="Oval 158">
            <a:extLst>
              <a:ext uri="{FF2B5EF4-FFF2-40B4-BE49-F238E27FC236}">
                <a16:creationId xmlns:a16="http://schemas.microsoft.com/office/drawing/2014/main" id="{2CA6FC5A-F0B6-456D-922F-39132E253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179639"/>
            <a:ext cx="55562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63" name="Oval 159">
            <a:extLst>
              <a:ext uri="{FF2B5EF4-FFF2-40B4-BE49-F238E27FC236}">
                <a16:creationId xmlns:a16="http://schemas.microsoft.com/office/drawing/2014/main" id="{3C6FA273-14E7-45C6-AD72-81CDF283D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2151064"/>
            <a:ext cx="55563" cy="5873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64" name="Oval 160">
            <a:extLst>
              <a:ext uri="{FF2B5EF4-FFF2-40B4-BE49-F238E27FC236}">
                <a16:creationId xmlns:a16="http://schemas.microsoft.com/office/drawing/2014/main" id="{150F0621-35BE-43E0-8412-EE6FD9A4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2000250"/>
            <a:ext cx="55562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  <p:sp>
        <p:nvSpPr>
          <p:cNvPr id="175265" name="Oval 161">
            <a:extLst>
              <a:ext uri="{FF2B5EF4-FFF2-40B4-BE49-F238E27FC236}">
                <a16:creationId xmlns:a16="http://schemas.microsoft.com/office/drawing/2014/main" id="{234702AA-448B-4820-B27D-223B8917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9" y="2244725"/>
            <a:ext cx="53975" cy="5873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ID4096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>
            <a:extLst>
              <a:ext uri="{FF2B5EF4-FFF2-40B4-BE49-F238E27FC236}">
                <a16:creationId xmlns:a16="http://schemas.microsoft.com/office/drawing/2014/main" id="{F2F559E7-4812-4B79-8628-56383F74F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8534400" cy="4800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DENsity-based CLUstEring by Hinneburg &amp; Keim  (KDD’98)</a:t>
            </a:r>
          </a:p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Major features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ea typeface="SimSun" panose="02010600030101010101" pitchFamily="2" charset="-122"/>
              </a:rPr>
              <a:t>Solid mathematical foundation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ea typeface="SimSun" panose="02010600030101010101" pitchFamily="2" charset="-122"/>
              </a:rPr>
              <a:t>Good for data sets with large amounts of noise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ea typeface="SimSun" panose="02010600030101010101" pitchFamily="2" charset="-122"/>
              </a:rPr>
              <a:t>Allows a compact mathematical description of arbitrarily shaped clusters in high-dimensional data sets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ea typeface="SimSun" panose="02010600030101010101" pitchFamily="2" charset="-122"/>
              </a:rPr>
              <a:t>Significantly faster than existing algorithm (faster than DBSCAN by a factor of up to 45)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ea typeface="SimSun" panose="02010600030101010101" pitchFamily="2" charset="-122"/>
              </a:rPr>
              <a:t>But needs a large number of parameters</a:t>
            </a:r>
          </a:p>
        </p:txBody>
      </p:sp>
      <p:sp>
        <p:nvSpPr>
          <p:cNvPr id="334852" name="Rectangle 4">
            <a:extLst>
              <a:ext uri="{FF2B5EF4-FFF2-40B4-BE49-F238E27FC236}">
                <a16:creationId xmlns:a16="http://schemas.microsoft.com/office/drawing/2014/main" id="{F399652C-2DDE-41CE-90DF-A69D3B1D1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SimSun" panose="02010600030101010101" pitchFamily="2" charset="-122"/>
              </a:rPr>
              <a:t>DENCLUE: using density functions</a:t>
            </a:r>
            <a:endParaRPr lang="en-US" altLang="LID4096" sz="40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2259F9E4-6324-40B1-8615-C3D5DD3B8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77200" cy="4495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Model density by the notion of influence</a:t>
            </a:r>
          </a:p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Each data object exert influence on its neighborhood. </a:t>
            </a:r>
          </a:p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The influence decreases with distance</a:t>
            </a:r>
          </a:p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Example: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ea typeface="SimSun" panose="02010600030101010101" pitchFamily="2" charset="-122"/>
              </a:rPr>
              <a:t>Consider each object is a radio, the closer you are to the object, the louder the noise</a:t>
            </a:r>
          </a:p>
          <a:p>
            <a:pPr>
              <a:lnSpc>
                <a:spcPct val="110000"/>
              </a:lnSpc>
            </a:pPr>
            <a:r>
              <a:rPr lang="en-US" altLang="zh-CN" sz="2600">
                <a:ea typeface="SimSun" panose="02010600030101010101" pitchFamily="2" charset="-122"/>
              </a:rPr>
              <a:t>Key: Influence is represented by mathematical function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F8BDF19C-960C-4528-A2EC-D5196381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229600" cy="12954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Denclue: Technical Essence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clusters?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25023"/>
            <a:ext cx="9601200" cy="2782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>
            <a:extLst>
              <a:ext uri="{FF2B5EF4-FFF2-40B4-BE49-F238E27FC236}">
                <a16:creationId xmlns:a16="http://schemas.microsoft.com/office/drawing/2014/main" id="{0B7C44C6-B745-470C-9424-D8AA1BA9C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001000" cy="762000"/>
          </a:xfrm>
        </p:spPr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Denclue: Technical Essence</a:t>
            </a:r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7BC20B91-7691-4155-968C-A9C72B514D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0"/>
            <a:ext cx="8458200" cy="1447800"/>
          </a:xfrm>
          <a:noFill/>
          <a:ln/>
        </p:spPr>
        <p:txBody>
          <a:bodyPr vert="horz" lIns="92075" tIns="46038" rIns="92075" bIns="46038" rtlCol="0"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ea typeface="SimSun" panose="02010600030101010101" pitchFamily="2" charset="-122"/>
              </a:rPr>
              <a:t>Influence functions: (influence of y on x, </a:t>
            </a: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 is a user given constant)</a:t>
            </a:r>
            <a:endParaRPr lang="en-US" altLang="zh-CN" sz="2800"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>
                <a:ea typeface="SimSun" panose="02010600030101010101" pitchFamily="2" charset="-122"/>
              </a:rPr>
              <a:t>Square : </a:t>
            </a:r>
            <a:r>
              <a:rPr lang="en-US" altLang="zh-CN" sz="2800" i="1">
                <a:ea typeface="SimSun" panose="02010600030101010101" pitchFamily="2" charset="-122"/>
              </a:rPr>
              <a:t>f </a:t>
            </a:r>
            <a:r>
              <a:rPr lang="en-US" altLang="zh-CN" sz="2800" i="1" baseline="30000">
                <a:ea typeface="SimSun" panose="02010600030101010101" pitchFamily="2" charset="-122"/>
              </a:rPr>
              <a:t>y</a:t>
            </a:r>
            <a:r>
              <a:rPr lang="en-US" altLang="zh-CN" sz="2800" i="1" baseline="-25000">
                <a:ea typeface="SimSun" panose="02010600030101010101" pitchFamily="2" charset="-122"/>
              </a:rPr>
              <a:t>square</a:t>
            </a:r>
            <a:r>
              <a:rPr lang="en-US" altLang="zh-CN" sz="2800" i="1">
                <a:ea typeface="SimSun" panose="02010600030101010101" pitchFamily="2" charset="-122"/>
              </a:rPr>
              <a:t>(x)</a:t>
            </a:r>
            <a:r>
              <a:rPr lang="en-US" altLang="zh-CN" sz="2800">
                <a:ea typeface="SimSun" panose="02010600030101010101" pitchFamily="2" charset="-122"/>
              </a:rPr>
              <a:t> = 0, if dist(x,y) &gt; </a:t>
            </a: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, 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                                       1, otherwise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endParaRPr lang="en-US" altLang="zh-CN" sz="280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Guassian: </a:t>
            </a:r>
            <a:endParaRPr lang="en-US" altLang="zh-CN" sz="2800">
              <a:ea typeface="SimSun" panose="02010600030101010101" pitchFamily="2" charset="-122"/>
            </a:endParaRPr>
          </a:p>
          <a:p>
            <a:pPr lvl="2">
              <a:lnSpc>
                <a:spcPct val="110000"/>
              </a:lnSpc>
            </a:pPr>
            <a:endParaRPr lang="en-US" altLang="zh-CN" sz="2800">
              <a:ea typeface="SimSun" panose="02010600030101010101" pitchFamily="2" charset="-122"/>
            </a:endParaRPr>
          </a:p>
        </p:txBody>
      </p:sp>
      <p:graphicFrame>
        <p:nvGraphicFramePr>
          <p:cNvPr id="336909" name="Object 13">
            <a:extLst>
              <a:ext uri="{FF2B5EF4-FFF2-40B4-BE49-F238E27FC236}">
                <a16:creationId xmlns:a16="http://schemas.microsoft.com/office/drawing/2014/main" id="{A79A080C-8BAD-4686-AE69-624E969B48B6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352800" y="4267200"/>
          <a:ext cx="3886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1269720" imgH="380880" progId="Equation.3">
                  <p:embed/>
                </p:oleObj>
              </mc:Choice>
              <mc:Fallback>
                <p:oleObj name="Equation" r:id="rId3" imgW="1269720" imgH="380880" progId="Equation.3">
                  <p:embed/>
                  <p:pic>
                    <p:nvPicPr>
                      <p:cNvPr id="336909" name="Object 13">
                        <a:extLst>
                          <a:ext uri="{FF2B5EF4-FFF2-40B4-BE49-F238E27FC236}">
                            <a16:creationId xmlns:a16="http://schemas.microsoft.com/office/drawing/2014/main" id="{A79A080C-8BAD-4686-AE69-624E969B48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3886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0" name="Object 2">
            <a:extLst>
              <a:ext uri="{FF2B5EF4-FFF2-40B4-BE49-F238E27FC236}">
                <a16:creationId xmlns:a16="http://schemas.microsoft.com/office/drawing/2014/main" id="{56E8E6D7-C161-4931-84A2-B87AD9DD1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62400"/>
          <a:ext cx="89154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itmap Image" r:id="rId4" imgW="9276190" imgH="2257740" progId="Paint.Picture">
                  <p:embed/>
                </p:oleObj>
              </mc:Choice>
              <mc:Fallback>
                <p:oleObj name="Bitmap Image" r:id="rId4" imgW="9276190" imgH="2257740" progId="Paint.Picture">
                  <p:embed/>
                  <p:pic>
                    <p:nvPicPr>
                      <p:cNvPr id="345090" name="Object 2">
                        <a:extLst>
                          <a:ext uri="{FF2B5EF4-FFF2-40B4-BE49-F238E27FC236}">
                            <a16:creationId xmlns:a16="http://schemas.microsoft.com/office/drawing/2014/main" id="{56E8E6D7-C161-4931-84A2-B87AD9DD1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89154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1" name="Rectangle 3">
            <a:extLst>
              <a:ext uri="{FF2B5EF4-FFF2-40B4-BE49-F238E27FC236}">
                <a16:creationId xmlns:a16="http://schemas.microsoft.com/office/drawing/2014/main" id="{378491D8-C020-4FE3-89FF-7DA5C7462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990600"/>
          </a:xfrm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zh-CN" sz="3600">
                <a:ea typeface="SimSun" panose="02010600030101010101" pitchFamily="2" charset="-122"/>
              </a:rPr>
              <a:t>Density Function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FD3540E3-250B-4A79-AF42-80236F3BCC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219200"/>
            <a:ext cx="6858000" cy="3733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  <a:buFont typeface="Wingdings 2" panose="05020102010507070707" pitchFamily="18" charset="2"/>
              <a:buNone/>
            </a:pPr>
            <a:endParaRPr lang="en-US" altLang="zh-CN" sz="2100"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Density Definition is defined as the sum of the influence functions of all data points.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endParaRPr lang="en-US" altLang="zh-CN" sz="2400">
              <a:ea typeface="SimSun" panose="02010600030101010101" pitchFamily="2" charset="-122"/>
            </a:endParaRPr>
          </a:p>
        </p:txBody>
      </p:sp>
      <p:graphicFrame>
        <p:nvGraphicFramePr>
          <p:cNvPr id="345093" name="Object 5">
            <a:extLst>
              <a:ext uri="{FF2B5EF4-FFF2-40B4-BE49-F238E27FC236}">
                <a16:creationId xmlns:a16="http://schemas.microsoft.com/office/drawing/2014/main" id="{AEA1F702-28DF-4F36-940E-80F07EB15FEF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133600" y="2667000"/>
          <a:ext cx="4953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6" imgW="6306840" imgH="1515960" progId="Equation.3">
                  <p:embed/>
                </p:oleObj>
              </mc:Choice>
              <mc:Fallback>
                <p:oleObj name="Equation" r:id="rId6" imgW="6306840" imgH="1515960" progId="Equation.3">
                  <p:embed/>
                  <p:pic>
                    <p:nvPicPr>
                      <p:cNvPr id="345093" name="Object 5">
                        <a:extLst>
                          <a:ext uri="{FF2B5EF4-FFF2-40B4-BE49-F238E27FC236}">
                            <a16:creationId xmlns:a16="http://schemas.microsoft.com/office/drawing/2014/main" id="{AEA1F702-28DF-4F36-940E-80F07EB15F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4953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6">
            <a:extLst>
              <a:ext uri="{FF2B5EF4-FFF2-40B4-BE49-F238E27FC236}">
                <a16:creationId xmlns:a16="http://schemas.microsoft.com/office/drawing/2014/main" id="{E23AB073-E1EB-46DB-B6D4-C423D201B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2170114"/>
          <a:ext cx="28194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Bitmap Image" r:id="rId8" imgW="1800476" imgH="1095528" progId="Paint.Picture">
                  <p:embed/>
                </p:oleObj>
              </mc:Choice>
              <mc:Fallback>
                <p:oleObj name="Bitmap Image" r:id="rId8" imgW="1800476" imgH="1095528" progId="Paint.Picture">
                  <p:embed/>
                  <p:pic>
                    <p:nvPicPr>
                      <p:cNvPr id="345094" name="Object 6">
                        <a:extLst>
                          <a:ext uri="{FF2B5EF4-FFF2-40B4-BE49-F238E27FC236}">
                            <a16:creationId xmlns:a16="http://schemas.microsoft.com/office/drawing/2014/main" id="{E23AB073-E1EB-46DB-B6D4-C423D201B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170114"/>
                        <a:ext cx="2819400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C214F18D-B371-4026-90CA-456C0E77C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838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Example</a:t>
            </a:r>
          </a:p>
        </p:txBody>
      </p:sp>
      <p:graphicFrame>
        <p:nvGraphicFramePr>
          <p:cNvPr id="347139" name="Object 3">
            <a:extLst>
              <a:ext uri="{FF2B5EF4-FFF2-40B4-BE49-F238E27FC236}">
                <a16:creationId xmlns:a16="http://schemas.microsoft.com/office/drawing/2014/main" id="{4E72FAD8-02C1-4BFE-9196-301F3CB1AF9A}"/>
              </a:ext>
            </a:extLst>
          </p:cNvPr>
          <p:cNvGraphicFramePr>
            <a:graphicFrameLocks/>
          </p:cNvGraphicFramePr>
          <p:nvPr/>
        </p:nvGraphicFramePr>
        <p:xfrm>
          <a:off x="6038851" y="3321051"/>
          <a:ext cx="1254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25280" imgH="226800" progId="Equation.3">
                  <p:embed/>
                </p:oleObj>
              </mc:Choice>
              <mc:Fallback>
                <p:oleObj name="Equation" r:id="rId3" imgW="125280" imgH="226800" progId="Equation.3">
                  <p:embed/>
                  <p:pic>
                    <p:nvPicPr>
                      <p:cNvPr id="347139" name="Object 3">
                        <a:extLst>
                          <a:ext uri="{FF2B5EF4-FFF2-40B4-BE49-F238E27FC236}">
                            <a16:creationId xmlns:a16="http://schemas.microsoft.com/office/drawing/2014/main" id="{4E72FAD8-02C1-4BFE-9196-301F3CB1AF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254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0" name="Object 4">
            <a:extLst>
              <a:ext uri="{FF2B5EF4-FFF2-40B4-BE49-F238E27FC236}">
                <a16:creationId xmlns:a16="http://schemas.microsoft.com/office/drawing/2014/main" id="{56ECB289-1F11-4FDF-A3C4-CC2D09E0885B}"/>
              </a:ext>
            </a:extLst>
          </p:cNvPr>
          <p:cNvGraphicFramePr>
            <a:graphicFrameLocks/>
          </p:cNvGraphicFramePr>
          <p:nvPr/>
        </p:nvGraphicFramePr>
        <p:xfrm>
          <a:off x="2133600" y="3449638"/>
          <a:ext cx="6307138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6306840" imgH="1515960" progId="Equation.3">
                  <p:embed/>
                </p:oleObj>
              </mc:Choice>
              <mc:Fallback>
                <p:oleObj name="Equation" r:id="rId5" imgW="6306840" imgH="1515960" progId="Equation.3">
                  <p:embed/>
                  <p:pic>
                    <p:nvPicPr>
                      <p:cNvPr id="347140" name="Object 4">
                        <a:extLst>
                          <a:ext uri="{FF2B5EF4-FFF2-40B4-BE49-F238E27FC236}">
                            <a16:creationId xmlns:a16="http://schemas.microsoft.com/office/drawing/2014/main" id="{56ECB289-1F11-4FDF-A3C4-CC2D09E088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49638"/>
                        <a:ext cx="6307138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1" name="Object 5">
            <a:extLst>
              <a:ext uri="{FF2B5EF4-FFF2-40B4-BE49-F238E27FC236}">
                <a16:creationId xmlns:a16="http://schemas.microsoft.com/office/drawing/2014/main" id="{3FD6977B-40DD-4A79-A6CD-0D24543DBB26}"/>
              </a:ext>
            </a:extLst>
          </p:cNvPr>
          <p:cNvGraphicFramePr>
            <a:graphicFrameLocks/>
          </p:cNvGraphicFramePr>
          <p:nvPr/>
        </p:nvGraphicFramePr>
        <p:xfrm>
          <a:off x="2133600" y="4724400"/>
          <a:ext cx="8547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8546760" imgH="1536480" progId="Equation.3">
                  <p:embed/>
                </p:oleObj>
              </mc:Choice>
              <mc:Fallback>
                <p:oleObj name="Equation" r:id="rId7" imgW="8546760" imgH="1536480" progId="Equation.3">
                  <p:embed/>
                  <p:pic>
                    <p:nvPicPr>
                      <p:cNvPr id="347141" name="Object 5">
                        <a:extLst>
                          <a:ext uri="{FF2B5EF4-FFF2-40B4-BE49-F238E27FC236}">
                            <a16:creationId xmlns:a16="http://schemas.microsoft.com/office/drawing/2014/main" id="{3FD6977B-40DD-4A79-A6CD-0D24543DBB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8547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2" name="Object 6">
            <a:extLst>
              <a:ext uri="{FF2B5EF4-FFF2-40B4-BE49-F238E27FC236}">
                <a16:creationId xmlns:a16="http://schemas.microsoft.com/office/drawing/2014/main" id="{D29BB707-EBB6-474C-A4FD-E8DB8F9156A9}"/>
              </a:ext>
            </a:extLst>
          </p:cNvPr>
          <p:cNvGraphicFramePr>
            <a:graphicFrameLocks/>
          </p:cNvGraphicFramePr>
          <p:nvPr/>
        </p:nvGraphicFramePr>
        <p:xfrm>
          <a:off x="2133601" y="2209800"/>
          <a:ext cx="52879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9" imgW="1523880" imgH="380880" progId="Equation.2">
                  <p:embed/>
                </p:oleObj>
              </mc:Choice>
              <mc:Fallback>
                <p:oleObj name="Equation" r:id="rId9" imgW="1523880" imgH="380880" progId="Equation.2">
                  <p:embed/>
                  <p:pic>
                    <p:nvPicPr>
                      <p:cNvPr id="347142" name="Object 6">
                        <a:extLst>
                          <a:ext uri="{FF2B5EF4-FFF2-40B4-BE49-F238E27FC236}">
                            <a16:creationId xmlns:a16="http://schemas.microsoft.com/office/drawing/2014/main" id="{D29BB707-EBB6-474C-A4FD-E8DB8F9156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209800"/>
                        <a:ext cx="52879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3" name="Rectangle 7">
            <a:extLst>
              <a:ext uri="{FF2B5EF4-FFF2-40B4-BE49-F238E27FC236}">
                <a16:creationId xmlns:a16="http://schemas.microsoft.com/office/drawing/2014/main" id="{8761588F-39DA-4C8D-8DC7-79AF66767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001000" cy="1371600"/>
          </a:xfrm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Gradient:  The steepness of a slope</a:t>
            </a:r>
            <a:endParaRPr lang="en-US" altLang="LID4096" sz="40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E63FAD3-F56F-4F2D-90C9-C794EDA3D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77200" cy="4495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Clusters can be determined mathematically by identifying density attractors.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Density attractors are local maximum of the overall density function.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7943223-FC88-4DA4-BB99-B631DE359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924800" cy="13716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Denclue: Technical Essence</a:t>
            </a:r>
          </a:p>
        </p:txBody>
      </p:sp>
    </p:spTree>
  </p:cSld>
  <p:clrMapOvr>
    <a:masterClrMapping/>
  </p:clrMapOvr>
  <p:transition>
    <p:strips dir="r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1" name="Picture 3">
            <a:extLst>
              <a:ext uri="{FF2B5EF4-FFF2-40B4-BE49-F238E27FC236}">
                <a16:creationId xmlns:a16="http://schemas.microsoft.com/office/drawing/2014/main" id="{5C41FC2F-1E15-43E0-AA81-E4C3A13922C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2743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9972" name="Picture 4">
            <a:extLst>
              <a:ext uri="{FF2B5EF4-FFF2-40B4-BE49-F238E27FC236}">
                <a16:creationId xmlns:a16="http://schemas.microsoft.com/office/drawing/2014/main" id="{09F99219-EB49-437D-A74D-38C65F08560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219201"/>
            <a:ext cx="25082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9973" name="Picture 5">
            <a:extLst>
              <a:ext uri="{FF2B5EF4-FFF2-40B4-BE49-F238E27FC236}">
                <a16:creationId xmlns:a16="http://schemas.microsoft.com/office/drawing/2014/main" id="{DAFFA993-574C-42FD-8539-F3B01F7E07C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6" y="3886201"/>
            <a:ext cx="3121025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974" name="Rectangle 6">
            <a:extLst>
              <a:ext uri="{FF2B5EF4-FFF2-40B4-BE49-F238E27FC236}">
                <a16:creationId xmlns:a16="http://schemas.microsoft.com/office/drawing/2014/main" id="{64AD3736-34AF-4876-A002-2BFF77BD5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Density Attractor</a:t>
            </a:r>
            <a:endParaRPr lang="en-US" altLang="LID4096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6D4EE885-C61F-4052-9228-F2DC5A445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altLang="LID4096"/>
              <a:t>Cluster Definition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6600B313-CB28-4AA3-8C30-63511A0C5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7772400" cy="4114800"/>
          </a:xfrm>
        </p:spPr>
        <p:txBody>
          <a:bodyPr/>
          <a:lstStyle/>
          <a:p>
            <a:r>
              <a:rPr lang="en-US" altLang="LID4096"/>
              <a:t> Center-defined cluster</a:t>
            </a:r>
          </a:p>
          <a:p>
            <a:pPr lvl="1"/>
            <a:r>
              <a:rPr lang="en-US" altLang="LID4096"/>
              <a:t> A subset of objects attracted by an attractor x</a:t>
            </a:r>
          </a:p>
          <a:p>
            <a:pPr lvl="1"/>
            <a:r>
              <a:rPr lang="en-US" altLang="LID4096"/>
              <a:t> density(x) </a:t>
            </a:r>
            <a:r>
              <a:rPr lang="en-US" altLang="LID4096">
                <a:cs typeface="Times New Roman" panose="02020603050405020304" pitchFamily="18" charset="0"/>
              </a:rPr>
              <a:t>≥ </a:t>
            </a:r>
            <a:r>
              <a:rPr lang="en-US" altLang="LID4096">
                <a:cs typeface="Times New Roman" panose="02020603050405020304" pitchFamily="18" charset="0"/>
                <a:sym typeface="Symbol" panose="05050102010706020507" pitchFamily="18" charset="2"/>
              </a:rPr>
              <a:t></a:t>
            </a:r>
            <a:endParaRPr lang="en-US" altLang="LID4096"/>
          </a:p>
          <a:p>
            <a:r>
              <a:rPr lang="en-US" altLang="LID4096"/>
              <a:t> Arbitrary-shape cluster</a:t>
            </a:r>
          </a:p>
          <a:p>
            <a:pPr lvl="1"/>
            <a:r>
              <a:rPr lang="en-US" altLang="LID4096"/>
              <a:t> A group of center-defined clusters which are connected by a path P</a:t>
            </a:r>
          </a:p>
          <a:p>
            <a:pPr lvl="1"/>
            <a:r>
              <a:rPr lang="en-US" altLang="LID4096"/>
              <a:t> For each object x on P, density(x) </a:t>
            </a:r>
            <a:r>
              <a:rPr lang="en-US" altLang="LID4096">
                <a:cs typeface="Times New Roman" panose="02020603050405020304" pitchFamily="18" charset="0"/>
              </a:rPr>
              <a:t>≥ </a:t>
            </a:r>
            <a:r>
              <a:rPr lang="en-US" altLang="LID4096">
                <a:cs typeface="Times New Roman" panose="02020603050405020304" pitchFamily="18" charset="0"/>
                <a:sym typeface="Symbol" panose="05050102010706020507" pitchFamily="18" charset="2"/>
              </a:rPr>
              <a:t>.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995" name="Picture 3">
            <a:extLst>
              <a:ext uri="{FF2B5EF4-FFF2-40B4-BE49-F238E27FC236}">
                <a16:creationId xmlns:a16="http://schemas.microsoft.com/office/drawing/2014/main" id="{F44D6D0A-C54B-4EF8-B6B0-1EB6B48B6CC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1"/>
            <a:ext cx="8991600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996" name="Rectangle 4">
            <a:extLst>
              <a:ext uri="{FF2B5EF4-FFF2-40B4-BE49-F238E27FC236}">
                <a16:creationId xmlns:a16="http://schemas.microsoft.com/office/drawing/2014/main" id="{DCB48532-AA46-4B0C-AE92-99197A05C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Center-Defined and Arbitrary</a:t>
            </a:r>
            <a:endParaRPr lang="en-US" altLang="LID4096" sz="400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DD5FE012-575F-48FF-BBD9-63858F343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1524000"/>
          </a:xfrm>
        </p:spPr>
        <p:txBody>
          <a:bodyPr/>
          <a:lstStyle/>
          <a:p>
            <a:r>
              <a:rPr lang="en-US" altLang="LID4096"/>
              <a:t>DENCLUE: How to find the clusters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9E72C3FF-299C-4D53-B405-81E51447F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LID4096"/>
              <a:t>Divide the space into grids, with size 2</a:t>
            </a:r>
            <a:r>
              <a:rPr lang="en-US" altLang="zh-CN">
                <a:ea typeface="SimSun" panose="02010600030101010101" pitchFamily="2" charset="-122"/>
                <a:sym typeface="Symbol" panose="05050102010706020507" pitchFamily="18" charset="2"/>
              </a:rPr>
              <a:t></a:t>
            </a:r>
            <a:endParaRPr lang="en-US" altLang="LID4096"/>
          </a:p>
          <a:p>
            <a:r>
              <a:rPr lang="en-US" altLang="LID4096"/>
              <a:t>Consider only grids that are highly populated</a:t>
            </a:r>
          </a:p>
          <a:p>
            <a:r>
              <a:rPr lang="en-US" altLang="LID4096"/>
              <a:t>For each object, calculate its density attractor using hill climbing technique</a:t>
            </a:r>
          </a:p>
          <a:p>
            <a:pPr lvl="1"/>
            <a:r>
              <a:rPr lang="en-US" altLang="LID4096"/>
              <a:t>Tricks can be applied to avoid calculating density attractor of all points</a:t>
            </a:r>
          </a:p>
          <a:p>
            <a:r>
              <a:rPr lang="en-US" altLang="LID4096"/>
              <a:t>Density attractors form basis of all clusters</a:t>
            </a:r>
          </a:p>
          <a:p>
            <a:endParaRPr lang="en-US" altLang="LID4096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C76EFF3E-C78C-438C-B404-08CC2B743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Features of DENCLUE</a:t>
            </a:r>
            <a:endParaRPr lang="en-US" altLang="zh-CN" sz="3600">
              <a:ea typeface="SimSun" panose="02010600030101010101" pitchFamily="2" charset="-122"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0595429F-454F-4FAC-860B-7F207F847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Major features</a:t>
            </a:r>
          </a:p>
          <a:p>
            <a:pPr lvl="1"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Solid mathematical foundation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 Compact definition for density and cluster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 Flexible for both center-defined clusters and arbitrary-shape clusters</a:t>
            </a:r>
          </a:p>
          <a:p>
            <a:pPr lvl="1"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But needs a large number of parameters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  <a:sym typeface="Symbol" panose="05050102010706020507" pitchFamily="18" charset="2"/>
              </a:rPr>
              <a:t>: parameter to calculate density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  <a:sym typeface="Symbol" panose="05050102010706020507" pitchFamily="18" charset="2"/>
              </a:rPr>
              <a:t> : density threshold</a:t>
            </a:r>
          </a:p>
          <a:p>
            <a:pPr lvl="2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  <a:sym typeface="Symbol" panose="05050102010706020507" pitchFamily="18" charset="2"/>
              </a:rPr>
              <a:t> : parameter to calculate attractor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9EAC9B-CD17-4148-B5E1-BB5E6D96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CEB9B8-DD00-4E88-B7D5-1CCFAEA2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Hierarical</a:t>
            </a:r>
            <a:r>
              <a:rPr lang="en-US" dirty="0"/>
              <a:t> Clustering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A24A8-8A02-4E4D-9934-644246C3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074F7-E75F-478A-B018-FA85A13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A57371DA-1757-4E3C-B437-C507FD17CF07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35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number of clusters</a:t>
            </a:r>
          </a:p>
          <a:p>
            <a:r>
              <a:rPr lang="en-US" dirty="0"/>
              <a:t>Vitiate number of clusters</a:t>
            </a:r>
          </a:p>
          <a:p>
            <a:r>
              <a:rPr lang="en-US" dirty="0"/>
              <a:t>Best number of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4300" y="596265"/>
            <a:ext cx="9601200" cy="974725"/>
          </a:xfrm>
        </p:spPr>
        <p:txBody>
          <a:bodyPr>
            <a:normAutofit/>
          </a:bodyPr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Oval 3"/>
          <p:cNvSpPr/>
          <p:nvPr/>
        </p:nvSpPr>
        <p:spPr>
          <a:xfrm>
            <a:off x="686435" y="3970655"/>
            <a:ext cx="1953260" cy="530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5" name="Oval 4"/>
          <p:cNvSpPr/>
          <p:nvPr/>
        </p:nvSpPr>
        <p:spPr>
          <a:xfrm>
            <a:off x="2056130" y="1680210"/>
            <a:ext cx="4352290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Hierarchical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3756" y="5225166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</a:t>
            </a:r>
          </a:p>
        </p:txBody>
      </p:sp>
      <p:sp>
        <p:nvSpPr>
          <p:cNvPr id="7" name="Oval 6"/>
          <p:cNvSpPr/>
          <p:nvPr/>
        </p:nvSpPr>
        <p:spPr>
          <a:xfrm>
            <a:off x="4553585" y="3816350"/>
            <a:ext cx="2045335" cy="495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Partitioned</a:t>
            </a:r>
          </a:p>
        </p:txBody>
      </p:sp>
      <p:sp>
        <p:nvSpPr>
          <p:cNvPr id="8" name="Oval 7"/>
          <p:cNvSpPr/>
          <p:nvPr/>
        </p:nvSpPr>
        <p:spPr>
          <a:xfrm>
            <a:off x="6933461" y="2763520"/>
            <a:ext cx="4243526" cy="68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Agglomerative/Bottom-Up</a:t>
            </a:r>
          </a:p>
        </p:txBody>
      </p:sp>
      <p:sp>
        <p:nvSpPr>
          <p:cNvPr id="9" name="Oval 8"/>
          <p:cNvSpPr/>
          <p:nvPr/>
        </p:nvSpPr>
        <p:spPr>
          <a:xfrm>
            <a:off x="7269480" y="1571625"/>
            <a:ext cx="3242945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Divisive/Top-Down</a:t>
            </a:r>
          </a:p>
        </p:txBody>
      </p:sp>
      <p:cxnSp>
        <p:nvCxnSpPr>
          <p:cNvPr id="17" name="Straight Arrow Connector 16"/>
          <p:cNvCxnSpPr>
            <a:stCxn id="4" idx="7"/>
            <a:endCxn id="5" idx="3"/>
          </p:cNvCxnSpPr>
          <p:nvPr/>
        </p:nvCxnSpPr>
        <p:spPr>
          <a:xfrm flipV="1">
            <a:off x="2354258" y="2670419"/>
            <a:ext cx="339725" cy="13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2"/>
          </p:cNvCxnSpPr>
          <p:nvPr/>
        </p:nvCxnSpPr>
        <p:spPr>
          <a:xfrm flipV="1">
            <a:off x="2639977" y="4064320"/>
            <a:ext cx="191389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5"/>
            <a:endCxn id="6" idx="1"/>
          </p:cNvCxnSpPr>
          <p:nvPr/>
        </p:nvCxnSpPr>
        <p:spPr>
          <a:xfrm>
            <a:off x="2354258" y="4423806"/>
            <a:ext cx="196215" cy="8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7"/>
            <a:endCxn id="9" idx="2"/>
          </p:cNvCxnSpPr>
          <p:nvPr/>
        </p:nvCxnSpPr>
        <p:spPr>
          <a:xfrm>
            <a:off x="5771114" y="1850445"/>
            <a:ext cx="1498600" cy="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5" idx="6"/>
            <a:endCxn id="8" idx="2"/>
          </p:cNvCxnSpPr>
          <p:nvPr/>
        </p:nvCxnSpPr>
        <p:spPr>
          <a:xfrm>
            <a:off x="6408420" y="2260283"/>
            <a:ext cx="525041" cy="84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</a:t>
            </a:r>
            <a:r>
              <a:rPr lang="en-US" dirty="0" err="1"/>
              <a:t>vs</a:t>
            </a:r>
            <a:r>
              <a:rPr lang="en-US" dirty="0"/>
              <a:t> Hierarchical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3042"/>
            <a:ext cx="459105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12" y="2539060"/>
            <a:ext cx="3371213" cy="1685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43" y="4381880"/>
            <a:ext cx="3168950" cy="16186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hierarchical 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Divisive (top down) clustering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5000"/>
          </a:bodyPr>
          <a:lstStyle/>
          <a:p>
            <a:r>
              <a:rPr lang="en-US" dirty="0"/>
              <a:t>Starts with all data points in one cluster, the root, then</a:t>
            </a:r>
          </a:p>
          <a:p>
            <a:pPr lvl="1"/>
            <a:r>
              <a:rPr lang="en-US" dirty="0"/>
              <a:t>Splits the root into a set of child clusters. Each child cluster is recursively divided further</a:t>
            </a:r>
          </a:p>
          <a:p>
            <a:pPr lvl="1"/>
            <a:r>
              <a:rPr lang="en-US" dirty="0"/>
              <a:t>stops when only singleton clusters of individual data points remain, i.e., each cluster with only a single point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Agglomerative (bottom up) clustering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5000"/>
          </a:bodyPr>
          <a:lstStyle/>
          <a:p>
            <a:r>
              <a:rPr lang="en-US" dirty="0"/>
              <a:t>The </a:t>
            </a:r>
            <a:r>
              <a:rPr lang="en-US" dirty="0" err="1"/>
              <a:t>dendrogram</a:t>
            </a:r>
            <a:r>
              <a:rPr lang="en-US" dirty="0"/>
              <a:t> is built from the bottom level by</a:t>
            </a:r>
          </a:p>
          <a:p>
            <a:pPr lvl="1"/>
            <a:r>
              <a:rPr lang="en-US" dirty="0"/>
              <a:t>merging the most similar (or nearest) pair of clusters</a:t>
            </a:r>
          </a:p>
          <a:p>
            <a:pPr lvl="1"/>
            <a:r>
              <a:rPr lang="en-US" dirty="0"/>
              <a:t>stopping when all the data points are merged into a single cluster (i.e., the root cluster)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Divisive hierarchical clustering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64" y="2285999"/>
            <a:ext cx="9373437" cy="39385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Agglomerative/Bottom-Up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82" y="2405211"/>
            <a:ext cx="5830431" cy="3893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Agglomerative/Bottom-Up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" altLang="en-US" dirty="0"/>
              <a:t>L</a:t>
            </a:r>
            <a:r>
              <a:rPr lang="en-US" dirty="0"/>
              <a:t>ink or Nearest neighbor</a:t>
            </a:r>
          </a:p>
          <a:p>
            <a:r>
              <a:rPr lang="en-US" dirty="0"/>
              <a:t>Complete </a:t>
            </a:r>
            <a:r>
              <a:rPr lang="" altLang="en-US" dirty="0"/>
              <a:t>L</a:t>
            </a:r>
            <a:r>
              <a:rPr lang="en-US" dirty="0"/>
              <a:t>ink or Farthest neighbor</a:t>
            </a:r>
          </a:p>
          <a:p>
            <a:r>
              <a:rPr lang="en-US" dirty="0"/>
              <a:t>Average Link </a:t>
            </a:r>
            <a:r>
              <a:rPr lang="" altLang="en-US" dirty="0"/>
              <a:t>or Centeroid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</a:t>
            </a:r>
            <a:r>
              <a:rPr lang="" altLang="en-US" dirty="0"/>
              <a:t>L</a:t>
            </a:r>
            <a:r>
              <a:rPr lang="en-US" dirty="0"/>
              <a:t>ink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2842789" y="2507810"/>
          <a:ext cx="6808206" cy="3630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440317" y="2634558"/>
            <a:ext cx="2091350" cy="3494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23018" y="3648546"/>
            <a:ext cx="2453489" cy="73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24805" y="4558371"/>
            <a:ext cx="2453489" cy="73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85285" y="3693160"/>
            <a:ext cx="1018540" cy="286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Complete </a:t>
            </a:r>
            <a:r>
              <a:rPr lang="" altLang="en-US" dirty="0">
                <a:sym typeface="+mn-ea"/>
              </a:rPr>
              <a:t>L</a:t>
            </a:r>
            <a:r>
              <a:rPr lang="en-US" dirty="0">
                <a:sym typeface="+mn-ea"/>
              </a:rPr>
              <a:t>ink</a:t>
            </a:r>
            <a:endParaRPr lang="en-US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2842789" y="2507810"/>
          <a:ext cx="6808206" cy="3630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758452" y="2753938"/>
            <a:ext cx="2091350" cy="3494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23018" y="3648546"/>
            <a:ext cx="2453489" cy="73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24805" y="4558371"/>
            <a:ext cx="2453489" cy="73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38625" y="4404360"/>
            <a:ext cx="415925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Average Link</a:t>
            </a:r>
            <a:endParaRPr lang="en-US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2842789" y="2507810"/>
          <a:ext cx="6808206" cy="3630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758452" y="2753938"/>
            <a:ext cx="2091350" cy="3494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23018" y="3648546"/>
            <a:ext cx="2453489" cy="73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24805" y="4558371"/>
            <a:ext cx="2453489" cy="73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cxnSp>
        <p:nvCxnSpPr>
          <p:cNvPr id="5" name="Straight Arrow Connector 4"/>
          <p:cNvCxnSpPr>
            <a:stCxn id="6" idx="3"/>
            <a:endCxn id="7" idx="1"/>
          </p:cNvCxnSpPr>
          <p:nvPr/>
        </p:nvCxnSpPr>
        <p:spPr>
          <a:xfrm flipV="1">
            <a:off x="4761230" y="4371975"/>
            <a:ext cx="1652270" cy="553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238625" y="4738370"/>
            <a:ext cx="522605" cy="37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" altLang="en-US" dirty="0"/>
              <a:t>c1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13500" y="4185285"/>
            <a:ext cx="522605" cy="37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c</a:t>
            </a:r>
            <a:r>
              <a:rPr lang="" altLang="en-US" dirty="0"/>
              <a:t>2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Divisive vs. Agglomerative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Divisive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7056" y="2824447"/>
            <a:ext cx="2875280" cy="303085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Agglomerative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Faster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60" y="3133880"/>
            <a:ext cx="3243889" cy="27214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89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66520" y="539115"/>
            <a:ext cx="9601200" cy="1030605"/>
          </a:xfrm>
        </p:spPr>
        <p:txBody>
          <a:bodyPr>
            <a:normAutofit/>
          </a:bodyPr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Oval 3"/>
          <p:cNvSpPr/>
          <p:nvPr/>
        </p:nvSpPr>
        <p:spPr>
          <a:xfrm>
            <a:off x="259396" y="4013715"/>
            <a:ext cx="2112611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5" name="Oval 4"/>
          <p:cNvSpPr/>
          <p:nvPr/>
        </p:nvSpPr>
        <p:spPr>
          <a:xfrm>
            <a:off x="1544715" y="2796257"/>
            <a:ext cx="2312064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Hierarchical</a:t>
            </a:r>
          </a:p>
        </p:txBody>
      </p:sp>
      <p:sp>
        <p:nvSpPr>
          <p:cNvPr id="6" name="Oval 5"/>
          <p:cNvSpPr/>
          <p:nvPr/>
        </p:nvSpPr>
        <p:spPr>
          <a:xfrm>
            <a:off x="2283756" y="5225166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</a:t>
            </a:r>
          </a:p>
        </p:txBody>
      </p:sp>
      <p:sp>
        <p:nvSpPr>
          <p:cNvPr id="7" name="Oval 6"/>
          <p:cNvSpPr/>
          <p:nvPr/>
        </p:nvSpPr>
        <p:spPr>
          <a:xfrm>
            <a:off x="4093296" y="3816062"/>
            <a:ext cx="2281474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Partitional</a:t>
            </a:r>
          </a:p>
        </p:txBody>
      </p:sp>
      <p:sp>
        <p:nvSpPr>
          <p:cNvPr id="8" name="Oval 7"/>
          <p:cNvSpPr/>
          <p:nvPr/>
        </p:nvSpPr>
        <p:spPr>
          <a:xfrm>
            <a:off x="3856779" y="2323747"/>
            <a:ext cx="4257407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Agglomerative/Bottom-Up</a:t>
            </a:r>
          </a:p>
        </p:txBody>
      </p:sp>
      <p:sp>
        <p:nvSpPr>
          <p:cNvPr id="9" name="Oval 8"/>
          <p:cNvSpPr/>
          <p:nvPr/>
        </p:nvSpPr>
        <p:spPr>
          <a:xfrm>
            <a:off x="4409791" y="1640202"/>
            <a:ext cx="3704395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Divisive/Top-Down</a:t>
            </a:r>
          </a:p>
        </p:txBody>
      </p:sp>
      <p:sp>
        <p:nvSpPr>
          <p:cNvPr id="10" name="Oval 9"/>
          <p:cNvSpPr/>
          <p:nvPr/>
        </p:nvSpPr>
        <p:spPr>
          <a:xfrm>
            <a:off x="4409791" y="4881076"/>
            <a:ext cx="2871083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Based</a:t>
            </a:r>
          </a:p>
        </p:txBody>
      </p:sp>
      <p:sp>
        <p:nvSpPr>
          <p:cNvPr id="11" name="Oval 10"/>
          <p:cNvSpPr/>
          <p:nvPr/>
        </p:nvSpPr>
        <p:spPr>
          <a:xfrm>
            <a:off x="4653489" y="5655447"/>
            <a:ext cx="2823348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Non-Parametric</a:t>
            </a:r>
          </a:p>
        </p:txBody>
      </p:sp>
      <p:sp>
        <p:nvSpPr>
          <p:cNvPr id="12" name="Oval 11"/>
          <p:cNvSpPr/>
          <p:nvPr/>
        </p:nvSpPr>
        <p:spPr>
          <a:xfrm>
            <a:off x="8195653" y="2321084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Centroid</a:t>
            </a:r>
          </a:p>
        </p:txBody>
      </p:sp>
      <p:sp>
        <p:nvSpPr>
          <p:cNvPr id="13" name="Oval 12"/>
          <p:cNvSpPr/>
          <p:nvPr/>
        </p:nvSpPr>
        <p:spPr>
          <a:xfrm>
            <a:off x="8577404" y="4799835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Spectral</a:t>
            </a:r>
          </a:p>
        </p:txBody>
      </p:sp>
      <p:sp>
        <p:nvSpPr>
          <p:cNvPr id="14" name="Oval 13"/>
          <p:cNvSpPr/>
          <p:nvPr/>
        </p:nvSpPr>
        <p:spPr>
          <a:xfrm>
            <a:off x="8372195" y="3220740"/>
            <a:ext cx="2275089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Based</a:t>
            </a:r>
          </a:p>
        </p:txBody>
      </p:sp>
      <p:sp>
        <p:nvSpPr>
          <p:cNvPr id="15" name="Oval 14"/>
          <p:cNvSpPr/>
          <p:nvPr/>
        </p:nvSpPr>
        <p:spPr>
          <a:xfrm>
            <a:off x="8191504" y="4013715"/>
            <a:ext cx="277621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Theoretic</a:t>
            </a:r>
          </a:p>
        </p:txBody>
      </p:sp>
      <p:cxnSp>
        <p:nvCxnSpPr>
          <p:cNvPr id="17" name="Straight Arrow Connector 16"/>
          <p:cNvCxnSpPr>
            <a:cxnSpLocks/>
            <a:stCxn id="4" idx="7"/>
            <a:endCxn id="5" idx="3"/>
          </p:cNvCxnSpPr>
          <p:nvPr/>
        </p:nvCxnSpPr>
        <p:spPr>
          <a:xfrm flipH="1" flipV="1">
            <a:off x="1883309" y="3198093"/>
            <a:ext cx="179313" cy="88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" idx="6"/>
            <a:endCxn id="7" idx="2"/>
          </p:cNvCxnSpPr>
          <p:nvPr/>
        </p:nvCxnSpPr>
        <p:spPr>
          <a:xfrm flipV="1">
            <a:off x="2372007" y="4051452"/>
            <a:ext cx="1721289" cy="19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5"/>
            <a:endCxn id="6" idx="1"/>
          </p:cNvCxnSpPr>
          <p:nvPr/>
        </p:nvCxnSpPr>
        <p:spPr>
          <a:xfrm>
            <a:off x="2062622" y="4415551"/>
            <a:ext cx="487851" cy="8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" idx="7"/>
            <a:endCxn id="9" idx="2"/>
          </p:cNvCxnSpPr>
          <p:nvPr/>
        </p:nvCxnSpPr>
        <p:spPr>
          <a:xfrm flipV="1">
            <a:off x="3518185" y="1875592"/>
            <a:ext cx="891606" cy="9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5" idx="6"/>
            <a:endCxn id="8" idx="2"/>
          </p:cNvCxnSpPr>
          <p:nvPr/>
        </p:nvCxnSpPr>
        <p:spPr>
          <a:xfrm flipV="1">
            <a:off x="3856779" y="2559137"/>
            <a:ext cx="0" cy="47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6" idx="7"/>
            <a:endCxn id="10" idx="2"/>
          </p:cNvCxnSpPr>
          <p:nvPr/>
        </p:nvCxnSpPr>
        <p:spPr>
          <a:xfrm flipV="1">
            <a:off x="3838295" y="5116466"/>
            <a:ext cx="571496" cy="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6" idx="5"/>
            <a:endCxn id="11" idx="2"/>
          </p:cNvCxnSpPr>
          <p:nvPr/>
        </p:nvCxnSpPr>
        <p:spPr>
          <a:xfrm>
            <a:off x="3838295" y="5627002"/>
            <a:ext cx="815194" cy="26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7" idx="7"/>
            <a:endCxn id="12" idx="2"/>
          </p:cNvCxnSpPr>
          <p:nvPr/>
        </p:nvCxnSpPr>
        <p:spPr>
          <a:xfrm flipV="1">
            <a:off x="6040656" y="2556474"/>
            <a:ext cx="2154997" cy="132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7" idx="6"/>
            <a:endCxn id="14" idx="2"/>
          </p:cNvCxnSpPr>
          <p:nvPr/>
        </p:nvCxnSpPr>
        <p:spPr>
          <a:xfrm flipV="1">
            <a:off x="6374770" y="3456130"/>
            <a:ext cx="1997425" cy="59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7" idx="6"/>
            <a:endCxn id="15" idx="2"/>
          </p:cNvCxnSpPr>
          <p:nvPr/>
        </p:nvCxnSpPr>
        <p:spPr>
          <a:xfrm>
            <a:off x="6374770" y="4051452"/>
            <a:ext cx="1816734" cy="19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7" idx="5"/>
            <a:endCxn id="13" idx="2"/>
          </p:cNvCxnSpPr>
          <p:nvPr/>
        </p:nvCxnSpPr>
        <p:spPr>
          <a:xfrm>
            <a:off x="6040656" y="4217898"/>
            <a:ext cx="2536748" cy="8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68725" y="1528109"/>
            <a:ext cx="1821256" cy="470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</a:t>
            </a:r>
          </a:p>
        </p:txBody>
      </p:sp>
      <p:cxnSp>
        <p:nvCxnSpPr>
          <p:cNvPr id="67" name="Straight Arrow Connector 66"/>
          <p:cNvCxnSpPr>
            <a:stCxn id="12" idx="7"/>
            <a:endCxn id="65" idx="3"/>
          </p:cNvCxnSpPr>
          <p:nvPr/>
        </p:nvCxnSpPr>
        <p:spPr>
          <a:xfrm flipV="1">
            <a:off x="9750192" y="1929945"/>
            <a:ext cx="185250" cy="46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1298575" y="2560638"/>
          <a:ext cx="471768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215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411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118259" marR="1182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118259" marR="11825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Apply k-means clustering for k=3 on the provided data the first three points as a seed elements are:</a:t>
            </a:r>
          </a:p>
          <a:p>
            <a:r>
              <a:rPr lang="en-US" dirty="0"/>
              <a:t>seed1=Your_RollNumber%5</a:t>
            </a:r>
          </a:p>
          <a:p>
            <a:r>
              <a:rPr lang="en-US" dirty="0"/>
              <a:t>seed2=(Your_RollNumber%5)+2</a:t>
            </a:r>
          </a:p>
          <a:p>
            <a:r>
              <a:rPr lang="en-US" dirty="0"/>
              <a:t>seed3=(Your_RollNumber%5)+5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9E0F86-7BED-4376-962C-49067365BE12}" type="slidenum">
              <a:rPr lang="en-US" smtClean="0"/>
              <a:t>90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</TotalTime>
  <Words>4238</Words>
  <Application>Microsoft Office PowerPoint</Application>
  <PresentationFormat>Widescreen</PresentationFormat>
  <Paragraphs>734</Paragraphs>
  <Slides>90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90</vt:i4>
      </vt:variant>
    </vt:vector>
  </HeadingPairs>
  <TitlesOfParts>
    <vt:vector size="105" baseType="lpstr">
      <vt:lpstr>Arial</vt:lpstr>
      <vt:lpstr>Calibri</vt:lpstr>
      <vt:lpstr>Cambria Math</vt:lpstr>
      <vt:lpstr>Century Schoolbook</vt:lpstr>
      <vt:lpstr>Monotype Sorts</vt:lpstr>
      <vt:lpstr>Symbol</vt:lpstr>
      <vt:lpstr>Times New Roman</vt:lpstr>
      <vt:lpstr>Wingdings</vt:lpstr>
      <vt:lpstr>Wingdings 2</vt:lpstr>
      <vt:lpstr>View</vt:lpstr>
      <vt:lpstr>Bitmap Image</vt:lpstr>
      <vt:lpstr>Equation</vt:lpstr>
      <vt:lpstr>MSPhotoEd.3</vt:lpstr>
      <vt:lpstr>Document</vt:lpstr>
      <vt:lpstr>Photo Editor Photo</vt:lpstr>
      <vt:lpstr>CS4104 Applied Machine Learning</vt:lpstr>
      <vt:lpstr>Clustering</vt:lpstr>
      <vt:lpstr>History</vt:lpstr>
      <vt:lpstr>Good cluster</vt:lpstr>
      <vt:lpstr>Distance Measure</vt:lpstr>
      <vt:lpstr>Cluster evaluation</vt:lpstr>
      <vt:lpstr>Number of clusters?</vt:lpstr>
      <vt:lpstr>Number of Clusters?</vt:lpstr>
      <vt:lpstr>Clustering techniques</vt:lpstr>
      <vt:lpstr>Clustering techniques</vt:lpstr>
      <vt:lpstr>K-Means clustering</vt:lpstr>
      <vt:lpstr>K-means Clustering</vt:lpstr>
      <vt:lpstr>K-means convergence (stopping) criterion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Analysis</vt:lpstr>
      <vt:lpstr>PowerPoint Presentation</vt:lpstr>
      <vt:lpstr>Outliers: Handling</vt:lpstr>
      <vt:lpstr>Sensitivity to initial seeds</vt:lpstr>
      <vt:lpstr>Sensitivity to initial seeds</vt:lpstr>
      <vt:lpstr>Sensitivity to initial seeds</vt:lpstr>
      <vt:lpstr>CS4104 Applied Machine Learning</vt:lpstr>
      <vt:lpstr>Density-based Approaches</vt:lpstr>
      <vt:lpstr>DBSCAN: Density Based Spatial Clustering of Applications with Noise</vt:lpstr>
      <vt:lpstr>Density-Based Clustering</vt:lpstr>
      <vt:lpstr>Density Based Clustering: Basic Concept</vt:lpstr>
      <vt:lpstr>-Neighborhood</vt:lpstr>
      <vt:lpstr>Core, Border &amp; Outlier</vt:lpstr>
      <vt:lpstr>Example</vt:lpstr>
      <vt:lpstr>Density-Reachability</vt:lpstr>
      <vt:lpstr>Density-reachability</vt:lpstr>
      <vt:lpstr>Density-Connectivity</vt:lpstr>
      <vt:lpstr>Formal Description of Cluster</vt:lpstr>
      <vt:lpstr>Review of Concepts</vt:lpstr>
      <vt:lpstr>DBSCAN Algorithm</vt:lpstr>
      <vt:lpstr>DBSCAN: The Algorithm</vt:lpstr>
      <vt:lpstr>DBSCAN Algorithm: Example</vt:lpstr>
      <vt:lpstr>DBSCAN Algorithm: Example</vt:lpstr>
      <vt:lpstr>DBSCAN Algorithm: Example</vt:lpstr>
      <vt:lpstr>PowerPoint Presentation</vt:lpstr>
      <vt:lpstr>PowerPoint Presentation</vt:lpstr>
      <vt:lpstr>Example</vt:lpstr>
      <vt:lpstr>When DBSCAN Works Well</vt:lpstr>
      <vt:lpstr>When DBSCAN Does NOT Work Well</vt:lpstr>
      <vt:lpstr>DBSCAN: Sensitive to Parameters</vt:lpstr>
      <vt:lpstr>Determining the Parameters e and MinPts</vt:lpstr>
      <vt:lpstr>Determining the Parameters e and MinPts</vt:lpstr>
      <vt:lpstr>Determining the Parameters e and MinPts</vt:lpstr>
      <vt:lpstr>Density Based Clustering: Discussion</vt:lpstr>
      <vt:lpstr>OPTICS: Ordering Points To Identify the Clustering Structure</vt:lpstr>
      <vt:lpstr>OPTICS con’t</vt:lpstr>
      <vt:lpstr>Density-Based Hierarchical Clustering</vt:lpstr>
      <vt:lpstr>Core- and Reachability Distance</vt:lpstr>
      <vt:lpstr>OPTICS: Extension of DBSCAN</vt:lpstr>
      <vt:lpstr>The Algorithm OPTICS</vt:lpstr>
      <vt:lpstr>The Algorithm OPTICS</vt:lpstr>
      <vt:lpstr>OPTICS: Properties</vt:lpstr>
      <vt:lpstr>OPTICS: The Reachability Plot</vt:lpstr>
      <vt:lpstr>OPTICS: Parameter Sensitivity</vt:lpstr>
      <vt:lpstr>An Example of OPTICS</vt:lpstr>
      <vt:lpstr>DBSCAN VS OPTICS</vt:lpstr>
      <vt:lpstr>When OPTICS Works Well</vt:lpstr>
      <vt:lpstr>When OPTICS Does NOT Work Well</vt:lpstr>
      <vt:lpstr>DENCLUE: using density functions</vt:lpstr>
      <vt:lpstr>Denclue: Technical Essence</vt:lpstr>
      <vt:lpstr>Denclue: Technical Essence</vt:lpstr>
      <vt:lpstr>Density Function</vt:lpstr>
      <vt:lpstr>Gradient:  The steepness of a slope</vt:lpstr>
      <vt:lpstr>Denclue: Technical Essence</vt:lpstr>
      <vt:lpstr>Density Attractor</vt:lpstr>
      <vt:lpstr>Cluster Definition</vt:lpstr>
      <vt:lpstr>Center-Defined and Arbitrary</vt:lpstr>
      <vt:lpstr>DENCLUE: How to find the clusters</vt:lpstr>
      <vt:lpstr>Features of DENCLUE</vt:lpstr>
      <vt:lpstr>CS4104 Applied Machine Learning</vt:lpstr>
      <vt:lpstr>Clustering techniques</vt:lpstr>
      <vt:lpstr>Flat vs Hierarchical Clustering</vt:lpstr>
      <vt:lpstr>Types of hierarchical clustering</vt:lpstr>
      <vt:lpstr>Divisive hierarchical clustering</vt:lpstr>
      <vt:lpstr>Agglomerative/Bottom-Up</vt:lpstr>
      <vt:lpstr>Agglomerative/Bottom-Up</vt:lpstr>
      <vt:lpstr>Single Link</vt:lpstr>
      <vt:lpstr>Complete Link</vt:lpstr>
      <vt:lpstr>Average Link</vt:lpstr>
      <vt:lpstr>Divisive vs. Agglomerative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CS4104 Applied Machine Learning</dc:title>
  <dc:creator>Zeshan Khan</dc:creator>
  <cp:lastModifiedBy>Zeshan Khan</cp:lastModifiedBy>
  <cp:revision>14</cp:revision>
  <dcterms:created xsi:type="dcterms:W3CDTF">2021-11-11T03:42:39Z</dcterms:created>
  <dcterms:modified xsi:type="dcterms:W3CDTF">2021-11-18T04:31:02Z</dcterms:modified>
</cp:coreProperties>
</file>