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73" r:id="rId3"/>
    <p:sldId id="337" r:id="rId4"/>
    <p:sldId id="338" r:id="rId5"/>
    <p:sldId id="355" r:id="rId6"/>
    <p:sldId id="316" r:id="rId7"/>
    <p:sldId id="317" r:id="rId8"/>
    <p:sldId id="279" r:id="rId9"/>
    <p:sldId id="325" r:id="rId10"/>
    <p:sldId id="329" r:id="rId11"/>
    <p:sldId id="330" r:id="rId12"/>
    <p:sldId id="331" r:id="rId13"/>
    <p:sldId id="332" r:id="rId14"/>
    <p:sldId id="278" r:id="rId15"/>
    <p:sldId id="281" r:id="rId16"/>
    <p:sldId id="280" r:id="rId17"/>
    <p:sldId id="346" r:id="rId18"/>
    <p:sldId id="357" r:id="rId19"/>
    <p:sldId id="358" r:id="rId20"/>
    <p:sldId id="328" r:id="rId21"/>
    <p:sldId id="282" r:id="rId22"/>
    <p:sldId id="288" r:id="rId23"/>
    <p:sldId id="356" r:id="rId24"/>
    <p:sldId id="335" r:id="rId25"/>
    <p:sldId id="349" r:id="rId26"/>
    <p:sldId id="348" r:id="rId27"/>
    <p:sldId id="339" r:id="rId28"/>
    <p:sldId id="347" r:id="rId29"/>
    <p:sldId id="334" r:id="rId30"/>
    <p:sldId id="343" r:id="rId31"/>
    <p:sldId id="345" r:id="rId32"/>
    <p:sldId id="359" r:id="rId33"/>
    <p:sldId id="360" r:id="rId34"/>
    <p:sldId id="361" r:id="rId35"/>
    <p:sldId id="36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Precision/Recall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>
                  <c:v>0.7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0.78</c:v>
                </c:pt>
                <c:pt idx="3">
                  <c:v>1</c:v>
                </c:pt>
                <c:pt idx="4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E8-403F-BFAA-AA9256DF9A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1215608"/>
        <c:axId val="711212328"/>
      </c:lineChart>
      <c:catAx>
        <c:axId val="711215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711212328"/>
        <c:crosses val="autoZero"/>
        <c:auto val="1"/>
        <c:lblAlgn val="ctr"/>
        <c:lblOffset val="100"/>
        <c:noMultiLvlLbl val="0"/>
      </c:catAx>
      <c:valAx>
        <c:axId val="711212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711215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3CBD1-EED3-4953-B57D-3A8B055C6E67}" type="datetimeFigureOut">
              <a:rPr lang="LID4096" smtClean="0"/>
              <a:t>12/09/2021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73D07-9037-48C4-8FF7-A6D7131D1A9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404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F7CFA54-A9B1-4F3D-BD90-A69D4433C93E}" type="datetimeFigureOut">
              <a:rPr lang="LID4096" smtClean="0"/>
              <a:t>12/09/2021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82D0D9D-D4B6-4FB5-9F22-A73B456A1872}" type="slidenum">
              <a:rPr lang="LID4096" smtClean="0"/>
              <a:t>‹#›</a:t>
            </a:fld>
            <a:endParaRPr lang="LID4096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1954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FA54-A9B1-4F3D-BD90-A69D4433C93E}" type="datetimeFigureOut">
              <a:rPr lang="LID4096" smtClean="0"/>
              <a:t>12/09/2021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0D9D-D4B6-4FB5-9F22-A73B456A18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481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FA54-A9B1-4F3D-BD90-A69D4433C93E}" type="datetimeFigureOut">
              <a:rPr lang="LID4096" smtClean="0"/>
              <a:t>12/09/2021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0D9D-D4B6-4FB5-9F22-A73B456A18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697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FA54-A9B1-4F3D-BD90-A69D4433C93E}" type="datetimeFigureOut">
              <a:rPr lang="LID4096" smtClean="0"/>
              <a:t>12/09/2021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0D9D-D4B6-4FB5-9F22-A73B456A18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811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FA54-A9B1-4F3D-BD90-A69D4433C93E}" type="datetimeFigureOut">
              <a:rPr lang="LID4096" smtClean="0"/>
              <a:t>12/09/2021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0D9D-D4B6-4FB5-9F22-A73B456A1872}" type="slidenum">
              <a:rPr lang="LID4096" smtClean="0"/>
              <a:t>‹#›</a:t>
            </a:fld>
            <a:endParaRPr lang="LID4096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330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FA54-A9B1-4F3D-BD90-A69D4433C93E}" type="datetimeFigureOut">
              <a:rPr lang="LID4096" smtClean="0"/>
              <a:t>12/09/2021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0D9D-D4B6-4FB5-9F22-A73B456A18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722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FA54-A9B1-4F3D-BD90-A69D4433C93E}" type="datetimeFigureOut">
              <a:rPr lang="LID4096" smtClean="0"/>
              <a:t>12/09/2021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0D9D-D4B6-4FB5-9F22-A73B456A18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219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FA54-A9B1-4F3D-BD90-A69D4433C93E}" type="datetimeFigureOut">
              <a:rPr lang="LID4096" smtClean="0"/>
              <a:t>12/09/2021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0D9D-D4B6-4FB5-9F22-A73B456A18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5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FA54-A9B1-4F3D-BD90-A69D4433C93E}" type="datetimeFigureOut">
              <a:rPr lang="LID4096" smtClean="0"/>
              <a:t>12/09/2021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0D9D-D4B6-4FB5-9F22-A73B456A18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145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FA54-A9B1-4F3D-BD90-A69D4433C93E}" type="datetimeFigureOut">
              <a:rPr lang="LID4096" smtClean="0"/>
              <a:t>12/09/2021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0D9D-D4B6-4FB5-9F22-A73B456A18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956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FA54-A9B1-4F3D-BD90-A69D4433C93E}" type="datetimeFigureOut">
              <a:rPr lang="LID4096" smtClean="0"/>
              <a:t>12/09/2021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0D9D-D4B6-4FB5-9F22-A73B456A18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545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F7CFA54-A9B1-4F3D-BD90-A69D4433C93E}" type="datetimeFigureOut">
              <a:rPr lang="LID4096" smtClean="0"/>
              <a:t>12/09/2021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82D0D9D-D4B6-4FB5-9F22-A73B456A18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968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8863-D88E-4F0A-B35E-FD463D0AC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CS4104 Applied Machine Learning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9B84C-A550-4EF1-89B4-E414FFFBB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Evaluation Measures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8521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0511-2358-4F2C-9B10-80E60FDE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EF50844-1F3F-4C9B-8A56-5926B4E52E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18238" y="285909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544151428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75179090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69484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968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A26FC62-FEB0-4629-A1C6-0E78723B4718}"/>
              </a:ext>
            </a:extLst>
          </p:cNvPr>
          <p:cNvGraphicFramePr>
            <a:graphicFrameLocks noGrp="1"/>
          </p:cNvGraphicFramePr>
          <p:nvPr/>
        </p:nvGraphicFramePr>
        <p:xfrm>
          <a:off x="585551" y="1979958"/>
          <a:ext cx="5029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96083799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4113199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448570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66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6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5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2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5688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A2BFE7-59F3-4CB9-A3C3-51D56F4638CD}"/>
              </a:ext>
            </a:extLst>
          </p:cNvPr>
          <p:cNvGraphicFramePr>
            <a:graphicFrameLocks/>
          </p:cNvGraphicFramePr>
          <p:nvPr/>
        </p:nvGraphicFramePr>
        <p:xfrm>
          <a:off x="6218238" y="1539655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544151428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75179090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69484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9687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02C8777-D108-4E80-A989-13B52C7DAC9F}"/>
              </a:ext>
            </a:extLst>
          </p:cNvPr>
          <p:cNvGraphicFramePr>
            <a:graphicFrameLocks/>
          </p:cNvGraphicFramePr>
          <p:nvPr/>
        </p:nvGraphicFramePr>
        <p:xfrm>
          <a:off x="6218238" y="2819519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544151428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75179090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69484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96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B1019D5-036F-45A6-B556-7561785B04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5277" y="4570736"/>
                <a:ext cx="4822804" cy="154095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r>
                      <a:rPr lang="en-US" altLang="en-US" sz="280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>
                      <m:fPr>
                        <m:ctrlPr>
                          <a:rPr lang="en-US" altLang="en-US" sz="28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en-US" sz="28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𝑇𝑃</m:t>
                        </m:r>
                      </m:num>
                      <m:den>
                        <m:r>
                          <a:rPr lang="en-US" altLang="en-US" sz="28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𝑇𝑃</m:t>
                        </m:r>
                        <m:r>
                          <a:rPr lang="en-US" altLang="en-US" sz="28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altLang="en-US" sz="28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en-US" sz="2800" i="1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𝑅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>
                      <m:fPr>
                        <m:ctrlPr>
                          <a:rPr lang="en-US" altLang="en-US" sz="2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en-US" sz="2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𝑇𝑃</m:t>
                        </m:r>
                      </m:num>
                      <m:den>
                        <m:r>
                          <a:rPr lang="en-US" altLang="en-US" sz="2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𝑇𝑃</m:t>
                        </m:r>
                        <m:r>
                          <a:rPr lang="en-US" altLang="en-US" sz="2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altLang="en-US" sz="2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𝐹𝑁</m:t>
                        </m:r>
                      </m:den>
                    </m:f>
                  </m:oMath>
                </a14:m>
                <a:endParaRPr lang="en-US" sz="2800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B1019D5-036F-45A6-B556-7561785B0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77" y="4570736"/>
                <a:ext cx="4822804" cy="15409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3EEB112F-40A9-4A4C-BD69-7E981E25EB65}"/>
              </a:ext>
            </a:extLst>
          </p:cNvPr>
          <p:cNvGraphicFramePr>
            <a:graphicFrameLocks/>
          </p:cNvGraphicFramePr>
          <p:nvPr/>
        </p:nvGraphicFramePr>
        <p:xfrm>
          <a:off x="6218238" y="4081608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544151428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75179090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69484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968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A34E20C-477A-4DA7-8D97-FE9075164F1E}"/>
              </a:ext>
            </a:extLst>
          </p:cNvPr>
          <p:cNvGraphicFramePr>
            <a:graphicFrameLocks/>
          </p:cNvGraphicFramePr>
          <p:nvPr/>
        </p:nvGraphicFramePr>
        <p:xfrm>
          <a:off x="6218238" y="5318345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544151428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75179090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69484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9687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D7662-4751-4589-93A0-E9C13305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1FADD-926D-446C-9792-F265C2EC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6D58A7-1A48-4EDE-9E7F-CC5E6D2E18F8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ECAA567F-C3C7-4572-B9F8-710AA03AF265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15297411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411011664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498440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140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14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3657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2BC606-79DA-40E4-9131-05A96EB26D8C}"/>
              </a:ext>
            </a:extLst>
          </p:cNvPr>
          <p:cNvSpPr txBox="1"/>
          <p:nvPr/>
        </p:nvSpPr>
        <p:spPr>
          <a:xfrm>
            <a:off x="2412770" y="2363875"/>
            <a:ext cx="124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80/80=1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A276E3-CEF3-43D8-8E79-D042501570F1}"/>
              </a:ext>
            </a:extLst>
          </p:cNvPr>
          <p:cNvSpPr txBox="1"/>
          <p:nvPr/>
        </p:nvSpPr>
        <p:spPr>
          <a:xfrm>
            <a:off x="4051883" y="2372264"/>
            <a:ext cx="130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80/100=0.8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D8421-D60F-408C-92DD-99F509DE7D3F}"/>
              </a:ext>
            </a:extLst>
          </p:cNvPr>
          <p:cNvSpPr txBox="1"/>
          <p:nvPr/>
        </p:nvSpPr>
        <p:spPr>
          <a:xfrm>
            <a:off x="2406429" y="2718346"/>
            <a:ext cx="138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70/90=0.78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BA68F-5DE8-48EF-B43E-13293C558C19}"/>
              </a:ext>
            </a:extLst>
          </p:cNvPr>
          <p:cNvSpPr txBox="1"/>
          <p:nvPr/>
        </p:nvSpPr>
        <p:spPr>
          <a:xfrm>
            <a:off x="3969420" y="3875959"/>
            <a:ext cx="164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kern="1200" dirty="0">
                <a:effectLst/>
                <a:latin typeface="Calibri" panose="020F0502020204030204" pitchFamily="34" charset="0"/>
              </a:rPr>
              <a:t>50/100=0.5</a:t>
            </a:r>
            <a:endParaRPr lang="en-US" sz="180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9BF892-0467-4E80-9131-F8EF0BF97DB5}"/>
              </a:ext>
            </a:extLst>
          </p:cNvPr>
          <p:cNvSpPr txBox="1"/>
          <p:nvPr/>
        </p:nvSpPr>
        <p:spPr>
          <a:xfrm>
            <a:off x="4004338" y="2701535"/>
            <a:ext cx="164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70/100=0.7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960207-4844-4CB2-882B-2E70106D19A5}"/>
              </a:ext>
            </a:extLst>
          </p:cNvPr>
          <p:cNvSpPr txBox="1"/>
          <p:nvPr/>
        </p:nvSpPr>
        <p:spPr>
          <a:xfrm>
            <a:off x="3973926" y="3055761"/>
            <a:ext cx="164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kern="1200" dirty="0">
                <a:effectLst/>
                <a:latin typeface="Calibri" panose="020F0502020204030204" pitchFamily="34" charset="0"/>
              </a:rPr>
              <a:t>100/100=1</a:t>
            </a:r>
            <a:endParaRPr lang="en-US" sz="180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4BB716-4FF6-4BEF-A454-DA32A5D4A47E}"/>
              </a:ext>
            </a:extLst>
          </p:cNvPr>
          <p:cNvSpPr txBox="1"/>
          <p:nvPr/>
        </p:nvSpPr>
        <p:spPr>
          <a:xfrm>
            <a:off x="2363514" y="3098945"/>
            <a:ext cx="164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kern="1200" dirty="0">
                <a:effectLst/>
                <a:latin typeface="Calibri" panose="020F0502020204030204" pitchFamily="34" charset="0"/>
              </a:rPr>
              <a:t>100/120=0.83</a:t>
            </a:r>
            <a:endParaRPr lang="en-US" sz="180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FC5BE4-5CA1-4D1C-8905-307FB804913A}"/>
              </a:ext>
            </a:extLst>
          </p:cNvPr>
          <p:cNvSpPr txBox="1"/>
          <p:nvPr/>
        </p:nvSpPr>
        <p:spPr>
          <a:xfrm>
            <a:off x="2267003" y="3458079"/>
            <a:ext cx="164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kern="1200" dirty="0">
                <a:effectLst/>
                <a:latin typeface="Calibri" panose="020F0502020204030204" pitchFamily="34" charset="0"/>
              </a:rPr>
              <a:t>0/0= NA</a:t>
            </a:r>
            <a:endParaRPr lang="en-US" sz="180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11306C-0F88-4D79-8414-6B83B003314A}"/>
              </a:ext>
            </a:extLst>
          </p:cNvPr>
          <p:cNvSpPr txBox="1"/>
          <p:nvPr/>
        </p:nvSpPr>
        <p:spPr>
          <a:xfrm>
            <a:off x="3914019" y="3491605"/>
            <a:ext cx="164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kern="1200" dirty="0">
                <a:effectLst/>
                <a:latin typeface="Calibri" panose="020F0502020204030204" pitchFamily="34" charset="0"/>
              </a:rPr>
              <a:t>0/100=0</a:t>
            </a:r>
            <a:endParaRPr lang="en-US" sz="180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475B84-C2E7-49E5-A741-307CC0FC0975}"/>
              </a:ext>
            </a:extLst>
          </p:cNvPr>
          <p:cNvSpPr txBox="1"/>
          <p:nvPr/>
        </p:nvSpPr>
        <p:spPr>
          <a:xfrm>
            <a:off x="2282209" y="3820789"/>
            <a:ext cx="164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kern="1200" dirty="0">
                <a:effectLst/>
                <a:latin typeface="Calibri" panose="020F0502020204030204" pitchFamily="34" charset="0"/>
              </a:rPr>
              <a:t>50/50=1</a:t>
            </a:r>
            <a:endParaRPr lang="en-US" sz="180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50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0511-2358-4F2C-9B10-80E60FDE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A26FC62-FEB0-4629-A1C6-0E78723B4718}"/>
              </a:ext>
            </a:extLst>
          </p:cNvPr>
          <p:cNvGraphicFramePr>
            <a:graphicFrameLocks noGrp="1"/>
          </p:cNvGraphicFramePr>
          <p:nvPr/>
        </p:nvGraphicFramePr>
        <p:xfrm>
          <a:off x="795276" y="1979958"/>
          <a:ext cx="5029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96083799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4113199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448570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66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80/80=1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80/100=0.8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6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70/90=0.78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70/100=0.7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5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100/120=0.83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100/100=1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2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0/0= 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0/100=0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50/50=1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50/100=0.5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568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B1019D5-036F-45A6-B556-7561785B04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5277" y="4570736"/>
                <a:ext cx="4822804" cy="154095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r>
                      <a:rPr lang="en-US" altLang="en-US" sz="280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>
                      <m:fPr>
                        <m:ctrlPr>
                          <a:rPr lang="en-US" altLang="en-US" sz="28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en-US" sz="28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𝑇𝑃</m:t>
                        </m:r>
                      </m:num>
                      <m:den>
                        <m:r>
                          <a:rPr lang="en-US" altLang="en-US" sz="28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𝑇𝑃</m:t>
                        </m:r>
                        <m:r>
                          <a:rPr lang="en-US" altLang="en-US" sz="28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altLang="en-US" sz="28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en-US" sz="2800" i="1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𝑅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>
                      <m:fPr>
                        <m:ctrlPr>
                          <a:rPr lang="en-US" altLang="en-US" sz="2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en-US" sz="2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𝑇𝑃</m:t>
                        </m:r>
                      </m:num>
                      <m:den>
                        <m:r>
                          <a:rPr lang="en-US" altLang="en-US" sz="2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𝑇𝑃</m:t>
                        </m:r>
                        <m:r>
                          <a:rPr lang="en-US" altLang="en-US" sz="2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altLang="en-US" sz="2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𝐹𝑁</m:t>
                        </m:r>
                      </m:den>
                    </m:f>
                  </m:oMath>
                </a14:m>
                <a:endParaRPr lang="en-US" sz="2800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B1019D5-036F-45A6-B556-7561785B0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77" y="4570736"/>
                <a:ext cx="4822804" cy="15409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49661E24-1679-4DAF-B4AE-0D99A596508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18238" y="1846263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FBE22F-DFBD-4444-AE8E-2DE5E0A9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FC07D-0CCE-4179-ADD6-EF702AA1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6D58A7-1A48-4EDE-9E7F-CC5E6D2E18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5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0511-2358-4F2C-9B10-80E60FDE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EF50844-1F3F-4C9B-8A56-5926B4E52E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18238" y="285909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544151428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75179090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69484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968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A26FC62-FEB0-4629-A1C6-0E78723B4718}"/>
              </a:ext>
            </a:extLst>
          </p:cNvPr>
          <p:cNvGraphicFramePr>
            <a:graphicFrameLocks noGrp="1"/>
          </p:cNvGraphicFramePr>
          <p:nvPr/>
        </p:nvGraphicFramePr>
        <p:xfrm>
          <a:off x="795276" y="1979958"/>
          <a:ext cx="335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96083799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41131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66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6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5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2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5688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A2BFE7-59F3-4CB9-A3C3-51D56F4638CD}"/>
              </a:ext>
            </a:extLst>
          </p:cNvPr>
          <p:cNvGraphicFramePr>
            <a:graphicFrameLocks/>
          </p:cNvGraphicFramePr>
          <p:nvPr/>
        </p:nvGraphicFramePr>
        <p:xfrm>
          <a:off x="6218238" y="1539655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544151428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75179090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69484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9687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02C8777-D108-4E80-A989-13B52C7DAC9F}"/>
              </a:ext>
            </a:extLst>
          </p:cNvPr>
          <p:cNvGraphicFramePr>
            <a:graphicFrameLocks/>
          </p:cNvGraphicFramePr>
          <p:nvPr/>
        </p:nvGraphicFramePr>
        <p:xfrm>
          <a:off x="6218238" y="2819519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544151428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75179090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69484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96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B1019D5-036F-45A6-B556-7561785B04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5277" y="4570736"/>
                <a:ext cx="4822804" cy="154095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𝐴𝑐𝑐</m:t>
                    </m:r>
                    <m:r>
                      <a:rPr lang="en-US" sz="40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𝑇𝑃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𝑇𝑁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𝑇𝑃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𝑇𝑁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𝐹𝑃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𝐹𝑁</m:t>
                        </m:r>
                      </m:den>
                    </m:f>
                  </m:oMath>
                </a14:m>
                <a:endParaRPr lang="en-US" sz="4000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B1019D5-036F-45A6-B556-7561785B0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77" y="4570736"/>
                <a:ext cx="4822804" cy="15409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3EEB112F-40A9-4A4C-BD69-7E981E25EB65}"/>
              </a:ext>
            </a:extLst>
          </p:cNvPr>
          <p:cNvGraphicFramePr>
            <a:graphicFrameLocks/>
          </p:cNvGraphicFramePr>
          <p:nvPr/>
        </p:nvGraphicFramePr>
        <p:xfrm>
          <a:off x="6218238" y="4081608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544151428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75179090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69484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968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A34E20C-477A-4DA7-8D97-FE9075164F1E}"/>
              </a:ext>
            </a:extLst>
          </p:cNvPr>
          <p:cNvGraphicFramePr>
            <a:graphicFrameLocks/>
          </p:cNvGraphicFramePr>
          <p:nvPr/>
        </p:nvGraphicFramePr>
        <p:xfrm>
          <a:off x="6218238" y="5318345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544151428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75179090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69484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9687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201FA-4956-4909-B44D-24D67DFF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2B1EF-80BC-4CCC-92E9-01DDC41C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6D58A7-1A48-4EDE-9E7F-CC5E6D2E18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7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0511-2358-4F2C-9B10-80E60FDE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EF50844-1F3F-4C9B-8A56-5926B4E52E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18238" y="285909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544151428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75179090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69484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968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A26FC62-FEB0-4629-A1C6-0E78723B4718}"/>
              </a:ext>
            </a:extLst>
          </p:cNvPr>
          <p:cNvGraphicFramePr>
            <a:graphicFrameLocks noGrp="1"/>
          </p:cNvGraphicFramePr>
          <p:nvPr/>
        </p:nvGraphicFramePr>
        <p:xfrm>
          <a:off x="795276" y="1979958"/>
          <a:ext cx="335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96083799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41131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66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6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5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2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5688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A2BFE7-59F3-4CB9-A3C3-51D56F4638CD}"/>
              </a:ext>
            </a:extLst>
          </p:cNvPr>
          <p:cNvGraphicFramePr>
            <a:graphicFrameLocks/>
          </p:cNvGraphicFramePr>
          <p:nvPr/>
        </p:nvGraphicFramePr>
        <p:xfrm>
          <a:off x="6218238" y="1539655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544151428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75179090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69484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9687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02C8777-D108-4E80-A989-13B52C7DAC9F}"/>
              </a:ext>
            </a:extLst>
          </p:cNvPr>
          <p:cNvGraphicFramePr>
            <a:graphicFrameLocks/>
          </p:cNvGraphicFramePr>
          <p:nvPr/>
        </p:nvGraphicFramePr>
        <p:xfrm>
          <a:off x="6218238" y="2819519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544151428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75179090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69484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96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B1019D5-036F-45A6-B556-7561785B04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5277" y="4570736"/>
                <a:ext cx="4822804" cy="154095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𝐴𝑐𝑐</m:t>
                    </m:r>
                    <m:r>
                      <a:rPr lang="en-US" sz="40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𝑇𝑃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𝑇𝑁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𝑇𝑃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𝑇𝑁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𝐹𝑃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𝐹𝑁</m:t>
                        </m:r>
                      </m:den>
                    </m:f>
                  </m:oMath>
                </a14:m>
                <a:endParaRPr lang="en-US" sz="4000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B1019D5-036F-45A6-B556-7561785B0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77" y="4570736"/>
                <a:ext cx="4822804" cy="15409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3EEB112F-40A9-4A4C-BD69-7E981E25EB65}"/>
              </a:ext>
            </a:extLst>
          </p:cNvPr>
          <p:cNvGraphicFramePr>
            <a:graphicFrameLocks/>
          </p:cNvGraphicFramePr>
          <p:nvPr/>
        </p:nvGraphicFramePr>
        <p:xfrm>
          <a:off x="6218238" y="4081608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544151428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75179090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69484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968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A34E20C-477A-4DA7-8D97-FE9075164F1E}"/>
              </a:ext>
            </a:extLst>
          </p:cNvPr>
          <p:cNvGraphicFramePr>
            <a:graphicFrameLocks/>
          </p:cNvGraphicFramePr>
          <p:nvPr/>
        </p:nvGraphicFramePr>
        <p:xfrm>
          <a:off x="6218238" y="5318345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544151428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75179090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69484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9687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4B8D7-B10C-41D9-AB5A-BC10B7BD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1E099-6B9F-4C72-9E79-8EFBC982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6D58A7-1A48-4EDE-9E7F-CC5E6D2E18F8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4952B-2F9E-463C-ACB3-156597B2E4A2}"/>
              </a:ext>
            </a:extLst>
          </p:cNvPr>
          <p:cNvSpPr txBox="1"/>
          <p:nvPr/>
        </p:nvSpPr>
        <p:spPr>
          <a:xfrm>
            <a:off x="2501876" y="3841017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kern="1200" dirty="0">
                <a:effectLst/>
                <a:latin typeface="Calibri" panose="020F0502020204030204" pitchFamily="34" charset="0"/>
              </a:rPr>
              <a:t>70/120=0.58</a:t>
            </a:r>
            <a:endParaRPr lang="en-US" sz="180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577E2E-43C4-4FA9-84FB-E218A75AD295}"/>
              </a:ext>
            </a:extLst>
          </p:cNvPr>
          <p:cNvSpPr txBox="1"/>
          <p:nvPr/>
        </p:nvSpPr>
        <p:spPr>
          <a:xfrm>
            <a:off x="2432807" y="2293745"/>
            <a:ext cx="171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kern="1200" dirty="0">
                <a:effectLst/>
                <a:latin typeface="Calibri" panose="020F0502020204030204" pitchFamily="34" charset="0"/>
              </a:rPr>
              <a:t>100/120=0.83</a:t>
            </a:r>
            <a:endParaRPr lang="en-US" sz="180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2BBE19-0292-4F26-AEC9-45C49BB83F5A}"/>
              </a:ext>
            </a:extLst>
          </p:cNvPr>
          <p:cNvSpPr txBox="1"/>
          <p:nvPr/>
        </p:nvSpPr>
        <p:spPr>
          <a:xfrm>
            <a:off x="2471676" y="2674268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kern="1200" dirty="0">
                <a:effectLst/>
                <a:latin typeface="Calibri" panose="020F0502020204030204" pitchFamily="34" charset="0"/>
              </a:rPr>
              <a:t>70/120=0.58</a:t>
            </a:r>
            <a:endParaRPr lang="en-US" sz="180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128B60-432D-44E8-B309-384D6E3D91B1}"/>
              </a:ext>
            </a:extLst>
          </p:cNvPr>
          <p:cNvSpPr txBox="1"/>
          <p:nvPr/>
        </p:nvSpPr>
        <p:spPr>
          <a:xfrm>
            <a:off x="2483141" y="3041457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kern="1200" dirty="0">
                <a:effectLst/>
                <a:latin typeface="Calibri" panose="020F0502020204030204" pitchFamily="34" charset="0"/>
              </a:rPr>
              <a:t>100/120=0.83</a:t>
            </a:r>
            <a:endParaRPr lang="en-US" sz="180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BB7C79-F3F3-4AB1-8E2E-8C68F8B7F5FC}"/>
              </a:ext>
            </a:extLst>
          </p:cNvPr>
          <p:cNvSpPr txBox="1"/>
          <p:nvPr/>
        </p:nvSpPr>
        <p:spPr>
          <a:xfrm>
            <a:off x="2501876" y="3421980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kern="1200" dirty="0">
                <a:effectLst/>
                <a:latin typeface="Calibri" panose="020F0502020204030204" pitchFamily="34" charset="0"/>
              </a:rPr>
              <a:t>20/120=0.16</a:t>
            </a:r>
            <a:endParaRPr lang="en-US" sz="180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86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B543174-D305-440A-A9E7-277A7139D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Precision/Recall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FC1AC8-43F2-4F06-B44A-856DA41F6E3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You can get high recall (but low precision) by retrieving all docs for all queries!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Recall is a non-decreasing function of the number of docs retrieved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In a good system, precision decreases as either the number of docs retrieved or recall increases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This is not a theorem, but a result with strong empirical confirmation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567CE-EE9F-4BF3-A237-6860A9C1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175E2-CCB6-43EB-AAFE-BB4F0A66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6D58A7-1A48-4EDE-9E7F-CC5E6D2E18F8}" type="slidenum">
              <a:rPr lang="en-US" smtClean="0"/>
              <a:t>14</a:t>
            </a:fld>
            <a:endParaRPr lang="en-US"/>
          </a:p>
        </p:txBody>
      </p:sp>
      <p:sp>
        <p:nvSpPr>
          <p:cNvPr id="26629" name="TextBox 4">
            <a:extLst>
              <a:ext uri="{FF2B5EF4-FFF2-40B4-BE49-F238E27FC236}">
                <a16:creationId xmlns:a16="http://schemas.microsoft.com/office/drawing/2014/main" id="{FE268223-FDC7-4801-95FB-9AF09F3DF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8.3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F7338BA9-0F85-4A8C-B61B-CD146245E1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7920" y="1971675"/>
          <a:ext cx="4219575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Chart" r:id="rId3" imgW="4219651" imgH="2914802" progId="Excel.Chart.8">
                  <p:embed/>
                </p:oleObj>
              </mc:Choice>
              <mc:Fallback>
                <p:oleObj name="Chart" r:id="rId3" imgW="4219651" imgH="2914802" progId="Excel.Chart.8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F7338BA9-0F85-4A8C-B61B-CD146245E1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7920" y="1971675"/>
                        <a:ext cx="4219575" cy="291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50021"/>
                                </a:gs>
                                <a:gs pos="100000">
                                  <a:schemeClr val="tx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  <p:bldOleChart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>
            <a:extLst>
              <a:ext uri="{FF2B5EF4-FFF2-40B4-BE49-F238E27FC236}">
                <a16:creationId xmlns:a16="http://schemas.microsoft.com/office/drawing/2014/main" id="{0131BAE2-A103-44E1-BD68-429D0908D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Comminated Measures</a:t>
            </a:r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C5731BF4-76EB-4DA2-9313-55D6E14D2A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9850" y="1714500"/>
          <a:ext cx="6022422" cy="4199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Chart" r:id="rId3" imgW="4019702" imgH="2800502" progId="Excel.Chart.8">
                  <p:embed/>
                </p:oleObj>
              </mc:Choice>
              <mc:Fallback>
                <p:oleObj name="Chart" r:id="rId3" imgW="4019702" imgH="2800502" progId="Excel.Chart.8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C5731BF4-76EB-4DA2-9313-55D6E14D2A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1714500"/>
                        <a:ext cx="6022422" cy="4199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Box 4">
            <a:extLst>
              <a:ext uri="{FF2B5EF4-FFF2-40B4-BE49-F238E27FC236}">
                <a16:creationId xmlns:a16="http://schemas.microsoft.com/office/drawing/2014/main" id="{567A2FD2-4CB0-4D9E-811E-3CF8342B1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8.3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74099-26D2-408C-B05D-118E6B98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2F060-9481-4563-9BD4-1C1A7A51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6D58A7-1A48-4EDE-9E7F-CC5E6D2E18F8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id="{E9B70546-9713-4F1C-9726-44A3E6804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Weighted Harmonic Mean (F-Measure)</a:t>
            </a:r>
            <a:endParaRPr lang="en-US" altLang="en-US" i="1" dirty="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9" name="Rectangle 3">
                <a:extLst>
                  <a:ext uri="{FF2B5EF4-FFF2-40B4-BE49-F238E27FC236}">
                    <a16:creationId xmlns:a16="http://schemas.microsoft.com/office/drawing/2014/main" id="{50C7D028-B1E4-4834-8120-B0DC6F84457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en-US" dirty="0">
                    <a:ea typeface="ＭＳ Ｐゴシック" panose="020B0600070205080204" pitchFamily="34" charset="-128"/>
                  </a:rPr>
                  <a:t>Combined measure that assesses precision/recall tradeoff is </a:t>
                </a:r>
                <a:r>
                  <a:rPr lang="en-US" altLang="en-US" b="1" dirty="0">
                    <a:ea typeface="ＭＳ Ｐゴシック" panose="020B0600070205080204" pitchFamily="34" charset="-128"/>
                  </a:rPr>
                  <a:t>F measure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(weighted harmonic mean):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𝐹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𝛼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∗</m:t>
                        </m:r>
                        <m:f>
                          <m:f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𝑃</m:t>
                            </m:r>
                          </m:den>
                        </m:f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1−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𝛼</m:t>
                            </m:r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∗</m:t>
                        </m:r>
                        <m:f>
                          <m:f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𝑅</m:t>
                            </m:r>
                          </m:den>
                        </m:f>
                      </m:den>
                    </m:f>
                  </m:oMath>
                </a14:m>
                <a:endParaRPr lang="en-US" altLang="en-US" b="0" i="1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:pPr eaLnBrk="1"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𝛽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α</m:t>
                        </m:r>
                      </m:den>
                    </m:f>
                  </m:oMath>
                </a14:m>
                <a:endParaRPr lang="en-US" altLang="en-US" b="0" i="1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𝐹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𝑃𝑅</m:t>
                        </m:r>
                      </m:num>
                      <m:den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2</m:t>
                            </m:r>
                          </m:sup>
                        </m:s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𝑃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𝑅</m:t>
                        </m:r>
                      </m:den>
                    </m:f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People usually use balanced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i="1" baseline="-25000" dirty="0">
                    <a:ea typeface="ＭＳ Ｐゴシック" panose="020B0600070205080204" pitchFamily="34" charset="-128"/>
                  </a:rPr>
                  <a:t>1</a:t>
                </a:r>
                <a:r>
                  <a:rPr lang="en-US" altLang="en-US" baseline="-25000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measure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𝛽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=1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𝛼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den>
                    </m:f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𝐹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1=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𝑃𝑅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𝑃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𝑅</m:t>
                        </m:r>
                      </m:den>
                    </m:f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029" name="Rectangle 3">
                <a:extLst>
                  <a:ext uri="{FF2B5EF4-FFF2-40B4-BE49-F238E27FC236}">
                    <a16:creationId xmlns:a16="http://schemas.microsoft.com/office/drawing/2014/main" id="{50C7D028-B1E4-4834-8120-B0DC6F8445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0" name="TextBox 4">
            <a:extLst>
              <a:ext uri="{FF2B5EF4-FFF2-40B4-BE49-F238E27FC236}">
                <a16:creationId xmlns:a16="http://schemas.microsoft.com/office/drawing/2014/main" id="{406CEC9F-B0B3-4AAD-BF56-72720D1B9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8.3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EC967-525C-40A4-B9EB-310C3AB4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00EEB-EC3F-4E60-AF5D-ED4F009A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6D58A7-1A48-4EDE-9E7F-CC5E6D2E18F8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0511-2358-4F2C-9B10-80E60FDE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F1-Score, F1-Measure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EF50844-1F3F-4C9B-8A56-5926B4E52E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18238" y="285909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544151428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75179090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69484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968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A2BFE7-59F3-4CB9-A3C3-51D56F4638CD}"/>
              </a:ext>
            </a:extLst>
          </p:cNvPr>
          <p:cNvGraphicFramePr>
            <a:graphicFrameLocks/>
          </p:cNvGraphicFramePr>
          <p:nvPr/>
        </p:nvGraphicFramePr>
        <p:xfrm>
          <a:off x="6218238" y="1539655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544151428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75179090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69484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9687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02C8777-D108-4E80-A989-13B52C7DAC9F}"/>
              </a:ext>
            </a:extLst>
          </p:cNvPr>
          <p:cNvGraphicFramePr>
            <a:graphicFrameLocks/>
          </p:cNvGraphicFramePr>
          <p:nvPr/>
        </p:nvGraphicFramePr>
        <p:xfrm>
          <a:off x="6218238" y="2819519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544151428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75179090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69484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96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B1019D5-036F-45A6-B556-7561785B04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5277" y="4999172"/>
                <a:ext cx="4544474" cy="111252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sz="44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𝐹</m:t>
                    </m:r>
                    <m:r>
                      <a:rPr lang="en-US" altLang="en-US" sz="44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1=</m:t>
                    </m:r>
                    <m:f>
                      <m:fPr>
                        <m:ctrlPr>
                          <a:rPr lang="en-US" altLang="en-US" sz="4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en-US" sz="4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  <m:r>
                          <a:rPr lang="en-US" altLang="en-US" sz="4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𝑃𝑅</m:t>
                        </m:r>
                      </m:num>
                      <m:den>
                        <m:r>
                          <a:rPr lang="en-US" altLang="en-US" sz="4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𝑃</m:t>
                        </m:r>
                        <m:r>
                          <a:rPr lang="en-US" altLang="en-US" sz="4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altLang="en-US" sz="4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𝑅</m:t>
                        </m:r>
                      </m:den>
                    </m:f>
                  </m:oMath>
                </a14:m>
                <a:endParaRPr lang="en-US" altLang="en-US" sz="4400" i="1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B1019D5-036F-45A6-B556-7561785B0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77" y="4999172"/>
                <a:ext cx="4544474" cy="11125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3EEB112F-40A9-4A4C-BD69-7E981E25EB65}"/>
              </a:ext>
            </a:extLst>
          </p:cNvPr>
          <p:cNvGraphicFramePr>
            <a:graphicFrameLocks/>
          </p:cNvGraphicFramePr>
          <p:nvPr/>
        </p:nvGraphicFramePr>
        <p:xfrm>
          <a:off x="6218238" y="4081608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544151428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75179090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69484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968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A34E20C-477A-4DA7-8D97-FE9075164F1E}"/>
              </a:ext>
            </a:extLst>
          </p:cNvPr>
          <p:cNvGraphicFramePr>
            <a:graphicFrameLocks/>
          </p:cNvGraphicFramePr>
          <p:nvPr/>
        </p:nvGraphicFramePr>
        <p:xfrm>
          <a:off x="6218238" y="5318345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544151428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75179090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69484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9687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D7662-4751-4589-93A0-E9C13305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1FADD-926D-446C-9792-F265C2EC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6D58A7-1A48-4EDE-9E7F-CC5E6D2E18F8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ECAA567F-C3C7-4572-B9F8-710AA03AF265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15297411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411011664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498440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140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14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365703"/>
                  </a:ext>
                </a:extLst>
              </a:tr>
            </a:tbl>
          </a:graphicData>
        </a:graphic>
      </p:graphicFrame>
      <p:graphicFrame>
        <p:nvGraphicFramePr>
          <p:cNvPr id="77" name="Table 6">
            <a:extLst>
              <a:ext uri="{FF2B5EF4-FFF2-40B4-BE49-F238E27FC236}">
                <a16:creationId xmlns:a16="http://schemas.microsoft.com/office/drawing/2014/main" id="{65D34F11-90F3-4A98-8596-F0591F9EAD2D}"/>
              </a:ext>
            </a:extLst>
          </p:cNvPr>
          <p:cNvGraphicFramePr>
            <a:graphicFrameLocks noGrp="1"/>
          </p:cNvGraphicFramePr>
          <p:nvPr/>
        </p:nvGraphicFramePr>
        <p:xfrm>
          <a:off x="397290" y="1988347"/>
          <a:ext cx="568193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664">
                  <a:extLst>
                    <a:ext uri="{9D8B030D-6E8A-4147-A177-3AD203B41FA5}">
                      <a16:colId xmlns:a16="http://schemas.microsoft.com/office/drawing/2014/main" val="3960837991"/>
                    </a:ext>
                  </a:extLst>
                </a:gridCol>
                <a:gridCol w="1069676">
                  <a:extLst>
                    <a:ext uri="{9D8B030D-6E8A-4147-A177-3AD203B41FA5}">
                      <a16:colId xmlns:a16="http://schemas.microsoft.com/office/drawing/2014/main" val="3141131993"/>
                    </a:ext>
                  </a:extLst>
                </a:gridCol>
                <a:gridCol w="810883">
                  <a:extLst>
                    <a:ext uri="{9D8B030D-6E8A-4147-A177-3AD203B41FA5}">
                      <a16:colId xmlns:a16="http://schemas.microsoft.com/office/drawing/2014/main" val="1448570551"/>
                    </a:ext>
                  </a:extLst>
                </a:gridCol>
                <a:gridCol w="2800707">
                  <a:extLst>
                    <a:ext uri="{9D8B030D-6E8A-4147-A177-3AD203B41FA5}">
                      <a16:colId xmlns:a16="http://schemas.microsoft.com/office/drawing/2014/main" val="2059707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F1-Measure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66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6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5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2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5688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8002B55-B901-4E79-A35A-62774C8A1377}"/>
              </a:ext>
            </a:extLst>
          </p:cNvPr>
          <p:cNvSpPr txBox="1"/>
          <p:nvPr/>
        </p:nvSpPr>
        <p:spPr>
          <a:xfrm>
            <a:off x="3247017" y="3842480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kern="1200" dirty="0">
                <a:effectLst/>
                <a:latin typeface="Calibri" panose="020F0502020204030204" pitchFamily="34" charset="0"/>
              </a:rPr>
              <a:t>(2*1*0.5)/1.5=0.67</a:t>
            </a:r>
            <a:endParaRPr lang="en-US" sz="180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81EACD-3CCB-4FC3-B360-AE712BE21FE7}"/>
              </a:ext>
            </a:extLst>
          </p:cNvPr>
          <p:cNvSpPr txBox="1"/>
          <p:nvPr/>
        </p:nvSpPr>
        <p:spPr>
          <a:xfrm>
            <a:off x="3309903" y="2378177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kern="1200" dirty="0">
                <a:effectLst/>
                <a:latin typeface="Calibri" panose="020F0502020204030204" pitchFamily="34" charset="0"/>
              </a:rPr>
              <a:t>(2*1*0.8)/1.8=0.89</a:t>
            </a:r>
            <a:endParaRPr lang="en-US" sz="180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799E285-9EDF-45AE-8AB8-3F5FAB45827A}"/>
              </a:ext>
            </a:extLst>
          </p:cNvPr>
          <p:cNvSpPr txBox="1"/>
          <p:nvPr/>
        </p:nvSpPr>
        <p:spPr>
          <a:xfrm>
            <a:off x="3309903" y="274178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kern="1200" dirty="0">
                <a:effectLst/>
                <a:latin typeface="Calibri" panose="020F0502020204030204" pitchFamily="34" charset="0"/>
              </a:rPr>
              <a:t>(2*0.78*0.7)/1.48=0.74</a:t>
            </a:r>
            <a:endParaRPr lang="en-US" sz="180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B4A6BD-4F85-4AB6-8DEB-F536801A53FF}"/>
              </a:ext>
            </a:extLst>
          </p:cNvPr>
          <p:cNvSpPr txBox="1"/>
          <p:nvPr/>
        </p:nvSpPr>
        <p:spPr>
          <a:xfrm>
            <a:off x="3332478" y="3066707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kern="1200" dirty="0">
                <a:effectLst/>
                <a:latin typeface="Calibri" panose="020F0502020204030204" pitchFamily="34" charset="0"/>
              </a:rPr>
              <a:t>(2*0.83*1)/1.83=0.91</a:t>
            </a:r>
            <a:endParaRPr lang="en-US" sz="180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13ABEB-6AA4-49B3-8BD5-C53D9300C898}"/>
              </a:ext>
            </a:extLst>
          </p:cNvPr>
          <p:cNvSpPr txBox="1"/>
          <p:nvPr/>
        </p:nvSpPr>
        <p:spPr>
          <a:xfrm>
            <a:off x="3332478" y="345920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kern="1200" dirty="0">
                <a:effectLst/>
                <a:latin typeface="Calibri" panose="020F0502020204030204" pitchFamily="34" charset="0"/>
              </a:rPr>
              <a:t>NA</a:t>
            </a:r>
            <a:endParaRPr lang="en-US" sz="180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2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78" grpId="0"/>
      <p:bldP spid="79" grpId="0"/>
      <p:bldP spid="80" grpId="0"/>
      <p:bldP spid="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FFF9-BA7C-4FE8-BD20-3BC0AA6B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Matthews Correlation Coefficient (MCC)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C0C73BD-32B7-4A74-805B-92D1131845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𝑀𝐶𝐶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𝑇𝑁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Perfect return 1</a:t>
                </a:r>
              </a:p>
              <a:p>
                <a:r>
                  <a:rPr lang="en-US" dirty="0"/>
                  <a:t>Worst results -1</a:t>
                </a:r>
              </a:p>
              <a:p>
                <a:r>
                  <a:rPr lang="en-US" dirty="0"/>
                  <a:t>0 for the random </a:t>
                </a:r>
                <a:r>
                  <a:rPr lang="en-US" dirty="0" err="1"/>
                  <a:t>resuls</a:t>
                </a:r>
                <a:endParaRPr lang="LID4096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C0C73BD-32B7-4A74-805B-92D1131845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41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9EF4-E422-426D-907F-A19F896F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Jaccard Index (JI)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52F757-2AC4-4712-ACD6-51E8A1A55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𝐼𝑛𝑡𝑒𝑟𝑠𝑒𝑐𝑡𝑖𝑜𝑛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𝑈𝑛𝑖𝑜𝑛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Intersection: The number of common elements in the prediction and ground truths</a:t>
                </a:r>
              </a:p>
              <a:p>
                <a:r>
                  <a:rPr lang="en-US" dirty="0"/>
                  <a:t>Union: Total number of distinct values in predicted and ground truths</a:t>
                </a:r>
              </a:p>
              <a:p>
                <a:r>
                  <a:rPr lang="en-US" dirty="0"/>
                  <a:t>Range of value: 0 to 100</a:t>
                </a:r>
              </a:p>
              <a:p>
                <a:r>
                  <a:rPr lang="en-US" dirty="0"/>
                  <a:t>0 for Worst</a:t>
                </a:r>
              </a:p>
              <a:p>
                <a:r>
                  <a:rPr lang="en-US" dirty="0"/>
                  <a:t>100 for Best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52F757-2AC4-4712-ACD6-51E8A1A55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25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46BF9736-5B56-4940-B7CC-D95DD94C5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Evaluating a Machine Learning Algorithm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76CDC44-1DC3-4FDA-B685-79595D16F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Relevance is assessed relative to the </a:t>
            </a:r>
            <a:r>
              <a:rPr lang="en-US" altLang="en-US" b="1" dirty="0">
                <a:ea typeface="ＭＳ Ｐゴシック" panose="020B0600070205080204" pitchFamily="34" charset="-128"/>
              </a:rPr>
              <a:t>information need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E.g., </a:t>
            </a:r>
            <a:r>
              <a:rPr lang="en-US" altLang="en-US" u="sng" dirty="0">
                <a:ea typeface="ＭＳ Ｐゴシック" panose="020B0600070205080204" pitchFamily="34" charset="-128"/>
              </a:rPr>
              <a:t>Information need</a:t>
            </a:r>
            <a:r>
              <a:rPr lang="en-US" altLang="en-US" dirty="0">
                <a:ea typeface="ＭＳ Ｐゴシック" panose="020B0600070205080204" pitchFamily="34" charset="-128"/>
              </a:rPr>
              <a:t>: </a:t>
            </a:r>
            <a:r>
              <a:rPr lang="en-US" altLang="en-US" i="1" dirty="0">
                <a:ea typeface="ＭＳ Ｐゴシック" panose="020B0600070205080204" pitchFamily="34" charset="-128"/>
              </a:rPr>
              <a:t>I'm looking for information on whether drinking red wine is more effective at reducing your risk of heart attacks than white wine.</a:t>
            </a:r>
          </a:p>
          <a:p>
            <a:pPr eaLnBrk="1" hangingPunct="1"/>
            <a:r>
              <a:rPr lang="en-US" altLang="en-US" u="sng" dirty="0">
                <a:ea typeface="ＭＳ Ｐゴシック" panose="020B0600070205080204" pitchFamily="34" charset="-128"/>
              </a:rPr>
              <a:t>Query</a:t>
            </a:r>
            <a:r>
              <a:rPr lang="en-US" altLang="en-US" dirty="0">
                <a:ea typeface="ＭＳ Ｐゴシック" panose="020B0600070205080204" pitchFamily="34" charset="-128"/>
              </a:rPr>
              <a:t>: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wine red white heart attack effective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Evaluate whether the doc addresses the information need, not whether it has these words</a:t>
            </a:r>
          </a:p>
        </p:txBody>
      </p:sp>
      <p:sp>
        <p:nvSpPr>
          <p:cNvPr id="21509" name="TextBox 4">
            <a:extLst>
              <a:ext uri="{FF2B5EF4-FFF2-40B4-BE49-F238E27FC236}">
                <a16:creationId xmlns:a16="http://schemas.microsoft.com/office/drawing/2014/main" id="{A174DA6E-529D-49FF-8DBA-BDDD49A27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8.1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336C2-ADB2-4C4F-A834-1C2C304C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5BCD5-F01F-4975-87B9-DEA184D5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6D58A7-1A48-4EDE-9E7F-CC5E6D2E18F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0511-2358-4F2C-9B10-80E60FDE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8651B-768E-454A-821A-4B66D7FDB47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TPR (Sensitivity): True Positive Rate </a:t>
                </a:r>
              </a:p>
              <a:p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𝑇𝑃𝑅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𝑇𝑃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𝑇𝑃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FPR: False Positive Rate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𝐹𝑃𝑅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𝐹𝑃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𝐹𝑃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𝑇𝑁</m:t>
                        </m:r>
                      </m:den>
                    </m:f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𝑆𝑝𝑒𝑐𝑖𝑓𝑖𝑐𝑖𝑡𝑦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>
                      <m:f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𝑇𝑁</m:t>
                        </m:r>
                      </m:num>
                      <m:den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𝑇𝑁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ROC Curve: A curve of TPR on FPR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8651B-768E-454A-821A-4B66D7FDB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08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C012D-93B5-4A3D-B369-5EF1991A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0C08C-286A-45BE-A4A5-0FA16072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6D58A7-1A48-4EDE-9E7F-CC5E6D2E18F8}" type="slidenum">
              <a:rPr lang="en-US" smtClean="0"/>
              <a:t>20</a:t>
            </a:fld>
            <a:endParaRPr lang="en-US"/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33559E08-EB89-44E8-B04D-897FC0F9E2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2141257"/>
            <a:ext cx="4937125" cy="3432737"/>
          </a:xfrm>
        </p:spPr>
      </p:pic>
    </p:spTree>
    <p:extLst>
      <p:ext uri="{BB962C8B-B14F-4D97-AF65-F5344CB8AC3E}">
        <p14:creationId xmlns:p14="http://schemas.microsoft.com/office/powerpoint/2010/main" val="61389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6BBEED38-330B-435E-A87E-C6735DD86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Evaluation of ranked results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CA8488E2-7536-4E9E-B42A-577423109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Evaluation of ranked results: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The system can return any number of results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By taking various numbers of the top returned documents (levels of recall), the evaluator can produce a </a:t>
            </a:r>
            <a:r>
              <a:rPr lang="en-US" altLang="en-US" i="1">
                <a:ea typeface="ＭＳ Ｐゴシック" panose="020B0600070205080204" pitchFamily="34" charset="-128"/>
              </a:rPr>
              <a:t>precision-recall curve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8677" name="TextBox 4">
            <a:extLst>
              <a:ext uri="{FF2B5EF4-FFF2-40B4-BE49-F238E27FC236}">
                <a16:creationId xmlns:a16="http://schemas.microsoft.com/office/drawing/2014/main" id="{EB6EA61B-1B24-4E72-A379-3D37A7868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8.4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1CB22-D8E3-4BA3-B464-7C5BABC4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F4822-1177-4B68-99B7-FFA98627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6D58A7-1A48-4EDE-9E7F-CC5E6D2E18F8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49B44CB9-179D-423C-B464-CCDB3B7B3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Ranking Evaluation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2" name="Rectangle 3">
                <a:extLst>
                  <a:ext uri="{FF2B5EF4-FFF2-40B4-BE49-F238E27FC236}">
                    <a16:creationId xmlns:a16="http://schemas.microsoft.com/office/drawing/2014/main" id="{4BDA3466-87F9-429E-8C95-1624FCEEDFB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Top 5 Accuracy</a:t>
                </a: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Interpolated precision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𝑃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𝑖𝑛𝑡𝑒𝑟𝑝</m:t>
                        </m:r>
                      </m:sub>
                    </m:sSub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): The highest precision at recall r.</a:t>
                </a: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Average Interpolated precision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𝑃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𝑖𝑛𝑡𝑒𝑟𝑝</m:t>
                        </m:r>
                      </m:sub>
                    </m:sSub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): The highest precision at recall r.</a:t>
                </a: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R-precision: Precision at cut-off R (top R relevant documents).</a:t>
                </a: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Precision at K: Precision from top k documents retrieved.</a:t>
                </a: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BREAK-EVEN POINT:</a:t>
                </a:r>
              </a:p>
              <a:p>
                <a:pPr eaLnBrk="1" hangingPunct="1"/>
                <a:r>
                  <a:rPr lang="en-US" altLang="en-US" dirty="0">
                    <a:ea typeface="ＭＳ Ｐゴシック" panose="020B0600070205080204" pitchFamily="34" charset="-128"/>
                  </a:rPr>
                  <a:t>Average Precision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AveP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: The precision average of thee ranked documents.</a:t>
                </a:r>
              </a:p>
              <a:p>
                <a:pPr eaLnBrk="1" hangingPunct="1"/>
                <a:r>
                  <a:rPr lang="en-US" altLang="en-US" dirty="0">
                    <a:ea typeface="ＭＳ Ｐゴシック" panose="020B0600070205080204" pitchFamily="34" charset="-128"/>
                  </a:rPr>
                  <a:t>Mean average precision (MAP): Average precision for top k documents.</a:t>
                </a:r>
              </a:p>
              <a:p>
                <a:pPr eaLnBrk="1" hangingPunct="1"/>
                <a:r>
                  <a:rPr lang="en-US" altLang="en-US" dirty="0">
                    <a:ea typeface="ＭＳ Ｐゴシック" panose="020B0600070205080204" pitchFamily="34" charset="-128"/>
                  </a:rPr>
                  <a:t>Cumulative Gain (CG):</a:t>
                </a: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Discounted Cumulative Gain (DCG): </a:t>
                </a: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Normalized Discounted Cumulative Gain (NDCG): </a:t>
                </a:r>
              </a:p>
            </p:txBody>
          </p:sp>
        </mc:Choice>
        <mc:Fallback xmlns="">
          <p:sp>
            <p:nvSpPr>
              <p:cNvPr id="32772" name="Rectangle 3">
                <a:extLst>
                  <a:ext uri="{FF2B5EF4-FFF2-40B4-BE49-F238E27FC236}">
                    <a16:creationId xmlns:a16="http://schemas.microsoft.com/office/drawing/2014/main" id="{4BDA3466-87F9-429E-8C95-1624FCEED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1" t="-1821" b="-56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3" name="TextBox 4">
            <a:extLst>
              <a:ext uri="{FF2B5EF4-FFF2-40B4-BE49-F238E27FC236}">
                <a16:creationId xmlns:a16="http://schemas.microsoft.com/office/drawing/2014/main" id="{B1C2887C-E984-4258-8247-50AF58730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8.4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86A7D9-8EDE-4004-82FB-3D737044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9D844-3F9A-4248-85E6-5C3C3911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6D58A7-1A48-4EDE-9E7F-CC5E6D2E18F8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A3CB-C7A8-40C8-8056-2E43B93A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DD00-150A-4F4D-9A67-388705F691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Top 1 Accuracy</a:t>
            </a:r>
          </a:p>
          <a:p>
            <a:pPr lvl="1"/>
            <a:r>
              <a:rPr lang="en-US" dirty="0"/>
              <a:t>The accuracy considering top 1 element as true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A4725-9371-4DCA-BA0A-9A0628F44D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Top 5 Accuracy</a:t>
            </a:r>
          </a:p>
          <a:p>
            <a:pPr lvl="1"/>
            <a:r>
              <a:rPr lang="en-US" dirty="0"/>
              <a:t>The accuracy considering top 5 element as true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16961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2">
                <a:extLst>
                  <a:ext uri="{FF2B5EF4-FFF2-40B4-BE49-F238E27FC236}">
                    <a16:creationId xmlns:a16="http://schemas.microsoft.com/office/drawing/2014/main" id="{49B44CB9-179D-423C-B464-CCDB3B7B3313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Interpolated precision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𝑃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𝑖𝑛𝑡𝑒𝑟𝑝</m:t>
                        </m:r>
                      </m:sub>
                    </m:sSub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32771" name="Rectangle 2">
                <a:extLst>
                  <a:ext uri="{FF2B5EF4-FFF2-40B4-BE49-F238E27FC236}">
                    <a16:creationId xmlns:a16="http://schemas.microsoft.com/office/drawing/2014/main" id="{49B44CB9-179D-423C-B464-CCDB3B7B3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18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72" name="Rectangle 3">
                <a:extLst>
                  <a:ext uri="{FF2B5EF4-FFF2-40B4-BE49-F238E27FC236}">
                    <a16:creationId xmlns:a16="http://schemas.microsoft.com/office/drawing/2014/main" id="{4BDA3466-87F9-429E-8C95-1624FCEEDFB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𝑃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𝑖𝑛𝑡𝑒𝑟𝑝</m:t>
                        </m:r>
                      </m:sub>
                    </m:sSub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32772" name="Rectangle 3">
                <a:extLst>
                  <a:ext uri="{FF2B5EF4-FFF2-40B4-BE49-F238E27FC236}">
                    <a16:creationId xmlns:a16="http://schemas.microsoft.com/office/drawing/2014/main" id="{4BDA3466-87F9-429E-8C95-1624FCEED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892D61-D340-4934-9DE9-841670C34F3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The highest precision at recall r.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𝑃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𝑖𝑛𝑡𝑒𝑟𝑝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𝑟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)=</m:t>
                    </m:r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𝑟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1≤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𝑟</m:t>
                            </m:r>
                          </m:lim>
                        </m:limLow>
                      </m:fNam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𝑃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𝑟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1)</m:t>
                        </m:r>
                      </m:e>
                    </m:func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892D61-D340-4934-9DE9-841670C34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235" t="-1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D0CCD-E57E-42A7-BB9D-0F3FB6793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F2F3BAE-9C73-4D8C-A714-9701CB1B87A1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={0.1,0.5,0.6,0.6,0.5,0.5,0.7,0.9,1}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={1,0.9,0.7,0.5,0.4,0.4,0.3,0.1,0}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𝑖𝑛𝑡𝑒𝑟𝑝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𝑖𝑛𝑡𝑒𝑟𝑝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𝑖𝑛𝑡𝑒𝑟𝑝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𝑖𝑛𝑡𝑒𝑟𝑝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F2F3BAE-9C73-4D8C-A714-9701CB1B8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5"/>
                <a:stretch>
                  <a:fillRect l="-3086" t="-2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6D20E-939C-4136-BF29-ABF9E19F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6A516-EF8D-4FED-8451-D54EFF2F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6D58A7-1A48-4EDE-9E7F-CC5E6D2E18F8}" type="slidenum">
              <a:rPr lang="en-US" smtClean="0"/>
              <a:t>24</a:t>
            </a:fld>
            <a:endParaRPr lang="en-US"/>
          </a:p>
        </p:txBody>
      </p:sp>
      <p:sp>
        <p:nvSpPr>
          <p:cNvPr id="32773" name="TextBox 4">
            <a:extLst>
              <a:ext uri="{FF2B5EF4-FFF2-40B4-BE49-F238E27FC236}">
                <a16:creationId xmlns:a16="http://schemas.microsoft.com/office/drawing/2014/main" id="{B1C2887C-E984-4258-8247-50AF58730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8.4</a:t>
            </a:r>
          </a:p>
        </p:txBody>
      </p:sp>
    </p:spTree>
    <p:extLst>
      <p:ext uri="{BB962C8B-B14F-4D97-AF65-F5344CB8AC3E}">
        <p14:creationId xmlns:p14="http://schemas.microsoft.com/office/powerpoint/2010/main" val="326239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2">
                <a:extLst>
                  <a:ext uri="{FF2B5EF4-FFF2-40B4-BE49-F238E27FC236}">
                    <a16:creationId xmlns:a16="http://schemas.microsoft.com/office/drawing/2014/main" id="{49B44CB9-179D-423C-B464-CCDB3B7B3313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Interpolated precision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𝑃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𝑖𝑛𝑡𝑒𝑟𝑝</m:t>
                        </m:r>
                      </m:sub>
                    </m:sSub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32771" name="Rectangle 2">
                <a:extLst>
                  <a:ext uri="{FF2B5EF4-FFF2-40B4-BE49-F238E27FC236}">
                    <a16:creationId xmlns:a16="http://schemas.microsoft.com/office/drawing/2014/main" id="{49B44CB9-179D-423C-B464-CCDB3B7B3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18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72" name="Rectangle 3">
                <a:extLst>
                  <a:ext uri="{FF2B5EF4-FFF2-40B4-BE49-F238E27FC236}">
                    <a16:creationId xmlns:a16="http://schemas.microsoft.com/office/drawing/2014/main" id="{4BDA3466-87F9-429E-8C95-1624FCEEDFB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𝐴𝑣𝑔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𝑃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𝑖𝑛𝑡𝑒𝑟𝑝</m:t>
                        </m:r>
                      </m:sub>
                    </m:sSub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32772" name="Rectangle 3">
                <a:extLst>
                  <a:ext uri="{FF2B5EF4-FFF2-40B4-BE49-F238E27FC236}">
                    <a16:creationId xmlns:a16="http://schemas.microsoft.com/office/drawing/2014/main" id="{4BDA3466-87F9-429E-8C95-1624FCEED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892D61-D340-4934-9DE9-841670C34F3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Commonly used 11 point average interpolation precision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𝐴𝑣𝑔𝑃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𝑖𝑛𝑡𝑒𝑟𝑝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11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𝑖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∈(0,0.1,0.2,…,1.0)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en-US" b="0" i="0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𝑟</m:t>
                                    </m:r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≥</m:t>
                                    </m:r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𝑖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𝑃</m:t>
                                </m:r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(</m:t>
                                </m:r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𝑟</m:t>
                                </m:r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fName>
                      <m:e/>
                    </m:func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892D61-D340-4934-9DE9-841670C34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617" t="-2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D0CCD-E57E-42A7-BB9D-0F3FB6793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F2F3BAE-9C73-4D8C-A714-9701CB1B87A1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={0.1,0.5,0.6,0.6,0.5,0.5,0.7,0.9,1}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={1,0.9,0.7,0.5,0.4,0.4,0.3,0.1,0}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𝐴𝑣𝑔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𝑖𝑛𝑡𝑒𝑟𝑝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∈{0,0.1,0.2,…,1.0}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{1,0.9,0.7,0.7,0.6,0.6,0.6,0.6,0.5,0.5,0.1}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𝐴𝑣𝑔𝑃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𝑖𝑛𝑡𝑒𝑟𝑝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0.62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F2F3BAE-9C73-4D8C-A714-9701CB1B8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5"/>
                <a:stretch>
                  <a:fillRect l="-2469" t="-1625" r="-2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6D20E-939C-4136-BF29-ABF9E19F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6A516-EF8D-4FED-8451-D54EFF2F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6D58A7-1A48-4EDE-9E7F-CC5E6D2E18F8}" type="slidenum">
              <a:rPr lang="en-US" smtClean="0"/>
              <a:t>25</a:t>
            </a:fld>
            <a:endParaRPr lang="en-US"/>
          </a:p>
        </p:txBody>
      </p:sp>
      <p:sp>
        <p:nvSpPr>
          <p:cNvPr id="32773" name="TextBox 4">
            <a:extLst>
              <a:ext uri="{FF2B5EF4-FFF2-40B4-BE49-F238E27FC236}">
                <a16:creationId xmlns:a16="http://schemas.microsoft.com/office/drawing/2014/main" id="{B1C2887C-E984-4258-8247-50AF58730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8.4</a:t>
            </a:r>
          </a:p>
        </p:txBody>
      </p:sp>
    </p:spTree>
    <p:extLst>
      <p:ext uri="{BB962C8B-B14F-4D97-AF65-F5344CB8AC3E}">
        <p14:creationId xmlns:p14="http://schemas.microsoft.com/office/powerpoint/2010/main" val="135901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49B44CB9-179D-423C-B464-CCDB3B7B3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R-precision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5E604A-9DE1-4F9A-BFCA-85B0E227B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If we have a known (though perhaps incomplete) set of relevant documents of size </a:t>
            </a:r>
            <a:r>
              <a:rPr lang="en-US" altLang="en-US" i="1" dirty="0">
                <a:ea typeface="ＭＳ Ｐゴシック" panose="020B0600070205080204" pitchFamily="34" charset="-128"/>
              </a:rPr>
              <a:t>Rel, </a:t>
            </a:r>
            <a:r>
              <a:rPr lang="en-US" altLang="en-US" dirty="0">
                <a:ea typeface="ＭＳ Ｐゴシック" panose="020B0600070205080204" pitchFamily="34" charset="-128"/>
              </a:rPr>
              <a:t>then calculate precision of the top </a:t>
            </a:r>
            <a:r>
              <a:rPr lang="en-US" altLang="en-US" i="1" dirty="0">
                <a:ea typeface="ＭＳ Ｐゴシック" panose="020B0600070205080204" pitchFamily="34" charset="-128"/>
              </a:rPr>
              <a:t>Rel </a:t>
            </a:r>
            <a:r>
              <a:rPr lang="en-US" altLang="en-US" dirty="0">
                <a:ea typeface="ＭＳ Ｐゴシック" panose="020B0600070205080204" pitchFamily="34" charset="-128"/>
              </a:rPr>
              <a:t>docs returned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Perfect system could score 1.0.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6D20E-939C-4136-BF29-ABF9E19F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6A516-EF8D-4FED-8451-D54EFF2F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6D58A7-1A48-4EDE-9E7F-CC5E6D2E18F8}" type="slidenum">
              <a:rPr lang="en-US" smtClean="0"/>
              <a:t>26</a:t>
            </a:fld>
            <a:endParaRPr lang="en-US"/>
          </a:p>
        </p:txBody>
      </p:sp>
      <p:sp>
        <p:nvSpPr>
          <p:cNvPr id="32773" name="TextBox 4">
            <a:extLst>
              <a:ext uri="{FF2B5EF4-FFF2-40B4-BE49-F238E27FC236}">
                <a16:creationId xmlns:a16="http://schemas.microsoft.com/office/drawing/2014/main" id="{B1C2887C-E984-4258-8247-50AF58730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8.4</a:t>
            </a:r>
          </a:p>
        </p:txBody>
      </p:sp>
    </p:spTree>
    <p:extLst>
      <p:ext uri="{BB962C8B-B14F-4D97-AF65-F5344CB8AC3E}">
        <p14:creationId xmlns:p14="http://schemas.microsoft.com/office/powerpoint/2010/main" val="6915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49B44CB9-179D-423C-B464-CCDB3B7B3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Average Precision </a:t>
            </a:r>
            <a:r>
              <a:rPr lang="en-US" altLang="en-US" dirty="0" err="1">
                <a:ea typeface="ＭＳ Ｐゴシック" panose="020B0600070205080204" pitchFamily="34" charset="-128"/>
              </a:rPr>
              <a:t>AveP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972AE-C75F-45EA-9C57-DD1697270C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AveP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2" name="Rectangle 3">
                <a:extLst>
                  <a:ext uri="{FF2B5EF4-FFF2-40B4-BE49-F238E27FC236}">
                    <a16:creationId xmlns:a16="http://schemas.microsoft.com/office/drawing/2014/main" id="{4BDA3466-87F9-429E-8C95-1624FCEEDFB6}"/>
                  </a:ext>
                </a:extLst>
              </p:cNvPr>
              <p:cNvSpPr>
                <a:spLocks noGrp="1" noChangeArrowheads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eaLnBrk="1" hangingPunct="1"/>
                <a:r>
                  <a:rPr lang="en-US" altLang="en-US" dirty="0">
                    <a:ea typeface="ＭＳ Ｐゴシック" panose="020B0600070205080204" pitchFamily="34" charset="-128"/>
                  </a:rPr>
                  <a:t>The precision average of thee ranked documents.</a:t>
                </a:r>
              </a:p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𝐴𝑣𝑒𝑃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=1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×</m:t>
                                </m:r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𝑟𝑒𝑙</m:t>
                                </m:r>
                                <m:d>
                                  <m:d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𝑑𝑜𝑐𝑠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−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𝑐𝑜𝑢𝑛𝑡</m:t>
                            </m:r>
                          </m:den>
                        </m:f>
                      </m:e>
                    </m:nary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𝑘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: The precision at cut-off k</a:t>
                </a:r>
              </a:p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𝑟𝑒𝑙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𝑘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=1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𝑖𝑓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𝑑𝑜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𝑐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𝑘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𝑖𝑠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𝑟𝑒𝑙𝑎𝑣𝑎𝑛𝑡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𝑧𝑒𝑟𝑜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𝑜𝑡h𝑒𝑟𝑤𝑖𝑠𝑒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2772" name="Rectangle 3">
                <a:extLst>
                  <a:ext uri="{FF2B5EF4-FFF2-40B4-BE49-F238E27FC236}">
                    <a16:creationId xmlns:a16="http://schemas.microsoft.com/office/drawing/2014/main" id="{4BDA3466-87F9-429E-8C95-1624FCEED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0A979F-5B5B-4DD2-B2B2-2EFF7E406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5816979-7164-44D9-95C0-7194257C594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,0.5,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,0.66,0.57,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={1,0,1,1,1,0,0,1}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𝐴𝑣𝑒𝑃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1+0.66+0.75+0.80+0.63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=0.77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,0.5,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,0.75,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,0.57,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={1,0,1,0,1,1,0,1}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𝐴𝑣𝑒𝑃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1+0.66+0.80+0.66+0.63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5816979-7164-44D9-95C0-7194257C59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6D20E-939C-4136-BF29-ABF9E19F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6A516-EF8D-4FED-8451-D54EFF2F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6D58A7-1A48-4EDE-9E7F-CC5E6D2E18F8}" type="slidenum">
              <a:rPr lang="en-US" smtClean="0"/>
              <a:t>27</a:t>
            </a:fld>
            <a:endParaRPr lang="en-US"/>
          </a:p>
        </p:txBody>
      </p:sp>
      <p:sp>
        <p:nvSpPr>
          <p:cNvPr id="32773" name="TextBox 4">
            <a:extLst>
              <a:ext uri="{FF2B5EF4-FFF2-40B4-BE49-F238E27FC236}">
                <a16:creationId xmlns:a16="http://schemas.microsoft.com/office/drawing/2014/main" id="{B1C2887C-E984-4258-8247-50AF58730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8.4</a:t>
            </a:r>
          </a:p>
        </p:txBody>
      </p:sp>
    </p:spTree>
    <p:extLst>
      <p:ext uri="{BB962C8B-B14F-4D97-AF65-F5344CB8AC3E}">
        <p14:creationId xmlns:p14="http://schemas.microsoft.com/office/powerpoint/2010/main" val="215273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/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49B44CB9-179D-423C-B464-CCDB3B7B3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Mean average precision (MAP)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BDA3466-87F9-429E-8C95-1624FCEED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EDB332B-4F2E-43AB-8843-D93B1BAE97C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Average of the precision value obtained for the top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k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documents, each time a relevant doc is retrieved</a:t>
                </a: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Avoids interpolation, use of fixed recall levels</a:t>
                </a: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MAP for query collection is arithmetic average.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Macro-averaging: each query counts equally</a:t>
                </a:r>
              </a:p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𝑀𝐴𝑃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𝑞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𝑄</m:t>
                            </m:r>
                          </m:sup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𝐴𝑣𝑒𝑃</m:t>
                            </m:r>
                            <m:d>
                              <m:d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𝑞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𝑄</m:t>
                        </m:r>
                      </m:den>
                    </m:f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EDB332B-4F2E-43AB-8843-D93B1BAE9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t="-1163" r="-95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B9BCCD8A-C5B4-4600-BAFA-F68074C225EE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Example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B9BCCD8A-C5B4-4600-BAFA-F68074C22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3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8776087-0D18-4AAB-97DD-A600923F74FD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,0.5,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𝟔𝟔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𝟕𝟓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,0.66,0.57,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𝟔𝟑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={1,0,1,1,1,0,0,1}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𝐴𝑣𝑒𝑃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1+0.66+0.75+0.80+0.63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=0.77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,0.5,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𝟔𝟔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,0.75,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𝟔𝟔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,0.57,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𝟔𝟑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={1,0,1,0,1,1,0,0}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𝐴𝑣𝑒𝑃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1+0.66+0.80+0.63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0.77+0.75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=0.76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8776087-0D18-4AAB-97DD-A600923F7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6D20E-939C-4136-BF29-ABF9E19F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6A516-EF8D-4FED-8451-D54EFF2F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6D58A7-1A48-4EDE-9E7F-CC5E6D2E18F8}" type="slidenum">
              <a:rPr lang="en-US" smtClean="0"/>
              <a:t>28</a:t>
            </a:fld>
            <a:endParaRPr lang="en-US"/>
          </a:p>
        </p:txBody>
      </p:sp>
      <p:sp>
        <p:nvSpPr>
          <p:cNvPr id="32773" name="TextBox 4">
            <a:extLst>
              <a:ext uri="{FF2B5EF4-FFF2-40B4-BE49-F238E27FC236}">
                <a16:creationId xmlns:a16="http://schemas.microsoft.com/office/drawing/2014/main" id="{B1C2887C-E984-4258-8247-50AF58730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8.4</a:t>
            </a:r>
          </a:p>
        </p:txBody>
      </p:sp>
    </p:spTree>
    <p:extLst>
      <p:ext uri="{BB962C8B-B14F-4D97-AF65-F5344CB8AC3E}">
        <p14:creationId xmlns:p14="http://schemas.microsoft.com/office/powerpoint/2010/main" val="24008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CE3A-29DA-4497-B724-930F90ED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Cumulative Gain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A7377-BEF4-43E8-BD32-DF5DD79622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>
                    <a:ea typeface="ＭＳ Ｐゴシック" panose="020B0600070205080204" pitchFamily="34" charset="-128"/>
                  </a:rPr>
                  <a:t>Cumulative Gain (CG):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𝐶𝐺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=1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𝑑𝑜𝑐𝑠</m:t>
                        </m:r>
                      </m:sup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𝑟𝑒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en-US" b="0" dirty="0">
                  <a:ea typeface="ＭＳ Ｐゴシック" panose="020B0600070205080204" pitchFamily="34" charset="-128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𝑟𝑒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𝑙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 is the relevancy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𝑡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 documents in ranked retrieved.</a:t>
                </a:r>
              </a:p>
              <a:p>
                <a:r>
                  <a:rPr lang="en-US" dirty="0"/>
                  <a:t>Example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𝑟𝑒𝑙𝑒𝑣𝑎𝑛𝑐𝑒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={3,2,3,0,1,2}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𝑟𝑒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𝑙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𝑟𝑒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𝑙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𝑟𝑒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𝑙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𝑟𝑒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𝑙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4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𝑟𝑒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𝑙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5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𝑟𝑒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𝑙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6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=3+2+3+0+1+2=11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A7377-BEF4-43E8-BD32-DF5DD79622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7D2D1-A8FB-4C47-8C1B-F95F4BDD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DE0B7-E259-44D0-8FFC-042EB7EA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6D58A7-1A48-4EDE-9E7F-CC5E6D2E18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AE50-E694-48A8-AD5F-685FB623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C1F657-CCA8-4B0A-A490-8ECFF122B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Supervised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F835E-CE43-4ED0-8A27-825445C26C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Train Test Data</a:t>
            </a:r>
          </a:p>
          <a:p>
            <a:r>
              <a:rPr lang="en-US" dirty="0"/>
              <a:t>Evaluation/Ground Truth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17C803-BF1C-4980-BB4E-E0A13BF28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Un-Supervised</a:t>
            </a:r>
            <a:endParaRPr lang="LID4096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9EEA61-2812-43CA-BE03-14ECCA8D04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Train Test Data</a:t>
            </a:r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12A3B-81D9-4D47-8F44-BD406EEE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AE2E2-4A7A-43C2-A50D-50E96C9E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6D58A7-1A48-4EDE-9E7F-CC5E6D2E18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38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CE3A-29DA-4497-B724-930F90ED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Discounted Cumulative Gain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A7377-BEF4-43E8-BD32-DF5DD79622C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Discounted Cumulative Gain (DCG):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𝐷𝐶𝐺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=1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𝑑𝑜𝑐𝑠</m:t>
                        </m:r>
                      </m:sup>
                      <m:e>
                        <m:f>
                          <m:f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𝑟𝑒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−1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en-US" b="0" i="0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𝑖</m:t>
                                </m:r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+1</m:t>
                                </m:r>
                              </m:e>
                            </m:func>
                          </m:den>
                        </m:f>
                      </m:e>
                    </m:nary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r>
                  <a:rPr lang="en-US" dirty="0"/>
                  <a:t>Example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𝑟𝑒𝑙𝑒𝑣𝑎𝑛𝑐𝑒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={3,2,3,0,1,2}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3,1.3,1.5,0,0.4,0.7</m:t>
                            </m:r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=6.9</m:t>
                        </m:r>
                      </m:e>
                    </m:nary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𝐷𝐶𝐺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A7377-BEF4-43E8-BD32-DF5DD79622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531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372BBD88-3CD4-4C82-8708-6BFA9EBD6A93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6218238" y="1846263"/>
              <a:ext cx="3520504" cy="29207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1155">
                      <a:extLst>
                        <a:ext uri="{9D8B030D-6E8A-4147-A177-3AD203B41FA5}">
                          <a16:colId xmlns:a16="http://schemas.microsoft.com/office/drawing/2014/main" val="2679639753"/>
                        </a:ext>
                      </a:extLst>
                    </a:gridCol>
                    <a:gridCol w="606298">
                      <a:extLst>
                        <a:ext uri="{9D8B030D-6E8A-4147-A177-3AD203B41FA5}">
                          <a16:colId xmlns:a16="http://schemas.microsoft.com/office/drawing/2014/main" val="1547890538"/>
                        </a:ext>
                      </a:extLst>
                    </a:gridCol>
                    <a:gridCol w="1398842">
                      <a:extLst>
                        <a:ext uri="{9D8B030D-6E8A-4147-A177-3AD203B41FA5}">
                          <a16:colId xmlns:a16="http://schemas.microsoft.com/office/drawing/2014/main" val="1614247960"/>
                        </a:ext>
                      </a:extLst>
                    </a:gridCol>
                    <a:gridCol w="1164209">
                      <a:extLst>
                        <a:ext uri="{9D8B030D-6E8A-4147-A177-3AD203B41FA5}">
                          <a16:colId xmlns:a16="http://schemas.microsoft.com/office/drawing/2014/main" val="15837090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𝑟𝑒</m:t>
                                </m:r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𝒍𝒐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𝑟𝑒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en-US" b="0" i="1" smtClean="0"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en-US" b="0" i="1" smtClean="0"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  <m:t>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en-US" b="0" i="1" smtClean="0"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−1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en-US" b="0" i="1" smtClean="0"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en-US" b="0" i="0" smtClean="0"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en-US" b="0" i="1" smtClean="0"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𝑖</m:t>
                                        </m:r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+1</m:t>
                                        </m:r>
                                      </m:e>
                                    </m:func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8324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8210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8188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7628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6121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1250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48961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372BBD88-3CD4-4C82-8708-6BFA9EBD6A93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809360525"/>
                  </p:ext>
                </p:extLst>
              </p:nvPr>
            </p:nvGraphicFramePr>
            <p:xfrm>
              <a:off x="6218238" y="1846263"/>
              <a:ext cx="3520504" cy="29207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1155">
                      <a:extLst>
                        <a:ext uri="{9D8B030D-6E8A-4147-A177-3AD203B41FA5}">
                          <a16:colId xmlns:a16="http://schemas.microsoft.com/office/drawing/2014/main" val="2679639753"/>
                        </a:ext>
                      </a:extLst>
                    </a:gridCol>
                    <a:gridCol w="606298">
                      <a:extLst>
                        <a:ext uri="{9D8B030D-6E8A-4147-A177-3AD203B41FA5}">
                          <a16:colId xmlns:a16="http://schemas.microsoft.com/office/drawing/2014/main" val="1547890538"/>
                        </a:ext>
                      </a:extLst>
                    </a:gridCol>
                    <a:gridCol w="1398842">
                      <a:extLst>
                        <a:ext uri="{9D8B030D-6E8A-4147-A177-3AD203B41FA5}">
                          <a16:colId xmlns:a16="http://schemas.microsoft.com/office/drawing/2014/main" val="1614247960"/>
                        </a:ext>
                      </a:extLst>
                    </a:gridCol>
                    <a:gridCol w="1164209">
                      <a:extLst>
                        <a:ext uri="{9D8B030D-6E8A-4147-A177-3AD203B41FA5}">
                          <a16:colId xmlns:a16="http://schemas.microsoft.com/office/drawing/2014/main" val="1583709024"/>
                        </a:ext>
                      </a:extLst>
                    </a:gridCol>
                  </a:tblGrid>
                  <a:tr h="695706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596" t="-4386" r="-429293" b="-33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8696" t="-4386" r="-84783" b="-33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3141" t="-4386" r="-2094" b="-33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324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8210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8188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7628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6121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1250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48961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7D2D1-A8FB-4C47-8C1B-F95F4BDD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DE0B7-E259-44D0-8FFC-042EB7EA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6D58A7-1A48-4EDE-9E7F-CC5E6D2E18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CE3A-29DA-4497-B724-930F90ED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Normalized Discounted Cumulative Gain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A7377-BEF4-43E8-BD32-DF5DD79622C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Normalized Discounted Cumulative Gain (NDCG):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𝑛𝐷𝐶𝐺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𝑖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𝑑𝑜𝑐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𝑠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𝑟𝑒</m:t>
                                </m:r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−1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en-US" i="1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en-US" i="1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𝑖</m:t>
                                    </m:r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+1</m:t>
                                    </m:r>
                                  </m:e>
                                </m:func>
                              </m:den>
                            </m:f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𝑖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𝑑𝑜𝑐</m:t>
                            </m:r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𝑠𝑜𝑟𝑡𝑒𝑑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𝑟𝑒</m:t>
                                </m:r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−1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b="0" i="0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𝑖</m:t>
                                    </m:r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+1</m:t>
                                    </m:r>
                                  </m:e>
                                </m:func>
                              </m:den>
                            </m:f>
                          </m:e>
                        </m:nary>
                      </m:den>
                    </m:f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r>
                  <a:rPr lang="en-US" dirty="0"/>
                  <a:t>Example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𝑟𝑒𝑙𝑒𝑣𝑎𝑛𝑐𝑒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={3,2,3,0,1,2}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3,1.8,1,0.9,0.4,0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=7.2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𝑛𝐷𝐶𝐺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6.9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7.2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=0.96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A7377-BEF4-43E8-BD32-DF5DD79622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531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372BBD88-3CD4-4C82-8708-6BFA9EBD6A93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6218238" y="1846263"/>
              <a:ext cx="3460179" cy="29207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2679639753"/>
                        </a:ext>
                      </a:extLst>
                    </a:gridCol>
                    <a:gridCol w="606298">
                      <a:extLst>
                        <a:ext uri="{9D8B030D-6E8A-4147-A177-3AD203B41FA5}">
                          <a16:colId xmlns:a16="http://schemas.microsoft.com/office/drawing/2014/main" val="1547890538"/>
                        </a:ext>
                      </a:extLst>
                    </a:gridCol>
                    <a:gridCol w="1398842">
                      <a:extLst>
                        <a:ext uri="{9D8B030D-6E8A-4147-A177-3AD203B41FA5}">
                          <a16:colId xmlns:a16="http://schemas.microsoft.com/office/drawing/2014/main" val="1614247960"/>
                        </a:ext>
                      </a:extLst>
                    </a:gridCol>
                    <a:gridCol w="1164209">
                      <a:extLst>
                        <a:ext uri="{9D8B030D-6E8A-4147-A177-3AD203B41FA5}">
                          <a16:colId xmlns:a16="http://schemas.microsoft.com/office/drawing/2014/main" val="15837090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𝑟𝑒</m:t>
                                </m:r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𝒍𝒐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𝑟𝑒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en-US" b="0" i="1" smtClean="0"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en-US" b="0" i="1" smtClean="0"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  <m:t>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en-US" b="0" i="1" smtClean="0"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−1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en-US" b="0" i="1" smtClean="0"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en-US" b="0" i="0" smtClean="0"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en-US" b="0" i="1" smtClean="0"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𝑖</m:t>
                                        </m:r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+1</m:t>
                                        </m:r>
                                      </m:e>
                                    </m:func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8324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8210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8188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7628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6121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1250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48961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372BBD88-3CD4-4C82-8708-6BFA9EBD6A93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57354909"/>
                  </p:ext>
                </p:extLst>
              </p:nvPr>
            </p:nvGraphicFramePr>
            <p:xfrm>
              <a:off x="6218238" y="1846263"/>
              <a:ext cx="3460179" cy="29207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2679639753"/>
                        </a:ext>
                      </a:extLst>
                    </a:gridCol>
                    <a:gridCol w="606298">
                      <a:extLst>
                        <a:ext uri="{9D8B030D-6E8A-4147-A177-3AD203B41FA5}">
                          <a16:colId xmlns:a16="http://schemas.microsoft.com/office/drawing/2014/main" val="1547890538"/>
                        </a:ext>
                      </a:extLst>
                    </a:gridCol>
                    <a:gridCol w="1398842">
                      <a:extLst>
                        <a:ext uri="{9D8B030D-6E8A-4147-A177-3AD203B41FA5}">
                          <a16:colId xmlns:a16="http://schemas.microsoft.com/office/drawing/2014/main" val="1614247960"/>
                        </a:ext>
                      </a:extLst>
                    </a:gridCol>
                    <a:gridCol w="1164209">
                      <a:extLst>
                        <a:ext uri="{9D8B030D-6E8A-4147-A177-3AD203B41FA5}">
                          <a16:colId xmlns:a16="http://schemas.microsoft.com/office/drawing/2014/main" val="1583709024"/>
                        </a:ext>
                      </a:extLst>
                    </a:gridCol>
                  </a:tblGrid>
                  <a:tr h="695706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495" t="-4386" r="-429293" b="-33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348" t="-4386" r="-84783" b="-33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7906" t="-4386" r="-2094" b="-33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324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8210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8188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7628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6121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1250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48961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7D2D1-A8FB-4C47-8C1B-F95F4BDD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DE0B7-E259-44D0-8FFC-042EB7EA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6D58A7-1A48-4EDE-9E7F-CC5E6D2E18F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CAB619-701D-4914-8095-2D57F239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Evaluation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3AC09-B10C-4BB5-9959-3C678D052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Silhouette Index</a:t>
            </a:r>
          </a:p>
          <a:p>
            <a:r>
              <a:rPr lang="en-US" dirty="0"/>
              <a:t>Davies Bouldin</a:t>
            </a:r>
          </a:p>
          <a:p>
            <a:r>
              <a:rPr lang="en-US" dirty="0" err="1"/>
              <a:t>Calinski</a:t>
            </a:r>
            <a:r>
              <a:rPr lang="en-US" dirty="0"/>
              <a:t> </a:t>
            </a:r>
            <a:r>
              <a:rPr lang="en-US" dirty="0" err="1"/>
              <a:t>Harabasz</a:t>
            </a:r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36357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BAEB-712A-4A3D-AB48-27252FB3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Index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09C80A-FED4-4088-A42E-486CD40E925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Measurement of consistency of clusters</a:t>
                </a:r>
              </a:p>
              <a:p>
                <a:r>
                  <a:rPr lang="en-US" dirty="0"/>
                  <a:t>Mean Distance Inner/Intra Cluster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sim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Evaluation of the assignment of p</a:t>
                </a:r>
              </a:p>
              <a:p>
                <a:r>
                  <a:rPr lang="en-US" dirty="0"/>
                  <a:t>Mean Distance Outer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𝑑𝑖𝑓𝑓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Evaluation of the assignment of p with near most cluster</a:t>
                </a:r>
              </a:p>
              <a:p>
                <a:r>
                  <a:rPr lang="en-US" b="0" dirty="0"/>
                  <a:t>Silhouette Value of 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𝑑𝑖𝑓𝑓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𝑑𝑖𝑓𝑓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𝑠𝑖𝑚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|&gt;1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09C80A-FED4-4088-A42E-486CD40E92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72" t="-16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86E163-9ADA-4FE2-825F-F0430C5B865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𝑑𝑖𝑓𝑓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𝑑𝑖𝑓𝑓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𝑑𝑖𝑓𝑓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𝑑𝑖𝑓𝑓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𝑑𝑖𝑓𝑓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mean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Value of Silhouette (-1,+1)</a:t>
                </a:r>
                <a:endParaRPr lang="LID4096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86E163-9ADA-4FE2-825F-F0430C5B86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7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55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4215-AB24-43BB-A221-E322024E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Davies Bouldin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45DD39-4AFE-45A1-BD4F-8FEE8258D59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=[1,…,|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45DD39-4AFE-45A1-BD4F-8FEE8258D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72" t="-924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229CBF1-A17A-4F7D-B027-ECA55C92DDA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centroid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229CBF1-A17A-4F7D-B027-ECA55C92DD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72" t="-11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758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537C-5D91-4094-8732-A7034D66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Calinski</a:t>
            </a:r>
            <a:r>
              <a:rPr lang="en-US" dirty="0"/>
              <a:t> </a:t>
            </a:r>
            <a:r>
              <a:rPr lang="en-US" dirty="0" err="1"/>
              <a:t>Harabasz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B008CD-A6AA-4B56-BFC5-61B1F84315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number of points in cluster k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centroid of cluster k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centroid of all clusters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total points</a:t>
                </a:r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B008CD-A6AA-4B56-BFC5-61B1F84315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45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00A3-DD94-4EAD-8EF0-5AE67D99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Datasets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ED0B52-5DF5-4871-807A-CF5FB95AAD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Textual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6D24D-73B0-48EE-B2F7-09839D176E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GOV2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Another TREC/NIST collection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25 million web pages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Largest collection that is easily available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But still 3 orders of magnitude smaller than what Google/Yahoo/MSN index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Cross Language Evaluation Forum (CLEF)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This evaluation series has concentrated on European languages and cross-language information retrieval.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TREC (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Text Retrieval Conference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450 Queries/Information Needs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1.89 M Documents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Reuters-RCV2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 Newsgroups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18941 articles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521AAB-8AD9-48FE-B125-E7D40A103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Image</a:t>
            </a:r>
            <a:endParaRPr lang="LID4096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D090FC-A888-4297-A7C9-BAF2CF2FB14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Image Net</a:t>
            </a:r>
          </a:p>
          <a:p>
            <a:pPr lvl="1"/>
            <a:r>
              <a:rPr lang="en-US" dirty="0"/>
              <a:t>Millions of Images</a:t>
            </a:r>
          </a:p>
          <a:p>
            <a:pPr lvl="1"/>
            <a:r>
              <a:rPr lang="en-US" dirty="0"/>
              <a:t>1000 classes</a:t>
            </a:r>
          </a:p>
          <a:p>
            <a:r>
              <a:rPr lang="en-US" dirty="0"/>
              <a:t>Object Net</a:t>
            </a:r>
          </a:p>
          <a:p>
            <a:pPr lvl="1"/>
            <a:r>
              <a:rPr lang="en-US" dirty="0"/>
              <a:t>Millions of Images</a:t>
            </a:r>
          </a:p>
          <a:p>
            <a:pPr lvl="1"/>
            <a:r>
              <a:rPr lang="en-US" dirty="0"/>
              <a:t>1000 classes</a:t>
            </a:r>
          </a:p>
          <a:p>
            <a:r>
              <a:rPr lang="en-US" dirty="0"/>
              <a:t>MNIST</a:t>
            </a:r>
          </a:p>
          <a:p>
            <a:pPr lvl="1"/>
            <a:r>
              <a:rPr lang="en-US" dirty="0"/>
              <a:t>10 classes</a:t>
            </a:r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B4080-0F42-4BA6-998E-A90C6AB5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38B92-E1FA-4F55-9B80-A914B741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6D58A7-1A48-4EDE-9E7F-CC5E6D2E18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8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A343-DF46-4988-9D96-F21D235C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Measures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818922-D059-4F0E-A435-3CF96B8238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Un-Ranked Results</a:t>
            </a:r>
            <a:endParaRPr lang="LID4096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E4E6A9-EA9B-461E-AA02-9579C1B78D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  <a:p>
            <a:r>
              <a:rPr lang="en-US" dirty="0"/>
              <a:t>Recall</a:t>
            </a:r>
          </a:p>
          <a:p>
            <a:r>
              <a:rPr lang="en-US" dirty="0"/>
              <a:t>Accuracy</a:t>
            </a:r>
          </a:p>
          <a:p>
            <a:r>
              <a:rPr lang="en-US" dirty="0"/>
              <a:t>F-Measure</a:t>
            </a:r>
          </a:p>
          <a:p>
            <a:r>
              <a:rPr lang="en-US" dirty="0"/>
              <a:t>MCC</a:t>
            </a:r>
          </a:p>
          <a:p>
            <a:r>
              <a:rPr lang="en-US" dirty="0"/>
              <a:t>Jaccard Index</a:t>
            </a:r>
          </a:p>
          <a:p>
            <a:endParaRPr lang="LID4096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F3BD38-5962-458B-B4F6-58E3F4ABE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Ranked Results</a:t>
            </a:r>
            <a:endParaRPr lang="LID4096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1D2DB5-4835-4BA1-B0F5-82EC8BC3349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Top 5 Accuracy</a:t>
            </a:r>
          </a:p>
          <a:p>
            <a:r>
              <a:rPr lang="en-US" dirty="0"/>
              <a:t>Mean Average Precision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Normalized Discounted Cumulative Gain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4958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1B41-4274-4264-B9C7-1F308B24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BF996-381F-4544-BA47-76D14EECB7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TP</a:t>
            </a:r>
            <a:r>
              <a:rPr lang="en-US" dirty="0"/>
              <a:t>: True Positive</a:t>
            </a:r>
          </a:p>
          <a:p>
            <a:pPr lvl="1"/>
            <a:r>
              <a:rPr lang="en-US" dirty="0"/>
              <a:t>Number of relevant documents retrieved.</a:t>
            </a:r>
          </a:p>
          <a:p>
            <a:r>
              <a:rPr lang="en-US" b="1" dirty="0"/>
              <a:t>FP</a:t>
            </a:r>
            <a:r>
              <a:rPr lang="en-US" dirty="0"/>
              <a:t>: False Positive</a:t>
            </a:r>
          </a:p>
          <a:p>
            <a:pPr lvl="1"/>
            <a:r>
              <a:rPr lang="en-US" dirty="0"/>
              <a:t>Number of documents retrieved but irrelevant.</a:t>
            </a:r>
          </a:p>
          <a:p>
            <a:r>
              <a:rPr lang="en-US" b="1" dirty="0"/>
              <a:t>TN</a:t>
            </a:r>
            <a:r>
              <a:rPr lang="en-US" dirty="0"/>
              <a:t>: True Negative</a:t>
            </a:r>
          </a:p>
          <a:p>
            <a:pPr lvl="1"/>
            <a:r>
              <a:rPr lang="en-US" dirty="0"/>
              <a:t>Number of irrelevant documents not retrieved.</a:t>
            </a:r>
          </a:p>
          <a:p>
            <a:r>
              <a:rPr lang="en-US" b="1" dirty="0"/>
              <a:t>FN</a:t>
            </a:r>
            <a:r>
              <a:rPr lang="en-US" dirty="0"/>
              <a:t>: False Negative</a:t>
            </a:r>
          </a:p>
          <a:p>
            <a:pPr lvl="1"/>
            <a:r>
              <a:rPr lang="en-US" dirty="0"/>
              <a:t>Number of relevant documents not retrieved.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D611AE8-768B-400D-A2F4-57DB500BAA6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18238" y="1846263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15297411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411011664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498440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140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14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365703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D2157-3D02-4B1E-A731-D1E6B954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4AB442-A338-4ACE-AF9C-7C765DFE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6D58A7-1A48-4EDE-9E7F-CC5E6D2E18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8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1B41-4274-4264-B9C7-1F308B24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ABF996-381F-4544-BA47-76D14EECB70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en-US" b="1" dirty="0"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Precision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: </a:t>
                </a:r>
                <a:r>
                  <a:rPr lang="en-US" altLang="en-US" sz="2100" dirty="0"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fraction of retrieved docs that are relevant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𝑇𝑃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𝑇𝑃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𝐹𝑃</m:t>
                        </m:r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𝑟𝑒𝑙𝑒𝑣𝑎𝑛𝑡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|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𝑟𝑒𝑡𝑟𝑖𝑒𝑣𝑒𝑑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eaLnBrk="1" hangingPunct="1"/>
                <a:r>
                  <a:rPr lang="en-US" altLang="en-US" b="1" dirty="0"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Recall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: </a:t>
                </a:r>
                <a:r>
                  <a:rPr lang="en-US" altLang="en-US" sz="2100" dirty="0"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fraction of relevant docs that are retrieved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𝑅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𝑇𝑃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𝑇𝑃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𝐹𝑁</m:t>
                        </m:r>
                      </m:den>
                    </m:f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r>
                      <m:rPr>
                        <m:nor/>
                      </m:rPr>
                      <a:rPr lang="en-US" altLang="en-US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m:rPr>
                        <m:nor/>
                      </m:rPr>
                      <a:rPr lang="en-US" altLang="en-US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retrieved</m:t>
                    </m:r>
                    <m:r>
                      <m:rPr>
                        <m:nor/>
                      </m:rPr>
                      <a:rPr lang="en-US" altLang="en-US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|</m:t>
                    </m:r>
                    <m:r>
                      <m:rPr>
                        <m:nor/>
                      </m:rPr>
                      <a:rPr lang="en-US" altLang="en-US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relevant</m:t>
                    </m:r>
                    <m:r>
                      <m:rPr>
                        <m:nor/>
                      </m:rPr>
                      <a:rPr lang="en-US" altLang="en-US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:r>
                  <a:rPr lang="en-US" b="1" dirty="0"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Accuracy</a:t>
                </a:r>
                <a:r>
                  <a:rPr lang="en-US" dirty="0"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: the fraction of correct retrieval.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𝐴𝑐𝑐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:r>
                  <a:rPr lang="en-US" b="1" dirty="0"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Fall-out</a:t>
                </a:r>
                <a:r>
                  <a:rPr lang="en-US" dirty="0"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: The proportion of non-relevant documents retrieved.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𝐹𝑎𝑙𝑙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𝑜𝑢𝑡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𝑇𝑁</m:t>
                        </m:r>
                      </m:den>
                    </m:f>
                  </m:oMath>
                </a14:m>
                <a:endParaRPr lang="en-US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:pPr lvl="1"/>
                <a:endParaRPr lang="en-US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ABF996-381F-4544-BA47-76D14EECB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72" t="-1261" r="-6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D611AE8-768B-400D-A2F4-57DB500BAA6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18238" y="1846263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15297411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411011664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498440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140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14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365703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499F1-1EE4-4CAC-B3A8-32652A77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01BB44-FDA1-4189-AE83-2991A0DC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6D58A7-1A48-4EDE-9E7F-CC5E6D2E18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4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0511-2358-4F2C-9B10-80E60FDE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8651B-768E-454A-821A-4B66D7FDB4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EF50844-1F3F-4C9B-8A56-5926B4E52E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95276" y="4700214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544151428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75179090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69484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968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A26FC62-FEB0-4629-A1C6-0E78723B4718}"/>
              </a:ext>
            </a:extLst>
          </p:cNvPr>
          <p:cNvGraphicFramePr>
            <a:graphicFrameLocks noGrp="1"/>
          </p:cNvGraphicFramePr>
          <p:nvPr/>
        </p:nvGraphicFramePr>
        <p:xfrm>
          <a:off x="795276" y="1979958"/>
          <a:ext cx="50292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96083799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4113199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448570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Corpus=120</a:t>
                      </a:r>
                    </a:p>
                    <a:p>
                      <a:r>
                        <a:rPr lang="en-US" dirty="0"/>
                        <a:t>Relevant=100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 Retrieved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66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6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5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2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5688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A2BFE7-59F3-4CB9-A3C3-51D56F4638CD}"/>
              </a:ext>
            </a:extLst>
          </p:cNvPr>
          <p:cNvGraphicFramePr>
            <a:graphicFrameLocks/>
          </p:cNvGraphicFramePr>
          <p:nvPr/>
        </p:nvGraphicFramePr>
        <p:xfrm>
          <a:off x="6315230" y="1048779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544151428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75179090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69484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9687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02C8777-D108-4E80-A989-13B52C7DAC9F}"/>
              </a:ext>
            </a:extLst>
          </p:cNvPr>
          <p:cNvGraphicFramePr>
            <a:graphicFrameLocks/>
          </p:cNvGraphicFramePr>
          <p:nvPr/>
        </p:nvGraphicFramePr>
        <p:xfrm>
          <a:off x="6315230" y="2295919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544151428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75179090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69484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9687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0419BB70-2728-4D9B-B9BA-0551EB993E23}"/>
              </a:ext>
            </a:extLst>
          </p:cNvPr>
          <p:cNvGraphicFramePr>
            <a:graphicFrameLocks/>
          </p:cNvGraphicFramePr>
          <p:nvPr/>
        </p:nvGraphicFramePr>
        <p:xfrm>
          <a:off x="6294462" y="3543059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544151428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75179090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69484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968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861AA23-31EC-4B67-8D16-BAAEC2E0F303}"/>
              </a:ext>
            </a:extLst>
          </p:cNvPr>
          <p:cNvGraphicFramePr>
            <a:graphicFrameLocks/>
          </p:cNvGraphicFramePr>
          <p:nvPr/>
        </p:nvGraphicFramePr>
        <p:xfrm>
          <a:off x="6275359" y="4881417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544151428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75179090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69484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9687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62131B-ED18-41C5-AF9B-32478496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2708243-0F38-40D7-A241-AA40AD41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6D58A7-1A48-4EDE-9E7F-CC5E6D2E18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9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0511-2358-4F2C-9B10-80E60FDE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EF50844-1F3F-4C9B-8A56-5926B4E52E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18238" y="285909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544151428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75179090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69484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968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A26FC62-FEB0-4629-A1C6-0E78723B4718}"/>
              </a:ext>
            </a:extLst>
          </p:cNvPr>
          <p:cNvGraphicFramePr>
            <a:graphicFrameLocks noGrp="1"/>
          </p:cNvGraphicFramePr>
          <p:nvPr/>
        </p:nvGraphicFramePr>
        <p:xfrm>
          <a:off x="518439" y="1979958"/>
          <a:ext cx="5029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96083799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4113199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448570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66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6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5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2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5688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A2BFE7-59F3-4CB9-A3C3-51D56F4638CD}"/>
              </a:ext>
            </a:extLst>
          </p:cNvPr>
          <p:cNvGraphicFramePr>
            <a:graphicFrameLocks/>
          </p:cNvGraphicFramePr>
          <p:nvPr/>
        </p:nvGraphicFramePr>
        <p:xfrm>
          <a:off x="6218238" y="1539655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544151428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75179090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69484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9687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02C8777-D108-4E80-A989-13B52C7DAC9F}"/>
              </a:ext>
            </a:extLst>
          </p:cNvPr>
          <p:cNvGraphicFramePr>
            <a:graphicFrameLocks/>
          </p:cNvGraphicFramePr>
          <p:nvPr/>
        </p:nvGraphicFramePr>
        <p:xfrm>
          <a:off x="6218238" y="2819519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544151428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75179090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69484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96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B1019D5-036F-45A6-B556-7561785B04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5277" y="4570736"/>
                <a:ext cx="4822804" cy="154095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r>
                      <a:rPr lang="en-US" altLang="en-US" sz="280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>
                      <m:fPr>
                        <m:ctrlPr>
                          <a:rPr lang="en-US" altLang="en-US" sz="28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en-US" sz="28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𝑇𝑃</m:t>
                        </m:r>
                      </m:num>
                      <m:den>
                        <m:r>
                          <a:rPr lang="en-US" altLang="en-US" sz="28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𝑇𝑃</m:t>
                        </m:r>
                        <m:r>
                          <a:rPr lang="en-US" altLang="en-US" sz="28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altLang="en-US" sz="28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en-US" sz="2800" i="1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𝑅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>
                      <m:fPr>
                        <m:ctrlPr>
                          <a:rPr lang="en-US" altLang="en-US" sz="2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en-US" sz="2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𝑇𝑃</m:t>
                        </m:r>
                      </m:num>
                      <m:den>
                        <m:r>
                          <a:rPr lang="en-US" altLang="en-US" sz="2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𝑇𝑃</m:t>
                        </m:r>
                        <m:r>
                          <a:rPr lang="en-US" altLang="en-US" sz="2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altLang="en-US" sz="2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𝐹𝑁</m:t>
                        </m:r>
                      </m:den>
                    </m:f>
                  </m:oMath>
                </a14:m>
                <a:endParaRPr lang="en-US" sz="2800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B1019D5-036F-45A6-B556-7561785B0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77" y="4570736"/>
                <a:ext cx="4822804" cy="15409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3EEB112F-40A9-4A4C-BD69-7E981E25EB65}"/>
              </a:ext>
            </a:extLst>
          </p:cNvPr>
          <p:cNvGraphicFramePr>
            <a:graphicFrameLocks/>
          </p:cNvGraphicFramePr>
          <p:nvPr/>
        </p:nvGraphicFramePr>
        <p:xfrm>
          <a:off x="6218238" y="4081608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544151428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75179090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69484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968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A34E20C-477A-4DA7-8D97-FE9075164F1E}"/>
              </a:ext>
            </a:extLst>
          </p:cNvPr>
          <p:cNvGraphicFramePr>
            <a:graphicFrameLocks/>
          </p:cNvGraphicFramePr>
          <p:nvPr/>
        </p:nvGraphicFramePr>
        <p:xfrm>
          <a:off x="6218238" y="5318345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544151428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75179090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69484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9687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8F9FF-6685-41CA-BE01-16EFE031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20A9A-C3B9-47E6-A1C3-F283F453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6D58A7-1A48-4EDE-9E7F-CC5E6D2E18F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BB130FA6-FE7C-4FA8-A9AE-2726DD5FA5D4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49371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15297411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4110116649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498440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140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14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365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27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67</TotalTime>
  <Words>2260</Words>
  <Application>Microsoft Office PowerPoint</Application>
  <PresentationFormat>Widescreen</PresentationFormat>
  <Paragraphs>775</Paragraphs>
  <Slides>35</Slides>
  <Notes>0</Notes>
  <HiddenSlides>4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Cambria Math</vt:lpstr>
      <vt:lpstr>Century Schoolbook</vt:lpstr>
      <vt:lpstr>Lucida Sans</vt:lpstr>
      <vt:lpstr>Wingdings 2</vt:lpstr>
      <vt:lpstr>View</vt:lpstr>
      <vt:lpstr>Chart</vt:lpstr>
      <vt:lpstr>CS4104 Applied Machine Learning</vt:lpstr>
      <vt:lpstr>Evaluating a Machine Learning Algorithm</vt:lpstr>
      <vt:lpstr>Dataset</vt:lpstr>
      <vt:lpstr>Standard Datasets</vt:lpstr>
      <vt:lpstr>Evaluation Measures</vt:lpstr>
      <vt:lpstr>Evaluation Measures</vt:lpstr>
      <vt:lpstr>Evaluation Measures</vt:lpstr>
      <vt:lpstr>Confusion Matrix</vt:lpstr>
      <vt:lpstr>Precision and Recall</vt:lpstr>
      <vt:lpstr>Precision and Recall</vt:lpstr>
      <vt:lpstr>Precision and Recall</vt:lpstr>
      <vt:lpstr>Accuracy</vt:lpstr>
      <vt:lpstr>Accuracy</vt:lpstr>
      <vt:lpstr>Precision/Recall</vt:lpstr>
      <vt:lpstr>Comminated Measures</vt:lpstr>
      <vt:lpstr>Weighted Harmonic Mean (F-Measure)</vt:lpstr>
      <vt:lpstr>F1-Score, F1-Measure</vt:lpstr>
      <vt:lpstr>Matthews Correlation Coefficient (MCC)</vt:lpstr>
      <vt:lpstr>Jaccard Index (JI)</vt:lpstr>
      <vt:lpstr>Evaluation Measures</vt:lpstr>
      <vt:lpstr>Evaluation of ranked results</vt:lpstr>
      <vt:lpstr>Ranking Evaluation Measures</vt:lpstr>
      <vt:lpstr>Accuracy</vt:lpstr>
      <vt:lpstr>Interpolated precision (P_interp)</vt:lpstr>
      <vt:lpstr>Interpolated precision (P_interp)</vt:lpstr>
      <vt:lpstr>R-precision</vt:lpstr>
      <vt:lpstr>Average Precision AveP</vt:lpstr>
      <vt:lpstr>Mean average precision (MAP)</vt:lpstr>
      <vt:lpstr>Cumulative Gain</vt:lpstr>
      <vt:lpstr>Discounted Cumulative Gain</vt:lpstr>
      <vt:lpstr>Normalized Discounted Cumulative Gain</vt:lpstr>
      <vt:lpstr>Cluster Evaluation</vt:lpstr>
      <vt:lpstr>Silhouette Index</vt:lpstr>
      <vt:lpstr>Davies Bouldin</vt:lpstr>
      <vt:lpstr>Calinski Harabasz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CS4104 Applied Machine Learning</dc:title>
  <dc:creator>Zeshan Khan</dc:creator>
  <cp:lastModifiedBy>Zeshan Khan</cp:lastModifiedBy>
  <cp:revision>59</cp:revision>
  <dcterms:created xsi:type="dcterms:W3CDTF">2021-12-02T03:25:06Z</dcterms:created>
  <dcterms:modified xsi:type="dcterms:W3CDTF">2021-12-09T04:33:21Z</dcterms:modified>
</cp:coreProperties>
</file>