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mp4" ContentType="video/mp4"/>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2.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3.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notesSlides/notesSlide4.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notesSlides/notesSlide5.xml" ContentType="application/vnd.openxmlformats-officedocument.presentationml.notesSlide+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notesSlides/notesSlide6.xml" ContentType="application/vnd.openxmlformats-officedocument.presentationml.notesSlide+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1"/>
  </p:notesMasterIdLst>
  <p:sldIdLst>
    <p:sldId id="256" r:id="rId2"/>
    <p:sldId id="299" r:id="rId3"/>
    <p:sldId id="319" r:id="rId4"/>
    <p:sldId id="320" r:id="rId5"/>
    <p:sldId id="259" r:id="rId6"/>
    <p:sldId id="277" r:id="rId7"/>
    <p:sldId id="321" r:id="rId8"/>
    <p:sldId id="278" r:id="rId9"/>
    <p:sldId id="322" r:id="rId10"/>
    <p:sldId id="294" r:id="rId11"/>
    <p:sldId id="311" r:id="rId12"/>
    <p:sldId id="312" r:id="rId13"/>
    <p:sldId id="313" r:id="rId14"/>
    <p:sldId id="260" r:id="rId15"/>
    <p:sldId id="288" r:id="rId16"/>
    <p:sldId id="324" r:id="rId17"/>
    <p:sldId id="314" r:id="rId18"/>
    <p:sldId id="281" r:id="rId19"/>
    <p:sldId id="263" r:id="rId20"/>
    <p:sldId id="295" r:id="rId21"/>
    <p:sldId id="302" r:id="rId22"/>
    <p:sldId id="289" r:id="rId23"/>
    <p:sldId id="261" r:id="rId24"/>
    <p:sldId id="296" r:id="rId25"/>
    <p:sldId id="262" r:id="rId26"/>
    <p:sldId id="303" r:id="rId27"/>
    <p:sldId id="264" r:id="rId28"/>
    <p:sldId id="266" r:id="rId29"/>
    <p:sldId id="297" r:id="rId30"/>
    <p:sldId id="269" r:id="rId31"/>
    <p:sldId id="291" r:id="rId32"/>
    <p:sldId id="271" r:id="rId33"/>
    <p:sldId id="292" r:id="rId34"/>
    <p:sldId id="307" r:id="rId35"/>
    <p:sldId id="308" r:id="rId36"/>
    <p:sldId id="325" r:id="rId37"/>
    <p:sldId id="315" r:id="rId38"/>
    <p:sldId id="275" r:id="rId39"/>
    <p:sldId id="293" r:id="rId40"/>
    <p:sldId id="279" r:id="rId41"/>
    <p:sldId id="305" r:id="rId42"/>
    <p:sldId id="306" r:id="rId43"/>
    <p:sldId id="284" r:id="rId44"/>
    <p:sldId id="309" r:id="rId45"/>
    <p:sldId id="316" r:id="rId46"/>
    <p:sldId id="317" r:id="rId47"/>
    <p:sldId id="267" r:id="rId48"/>
    <p:sldId id="318" r:id="rId49"/>
    <p:sldId id="287"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50D105-FFF6-4A28-B6E8-7799D2857B83}" type="datetimeFigureOut">
              <a:rPr lang="LID4096" smtClean="0"/>
              <a:t>12/16/2021</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8D02E1-6F12-4F47-B43A-264E4EF31A7E}" type="slidenum">
              <a:rPr lang="LID4096" smtClean="0"/>
              <a:t>‹#›</a:t>
            </a:fld>
            <a:endParaRPr lang="LID4096"/>
          </a:p>
        </p:txBody>
      </p:sp>
    </p:spTree>
    <p:extLst>
      <p:ext uri="{BB962C8B-B14F-4D97-AF65-F5344CB8AC3E}">
        <p14:creationId xmlns:p14="http://schemas.microsoft.com/office/powerpoint/2010/main" val="80303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reinforcement learning the goal is to learn a policy, which gives us the action given </a:t>
            </a:r>
          </a:p>
        </p:txBody>
      </p:sp>
      <p:sp>
        <p:nvSpPr>
          <p:cNvPr id="4" name="Slide Number Placeholder 3"/>
          <p:cNvSpPr>
            <a:spLocks noGrp="1"/>
          </p:cNvSpPr>
          <p:nvPr>
            <p:ph type="sldNum" sz="quarter" idx="5"/>
          </p:nvPr>
        </p:nvSpPr>
        <p:spPr/>
        <p:txBody>
          <a:bodyPr/>
          <a:lstStyle/>
          <a:p>
            <a:fld id="{900AA35E-D545-4B9F-910B-C6CE6D1921B4}" type="slidenum">
              <a:rPr lang="en-US" smtClean="0"/>
              <a:t>6</a:t>
            </a:fld>
            <a:endParaRPr lang="en-US"/>
          </a:p>
        </p:txBody>
      </p:sp>
    </p:spTree>
    <p:extLst>
      <p:ext uri="{BB962C8B-B14F-4D97-AF65-F5344CB8AC3E}">
        <p14:creationId xmlns:p14="http://schemas.microsoft.com/office/powerpoint/2010/main" val="295110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Prediction: finding the likely output given the input</a:t>
            </a:r>
          </a:p>
          <a:p>
            <a:r>
              <a:rPr lang="en-US" dirty="0"/>
              <a:t>Control is a little different, now we have to find a control given only the observation (and a reward signal)</a:t>
            </a:r>
          </a:p>
          <a:p>
            <a:r>
              <a:rPr lang="en-US" dirty="0"/>
              <a:t>So can we use any of the tricks we learned for prediction in control?</a:t>
            </a:r>
          </a:p>
        </p:txBody>
      </p:sp>
      <p:sp>
        <p:nvSpPr>
          <p:cNvPr id="4" name="Slide Number Placeholder 3"/>
          <p:cNvSpPr>
            <a:spLocks noGrp="1"/>
          </p:cNvSpPr>
          <p:nvPr>
            <p:ph type="sldNum" sz="quarter" idx="5"/>
          </p:nvPr>
        </p:nvSpPr>
        <p:spPr/>
        <p:txBody>
          <a:bodyPr/>
          <a:lstStyle/>
          <a:p>
            <a:fld id="{900AA35E-D545-4B9F-910B-C6CE6D1921B4}" type="slidenum">
              <a:rPr lang="en-US" smtClean="0"/>
              <a:t>8</a:t>
            </a:fld>
            <a:endParaRPr lang="en-US"/>
          </a:p>
        </p:txBody>
      </p:sp>
    </p:spTree>
    <p:extLst>
      <p:ext uri="{BB962C8B-B14F-4D97-AF65-F5344CB8AC3E}">
        <p14:creationId xmlns:p14="http://schemas.microsoft.com/office/powerpoint/2010/main" val="1538712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Markov – only previous state matters</a:t>
            </a:r>
          </a:p>
          <a:p>
            <a:r>
              <a:rPr lang="en-US" dirty="0"/>
              <a:t>Decision – agent takes actions, and those decisions have consequences</a:t>
            </a:r>
          </a:p>
          <a:p>
            <a:r>
              <a:rPr lang="en-US" dirty="0"/>
              <a:t>Process – there is some transition function</a:t>
            </a:r>
          </a:p>
          <a:p>
            <a:r>
              <a:rPr lang="en-US" dirty="0"/>
              <a:t>Transition function is sometimes called the dynamics of the system</a:t>
            </a:r>
          </a:p>
          <a:p>
            <a:r>
              <a:rPr lang="en-US" dirty="0"/>
              <a:t>Reward function can in general depend on both the state and action, but often it’s only related to the state</a:t>
            </a:r>
          </a:p>
          <a:p>
            <a:r>
              <a:rPr lang="en-US" dirty="0"/>
              <a:t>Goal: maximize overall reward</a:t>
            </a:r>
          </a:p>
        </p:txBody>
      </p:sp>
      <p:sp>
        <p:nvSpPr>
          <p:cNvPr id="4" name="Slide Number Placeholder 3"/>
          <p:cNvSpPr>
            <a:spLocks noGrp="1"/>
          </p:cNvSpPr>
          <p:nvPr>
            <p:ph type="sldNum" sz="quarter" idx="5"/>
          </p:nvPr>
        </p:nvSpPr>
        <p:spPr/>
        <p:txBody>
          <a:bodyPr/>
          <a:lstStyle/>
          <a:p>
            <a:fld id="{900AA35E-D545-4B9F-910B-C6CE6D1921B4}" type="slidenum">
              <a:rPr lang="en-US" smtClean="0"/>
              <a:t>14</a:t>
            </a:fld>
            <a:endParaRPr lang="en-US"/>
          </a:p>
        </p:txBody>
      </p:sp>
    </p:spTree>
    <p:extLst>
      <p:ext uri="{BB962C8B-B14F-4D97-AF65-F5344CB8AC3E}">
        <p14:creationId xmlns:p14="http://schemas.microsoft.com/office/powerpoint/2010/main" val="715637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0AA35E-D545-4B9F-910B-C6CE6D1921B4}" type="slidenum">
              <a:rPr lang="en-US" smtClean="0"/>
              <a:t>17</a:t>
            </a:fld>
            <a:endParaRPr lang="en-US"/>
          </a:p>
        </p:txBody>
      </p:sp>
    </p:spTree>
    <p:extLst>
      <p:ext uri="{BB962C8B-B14F-4D97-AF65-F5344CB8AC3E}">
        <p14:creationId xmlns:p14="http://schemas.microsoft.com/office/powerpoint/2010/main" val="4186481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0AA35E-D545-4B9F-910B-C6CE6D1921B4}" type="slidenum">
              <a:rPr lang="en-US" smtClean="0"/>
              <a:t>18</a:t>
            </a:fld>
            <a:endParaRPr lang="en-US"/>
          </a:p>
        </p:txBody>
      </p:sp>
    </p:spTree>
    <p:extLst>
      <p:ext uri="{BB962C8B-B14F-4D97-AF65-F5344CB8AC3E}">
        <p14:creationId xmlns:p14="http://schemas.microsoft.com/office/powerpoint/2010/main" val="3622989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Allows continuous state spaces</a:t>
            </a:r>
          </a:p>
          <a:p>
            <a:r>
              <a:rPr lang="en-US" dirty="0"/>
              <a:t>Where’s the deep in “deep RL”</a:t>
            </a:r>
          </a:p>
          <a:p>
            <a:r>
              <a:rPr lang="en-US" dirty="0" err="1"/>
              <a:t>Whats</a:t>
            </a:r>
            <a:r>
              <a:rPr lang="en-US" dirty="0"/>
              <a:t> with this other Q?</a:t>
            </a:r>
          </a:p>
          <a:p>
            <a:r>
              <a:rPr lang="en-US" dirty="0"/>
              <a:t>At the beginning of training our Q function will be really bad, so the updates will be bad, but each update is moving in the right direction, so overall we’re moving in the right direction</a:t>
            </a:r>
          </a:p>
          <a:p>
            <a:r>
              <a:rPr lang="en-US" dirty="0"/>
              <a:t>Take the derivative of loss </a:t>
            </a:r>
            <a:r>
              <a:rPr lang="en-US" dirty="0" err="1"/>
              <a:t>wrt</a:t>
            </a:r>
            <a:r>
              <a:rPr lang="en-US" dirty="0"/>
              <a:t> Q -&gt; gives you q learning update -&gt; shows the </a:t>
            </a:r>
            <a:r>
              <a:rPr lang="en-US" dirty="0" err="1"/>
              <a:t>mse</a:t>
            </a:r>
            <a:r>
              <a:rPr lang="en-US" dirty="0"/>
              <a:t> loss for params is equivalent to the tabular setting of updating the q values</a:t>
            </a:r>
          </a:p>
        </p:txBody>
      </p:sp>
      <p:sp>
        <p:nvSpPr>
          <p:cNvPr id="4" name="Slide Number Placeholder 3"/>
          <p:cNvSpPr>
            <a:spLocks noGrp="1"/>
          </p:cNvSpPr>
          <p:nvPr>
            <p:ph type="sldNum" sz="quarter" idx="5"/>
          </p:nvPr>
        </p:nvSpPr>
        <p:spPr/>
        <p:txBody>
          <a:bodyPr/>
          <a:lstStyle/>
          <a:p>
            <a:fld id="{900AA35E-D545-4B9F-910B-C6CE6D1921B4}" type="slidenum">
              <a:rPr lang="en-US" smtClean="0"/>
              <a:t>19</a:t>
            </a:fld>
            <a:endParaRPr lang="en-US"/>
          </a:p>
        </p:txBody>
      </p:sp>
    </p:spTree>
    <p:extLst>
      <p:ext uri="{BB962C8B-B14F-4D97-AF65-F5344CB8AC3E}">
        <p14:creationId xmlns:p14="http://schemas.microsoft.com/office/powerpoint/2010/main" val="254605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Without knowing the transition function</a:t>
            </a:r>
          </a:p>
        </p:txBody>
      </p:sp>
      <p:sp>
        <p:nvSpPr>
          <p:cNvPr id="4" name="Slide Number Placeholder 3"/>
          <p:cNvSpPr>
            <a:spLocks noGrp="1"/>
          </p:cNvSpPr>
          <p:nvPr>
            <p:ph type="sldNum" sz="quarter" idx="5"/>
          </p:nvPr>
        </p:nvSpPr>
        <p:spPr/>
        <p:txBody>
          <a:bodyPr/>
          <a:lstStyle/>
          <a:p>
            <a:fld id="{900AA35E-D545-4B9F-910B-C6CE6D1921B4}" type="slidenum">
              <a:rPr lang="en-US" smtClean="0"/>
              <a:t>37</a:t>
            </a:fld>
            <a:endParaRPr lang="en-US"/>
          </a:p>
        </p:txBody>
      </p:sp>
    </p:spTree>
    <p:extLst>
      <p:ext uri="{BB962C8B-B14F-4D97-AF65-F5344CB8AC3E}">
        <p14:creationId xmlns:p14="http://schemas.microsoft.com/office/powerpoint/2010/main" val="508318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A4374EC-4807-4F9B-A900-35050F83D15C}" type="datetime1">
              <a:rPr lang="LID4096" smtClean="0"/>
              <a:t>12/16/2021</a:t>
            </a:fld>
            <a:endParaRPr lang="LID4096"/>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r>
              <a:rPr lang="en-US"/>
              <a:t>zeshan.khan@nu.edu.pk</a:t>
            </a:r>
            <a:endParaRPr lang="LID4096"/>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91F3A733-5CBF-4C1A-BB1C-3E618A131503}" type="slidenum">
              <a:rPr lang="LID4096" smtClean="0"/>
              <a:t>‹#›</a:t>
            </a:fld>
            <a:endParaRPr lang="LID4096"/>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99076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EE36A6-F2FB-4647-B4A8-30BEF03940F3}" type="datetime1">
              <a:rPr lang="LID4096" smtClean="0"/>
              <a:t>12/16/2021</a:t>
            </a:fld>
            <a:endParaRPr lang="LID4096"/>
          </a:p>
        </p:txBody>
      </p:sp>
      <p:sp>
        <p:nvSpPr>
          <p:cNvPr id="5" name="Footer Placeholder 4"/>
          <p:cNvSpPr>
            <a:spLocks noGrp="1"/>
          </p:cNvSpPr>
          <p:nvPr>
            <p:ph type="ftr" sz="quarter" idx="11"/>
          </p:nvPr>
        </p:nvSpPr>
        <p:spPr/>
        <p:txBody>
          <a:bodyPr/>
          <a:lstStyle/>
          <a:p>
            <a:r>
              <a:rPr lang="en-US"/>
              <a:t>zeshan.khan@nu.edu.pk</a:t>
            </a:r>
            <a:endParaRPr lang="LID4096"/>
          </a:p>
        </p:txBody>
      </p:sp>
      <p:sp>
        <p:nvSpPr>
          <p:cNvPr id="6" name="Slide Number Placeholder 5"/>
          <p:cNvSpPr>
            <a:spLocks noGrp="1"/>
          </p:cNvSpPr>
          <p:nvPr>
            <p:ph type="sldNum" sz="quarter" idx="12"/>
          </p:nvPr>
        </p:nvSpPr>
        <p:spPr/>
        <p:txBody>
          <a:bodyPr/>
          <a:lstStyle/>
          <a:p>
            <a:fld id="{91F3A733-5CBF-4C1A-BB1C-3E618A131503}" type="slidenum">
              <a:rPr lang="LID4096" smtClean="0"/>
              <a:t>‹#›</a:t>
            </a:fld>
            <a:endParaRPr lang="LID4096"/>
          </a:p>
        </p:txBody>
      </p:sp>
    </p:spTree>
    <p:extLst>
      <p:ext uri="{BB962C8B-B14F-4D97-AF65-F5344CB8AC3E}">
        <p14:creationId xmlns:p14="http://schemas.microsoft.com/office/powerpoint/2010/main" val="3074929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5B3EE1-1DF1-4EC6-B742-2BDF5568365A}" type="datetime1">
              <a:rPr lang="LID4096" smtClean="0"/>
              <a:t>12/16/2021</a:t>
            </a:fld>
            <a:endParaRPr lang="LID4096"/>
          </a:p>
        </p:txBody>
      </p:sp>
      <p:sp>
        <p:nvSpPr>
          <p:cNvPr id="5" name="Footer Placeholder 4"/>
          <p:cNvSpPr>
            <a:spLocks noGrp="1"/>
          </p:cNvSpPr>
          <p:nvPr>
            <p:ph type="ftr" sz="quarter" idx="11"/>
          </p:nvPr>
        </p:nvSpPr>
        <p:spPr/>
        <p:txBody>
          <a:bodyPr/>
          <a:lstStyle/>
          <a:p>
            <a:r>
              <a:rPr lang="en-US"/>
              <a:t>zeshan.khan@nu.edu.pk</a:t>
            </a:r>
            <a:endParaRPr lang="LID4096"/>
          </a:p>
        </p:txBody>
      </p:sp>
      <p:sp>
        <p:nvSpPr>
          <p:cNvPr id="6" name="Slide Number Placeholder 5"/>
          <p:cNvSpPr>
            <a:spLocks noGrp="1"/>
          </p:cNvSpPr>
          <p:nvPr>
            <p:ph type="sldNum" sz="quarter" idx="12"/>
          </p:nvPr>
        </p:nvSpPr>
        <p:spPr/>
        <p:txBody>
          <a:bodyPr/>
          <a:lstStyle/>
          <a:p>
            <a:fld id="{91F3A733-5CBF-4C1A-BB1C-3E618A131503}" type="slidenum">
              <a:rPr lang="LID4096" smtClean="0"/>
              <a:t>‹#›</a:t>
            </a:fld>
            <a:endParaRPr lang="LID4096"/>
          </a:p>
        </p:txBody>
      </p:sp>
    </p:spTree>
    <p:extLst>
      <p:ext uri="{BB962C8B-B14F-4D97-AF65-F5344CB8AC3E}">
        <p14:creationId xmlns:p14="http://schemas.microsoft.com/office/powerpoint/2010/main" val="3492898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wo columns">
  <p:cSld name="Title + Two columns">
    <p:spTree>
      <p:nvGrpSpPr>
        <p:cNvPr id="1" name="Shape 5077"/>
        <p:cNvGrpSpPr/>
        <p:nvPr/>
      </p:nvGrpSpPr>
      <p:grpSpPr>
        <a:xfrm>
          <a:off x="0" y="0"/>
          <a:ext cx="0" cy="0"/>
          <a:chOff x="0" y="0"/>
          <a:chExt cx="0" cy="0"/>
        </a:xfrm>
      </p:grpSpPr>
      <p:sp>
        <p:nvSpPr>
          <p:cNvPr id="5078" name="Google Shape;5078;p15"/>
          <p:cNvSpPr/>
          <p:nvPr/>
        </p:nvSpPr>
        <p:spPr>
          <a:xfrm>
            <a:off x="6274600" y="1905567"/>
            <a:ext cx="5917200" cy="4506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79" name="Google Shape;5079;p15"/>
          <p:cNvSpPr/>
          <p:nvPr/>
        </p:nvSpPr>
        <p:spPr>
          <a:xfrm>
            <a:off x="0" y="1905567"/>
            <a:ext cx="5917200" cy="4506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80" name="Google Shape;5080;p15"/>
          <p:cNvSpPr txBox="1">
            <a:spLocks noGrp="1"/>
          </p:cNvSpPr>
          <p:nvPr>
            <p:ph type="title"/>
          </p:nvPr>
        </p:nvSpPr>
        <p:spPr>
          <a:xfrm>
            <a:off x="2264800" y="584600"/>
            <a:ext cx="766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Poppins"/>
              <a:buNone/>
              <a:defRPr sz="2400" b="1">
                <a:latin typeface="Poppins"/>
                <a:ea typeface="Poppins"/>
                <a:cs typeface="Poppins"/>
                <a:sym typeface="Poppins"/>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rPr lang="en-US"/>
              <a:t>Click to edit Master title style</a:t>
            </a:r>
            <a:endParaRPr/>
          </a:p>
        </p:txBody>
      </p:sp>
      <p:sp>
        <p:nvSpPr>
          <p:cNvPr id="5081" name="Google Shape;5081;p15"/>
          <p:cNvSpPr txBox="1">
            <a:spLocks noGrp="1"/>
          </p:cNvSpPr>
          <p:nvPr>
            <p:ph type="title" idx="2"/>
          </p:nvPr>
        </p:nvSpPr>
        <p:spPr>
          <a:xfrm>
            <a:off x="1407205" y="4418067"/>
            <a:ext cx="3102800" cy="85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
        <p:nvSpPr>
          <p:cNvPr id="5082" name="Google Shape;5082;p15"/>
          <p:cNvSpPr txBox="1">
            <a:spLocks noGrp="1"/>
          </p:cNvSpPr>
          <p:nvPr>
            <p:ph type="subTitle" idx="1"/>
          </p:nvPr>
        </p:nvSpPr>
        <p:spPr>
          <a:xfrm>
            <a:off x="1407199" y="5366100"/>
            <a:ext cx="3102800" cy="72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5083" name="Google Shape;5083;p15"/>
          <p:cNvSpPr txBox="1">
            <a:spLocks noGrp="1"/>
          </p:cNvSpPr>
          <p:nvPr>
            <p:ph type="title" idx="3"/>
          </p:nvPr>
        </p:nvSpPr>
        <p:spPr>
          <a:xfrm>
            <a:off x="7681816" y="4418067"/>
            <a:ext cx="3102800" cy="85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5084" name="Google Shape;5084;p15"/>
          <p:cNvSpPr txBox="1">
            <a:spLocks noGrp="1"/>
          </p:cNvSpPr>
          <p:nvPr>
            <p:ph type="subTitle" idx="4"/>
          </p:nvPr>
        </p:nvSpPr>
        <p:spPr>
          <a:xfrm>
            <a:off x="7681811" y="5366100"/>
            <a:ext cx="3102800" cy="72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r>
              <a:rPr lang="en-US"/>
              <a:t>Click to edit Master subtitle style</a:t>
            </a:r>
            <a:endParaRPr/>
          </a:p>
        </p:txBody>
      </p:sp>
    </p:spTree>
    <p:extLst>
      <p:ext uri="{BB962C8B-B14F-4D97-AF65-F5344CB8AC3E}">
        <p14:creationId xmlns:p14="http://schemas.microsoft.com/office/powerpoint/2010/main" val="347338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CB5FEC-824E-47A7-9959-3309EE4EE843}" type="datetime1">
              <a:rPr lang="LID4096" smtClean="0"/>
              <a:t>12/16/2021</a:t>
            </a:fld>
            <a:endParaRPr lang="LID4096"/>
          </a:p>
        </p:txBody>
      </p:sp>
      <p:sp>
        <p:nvSpPr>
          <p:cNvPr id="5" name="Footer Placeholder 4"/>
          <p:cNvSpPr>
            <a:spLocks noGrp="1"/>
          </p:cNvSpPr>
          <p:nvPr>
            <p:ph type="ftr" sz="quarter" idx="11"/>
          </p:nvPr>
        </p:nvSpPr>
        <p:spPr/>
        <p:txBody>
          <a:bodyPr/>
          <a:lstStyle/>
          <a:p>
            <a:r>
              <a:rPr lang="en-US"/>
              <a:t>zeshan.khan@nu.edu.pk</a:t>
            </a:r>
            <a:endParaRPr lang="LID4096"/>
          </a:p>
        </p:txBody>
      </p:sp>
      <p:sp>
        <p:nvSpPr>
          <p:cNvPr id="6" name="Slide Number Placeholder 5"/>
          <p:cNvSpPr>
            <a:spLocks noGrp="1"/>
          </p:cNvSpPr>
          <p:nvPr>
            <p:ph type="sldNum" sz="quarter" idx="12"/>
          </p:nvPr>
        </p:nvSpPr>
        <p:spPr/>
        <p:txBody>
          <a:bodyPr/>
          <a:lstStyle/>
          <a:p>
            <a:fld id="{91F3A733-5CBF-4C1A-BB1C-3E618A131503}" type="slidenum">
              <a:rPr lang="LID4096" smtClean="0"/>
              <a:t>‹#›</a:t>
            </a:fld>
            <a:endParaRPr lang="LID4096"/>
          </a:p>
        </p:txBody>
      </p:sp>
    </p:spTree>
    <p:extLst>
      <p:ext uri="{BB962C8B-B14F-4D97-AF65-F5344CB8AC3E}">
        <p14:creationId xmlns:p14="http://schemas.microsoft.com/office/powerpoint/2010/main" val="4169870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184666-18C1-42F1-A28A-693CC322CD11}" type="datetime1">
              <a:rPr lang="LID4096" smtClean="0"/>
              <a:t>12/16/2021</a:t>
            </a:fld>
            <a:endParaRPr lang="LID4096"/>
          </a:p>
        </p:txBody>
      </p:sp>
      <p:sp>
        <p:nvSpPr>
          <p:cNvPr id="5" name="Footer Placeholder 4"/>
          <p:cNvSpPr>
            <a:spLocks noGrp="1"/>
          </p:cNvSpPr>
          <p:nvPr>
            <p:ph type="ftr" sz="quarter" idx="11"/>
          </p:nvPr>
        </p:nvSpPr>
        <p:spPr/>
        <p:txBody>
          <a:bodyPr/>
          <a:lstStyle/>
          <a:p>
            <a:r>
              <a:rPr lang="en-US"/>
              <a:t>zeshan.khan@nu.edu.pk</a:t>
            </a:r>
            <a:endParaRPr lang="LID4096"/>
          </a:p>
        </p:txBody>
      </p:sp>
      <p:sp>
        <p:nvSpPr>
          <p:cNvPr id="6" name="Slide Number Placeholder 5"/>
          <p:cNvSpPr>
            <a:spLocks noGrp="1"/>
          </p:cNvSpPr>
          <p:nvPr>
            <p:ph type="sldNum" sz="quarter" idx="12"/>
          </p:nvPr>
        </p:nvSpPr>
        <p:spPr/>
        <p:txBody>
          <a:bodyPr/>
          <a:lstStyle/>
          <a:p>
            <a:fld id="{91F3A733-5CBF-4C1A-BB1C-3E618A131503}" type="slidenum">
              <a:rPr lang="LID4096" smtClean="0"/>
              <a:t>‹#›</a:t>
            </a:fld>
            <a:endParaRPr lang="LID4096"/>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6495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F13BBE-A1F2-4A5D-8644-3E28351F63D6}" type="datetime1">
              <a:rPr lang="LID4096" smtClean="0"/>
              <a:t>12/16/2021</a:t>
            </a:fld>
            <a:endParaRPr lang="LID4096"/>
          </a:p>
        </p:txBody>
      </p:sp>
      <p:sp>
        <p:nvSpPr>
          <p:cNvPr id="6" name="Footer Placeholder 5"/>
          <p:cNvSpPr>
            <a:spLocks noGrp="1"/>
          </p:cNvSpPr>
          <p:nvPr>
            <p:ph type="ftr" sz="quarter" idx="11"/>
          </p:nvPr>
        </p:nvSpPr>
        <p:spPr/>
        <p:txBody>
          <a:bodyPr/>
          <a:lstStyle/>
          <a:p>
            <a:r>
              <a:rPr lang="en-US"/>
              <a:t>zeshan.khan@nu.edu.pk</a:t>
            </a:r>
            <a:endParaRPr lang="LID4096"/>
          </a:p>
        </p:txBody>
      </p:sp>
      <p:sp>
        <p:nvSpPr>
          <p:cNvPr id="7" name="Slide Number Placeholder 6"/>
          <p:cNvSpPr>
            <a:spLocks noGrp="1"/>
          </p:cNvSpPr>
          <p:nvPr>
            <p:ph type="sldNum" sz="quarter" idx="12"/>
          </p:nvPr>
        </p:nvSpPr>
        <p:spPr/>
        <p:txBody>
          <a:bodyPr/>
          <a:lstStyle/>
          <a:p>
            <a:fld id="{91F3A733-5CBF-4C1A-BB1C-3E618A131503}" type="slidenum">
              <a:rPr lang="LID4096" smtClean="0"/>
              <a:t>‹#›</a:t>
            </a:fld>
            <a:endParaRPr lang="LID4096"/>
          </a:p>
        </p:txBody>
      </p:sp>
    </p:spTree>
    <p:extLst>
      <p:ext uri="{BB962C8B-B14F-4D97-AF65-F5344CB8AC3E}">
        <p14:creationId xmlns:p14="http://schemas.microsoft.com/office/powerpoint/2010/main" val="2609181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28A641-F416-4E70-8EA9-4914C8E49424}" type="datetime1">
              <a:rPr lang="LID4096" smtClean="0"/>
              <a:t>12/16/2021</a:t>
            </a:fld>
            <a:endParaRPr lang="LID4096"/>
          </a:p>
        </p:txBody>
      </p:sp>
      <p:sp>
        <p:nvSpPr>
          <p:cNvPr id="8" name="Footer Placeholder 7"/>
          <p:cNvSpPr>
            <a:spLocks noGrp="1"/>
          </p:cNvSpPr>
          <p:nvPr>
            <p:ph type="ftr" sz="quarter" idx="11"/>
          </p:nvPr>
        </p:nvSpPr>
        <p:spPr/>
        <p:txBody>
          <a:bodyPr/>
          <a:lstStyle/>
          <a:p>
            <a:r>
              <a:rPr lang="en-US"/>
              <a:t>zeshan.khan@nu.edu.pk</a:t>
            </a:r>
            <a:endParaRPr lang="LID4096"/>
          </a:p>
        </p:txBody>
      </p:sp>
      <p:sp>
        <p:nvSpPr>
          <p:cNvPr id="9" name="Slide Number Placeholder 8"/>
          <p:cNvSpPr>
            <a:spLocks noGrp="1"/>
          </p:cNvSpPr>
          <p:nvPr>
            <p:ph type="sldNum" sz="quarter" idx="12"/>
          </p:nvPr>
        </p:nvSpPr>
        <p:spPr/>
        <p:txBody>
          <a:bodyPr/>
          <a:lstStyle/>
          <a:p>
            <a:fld id="{91F3A733-5CBF-4C1A-BB1C-3E618A131503}" type="slidenum">
              <a:rPr lang="LID4096" smtClean="0"/>
              <a:t>‹#›</a:t>
            </a:fld>
            <a:endParaRPr lang="LID4096"/>
          </a:p>
        </p:txBody>
      </p:sp>
    </p:spTree>
    <p:extLst>
      <p:ext uri="{BB962C8B-B14F-4D97-AF65-F5344CB8AC3E}">
        <p14:creationId xmlns:p14="http://schemas.microsoft.com/office/powerpoint/2010/main" val="1614487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2F2E1A-10BA-4B11-ABB8-301F43F665A9}" type="datetime1">
              <a:rPr lang="LID4096" smtClean="0"/>
              <a:t>12/16/2021</a:t>
            </a:fld>
            <a:endParaRPr lang="LID4096"/>
          </a:p>
        </p:txBody>
      </p:sp>
      <p:sp>
        <p:nvSpPr>
          <p:cNvPr id="4" name="Footer Placeholder 3"/>
          <p:cNvSpPr>
            <a:spLocks noGrp="1"/>
          </p:cNvSpPr>
          <p:nvPr>
            <p:ph type="ftr" sz="quarter" idx="11"/>
          </p:nvPr>
        </p:nvSpPr>
        <p:spPr/>
        <p:txBody>
          <a:bodyPr/>
          <a:lstStyle/>
          <a:p>
            <a:r>
              <a:rPr lang="en-US"/>
              <a:t>zeshan.khan@nu.edu.pk</a:t>
            </a:r>
            <a:endParaRPr lang="LID4096"/>
          </a:p>
        </p:txBody>
      </p:sp>
      <p:sp>
        <p:nvSpPr>
          <p:cNvPr id="5" name="Slide Number Placeholder 4"/>
          <p:cNvSpPr>
            <a:spLocks noGrp="1"/>
          </p:cNvSpPr>
          <p:nvPr>
            <p:ph type="sldNum" sz="quarter" idx="12"/>
          </p:nvPr>
        </p:nvSpPr>
        <p:spPr/>
        <p:txBody>
          <a:bodyPr/>
          <a:lstStyle/>
          <a:p>
            <a:fld id="{91F3A733-5CBF-4C1A-BB1C-3E618A131503}" type="slidenum">
              <a:rPr lang="LID4096" smtClean="0"/>
              <a:t>‹#›</a:t>
            </a:fld>
            <a:endParaRPr lang="LID4096"/>
          </a:p>
        </p:txBody>
      </p:sp>
    </p:spTree>
    <p:extLst>
      <p:ext uri="{BB962C8B-B14F-4D97-AF65-F5344CB8AC3E}">
        <p14:creationId xmlns:p14="http://schemas.microsoft.com/office/powerpoint/2010/main" val="1640145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94BEDB-737A-4CAF-8190-824186B3F48A}" type="datetime1">
              <a:rPr lang="LID4096" smtClean="0"/>
              <a:t>12/16/2021</a:t>
            </a:fld>
            <a:endParaRPr lang="LID4096"/>
          </a:p>
        </p:txBody>
      </p:sp>
      <p:sp>
        <p:nvSpPr>
          <p:cNvPr id="3" name="Footer Placeholder 2"/>
          <p:cNvSpPr>
            <a:spLocks noGrp="1"/>
          </p:cNvSpPr>
          <p:nvPr>
            <p:ph type="ftr" sz="quarter" idx="11"/>
          </p:nvPr>
        </p:nvSpPr>
        <p:spPr/>
        <p:txBody>
          <a:bodyPr/>
          <a:lstStyle/>
          <a:p>
            <a:r>
              <a:rPr lang="en-US"/>
              <a:t>zeshan.khan@nu.edu.pk</a:t>
            </a:r>
            <a:endParaRPr lang="LID4096"/>
          </a:p>
        </p:txBody>
      </p:sp>
      <p:sp>
        <p:nvSpPr>
          <p:cNvPr id="4" name="Slide Number Placeholder 3"/>
          <p:cNvSpPr>
            <a:spLocks noGrp="1"/>
          </p:cNvSpPr>
          <p:nvPr>
            <p:ph type="sldNum" sz="quarter" idx="12"/>
          </p:nvPr>
        </p:nvSpPr>
        <p:spPr/>
        <p:txBody>
          <a:bodyPr/>
          <a:lstStyle/>
          <a:p>
            <a:fld id="{91F3A733-5CBF-4C1A-BB1C-3E618A131503}" type="slidenum">
              <a:rPr lang="LID4096" smtClean="0"/>
              <a:t>‹#›</a:t>
            </a:fld>
            <a:endParaRPr lang="LID4096"/>
          </a:p>
        </p:txBody>
      </p:sp>
    </p:spTree>
    <p:extLst>
      <p:ext uri="{BB962C8B-B14F-4D97-AF65-F5344CB8AC3E}">
        <p14:creationId xmlns:p14="http://schemas.microsoft.com/office/powerpoint/2010/main" val="3711851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903C9D-6079-4C1D-AA8E-CBA9B3A096C1}" type="datetime1">
              <a:rPr lang="LID4096" smtClean="0"/>
              <a:t>12/16/2021</a:t>
            </a:fld>
            <a:endParaRPr lang="LID4096"/>
          </a:p>
        </p:txBody>
      </p:sp>
      <p:sp>
        <p:nvSpPr>
          <p:cNvPr id="6" name="Footer Placeholder 5"/>
          <p:cNvSpPr>
            <a:spLocks noGrp="1"/>
          </p:cNvSpPr>
          <p:nvPr>
            <p:ph type="ftr" sz="quarter" idx="11"/>
          </p:nvPr>
        </p:nvSpPr>
        <p:spPr/>
        <p:txBody>
          <a:bodyPr/>
          <a:lstStyle/>
          <a:p>
            <a:r>
              <a:rPr lang="en-US"/>
              <a:t>zeshan.khan@nu.edu.pk</a:t>
            </a:r>
            <a:endParaRPr lang="LID4096"/>
          </a:p>
        </p:txBody>
      </p:sp>
      <p:sp>
        <p:nvSpPr>
          <p:cNvPr id="7" name="Slide Number Placeholder 6"/>
          <p:cNvSpPr>
            <a:spLocks noGrp="1"/>
          </p:cNvSpPr>
          <p:nvPr>
            <p:ph type="sldNum" sz="quarter" idx="12"/>
          </p:nvPr>
        </p:nvSpPr>
        <p:spPr/>
        <p:txBody>
          <a:bodyPr/>
          <a:lstStyle/>
          <a:p>
            <a:fld id="{91F3A733-5CBF-4C1A-BB1C-3E618A131503}" type="slidenum">
              <a:rPr lang="LID4096" smtClean="0"/>
              <a:t>‹#›</a:t>
            </a:fld>
            <a:endParaRPr lang="LID4096"/>
          </a:p>
        </p:txBody>
      </p:sp>
    </p:spTree>
    <p:extLst>
      <p:ext uri="{BB962C8B-B14F-4D97-AF65-F5344CB8AC3E}">
        <p14:creationId xmlns:p14="http://schemas.microsoft.com/office/powerpoint/2010/main" val="1942276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6DBBE4-EF62-4ADB-BA1C-72F8368F44E0}" type="datetime1">
              <a:rPr lang="LID4096" smtClean="0"/>
              <a:t>12/16/2021</a:t>
            </a:fld>
            <a:endParaRPr lang="LID4096"/>
          </a:p>
        </p:txBody>
      </p:sp>
      <p:sp>
        <p:nvSpPr>
          <p:cNvPr id="6" name="Footer Placeholder 5"/>
          <p:cNvSpPr>
            <a:spLocks noGrp="1"/>
          </p:cNvSpPr>
          <p:nvPr>
            <p:ph type="ftr" sz="quarter" idx="11"/>
          </p:nvPr>
        </p:nvSpPr>
        <p:spPr/>
        <p:txBody>
          <a:bodyPr/>
          <a:lstStyle/>
          <a:p>
            <a:r>
              <a:rPr lang="en-US"/>
              <a:t>zeshan.khan@nu.edu.pk</a:t>
            </a:r>
            <a:endParaRPr lang="LID4096"/>
          </a:p>
        </p:txBody>
      </p:sp>
      <p:sp>
        <p:nvSpPr>
          <p:cNvPr id="7" name="Slide Number Placeholder 6"/>
          <p:cNvSpPr>
            <a:spLocks noGrp="1"/>
          </p:cNvSpPr>
          <p:nvPr>
            <p:ph type="sldNum" sz="quarter" idx="12"/>
          </p:nvPr>
        </p:nvSpPr>
        <p:spPr/>
        <p:txBody>
          <a:bodyPr/>
          <a:lstStyle/>
          <a:p>
            <a:fld id="{91F3A733-5CBF-4C1A-BB1C-3E618A131503}" type="slidenum">
              <a:rPr lang="LID4096" smtClean="0"/>
              <a:t>‹#›</a:t>
            </a:fld>
            <a:endParaRPr lang="LID4096"/>
          </a:p>
        </p:txBody>
      </p:sp>
    </p:spTree>
    <p:extLst>
      <p:ext uri="{BB962C8B-B14F-4D97-AF65-F5344CB8AC3E}">
        <p14:creationId xmlns:p14="http://schemas.microsoft.com/office/powerpoint/2010/main" val="1668318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73261ED9-8347-4F70-A6FF-C42E0D7C6557}" type="datetime1">
              <a:rPr lang="LID4096" smtClean="0"/>
              <a:t>12/16/2021</a:t>
            </a:fld>
            <a:endParaRPr lang="LID4096"/>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r>
              <a:rPr lang="en-US"/>
              <a:t>zeshan.khan@nu.edu.pk</a:t>
            </a:r>
            <a:endParaRPr lang="LID4096"/>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91F3A733-5CBF-4C1A-BB1C-3E618A131503}" type="slidenum">
              <a:rPr lang="LID4096" smtClean="0"/>
              <a:t>‹#›</a:t>
            </a:fld>
            <a:endParaRPr lang="LID4096"/>
          </a:p>
        </p:txBody>
      </p:sp>
    </p:spTree>
    <p:extLst>
      <p:ext uri="{BB962C8B-B14F-4D97-AF65-F5344CB8AC3E}">
        <p14:creationId xmlns:p14="http://schemas.microsoft.com/office/powerpoint/2010/main" val="11888035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6" Type="http://schemas.openxmlformats.org/officeDocument/2006/relationships/tags" Target="../tags/tag54.xml"/><Relationship Id="rId21" Type="http://schemas.openxmlformats.org/officeDocument/2006/relationships/tags" Target="../tags/tag49.xml"/><Relationship Id="rId42" Type="http://schemas.openxmlformats.org/officeDocument/2006/relationships/tags" Target="../tags/tag70.xml"/><Relationship Id="rId47" Type="http://schemas.openxmlformats.org/officeDocument/2006/relationships/tags" Target="../tags/tag75.xml"/><Relationship Id="rId63" Type="http://schemas.openxmlformats.org/officeDocument/2006/relationships/slideLayout" Target="../slideLayouts/slideLayout6.xml"/><Relationship Id="rId68" Type="http://schemas.openxmlformats.org/officeDocument/2006/relationships/image" Target="../media/image15.svg"/><Relationship Id="rId7" Type="http://schemas.openxmlformats.org/officeDocument/2006/relationships/tags" Target="../tags/tag35.xml"/><Relationship Id="rId71" Type="http://schemas.openxmlformats.org/officeDocument/2006/relationships/image" Target="../media/image21.png"/><Relationship Id="rId2" Type="http://schemas.openxmlformats.org/officeDocument/2006/relationships/tags" Target="../tags/tag30.xml"/><Relationship Id="rId16" Type="http://schemas.openxmlformats.org/officeDocument/2006/relationships/tags" Target="../tags/tag44.xml"/><Relationship Id="rId29" Type="http://schemas.openxmlformats.org/officeDocument/2006/relationships/tags" Target="../tags/tag57.xml"/><Relationship Id="rId11" Type="http://schemas.openxmlformats.org/officeDocument/2006/relationships/tags" Target="../tags/tag39.xml"/><Relationship Id="rId24" Type="http://schemas.openxmlformats.org/officeDocument/2006/relationships/tags" Target="../tags/tag52.xml"/><Relationship Id="rId32" Type="http://schemas.openxmlformats.org/officeDocument/2006/relationships/tags" Target="../tags/tag60.xml"/><Relationship Id="rId37" Type="http://schemas.openxmlformats.org/officeDocument/2006/relationships/tags" Target="../tags/tag65.xml"/><Relationship Id="rId40" Type="http://schemas.openxmlformats.org/officeDocument/2006/relationships/tags" Target="../tags/tag68.xml"/><Relationship Id="rId45" Type="http://schemas.openxmlformats.org/officeDocument/2006/relationships/tags" Target="../tags/tag73.xml"/><Relationship Id="rId53" Type="http://schemas.openxmlformats.org/officeDocument/2006/relationships/tags" Target="../tags/tag81.xml"/><Relationship Id="rId58" Type="http://schemas.openxmlformats.org/officeDocument/2006/relationships/tags" Target="../tags/tag86.xml"/><Relationship Id="rId66" Type="http://schemas.openxmlformats.org/officeDocument/2006/relationships/image" Target="../media/image13.svg"/><Relationship Id="rId5" Type="http://schemas.openxmlformats.org/officeDocument/2006/relationships/tags" Target="../tags/tag33.xml"/><Relationship Id="rId61" Type="http://schemas.openxmlformats.org/officeDocument/2006/relationships/tags" Target="../tags/tag89.xml"/><Relationship Id="rId19" Type="http://schemas.openxmlformats.org/officeDocument/2006/relationships/tags" Target="../tags/tag47.xml"/><Relationship Id="rId14" Type="http://schemas.openxmlformats.org/officeDocument/2006/relationships/tags" Target="../tags/tag42.xml"/><Relationship Id="rId22" Type="http://schemas.openxmlformats.org/officeDocument/2006/relationships/tags" Target="../tags/tag50.xml"/><Relationship Id="rId27" Type="http://schemas.openxmlformats.org/officeDocument/2006/relationships/tags" Target="../tags/tag55.xml"/><Relationship Id="rId30" Type="http://schemas.openxmlformats.org/officeDocument/2006/relationships/tags" Target="../tags/tag58.xml"/><Relationship Id="rId35" Type="http://schemas.openxmlformats.org/officeDocument/2006/relationships/tags" Target="../tags/tag63.xml"/><Relationship Id="rId43" Type="http://schemas.openxmlformats.org/officeDocument/2006/relationships/tags" Target="../tags/tag71.xml"/><Relationship Id="rId48" Type="http://schemas.openxmlformats.org/officeDocument/2006/relationships/tags" Target="../tags/tag76.xml"/><Relationship Id="rId56" Type="http://schemas.openxmlformats.org/officeDocument/2006/relationships/tags" Target="../tags/tag84.xml"/><Relationship Id="rId64" Type="http://schemas.openxmlformats.org/officeDocument/2006/relationships/notesSlide" Target="../notesSlides/notesSlide3.xml"/><Relationship Id="rId69" Type="http://schemas.openxmlformats.org/officeDocument/2006/relationships/image" Target="../media/image17.png"/><Relationship Id="rId8" Type="http://schemas.openxmlformats.org/officeDocument/2006/relationships/tags" Target="../tags/tag36.xml"/><Relationship Id="rId51" Type="http://schemas.openxmlformats.org/officeDocument/2006/relationships/tags" Target="../tags/tag79.xml"/><Relationship Id="rId72" Type="http://schemas.openxmlformats.org/officeDocument/2006/relationships/image" Target="../media/image22.svg"/><Relationship Id="rId3" Type="http://schemas.openxmlformats.org/officeDocument/2006/relationships/tags" Target="../tags/tag31.xml"/><Relationship Id="rId12" Type="http://schemas.openxmlformats.org/officeDocument/2006/relationships/tags" Target="../tags/tag40.xml"/><Relationship Id="rId17" Type="http://schemas.openxmlformats.org/officeDocument/2006/relationships/tags" Target="../tags/tag45.xml"/><Relationship Id="rId25" Type="http://schemas.openxmlformats.org/officeDocument/2006/relationships/tags" Target="../tags/tag53.xml"/><Relationship Id="rId33" Type="http://schemas.openxmlformats.org/officeDocument/2006/relationships/tags" Target="../tags/tag61.xml"/><Relationship Id="rId38" Type="http://schemas.openxmlformats.org/officeDocument/2006/relationships/tags" Target="../tags/tag66.xml"/><Relationship Id="rId46" Type="http://schemas.openxmlformats.org/officeDocument/2006/relationships/tags" Target="../tags/tag74.xml"/><Relationship Id="rId59" Type="http://schemas.openxmlformats.org/officeDocument/2006/relationships/tags" Target="../tags/tag87.xml"/><Relationship Id="rId67" Type="http://schemas.openxmlformats.org/officeDocument/2006/relationships/image" Target="../media/image14.png"/><Relationship Id="rId20" Type="http://schemas.openxmlformats.org/officeDocument/2006/relationships/tags" Target="../tags/tag48.xml"/><Relationship Id="rId41" Type="http://schemas.openxmlformats.org/officeDocument/2006/relationships/tags" Target="../tags/tag69.xml"/><Relationship Id="rId54" Type="http://schemas.openxmlformats.org/officeDocument/2006/relationships/tags" Target="../tags/tag82.xml"/><Relationship Id="rId62" Type="http://schemas.openxmlformats.org/officeDocument/2006/relationships/tags" Target="../tags/tag90.xml"/><Relationship Id="rId70" Type="http://schemas.openxmlformats.org/officeDocument/2006/relationships/image" Target="../media/image18.svg"/><Relationship Id="rId1" Type="http://schemas.openxmlformats.org/officeDocument/2006/relationships/tags" Target="../tags/tag29.xml"/><Relationship Id="rId6" Type="http://schemas.openxmlformats.org/officeDocument/2006/relationships/tags" Target="../tags/tag34.xml"/><Relationship Id="rId15" Type="http://schemas.openxmlformats.org/officeDocument/2006/relationships/tags" Target="../tags/tag43.xml"/><Relationship Id="rId23" Type="http://schemas.openxmlformats.org/officeDocument/2006/relationships/tags" Target="../tags/tag51.xml"/><Relationship Id="rId28" Type="http://schemas.openxmlformats.org/officeDocument/2006/relationships/tags" Target="../tags/tag56.xml"/><Relationship Id="rId36" Type="http://schemas.openxmlformats.org/officeDocument/2006/relationships/tags" Target="../tags/tag64.xml"/><Relationship Id="rId49" Type="http://schemas.openxmlformats.org/officeDocument/2006/relationships/tags" Target="../tags/tag77.xml"/><Relationship Id="rId57" Type="http://schemas.openxmlformats.org/officeDocument/2006/relationships/tags" Target="../tags/tag85.xml"/><Relationship Id="rId10" Type="http://schemas.openxmlformats.org/officeDocument/2006/relationships/tags" Target="../tags/tag38.xml"/><Relationship Id="rId31" Type="http://schemas.openxmlformats.org/officeDocument/2006/relationships/tags" Target="../tags/tag59.xml"/><Relationship Id="rId44" Type="http://schemas.openxmlformats.org/officeDocument/2006/relationships/tags" Target="../tags/tag72.xml"/><Relationship Id="rId52" Type="http://schemas.openxmlformats.org/officeDocument/2006/relationships/tags" Target="../tags/tag80.xml"/><Relationship Id="rId60" Type="http://schemas.openxmlformats.org/officeDocument/2006/relationships/tags" Target="../tags/tag88.xml"/><Relationship Id="rId65" Type="http://schemas.openxmlformats.org/officeDocument/2006/relationships/image" Target="../media/image12.png"/><Relationship Id="rId4" Type="http://schemas.openxmlformats.org/officeDocument/2006/relationships/tags" Target="../tags/tag32.xml"/><Relationship Id="rId9" Type="http://schemas.openxmlformats.org/officeDocument/2006/relationships/tags" Target="../tags/tag37.xml"/><Relationship Id="rId13" Type="http://schemas.openxmlformats.org/officeDocument/2006/relationships/tags" Target="../tags/tag41.xml"/><Relationship Id="rId18" Type="http://schemas.openxmlformats.org/officeDocument/2006/relationships/tags" Target="../tags/tag46.xml"/><Relationship Id="rId39" Type="http://schemas.openxmlformats.org/officeDocument/2006/relationships/tags" Target="../tags/tag67.xml"/><Relationship Id="rId34" Type="http://schemas.openxmlformats.org/officeDocument/2006/relationships/tags" Target="../tags/tag62.xml"/><Relationship Id="rId50" Type="http://schemas.openxmlformats.org/officeDocument/2006/relationships/tags" Target="../tags/tag78.xml"/><Relationship Id="rId55" Type="http://schemas.openxmlformats.org/officeDocument/2006/relationships/tags" Target="../tags/tag8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3.wmf"/></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tags" Target="../tags/tag98.xml"/><Relationship Id="rId13" Type="http://schemas.openxmlformats.org/officeDocument/2006/relationships/tags" Target="../tags/tag103.xml"/><Relationship Id="rId18" Type="http://schemas.openxmlformats.org/officeDocument/2006/relationships/tags" Target="../tags/tag108.xml"/><Relationship Id="rId26" Type="http://schemas.openxmlformats.org/officeDocument/2006/relationships/tags" Target="../tags/tag116.xml"/><Relationship Id="rId3" Type="http://schemas.openxmlformats.org/officeDocument/2006/relationships/tags" Target="../tags/tag93.xml"/><Relationship Id="rId21" Type="http://schemas.openxmlformats.org/officeDocument/2006/relationships/tags" Target="../tags/tag111.xml"/><Relationship Id="rId7" Type="http://schemas.openxmlformats.org/officeDocument/2006/relationships/tags" Target="../tags/tag97.xml"/><Relationship Id="rId12" Type="http://schemas.openxmlformats.org/officeDocument/2006/relationships/tags" Target="../tags/tag102.xml"/><Relationship Id="rId17" Type="http://schemas.openxmlformats.org/officeDocument/2006/relationships/tags" Target="../tags/tag107.xml"/><Relationship Id="rId25" Type="http://schemas.openxmlformats.org/officeDocument/2006/relationships/tags" Target="../tags/tag115.xml"/><Relationship Id="rId2" Type="http://schemas.openxmlformats.org/officeDocument/2006/relationships/tags" Target="../tags/tag92.xml"/><Relationship Id="rId16" Type="http://schemas.openxmlformats.org/officeDocument/2006/relationships/tags" Target="../tags/tag106.xml"/><Relationship Id="rId20" Type="http://schemas.openxmlformats.org/officeDocument/2006/relationships/tags" Target="../tags/tag110.xml"/><Relationship Id="rId29" Type="http://schemas.openxmlformats.org/officeDocument/2006/relationships/tags" Target="../tags/tag119.xml"/><Relationship Id="rId1" Type="http://schemas.openxmlformats.org/officeDocument/2006/relationships/tags" Target="../tags/tag91.xml"/><Relationship Id="rId6" Type="http://schemas.openxmlformats.org/officeDocument/2006/relationships/tags" Target="../tags/tag96.xml"/><Relationship Id="rId11" Type="http://schemas.openxmlformats.org/officeDocument/2006/relationships/tags" Target="../tags/tag101.xml"/><Relationship Id="rId24" Type="http://schemas.openxmlformats.org/officeDocument/2006/relationships/tags" Target="../tags/tag114.xml"/><Relationship Id="rId5" Type="http://schemas.openxmlformats.org/officeDocument/2006/relationships/tags" Target="../tags/tag95.xml"/><Relationship Id="rId15" Type="http://schemas.openxmlformats.org/officeDocument/2006/relationships/tags" Target="../tags/tag105.xml"/><Relationship Id="rId23" Type="http://schemas.openxmlformats.org/officeDocument/2006/relationships/tags" Target="../tags/tag113.xml"/><Relationship Id="rId28" Type="http://schemas.openxmlformats.org/officeDocument/2006/relationships/tags" Target="../tags/tag118.xml"/><Relationship Id="rId10" Type="http://schemas.openxmlformats.org/officeDocument/2006/relationships/tags" Target="../tags/tag100.xml"/><Relationship Id="rId19" Type="http://schemas.openxmlformats.org/officeDocument/2006/relationships/tags" Target="../tags/tag109.xml"/><Relationship Id="rId31" Type="http://schemas.openxmlformats.org/officeDocument/2006/relationships/notesSlide" Target="../notesSlides/notesSlide4.xml"/><Relationship Id="rId4" Type="http://schemas.openxmlformats.org/officeDocument/2006/relationships/tags" Target="../tags/tag94.xml"/><Relationship Id="rId9" Type="http://schemas.openxmlformats.org/officeDocument/2006/relationships/tags" Target="../tags/tag99.xml"/><Relationship Id="rId14" Type="http://schemas.openxmlformats.org/officeDocument/2006/relationships/tags" Target="../tags/tag104.xml"/><Relationship Id="rId22" Type="http://schemas.openxmlformats.org/officeDocument/2006/relationships/tags" Target="../tags/tag112.xml"/><Relationship Id="rId27" Type="http://schemas.openxmlformats.org/officeDocument/2006/relationships/tags" Target="../tags/tag117.xml"/><Relationship Id="rId30"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6" Type="http://schemas.openxmlformats.org/officeDocument/2006/relationships/tags" Target="../tags/tag145.xml"/><Relationship Id="rId21" Type="http://schemas.openxmlformats.org/officeDocument/2006/relationships/tags" Target="../tags/tag140.xml"/><Relationship Id="rId42" Type="http://schemas.openxmlformats.org/officeDocument/2006/relationships/tags" Target="../tags/tag161.xml"/><Relationship Id="rId47" Type="http://schemas.openxmlformats.org/officeDocument/2006/relationships/tags" Target="../tags/tag166.xml"/><Relationship Id="rId63" Type="http://schemas.openxmlformats.org/officeDocument/2006/relationships/tags" Target="../tags/tag182.xml"/><Relationship Id="rId68" Type="http://schemas.openxmlformats.org/officeDocument/2006/relationships/tags" Target="../tags/tag187.xml"/><Relationship Id="rId2" Type="http://schemas.openxmlformats.org/officeDocument/2006/relationships/tags" Target="../tags/tag121.xml"/><Relationship Id="rId16" Type="http://schemas.openxmlformats.org/officeDocument/2006/relationships/tags" Target="../tags/tag135.xml"/><Relationship Id="rId29" Type="http://schemas.openxmlformats.org/officeDocument/2006/relationships/tags" Target="../tags/tag148.xml"/><Relationship Id="rId11" Type="http://schemas.openxmlformats.org/officeDocument/2006/relationships/tags" Target="../tags/tag130.xml"/><Relationship Id="rId24" Type="http://schemas.openxmlformats.org/officeDocument/2006/relationships/tags" Target="../tags/tag143.xml"/><Relationship Id="rId32" Type="http://schemas.openxmlformats.org/officeDocument/2006/relationships/tags" Target="../tags/tag151.xml"/><Relationship Id="rId37" Type="http://schemas.openxmlformats.org/officeDocument/2006/relationships/tags" Target="../tags/tag156.xml"/><Relationship Id="rId40" Type="http://schemas.openxmlformats.org/officeDocument/2006/relationships/tags" Target="../tags/tag159.xml"/><Relationship Id="rId45" Type="http://schemas.openxmlformats.org/officeDocument/2006/relationships/tags" Target="../tags/tag164.xml"/><Relationship Id="rId53" Type="http://schemas.openxmlformats.org/officeDocument/2006/relationships/tags" Target="../tags/tag172.xml"/><Relationship Id="rId58" Type="http://schemas.openxmlformats.org/officeDocument/2006/relationships/tags" Target="../tags/tag177.xml"/><Relationship Id="rId66" Type="http://schemas.openxmlformats.org/officeDocument/2006/relationships/tags" Target="../tags/tag185.xml"/><Relationship Id="rId5" Type="http://schemas.openxmlformats.org/officeDocument/2006/relationships/tags" Target="../tags/tag124.xml"/><Relationship Id="rId61" Type="http://schemas.openxmlformats.org/officeDocument/2006/relationships/tags" Target="../tags/tag180.xml"/><Relationship Id="rId19" Type="http://schemas.openxmlformats.org/officeDocument/2006/relationships/tags" Target="../tags/tag138.xml"/><Relationship Id="rId14" Type="http://schemas.openxmlformats.org/officeDocument/2006/relationships/tags" Target="../tags/tag133.xml"/><Relationship Id="rId22" Type="http://schemas.openxmlformats.org/officeDocument/2006/relationships/tags" Target="../tags/tag141.xml"/><Relationship Id="rId27" Type="http://schemas.openxmlformats.org/officeDocument/2006/relationships/tags" Target="../tags/tag146.xml"/><Relationship Id="rId30" Type="http://schemas.openxmlformats.org/officeDocument/2006/relationships/tags" Target="../tags/tag149.xml"/><Relationship Id="rId35" Type="http://schemas.openxmlformats.org/officeDocument/2006/relationships/tags" Target="../tags/tag154.xml"/><Relationship Id="rId43" Type="http://schemas.openxmlformats.org/officeDocument/2006/relationships/tags" Target="../tags/tag162.xml"/><Relationship Id="rId48" Type="http://schemas.openxmlformats.org/officeDocument/2006/relationships/tags" Target="../tags/tag167.xml"/><Relationship Id="rId56" Type="http://schemas.openxmlformats.org/officeDocument/2006/relationships/tags" Target="../tags/tag175.xml"/><Relationship Id="rId64" Type="http://schemas.openxmlformats.org/officeDocument/2006/relationships/tags" Target="../tags/tag183.xml"/><Relationship Id="rId69" Type="http://schemas.openxmlformats.org/officeDocument/2006/relationships/tags" Target="../tags/tag188.xml"/><Relationship Id="rId8" Type="http://schemas.openxmlformats.org/officeDocument/2006/relationships/tags" Target="../tags/tag127.xml"/><Relationship Id="rId51" Type="http://schemas.openxmlformats.org/officeDocument/2006/relationships/tags" Target="../tags/tag170.xml"/><Relationship Id="rId72" Type="http://schemas.openxmlformats.org/officeDocument/2006/relationships/slideLayout" Target="../slideLayouts/slideLayout6.xml"/><Relationship Id="rId3" Type="http://schemas.openxmlformats.org/officeDocument/2006/relationships/tags" Target="../tags/tag122.xml"/><Relationship Id="rId12" Type="http://schemas.openxmlformats.org/officeDocument/2006/relationships/tags" Target="../tags/tag131.xml"/><Relationship Id="rId17" Type="http://schemas.openxmlformats.org/officeDocument/2006/relationships/tags" Target="../tags/tag136.xml"/><Relationship Id="rId25" Type="http://schemas.openxmlformats.org/officeDocument/2006/relationships/tags" Target="../tags/tag144.xml"/><Relationship Id="rId33" Type="http://schemas.openxmlformats.org/officeDocument/2006/relationships/tags" Target="../tags/tag152.xml"/><Relationship Id="rId38" Type="http://schemas.openxmlformats.org/officeDocument/2006/relationships/tags" Target="../tags/tag157.xml"/><Relationship Id="rId46" Type="http://schemas.openxmlformats.org/officeDocument/2006/relationships/tags" Target="../tags/tag165.xml"/><Relationship Id="rId59" Type="http://schemas.openxmlformats.org/officeDocument/2006/relationships/tags" Target="../tags/tag178.xml"/><Relationship Id="rId67" Type="http://schemas.openxmlformats.org/officeDocument/2006/relationships/tags" Target="../tags/tag186.xml"/><Relationship Id="rId20" Type="http://schemas.openxmlformats.org/officeDocument/2006/relationships/tags" Target="../tags/tag139.xml"/><Relationship Id="rId41" Type="http://schemas.openxmlformats.org/officeDocument/2006/relationships/tags" Target="../tags/tag160.xml"/><Relationship Id="rId54" Type="http://schemas.openxmlformats.org/officeDocument/2006/relationships/tags" Target="../tags/tag173.xml"/><Relationship Id="rId62" Type="http://schemas.openxmlformats.org/officeDocument/2006/relationships/tags" Target="../tags/tag181.xml"/><Relationship Id="rId70" Type="http://schemas.openxmlformats.org/officeDocument/2006/relationships/tags" Target="../tags/tag189.xml"/><Relationship Id="rId1" Type="http://schemas.openxmlformats.org/officeDocument/2006/relationships/tags" Target="../tags/tag120.xml"/><Relationship Id="rId6" Type="http://schemas.openxmlformats.org/officeDocument/2006/relationships/tags" Target="../tags/tag125.xml"/><Relationship Id="rId15" Type="http://schemas.openxmlformats.org/officeDocument/2006/relationships/tags" Target="../tags/tag134.xml"/><Relationship Id="rId23" Type="http://schemas.openxmlformats.org/officeDocument/2006/relationships/tags" Target="../tags/tag142.xml"/><Relationship Id="rId28" Type="http://schemas.openxmlformats.org/officeDocument/2006/relationships/tags" Target="../tags/tag147.xml"/><Relationship Id="rId36" Type="http://schemas.openxmlformats.org/officeDocument/2006/relationships/tags" Target="../tags/tag155.xml"/><Relationship Id="rId49" Type="http://schemas.openxmlformats.org/officeDocument/2006/relationships/tags" Target="../tags/tag168.xml"/><Relationship Id="rId57" Type="http://schemas.openxmlformats.org/officeDocument/2006/relationships/tags" Target="../tags/tag176.xml"/><Relationship Id="rId10" Type="http://schemas.openxmlformats.org/officeDocument/2006/relationships/tags" Target="../tags/tag129.xml"/><Relationship Id="rId31" Type="http://schemas.openxmlformats.org/officeDocument/2006/relationships/tags" Target="../tags/tag150.xml"/><Relationship Id="rId44" Type="http://schemas.openxmlformats.org/officeDocument/2006/relationships/tags" Target="../tags/tag163.xml"/><Relationship Id="rId52" Type="http://schemas.openxmlformats.org/officeDocument/2006/relationships/tags" Target="../tags/tag171.xml"/><Relationship Id="rId60" Type="http://schemas.openxmlformats.org/officeDocument/2006/relationships/tags" Target="../tags/tag179.xml"/><Relationship Id="rId65" Type="http://schemas.openxmlformats.org/officeDocument/2006/relationships/tags" Target="../tags/tag184.xml"/><Relationship Id="rId73" Type="http://schemas.openxmlformats.org/officeDocument/2006/relationships/notesSlide" Target="../notesSlides/notesSlide5.xml"/><Relationship Id="rId4" Type="http://schemas.openxmlformats.org/officeDocument/2006/relationships/tags" Target="../tags/tag123.xml"/><Relationship Id="rId9" Type="http://schemas.openxmlformats.org/officeDocument/2006/relationships/tags" Target="../tags/tag128.xml"/><Relationship Id="rId13" Type="http://schemas.openxmlformats.org/officeDocument/2006/relationships/tags" Target="../tags/tag132.xml"/><Relationship Id="rId18" Type="http://schemas.openxmlformats.org/officeDocument/2006/relationships/tags" Target="../tags/tag137.xml"/><Relationship Id="rId39" Type="http://schemas.openxmlformats.org/officeDocument/2006/relationships/tags" Target="../tags/tag158.xml"/><Relationship Id="rId34" Type="http://schemas.openxmlformats.org/officeDocument/2006/relationships/tags" Target="../tags/tag153.xml"/><Relationship Id="rId50" Type="http://schemas.openxmlformats.org/officeDocument/2006/relationships/tags" Target="../tags/tag169.xml"/><Relationship Id="rId55" Type="http://schemas.openxmlformats.org/officeDocument/2006/relationships/tags" Target="../tags/tag174.xml"/><Relationship Id="rId7" Type="http://schemas.openxmlformats.org/officeDocument/2006/relationships/tags" Target="../tags/tag126.xml"/><Relationship Id="rId71" Type="http://schemas.openxmlformats.org/officeDocument/2006/relationships/tags" Target="../tags/tag190.xml"/></Relationships>
</file>

<file path=ppt/slides/_rels/slide19.xml.rels><?xml version="1.0" encoding="UTF-8" standalone="yes"?>
<Relationships xmlns="http://schemas.openxmlformats.org/package/2006/relationships"><Relationship Id="rId26" Type="http://schemas.openxmlformats.org/officeDocument/2006/relationships/tags" Target="../tags/tag216.xml"/><Relationship Id="rId21" Type="http://schemas.openxmlformats.org/officeDocument/2006/relationships/tags" Target="../tags/tag211.xml"/><Relationship Id="rId42" Type="http://schemas.openxmlformats.org/officeDocument/2006/relationships/tags" Target="../tags/tag232.xml"/><Relationship Id="rId47" Type="http://schemas.openxmlformats.org/officeDocument/2006/relationships/tags" Target="../tags/tag237.xml"/><Relationship Id="rId63" Type="http://schemas.openxmlformats.org/officeDocument/2006/relationships/tags" Target="../tags/tag253.xml"/><Relationship Id="rId68" Type="http://schemas.openxmlformats.org/officeDocument/2006/relationships/tags" Target="../tags/tag258.xml"/><Relationship Id="rId2" Type="http://schemas.openxmlformats.org/officeDocument/2006/relationships/tags" Target="../tags/tag192.xml"/><Relationship Id="rId16" Type="http://schemas.openxmlformats.org/officeDocument/2006/relationships/tags" Target="../tags/tag206.xml"/><Relationship Id="rId29" Type="http://schemas.openxmlformats.org/officeDocument/2006/relationships/tags" Target="../tags/tag219.xml"/><Relationship Id="rId11" Type="http://schemas.openxmlformats.org/officeDocument/2006/relationships/tags" Target="../tags/tag201.xml"/><Relationship Id="rId24" Type="http://schemas.openxmlformats.org/officeDocument/2006/relationships/tags" Target="../tags/tag214.xml"/><Relationship Id="rId32" Type="http://schemas.openxmlformats.org/officeDocument/2006/relationships/tags" Target="../tags/tag222.xml"/><Relationship Id="rId37" Type="http://schemas.openxmlformats.org/officeDocument/2006/relationships/tags" Target="../tags/tag227.xml"/><Relationship Id="rId40" Type="http://schemas.openxmlformats.org/officeDocument/2006/relationships/tags" Target="../tags/tag230.xml"/><Relationship Id="rId45" Type="http://schemas.openxmlformats.org/officeDocument/2006/relationships/tags" Target="../tags/tag235.xml"/><Relationship Id="rId53" Type="http://schemas.openxmlformats.org/officeDocument/2006/relationships/tags" Target="../tags/tag243.xml"/><Relationship Id="rId58" Type="http://schemas.openxmlformats.org/officeDocument/2006/relationships/tags" Target="../tags/tag248.xml"/><Relationship Id="rId66" Type="http://schemas.openxmlformats.org/officeDocument/2006/relationships/tags" Target="../tags/tag256.xml"/><Relationship Id="rId74" Type="http://schemas.openxmlformats.org/officeDocument/2006/relationships/slideLayout" Target="../slideLayouts/slideLayout6.xml"/><Relationship Id="rId5" Type="http://schemas.openxmlformats.org/officeDocument/2006/relationships/tags" Target="../tags/tag195.xml"/><Relationship Id="rId61" Type="http://schemas.openxmlformats.org/officeDocument/2006/relationships/tags" Target="../tags/tag251.xml"/><Relationship Id="rId19" Type="http://schemas.openxmlformats.org/officeDocument/2006/relationships/tags" Target="../tags/tag209.xml"/><Relationship Id="rId14" Type="http://schemas.openxmlformats.org/officeDocument/2006/relationships/tags" Target="../tags/tag204.xml"/><Relationship Id="rId22" Type="http://schemas.openxmlformats.org/officeDocument/2006/relationships/tags" Target="../tags/tag212.xml"/><Relationship Id="rId27" Type="http://schemas.openxmlformats.org/officeDocument/2006/relationships/tags" Target="../tags/tag217.xml"/><Relationship Id="rId30" Type="http://schemas.openxmlformats.org/officeDocument/2006/relationships/tags" Target="../tags/tag220.xml"/><Relationship Id="rId35" Type="http://schemas.openxmlformats.org/officeDocument/2006/relationships/tags" Target="../tags/tag225.xml"/><Relationship Id="rId43" Type="http://schemas.openxmlformats.org/officeDocument/2006/relationships/tags" Target="../tags/tag233.xml"/><Relationship Id="rId48" Type="http://schemas.openxmlformats.org/officeDocument/2006/relationships/tags" Target="../tags/tag238.xml"/><Relationship Id="rId56" Type="http://schemas.openxmlformats.org/officeDocument/2006/relationships/tags" Target="../tags/tag246.xml"/><Relationship Id="rId64" Type="http://schemas.openxmlformats.org/officeDocument/2006/relationships/tags" Target="../tags/tag254.xml"/><Relationship Id="rId69" Type="http://schemas.openxmlformats.org/officeDocument/2006/relationships/tags" Target="../tags/tag259.xml"/><Relationship Id="rId8" Type="http://schemas.openxmlformats.org/officeDocument/2006/relationships/tags" Target="../tags/tag198.xml"/><Relationship Id="rId51" Type="http://schemas.openxmlformats.org/officeDocument/2006/relationships/tags" Target="../tags/tag241.xml"/><Relationship Id="rId72" Type="http://schemas.openxmlformats.org/officeDocument/2006/relationships/tags" Target="../tags/tag262.xml"/><Relationship Id="rId3" Type="http://schemas.openxmlformats.org/officeDocument/2006/relationships/tags" Target="../tags/tag193.xml"/><Relationship Id="rId12" Type="http://schemas.openxmlformats.org/officeDocument/2006/relationships/tags" Target="../tags/tag202.xml"/><Relationship Id="rId17" Type="http://schemas.openxmlformats.org/officeDocument/2006/relationships/tags" Target="../tags/tag207.xml"/><Relationship Id="rId25" Type="http://schemas.openxmlformats.org/officeDocument/2006/relationships/tags" Target="../tags/tag215.xml"/><Relationship Id="rId33" Type="http://schemas.openxmlformats.org/officeDocument/2006/relationships/tags" Target="../tags/tag223.xml"/><Relationship Id="rId38" Type="http://schemas.openxmlformats.org/officeDocument/2006/relationships/tags" Target="../tags/tag228.xml"/><Relationship Id="rId46" Type="http://schemas.openxmlformats.org/officeDocument/2006/relationships/tags" Target="../tags/tag236.xml"/><Relationship Id="rId59" Type="http://schemas.openxmlformats.org/officeDocument/2006/relationships/tags" Target="../tags/tag249.xml"/><Relationship Id="rId67" Type="http://schemas.openxmlformats.org/officeDocument/2006/relationships/tags" Target="../tags/tag257.xml"/><Relationship Id="rId20" Type="http://schemas.openxmlformats.org/officeDocument/2006/relationships/tags" Target="../tags/tag210.xml"/><Relationship Id="rId41" Type="http://schemas.openxmlformats.org/officeDocument/2006/relationships/tags" Target="../tags/tag231.xml"/><Relationship Id="rId54" Type="http://schemas.openxmlformats.org/officeDocument/2006/relationships/tags" Target="../tags/tag244.xml"/><Relationship Id="rId62" Type="http://schemas.openxmlformats.org/officeDocument/2006/relationships/tags" Target="../tags/tag252.xml"/><Relationship Id="rId70" Type="http://schemas.openxmlformats.org/officeDocument/2006/relationships/tags" Target="../tags/tag260.xml"/><Relationship Id="rId75" Type="http://schemas.openxmlformats.org/officeDocument/2006/relationships/notesSlide" Target="../notesSlides/notesSlide6.xml"/><Relationship Id="rId1" Type="http://schemas.openxmlformats.org/officeDocument/2006/relationships/tags" Target="../tags/tag191.xml"/><Relationship Id="rId6" Type="http://schemas.openxmlformats.org/officeDocument/2006/relationships/tags" Target="../tags/tag196.xml"/><Relationship Id="rId15" Type="http://schemas.openxmlformats.org/officeDocument/2006/relationships/tags" Target="../tags/tag205.xml"/><Relationship Id="rId23" Type="http://schemas.openxmlformats.org/officeDocument/2006/relationships/tags" Target="../tags/tag213.xml"/><Relationship Id="rId28" Type="http://schemas.openxmlformats.org/officeDocument/2006/relationships/tags" Target="../tags/tag218.xml"/><Relationship Id="rId36" Type="http://schemas.openxmlformats.org/officeDocument/2006/relationships/tags" Target="../tags/tag226.xml"/><Relationship Id="rId49" Type="http://schemas.openxmlformats.org/officeDocument/2006/relationships/tags" Target="../tags/tag239.xml"/><Relationship Id="rId57" Type="http://schemas.openxmlformats.org/officeDocument/2006/relationships/tags" Target="../tags/tag247.xml"/><Relationship Id="rId10" Type="http://schemas.openxmlformats.org/officeDocument/2006/relationships/tags" Target="../tags/tag200.xml"/><Relationship Id="rId31" Type="http://schemas.openxmlformats.org/officeDocument/2006/relationships/tags" Target="../tags/tag221.xml"/><Relationship Id="rId44" Type="http://schemas.openxmlformats.org/officeDocument/2006/relationships/tags" Target="../tags/tag234.xml"/><Relationship Id="rId52" Type="http://schemas.openxmlformats.org/officeDocument/2006/relationships/tags" Target="../tags/tag242.xml"/><Relationship Id="rId60" Type="http://schemas.openxmlformats.org/officeDocument/2006/relationships/tags" Target="../tags/tag250.xml"/><Relationship Id="rId65" Type="http://schemas.openxmlformats.org/officeDocument/2006/relationships/tags" Target="../tags/tag255.xml"/><Relationship Id="rId73" Type="http://schemas.openxmlformats.org/officeDocument/2006/relationships/tags" Target="../tags/tag263.xml"/><Relationship Id="rId4" Type="http://schemas.openxmlformats.org/officeDocument/2006/relationships/tags" Target="../tags/tag194.xml"/><Relationship Id="rId9" Type="http://schemas.openxmlformats.org/officeDocument/2006/relationships/tags" Target="../tags/tag199.xml"/><Relationship Id="rId13" Type="http://schemas.openxmlformats.org/officeDocument/2006/relationships/tags" Target="../tags/tag203.xml"/><Relationship Id="rId18" Type="http://schemas.openxmlformats.org/officeDocument/2006/relationships/tags" Target="../tags/tag208.xml"/><Relationship Id="rId39" Type="http://schemas.openxmlformats.org/officeDocument/2006/relationships/tags" Target="../tags/tag229.xml"/><Relationship Id="rId34" Type="http://schemas.openxmlformats.org/officeDocument/2006/relationships/tags" Target="../tags/tag224.xml"/><Relationship Id="rId50" Type="http://schemas.openxmlformats.org/officeDocument/2006/relationships/tags" Target="../tags/tag240.xml"/><Relationship Id="rId55" Type="http://schemas.openxmlformats.org/officeDocument/2006/relationships/tags" Target="../tags/tag245.xml"/><Relationship Id="rId7" Type="http://schemas.openxmlformats.org/officeDocument/2006/relationships/tags" Target="../tags/tag197.xml"/><Relationship Id="rId71" Type="http://schemas.openxmlformats.org/officeDocument/2006/relationships/tags" Target="../tags/tag26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0.wmf"/><Relationship Id="rId5" Type="http://schemas.openxmlformats.org/officeDocument/2006/relationships/oleObject" Target="../embeddings/oleObject8.bin"/><Relationship Id="rId4" Type="http://schemas.openxmlformats.org/officeDocument/2006/relationships/image" Target="../media/image29.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2.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5.wmf"/><Relationship Id="rId5" Type="http://schemas.openxmlformats.org/officeDocument/2006/relationships/oleObject" Target="../embeddings/oleObject14.bin"/><Relationship Id="rId4" Type="http://schemas.openxmlformats.org/officeDocument/2006/relationships/image" Target="../media/image34.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7.wmf"/><Relationship Id="rId5" Type="http://schemas.openxmlformats.org/officeDocument/2006/relationships/oleObject" Target="../embeddings/oleObject16.bin"/><Relationship Id="rId4" Type="http://schemas.openxmlformats.org/officeDocument/2006/relationships/image" Target="../media/image36.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8.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6" Type="http://schemas.openxmlformats.org/officeDocument/2006/relationships/tags" Target="../tags/tag289.xml"/><Relationship Id="rId117" Type="http://schemas.openxmlformats.org/officeDocument/2006/relationships/tags" Target="../tags/tag380.xml"/><Relationship Id="rId21" Type="http://schemas.openxmlformats.org/officeDocument/2006/relationships/tags" Target="../tags/tag284.xml"/><Relationship Id="rId42" Type="http://schemas.openxmlformats.org/officeDocument/2006/relationships/tags" Target="../tags/tag305.xml"/><Relationship Id="rId47" Type="http://schemas.openxmlformats.org/officeDocument/2006/relationships/tags" Target="../tags/tag310.xml"/><Relationship Id="rId63" Type="http://schemas.openxmlformats.org/officeDocument/2006/relationships/tags" Target="../tags/tag326.xml"/><Relationship Id="rId68" Type="http://schemas.openxmlformats.org/officeDocument/2006/relationships/tags" Target="../tags/tag331.xml"/><Relationship Id="rId84" Type="http://schemas.openxmlformats.org/officeDocument/2006/relationships/tags" Target="../tags/tag347.xml"/><Relationship Id="rId89" Type="http://schemas.openxmlformats.org/officeDocument/2006/relationships/tags" Target="../tags/tag352.xml"/><Relationship Id="rId112" Type="http://schemas.openxmlformats.org/officeDocument/2006/relationships/tags" Target="../tags/tag375.xml"/><Relationship Id="rId16" Type="http://schemas.openxmlformats.org/officeDocument/2006/relationships/tags" Target="../tags/tag279.xml"/><Relationship Id="rId107" Type="http://schemas.openxmlformats.org/officeDocument/2006/relationships/tags" Target="../tags/tag370.xml"/><Relationship Id="rId11" Type="http://schemas.openxmlformats.org/officeDocument/2006/relationships/tags" Target="../tags/tag274.xml"/><Relationship Id="rId32" Type="http://schemas.openxmlformats.org/officeDocument/2006/relationships/tags" Target="../tags/tag295.xml"/><Relationship Id="rId37" Type="http://schemas.openxmlformats.org/officeDocument/2006/relationships/tags" Target="../tags/tag300.xml"/><Relationship Id="rId53" Type="http://schemas.openxmlformats.org/officeDocument/2006/relationships/tags" Target="../tags/tag316.xml"/><Relationship Id="rId58" Type="http://schemas.openxmlformats.org/officeDocument/2006/relationships/tags" Target="../tags/tag321.xml"/><Relationship Id="rId74" Type="http://schemas.openxmlformats.org/officeDocument/2006/relationships/tags" Target="../tags/tag337.xml"/><Relationship Id="rId79" Type="http://schemas.openxmlformats.org/officeDocument/2006/relationships/tags" Target="../tags/tag342.xml"/><Relationship Id="rId102" Type="http://schemas.openxmlformats.org/officeDocument/2006/relationships/tags" Target="../tags/tag365.xml"/><Relationship Id="rId5" Type="http://schemas.openxmlformats.org/officeDocument/2006/relationships/tags" Target="../tags/tag268.xml"/><Relationship Id="rId90" Type="http://schemas.openxmlformats.org/officeDocument/2006/relationships/tags" Target="../tags/tag353.xml"/><Relationship Id="rId95" Type="http://schemas.openxmlformats.org/officeDocument/2006/relationships/tags" Target="../tags/tag358.xml"/><Relationship Id="rId22" Type="http://schemas.openxmlformats.org/officeDocument/2006/relationships/tags" Target="../tags/tag285.xml"/><Relationship Id="rId27" Type="http://schemas.openxmlformats.org/officeDocument/2006/relationships/tags" Target="../tags/tag290.xml"/><Relationship Id="rId43" Type="http://schemas.openxmlformats.org/officeDocument/2006/relationships/tags" Target="../tags/tag306.xml"/><Relationship Id="rId48" Type="http://schemas.openxmlformats.org/officeDocument/2006/relationships/tags" Target="../tags/tag311.xml"/><Relationship Id="rId64" Type="http://schemas.openxmlformats.org/officeDocument/2006/relationships/tags" Target="../tags/tag327.xml"/><Relationship Id="rId69" Type="http://schemas.openxmlformats.org/officeDocument/2006/relationships/tags" Target="../tags/tag332.xml"/><Relationship Id="rId113" Type="http://schemas.openxmlformats.org/officeDocument/2006/relationships/tags" Target="../tags/tag376.xml"/><Relationship Id="rId118" Type="http://schemas.openxmlformats.org/officeDocument/2006/relationships/tags" Target="../tags/tag381.xml"/><Relationship Id="rId80" Type="http://schemas.openxmlformats.org/officeDocument/2006/relationships/tags" Target="../tags/tag343.xml"/><Relationship Id="rId85" Type="http://schemas.openxmlformats.org/officeDocument/2006/relationships/tags" Target="../tags/tag348.xml"/><Relationship Id="rId12" Type="http://schemas.openxmlformats.org/officeDocument/2006/relationships/tags" Target="../tags/tag275.xml"/><Relationship Id="rId17" Type="http://schemas.openxmlformats.org/officeDocument/2006/relationships/tags" Target="../tags/tag280.xml"/><Relationship Id="rId33" Type="http://schemas.openxmlformats.org/officeDocument/2006/relationships/tags" Target="../tags/tag296.xml"/><Relationship Id="rId38" Type="http://schemas.openxmlformats.org/officeDocument/2006/relationships/tags" Target="../tags/tag301.xml"/><Relationship Id="rId59" Type="http://schemas.openxmlformats.org/officeDocument/2006/relationships/tags" Target="../tags/tag322.xml"/><Relationship Id="rId103" Type="http://schemas.openxmlformats.org/officeDocument/2006/relationships/tags" Target="../tags/tag366.xml"/><Relationship Id="rId108" Type="http://schemas.openxmlformats.org/officeDocument/2006/relationships/tags" Target="../tags/tag371.xml"/><Relationship Id="rId54" Type="http://schemas.openxmlformats.org/officeDocument/2006/relationships/tags" Target="../tags/tag317.xml"/><Relationship Id="rId70" Type="http://schemas.openxmlformats.org/officeDocument/2006/relationships/tags" Target="../tags/tag333.xml"/><Relationship Id="rId75" Type="http://schemas.openxmlformats.org/officeDocument/2006/relationships/tags" Target="../tags/tag338.xml"/><Relationship Id="rId91" Type="http://schemas.openxmlformats.org/officeDocument/2006/relationships/tags" Target="../tags/tag354.xml"/><Relationship Id="rId96" Type="http://schemas.openxmlformats.org/officeDocument/2006/relationships/tags" Target="../tags/tag359.xml"/><Relationship Id="rId1" Type="http://schemas.openxmlformats.org/officeDocument/2006/relationships/tags" Target="../tags/tag264.xml"/><Relationship Id="rId6" Type="http://schemas.openxmlformats.org/officeDocument/2006/relationships/tags" Target="../tags/tag269.xml"/><Relationship Id="rId23" Type="http://schemas.openxmlformats.org/officeDocument/2006/relationships/tags" Target="../tags/tag286.xml"/><Relationship Id="rId28" Type="http://schemas.openxmlformats.org/officeDocument/2006/relationships/tags" Target="../tags/tag291.xml"/><Relationship Id="rId49" Type="http://schemas.openxmlformats.org/officeDocument/2006/relationships/tags" Target="../tags/tag312.xml"/><Relationship Id="rId114" Type="http://schemas.openxmlformats.org/officeDocument/2006/relationships/tags" Target="../tags/tag377.xml"/><Relationship Id="rId119" Type="http://schemas.openxmlformats.org/officeDocument/2006/relationships/tags" Target="../tags/tag382.xml"/><Relationship Id="rId44" Type="http://schemas.openxmlformats.org/officeDocument/2006/relationships/tags" Target="../tags/tag307.xml"/><Relationship Id="rId60" Type="http://schemas.openxmlformats.org/officeDocument/2006/relationships/tags" Target="../tags/tag323.xml"/><Relationship Id="rId65" Type="http://schemas.openxmlformats.org/officeDocument/2006/relationships/tags" Target="../tags/tag328.xml"/><Relationship Id="rId81" Type="http://schemas.openxmlformats.org/officeDocument/2006/relationships/tags" Target="../tags/tag344.xml"/><Relationship Id="rId86" Type="http://schemas.openxmlformats.org/officeDocument/2006/relationships/tags" Target="../tags/tag349.xml"/><Relationship Id="rId4" Type="http://schemas.openxmlformats.org/officeDocument/2006/relationships/tags" Target="../tags/tag267.xml"/><Relationship Id="rId9" Type="http://schemas.openxmlformats.org/officeDocument/2006/relationships/tags" Target="../tags/tag272.xml"/><Relationship Id="rId13" Type="http://schemas.openxmlformats.org/officeDocument/2006/relationships/tags" Target="../tags/tag276.xml"/><Relationship Id="rId18" Type="http://schemas.openxmlformats.org/officeDocument/2006/relationships/tags" Target="../tags/tag281.xml"/><Relationship Id="rId39" Type="http://schemas.openxmlformats.org/officeDocument/2006/relationships/tags" Target="../tags/tag302.xml"/><Relationship Id="rId109" Type="http://schemas.openxmlformats.org/officeDocument/2006/relationships/tags" Target="../tags/tag372.xml"/><Relationship Id="rId34" Type="http://schemas.openxmlformats.org/officeDocument/2006/relationships/tags" Target="../tags/tag297.xml"/><Relationship Id="rId50" Type="http://schemas.openxmlformats.org/officeDocument/2006/relationships/tags" Target="../tags/tag313.xml"/><Relationship Id="rId55" Type="http://schemas.openxmlformats.org/officeDocument/2006/relationships/tags" Target="../tags/tag318.xml"/><Relationship Id="rId76" Type="http://schemas.openxmlformats.org/officeDocument/2006/relationships/tags" Target="../tags/tag339.xml"/><Relationship Id="rId97" Type="http://schemas.openxmlformats.org/officeDocument/2006/relationships/tags" Target="../tags/tag360.xml"/><Relationship Id="rId104" Type="http://schemas.openxmlformats.org/officeDocument/2006/relationships/tags" Target="../tags/tag367.xml"/><Relationship Id="rId120" Type="http://schemas.openxmlformats.org/officeDocument/2006/relationships/slideLayout" Target="../slideLayouts/slideLayout6.xml"/><Relationship Id="rId7" Type="http://schemas.openxmlformats.org/officeDocument/2006/relationships/tags" Target="../tags/tag270.xml"/><Relationship Id="rId71" Type="http://schemas.openxmlformats.org/officeDocument/2006/relationships/tags" Target="../tags/tag334.xml"/><Relationship Id="rId92" Type="http://schemas.openxmlformats.org/officeDocument/2006/relationships/tags" Target="../tags/tag355.xml"/><Relationship Id="rId2" Type="http://schemas.openxmlformats.org/officeDocument/2006/relationships/tags" Target="../tags/tag265.xml"/><Relationship Id="rId29" Type="http://schemas.openxmlformats.org/officeDocument/2006/relationships/tags" Target="../tags/tag292.xml"/><Relationship Id="rId24" Type="http://schemas.openxmlformats.org/officeDocument/2006/relationships/tags" Target="../tags/tag287.xml"/><Relationship Id="rId40" Type="http://schemas.openxmlformats.org/officeDocument/2006/relationships/tags" Target="../tags/tag303.xml"/><Relationship Id="rId45" Type="http://schemas.openxmlformats.org/officeDocument/2006/relationships/tags" Target="../tags/tag308.xml"/><Relationship Id="rId66" Type="http://schemas.openxmlformats.org/officeDocument/2006/relationships/tags" Target="../tags/tag329.xml"/><Relationship Id="rId87" Type="http://schemas.openxmlformats.org/officeDocument/2006/relationships/tags" Target="../tags/tag350.xml"/><Relationship Id="rId110" Type="http://schemas.openxmlformats.org/officeDocument/2006/relationships/tags" Target="../tags/tag373.xml"/><Relationship Id="rId115" Type="http://schemas.openxmlformats.org/officeDocument/2006/relationships/tags" Target="../tags/tag378.xml"/><Relationship Id="rId61" Type="http://schemas.openxmlformats.org/officeDocument/2006/relationships/tags" Target="../tags/tag324.xml"/><Relationship Id="rId82" Type="http://schemas.openxmlformats.org/officeDocument/2006/relationships/tags" Target="../tags/tag345.xml"/><Relationship Id="rId19" Type="http://schemas.openxmlformats.org/officeDocument/2006/relationships/tags" Target="../tags/tag282.xml"/><Relationship Id="rId14" Type="http://schemas.openxmlformats.org/officeDocument/2006/relationships/tags" Target="../tags/tag277.xml"/><Relationship Id="rId30" Type="http://schemas.openxmlformats.org/officeDocument/2006/relationships/tags" Target="../tags/tag293.xml"/><Relationship Id="rId35" Type="http://schemas.openxmlformats.org/officeDocument/2006/relationships/tags" Target="../tags/tag298.xml"/><Relationship Id="rId56" Type="http://schemas.openxmlformats.org/officeDocument/2006/relationships/tags" Target="../tags/tag319.xml"/><Relationship Id="rId77" Type="http://schemas.openxmlformats.org/officeDocument/2006/relationships/tags" Target="../tags/tag340.xml"/><Relationship Id="rId100" Type="http://schemas.openxmlformats.org/officeDocument/2006/relationships/tags" Target="../tags/tag363.xml"/><Relationship Id="rId105" Type="http://schemas.openxmlformats.org/officeDocument/2006/relationships/tags" Target="../tags/tag368.xml"/><Relationship Id="rId8" Type="http://schemas.openxmlformats.org/officeDocument/2006/relationships/tags" Target="../tags/tag271.xml"/><Relationship Id="rId51" Type="http://schemas.openxmlformats.org/officeDocument/2006/relationships/tags" Target="../tags/tag314.xml"/><Relationship Id="rId72" Type="http://schemas.openxmlformats.org/officeDocument/2006/relationships/tags" Target="../tags/tag335.xml"/><Relationship Id="rId93" Type="http://schemas.openxmlformats.org/officeDocument/2006/relationships/tags" Target="../tags/tag356.xml"/><Relationship Id="rId98" Type="http://schemas.openxmlformats.org/officeDocument/2006/relationships/tags" Target="../tags/tag361.xml"/><Relationship Id="rId121" Type="http://schemas.openxmlformats.org/officeDocument/2006/relationships/notesSlide" Target="../notesSlides/notesSlide7.xml"/><Relationship Id="rId3" Type="http://schemas.openxmlformats.org/officeDocument/2006/relationships/tags" Target="../tags/tag266.xml"/><Relationship Id="rId25" Type="http://schemas.openxmlformats.org/officeDocument/2006/relationships/tags" Target="../tags/tag288.xml"/><Relationship Id="rId46" Type="http://schemas.openxmlformats.org/officeDocument/2006/relationships/tags" Target="../tags/tag309.xml"/><Relationship Id="rId67" Type="http://schemas.openxmlformats.org/officeDocument/2006/relationships/tags" Target="../tags/tag330.xml"/><Relationship Id="rId116" Type="http://schemas.openxmlformats.org/officeDocument/2006/relationships/tags" Target="../tags/tag379.xml"/><Relationship Id="rId20" Type="http://schemas.openxmlformats.org/officeDocument/2006/relationships/tags" Target="../tags/tag283.xml"/><Relationship Id="rId41" Type="http://schemas.openxmlformats.org/officeDocument/2006/relationships/tags" Target="../tags/tag304.xml"/><Relationship Id="rId62" Type="http://schemas.openxmlformats.org/officeDocument/2006/relationships/tags" Target="../tags/tag325.xml"/><Relationship Id="rId83" Type="http://schemas.openxmlformats.org/officeDocument/2006/relationships/tags" Target="../tags/tag346.xml"/><Relationship Id="rId88" Type="http://schemas.openxmlformats.org/officeDocument/2006/relationships/tags" Target="../tags/tag351.xml"/><Relationship Id="rId111" Type="http://schemas.openxmlformats.org/officeDocument/2006/relationships/tags" Target="../tags/tag374.xml"/><Relationship Id="rId15" Type="http://schemas.openxmlformats.org/officeDocument/2006/relationships/tags" Target="../tags/tag278.xml"/><Relationship Id="rId36" Type="http://schemas.openxmlformats.org/officeDocument/2006/relationships/tags" Target="../tags/tag299.xml"/><Relationship Id="rId57" Type="http://schemas.openxmlformats.org/officeDocument/2006/relationships/tags" Target="../tags/tag320.xml"/><Relationship Id="rId106" Type="http://schemas.openxmlformats.org/officeDocument/2006/relationships/tags" Target="../tags/tag369.xml"/><Relationship Id="rId10" Type="http://schemas.openxmlformats.org/officeDocument/2006/relationships/tags" Target="../tags/tag273.xml"/><Relationship Id="rId31" Type="http://schemas.openxmlformats.org/officeDocument/2006/relationships/tags" Target="../tags/tag294.xml"/><Relationship Id="rId52" Type="http://schemas.openxmlformats.org/officeDocument/2006/relationships/tags" Target="../tags/tag315.xml"/><Relationship Id="rId73" Type="http://schemas.openxmlformats.org/officeDocument/2006/relationships/tags" Target="../tags/tag336.xml"/><Relationship Id="rId78" Type="http://schemas.openxmlformats.org/officeDocument/2006/relationships/tags" Target="../tags/tag341.xml"/><Relationship Id="rId94" Type="http://schemas.openxmlformats.org/officeDocument/2006/relationships/tags" Target="../tags/tag357.xml"/><Relationship Id="rId99" Type="http://schemas.openxmlformats.org/officeDocument/2006/relationships/tags" Target="../tags/tag362.xml"/><Relationship Id="rId101" Type="http://schemas.openxmlformats.org/officeDocument/2006/relationships/tags" Target="../tags/tag364.xml"/><Relationship Id="rId122" Type="http://schemas.openxmlformats.org/officeDocument/2006/relationships/image" Target="../media/image40.png"/></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43.wmf"/></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8.gif"/><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microsoft.com/office/2007/relationships/media" Target="../media/media2.mp4"/><Relationship Id="rId7" Type="http://schemas.openxmlformats.org/officeDocument/2006/relationships/image" Target="../media/image50.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49.png"/><Relationship Id="rId5" Type="http://schemas.openxmlformats.org/officeDocument/2006/relationships/slideLayout" Target="../slideLayouts/slideLayout2.xml"/><Relationship Id="rId4" Type="http://schemas.openxmlformats.org/officeDocument/2006/relationships/video" Target="../media/media2.mp4"/></Relationships>
</file>

<file path=ppt/slides/_rels/slide4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image" Target="../media/image3.svg"/><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image" Target="../media/image2.png"/><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image" Target="../media/image6.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notesSlide" Target="../notesSlides/notesSlide1.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slideLayout" Target="../slideLayouts/slideLayout7.xml"/><Relationship Id="rId28" Type="http://schemas.openxmlformats.org/officeDocument/2006/relationships/image" Target="../media/image5.svg"/><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image" Target="../media/image4.png"/><Relationship Id="rId30" Type="http://schemas.openxmlformats.org/officeDocument/2006/relationships/image" Target="../media/image7.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2.xml"/><Relationship Id="rId13" Type="http://schemas.openxmlformats.org/officeDocument/2006/relationships/image" Target="../media/image19.png"/><Relationship Id="rId3" Type="http://schemas.openxmlformats.org/officeDocument/2006/relationships/tags" Target="../tags/tag25.xml"/><Relationship Id="rId7" Type="http://schemas.openxmlformats.org/officeDocument/2006/relationships/slideLayout" Target="../slideLayouts/slideLayout7.xml"/><Relationship Id="rId12" Type="http://schemas.openxmlformats.org/officeDocument/2006/relationships/image" Target="../media/image18.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image" Target="../media/image16.png"/><Relationship Id="rId5" Type="http://schemas.openxmlformats.org/officeDocument/2006/relationships/tags" Target="../tags/tag27.xml"/><Relationship Id="rId10" Type="http://schemas.openxmlformats.org/officeDocument/2006/relationships/image" Target="../media/image15.png"/><Relationship Id="rId4" Type="http://schemas.openxmlformats.org/officeDocument/2006/relationships/tags" Target="../tags/tag26.xml"/><Relationship Id="rId9" Type="http://schemas.openxmlformats.org/officeDocument/2006/relationships/image" Target="../media/image11.png"/><Relationship Id="rId1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ED62E-6FDE-47A2-8DA5-C0AE6B8D7E72}"/>
              </a:ext>
            </a:extLst>
          </p:cNvPr>
          <p:cNvSpPr>
            <a:spLocks noGrp="1"/>
          </p:cNvSpPr>
          <p:nvPr>
            <p:ph type="ctrTitle"/>
          </p:nvPr>
        </p:nvSpPr>
        <p:spPr/>
        <p:txBody>
          <a:bodyPr/>
          <a:lstStyle/>
          <a:p>
            <a:r>
              <a:rPr lang="en-US" dirty="0"/>
              <a:t>CS4104 Applied Machine Learning</a:t>
            </a:r>
            <a:endParaRPr lang="LID4096" dirty="0"/>
          </a:p>
        </p:txBody>
      </p:sp>
      <p:sp>
        <p:nvSpPr>
          <p:cNvPr id="3" name="Subtitle 2">
            <a:extLst>
              <a:ext uri="{FF2B5EF4-FFF2-40B4-BE49-F238E27FC236}">
                <a16:creationId xmlns:a16="http://schemas.microsoft.com/office/drawing/2014/main" id="{81F49F96-3C33-4430-82C0-8CB1592AED4B}"/>
              </a:ext>
            </a:extLst>
          </p:cNvPr>
          <p:cNvSpPr>
            <a:spLocks noGrp="1"/>
          </p:cNvSpPr>
          <p:nvPr>
            <p:ph type="subTitle" idx="1"/>
          </p:nvPr>
        </p:nvSpPr>
        <p:spPr/>
        <p:txBody>
          <a:bodyPr/>
          <a:lstStyle/>
          <a:p>
            <a:r>
              <a:rPr lang="en-US" dirty="0"/>
              <a:t>Reinforcement Learning</a:t>
            </a:r>
            <a:endParaRPr lang="LID4096" dirty="0"/>
          </a:p>
        </p:txBody>
      </p:sp>
    </p:spTree>
    <p:extLst>
      <p:ext uri="{BB962C8B-B14F-4D97-AF65-F5344CB8AC3E}">
        <p14:creationId xmlns:p14="http://schemas.microsoft.com/office/powerpoint/2010/main" val="87677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E4FA8928-F74E-4A72-98E7-60B213FB1803}"/>
              </a:ext>
            </a:extLst>
          </p:cNvPr>
          <p:cNvSpPr>
            <a:spLocks noGrp="1" noChangeArrowheads="1"/>
          </p:cNvSpPr>
          <p:nvPr>
            <p:ph type="title"/>
          </p:nvPr>
        </p:nvSpPr>
        <p:spPr/>
        <p:txBody>
          <a:bodyPr/>
          <a:lstStyle/>
          <a:p>
            <a:r>
              <a:rPr lang="en-US" altLang="zh-CN"/>
              <a:t>RL model</a:t>
            </a:r>
          </a:p>
        </p:txBody>
      </p:sp>
      <p:sp>
        <p:nvSpPr>
          <p:cNvPr id="48131" name="Rectangle 3">
            <a:extLst>
              <a:ext uri="{FF2B5EF4-FFF2-40B4-BE49-F238E27FC236}">
                <a16:creationId xmlns:a16="http://schemas.microsoft.com/office/drawing/2014/main" id="{9FFD680A-E247-475D-B473-EE4F52875692}"/>
              </a:ext>
            </a:extLst>
          </p:cNvPr>
          <p:cNvSpPr>
            <a:spLocks noGrp="1" noChangeArrowheads="1"/>
          </p:cNvSpPr>
          <p:nvPr>
            <p:ph idx="1"/>
          </p:nvPr>
        </p:nvSpPr>
        <p:spPr/>
        <p:txBody>
          <a:bodyPr/>
          <a:lstStyle/>
          <a:p>
            <a:pPr lvl="1">
              <a:lnSpc>
                <a:spcPct val="90000"/>
              </a:lnSpc>
              <a:buFont typeface="Wingdings" panose="05000000000000000000" pitchFamily="2" charset="2"/>
              <a:buNone/>
            </a:pPr>
            <a:endParaRPr lang="en-US" altLang="zh-CN" sz="2400"/>
          </a:p>
          <a:p>
            <a:pPr lvl="1">
              <a:lnSpc>
                <a:spcPct val="90000"/>
              </a:lnSpc>
            </a:pPr>
            <a:r>
              <a:rPr lang="en-US" altLang="zh-CN" sz="2400"/>
              <a:t>Each percept(</a:t>
            </a:r>
            <a:r>
              <a:rPr lang="en-US" altLang="zh-CN" sz="2400" i="1"/>
              <a:t>e</a:t>
            </a:r>
            <a:r>
              <a:rPr lang="en-US" altLang="zh-CN" sz="2400"/>
              <a:t>) is enough to determine the State(the state is accessible)</a:t>
            </a:r>
          </a:p>
          <a:p>
            <a:pPr lvl="1">
              <a:lnSpc>
                <a:spcPct val="90000"/>
              </a:lnSpc>
            </a:pPr>
            <a:r>
              <a:rPr lang="en-US" altLang="zh-CN" sz="2400"/>
              <a:t>The agent can decompose the Reward component from a percept. </a:t>
            </a:r>
          </a:p>
          <a:p>
            <a:pPr lvl="1">
              <a:lnSpc>
                <a:spcPct val="90000"/>
              </a:lnSpc>
            </a:pPr>
            <a:r>
              <a:rPr lang="en-US" altLang="zh-CN" sz="2400"/>
              <a:t>The agent task: to find a optimal policy, mapping states to actions, that maximize long-run measure of the reinforcement</a:t>
            </a:r>
          </a:p>
          <a:p>
            <a:pPr lvl="1">
              <a:lnSpc>
                <a:spcPct val="90000"/>
              </a:lnSpc>
            </a:pPr>
            <a:r>
              <a:rPr lang="en-US" altLang="zh-CN" sz="2400"/>
              <a:t>Think of reinforcement as reward</a:t>
            </a:r>
          </a:p>
          <a:p>
            <a:pPr lvl="1">
              <a:lnSpc>
                <a:spcPct val="90000"/>
              </a:lnSpc>
            </a:pPr>
            <a:r>
              <a:rPr lang="en-US" altLang="zh-CN" sz="2400"/>
              <a:t>Can be modeled as MDP model!</a:t>
            </a:r>
          </a:p>
        </p:txBody>
      </p:sp>
      <p:sp>
        <p:nvSpPr>
          <p:cNvPr id="2" name="Footer Placeholder 1">
            <a:extLst>
              <a:ext uri="{FF2B5EF4-FFF2-40B4-BE49-F238E27FC236}">
                <a16:creationId xmlns:a16="http://schemas.microsoft.com/office/drawing/2014/main" id="{27941DDB-6593-4F71-A336-601AB21630CB}"/>
              </a:ext>
            </a:extLst>
          </p:cNvPr>
          <p:cNvSpPr>
            <a:spLocks noGrp="1"/>
          </p:cNvSpPr>
          <p:nvPr>
            <p:ph type="ftr" sz="quarter" idx="11"/>
          </p:nvPr>
        </p:nvSpPr>
        <p:spPr/>
        <p:txBody>
          <a:bodyPr/>
          <a:lstStyle/>
          <a:p>
            <a:r>
              <a:rPr lang="en-US"/>
              <a:t>zeshan.khan@nu.edu.pk</a:t>
            </a:r>
            <a:endParaRPr lang="LID4096"/>
          </a:p>
        </p:txBody>
      </p:sp>
      <p:sp>
        <p:nvSpPr>
          <p:cNvPr id="3" name="Slide Number Placeholder 2">
            <a:extLst>
              <a:ext uri="{FF2B5EF4-FFF2-40B4-BE49-F238E27FC236}">
                <a16:creationId xmlns:a16="http://schemas.microsoft.com/office/drawing/2014/main" id="{AA78D11D-AE27-4B8E-A97B-7E298CB9CAFA}"/>
              </a:ext>
            </a:extLst>
          </p:cNvPr>
          <p:cNvSpPr>
            <a:spLocks noGrp="1"/>
          </p:cNvSpPr>
          <p:nvPr>
            <p:ph type="sldNum" sz="quarter" idx="12"/>
          </p:nvPr>
        </p:nvSpPr>
        <p:spPr/>
        <p:txBody>
          <a:bodyPr>
            <a:normAutofit lnSpcReduction="10000"/>
          </a:bodyPr>
          <a:lstStyle/>
          <a:p>
            <a:fld id="{91F3A733-5CBF-4C1A-BB1C-3E618A131503}" type="slidenum">
              <a:rPr lang="LID4096" smtClean="0"/>
              <a:t>10</a:t>
            </a:fld>
            <a:endParaRPr lang="LID4096"/>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6CC05090-28D6-4A18-91A8-39BE918D3291}"/>
              </a:ext>
            </a:extLst>
          </p:cNvPr>
          <p:cNvSpPr>
            <a:spLocks noGrp="1" noChangeArrowheads="1"/>
          </p:cNvSpPr>
          <p:nvPr>
            <p:ph type="title"/>
          </p:nvPr>
        </p:nvSpPr>
        <p:spPr/>
        <p:txBody>
          <a:bodyPr/>
          <a:lstStyle/>
          <a:p>
            <a:r>
              <a:rPr lang="en-US" altLang="zh-CN" sz="3600"/>
              <a:t>Genetic algorithm and Evolutionary programming</a:t>
            </a:r>
          </a:p>
        </p:txBody>
      </p:sp>
      <p:sp>
        <p:nvSpPr>
          <p:cNvPr id="29699" name="Rectangle 3">
            <a:extLst>
              <a:ext uri="{FF2B5EF4-FFF2-40B4-BE49-F238E27FC236}">
                <a16:creationId xmlns:a16="http://schemas.microsoft.com/office/drawing/2014/main" id="{416DFB3A-46A3-4A03-BA46-64BAC811951D}"/>
              </a:ext>
            </a:extLst>
          </p:cNvPr>
          <p:cNvSpPr>
            <a:spLocks noGrp="1" noChangeArrowheads="1"/>
          </p:cNvSpPr>
          <p:nvPr>
            <p:ph type="body" idx="1"/>
          </p:nvPr>
        </p:nvSpPr>
        <p:spPr>
          <a:xfrm>
            <a:off x="1752600" y="1981200"/>
            <a:ext cx="8686800" cy="4648200"/>
          </a:xfrm>
        </p:spPr>
        <p:txBody>
          <a:bodyPr>
            <a:normAutofit fontScale="92500" lnSpcReduction="10000"/>
          </a:bodyPr>
          <a:lstStyle/>
          <a:p>
            <a:endParaRPr lang="en-US" altLang="zh-CN" sz="3600"/>
          </a:p>
          <a:p>
            <a:endParaRPr lang="en-US" altLang="zh-CN" sz="3600"/>
          </a:p>
          <a:p>
            <a:endParaRPr lang="en-US" altLang="zh-CN" sz="3600"/>
          </a:p>
          <a:p>
            <a:endParaRPr lang="en-US" altLang="zh-CN" sz="3600"/>
          </a:p>
          <a:p>
            <a:endParaRPr lang="en-US" altLang="zh-CN" sz="3600"/>
          </a:p>
          <a:p>
            <a:endParaRPr lang="en-US" altLang="zh-CN"/>
          </a:p>
          <a:p>
            <a:r>
              <a:rPr lang="en-US" altLang="zh-CN"/>
              <a:t>Start with a set of individuals </a:t>
            </a:r>
          </a:p>
          <a:p>
            <a:r>
              <a:rPr lang="en-US" altLang="zh-CN"/>
              <a:t>Apply selection and reproduction operators to </a:t>
            </a:r>
            <a:r>
              <a:rPr lang="en-US" altLang="zh-CN">
                <a:latin typeface="Times New Roman" panose="02020603050405020304" pitchFamily="18" charset="0"/>
              </a:rPr>
              <a:t>“</a:t>
            </a:r>
            <a:r>
              <a:rPr lang="en-US" altLang="zh-CN"/>
              <a:t>evolve</a:t>
            </a:r>
            <a:r>
              <a:rPr lang="en-US" altLang="zh-CN">
                <a:latin typeface="Times New Roman" panose="02020603050405020304" pitchFamily="18" charset="0"/>
              </a:rPr>
              <a:t>”</a:t>
            </a:r>
            <a:r>
              <a:rPr lang="en-US" altLang="zh-CN"/>
              <a:t> an individual that is successful (measured by a fitness function)</a:t>
            </a:r>
          </a:p>
        </p:txBody>
      </p:sp>
      <p:graphicFrame>
        <p:nvGraphicFramePr>
          <p:cNvPr id="29700" name="Object 4">
            <a:extLst>
              <a:ext uri="{FF2B5EF4-FFF2-40B4-BE49-F238E27FC236}">
                <a16:creationId xmlns:a16="http://schemas.microsoft.com/office/drawing/2014/main" id="{3E02102B-47FF-4359-829F-36AD86947208}"/>
              </a:ext>
            </a:extLst>
          </p:cNvPr>
          <p:cNvGraphicFramePr>
            <a:graphicFrameLocks noChangeAspect="1"/>
          </p:cNvGraphicFramePr>
          <p:nvPr/>
        </p:nvGraphicFramePr>
        <p:xfrm>
          <a:off x="1600201" y="1981200"/>
          <a:ext cx="8848725" cy="2971800"/>
        </p:xfrm>
        <a:graphic>
          <a:graphicData uri="http://schemas.openxmlformats.org/presentationml/2006/ole">
            <mc:AlternateContent xmlns:mc="http://schemas.openxmlformats.org/markup-compatibility/2006">
              <mc:Choice xmlns:v="urn:schemas-microsoft-com:vml" Requires="v">
                <p:oleObj spid="_x0000_s19479" name="位图图像" r:id="rId3" imgW="7182853" imgH="2247619" progId="Paint.Picture">
                  <p:embed/>
                </p:oleObj>
              </mc:Choice>
              <mc:Fallback>
                <p:oleObj name="位图图像" r:id="rId3" imgW="7182853" imgH="2247619" progId="Paint.Picture">
                  <p:embed/>
                  <p:pic>
                    <p:nvPicPr>
                      <p:cNvPr id="29700" name="Object 4">
                        <a:extLst>
                          <a:ext uri="{FF2B5EF4-FFF2-40B4-BE49-F238E27FC236}">
                            <a16:creationId xmlns:a16="http://schemas.microsoft.com/office/drawing/2014/main" id="{3E02102B-47FF-4359-829F-36AD869472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1" y="1981200"/>
                        <a:ext cx="8848725"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Footer Placeholder 1">
            <a:extLst>
              <a:ext uri="{FF2B5EF4-FFF2-40B4-BE49-F238E27FC236}">
                <a16:creationId xmlns:a16="http://schemas.microsoft.com/office/drawing/2014/main" id="{901D5359-93F5-486F-AE36-D568C0D7F13E}"/>
              </a:ext>
            </a:extLst>
          </p:cNvPr>
          <p:cNvSpPr>
            <a:spLocks noGrp="1"/>
          </p:cNvSpPr>
          <p:nvPr>
            <p:ph type="ftr" sz="quarter" idx="11"/>
          </p:nvPr>
        </p:nvSpPr>
        <p:spPr/>
        <p:txBody>
          <a:bodyPr/>
          <a:lstStyle/>
          <a:p>
            <a:r>
              <a:rPr lang="en-US"/>
              <a:t>zeshan.khan@nu.edu.pk</a:t>
            </a:r>
            <a:endParaRPr lang="LID4096"/>
          </a:p>
        </p:txBody>
      </p:sp>
      <p:sp>
        <p:nvSpPr>
          <p:cNvPr id="3" name="Slide Number Placeholder 2">
            <a:extLst>
              <a:ext uri="{FF2B5EF4-FFF2-40B4-BE49-F238E27FC236}">
                <a16:creationId xmlns:a16="http://schemas.microsoft.com/office/drawing/2014/main" id="{78F5FAD9-0983-493A-A4B1-5AFCD8F0CA07}"/>
              </a:ext>
            </a:extLst>
          </p:cNvPr>
          <p:cNvSpPr>
            <a:spLocks noGrp="1"/>
          </p:cNvSpPr>
          <p:nvPr>
            <p:ph type="sldNum" sz="quarter" idx="12"/>
          </p:nvPr>
        </p:nvSpPr>
        <p:spPr/>
        <p:txBody>
          <a:bodyPr>
            <a:normAutofit lnSpcReduction="10000"/>
          </a:bodyPr>
          <a:lstStyle/>
          <a:p>
            <a:fld id="{91F3A733-5CBF-4C1A-BB1C-3E618A131503}" type="slidenum">
              <a:rPr lang="LID4096" smtClean="0"/>
              <a:t>11</a:t>
            </a:fld>
            <a:endParaRPr lang="LID4096"/>
          </a:p>
        </p:txBody>
      </p:sp>
    </p:spTree>
    <p:extLst>
      <p:ext uri="{BB962C8B-B14F-4D97-AF65-F5344CB8AC3E}">
        <p14:creationId xmlns:p14="http://schemas.microsoft.com/office/powerpoint/2010/main" val="2734812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2AF0D78E-F3BB-46AD-A5DB-167CFAE4595E}"/>
              </a:ext>
            </a:extLst>
          </p:cNvPr>
          <p:cNvSpPr>
            <a:spLocks noGrp="1" noChangeArrowheads="1"/>
          </p:cNvSpPr>
          <p:nvPr>
            <p:ph type="title"/>
          </p:nvPr>
        </p:nvSpPr>
        <p:spPr/>
        <p:txBody>
          <a:bodyPr/>
          <a:lstStyle/>
          <a:p>
            <a:r>
              <a:rPr lang="en-US" altLang="zh-CN" sz="3600"/>
              <a:t>Genetic algorithm and Evolutionary programming</a:t>
            </a:r>
          </a:p>
        </p:txBody>
      </p:sp>
      <p:sp>
        <p:nvSpPr>
          <p:cNvPr id="31747" name="Rectangle 3">
            <a:extLst>
              <a:ext uri="{FF2B5EF4-FFF2-40B4-BE49-F238E27FC236}">
                <a16:creationId xmlns:a16="http://schemas.microsoft.com/office/drawing/2014/main" id="{206DF192-D918-40B5-86E9-451C87F63558}"/>
              </a:ext>
            </a:extLst>
          </p:cNvPr>
          <p:cNvSpPr>
            <a:spLocks noGrp="1" noChangeArrowheads="1"/>
          </p:cNvSpPr>
          <p:nvPr>
            <p:ph type="body" idx="1"/>
          </p:nvPr>
        </p:nvSpPr>
        <p:spPr/>
        <p:txBody>
          <a:bodyPr/>
          <a:lstStyle/>
          <a:p>
            <a:r>
              <a:rPr lang="en-US" altLang="zh-CN" sz="2400"/>
              <a:t>Imagine the individuals as agent functions</a:t>
            </a:r>
          </a:p>
          <a:p>
            <a:r>
              <a:rPr lang="en-US" altLang="zh-CN" sz="2400"/>
              <a:t>Fitness function as performance measure or reward function</a:t>
            </a:r>
          </a:p>
          <a:p>
            <a:r>
              <a:rPr lang="en-US" altLang="zh-CN" sz="2400"/>
              <a:t>No attempt made to learn the relationship the rewards and actions taken by an agent</a:t>
            </a:r>
          </a:p>
          <a:p>
            <a:r>
              <a:rPr lang="en-US" altLang="zh-CN" sz="2400"/>
              <a:t>Simply searches directly in the individual space to find one that maximizes the fitness functions</a:t>
            </a:r>
          </a:p>
        </p:txBody>
      </p:sp>
      <p:sp>
        <p:nvSpPr>
          <p:cNvPr id="2" name="Footer Placeholder 1">
            <a:extLst>
              <a:ext uri="{FF2B5EF4-FFF2-40B4-BE49-F238E27FC236}">
                <a16:creationId xmlns:a16="http://schemas.microsoft.com/office/drawing/2014/main" id="{2FFAE315-6224-4024-9C1E-1E2AD7FE9801}"/>
              </a:ext>
            </a:extLst>
          </p:cNvPr>
          <p:cNvSpPr>
            <a:spLocks noGrp="1"/>
          </p:cNvSpPr>
          <p:nvPr>
            <p:ph type="ftr" sz="quarter" idx="11"/>
          </p:nvPr>
        </p:nvSpPr>
        <p:spPr/>
        <p:txBody>
          <a:bodyPr/>
          <a:lstStyle/>
          <a:p>
            <a:r>
              <a:rPr lang="en-US"/>
              <a:t>zeshan.khan@nu.edu.pk</a:t>
            </a:r>
            <a:endParaRPr lang="LID4096"/>
          </a:p>
        </p:txBody>
      </p:sp>
      <p:sp>
        <p:nvSpPr>
          <p:cNvPr id="3" name="Slide Number Placeholder 2">
            <a:extLst>
              <a:ext uri="{FF2B5EF4-FFF2-40B4-BE49-F238E27FC236}">
                <a16:creationId xmlns:a16="http://schemas.microsoft.com/office/drawing/2014/main" id="{472662C5-2335-4DDE-9AE4-B9AD93D88FEF}"/>
              </a:ext>
            </a:extLst>
          </p:cNvPr>
          <p:cNvSpPr>
            <a:spLocks noGrp="1"/>
          </p:cNvSpPr>
          <p:nvPr>
            <p:ph type="sldNum" sz="quarter" idx="12"/>
          </p:nvPr>
        </p:nvSpPr>
        <p:spPr/>
        <p:txBody>
          <a:bodyPr>
            <a:normAutofit lnSpcReduction="10000"/>
          </a:bodyPr>
          <a:lstStyle/>
          <a:p>
            <a:fld id="{91F3A733-5CBF-4C1A-BB1C-3E618A131503}" type="slidenum">
              <a:rPr lang="LID4096" smtClean="0"/>
              <a:t>12</a:t>
            </a:fld>
            <a:endParaRPr lang="LID4096"/>
          </a:p>
        </p:txBody>
      </p:sp>
    </p:spTree>
    <p:extLst>
      <p:ext uri="{BB962C8B-B14F-4D97-AF65-F5344CB8AC3E}">
        <p14:creationId xmlns:p14="http://schemas.microsoft.com/office/powerpoint/2010/main" val="4259494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FE078AFC-68BB-48A8-800F-BBC7222A53B6}"/>
              </a:ext>
            </a:extLst>
          </p:cNvPr>
          <p:cNvSpPr>
            <a:spLocks noGrp="1" noChangeArrowheads="1"/>
          </p:cNvSpPr>
          <p:nvPr>
            <p:ph type="title"/>
          </p:nvPr>
        </p:nvSpPr>
        <p:spPr/>
        <p:txBody>
          <a:bodyPr/>
          <a:lstStyle/>
          <a:p>
            <a:r>
              <a:rPr lang="en-US" altLang="zh-CN" sz="3600"/>
              <a:t>Genetic algorithm and Evolutionary programming</a:t>
            </a:r>
          </a:p>
        </p:txBody>
      </p:sp>
      <p:sp>
        <p:nvSpPr>
          <p:cNvPr id="66563" name="Rectangle 3">
            <a:extLst>
              <a:ext uri="{FF2B5EF4-FFF2-40B4-BE49-F238E27FC236}">
                <a16:creationId xmlns:a16="http://schemas.microsoft.com/office/drawing/2014/main" id="{EDAF5568-3375-4328-8F90-CC73DBCB5C9B}"/>
              </a:ext>
            </a:extLst>
          </p:cNvPr>
          <p:cNvSpPr>
            <a:spLocks noGrp="1" noChangeArrowheads="1"/>
          </p:cNvSpPr>
          <p:nvPr>
            <p:ph type="body" idx="1"/>
          </p:nvPr>
        </p:nvSpPr>
        <p:spPr>
          <a:xfrm>
            <a:off x="1828800" y="2017714"/>
            <a:ext cx="8650288" cy="4306887"/>
          </a:xfrm>
        </p:spPr>
        <p:txBody>
          <a:bodyPr/>
          <a:lstStyle/>
          <a:p>
            <a:r>
              <a:rPr lang="en-US" altLang="zh-CN"/>
              <a:t>Represent an individual as a binary string(each bit of the string is called a gene)</a:t>
            </a:r>
          </a:p>
          <a:p>
            <a:r>
              <a:rPr lang="en-US" altLang="zh-CN"/>
              <a:t>Selection works like this: if individual X scores twice as high as Y on the fitness function, then X is twice likely to be selected for reproduction than Y is</a:t>
            </a:r>
          </a:p>
          <a:p>
            <a:r>
              <a:rPr lang="en-US" altLang="zh-CN"/>
              <a:t>Reproduction is accomplished by cross-over and mutation</a:t>
            </a:r>
          </a:p>
          <a:p>
            <a:endParaRPr lang="en-US" altLang="zh-CN" sz="2800"/>
          </a:p>
        </p:txBody>
      </p:sp>
      <p:graphicFrame>
        <p:nvGraphicFramePr>
          <p:cNvPr id="66564" name="Object 4">
            <a:extLst>
              <a:ext uri="{FF2B5EF4-FFF2-40B4-BE49-F238E27FC236}">
                <a16:creationId xmlns:a16="http://schemas.microsoft.com/office/drawing/2014/main" id="{2249C24F-B09E-4793-B7D1-B4D4E316E5CE}"/>
              </a:ext>
            </a:extLst>
          </p:cNvPr>
          <p:cNvGraphicFramePr>
            <a:graphicFrameLocks noChangeAspect="1"/>
          </p:cNvGraphicFramePr>
          <p:nvPr/>
        </p:nvGraphicFramePr>
        <p:xfrm>
          <a:off x="1905000" y="3962401"/>
          <a:ext cx="8580438" cy="2638425"/>
        </p:xfrm>
        <a:graphic>
          <a:graphicData uri="http://schemas.openxmlformats.org/presentationml/2006/ole">
            <mc:AlternateContent xmlns:mc="http://schemas.openxmlformats.org/markup-compatibility/2006">
              <mc:Choice xmlns:v="urn:schemas-microsoft-com:vml" Requires="v">
                <p:oleObj spid="_x0000_s20503" name="位图图像" r:id="rId3" imgW="8580952" imgH="2638095" progId="Paint.Picture">
                  <p:embed/>
                </p:oleObj>
              </mc:Choice>
              <mc:Fallback>
                <p:oleObj name="位图图像" r:id="rId3" imgW="8580952" imgH="2638095" progId="Paint.Picture">
                  <p:embed/>
                  <p:pic>
                    <p:nvPicPr>
                      <p:cNvPr id="66564" name="Object 4">
                        <a:extLst>
                          <a:ext uri="{FF2B5EF4-FFF2-40B4-BE49-F238E27FC236}">
                            <a16:creationId xmlns:a16="http://schemas.microsoft.com/office/drawing/2014/main" id="{2249C24F-B09E-4793-B7D1-B4D4E316E5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962401"/>
                        <a:ext cx="8580438"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Footer Placeholder 1">
            <a:extLst>
              <a:ext uri="{FF2B5EF4-FFF2-40B4-BE49-F238E27FC236}">
                <a16:creationId xmlns:a16="http://schemas.microsoft.com/office/drawing/2014/main" id="{59970591-5097-4B60-9B24-79430AA13254}"/>
              </a:ext>
            </a:extLst>
          </p:cNvPr>
          <p:cNvSpPr>
            <a:spLocks noGrp="1"/>
          </p:cNvSpPr>
          <p:nvPr>
            <p:ph type="ftr" sz="quarter" idx="11"/>
          </p:nvPr>
        </p:nvSpPr>
        <p:spPr/>
        <p:txBody>
          <a:bodyPr/>
          <a:lstStyle/>
          <a:p>
            <a:r>
              <a:rPr lang="en-US"/>
              <a:t>zeshan.khan@nu.edu.pk</a:t>
            </a:r>
            <a:endParaRPr lang="LID4096"/>
          </a:p>
        </p:txBody>
      </p:sp>
      <p:sp>
        <p:nvSpPr>
          <p:cNvPr id="3" name="Slide Number Placeholder 2">
            <a:extLst>
              <a:ext uri="{FF2B5EF4-FFF2-40B4-BE49-F238E27FC236}">
                <a16:creationId xmlns:a16="http://schemas.microsoft.com/office/drawing/2014/main" id="{4EFEE2B8-3DAA-4ECE-8AD7-60DD3325EE07}"/>
              </a:ext>
            </a:extLst>
          </p:cNvPr>
          <p:cNvSpPr>
            <a:spLocks noGrp="1"/>
          </p:cNvSpPr>
          <p:nvPr>
            <p:ph type="sldNum" sz="quarter" idx="12"/>
          </p:nvPr>
        </p:nvSpPr>
        <p:spPr/>
        <p:txBody>
          <a:bodyPr>
            <a:normAutofit lnSpcReduction="10000"/>
          </a:bodyPr>
          <a:lstStyle/>
          <a:p>
            <a:fld id="{91F3A733-5CBF-4C1A-BB1C-3E618A131503}" type="slidenum">
              <a:rPr lang="LID4096" smtClean="0"/>
              <a:t>13</a:t>
            </a:fld>
            <a:endParaRPr lang="LID4096"/>
          </a:p>
        </p:txBody>
      </p:sp>
    </p:spTree>
    <p:extLst>
      <p:ext uri="{BB962C8B-B14F-4D97-AF65-F5344CB8AC3E}">
        <p14:creationId xmlns:p14="http://schemas.microsoft.com/office/powerpoint/2010/main" val="1825677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59930-D84A-4F40-B5CC-BE1E1158A3BC}"/>
              </a:ext>
            </a:extLst>
          </p:cNvPr>
          <p:cNvSpPr>
            <a:spLocks noGrp="1"/>
          </p:cNvSpPr>
          <p:nvPr>
            <p:ph type="title"/>
          </p:nvPr>
        </p:nvSpPr>
        <p:spPr/>
        <p:txBody>
          <a:bodyPr/>
          <a:lstStyle/>
          <a:p>
            <a:r>
              <a:rPr lang="en-US" dirty="0">
                <a:solidFill>
                  <a:schemeClr val="bg2">
                    <a:lumMod val="25000"/>
                  </a:schemeClr>
                </a:solidFill>
              </a:rPr>
              <a:t>Markov Decision Processes</a:t>
            </a:r>
          </a:p>
        </p:txBody>
      </p:sp>
      <p:sp>
        <p:nvSpPr>
          <p:cNvPr id="3" name="Footer Placeholder 2">
            <a:extLst>
              <a:ext uri="{FF2B5EF4-FFF2-40B4-BE49-F238E27FC236}">
                <a16:creationId xmlns:a16="http://schemas.microsoft.com/office/drawing/2014/main" id="{E4ECEDA0-D1EF-4EFC-86FD-73E5B759F55A}"/>
              </a:ext>
            </a:extLst>
          </p:cNvPr>
          <p:cNvSpPr>
            <a:spLocks noGrp="1"/>
          </p:cNvSpPr>
          <p:nvPr>
            <p:ph type="ftr" sz="quarter" idx="11"/>
          </p:nvPr>
        </p:nvSpPr>
        <p:spPr/>
        <p:txBody>
          <a:bodyPr/>
          <a:lstStyle/>
          <a:p>
            <a:r>
              <a:rPr lang="en-US"/>
              <a:t>zeshan.khan@nu.edu.pk</a:t>
            </a:r>
          </a:p>
        </p:txBody>
      </p:sp>
      <p:sp>
        <p:nvSpPr>
          <p:cNvPr id="4" name="Slide Number Placeholder 3">
            <a:extLst>
              <a:ext uri="{FF2B5EF4-FFF2-40B4-BE49-F238E27FC236}">
                <a16:creationId xmlns:a16="http://schemas.microsoft.com/office/drawing/2014/main" id="{37335B44-4A73-4728-9A69-28266293A7C3}"/>
              </a:ext>
            </a:extLst>
          </p:cNvPr>
          <p:cNvSpPr>
            <a:spLocks noGrp="1"/>
          </p:cNvSpPr>
          <p:nvPr>
            <p:ph type="sldNum" sz="quarter" idx="12"/>
          </p:nvPr>
        </p:nvSpPr>
        <p:spPr/>
        <p:txBody>
          <a:bodyPr>
            <a:normAutofit lnSpcReduction="10000"/>
          </a:bodyPr>
          <a:lstStyle/>
          <a:p>
            <a:fld id="{61B0A9B0-00DD-443E-89E6-7966037938EE}" type="slidenum">
              <a:rPr lang="en-US" smtClean="0"/>
              <a:t>14</a:t>
            </a:fld>
            <a:endParaRPr lang="en-US"/>
          </a:p>
        </p:txBody>
      </p:sp>
      <p:grpSp>
        <p:nvGrpSpPr>
          <p:cNvPr id="16" name="Group 15">
            <a:extLst>
              <a:ext uri="{FF2B5EF4-FFF2-40B4-BE49-F238E27FC236}">
                <a16:creationId xmlns:a16="http://schemas.microsoft.com/office/drawing/2014/main" id="{352CAB4A-76F1-433F-83DC-A3CAEBEACCC5}"/>
              </a:ext>
            </a:extLst>
          </p:cNvPr>
          <p:cNvGrpSpPr/>
          <p:nvPr/>
        </p:nvGrpSpPr>
        <p:grpSpPr>
          <a:xfrm>
            <a:off x="1673333" y="2355178"/>
            <a:ext cx="1491154" cy="1314510"/>
            <a:chOff x="1323067" y="2896339"/>
            <a:chExt cx="1491154" cy="1314510"/>
          </a:xfrm>
        </p:grpSpPr>
        <p:pic>
          <p:nvPicPr>
            <p:cNvPr id="9" name="Graphic 8" descr="Telescope">
              <a:extLst>
                <a:ext uri="{FF2B5EF4-FFF2-40B4-BE49-F238E27FC236}">
                  <a16:creationId xmlns:a16="http://schemas.microsoft.com/office/drawing/2014/main" id="{D37F8291-A2A2-420C-B3E9-9283DBF1CBB0}"/>
                </a:ext>
              </a:extLst>
            </p:cNvPr>
            <p:cNvPicPr>
              <a:picLocks noChangeAspect="1"/>
            </p:cNvPicPr>
            <p:nvPr/>
          </p:nvPicPr>
          <p:blipFill>
            <a:blip r:embed="rId65">
              <a:extLst>
                <a:ext uri="{28A0092B-C50C-407E-A947-70E740481C1C}">
                  <a14:useLocalDpi xmlns:a14="http://schemas.microsoft.com/office/drawing/2010/main" val="0"/>
                </a:ext>
                <a:ext uri="{96DAC541-7B7A-43D3-8B79-37D633B846F1}">
                  <asvg:svgBlip xmlns:asvg="http://schemas.microsoft.com/office/drawing/2016/SVG/main" r:embed="rId66"/>
                </a:ext>
              </a:extLst>
            </a:blip>
            <a:stretch>
              <a:fillRect/>
            </a:stretch>
          </p:blipFill>
          <p:spPr>
            <a:xfrm>
              <a:off x="1611444" y="2896339"/>
              <a:ext cx="914400" cy="914400"/>
            </a:xfrm>
            <a:prstGeom prst="round2DiagRect">
              <a:avLst>
                <a:gd name="adj1" fmla="val 5608"/>
                <a:gd name="adj2" fmla="val 0"/>
              </a:avLst>
            </a:prstGeom>
            <a:effectLst>
              <a:outerShdw blurRad="88900" dist="38100" dir="5400000" algn="t" rotWithShape="0">
                <a:prstClr val="black">
                  <a:alpha val="40000"/>
                </a:prstClr>
              </a:outerShdw>
            </a:effectLst>
          </p:spPr>
        </p:pic>
        <p:sp>
          <p:nvSpPr>
            <p:cNvPr id="15" name="TextBox 14">
              <a:extLst>
                <a:ext uri="{FF2B5EF4-FFF2-40B4-BE49-F238E27FC236}">
                  <a16:creationId xmlns:a16="http://schemas.microsoft.com/office/drawing/2014/main" id="{5A9DFC39-9541-4365-89CA-E1B83685B35E}"/>
                </a:ext>
              </a:extLst>
            </p:cNvPr>
            <p:cNvSpPr txBox="1"/>
            <p:nvPr/>
          </p:nvSpPr>
          <p:spPr>
            <a:xfrm>
              <a:off x="1323067" y="3810739"/>
              <a:ext cx="1491154" cy="400110"/>
            </a:xfrm>
            <a:prstGeom prst="rect">
              <a:avLst/>
            </a:prstGeom>
            <a:noFill/>
          </p:spPr>
          <p:txBody>
            <a:bodyPr wrap="square" rtlCol="0">
              <a:spAutoFit/>
            </a:bodyPr>
            <a:lstStyle/>
            <a:p>
              <a:pPr algn="ctr"/>
              <a:r>
                <a:rPr lang="en-US" sz="2000" dirty="0"/>
                <a:t>State space</a:t>
              </a:r>
            </a:p>
          </p:txBody>
        </p:sp>
      </p:grpSp>
      <p:grpSp>
        <p:nvGrpSpPr>
          <p:cNvPr id="29" name="Group 28">
            <a:extLst>
              <a:ext uri="{FF2B5EF4-FFF2-40B4-BE49-F238E27FC236}">
                <a16:creationId xmlns:a16="http://schemas.microsoft.com/office/drawing/2014/main" id="{CE550C0B-A627-4616-BF3C-AA3598398F11}"/>
              </a:ext>
            </a:extLst>
          </p:cNvPr>
          <p:cNvGrpSpPr>
            <a:grpSpLocks noChangeAspect="1"/>
          </p:cNvGrpSpPr>
          <p:nvPr>
            <p:custDataLst>
              <p:tags r:id="rId1"/>
            </p:custDataLst>
          </p:nvPr>
        </p:nvGrpSpPr>
        <p:grpSpPr>
          <a:xfrm>
            <a:off x="1908284" y="4583215"/>
            <a:ext cx="1021253" cy="356097"/>
            <a:chOff x="2540000" y="2540000"/>
            <a:chExt cx="241300" cy="84138"/>
          </a:xfrm>
          <a:solidFill>
            <a:schemeClr val="tx1"/>
          </a:solidFill>
        </p:grpSpPr>
        <p:sp>
          <p:nvSpPr>
            <p:cNvPr id="24" name="Freeform 7 1">
              <a:extLst>
                <a:ext uri="{FF2B5EF4-FFF2-40B4-BE49-F238E27FC236}">
                  <a16:creationId xmlns:a16="http://schemas.microsoft.com/office/drawing/2014/main" id="{8FF4AC30-24A5-4C29-A21F-82734EB546FA}"/>
                </a:ext>
              </a:extLst>
            </p:cNvPr>
            <p:cNvSpPr>
              <a:spLocks/>
            </p:cNvSpPr>
            <p:nvPr>
              <p:custDataLst>
                <p:tags r:id="rId59"/>
              </p:custDataLst>
            </p:nvPr>
          </p:nvSpPr>
          <p:spPr bwMode="auto">
            <a:xfrm>
              <a:off x="2540000" y="2565400"/>
              <a:ext cx="33338" cy="44450"/>
            </a:xfrm>
            <a:custGeom>
              <a:avLst/>
              <a:gdLst>
                <a:gd name="T0" fmla="*/ 169 w 184"/>
                <a:gd name="T1" fmla="*/ 34 h 226"/>
                <a:gd name="T2" fmla="*/ 145 w 184"/>
                <a:gd name="T3" fmla="*/ 56 h 226"/>
                <a:gd name="T4" fmla="*/ 161 w 184"/>
                <a:gd name="T5" fmla="*/ 71 h 226"/>
                <a:gd name="T6" fmla="*/ 184 w 184"/>
                <a:gd name="T7" fmla="*/ 43 h 226"/>
                <a:gd name="T8" fmla="*/ 124 w 184"/>
                <a:gd name="T9" fmla="*/ 0 h 226"/>
                <a:gd name="T10" fmla="*/ 40 w 184"/>
                <a:gd name="T11" fmla="*/ 73 h 226"/>
                <a:gd name="T12" fmla="*/ 91 w 184"/>
                <a:gd name="T13" fmla="*/ 122 h 226"/>
                <a:gd name="T14" fmla="*/ 143 w 184"/>
                <a:gd name="T15" fmla="*/ 160 h 226"/>
                <a:gd name="T16" fmla="*/ 72 w 184"/>
                <a:gd name="T17" fmla="*/ 215 h 226"/>
                <a:gd name="T18" fmla="*/ 15 w 184"/>
                <a:gd name="T19" fmla="*/ 189 h 226"/>
                <a:gd name="T20" fmla="*/ 47 w 184"/>
                <a:gd name="T21" fmla="*/ 162 h 226"/>
                <a:gd name="T22" fmla="*/ 28 w 184"/>
                <a:gd name="T23" fmla="*/ 145 h 226"/>
                <a:gd name="T24" fmla="*/ 0 w 184"/>
                <a:gd name="T25" fmla="*/ 178 h 226"/>
                <a:gd name="T26" fmla="*/ 72 w 184"/>
                <a:gd name="T27" fmla="*/ 226 h 226"/>
                <a:gd name="T28" fmla="*/ 172 w 184"/>
                <a:gd name="T29" fmla="*/ 143 h 226"/>
                <a:gd name="T30" fmla="*/ 156 w 184"/>
                <a:gd name="T31" fmla="*/ 107 h 226"/>
                <a:gd name="T32" fmla="*/ 106 w 184"/>
                <a:gd name="T33" fmla="*/ 86 h 226"/>
                <a:gd name="T34" fmla="*/ 69 w 184"/>
                <a:gd name="T35" fmla="*/ 56 h 226"/>
                <a:gd name="T36" fmla="*/ 124 w 184"/>
                <a:gd name="T37" fmla="*/ 11 h 226"/>
                <a:gd name="T38" fmla="*/ 169 w 184"/>
                <a:gd name="T39" fmla="*/ 34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4" h="226">
                  <a:moveTo>
                    <a:pt x="169" y="34"/>
                  </a:moveTo>
                  <a:cubicBezTo>
                    <a:pt x="155" y="34"/>
                    <a:pt x="145" y="45"/>
                    <a:pt x="145" y="56"/>
                  </a:cubicBezTo>
                  <a:cubicBezTo>
                    <a:pt x="145" y="63"/>
                    <a:pt x="150" y="71"/>
                    <a:pt x="161" y="71"/>
                  </a:cubicBezTo>
                  <a:cubicBezTo>
                    <a:pt x="172" y="71"/>
                    <a:pt x="184" y="62"/>
                    <a:pt x="184" y="43"/>
                  </a:cubicBezTo>
                  <a:cubicBezTo>
                    <a:pt x="184" y="20"/>
                    <a:pt x="162" y="0"/>
                    <a:pt x="124" y="0"/>
                  </a:cubicBezTo>
                  <a:cubicBezTo>
                    <a:pt x="59" y="0"/>
                    <a:pt x="40" y="51"/>
                    <a:pt x="40" y="73"/>
                  </a:cubicBezTo>
                  <a:cubicBezTo>
                    <a:pt x="40" y="112"/>
                    <a:pt x="77" y="119"/>
                    <a:pt x="91" y="122"/>
                  </a:cubicBezTo>
                  <a:cubicBezTo>
                    <a:pt x="117" y="127"/>
                    <a:pt x="143" y="133"/>
                    <a:pt x="143" y="160"/>
                  </a:cubicBezTo>
                  <a:cubicBezTo>
                    <a:pt x="143" y="173"/>
                    <a:pt x="132" y="215"/>
                    <a:pt x="72" y="215"/>
                  </a:cubicBezTo>
                  <a:cubicBezTo>
                    <a:pt x="65" y="215"/>
                    <a:pt x="27" y="215"/>
                    <a:pt x="15" y="189"/>
                  </a:cubicBezTo>
                  <a:cubicBezTo>
                    <a:pt x="34" y="191"/>
                    <a:pt x="47" y="176"/>
                    <a:pt x="47" y="162"/>
                  </a:cubicBezTo>
                  <a:cubicBezTo>
                    <a:pt x="47" y="151"/>
                    <a:pt x="39" y="145"/>
                    <a:pt x="28" y="145"/>
                  </a:cubicBezTo>
                  <a:cubicBezTo>
                    <a:pt x="15" y="145"/>
                    <a:pt x="0" y="155"/>
                    <a:pt x="0" y="178"/>
                  </a:cubicBezTo>
                  <a:cubicBezTo>
                    <a:pt x="0" y="206"/>
                    <a:pt x="29" y="226"/>
                    <a:pt x="72" y="226"/>
                  </a:cubicBezTo>
                  <a:cubicBezTo>
                    <a:pt x="152" y="226"/>
                    <a:pt x="172" y="166"/>
                    <a:pt x="172" y="143"/>
                  </a:cubicBezTo>
                  <a:cubicBezTo>
                    <a:pt x="172" y="125"/>
                    <a:pt x="162" y="113"/>
                    <a:pt x="156" y="107"/>
                  </a:cubicBezTo>
                  <a:cubicBezTo>
                    <a:pt x="143" y="93"/>
                    <a:pt x="128" y="90"/>
                    <a:pt x="106" y="86"/>
                  </a:cubicBezTo>
                  <a:cubicBezTo>
                    <a:pt x="88" y="82"/>
                    <a:pt x="69" y="78"/>
                    <a:pt x="69" y="56"/>
                  </a:cubicBezTo>
                  <a:cubicBezTo>
                    <a:pt x="69" y="41"/>
                    <a:pt x="81" y="11"/>
                    <a:pt x="124" y="11"/>
                  </a:cubicBezTo>
                  <a:cubicBezTo>
                    <a:pt x="137" y="11"/>
                    <a:pt x="162" y="15"/>
                    <a:pt x="169" y="34"/>
                  </a:cubicBezTo>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8 1">
              <a:extLst>
                <a:ext uri="{FF2B5EF4-FFF2-40B4-BE49-F238E27FC236}">
                  <a16:creationId xmlns:a16="http://schemas.microsoft.com/office/drawing/2014/main" id="{8CD40250-8EEA-411F-8647-DC8AEC8E214B}"/>
                </a:ext>
              </a:extLst>
            </p:cNvPr>
            <p:cNvSpPr>
              <a:spLocks/>
            </p:cNvSpPr>
            <p:nvPr>
              <p:custDataLst>
                <p:tags r:id="rId60"/>
              </p:custDataLst>
            </p:nvPr>
          </p:nvSpPr>
          <p:spPr bwMode="auto">
            <a:xfrm>
              <a:off x="2581275" y="2581275"/>
              <a:ext cx="20638" cy="42863"/>
            </a:xfrm>
            <a:custGeom>
              <a:avLst/>
              <a:gdLst>
                <a:gd name="T0" fmla="*/ 72 w 118"/>
                <a:gd name="T1" fmla="*/ 81 h 222"/>
                <a:gd name="T2" fmla="*/ 107 w 118"/>
                <a:gd name="T3" fmla="*/ 81 h 222"/>
                <a:gd name="T4" fmla="*/ 118 w 118"/>
                <a:gd name="T5" fmla="*/ 73 h 222"/>
                <a:gd name="T6" fmla="*/ 108 w 118"/>
                <a:gd name="T7" fmla="*/ 68 h 222"/>
                <a:gd name="T8" fmla="*/ 75 w 118"/>
                <a:gd name="T9" fmla="*/ 68 h 222"/>
                <a:gd name="T10" fmla="*/ 88 w 118"/>
                <a:gd name="T11" fmla="*/ 16 h 222"/>
                <a:gd name="T12" fmla="*/ 89 w 118"/>
                <a:gd name="T13" fmla="*/ 12 h 222"/>
                <a:gd name="T14" fmla="*/ 77 w 118"/>
                <a:gd name="T15" fmla="*/ 0 h 222"/>
                <a:gd name="T16" fmla="*/ 60 w 118"/>
                <a:gd name="T17" fmla="*/ 15 h 222"/>
                <a:gd name="T18" fmla="*/ 47 w 118"/>
                <a:gd name="T19" fmla="*/ 68 h 222"/>
                <a:gd name="T20" fmla="*/ 12 w 118"/>
                <a:gd name="T21" fmla="*/ 68 h 222"/>
                <a:gd name="T22" fmla="*/ 0 w 118"/>
                <a:gd name="T23" fmla="*/ 76 h 222"/>
                <a:gd name="T24" fmla="*/ 11 w 118"/>
                <a:gd name="T25" fmla="*/ 81 h 222"/>
                <a:gd name="T26" fmla="*/ 44 w 118"/>
                <a:gd name="T27" fmla="*/ 81 h 222"/>
                <a:gd name="T28" fmla="*/ 23 w 118"/>
                <a:gd name="T29" fmla="*/ 163 h 222"/>
                <a:gd name="T30" fmla="*/ 18 w 118"/>
                <a:gd name="T31" fmla="*/ 189 h 222"/>
                <a:gd name="T32" fmla="*/ 56 w 118"/>
                <a:gd name="T33" fmla="*/ 222 h 222"/>
                <a:gd name="T34" fmla="*/ 116 w 118"/>
                <a:gd name="T35" fmla="*/ 169 h 222"/>
                <a:gd name="T36" fmla="*/ 111 w 118"/>
                <a:gd name="T37" fmla="*/ 164 h 222"/>
                <a:gd name="T38" fmla="*/ 103 w 118"/>
                <a:gd name="T39" fmla="*/ 171 h 222"/>
                <a:gd name="T40" fmla="*/ 57 w 118"/>
                <a:gd name="T41" fmla="*/ 212 h 222"/>
                <a:gd name="T42" fmla="*/ 44 w 118"/>
                <a:gd name="T43" fmla="*/ 195 h 222"/>
                <a:gd name="T44" fmla="*/ 47 w 118"/>
                <a:gd name="T45" fmla="*/ 181 h 222"/>
                <a:gd name="T46" fmla="*/ 72 w 118"/>
                <a:gd name="T47" fmla="*/ 8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 h="222">
                  <a:moveTo>
                    <a:pt x="72" y="81"/>
                  </a:moveTo>
                  <a:lnTo>
                    <a:pt x="107" y="81"/>
                  </a:lnTo>
                  <a:cubicBezTo>
                    <a:pt x="114" y="81"/>
                    <a:pt x="118" y="81"/>
                    <a:pt x="118" y="73"/>
                  </a:cubicBezTo>
                  <a:cubicBezTo>
                    <a:pt x="118" y="68"/>
                    <a:pt x="114" y="68"/>
                    <a:pt x="108" y="68"/>
                  </a:cubicBezTo>
                  <a:lnTo>
                    <a:pt x="75" y="68"/>
                  </a:lnTo>
                  <a:lnTo>
                    <a:pt x="88" y="16"/>
                  </a:lnTo>
                  <a:cubicBezTo>
                    <a:pt x="88" y="15"/>
                    <a:pt x="89" y="13"/>
                    <a:pt x="89" y="12"/>
                  </a:cubicBezTo>
                  <a:cubicBezTo>
                    <a:pt x="89" y="5"/>
                    <a:pt x="84" y="0"/>
                    <a:pt x="77" y="0"/>
                  </a:cubicBezTo>
                  <a:cubicBezTo>
                    <a:pt x="68" y="0"/>
                    <a:pt x="63" y="6"/>
                    <a:pt x="60" y="15"/>
                  </a:cubicBezTo>
                  <a:cubicBezTo>
                    <a:pt x="58" y="24"/>
                    <a:pt x="63" y="7"/>
                    <a:pt x="47" y="68"/>
                  </a:cubicBezTo>
                  <a:lnTo>
                    <a:pt x="12" y="68"/>
                  </a:lnTo>
                  <a:cubicBezTo>
                    <a:pt x="5" y="68"/>
                    <a:pt x="0" y="68"/>
                    <a:pt x="0" y="76"/>
                  </a:cubicBezTo>
                  <a:cubicBezTo>
                    <a:pt x="0" y="81"/>
                    <a:pt x="5" y="81"/>
                    <a:pt x="11" y="81"/>
                  </a:cubicBezTo>
                  <a:lnTo>
                    <a:pt x="44" y="81"/>
                  </a:lnTo>
                  <a:lnTo>
                    <a:pt x="23" y="163"/>
                  </a:lnTo>
                  <a:cubicBezTo>
                    <a:pt x="21" y="172"/>
                    <a:pt x="18" y="184"/>
                    <a:pt x="18" y="189"/>
                  </a:cubicBezTo>
                  <a:cubicBezTo>
                    <a:pt x="18" y="210"/>
                    <a:pt x="36" y="222"/>
                    <a:pt x="56" y="222"/>
                  </a:cubicBezTo>
                  <a:cubicBezTo>
                    <a:pt x="94" y="222"/>
                    <a:pt x="116" y="173"/>
                    <a:pt x="116" y="169"/>
                  </a:cubicBezTo>
                  <a:cubicBezTo>
                    <a:pt x="116" y="164"/>
                    <a:pt x="112" y="164"/>
                    <a:pt x="111" y="164"/>
                  </a:cubicBezTo>
                  <a:cubicBezTo>
                    <a:pt x="106" y="164"/>
                    <a:pt x="106" y="165"/>
                    <a:pt x="103" y="171"/>
                  </a:cubicBezTo>
                  <a:cubicBezTo>
                    <a:pt x="94" y="193"/>
                    <a:pt x="76" y="212"/>
                    <a:pt x="57" y="212"/>
                  </a:cubicBezTo>
                  <a:cubicBezTo>
                    <a:pt x="49" y="212"/>
                    <a:pt x="44" y="208"/>
                    <a:pt x="44" y="195"/>
                  </a:cubicBezTo>
                  <a:cubicBezTo>
                    <a:pt x="44" y="192"/>
                    <a:pt x="46" y="184"/>
                    <a:pt x="47" y="181"/>
                  </a:cubicBezTo>
                  <a:lnTo>
                    <a:pt x="72" y="81"/>
                  </a:lnTo>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9 1">
              <a:extLst>
                <a:ext uri="{FF2B5EF4-FFF2-40B4-BE49-F238E27FC236}">
                  <a16:creationId xmlns:a16="http://schemas.microsoft.com/office/drawing/2014/main" id="{901E606A-7C7E-4758-9D2E-533050C67789}"/>
                </a:ext>
              </a:extLst>
            </p:cNvPr>
            <p:cNvSpPr>
              <a:spLocks/>
            </p:cNvSpPr>
            <p:nvPr>
              <p:custDataLst>
                <p:tags r:id="rId61"/>
              </p:custDataLst>
            </p:nvPr>
          </p:nvSpPr>
          <p:spPr bwMode="auto">
            <a:xfrm>
              <a:off x="2643188" y="2555875"/>
              <a:ext cx="46038" cy="57150"/>
            </a:xfrm>
            <a:custGeom>
              <a:avLst/>
              <a:gdLst>
                <a:gd name="T0" fmla="*/ 232 w 250"/>
                <a:gd name="T1" fmla="*/ 155 h 290"/>
                <a:gd name="T2" fmla="*/ 250 w 250"/>
                <a:gd name="T3" fmla="*/ 145 h 290"/>
                <a:gd name="T4" fmla="*/ 232 w 250"/>
                <a:gd name="T5" fmla="*/ 135 h 290"/>
                <a:gd name="T6" fmla="*/ 21 w 250"/>
                <a:gd name="T7" fmla="*/ 135 h 290"/>
                <a:gd name="T8" fmla="*/ 154 w 250"/>
                <a:gd name="T9" fmla="*/ 20 h 290"/>
                <a:gd name="T10" fmla="*/ 232 w 250"/>
                <a:gd name="T11" fmla="*/ 20 h 290"/>
                <a:gd name="T12" fmla="*/ 250 w 250"/>
                <a:gd name="T13" fmla="*/ 10 h 290"/>
                <a:gd name="T14" fmla="*/ 232 w 250"/>
                <a:gd name="T15" fmla="*/ 0 h 290"/>
                <a:gd name="T16" fmla="*/ 153 w 250"/>
                <a:gd name="T17" fmla="*/ 0 h 290"/>
                <a:gd name="T18" fmla="*/ 0 w 250"/>
                <a:gd name="T19" fmla="*/ 145 h 290"/>
                <a:gd name="T20" fmla="*/ 153 w 250"/>
                <a:gd name="T21" fmla="*/ 290 h 290"/>
                <a:gd name="T22" fmla="*/ 232 w 250"/>
                <a:gd name="T23" fmla="*/ 290 h 290"/>
                <a:gd name="T24" fmla="*/ 250 w 250"/>
                <a:gd name="T25" fmla="*/ 280 h 290"/>
                <a:gd name="T26" fmla="*/ 232 w 250"/>
                <a:gd name="T27" fmla="*/ 270 h 290"/>
                <a:gd name="T28" fmla="*/ 154 w 250"/>
                <a:gd name="T29" fmla="*/ 270 h 290"/>
                <a:gd name="T30" fmla="*/ 21 w 250"/>
                <a:gd name="T31" fmla="*/ 155 h 290"/>
                <a:gd name="T32" fmla="*/ 232 w 250"/>
                <a:gd name="T33" fmla="*/ 155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0" h="290">
                  <a:moveTo>
                    <a:pt x="232" y="155"/>
                  </a:moveTo>
                  <a:cubicBezTo>
                    <a:pt x="241" y="155"/>
                    <a:pt x="250" y="155"/>
                    <a:pt x="250" y="145"/>
                  </a:cubicBezTo>
                  <a:cubicBezTo>
                    <a:pt x="250" y="135"/>
                    <a:pt x="241" y="135"/>
                    <a:pt x="232" y="135"/>
                  </a:cubicBezTo>
                  <a:lnTo>
                    <a:pt x="21" y="135"/>
                  </a:lnTo>
                  <a:cubicBezTo>
                    <a:pt x="27" y="68"/>
                    <a:pt x="84" y="20"/>
                    <a:pt x="154" y="20"/>
                  </a:cubicBezTo>
                  <a:lnTo>
                    <a:pt x="232" y="20"/>
                  </a:lnTo>
                  <a:cubicBezTo>
                    <a:pt x="241" y="20"/>
                    <a:pt x="250" y="20"/>
                    <a:pt x="250" y="10"/>
                  </a:cubicBezTo>
                  <a:cubicBezTo>
                    <a:pt x="250" y="0"/>
                    <a:pt x="241" y="0"/>
                    <a:pt x="232" y="0"/>
                  </a:cubicBezTo>
                  <a:lnTo>
                    <a:pt x="153" y="0"/>
                  </a:lnTo>
                  <a:cubicBezTo>
                    <a:pt x="68" y="0"/>
                    <a:pt x="0" y="65"/>
                    <a:pt x="0" y="145"/>
                  </a:cubicBezTo>
                  <a:cubicBezTo>
                    <a:pt x="0" y="225"/>
                    <a:pt x="68" y="290"/>
                    <a:pt x="153" y="290"/>
                  </a:cubicBezTo>
                  <a:lnTo>
                    <a:pt x="232" y="290"/>
                  </a:lnTo>
                  <a:cubicBezTo>
                    <a:pt x="241" y="290"/>
                    <a:pt x="250" y="290"/>
                    <a:pt x="250" y="280"/>
                  </a:cubicBezTo>
                  <a:cubicBezTo>
                    <a:pt x="250" y="270"/>
                    <a:pt x="241" y="270"/>
                    <a:pt x="232" y="270"/>
                  </a:cubicBezTo>
                  <a:lnTo>
                    <a:pt x="154" y="270"/>
                  </a:lnTo>
                  <a:cubicBezTo>
                    <a:pt x="84" y="270"/>
                    <a:pt x="27" y="222"/>
                    <a:pt x="21" y="155"/>
                  </a:cubicBezTo>
                  <a:lnTo>
                    <a:pt x="232" y="155"/>
                  </a:lnTo>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0 1">
              <a:extLst>
                <a:ext uri="{FF2B5EF4-FFF2-40B4-BE49-F238E27FC236}">
                  <a16:creationId xmlns:a16="http://schemas.microsoft.com/office/drawing/2014/main" id="{2C2BD2E6-1761-40DD-A065-08A899C616F8}"/>
                </a:ext>
              </a:extLst>
            </p:cNvPr>
            <p:cNvSpPr>
              <a:spLocks/>
            </p:cNvSpPr>
            <p:nvPr>
              <p:custDataLst>
                <p:tags r:id="rId62"/>
              </p:custDataLst>
            </p:nvPr>
          </p:nvSpPr>
          <p:spPr bwMode="auto">
            <a:xfrm>
              <a:off x="2724150" y="2540000"/>
              <a:ext cx="57150" cy="71438"/>
            </a:xfrm>
            <a:custGeom>
              <a:avLst/>
              <a:gdLst>
                <a:gd name="T0" fmla="*/ 49 w 312"/>
                <a:gd name="T1" fmla="*/ 242 h 363"/>
                <a:gd name="T2" fmla="*/ 72 w 312"/>
                <a:gd name="T3" fmla="*/ 222 h 363"/>
                <a:gd name="T4" fmla="*/ 66 w 312"/>
                <a:gd name="T5" fmla="*/ 218 h 363"/>
                <a:gd name="T6" fmla="*/ 0 w 312"/>
                <a:gd name="T7" fmla="*/ 290 h 363"/>
                <a:gd name="T8" fmla="*/ 102 w 312"/>
                <a:gd name="T9" fmla="*/ 363 h 363"/>
                <a:gd name="T10" fmla="*/ 277 w 312"/>
                <a:gd name="T11" fmla="*/ 238 h 363"/>
                <a:gd name="T12" fmla="*/ 187 w 312"/>
                <a:gd name="T13" fmla="*/ 150 h 363"/>
                <a:gd name="T14" fmla="*/ 129 w 312"/>
                <a:gd name="T15" fmla="*/ 85 h 363"/>
                <a:gd name="T16" fmla="*/ 149 w 312"/>
                <a:gd name="T17" fmla="*/ 42 h 363"/>
                <a:gd name="T18" fmla="*/ 199 w 312"/>
                <a:gd name="T19" fmla="*/ 27 h 363"/>
                <a:gd name="T20" fmla="*/ 247 w 312"/>
                <a:gd name="T21" fmla="*/ 37 h 363"/>
                <a:gd name="T22" fmla="*/ 269 w 312"/>
                <a:gd name="T23" fmla="*/ 69 h 363"/>
                <a:gd name="T24" fmla="*/ 267 w 312"/>
                <a:gd name="T25" fmla="*/ 84 h 363"/>
                <a:gd name="T26" fmla="*/ 266 w 312"/>
                <a:gd name="T27" fmla="*/ 89 h 363"/>
                <a:gd name="T28" fmla="*/ 271 w 312"/>
                <a:gd name="T29" fmla="*/ 93 h 363"/>
                <a:gd name="T30" fmla="*/ 300 w 312"/>
                <a:gd name="T31" fmla="*/ 79 h 363"/>
                <a:gd name="T32" fmla="*/ 312 w 312"/>
                <a:gd name="T33" fmla="*/ 48 h 363"/>
                <a:gd name="T34" fmla="*/ 285 w 312"/>
                <a:gd name="T35" fmla="*/ 11 h 363"/>
                <a:gd name="T36" fmla="*/ 232 w 312"/>
                <a:gd name="T37" fmla="*/ 0 h 363"/>
                <a:gd name="T38" fmla="*/ 87 w 312"/>
                <a:gd name="T39" fmla="*/ 107 h 363"/>
                <a:gd name="T40" fmla="*/ 154 w 312"/>
                <a:gd name="T41" fmla="*/ 179 h 363"/>
                <a:gd name="T42" fmla="*/ 235 w 312"/>
                <a:gd name="T43" fmla="*/ 260 h 363"/>
                <a:gd name="T44" fmla="*/ 135 w 312"/>
                <a:gd name="T45" fmla="*/ 335 h 363"/>
                <a:gd name="T46" fmla="*/ 43 w 312"/>
                <a:gd name="T47" fmla="*/ 268 h 363"/>
                <a:gd name="T48" fmla="*/ 49 w 312"/>
                <a:gd name="T49" fmla="*/ 24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2" h="363">
                  <a:moveTo>
                    <a:pt x="49" y="242"/>
                  </a:moveTo>
                  <a:cubicBezTo>
                    <a:pt x="55" y="240"/>
                    <a:pt x="72" y="229"/>
                    <a:pt x="72" y="222"/>
                  </a:cubicBezTo>
                  <a:cubicBezTo>
                    <a:pt x="72" y="218"/>
                    <a:pt x="69" y="218"/>
                    <a:pt x="66" y="218"/>
                  </a:cubicBezTo>
                  <a:cubicBezTo>
                    <a:pt x="49" y="218"/>
                    <a:pt x="0" y="240"/>
                    <a:pt x="0" y="290"/>
                  </a:cubicBezTo>
                  <a:cubicBezTo>
                    <a:pt x="0" y="326"/>
                    <a:pt x="41" y="363"/>
                    <a:pt x="102" y="363"/>
                  </a:cubicBezTo>
                  <a:cubicBezTo>
                    <a:pt x="183" y="363"/>
                    <a:pt x="277" y="306"/>
                    <a:pt x="277" y="238"/>
                  </a:cubicBezTo>
                  <a:cubicBezTo>
                    <a:pt x="277" y="191"/>
                    <a:pt x="227" y="168"/>
                    <a:pt x="187" y="150"/>
                  </a:cubicBezTo>
                  <a:cubicBezTo>
                    <a:pt x="152" y="134"/>
                    <a:pt x="129" y="114"/>
                    <a:pt x="129" y="85"/>
                  </a:cubicBezTo>
                  <a:cubicBezTo>
                    <a:pt x="129" y="75"/>
                    <a:pt x="134" y="55"/>
                    <a:pt x="149" y="42"/>
                  </a:cubicBezTo>
                  <a:cubicBezTo>
                    <a:pt x="164" y="29"/>
                    <a:pt x="192" y="27"/>
                    <a:pt x="199" y="27"/>
                  </a:cubicBezTo>
                  <a:cubicBezTo>
                    <a:pt x="204" y="27"/>
                    <a:pt x="225" y="28"/>
                    <a:pt x="247" y="37"/>
                  </a:cubicBezTo>
                  <a:cubicBezTo>
                    <a:pt x="256" y="42"/>
                    <a:pt x="269" y="48"/>
                    <a:pt x="269" y="69"/>
                  </a:cubicBezTo>
                  <a:cubicBezTo>
                    <a:pt x="269" y="76"/>
                    <a:pt x="269" y="79"/>
                    <a:pt x="267" y="84"/>
                  </a:cubicBezTo>
                  <a:cubicBezTo>
                    <a:pt x="267" y="86"/>
                    <a:pt x="266" y="88"/>
                    <a:pt x="266" y="89"/>
                  </a:cubicBezTo>
                  <a:cubicBezTo>
                    <a:pt x="266" y="93"/>
                    <a:pt x="269" y="93"/>
                    <a:pt x="271" y="93"/>
                  </a:cubicBezTo>
                  <a:cubicBezTo>
                    <a:pt x="278" y="93"/>
                    <a:pt x="290" y="88"/>
                    <a:pt x="300" y="79"/>
                  </a:cubicBezTo>
                  <a:cubicBezTo>
                    <a:pt x="306" y="74"/>
                    <a:pt x="312" y="68"/>
                    <a:pt x="312" y="48"/>
                  </a:cubicBezTo>
                  <a:cubicBezTo>
                    <a:pt x="312" y="24"/>
                    <a:pt x="299" y="17"/>
                    <a:pt x="285" y="11"/>
                  </a:cubicBezTo>
                  <a:cubicBezTo>
                    <a:pt x="262" y="0"/>
                    <a:pt x="239" y="0"/>
                    <a:pt x="232" y="0"/>
                  </a:cubicBezTo>
                  <a:cubicBezTo>
                    <a:pt x="167" y="0"/>
                    <a:pt x="87" y="50"/>
                    <a:pt x="87" y="107"/>
                  </a:cubicBezTo>
                  <a:cubicBezTo>
                    <a:pt x="87" y="148"/>
                    <a:pt x="130" y="168"/>
                    <a:pt x="154" y="179"/>
                  </a:cubicBezTo>
                  <a:cubicBezTo>
                    <a:pt x="189" y="195"/>
                    <a:pt x="235" y="218"/>
                    <a:pt x="235" y="260"/>
                  </a:cubicBezTo>
                  <a:cubicBezTo>
                    <a:pt x="235" y="293"/>
                    <a:pt x="210" y="335"/>
                    <a:pt x="135" y="335"/>
                  </a:cubicBezTo>
                  <a:cubicBezTo>
                    <a:pt x="84" y="335"/>
                    <a:pt x="43" y="302"/>
                    <a:pt x="43" y="268"/>
                  </a:cubicBezTo>
                  <a:cubicBezTo>
                    <a:pt x="43" y="259"/>
                    <a:pt x="45" y="250"/>
                    <a:pt x="49" y="242"/>
                  </a:cubicBezTo>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a:extLst>
              <a:ext uri="{FF2B5EF4-FFF2-40B4-BE49-F238E27FC236}">
                <a16:creationId xmlns:a16="http://schemas.microsoft.com/office/drawing/2014/main" id="{908E2812-D002-451C-9A62-FE7B2FD6CEE4}"/>
              </a:ext>
            </a:extLst>
          </p:cNvPr>
          <p:cNvGrpSpPr/>
          <p:nvPr/>
        </p:nvGrpSpPr>
        <p:grpSpPr>
          <a:xfrm>
            <a:off x="4052036" y="2355178"/>
            <a:ext cx="1491154" cy="1314510"/>
            <a:chOff x="4095430" y="3353539"/>
            <a:chExt cx="1491154" cy="1314510"/>
          </a:xfrm>
        </p:grpSpPr>
        <p:pic>
          <p:nvPicPr>
            <p:cNvPr id="14" name="Graphic 13" descr="Game controller">
              <a:extLst>
                <a:ext uri="{FF2B5EF4-FFF2-40B4-BE49-F238E27FC236}">
                  <a16:creationId xmlns:a16="http://schemas.microsoft.com/office/drawing/2014/main" id="{AF887FD1-107D-4DF9-9C6C-0047F70BB539}"/>
                </a:ext>
              </a:extLst>
            </p:cNvPr>
            <p:cNvPicPr>
              <a:picLocks noChangeAspect="1"/>
            </p:cNvPicPr>
            <p:nvPr/>
          </p:nvPicPr>
          <p:blipFill>
            <a:blip r:embed="rId67">
              <a:extLst>
                <a:ext uri="{28A0092B-C50C-407E-A947-70E740481C1C}">
                  <a14:useLocalDpi xmlns:a14="http://schemas.microsoft.com/office/drawing/2010/main" val="0"/>
                </a:ext>
                <a:ext uri="{96DAC541-7B7A-43D3-8B79-37D633B846F1}">
                  <asvg:svgBlip xmlns:asvg="http://schemas.microsoft.com/office/drawing/2016/SVG/main" r:embed="rId68"/>
                </a:ext>
              </a:extLst>
            </a:blip>
            <a:stretch>
              <a:fillRect/>
            </a:stretch>
          </p:blipFill>
          <p:spPr>
            <a:xfrm>
              <a:off x="4383807" y="3353539"/>
              <a:ext cx="914400" cy="914400"/>
            </a:xfrm>
            <a:prstGeom prst="round2DiagRect">
              <a:avLst>
                <a:gd name="adj1" fmla="val 5608"/>
                <a:gd name="adj2" fmla="val 0"/>
              </a:avLst>
            </a:prstGeom>
            <a:effectLst>
              <a:outerShdw blurRad="88900" dist="38100" dir="5400000" algn="t" rotWithShape="0">
                <a:prstClr val="black">
                  <a:alpha val="40000"/>
                </a:prstClr>
              </a:outerShdw>
            </a:effectLst>
          </p:spPr>
        </p:pic>
        <p:sp>
          <p:nvSpPr>
            <p:cNvPr id="17" name="TextBox 16">
              <a:extLst>
                <a:ext uri="{FF2B5EF4-FFF2-40B4-BE49-F238E27FC236}">
                  <a16:creationId xmlns:a16="http://schemas.microsoft.com/office/drawing/2014/main" id="{A6479AB5-9DDD-4B2C-A53F-92E7866B5074}"/>
                </a:ext>
              </a:extLst>
            </p:cNvPr>
            <p:cNvSpPr txBox="1"/>
            <p:nvPr/>
          </p:nvSpPr>
          <p:spPr>
            <a:xfrm>
              <a:off x="4095430" y="4267939"/>
              <a:ext cx="1491154" cy="400110"/>
            </a:xfrm>
            <a:prstGeom prst="rect">
              <a:avLst/>
            </a:prstGeom>
            <a:noFill/>
          </p:spPr>
          <p:txBody>
            <a:bodyPr wrap="square" rtlCol="0">
              <a:spAutoFit/>
            </a:bodyPr>
            <a:lstStyle/>
            <a:p>
              <a:pPr algn="ctr"/>
              <a:r>
                <a:rPr lang="en-US" sz="2000" dirty="0"/>
                <a:t>Action space</a:t>
              </a:r>
            </a:p>
          </p:txBody>
        </p:sp>
      </p:grpSp>
      <p:grpSp>
        <p:nvGrpSpPr>
          <p:cNvPr id="47" name="Group 46">
            <a:extLst>
              <a:ext uri="{FF2B5EF4-FFF2-40B4-BE49-F238E27FC236}">
                <a16:creationId xmlns:a16="http://schemas.microsoft.com/office/drawing/2014/main" id="{A050E398-C9A3-43B9-9B7D-63C27DACF241}"/>
              </a:ext>
            </a:extLst>
          </p:cNvPr>
          <p:cNvGrpSpPr>
            <a:grpSpLocks noChangeAspect="1"/>
          </p:cNvGrpSpPr>
          <p:nvPr>
            <p:custDataLst>
              <p:tags r:id="rId2"/>
            </p:custDataLst>
          </p:nvPr>
        </p:nvGrpSpPr>
        <p:grpSpPr>
          <a:xfrm>
            <a:off x="4149339" y="4608985"/>
            <a:ext cx="1030306" cy="356097"/>
            <a:chOff x="4283074" y="4484688"/>
            <a:chExt cx="1377950" cy="476250"/>
          </a:xfrm>
        </p:grpSpPr>
        <p:sp>
          <p:nvSpPr>
            <p:cNvPr id="42" name="Freeform 17 1">
              <a:extLst>
                <a:ext uri="{FF2B5EF4-FFF2-40B4-BE49-F238E27FC236}">
                  <a16:creationId xmlns:a16="http://schemas.microsoft.com/office/drawing/2014/main" id="{86F1BA8B-24E1-4B84-A159-BE3783E1D1CA}"/>
                </a:ext>
              </a:extLst>
            </p:cNvPr>
            <p:cNvSpPr>
              <a:spLocks noEditPoints="1"/>
            </p:cNvSpPr>
            <p:nvPr>
              <p:custDataLst>
                <p:tags r:id="rId55"/>
              </p:custDataLst>
            </p:nvPr>
          </p:nvSpPr>
          <p:spPr bwMode="auto">
            <a:xfrm>
              <a:off x="4283074" y="4635501"/>
              <a:ext cx="220663" cy="246063"/>
            </a:xfrm>
            <a:custGeom>
              <a:avLst/>
              <a:gdLst>
                <a:gd name="T0" fmla="*/ 166 w 229"/>
                <a:gd name="T1" fmla="*/ 32 h 226"/>
                <a:gd name="T2" fmla="*/ 120 w 229"/>
                <a:gd name="T3" fmla="*/ 0 h 226"/>
                <a:gd name="T4" fmla="*/ 0 w 229"/>
                <a:gd name="T5" fmla="*/ 146 h 226"/>
                <a:gd name="T6" fmla="*/ 67 w 229"/>
                <a:gd name="T7" fmla="*/ 226 h 226"/>
                <a:gd name="T8" fmla="*/ 131 w 229"/>
                <a:gd name="T9" fmla="*/ 189 h 226"/>
                <a:gd name="T10" fmla="*/ 177 w 229"/>
                <a:gd name="T11" fmla="*/ 226 h 226"/>
                <a:gd name="T12" fmla="*/ 214 w 229"/>
                <a:gd name="T13" fmla="*/ 199 h 226"/>
                <a:gd name="T14" fmla="*/ 229 w 229"/>
                <a:gd name="T15" fmla="*/ 149 h 226"/>
                <a:gd name="T16" fmla="*/ 223 w 229"/>
                <a:gd name="T17" fmla="*/ 144 h 226"/>
                <a:gd name="T18" fmla="*/ 216 w 229"/>
                <a:gd name="T19" fmla="*/ 153 h 226"/>
                <a:gd name="T20" fmla="*/ 178 w 229"/>
                <a:gd name="T21" fmla="*/ 215 h 226"/>
                <a:gd name="T22" fmla="*/ 163 w 229"/>
                <a:gd name="T23" fmla="*/ 192 h 226"/>
                <a:gd name="T24" fmla="*/ 169 w 229"/>
                <a:gd name="T25" fmla="*/ 155 h 226"/>
                <a:gd name="T26" fmla="*/ 180 w 229"/>
                <a:gd name="T27" fmla="*/ 110 h 226"/>
                <a:gd name="T28" fmla="*/ 198 w 229"/>
                <a:gd name="T29" fmla="*/ 40 h 226"/>
                <a:gd name="T30" fmla="*/ 202 w 229"/>
                <a:gd name="T31" fmla="*/ 24 h 226"/>
                <a:gd name="T32" fmla="*/ 187 w 229"/>
                <a:gd name="T33" fmla="*/ 10 h 226"/>
                <a:gd name="T34" fmla="*/ 166 w 229"/>
                <a:gd name="T35" fmla="*/ 32 h 226"/>
                <a:gd name="T36" fmla="*/ 134 w 229"/>
                <a:gd name="T37" fmla="*/ 161 h 226"/>
                <a:gd name="T38" fmla="*/ 124 w 229"/>
                <a:gd name="T39" fmla="*/ 180 h 226"/>
                <a:gd name="T40" fmla="*/ 68 w 229"/>
                <a:gd name="T41" fmla="*/ 215 h 226"/>
                <a:gd name="T42" fmla="*/ 36 w 229"/>
                <a:gd name="T43" fmla="*/ 168 h 226"/>
                <a:gd name="T44" fmla="*/ 63 w 229"/>
                <a:gd name="T45" fmla="*/ 59 h 226"/>
                <a:gd name="T46" fmla="*/ 121 w 229"/>
                <a:gd name="T47" fmla="*/ 11 h 226"/>
                <a:gd name="T48" fmla="*/ 160 w 229"/>
                <a:gd name="T49" fmla="*/ 55 h 226"/>
                <a:gd name="T50" fmla="*/ 159 w 229"/>
                <a:gd name="T51" fmla="*/ 63 h 226"/>
                <a:gd name="T52" fmla="*/ 134 w 229"/>
                <a:gd name="T53" fmla="*/ 16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9" h="226">
                  <a:moveTo>
                    <a:pt x="166" y="32"/>
                  </a:moveTo>
                  <a:cubicBezTo>
                    <a:pt x="157" y="14"/>
                    <a:pt x="143" y="0"/>
                    <a:pt x="120" y="0"/>
                  </a:cubicBezTo>
                  <a:cubicBezTo>
                    <a:pt x="62" y="0"/>
                    <a:pt x="0" y="73"/>
                    <a:pt x="0" y="146"/>
                  </a:cubicBezTo>
                  <a:cubicBezTo>
                    <a:pt x="0" y="193"/>
                    <a:pt x="28" y="226"/>
                    <a:pt x="67" y="226"/>
                  </a:cubicBezTo>
                  <a:cubicBezTo>
                    <a:pt x="77" y="226"/>
                    <a:pt x="101" y="224"/>
                    <a:pt x="131" y="189"/>
                  </a:cubicBezTo>
                  <a:cubicBezTo>
                    <a:pt x="135" y="210"/>
                    <a:pt x="153" y="226"/>
                    <a:pt x="177" y="226"/>
                  </a:cubicBezTo>
                  <a:cubicBezTo>
                    <a:pt x="194" y="226"/>
                    <a:pt x="206" y="215"/>
                    <a:pt x="214" y="199"/>
                  </a:cubicBezTo>
                  <a:cubicBezTo>
                    <a:pt x="222" y="181"/>
                    <a:pt x="229" y="150"/>
                    <a:pt x="229" y="149"/>
                  </a:cubicBezTo>
                  <a:cubicBezTo>
                    <a:pt x="229" y="144"/>
                    <a:pt x="224" y="144"/>
                    <a:pt x="223" y="144"/>
                  </a:cubicBezTo>
                  <a:cubicBezTo>
                    <a:pt x="218" y="144"/>
                    <a:pt x="217" y="146"/>
                    <a:pt x="216" y="153"/>
                  </a:cubicBezTo>
                  <a:cubicBezTo>
                    <a:pt x="207" y="186"/>
                    <a:pt x="198" y="215"/>
                    <a:pt x="178" y="215"/>
                  </a:cubicBezTo>
                  <a:cubicBezTo>
                    <a:pt x="164" y="215"/>
                    <a:pt x="163" y="202"/>
                    <a:pt x="163" y="192"/>
                  </a:cubicBezTo>
                  <a:cubicBezTo>
                    <a:pt x="163" y="181"/>
                    <a:pt x="164" y="177"/>
                    <a:pt x="169" y="155"/>
                  </a:cubicBezTo>
                  <a:cubicBezTo>
                    <a:pt x="175" y="134"/>
                    <a:pt x="176" y="129"/>
                    <a:pt x="180" y="110"/>
                  </a:cubicBezTo>
                  <a:lnTo>
                    <a:pt x="198" y="40"/>
                  </a:lnTo>
                  <a:cubicBezTo>
                    <a:pt x="202" y="27"/>
                    <a:pt x="202" y="26"/>
                    <a:pt x="202" y="24"/>
                  </a:cubicBezTo>
                  <a:cubicBezTo>
                    <a:pt x="202" y="15"/>
                    <a:pt x="196" y="10"/>
                    <a:pt x="187" y="10"/>
                  </a:cubicBezTo>
                  <a:cubicBezTo>
                    <a:pt x="175" y="10"/>
                    <a:pt x="168" y="21"/>
                    <a:pt x="166" y="32"/>
                  </a:cubicBezTo>
                  <a:close/>
                  <a:moveTo>
                    <a:pt x="134" y="161"/>
                  </a:moveTo>
                  <a:cubicBezTo>
                    <a:pt x="131" y="170"/>
                    <a:pt x="131" y="171"/>
                    <a:pt x="124" y="180"/>
                  </a:cubicBezTo>
                  <a:cubicBezTo>
                    <a:pt x="102" y="207"/>
                    <a:pt x="82" y="215"/>
                    <a:pt x="68" y="215"/>
                  </a:cubicBezTo>
                  <a:cubicBezTo>
                    <a:pt x="43" y="215"/>
                    <a:pt x="36" y="188"/>
                    <a:pt x="36" y="168"/>
                  </a:cubicBezTo>
                  <a:cubicBezTo>
                    <a:pt x="36" y="143"/>
                    <a:pt x="52" y="82"/>
                    <a:pt x="63" y="59"/>
                  </a:cubicBezTo>
                  <a:cubicBezTo>
                    <a:pt x="79" y="29"/>
                    <a:pt x="101" y="11"/>
                    <a:pt x="121" y="11"/>
                  </a:cubicBezTo>
                  <a:cubicBezTo>
                    <a:pt x="153" y="11"/>
                    <a:pt x="160" y="52"/>
                    <a:pt x="160" y="55"/>
                  </a:cubicBezTo>
                  <a:cubicBezTo>
                    <a:pt x="160" y="58"/>
                    <a:pt x="159" y="61"/>
                    <a:pt x="159" y="63"/>
                  </a:cubicBezTo>
                  <a:lnTo>
                    <a:pt x="134" y="161"/>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1">
              <a:extLst>
                <a:ext uri="{FF2B5EF4-FFF2-40B4-BE49-F238E27FC236}">
                  <a16:creationId xmlns:a16="http://schemas.microsoft.com/office/drawing/2014/main" id="{33D403E9-63FA-45EE-9858-251A6382E49F}"/>
                </a:ext>
              </a:extLst>
            </p:cNvPr>
            <p:cNvSpPr>
              <a:spLocks/>
            </p:cNvSpPr>
            <p:nvPr>
              <p:custDataLst>
                <p:tags r:id="rId56"/>
              </p:custDataLst>
            </p:nvPr>
          </p:nvSpPr>
          <p:spPr bwMode="auto">
            <a:xfrm>
              <a:off x="4532312" y="4719638"/>
              <a:ext cx="114300" cy="241300"/>
            </a:xfrm>
            <a:custGeom>
              <a:avLst/>
              <a:gdLst>
                <a:gd name="T0" fmla="*/ 71 w 118"/>
                <a:gd name="T1" fmla="*/ 81 h 222"/>
                <a:gd name="T2" fmla="*/ 107 w 118"/>
                <a:gd name="T3" fmla="*/ 81 h 222"/>
                <a:gd name="T4" fmla="*/ 118 w 118"/>
                <a:gd name="T5" fmla="*/ 73 h 222"/>
                <a:gd name="T6" fmla="*/ 108 w 118"/>
                <a:gd name="T7" fmla="*/ 68 h 222"/>
                <a:gd name="T8" fmla="*/ 75 w 118"/>
                <a:gd name="T9" fmla="*/ 68 h 222"/>
                <a:gd name="T10" fmla="*/ 88 w 118"/>
                <a:gd name="T11" fmla="*/ 16 h 222"/>
                <a:gd name="T12" fmla="*/ 89 w 118"/>
                <a:gd name="T13" fmla="*/ 12 h 222"/>
                <a:gd name="T14" fmla="*/ 77 w 118"/>
                <a:gd name="T15" fmla="*/ 0 h 222"/>
                <a:gd name="T16" fmla="*/ 60 w 118"/>
                <a:gd name="T17" fmla="*/ 15 h 222"/>
                <a:gd name="T18" fmla="*/ 47 w 118"/>
                <a:gd name="T19" fmla="*/ 68 h 222"/>
                <a:gd name="T20" fmla="*/ 12 w 118"/>
                <a:gd name="T21" fmla="*/ 68 h 222"/>
                <a:gd name="T22" fmla="*/ 0 w 118"/>
                <a:gd name="T23" fmla="*/ 76 h 222"/>
                <a:gd name="T24" fmla="*/ 11 w 118"/>
                <a:gd name="T25" fmla="*/ 81 h 222"/>
                <a:gd name="T26" fmla="*/ 44 w 118"/>
                <a:gd name="T27" fmla="*/ 81 h 222"/>
                <a:gd name="T28" fmla="*/ 23 w 118"/>
                <a:gd name="T29" fmla="*/ 163 h 222"/>
                <a:gd name="T30" fmla="*/ 18 w 118"/>
                <a:gd name="T31" fmla="*/ 189 h 222"/>
                <a:gd name="T32" fmla="*/ 55 w 118"/>
                <a:gd name="T33" fmla="*/ 222 h 222"/>
                <a:gd name="T34" fmla="*/ 116 w 118"/>
                <a:gd name="T35" fmla="*/ 169 h 222"/>
                <a:gd name="T36" fmla="*/ 111 w 118"/>
                <a:gd name="T37" fmla="*/ 164 h 222"/>
                <a:gd name="T38" fmla="*/ 103 w 118"/>
                <a:gd name="T39" fmla="*/ 171 h 222"/>
                <a:gd name="T40" fmla="*/ 56 w 118"/>
                <a:gd name="T41" fmla="*/ 212 h 222"/>
                <a:gd name="T42" fmla="*/ 44 w 118"/>
                <a:gd name="T43" fmla="*/ 195 h 222"/>
                <a:gd name="T44" fmla="*/ 46 w 118"/>
                <a:gd name="T45" fmla="*/ 181 h 222"/>
                <a:gd name="T46" fmla="*/ 71 w 118"/>
                <a:gd name="T47" fmla="*/ 8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 h="222">
                  <a:moveTo>
                    <a:pt x="71" y="81"/>
                  </a:moveTo>
                  <a:lnTo>
                    <a:pt x="107" y="81"/>
                  </a:lnTo>
                  <a:cubicBezTo>
                    <a:pt x="114" y="81"/>
                    <a:pt x="118" y="81"/>
                    <a:pt x="118" y="73"/>
                  </a:cubicBezTo>
                  <a:cubicBezTo>
                    <a:pt x="118" y="68"/>
                    <a:pt x="114" y="68"/>
                    <a:pt x="108" y="68"/>
                  </a:cubicBezTo>
                  <a:lnTo>
                    <a:pt x="75" y="68"/>
                  </a:lnTo>
                  <a:lnTo>
                    <a:pt x="88" y="16"/>
                  </a:lnTo>
                  <a:cubicBezTo>
                    <a:pt x="88" y="15"/>
                    <a:pt x="89" y="13"/>
                    <a:pt x="89" y="12"/>
                  </a:cubicBezTo>
                  <a:cubicBezTo>
                    <a:pt x="89" y="5"/>
                    <a:pt x="84" y="0"/>
                    <a:pt x="77" y="0"/>
                  </a:cubicBezTo>
                  <a:cubicBezTo>
                    <a:pt x="68" y="0"/>
                    <a:pt x="63" y="6"/>
                    <a:pt x="60" y="15"/>
                  </a:cubicBezTo>
                  <a:cubicBezTo>
                    <a:pt x="58" y="24"/>
                    <a:pt x="62" y="7"/>
                    <a:pt x="47" y="68"/>
                  </a:cubicBezTo>
                  <a:lnTo>
                    <a:pt x="12" y="68"/>
                  </a:lnTo>
                  <a:cubicBezTo>
                    <a:pt x="5" y="68"/>
                    <a:pt x="0" y="68"/>
                    <a:pt x="0" y="76"/>
                  </a:cubicBezTo>
                  <a:cubicBezTo>
                    <a:pt x="0" y="81"/>
                    <a:pt x="5" y="81"/>
                    <a:pt x="11" y="81"/>
                  </a:cubicBezTo>
                  <a:lnTo>
                    <a:pt x="44" y="81"/>
                  </a:lnTo>
                  <a:lnTo>
                    <a:pt x="23" y="163"/>
                  </a:lnTo>
                  <a:cubicBezTo>
                    <a:pt x="21" y="172"/>
                    <a:pt x="18" y="184"/>
                    <a:pt x="18" y="189"/>
                  </a:cubicBezTo>
                  <a:cubicBezTo>
                    <a:pt x="18" y="210"/>
                    <a:pt x="36" y="222"/>
                    <a:pt x="55" y="222"/>
                  </a:cubicBezTo>
                  <a:cubicBezTo>
                    <a:pt x="94" y="222"/>
                    <a:pt x="116" y="173"/>
                    <a:pt x="116" y="169"/>
                  </a:cubicBezTo>
                  <a:cubicBezTo>
                    <a:pt x="116" y="164"/>
                    <a:pt x="112" y="164"/>
                    <a:pt x="111" y="164"/>
                  </a:cubicBezTo>
                  <a:cubicBezTo>
                    <a:pt x="106" y="164"/>
                    <a:pt x="106" y="165"/>
                    <a:pt x="103" y="171"/>
                  </a:cubicBezTo>
                  <a:cubicBezTo>
                    <a:pt x="93" y="193"/>
                    <a:pt x="76" y="212"/>
                    <a:pt x="56" y="212"/>
                  </a:cubicBezTo>
                  <a:cubicBezTo>
                    <a:pt x="49" y="212"/>
                    <a:pt x="44" y="208"/>
                    <a:pt x="44" y="195"/>
                  </a:cubicBezTo>
                  <a:cubicBezTo>
                    <a:pt x="44" y="192"/>
                    <a:pt x="46" y="184"/>
                    <a:pt x="46" y="181"/>
                  </a:cubicBezTo>
                  <a:lnTo>
                    <a:pt x="71" y="81"/>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1">
              <a:extLst>
                <a:ext uri="{FF2B5EF4-FFF2-40B4-BE49-F238E27FC236}">
                  <a16:creationId xmlns:a16="http://schemas.microsoft.com/office/drawing/2014/main" id="{4A1C6A60-0E27-4144-8634-1FCE92AE8ABF}"/>
                </a:ext>
              </a:extLst>
            </p:cNvPr>
            <p:cNvSpPr>
              <a:spLocks/>
            </p:cNvSpPr>
            <p:nvPr>
              <p:custDataLst>
                <p:tags r:id="rId57"/>
              </p:custDataLst>
            </p:nvPr>
          </p:nvSpPr>
          <p:spPr bwMode="auto">
            <a:xfrm>
              <a:off x="4862512" y="4583113"/>
              <a:ext cx="239713" cy="314325"/>
            </a:xfrm>
            <a:custGeom>
              <a:avLst/>
              <a:gdLst>
                <a:gd name="T0" fmla="*/ 232 w 249"/>
                <a:gd name="T1" fmla="*/ 155 h 290"/>
                <a:gd name="T2" fmla="*/ 249 w 249"/>
                <a:gd name="T3" fmla="*/ 145 h 290"/>
                <a:gd name="T4" fmla="*/ 232 w 249"/>
                <a:gd name="T5" fmla="*/ 135 h 290"/>
                <a:gd name="T6" fmla="*/ 20 w 249"/>
                <a:gd name="T7" fmla="*/ 135 h 290"/>
                <a:gd name="T8" fmla="*/ 154 w 249"/>
                <a:gd name="T9" fmla="*/ 20 h 290"/>
                <a:gd name="T10" fmla="*/ 232 w 249"/>
                <a:gd name="T11" fmla="*/ 20 h 290"/>
                <a:gd name="T12" fmla="*/ 249 w 249"/>
                <a:gd name="T13" fmla="*/ 10 h 290"/>
                <a:gd name="T14" fmla="*/ 232 w 249"/>
                <a:gd name="T15" fmla="*/ 0 h 290"/>
                <a:gd name="T16" fmla="*/ 153 w 249"/>
                <a:gd name="T17" fmla="*/ 0 h 290"/>
                <a:gd name="T18" fmla="*/ 0 w 249"/>
                <a:gd name="T19" fmla="*/ 145 h 290"/>
                <a:gd name="T20" fmla="*/ 153 w 249"/>
                <a:gd name="T21" fmla="*/ 290 h 290"/>
                <a:gd name="T22" fmla="*/ 232 w 249"/>
                <a:gd name="T23" fmla="*/ 290 h 290"/>
                <a:gd name="T24" fmla="*/ 249 w 249"/>
                <a:gd name="T25" fmla="*/ 280 h 290"/>
                <a:gd name="T26" fmla="*/ 232 w 249"/>
                <a:gd name="T27" fmla="*/ 270 h 290"/>
                <a:gd name="T28" fmla="*/ 154 w 249"/>
                <a:gd name="T29" fmla="*/ 270 h 290"/>
                <a:gd name="T30" fmla="*/ 20 w 249"/>
                <a:gd name="T31" fmla="*/ 155 h 290"/>
                <a:gd name="T32" fmla="*/ 232 w 249"/>
                <a:gd name="T33" fmla="*/ 155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9" h="290">
                  <a:moveTo>
                    <a:pt x="232" y="155"/>
                  </a:moveTo>
                  <a:cubicBezTo>
                    <a:pt x="240" y="155"/>
                    <a:pt x="249" y="155"/>
                    <a:pt x="249" y="145"/>
                  </a:cubicBezTo>
                  <a:cubicBezTo>
                    <a:pt x="249" y="135"/>
                    <a:pt x="240" y="135"/>
                    <a:pt x="232" y="135"/>
                  </a:cubicBezTo>
                  <a:lnTo>
                    <a:pt x="20" y="135"/>
                  </a:lnTo>
                  <a:cubicBezTo>
                    <a:pt x="26" y="68"/>
                    <a:pt x="84" y="20"/>
                    <a:pt x="154" y="20"/>
                  </a:cubicBezTo>
                  <a:lnTo>
                    <a:pt x="232" y="20"/>
                  </a:lnTo>
                  <a:cubicBezTo>
                    <a:pt x="240" y="20"/>
                    <a:pt x="249" y="20"/>
                    <a:pt x="249" y="10"/>
                  </a:cubicBezTo>
                  <a:cubicBezTo>
                    <a:pt x="249" y="0"/>
                    <a:pt x="240" y="0"/>
                    <a:pt x="232" y="0"/>
                  </a:cubicBezTo>
                  <a:lnTo>
                    <a:pt x="153" y="0"/>
                  </a:lnTo>
                  <a:cubicBezTo>
                    <a:pt x="68" y="0"/>
                    <a:pt x="0" y="65"/>
                    <a:pt x="0" y="145"/>
                  </a:cubicBezTo>
                  <a:cubicBezTo>
                    <a:pt x="0" y="225"/>
                    <a:pt x="68" y="290"/>
                    <a:pt x="153" y="290"/>
                  </a:cubicBezTo>
                  <a:lnTo>
                    <a:pt x="232" y="290"/>
                  </a:lnTo>
                  <a:cubicBezTo>
                    <a:pt x="240" y="290"/>
                    <a:pt x="249" y="290"/>
                    <a:pt x="249" y="280"/>
                  </a:cubicBezTo>
                  <a:cubicBezTo>
                    <a:pt x="249" y="270"/>
                    <a:pt x="240" y="270"/>
                    <a:pt x="232" y="270"/>
                  </a:cubicBezTo>
                  <a:lnTo>
                    <a:pt x="154" y="270"/>
                  </a:lnTo>
                  <a:cubicBezTo>
                    <a:pt x="84" y="270"/>
                    <a:pt x="26" y="222"/>
                    <a:pt x="20" y="155"/>
                  </a:cubicBezTo>
                  <a:lnTo>
                    <a:pt x="232" y="155"/>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1">
              <a:extLst>
                <a:ext uri="{FF2B5EF4-FFF2-40B4-BE49-F238E27FC236}">
                  <a16:creationId xmlns:a16="http://schemas.microsoft.com/office/drawing/2014/main" id="{6B6B7FA1-F58F-4449-A22D-ACDA539EF59A}"/>
                </a:ext>
              </a:extLst>
            </p:cNvPr>
            <p:cNvSpPr>
              <a:spLocks noEditPoints="1"/>
            </p:cNvSpPr>
            <p:nvPr>
              <p:custDataLst>
                <p:tags r:id="rId58"/>
              </p:custDataLst>
            </p:nvPr>
          </p:nvSpPr>
          <p:spPr bwMode="auto">
            <a:xfrm>
              <a:off x="5289549" y="4484688"/>
              <a:ext cx="371475" cy="417513"/>
            </a:xfrm>
            <a:custGeom>
              <a:avLst/>
              <a:gdLst>
                <a:gd name="T0" fmla="*/ 283 w 384"/>
                <a:gd name="T1" fmla="*/ 278 h 386"/>
                <a:gd name="T2" fmla="*/ 294 w 384"/>
                <a:gd name="T3" fmla="*/ 342 h 386"/>
                <a:gd name="T4" fmla="*/ 323 w 384"/>
                <a:gd name="T5" fmla="*/ 376 h 386"/>
                <a:gd name="T6" fmla="*/ 384 w 384"/>
                <a:gd name="T7" fmla="*/ 343 h 386"/>
                <a:gd name="T8" fmla="*/ 380 w 384"/>
                <a:gd name="T9" fmla="*/ 340 h 386"/>
                <a:gd name="T10" fmla="*/ 361 w 384"/>
                <a:gd name="T11" fmla="*/ 346 h 386"/>
                <a:gd name="T12" fmla="*/ 356 w 384"/>
                <a:gd name="T13" fmla="*/ 348 h 386"/>
                <a:gd name="T14" fmla="*/ 333 w 384"/>
                <a:gd name="T15" fmla="*/ 305 h 386"/>
                <a:gd name="T16" fmla="*/ 321 w 384"/>
                <a:gd name="T17" fmla="*/ 200 h 386"/>
                <a:gd name="T18" fmla="*/ 316 w 384"/>
                <a:gd name="T19" fmla="*/ 47 h 386"/>
                <a:gd name="T20" fmla="*/ 316 w 384"/>
                <a:gd name="T21" fmla="*/ 10 h 386"/>
                <a:gd name="T22" fmla="*/ 311 w 384"/>
                <a:gd name="T23" fmla="*/ 0 h 386"/>
                <a:gd name="T24" fmla="*/ 274 w 384"/>
                <a:gd name="T25" fmla="*/ 22 h 386"/>
                <a:gd name="T26" fmla="*/ 271 w 384"/>
                <a:gd name="T27" fmla="*/ 28 h 386"/>
                <a:gd name="T28" fmla="*/ 168 w 384"/>
                <a:gd name="T29" fmla="*/ 213 h 386"/>
                <a:gd name="T30" fmla="*/ 60 w 384"/>
                <a:gd name="T31" fmla="*/ 340 h 386"/>
                <a:gd name="T32" fmla="*/ 22 w 384"/>
                <a:gd name="T33" fmla="*/ 310 h 386"/>
                <a:gd name="T34" fmla="*/ 18 w 384"/>
                <a:gd name="T35" fmla="*/ 306 h 386"/>
                <a:gd name="T36" fmla="*/ 0 w 384"/>
                <a:gd name="T37" fmla="*/ 344 h 386"/>
                <a:gd name="T38" fmla="*/ 45 w 384"/>
                <a:gd name="T39" fmla="*/ 386 h 386"/>
                <a:gd name="T40" fmla="*/ 147 w 384"/>
                <a:gd name="T41" fmla="*/ 278 h 386"/>
                <a:gd name="T42" fmla="*/ 283 w 384"/>
                <a:gd name="T43" fmla="*/ 278 h 386"/>
                <a:gd name="T44" fmla="*/ 273 w 384"/>
                <a:gd name="T45" fmla="*/ 62 h 386"/>
                <a:gd name="T46" fmla="*/ 273 w 384"/>
                <a:gd name="T47" fmla="*/ 91 h 386"/>
                <a:gd name="T48" fmla="*/ 276 w 384"/>
                <a:gd name="T49" fmla="*/ 177 h 386"/>
                <a:gd name="T50" fmla="*/ 281 w 384"/>
                <a:gd name="T51" fmla="*/ 251 h 386"/>
                <a:gd name="T52" fmla="*/ 189 w 384"/>
                <a:gd name="T53" fmla="*/ 251 h 386"/>
                <a:gd name="T54" fmla="*/ 161 w 384"/>
                <a:gd name="T55" fmla="*/ 259 h 386"/>
                <a:gd name="T56" fmla="*/ 228 w 384"/>
                <a:gd name="T57" fmla="*/ 148 h 386"/>
                <a:gd name="T58" fmla="*/ 273 w 384"/>
                <a:gd name="T59" fmla="*/ 62 h 386"/>
                <a:gd name="T60" fmla="*/ 273 w 384"/>
                <a:gd name="T61" fmla="*/ 62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4" h="386">
                  <a:moveTo>
                    <a:pt x="283" y="278"/>
                  </a:moveTo>
                  <a:cubicBezTo>
                    <a:pt x="286" y="310"/>
                    <a:pt x="292" y="333"/>
                    <a:pt x="294" y="342"/>
                  </a:cubicBezTo>
                  <a:cubicBezTo>
                    <a:pt x="300" y="365"/>
                    <a:pt x="302" y="376"/>
                    <a:pt x="323" y="376"/>
                  </a:cubicBezTo>
                  <a:cubicBezTo>
                    <a:pt x="346" y="376"/>
                    <a:pt x="384" y="353"/>
                    <a:pt x="384" y="343"/>
                  </a:cubicBezTo>
                  <a:cubicBezTo>
                    <a:pt x="384" y="341"/>
                    <a:pt x="382" y="340"/>
                    <a:pt x="380" y="340"/>
                  </a:cubicBezTo>
                  <a:cubicBezTo>
                    <a:pt x="373" y="340"/>
                    <a:pt x="363" y="345"/>
                    <a:pt x="361" y="346"/>
                  </a:cubicBezTo>
                  <a:cubicBezTo>
                    <a:pt x="358" y="348"/>
                    <a:pt x="357" y="348"/>
                    <a:pt x="356" y="348"/>
                  </a:cubicBezTo>
                  <a:cubicBezTo>
                    <a:pt x="342" y="348"/>
                    <a:pt x="339" y="335"/>
                    <a:pt x="333" y="305"/>
                  </a:cubicBezTo>
                  <a:cubicBezTo>
                    <a:pt x="329" y="288"/>
                    <a:pt x="325" y="268"/>
                    <a:pt x="321" y="200"/>
                  </a:cubicBezTo>
                  <a:cubicBezTo>
                    <a:pt x="317" y="149"/>
                    <a:pt x="316" y="98"/>
                    <a:pt x="316" y="47"/>
                  </a:cubicBezTo>
                  <a:cubicBezTo>
                    <a:pt x="316" y="35"/>
                    <a:pt x="316" y="22"/>
                    <a:pt x="316" y="10"/>
                  </a:cubicBezTo>
                  <a:cubicBezTo>
                    <a:pt x="316" y="2"/>
                    <a:pt x="316" y="0"/>
                    <a:pt x="311" y="0"/>
                  </a:cubicBezTo>
                  <a:cubicBezTo>
                    <a:pt x="304" y="0"/>
                    <a:pt x="283" y="9"/>
                    <a:pt x="274" y="22"/>
                  </a:cubicBezTo>
                  <a:lnTo>
                    <a:pt x="271" y="28"/>
                  </a:lnTo>
                  <a:cubicBezTo>
                    <a:pt x="231" y="112"/>
                    <a:pt x="194" y="172"/>
                    <a:pt x="168" y="213"/>
                  </a:cubicBezTo>
                  <a:cubicBezTo>
                    <a:pt x="139" y="258"/>
                    <a:pt x="87" y="340"/>
                    <a:pt x="60" y="340"/>
                  </a:cubicBezTo>
                  <a:cubicBezTo>
                    <a:pt x="42" y="340"/>
                    <a:pt x="26" y="328"/>
                    <a:pt x="22" y="310"/>
                  </a:cubicBezTo>
                  <a:cubicBezTo>
                    <a:pt x="21" y="309"/>
                    <a:pt x="20" y="306"/>
                    <a:pt x="18" y="306"/>
                  </a:cubicBezTo>
                  <a:cubicBezTo>
                    <a:pt x="11" y="306"/>
                    <a:pt x="0" y="330"/>
                    <a:pt x="0" y="344"/>
                  </a:cubicBezTo>
                  <a:cubicBezTo>
                    <a:pt x="0" y="364"/>
                    <a:pt x="21" y="386"/>
                    <a:pt x="45" y="386"/>
                  </a:cubicBezTo>
                  <a:cubicBezTo>
                    <a:pt x="79" y="386"/>
                    <a:pt x="136" y="296"/>
                    <a:pt x="147" y="278"/>
                  </a:cubicBezTo>
                  <a:lnTo>
                    <a:pt x="283" y="278"/>
                  </a:lnTo>
                  <a:close/>
                  <a:moveTo>
                    <a:pt x="273" y="62"/>
                  </a:moveTo>
                  <a:lnTo>
                    <a:pt x="273" y="91"/>
                  </a:lnTo>
                  <a:cubicBezTo>
                    <a:pt x="273" y="120"/>
                    <a:pt x="274" y="149"/>
                    <a:pt x="276" y="177"/>
                  </a:cubicBezTo>
                  <a:cubicBezTo>
                    <a:pt x="276" y="187"/>
                    <a:pt x="278" y="225"/>
                    <a:pt x="281" y="251"/>
                  </a:cubicBezTo>
                  <a:lnTo>
                    <a:pt x="189" y="251"/>
                  </a:lnTo>
                  <a:cubicBezTo>
                    <a:pt x="181" y="251"/>
                    <a:pt x="174" y="251"/>
                    <a:pt x="161" y="259"/>
                  </a:cubicBezTo>
                  <a:cubicBezTo>
                    <a:pt x="196" y="205"/>
                    <a:pt x="225" y="153"/>
                    <a:pt x="228" y="148"/>
                  </a:cubicBezTo>
                  <a:cubicBezTo>
                    <a:pt x="253" y="103"/>
                    <a:pt x="266" y="74"/>
                    <a:pt x="273" y="62"/>
                  </a:cubicBezTo>
                  <a:lnTo>
                    <a:pt x="273" y="62"/>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2" name="Group 21">
            <a:extLst>
              <a:ext uri="{FF2B5EF4-FFF2-40B4-BE49-F238E27FC236}">
                <a16:creationId xmlns:a16="http://schemas.microsoft.com/office/drawing/2014/main" id="{F0FA4D2A-6760-4CC2-9547-FEDE778924B9}"/>
              </a:ext>
            </a:extLst>
          </p:cNvPr>
          <p:cNvGrpSpPr/>
          <p:nvPr/>
        </p:nvGrpSpPr>
        <p:grpSpPr>
          <a:xfrm>
            <a:off x="6430739" y="2201290"/>
            <a:ext cx="1491154" cy="1622286"/>
            <a:chOff x="6601132" y="2971800"/>
            <a:chExt cx="1491154" cy="1622286"/>
          </a:xfrm>
        </p:grpSpPr>
        <p:pic>
          <p:nvPicPr>
            <p:cNvPr id="11" name="Graphic 10" descr="Gears">
              <a:extLst>
                <a:ext uri="{FF2B5EF4-FFF2-40B4-BE49-F238E27FC236}">
                  <a16:creationId xmlns:a16="http://schemas.microsoft.com/office/drawing/2014/main" id="{4ABC8E68-F986-42D4-900E-79B5669E1AD2}"/>
                </a:ext>
              </a:extLst>
            </p:cNvPr>
            <p:cNvPicPr>
              <a:picLocks noChangeAspect="1"/>
            </p:cNvPicPr>
            <p:nvPr/>
          </p:nvPicPr>
          <p:blipFill>
            <a:blip r:embed="rId69">
              <a:extLst>
                <a:ext uri="{28A0092B-C50C-407E-A947-70E740481C1C}">
                  <a14:useLocalDpi xmlns:a14="http://schemas.microsoft.com/office/drawing/2010/main" val="0"/>
                </a:ext>
                <a:ext uri="{96DAC541-7B7A-43D3-8B79-37D633B846F1}">
                  <asvg:svgBlip xmlns:asvg="http://schemas.microsoft.com/office/drawing/2016/SVG/main" r:embed="rId70"/>
                </a:ext>
              </a:extLst>
            </a:blip>
            <a:stretch>
              <a:fillRect/>
            </a:stretch>
          </p:blipFill>
          <p:spPr>
            <a:xfrm>
              <a:off x="6893794" y="2971800"/>
              <a:ext cx="914400" cy="914400"/>
            </a:xfrm>
            <a:prstGeom prst="round2DiagRect">
              <a:avLst>
                <a:gd name="adj1" fmla="val 5608"/>
                <a:gd name="adj2" fmla="val 0"/>
              </a:avLst>
            </a:prstGeom>
            <a:effectLst>
              <a:outerShdw blurRad="88900" dist="38100" dir="5400000" algn="t" rotWithShape="0">
                <a:prstClr val="black">
                  <a:alpha val="40000"/>
                </a:prstClr>
              </a:outerShdw>
            </a:effectLst>
          </p:spPr>
        </p:pic>
        <p:sp>
          <p:nvSpPr>
            <p:cNvPr id="20" name="TextBox 19">
              <a:extLst>
                <a:ext uri="{FF2B5EF4-FFF2-40B4-BE49-F238E27FC236}">
                  <a16:creationId xmlns:a16="http://schemas.microsoft.com/office/drawing/2014/main" id="{626206F2-D949-43CE-A678-094905ED15A2}"/>
                </a:ext>
              </a:extLst>
            </p:cNvPr>
            <p:cNvSpPr txBox="1"/>
            <p:nvPr/>
          </p:nvSpPr>
          <p:spPr>
            <a:xfrm>
              <a:off x="6601132" y="3886200"/>
              <a:ext cx="1491154" cy="707886"/>
            </a:xfrm>
            <a:prstGeom prst="rect">
              <a:avLst/>
            </a:prstGeom>
            <a:noFill/>
          </p:spPr>
          <p:txBody>
            <a:bodyPr wrap="square" rtlCol="0">
              <a:spAutoFit/>
            </a:bodyPr>
            <a:lstStyle/>
            <a:p>
              <a:pPr algn="ctr"/>
              <a:r>
                <a:rPr lang="en-US" sz="2000" dirty="0"/>
                <a:t>Transition function</a:t>
              </a:r>
            </a:p>
          </p:txBody>
        </p:sp>
      </p:grpSp>
      <p:grpSp>
        <p:nvGrpSpPr>
          <p:cNvPr id="79" name="Group 78">
            <a:extLst>
              <a:ext uri="{FF2B5EF4-FFF2-40B4-BE49-F238E27FC236}">
                <a16:creationId xmlns:a16="http://schemas.microsoft.com/office/drawing/2014/main" id="{4DC0CA69-69B2-4950-AE32-5FA734D8C823}"/>
              </a:ext>
            </a:extLst>
          </p:cNvPr>
          <p:cNvGrpSpPr>
            <a:grpSpLocks noChangeAspect="1"/>
          </p:cNvGrpSpPr>
          <p:nvPr>
            <p:custDataLst>
              <p:tags r:id="rId3"/>
            </p:custDataLst>
          </p:nvPr>
        </p:nvGrpSpPr>
        <p:grpSpPr>
          <a:xfrm>
            <a:off x="6170749" y="4502999"/>
            <a:ext cx="1469397" cy="213658"/>
            <a:chOff x="6665913" y="4495801"/>
            <a:chExt cx="2936876" cy="427037"/>
          </a:xfrm>
        </p:grpSpPr>
        <p:sp>
          <p:nvSpPr>
            <p:cNvPr id="70" name="Freeform 27 1">
              <a:extLst>
                <a:ext uri="{FF2B5EF4-FFF2-40B4-BE49-F238E27FC236}">
                  <a16:creationId xmlns:a16="http://schemas.microsoft.com/office/drawing/2014/main" id="{794F8361-A85B-4A4F-8EBB-CDB008DC4284}"/>
                </a:ext>
              </a:extLst>
            </p:cNvPr>
            <p:cNvSpPr>
              <a:spLocks/>
            </p:cNvSpPr>
            <p:nvPr>
              <p:custDataLst>
                <p:tags r:id="rId47"/>
              </p:custDataLst>
            </p:nvPr>
          </p:nvSpPr>
          <p:spPr bwMode="auto">
            <a:xfrm>
              <a:off x="6665913" y="4498976"/>
              <a:ext cx="361950" cy="423862"/>
            </a:xfrm>
            <a:custGeom>
              <a:avLst/>
              <a:gdLst>
                <a:gd name="T0" fmla="*/ 226 w 399"/>
                <a:gd name="T1" fmla="*/ 48 h 392"/>
                <a:gd name="T2" fmla="*/ 309 w 399"/>
                <a:gd name="T3" fmla="*/ 48 h 392"/>
                <a:gd name="T4" fmla="*/ 399 w 399"/>
                <a:gd name="T5" fmla="*/ 3 h 392"/>
                <a:gd name="T6" fmla="*/ 395 w 399"/>
                <a:gd name="T7" fmla="*/ 0 h 392"/>
                <a:gd name="T8" fmla="*/ 364 w 399"/>
                <a:gd name="T9" fmla="*/ 14 h 392"/>
                <a:gd name="T10" fmla="*/ 349 w 399"/>
                <a:gd name="T11" fmla="*/ 17 h 392"/>
                <a:gd name="T12" fmla="*/ 132 w 399"/>
                <a:gd name="T13" fmla="*/ 17 h 392"/>
                <a:gd name="T14" fmla="*/ 0 w 399"/>
                <a:gd name="T15" fmla="*/ 111 h 392"/>
                <a:gd name="T16" fmla="*/ 4 w 399"/>
                <a:gd name="T17" fmla="*/ 117 h 392"/>
                <a:gd name="T18" fmla="*/ 49 w 399"/>
                <a:gd name="T19" fmla="*/ 89 h 392"/>
                <a:gd name="T20" fmla="*/ 60 w 399"/>
                <a:gd name="T21" fmla="*/ 58 h 392"/>
                <a:gd name="T22" fmla="*/ 91 w 399"/>
                <a:gd name="T23" fmla="*/ 48 h 392"/>
                <a:gd name="T24" fmla="*/ 190 w 399"/>
                <a:gd name="T25" fmla="*/ 48 h 392"/>
                <a:gd name="T26" fmla="*/ 179 w 399"/>
                <a:gd name="T27" fmla="*/ 66 h 392"/>
                <a:gd name="T28" fmla="*/ 122 w 399"/>
                <a:gd name="T29" fmla="*/ 292 h 392"/>
                <a:gd name="T30" fmla="*/ 91 w 399"/>
                <a:gd name="T31" fmla="*/ 380 h 392"/>
                <a:gd name="T32" fmla="*/ 88 w 399"/>
                <a:gd name="T33" fmla="*/ 388 h 392"/>
                <a:gd name="T34" fmla="*/ 93 w 399"/>
                <a:gd name="T35" fmla="*/ 392 h 392"/>
                <a:gd name="T36" fmla="*/ 135 w 399"/>
                <a:gd name="T37" fmla="*/ 368 h 392"/>
                <a:gd name="T38" fmla="*/ 170 w 399"/>
                <a:gd name="T39" fmla="*/ 270 h 392"/>
                <a:gd name="T40" fmla="*/ 226 w 399"/>
                <a:gd name="T41" fmla="*/ 48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9" h="392">
                  <a:moveTo>
                    <a:pt x="226" y="48"/>
                  </a:moveTo>
                  <a:lnTo>
                    <a:pt x="309" y="48"/>
                  </a:lnTo>
                  <a:cubicBezTo>
                    <a:pt x="374" y="48"/>
                    <a:pt x="399" y="10"/>
                    <a:pt x="399" y="3"/>
                  </a:cubicBezTo>
                  <a:cubicBezTo>
                    <a:pt x="399" y="1"/>
                    <a:pt x="397" y="0"/>
                    <a:pt x="395" y="0"/>
                  </a:cubicBezTo>
                  <a:cubicBezTo>
                    <a:pt x="389" y="0"/>
                    <a:pt x="376" y="5"/>
                    <a:pt x="364" y="14"/>
                  </a:cubicBezTo>
                  <a:cubicBezTo>
                    <a:pt x="360" y="17"/>
                    <a:pt x="359" y="17"/>
                    <a:pt x="349" y="17"/>
                  </a:cubicBezTo>
                  <a:lnTo>
                    <a:pt x="132" y="17"/>
                  </a:lnTo>
                  <a:cubicBezTo>
                    <a:pt x="70" y="17"/>
                    <a:pt x="0" y="70"/>
                    <a:pt x="0" y="111"/>
                  </a:cubicBezTo>
                  <a:cubicBezTo>
                    <a:pt x="0" y="114"/>
                    <a:pt x="0" y="117"/>
                    <a:pt x="4" y="117"/>
                  </a:cubicBezTo>
                  <a:cubicBezTo>
                    <a:pt x="16" y="117"/>
                    <a:pt x="48" y="101"/>
                    <a:pt x="49" y="89"/>
                  </a:cubicBezTo>
                  <a:cubicBezTo>
                    <a:pt x="49" y="80"/>
                    <a:pt x="50" y="71"/>
                    <a:pt x="60" y="58"/>
                  </a:cubicBezTo>
                  <a:cubicBezTo>
                    <a:pt x="65" y="52"/>
                    <a:pt x="69" y="48"/>
                    <a:pt x="91" y="48"/>
                  </a:cubicBezTo>
                  <a:lnTo>
                    <a:pt x="190" y="48"/>
                  </a:lnTo>
                  <a:cubicBezTo>
                    <a:pt x="182" y="53"/>
                    <a:pt x="180" y="61"/>
                    <a:pt x="179" y="66"/>
                  </a:cubicBezTo>
                  <a:lnTo>
                    <a:pt x="122" y="292"/>
                  </a:lnTo>
                  <a:cubicBezTo>
                    <a:pt x="116" y="316"/>
                    <a:pt x="106" y="348"/>
                    <a:pt x="91" y="380"/>
                  </a:cubicBezTo>
                  <a:cubicBezTo>
                    <a:pt x="88" y="386"/>
                    <a:pt x="88" y="387"/>
                    <a:pt x="88" y="388"/>
                  </a:cubicBezTo>
                  <a:cubicBezTo>
                    <a:pt x="88" y="391"/>
                    <a:pt x="90" y="392"/>
                    <a:pt x="93" y="392"/>
                  </a:cubicBezTo>
                  <a:cubicBezTo>
                    <a:pt x="103" y="392"/>
                    <a:pt x="127" y="378"/>
                    <a:pt x="135" y="368"/>
                  </a:cubicBezTo>
                  <a:cubicBezTo>
                    <a:pt x="138" y="363"/>
                    <a:pt x="159" y="312"/>
                    <a:pt x="170" y="270"/>
                  </a:cubicBezTo>
                  <a:lnTo>
                    <a:pt x="226" y="48"/>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8 1">
              <a:extLst>
                <a:ext uri="{FF2B5EF4-FFF2-40B4-BE49-F238E27FC236}">
                  <a16:creationId xmlns:a16="http://schemas.microsoft.com/office/drawing/2014/main" id="{C31E1FBB-84A6-450C-897C-C1FF7538AF3E}"/>
                </a:ext>
              </a:extLst>
            </p:cNvPr>
            <p:cNvSpPr>
              <a:spLocks noEditPoints="1"/>
            </p:cNvSpPr>
            <p:nvPr>
              <p:custDataLst>
                <p:tags r:id="rId48"/>
              </p:custDataLst>
            </p:nvPr>
          </p:nvSpPr>
          <p:spPr bwMode="auto">
            <a:xfrm>
              <a:off x="7177088" y="4652963"/>
              <a:ext cx="47625" cy="233362"/>
            </a:xfrm>
            <a:custGeom>
              <a:avLst/>
              <a:gdLst>
                <a:gd name="T0" fmla="*/ 53 w 53"/>
                <a:gd name="T1" fmla="*/ 26 h 215"/>
                <a:gd name="T2" fmla="*/ 26 w 53"/>
                <a:gd name="T3" fmla="*/ 0 h 215"/>
                <a:gd name="T4" fmla="*/ 0 w 53"/>
                <a:gd name="T5" fmla="*/ 26 h 215"/>
                <a:gd name="T6" fmla="*/ 26 w 53"/>
                <a:gd name="T7" fmla="*/ 53 h 215"/>
                <a:gd name="T8" fmla="*/ 53 w 53"/>
                <a:gd name="T9" fmla="*/ 26 h 215"/>
                <a:gd name="T10" fmla="*/ 53 w 53"/>
                <a:gd name="T11" fmla="*/ 188 h 215"/>
                <a:gd name="T12" fmla="*/ 26 w 53"/>
                <a:gd name="T13" fmla="*/ 162 h 215"/>
                <a:gd name="T14" fmla="*/ 0 w 53"/>
                <a:gd name="T15" fmla="*/ 188 h 215"/>
                <a:gd name="T16" fmla="*/ 26 w 53"/>
                <a:gd name="T17" fmla="*/ 215 h 215"/>
                <a:gd name="T18" fmla="*/ 53 w 53"/>
                <a:gd name="T19" fmla="*/ 188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215">
                  <a:moveTo>
                    <a:pt x="53" y="26"/>
                  </a:moveTo>
                  <a:cubicBezTo>
                    <a:pt x="53" y="12"/>
                    <a:pt x="41" y="0"/>
                    <a:pt x="26" y="0"/>
                  </a:cubicBezTo>
                  <a:cubicBezTo>
                    <a:pt x="12" y="0"/>
                    <a:pt x="0" y="12"/>
                    <a:pt x="0" y="26"/>
                  </a:cubicBezTo>
                  <a:cubicBezTo>
                    <a:pt x="0" y="41"/>
                    <a:pt x="12" y="53"/>
                    <a:pt x="26" y="53"/>
                  </a:cubicBezTo>
                  <a:cubicBezTo>
                    <a:pt x="41" y="53"/>
                    <a:pt x="53" y="41"/>
                    <a:pt x="53" y="26"/>
                  </a:cubicBezTo>
                  <a:close/>
                  <a:moveTo>
                    <a:pt x="53" y="188"/>
                  </a:moveTo>
                  <a:cubicBezTo>
                    <a:pt x="53" y="174"/>
                    <a:pt x="41" y="162"/>
                    <a:pt x="26" y="162"/>
                  </a:cubicBezTo>
                  <a:cubicBezTo>
                    <a:pt x="12" y="162"/>
                    <a:pt x="0" y="174"/>
                    <a:pt x="0" y="188"/>
                  </a:cubicBezTo>
                  <a:cubicBezTo>
                    <a:pt x="0" y="203"/>
                    <a:pt x="12" y="215"/>
                    <a:pt x="26" y="215"/>
                  </a:cubicBezTo>
                  <a:cubicBezTo>
                    <a:pt x="41" y="215"/>
                    <a:pt x="53" y="203"/>
                    <a:pt x="53" y="188"/>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9 1">
              <a:extLst>
                <a:ext uri="{FF2B5EF4-FFF2-40B4-BE49-F238E27FC236}">
                  <a16:creationId xmlns:a16="http://schemas.microsoft.com/office/drawing/2014/main" id="{8BBFD08E-211C-4F5A-B115-AAB5FDC47167}"/>
                </a:ext>
              </a:extLst>
            </p:cNvPr>
            <p:cNvSpPr>
              <a:spLocks/>
            </p:cNvSpPr>
            <p:nvPr>
              <p:custDataLst>
                <p:tags r:id="rId49"/>
              </p:custDataLst>
            </p:nvPr>
          </p:nvSpPr>
          <p:spPr bwMode="auto">
            <a:xfrm>
              <a:off x="7397751" y="4505326"/>
              <a:ext cx="282575" cy="392112"/>
            </a:xfrm>
            <a:custGeom>
              <a:avLst/>
              <a:gdLst>
                <a:gd name="T0" fmla="*/ 48 w 311"/>
                <a:gd name="T1" fmla="*/ 242 h 363"/>
                <a:gd name="T2" fmla="*/ 72 w 311"/>
                <a:gd name="T3" fmla="*/ 222 h 363"/>
                <a:gd name="T4" fmla="*/ 66 w 311"/>
                <a:gd name="T5" fmla="*/ 218 h 363"/>
                <a:gd name="T6" fmla="*/ 0 w 311"/>
                <a:gd name="T7" fmla="*/ 290 h 363"/>
                <a:gd name="T8" fmla="*/ 101 w 311"/>
                <a:gd name="T9" fmla="*/ 363 h 363"/>
                <a:gd name="T10" fmla="*/ 277 w 311"/>
                <a:gd name="T11" fmla="*/ 238 h 363"/>
                <a:gd name="T12" fmla="*/ 186 w 311"/>
                <a:gd name="T13" fmla="*/ 150 h 363"/>
                <a:gd name="T14" fmla="*/ 128 w 311"/>
                <a:gd name="T15" fmla="*/ 85 h 363"/>
                <a:gd name="T16" fmla="*/ 148 w 311"/>
                <a:gd name="T17" fmla="*/ 42 h 363"/>
                <a:gd name="T18" fmla="*/ 198 w 311"/>
                <a:gd name="T19" fmla="*/ 27 h 363"/>
                <a:gd name="T20" fmla="*/ 246 w 311"/>
                <a:gd name="T21" fmla="*/ 37 h 363"/>
                <a:gd name="T22" fmla="*/ 269 w 311"/>
                <a:gd name="T23" fmla="*/ 69 h 363"/>
                <a:gd name="T24" fmla="*/ 267 w 311"/>
                <a:gd name="T25" fmla="*/ 84 h 363"/>
                <a:gd name="T26" fmla="*/ 266 w 311"/>
                <a:gd name="T27" fmla="*/ 89 h 363"/>
                <a:gd name="T28" fmla="*/ 271 w 311"/>
                <a:gd name="T29" fmla="*/ 93 h 363"/>
                <a:gd name="T30" fmla="*/ 299 w 311"/>
                <a:gd name="T31" fmla="*/ 79 h 363"/>
                <a:gd name="T32" fmla="*/ 311 w 311"/>
                <a:gd name="T33" fmla="*/ 48 h 363"/>
                <a:gd name="T34" fmla="*/ 285 w 311"/>
                <a:gd name="T35" fmla="*/ 11 h 363"/>
                <a:gd name="T36" fmla="*/ 231 w 311"/>
                <a:gd name="T37" fmla="*/ 0 h 363"/>
                <a:gd name="T38" fmla="*/ 86 w 311"/>
                <a:gd name="T39" fmla="*/ 107 h 363"/>
                <a:gd name="T40" fmla="*/ 153 w 311"/>
                <a:gd name="T41" fmla="*/ 179 h 363"/>
                <a:gd name="T42" fmla="*/ 234 w 311"/>
                <a:gd name="T43" fmla="*/ 260 h 363"/>
                <a:gd name="T44" fmla="*/ 134 w 311"/>
                <a:gd name="T45" fmla="*/ 335 h 363"/>
                <a:gd name="T46" fmla="*/ 42 w 311"/>
                <a:gd name="T47" fmla="*/ 268 h 363"/>
                <a:gd name="T48" fmla="*/ 48 w 311"/>
                <a:gd name="T49" fmla="*/ 24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1" h="363">
                  <a:moveTo>
                    <a:pt x="48" y="242"/>
                  </a:moveTo>
                  <a:cubicBezTo>
                    <a:pt x="54" y="240"/>
                    <a:pt x="72" y="229"/>
                    <a:pt x="72" y="222"/>
                  </a:cubicBezTo>
                  <a:cubicBezTo>
                    <a:pt x="72" y="218"/>
                    <a:pt x="69" y="218"/>
                    <a:pt x="66" y="218"/>
                  </a:cubicBezTo>
                  <a:cubicBezTo>
                    <a:pt x="49" y="218"/>
                    <a:pt x="0" y="240"/>
                    <a:pt x="0" y="290"/>
                  </a:cubicBezTo>
                  <a:cubicBezTo>
                    <a:pt x="0" y="326"/>
                    <a:pt x="40" y="363"/>
                    <a:pt x="101" y="363"/>
                  </a:cubicBezTo>
                  <a:cubicBezTo>
                    <a:pt x="182" y="363"/>
                    <a:pt x="277" y="306"/>
                    <a:pt x="277" y="238"/>
                  </a:cubicBezTo>
                  <a:cubicBezTo>
                    <a:pt x="277" y="191"/>
                    <a:pt x="227" y="168"/>
                    <a:pt x="186" y="150"/>
                  </a:cubicBezTo>
                  <a:cubicBezTo>
                    <a:pt x="151" y="134"/>
                    <a:pt x="128" y="114"/>
                    <a:pt x="128" y="85"/>
                  </a:cubicBezTo>
                  <a:cubicBezTo>
                    <a:pt x="128" y="75"/>
                    <a:pt x="133" y="55"/>
                    <a:pt x="148" y="42"/>
                  </a:cubicBezTo>
                  <a:cubicBezTo>
                    <a:pt x="163" y="29"/>
                    <a:pt x="191" y="27"/>
                    <a:pt x="198" y="27"/>
                  </a:cubicBezTo>
                  <a:cubicBezTo>
                    <a:pt x="204" y="27"/>
                    <a:pt x="225" y="28"/>
                    <a:pt x="246" y="37"/>
                  </a:cubicBezTo>
                  <a:cubicBezTo>
                    <a:pt x="256" y="42"/>
                    <a:pt x="269" y="48"/>
                    <a:pt x="269" y="69"/>
                  </a:cubicBezTo>
                  <a:cubicBezTo>
                    <a:pt x="269" y="76"/>
                    <a:pt x="268" y="79"/>
                    <a:pt x="267" y="84"/>
                  </a:cubicBezTo>
                  <a:cubicBezTo>
                    <a:pt x="266" y="86"/>
                    <a:pt x="266" y="88"/>
                    <a:pt x="266" y="89"/>
                  </a:cubicBezTo>
                  <a:cubicBezTo>
                    <a:pt x="266" y="93"/>
                    <a:pt x="269" y="93"/>
                    <a:pt x="271" y="93"/>
                  </a:cubicBezTo>
                  <a:cubicBezTo>
                    <a:pt x="277" y="93"/>
                    <a:pt x="289" y="88"/>
                    <a:pt x="299" y="79"/>
                  </a:cubicBezTo>
                  <a:cubicBezTo>
                    <a:pt x="305" y="74"/>
                    <a:pt x="311" y="68"/>
                    <a:pt x="311" y="48"/>
                  </a:cubicBezTo>
                  <a:cubicBezTo>
                    <a:pt x="311" y="24"/>
                    <a:pt x="298" y="17"/>
                    <a:pt x="285" y="11"/>
                  </a:cubicBezTo>
                  <a:cubicBezTo>
                    <a:pt x="261" y="0"/>
                    <a:pt x="238" y="0"/>
                    <a:pt x="231" y="0"/>
                  </a:cubicBezTo>
                  <a:cubicBezTo>
                    <a:pt x="166" y="0"/>
                    <a:pt x="86" y="50"/>
                    <a:pt x="86" y="107"/>
                  </a:cubicBezTo>
                  <a:cubicBezTo>
                    <a:pt x="86" y="149"/>
                    <a:pt x="129" y="169"/>
                    <a:pt x="153" y="179"/>
                  </a:cubicBezTo>
                  <a:cubicBezTo>
                    <a:pt x="189" y="195"/>
                    <a:pt x="234" y="218"/>
                    <a:pt x="234" y="260"/>
                  </a:cubicBezTo>
                  <a:cubicBezTo>
                    <a:pt x="234" y="293"/>
                    <a:pt x="210" y="335"/>
                    <a:pt x="134" y="335"/>
                  </a:cubicBezTo>
                  <a:cubicBezTo>
                    <a:pt x="83" y="335"/>
                    <a:pt x="42" y="302"/>
                    <a:pt x="42" y="268"/>
                  </a:cubicBezTo>
                  <a:cubicBezTo>
                    <a:pt x="42" y="259"/>
                    <a:pt x="45" y="250"/>
                    <a:pt x="48" y="242"/>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30 1">
              <a:extLst>
                <a:ext uri="{FF2B5EF4-FFF2-40B4-BE49-F238E27FC236}">
                  <a16:creationId xmlns:a16="http://schemas.microsoft.com/office/drawing/2014/main" id="{819002E9-C366-4F5E-B692-8F6350526E74}"/>
                </a:ext>
              </a:extLst>
            </p:cNvPr>
            <p:cNvSpPr>
              <a:spLocks/>
            </p:cNvSpPr>
            <p:nvPr>
              <p:custDataLst>
                <p:tags r:id="rId50"/>
              </p:custDataLst>
            </p:nvPr>
          </p:nvSpPr>
          <p:spPr bwMode="auto">
            <a:xfrm>
              <a:off x="7864476" y="4621213"/>
              <a:ext cx="217488" cy="258762"/>
            </a:xfrm>
            <a:custGeom>
              <a:avLst/>
              <a:gdLst>
                <a:gd name="T0" fmla="*/ 121 w 241"/>
                <a:gd name="T1" fmla="*/ 106 h 240"/>
                <a:gd name="T2" fmla="*/ 21 w 241"/>
                <a:gd name="T3" fmla="*/ 7 h 240"/>
                <a:gd name="T4" fmla="*/ 10 w 241"/>
                <a:gd name="T5" fmla="*/ 0 h 240"/>
                <a:gd name="T6" fmla="*/ 0 w 241"/>
                <a:gd name="T7" fmla="*/ 10 h 240"/>
                <a:gd name="T8" fmla="*/ 6 w 241"/>
                <a:gd name="T9" fmla="*/ 20 h 240"/>
                <a:gd name="T10" fmla="*/ 106 w 241"/>
                <a:gd name="T11" fmla="*/ 120 h 240"/>
                <a:gd name="T12" fmla="*/ 6 w 241"/>
                <a:gd name="T13" fmla="*/ 220 h 240"/>
                <a:gd name="T14" fmla="*/ 0 w 241"/>
                <a:gd name="T15" fmla="*/ 230 h 240"/>
                <a:gd name="T16" fmla="*/ 10 w 241"/>
                <a:gd name="T17" fmla="*/ 240 h 240"/>
                <a:gd name="T18" fmla="*/ 21 w 241"/>
                <a:gd name="T19" fmla="*/ 233 h 240"/>
                <a:gd name="T20" fmla="*/ 120 w 241"/>
                <a:gd name="T21" fmla="*/ 134 h 240"/>
                <a:gd name="T22" fmla="*/ 223 w 241"/>
                <a:gd name="T23" fmla="*/ 237 h 240"/>
                <a:gd name="T24" fmla="*/ 231 w 241"/>
                <a:gd name="T25" fmla="*/ 240 h 240"/>
                <a:gd name="T26" fmla="*/ 241 w 241"/>
                <a:gd name="T27" fmla="*/ 230 h 240"/>
                <a:gd name="T28" fmla="*/ 239 w 241"/>
                <a:gd name="T29" fmla="*/ 225 h 240"/>
                <a:gd name="T30" fmla="*/ 135 w 241"/>
                <a:gd name="T31" fmla="*/ 120 h 240"/>
                <a:gd name="T32" fmla="*/ 226 w 241"/>
                <a:gd name="T33" fmla="*/ 29 h 240"/>
                <a:gd name="T34" fmla="*/ 238 w 241"/>
                <a:gd name="T35" fmla="*/ 16 h 240"/>
                <a:gd name="T36" fmla="*/ 241 w 241"/>
                <a:gd name="T37" fmla="*/ 10 h 240"/>
                <a:gd name="T38" fmla="*/ 231 w 241"/>
                <a:gd name="T39" fmla="*/ 0 h 240"/>
                <a:gd name="T40" fmla="*/ 219 w 241"/>
                <a:gd name="T41" fmla="*/ 7 h 240"/>
                <a:gd name="T42" fmla="*/ 121 w 241"/>
                <a:gd name="T43" fmla="*/ 10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1" h="240">
                  <a:moveTo>
                    <a:pt x="121" y="106"/>
                  </a:moveTo>
                  <a:lnTo>
                    <a:pt x="21" y="7"/>
                  </a:lnTo>
                  <a:cubicBezTo>
                    <a:pt x="15" y="1"/>
                    <a:pt x="14" y="0"/>
                    <a:pt x="10" y="0"/>
                  </a:cubicBezTo>
                  <a:cubicBezTo>
                    <a:pt x="5" y="0"/>
                    <a:pt x="0" y="4"/>
                    <a:pt x="0" y="10"/>
                  </a:cubicBezTo>
                  <a:cubicBezTo>
                    <a:pt x="0" y="13"/>
                    <a:pt x="1" y="14"/>
                    <a:pt x="6" y="20"/>
                  </a:cubicBezTo>
                  <a:lnTo>
                    <a:pt x="106" y="120"/>
                  </a:lnTo>
                  <a:lnTo>
                    <a:pt x="6" y="220"/>
                  </a:lnTo>
                  <a:cubicBezTo>
                    <a:pt x="1" y="226"/>
                    <a:pt x="0" y="227"/>
                    <a:pt x="0" y="230"/>
                  </a:cubicBezTo>
                  <a:cubicBezTo>
                    <a:pt x="0" y="236"/>
                    <a:pt x="5" y="240"/>
                    <a:pt x="10" y="240"/>
                  </a:cubicBezTo>
                  <a:cubicBezTo>
                    <a:pt x="14" y="240"/>
                    <a:pt x="15" y="239"/>
                    <a:pt x="21" y="233"/>
                  </a:cubicBezTo>
                  <a:lnTo>
                    <a:pt x="120" y="134"/>
                  </a:lnTo>
                  <a:lnTo>
                    <a:pt x="223" y="237"/>
                  </a:lnTo>
                  <a:cubicBezTo>
                    <a:pt x="224" y="238"/>
                    <a:pt x="228" y="240"/>
                    <a:pt x="231" y="240"/>
                  </a:cubicBezTo>
                  <a:cubicBezTo>
                    <a:pt x="237" y="240"/>
                    <a:pt x="241" y="236"/>
                    <a:pt x="241" y="230"/>
                  </a:cubicBezTo>
                  <a:cubicBezTo>
                    <a:pt x="241" y="229"/>
                    <a:pt x="241" y="227"/>
                    <a:pt x="239" y="225"/>
                  </a:cubicBezTo>
                  <a:cubicBezTo>
                    <a:pt x="239" y="224"/>
                    <a:pt x="159" y="145"/>
                    <a:pt x="135" y="120"/>
                  </a:cubicBezTo>
                  <a:lnTo>
                    <a:pt x="226" y="29"/>
                  </a:lnTo>
                  <a:cubicBezTo>
                    <a:pt x="228" y="26"/>
                    <a:pt x="236" y="19"/>
                    <a:pt x="238" y="16"/>
                  </a:cubicBezTo>
                  <a:cubicBezTo>
                    <a:pt x="239" y="15"/>
                    <a:pt x="241" y="13"/>
                    <a:pt x="241" y="10"/>
                  </a:cubicBezTo>
                  <a:cubicBezTo>
                    <a:pt x="241" y="4"/>
                    <a:pt x="237" y="0"/>
                    <a:pt x="231" y="0"/>
                  </a:cubicBezTo>
                  <a:cubicBezTo>
                    <a:pt x="227" y="0"/>
                    <a:pt x="225" y="2"/>
                    <a:pt x="219" y="7"/>
                  </a:cubicBezTo>
                  <a:lnTo>
                    <a:pt x="121" y="106"/>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31 1">
              <a:extLst>
                <a:ext uri="{FF2B5EF4-FFF2-40B4-BE49-F238E27FC236}">
                  <a16:creationId xmlns:a16="http://schemas.microsoft.com/office/drawing/2014/main" id="{0FA2DC5B-EA00-4A34-A148-C675A0695BE1}"/>
                </a:ext>
              </a:extLst>
            </p:cNvPr>
            <p:cNvSpPr>
              <a:spLocks noEditPoints="1"/>
            </p:cNvSpPr>
            <p:nvPr>
              <p:custDataLst>
                <p:tags r:id="rId51"/>
              </p:custDataLst>
            </p:nvPr>
          </p:nvSpPr>
          <p:spPr bwMode="auto">
            <a:xfrm>
              <a:off x="8261351" y="4495801"/>
              <a:ext cx="349250" cy="417512"/>
            </a:xfrm>
            <a:custGeom>
              <a:avLst/>
              <a:gdLst>
                <a:gd name="T0" fmla="*/ 283 w 385"/>
                <a:gd name="T1" fmla="*/ 278 h 386"/>
                <a:gd name="T2" fmla="*/ 294 w 385"/>
                <a:gd name="T3" fmla="*/ 342 h 386"/>
                <a:gd name="T4" fmla="*/ 324 w 385"/>
                <a:gd name="T5" fmla="*/ 376 h 386"/>
                <a:gd name="T6" fmla="*/ 385 w 385"/>
                <a:gd name="T7" fmla="*/ 343 h 386"/>
                <a:gd name="T8" fmla="*/ 380 w 385"/>
                <a:gd name="T9" fmla="*/ 340 h 386"/>
                <a:gd name="T10" fmla="*/ 362 w 385"/>
                <a:gd name="T11" fmla="*/ 346 h 386"/>
                <a:gd name="T12" fmla="*/ 356 w 385"/>
                <a:gd name="T13" fmla="*/ 348 h 386"/>
                <a:gd name="T14" fmla="*/ 333 w 385"/>
                <a:gd name="T15" fmla="*/ 305 h 386"/>
                <a:gd name="T16" fmla="*/ 321 w 385"/>
                <a:gd name="T17" fmla="*/ 200 h 386"/>
                <a:gd name="T18" fmla="*/ 316 w 385"/>
                <a:gd name="T19" fmla="*/ 47 h 386"/>
                <a:gd name="T20" fmla="*/ 316 w 385"/>
                <a:gd name="T21" fmla="*/ 10 h 386"/>
                <a:gd name="T22" fmla="*/ 311 w 385"/>
                <a:gd name="T23" fmla="*/ 0 h 386"/>
                <a:gd name="T24" fmla="*/ 275 w 385"/>
                <a:gd name="T25" fmla="*/ 22 h 386"/>
                <a:gd name="T26" fmla="*/ 271 w 385"/>
                <a:gd name="T27" fmla="*/ 28 h 386"/>
                <a:gd name="T28" fmla="*/ 169 w 385"/>
                <a:gd name="T29" fmla="*/ 213 h 386"/>
                <a:gd name="T30" fmla="*/ 61 w 385"/>
                <a:gd name="T31" fmla="*/ 340 h 386"/>
                <a:gd name="T32" fmla="*/ 22 w 385"/>
                <a:gd name="T33" fmla="*/ 310 h 386"/>
                <a:gd name="T34" fmla="*/ 19 w 385"/>
                <a:gd name="T35" fmla="*/ 306 h 386"/>
                <a:gd name="T36" fmla="*/ 0 w 385"/>
                <a:gd name="T37" fmla="*/ 344 h 386"/>
                <a:gd name="T38" fmla="*/ 45 w 385"/>
                <a:gd name="T39" fmla="*/ 386 h 386"/>
                <a:gd name="T40" fmla="*/ 148 w 385"/>
                <a:gd name="T41" fmla="*/ 278 h 386"/>
                <a:gd name="T42" fmla="*/ 283 w 385"/>
                <a:gd name="T43" fmla="*/ 278 h 386"/>
                <a:gd name="T44" fmla="*/ 274 w 385"/>
                <a:gd name="T45" fmla="*/ 62 h 386"/>
                <a:gd name="T46" fmla="*/ 274 w 385"/>
                <a:gd name="T47" fmla="*/ 91 h 386"/>
                <a:gd name="T48" fmla="*/ 276 w 385"/>
                <a:gd name="T49" fmla="*/ 178 h 386"/>
                <a:gd name="T50" fmla="*/ 281 w 385"/>
                <a:gd name="T51" fmla="*/ 251 h 386"/>
                <a:gd name="T52" fmla="*/ 190 w 385"/>
                <a:gd name="T53" fmla="*/ 251 h 386"/>
                <a:gd name="T54" fmla="*/ 161 w 385"/>
                <a:gd name="T55" fmla="*/ 259 h 386"/>
                <a:gd name="T56" fmla="*/ 228 w 385"/>
                <a:gd name="T57" fmla="*/ 148 h 386"/>
                <a:gd name="T58" fmla="*/ 273 w 385"/>
                <a:gd name="T59" fmla="*/ 62 h 386"/>
                <a:gd name="T60" fmla="*/ 274 w 385"/>
                <a:gd name="T61" fmla="*/ 62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5" h="386">
                  <a:moveTo>
                    <a:pt x="283" y="278"/>
                  </a:moveTo>
                  <a:cubicBezTo>
                    <a:pt x="286" y="310"/>
                    <a:pt x="292" y="333"/>
                    <a:pt x="294" y="342"/>
                  </a:cubicBezTo>
                  <a:cubicBezTo>
                    <a:pt x="300" y="365"/>
                    <a:pt x="302" y="376"/>
                    <a:pt x="324" y="376"/>
                  </a:cubicBezTo>
                  <a:cubicBezTo>
                    <a:pt x="346" y="376"/>
                    <a:pt x="385" y="353"/>
                    <a:pt x="385" y="343"/>
                  </a:cubicBezTo>
                  <a:cubicBezTo>
                    <a:pt x="385" y="341"/>
                    <a:pt x="383" y="340"/>
                    <a:pt x="380" y="340"/>
                  </a:cubicBezTo>
                  <a:cubicBezTo>
                    <a:pt x="374" y="340"/>
                    <a:pt x="363" y="345"/>
                    <a:pt x="362" y="346"/>
                  </a:cubicBezTo>
                  <a:cubicBezTo>
                    <a:pt x="358" y="348"/>
                    <a:pt x="357" y="348"/>
                    <a:pt x="356" y="348"/>
                  </a:cubicBezTo>
                  <a:cubicBezTo>
                    <a:pt x="342" y="348"/>
                    <a:pt x="339" y="335"/>
                    <a:pt x="333" y="305"/>
                  </a:cubicBezTo>
                  <a:cubicBezTo>
                    <a:pt x="330" y="288"/>
                    <a:pt x="325" y="268"/>
                    <a:pt x="321" y="200"/>
                  </a:cubicBezTo>
                  <a:cubicBezTo>
                    <a:pt x="318" y="149"/>
                    <a:pt x="316" y="98"/>
                    <a:pt x="316" y="47"/>
                  </a:cubicBezTo>
                  <a:cubicBezTo>
                    <a:pt x="316" y="35"/>
                    <a:pt x="316" y="22"/>
                    <a:pt x="316" y="10"/>
                  </a:cubicBezTo>
                  <a:cubicBezTo>
                    <a:pt x="316" y="2"/>
                    <a:pt x="316" y="0"/>
                    <a:pt x="311" y="0"/>
                  </a:cubicBezTo>
                  <a:cubicBezTo>
                    <a:pt x="304" y="0"/>
                    <a:pt x="283" y="9"/>
                    <a:pt x="275" y="22"/>
                  </a:cubicBezTo>
                  <a:lnTo>
                    <a:pt x="271" y="28"/>
                  </a:lnTo>
                  <a:cubicBezTo>
                    <a:pt x="232" y="112"/>
                    <a:pt x="195" y="173"/>
                    <a:pt x="169" y="213"/>
                  </a:cubicBezTo>
                  <a:cubicBezTo>
                    <a:pt x="139" y="258"/>
                    <a:pt x="87" y="340"/>
                    <a:pt x="61" y="340"/>
                  </a:cubicBezTo>
                  <a:cubicBezTo>
                    <a:pt x="42" y="340"/>
                    <a:pt x="27" y="328"/>
                    <a:pt x="22" y="310"/>
                  </a:cubicBezTo>
                  <a:cubicBezTo>
                    <a:pt x="22" y="309"/>
                    <a:pt x="21" y="306"/>
                    <a:pt x="19" y="306"/>
                  </a:cubicBezTo>
                  <a:cubicBezTo>
                    <a:pt x="11" y="306"/>
                    <a:pt x="0" y="330"/>
                    <a:pt x="0" y="344"/>
                  </a:cubicBezTo>
                  <a:cubicBezTo>
                    <a:pt x="0" y="364"/>
                    <a:pt x="22" y="386"/>
                    <a:pt x="45" y="386"/>
                  </a:cubicBezTo>
                  <a:cubicBezTo>
                    <a:pt x="80" y="386"/>
                    <a:pt x="137" y="296"/>
                    <a:pt x="148" y="278"/>
                  </a:cubicBezTo>
                  <a:lnTo>
                    <a:pt x="283" y="278"/>
                  </a:lnTo>
                  <a:close/>
                  <a:moveTo>
                    <a:pt x="274" y="62"/>
                  </a:moveTo>
                  <a:lnTo>
                    <a:pt x="274" y="91"/>
                  </a:lnTo>
                  <a:cubicBezTo>
                    <a:pt x="274" y="120"/>
                    <a:pt x="275" y="149"/>
                    <a:pt x="276" y="178"/>
                  </a:cubicBezTo>
                  <a:cubicBezTo>
                    <a:pt x="277" y="188"/>
                    <a:pt x="279" y="225"/>
                    <a:pt x="281" y="251"/>
                  </a:cubicBezTo>
                  <a:lnTo>
                    <a:pt x="190" y="251"/>
                  </a:lnTo>
                  <a:cubicBezTo>
                    <a:pt x="182" y="251"/>
                    <a:pt x="174" y="251"/>
                    <a:pt x="161" y="259"/>
                  </a:cubicBezTo>
                  <a:cubicBezTo>
                    <a:pt x="196" y="205"/>
                    <a:pt x="225" y="153"/>
                    <a:pt x="228" y="148"/>
                  </a:cubicBezTo>
                  <a:cubicBezTo>
                    <a:pt x="253" y="103"/>
                    <a:pt x="267" y="74"/>
                    <a:pt x="273" y="62"/>
                  </a:cubicBezTo>
                  <a:lnTo>
                    <a:pt x="274" y="62"/>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32 1">
              <a:extLst>
                <a:ext uri="{FF2B5EF4-FFF2-40B4-BE49-F238E27FC236}">
                  <a16:creationId xmlns:a16="http://schemas.microsoft.com/office/drawing/2014/main" id="{E89A8776-42A9-4755-92B0-3F2B22B247E1}"/>
                </a:ext>
              </a:extLst>
            </p:cNvPr>
            <p:cNvSpPr>
              <a:spLocks/>
            </p:cNvSpPr>
            <p:nvPr>
              <p:custDataLst>
                <p:tags r:id="rId52"/>
              </p:custDataLst>
            </p:nvPr>
          </p:nvSpPr>
          <p:spPr bwMode="auto">
            <a:xfrm>
              <a:off x="8759826" y="4649788"/>
              <a:ext cx="30163" cy="201612"/>
            </a:xfrm>
            <a:custGeom>
              <a:avLst/>
              <a:gdLst>
                <a:gd name="T0" fmla="*/ 20 w 34"/>
                <a:gd name="T1" fmla="*/ 103 h 186"/>
                <a:gd name="T2" fmla="*/ 34 w 34"/>
                <a:gd name="T3" fmla="*/ 93 h 186"/>
                <a:gd name="T4" fmla="*/ 20 w 34"/>
                <a:gd name="T5" fmla="*/ 83 h 186"/>
                <a:gd name="T6" fmla="*/ 20 w 34"/>
                <a:gd name="T7" fmla="*/ 18 h 186"/>
                <a:gd name="T8" fmla="*/ 10 w 34"/>
                <a:gd name="T9" fmla="*/ 0 h 186"/>
                <a:gd name="T10" fmla="*/ 0 w 34"/>
                <a:gd name="T11" fmla="*/ 18 h 186"/>
                <a:gd name="T12" fmla="*/ 0 w 34"/>
                <a:gd name="T13" fmla="*/ 168 h 186"/>
                <a:gd name="T14" fmla="*/ 10 w 34"/>
                <a:gd name="T15" fmla="*/ 186 h 186"/>
                <a:gd name="T16" fmla="*/ 20 w 34"/>
                <a:gd name="T17" fmla="*/ 168 h 186"/>
                <a:gd name="T18" fmla="*/ 20 w 34"/>
                <a:gd name="T19" fmla="*/ 10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186">
                  <a:moveTo>
                    <a:pt x="20" y="103"/>
                  </a:moveTo>
                  <a:cubicBezTo>
                    <a:pt x="23" y="103"/>
                    <a:pt x="34" y="103"/>
                    <a:pt x="34" y="93"/>
                  </a:cubicBezTo>
                  <a:cubicBezTo>
                    <a:pt x="34" y="83"/>
                    <a:pt x="23" y="83"/>
                    <a:pt x="20" y="83"/>
                  </a:cubicBezTo>
                  <a:lnTo>
                    <a:pt x="20" y="18"/>
                  </a:lnTo>
                  <a:cubicBezTo>
                    <a:pt x="20" y="10"/>
                    <a:pt x="20" y="0"/>
                    <a:pt x="10" y="0"/>
                  </a:cubicBezTo>
                  <a:cubicBezTo>
                    <a:pt x="0" y="0"/>
                    <a:pt x="0" y="10"/>
                    <a:pt x="0" y="18"/>
                  </a:cubicBezTo>
                  <a:lnTo>
                    <a:pt x="0" y="168"/>
                  </a:lnTo>
                  <a:cubicBezTo>
                    <a:pt x="0" y="176"/>
                    <a:pt x="0" y="186"/>
                    <a:pt x="10" y="186"/>
                  </a:cubicBezTo>
                  <a:cubicBezTo>
                    <a:pt x="20" y="186"/>
                    <a:pt x="20" y="176"/>
                    <a:pt x="20" y="168"/>
                  </a:cubicBezTo>
                  <a:lnTo>
                    <a:pt x="20" y="103"/>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33 1">
              <a:extLst>
                <a:ext uri="{FF2B5EF4-FFF2-40B4-BE49-F238E27FC236}">
                  <a16:creationId xmlns:a16="http://schemas.microsoft.com/office/drawing/2014/main" id="{995DBEC4-AE3F-414E-9EBE-129B83B34D47}"/>
                </a:ext>
              </a:extLst>
            </p:cNvPr>
            <p:cNvSpPr>
              <a:spLocks/>
            </p:cNvSpPr>
            <p:nvPr>
              <p:custDataLst>
                <p:tags r:id="rId53"/>
              </p:custDataLst>
            </p:nvPr>
          </p:nvSpPr>
          <p:spPr bwMode="auto">
            <a:xfrm>
              <a:off x="8759826" y="4610101"/>
              <a:ext cx="401638" cy="280987"/>
            </a:xfrm>
            <a:custGeom>
              <a:avLst/>
              <a:gdLst>
                <a:gd name="T0" fmla="*/ 389 w 443"/>
                <a:gd name="T1" fmla="*/ 140 h 260"/>
                <a:gd name="T2" fmla="*/ 344 w 443"/>
                <a:gd name="T3" fmla="*/ 188 h 260"/>
                <a:gd name="T4" fmla="*/ 318 w 443"/>
                <a:gd name="T5" fmla="*/ 254 h 260"/>
                <a:gd name="T6" fmla="*/ 328 w 443"/>
                <a:gd name="T7" fmla="*/ 260 h 260"/>
                <a:gd name="T8" fmla="*/ 339 w 443"/>
                <a:gd name="T9" fmla="*/ 250 h 260"/>
                <a:gd name="T10" fmla="*/ 436 w 443"/>
                <a:gd name="T11" fmla="*/ 136 h 260"/>
                <a:gd name="T12" fmla="*/ 443 w 443"/>
                <a:gd name="T13" fmla="*/ 130 h 260"/>
                <a:gd name="T14" fmla="*/ 439 w 443"/>
                <a:gd name="T15" fmla="*/ 124 h 260"/>
                <a:gd name="T16" fmla="*/ 338 w 443"/>
                <a:gd name="T17" fmla="*/ 7 h 260"/>
                <a:gd name="T18" fmla="*/ 328 w 443"/>
                <a:gd name="T19" fmla="*/ 0 h 260"/>
                <a:gd name="T20" fmla="*/ 318 w 443"/>
                <a:gd name="T21" fmla="*/ 6 h 260"/>
                <a:gd name="T22" fmla="*/ 343 w 443"/>
                <a:gd name="T23" fmla="*/ 72 h 260"/>
                <a:gd name="T24" fmla="*/ 389 w 443"/>
                <a:gd name="T25" fmla="*/ 120 h 260"/>
                <a:gd name="T26" fmla="*/ 18 w 443"/>
                <a:gd name="T27" fmla="*/ 120 h 260"/>
                <a:gd name="T28" fmla="*/ 0 w 443"/>
                <a:gd name="T29" fmla="*/ 130 h 260"/>
                <a:gd name="T30" fmla="*/ 18 w 443"/>
                <a:gd name="T31" fmla="*/ 140 h 260"/>
                <a:gd name="T32" fmla="*/ 389 w 443"/>
                <a:gd name="T33" fmla="*/ 14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3" h="260">
                  <a:moveTo>
                    <a:pt x="389" y="140"/>
                  </a:moveTo>
                  <a:cubicBezTo>
                    <a:pt x="362" y="161"/>
                    <a:pt x="348" y="181"/>
                    <a:pt x="344" y="188"/>
                  </a:cubicBezTo>
                  <a:cubicBezTo>
                    <a:pt x="322" y="222"/>
                    <a:pt x="318" y="254"/>
                    <a:pt x="318" y="254"/>
                  </a:cubicBezTo>
                  <a:cubicBezTo>
                    <a:pt x="318" y="260"/>
                    <a:pt x="324" y="260"/>
                    <a:pt x="328" y="260"/>
                  </a:cubicBezTo>
                  <a:cubicBezTo>
                    <a:pt x="336" y="260"/>
                    <a:pt x="337" y="259"/>
                    <a:pt x="339" y="250"/>
                  </a:cubicBezTo>
                  <a:cubicBezTo>
                    <a:pt x="350" y="201"/>
                    <a:pt x="380" y="159"/>
                    <a:pt x="436" y="136"/>
                  </a:cubicBezTo>
                  <a:cubicBezTo>
                    <a:pt x="442" y="134"/>
                    <a:pt x="443" y="133"/>
                    <a:pt x="443" y="130"/>
                  </a:cubicBezTo>
                  <a:cubicBezTo>
                    <a:pt x="443" y="126"/>
                    <a:pt x="440" y="125"/>
                    <a:pt x="439" y="124"/>
                  </a:cubicBezTo>
                  <a:cubicBezTo>
                    <a:pt x="417" y="116"/>
                    <a:pt x="357" y="91"/>
                    <a:pt x="338" y="7"/>
                  </a:cubicBezTo>
                  <a:cubicBezTo>
                    <a:pt x="337" y="1"/>
                    <a:pt x="336" y="0"/>
                    <a:pt x="328" y="0"/>
                  </a:cubicBezTo>
                  <a:cubicBezTo>
                    <a:pt x="324" y="0"/>
                    <a:pt x="318" y="0"/>
                    <a:pt x="318" y="6"/>
                  </a:cubicBezTo>
                  <a:cubicBezTo>
                    <a:pt x="318" y="7"/>
                    <a:pt x="322" y="38"/>
                    <a:pt x="343" y="72"/>
                  </a:cubicBezTo>
                  <a:cubicBezTo>
                    <a:pt x="353" y="87"/>
                    <a:pt x="368" y="104"/>
                    <a:pt x="389" y="120"/>
                  </a:cubicBezTo>
                  <a:lnTo>
                    <a:pt x="18" y="120"/>
                  </a:lnTo>
                  <a:cubicBezTo>
                    <a:pt x="9" y="120"/>
                    <a:pt x="0" y="120"/>
                    <a:pt x="0" y="130"/>
                  </a:cubicBezTo>
                  <a:cubicBezTo>
                    <a:pt x="0" y="140"/>
                    <a:pt x="9" y="140"/>
                    <a:pt x="18" y="140"/>
                  </a:cubicBezTo>
                  <a:lnTo>
                    <a:pt x="389" y="14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34 1">
              <a:extLst>
                <a:ext uri="{FF2B5EF4-FFF2-40B4-BE49-F238E27FC236}">
                  <a16:creationId xmlns:a16="http://schemas.microsoft.com/office/drawing/2014/main" id="{F3BBAF7F-16FC-444F-9EDF-CC305A453B3D}"/>
                </a:ext>
              </a:extLst>
            </p:cNvPr>
            <p:cNvSpPr>
              <a:spLocks/>
            </p:cNvSpPr>
            <p:nvPr>
              <p:custDataLst>
                <p:tags r:id="rId54"/>
              </p:custDataLst>
            </p:nvPr>
          </p:nvSpPr>
          <p:spPr bwMode="auto">
            <a:xfrm>
              <a:off x="9321801" y="4505326"/>
              <a:ext cx="280988" cy="392112"/>
            </a:xfrm>
            <a:custGeom>
              <a:avLst/>
              <a:gdLst>
                <a:gd name="T0" fmla="*/ 48 w 311"/>
                <a:gd name="T1" fmla="*/ 242 h 363"/>
                <a:gd name="T2" fmla="*/ 72 w 311"/>
                <a:gd name="T3" fmla="*/ 222 h 363"/>
                <a:gd name="T4" fmla="*/ 66 w 311"/>
                <a:gd name="T5" fmla="*/ 218 h 363"/>
                <a:gd name="T6" fmla="*/ 0 w 311"/>
                <a:gd name="T7" fmla="*/ 290 h 363"/>
                <a:gd name="T8" fmla="*/ 101 w 311"/>
                <a:gd name="T9" fmla="*/ 363 h 363"/>
                <a:gd name="T10" fmla="*/ 277 w 311"/>
                <a:gd name="T11" fmla="*/ 238 h 363"/>
                <a:gd name="T12" fmla="*/ 186 w 311"/>
                <a:gd name="T13" fmla="*/ 150 h 363"/>
                <a:gd name="T14" fmla="*/ 129 w 311"/>
                <a:gd name="T15" fmla="*/ 85 h 363"/>
                <a:gd name="T16" fmla="*/ 149 w 311"/>
                <a:gd name="T17" fmla="*/ 42 h 363"/>
                <a:gd name="T18" fmla="*/ 198 w 311"/>
                <a:gd name="T19" fmla="*/ 27 h 363"/>
                <a:gd name="T20" fmla="*/ 246 w 311"/>
                <a:gd name="T21" fmla="*/ 37 h 363"/>
                <a:gd name="T22" fmla="*/ 269 w 311"/>
                <a:gd name="T23" fmla="*/ 69 h 363"/>
                <a:gd name="T24" fmla="*/ 267 w 311"/>
                <a:gd name="T25" fmla="*/ 84 h 363"/>
                <a:gd name="T26" fmla="*/ 266 w 311"/>
                <a:gd name="T27" fmla="*/ 89 h 363"/>
                <a:gd name="T28" fmla="*/ 271 w 311"/>
                <a:gd name="T29" fmla="*/ 93 h 363"/>
                <a:gd name="T30" fmla="*/ 299 w 311"/>
                <a:gd name="T31" fmla="*/ 79 h 363"/>
                <a:gd name="T32" fmla="*/ 311 w 311"/>
                <a:gd name="T33" fmla="*/ 48 h 363"/>
                <a:gd name="T34" fmla="*/ 285 w 311"/>
                <a:gd name="T35" fmla="*/ 11 h 363"/>
                <a:gd name="T36" fmla="*/ 231 w 311"/>
                <a:gd name="T37" fmla="*/ 0 h 363"/>
                <a:gd name="T38" fmla="*/ 86 w 311"/>
                <a:gd name="T39" fmla="*/ 107 h 363"/>
                <a:gd name="T40" fmla="*/ 154 w 311"/>
                <a:gd name="T41" fmla="*/ 179 h 363"/>
                <a:gd name="T42" fmla="*/ 234 w 311"/>
                <a:gd name="T43" fmla="*/ 260 h 363"/>
                <a:gd name="T44" fmla="*/ 134 w 311"/>
                <a:gd name="T45" fmla="*/ 335 h 363"/>
                <a:gd name="T46" fmla="*/ 42 w 311"/>
                <a:gd name="T47" fmla="*/ 268 h 363"/>
                <a:gd name="T48" fmla="*/ 48 w 311"/>
                <a:gd name="T49" fmla="*/ 24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1" h="363">
                  <a:moveTo>
                    <a:pt x="48" y="242"/>
                  </a:moveTo>
                  <a:cubicBezTo>
                    <a:pt x="54" y="240"/>
                    <a:pt x="72" y="229"/>
                    <a:pt x="72" y="222"/>
                  </a:cubicBezTo>
                  <a:cubicBezTo>
                    <a:pt x="72" y="218"/>
                    <a:pt x="69" y="218"/>
                    <a:pt x="66" y="218"/>
                  </a:cubicBezTo>
                  <a:cubicBezTo>
                    <a:pt x="49" y="218"/>
                    <a:pt x="0" y="240"/>
                    <a:pt x="0" y="290"/>
                  </a:cubicBezTo>
                  <a:cubicBezTo>
                    <a:pt x="0" y="326"/>
                    <a:pt x="40" y="363"/>
                    <a:pt x="101" y="363"/>
                  </a:cubicBezTo>
                  <a:cubicBezTo>
                    <a:pt x="182" y="363"/>
                    <a:pt x="277" y="306"/>
                    <a:pt x="277" y="238"/>
                  </a:cubicBezTo>
                  <a:cubicBezTo>
                    <a:pt x="277" y="191"/>
                    <a:pt x="227" y="168"/>
                    <a:pt x="186" y="150"/>
                  </a:cubicBezTo>
                  <a:cubicBezTo>
                    <a:pt x="152" y="134"/>
                    <a:pt x="129" y="114"/>
                    <a:pt x="129" y="85"/>
                  </a:cubicBezTo>
                  <a:cubicBezTo>
                    <a:pt x="129" y="75"/>
                    <a:pt x="133" y="55"/>
                    <a:pt x="149" y="42"/>
                  </a:cubicBezTo>
                  <a:cubicBezTo>
                    <a:pt x="164" y="29"/>
                    <a:pt x="191" y="27"/>
                    <a:pt x="198" y="27"/>
                  </a:cubicBezTo>
                  <a:cubicBezTo>
                    <a:pt x="204" y="27"/>
                    <a:pt x="225" y="28"/>
                    <a:pt x="246" y="37"/>
                  </a:cubicBezTo>
                  <a:cubicBezTo>
                    <a:pt x="256" y="42"/>
                    <a:pt x="269" y="48"/>
                    <a:pt x="269" y="69"/>
                  </a:cubicBezTo>
                  <a:cubicBezTo>
                    <a:pt x="269" y="76"/>
                    <a:pt x="268" y="79"/>
                    <a:pt x="267" y="84"/>
                  </a:cubicBezTo>
                  <a:cubicBezTo>
                    <a:pt x="266" y="86"/>
                    <a:pt x="266" y="88"/>
                    <a:pt x="266" y="89"/>
                  </a:cubicBezTo>
                  <a:cubicBezTo>
                    <a:pt x="266" y="93"/>
                    <a:pt x="269" y="93"/>
                    <a:pt x="271" y="93"/>
                  </a:cubicBezTo>
                  <a:cubicBezTo>
                    <a:pt x="277" y="93"/>
                    <a:pt x="289" y="88"/>
                    <a:pt x="299" y="79"/>
                  </a:cubicBezTo>
                  <a:cubicBezTo>
                    <a:pt x="306" y="74"/>
                    <a:pt x="311" y="68"/>
                    <a:pt x="311" y="48"/>
                  </a:cubicBezTo>
                  <a:cubicBezTo>
                    <a:pt x="311" y="24"/>
                    <a:pt x="298" y="17"/>
                    <a:pt x="285" y="11"/>
                  </a:cubicBezTo>
                  <a:cubicBezTo>
                    <a:pt x="261" y="0"/>
                    <a:pt x="238" y="0"/>
                    <a:pt x="231" y="0"/>
                  </a:cubicBezTo>
                  <a:cubicBezTo>
                    <a:pt x="166" y="0"/>
                    <a:pt x="86" y="50"/>
                    <a:pt x="86" y="107"/>
                  </a:cubicBezTo>
                  <a:cubicBezTo>
                    <a:pt x="86" y="149"/>
                    <a:pt x="130" y="169"/>
                    <a:pt x="154" y="179"/>
                  </a:cubicBezTo>
                  <a:cubicBezTo>
                    <a:pt x="189" y="195"/>
                    <a:pt x="234" y="218"/>
                    <a:pt x="234" y="260"/>
                  </a:cubicBezTo>
                  <a:cubicBezTo>
                    <a:pt x="234" y="293"/>
                    <a:pt x="210" y="335"/>
                    <a:pt x="134" y="335"/>
                  </a:cubicBezTo>
                  <a:cubicBezTo>
                    <a:pt x="83" y="335"/>
                    <a:pt x="42" y="302"/>
                    <a:pt x="42" y="268"/>
                  </a:cubicBezTo>
                  <a:cubicBezTo>
                    <a:pt x="42" y="259"/>
                    <a:pt x="45" y="250"/>
                    <a:pt x="48" y="242"/>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49" name="Group 348">
            <a:extLst>
              <a:ext uri="{FF2B5EF4-FFF2-40B4-BE49-F238E27FC236}">
                <a16:creationId xmlns:a16="http://schemas.microsoft.com/office/drawing/2014/main" id="{2415219A-B582-44AB-9EBA-69405849BCC1}"/>
              </a:ext>
            </a:extLst>
          </p:cNvPr>
          <p:cNvGrpSpPr>
            <a:grpSpLocks noChangeAspect="1"/>
          </p:cNvGrpSpPr>
          <p:nvPr>
            <p:custDataLst>
              <p:tags r:id="rId4"/>
            </p:custDataLst>
          </p:nvPr>
        </p:nvGrpSpPr>
        <p:grpSpPr>
          <a:xfrm>
            <a:off x="5780351" y="5055273"/>
            <a:ext cx="2250192" cy="356097"/>
            <a:chOff x="6378575" y="5380038"/>
            <a:chExt cx="2106613" cy="333375"/>
          </a:xfrm>
        </p:grpSpPr>
        <p:sp>
          <p:nvSpPr>
            <p:cNvPr id="333" name="Freeform 173">
              <a:extLst>
                <a:ext uri="{FF2B5EF4-FFF2-40B4-BE49-F238E27FC236}">
                  <a16:creationId xmlns:a16="http://schemas.microsoft.com/office/drawing/2014/main" id="{BCBB1D7C-0A8D-46EA-830A-12926F86F233}"/>
                </a:ext>
              </a:extLst>
            </p:cNvPr>
            <p:cNvSpPr>
              <a:spLocks/>
            </p:cNvSpPr>
            <p:nvPr>
              <p:custDataLst>
                <p:tags r:id="rId32"/>
              </p:custDataLst>
            </p:nvPr>
          </p:nvSpPr>
          <p:spPr bwMode="auto">
            <a:xfrm>
              <a:off x="6378575" y="5483226"/>
              <a:ext cx="106363" cy="150813"/>
            </a:xfrm>
            <a:custGeom>
              <a:avLst/>
              <a:gdLst>
                <a:gd name="T0" fmla="*/ 169 w 183"/>
                <a:gd name="T1" fmla="*/ 33 h 225"/>
                <a:gd name="T2" fmla="*/ 145 w 183"/>
                <a:gd name="T3" fmla="*/ 56 h 225"/>
                <a:gd name="T4" fmla="*/ 160 w 183"/>
                <a:gd name="T5" fmla="*/ 70 h 225"/>
                <a:gd name="T6" fmla="*/ 183 w 183"/>
                <a:gd name="T7" fmla="*/ 42 h 225"/>
                <a:gd name="T8" fmla="*/ 124 w 183"/>
                <a:gd name="T9" fmla="*/ 0 h 225"/>
                <a:gd name="T10" fmla="*/ 40 w 183"/>
                <a:gd name="T11" fmla="*/ 72 h 225"/>
                <a:gd name="T12" fmla="*/ 91 w 183"/>
                <a:gd name="T13" fmla="*/ 122 h 225"/>
                <a:gd name="T14" fmla="*/ 143 w 183"/>
                <a:gd name="T15" fmla="*/ 160 h 225"/>
                <a:gd name="T16" fmla="*/ 71 w 183"/>
                <a:gd name="T17" fmla="*/ 214 h 225"/>
                <a:gd name="T18" fmla="*/ 15 w 183"/>
                <a:gd name="T19" fmla="*/ 188 h 225"/>
                <a:gd name="T20" fmla="*/ 46 w 183"/>
                <a:gd name="T21" fmla="*/ 162 h 225"/>
                <a:gd name="T22" fmla="*/ 28 w 183"/>
                <a:gd name="T23" fmla="*/ 144 h 225"/>
                <a:gd name="T24" fmla="*/ 0 w 183"/>
                <a:gd name="T25" fmla="*/ 177 h 225"/>
                <a:gd name="T26" fmla="*/ 71 w 183"/>
                <a:gd name="T27" fmla="*/ 225 h 225"/>
                <a:gd name="T28" fmla="*/ 171 w 183"/>
                <a:gd name="T29" fmla="*/ 143 h 225"/>
                <a:gd name="T30" fmla="*/ 156 w 183"/>
                <a:gd name="T31" fmla="*/ 106 h 225"/>
                <a:gd name="T32" fmla="*/ 106 w 183"/>
                <a:gd name="T33" fmla="*/ 85 h 225"/>
                <a:gd name="T34" fmla="*/ 68 w 183"/>
                <a:gd name="T35" fmla="*/ 55 h 225"/>
                <a:gd name="T36" fmla="*/ 124 w 183"/>
                <a:gd name="T37" fmla="*/ 10 h 225"/>
                <a:gd name="T38" fmla="*/ 169 w 183"/>
                <a:gd name="T39" fmla="*/ 3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3" h="225">
                  <a:moveTo>
                    <a:pt x="169" y="33"/>
                  </a:moveTo>
                  <a:cubicBezTo>
                    <a:pt x="155" y="34"/>
                    <a:pt x="145" y="45"/>
                    <a:pt x="145" y="56"/>
                  </a:cubicBezTo>
                  <a:cubicBezTo>
                    <a:pt x="145" y="63"/>
                    <a:pt x="149" y="70"/>
                    <a:pt x="160" y="70"/>
                  </a:cubicBezTo>
                  <a:cubicBezTo>
                    <a:pt x="171" y="70"/>
                    <a:pt x="183" y="62"/>
                    <a:pt x="183" y="42"/>
                  </a:cubicBezTo>
                  <a:cubicBezTo>
                    <a:pt x="183" y="20"/>
                    <a:pt x="162" y="0"/>
                    <a:pt x="124" y="0"/>
                  </a:cubicBezTo>
                  <a:cubicBezTo>
                    <a:pt x="58" y="0"/>
                    <a:pt x="40" y="50"/>
                    <a:pt x="40" y="72"/>
                  </a:cubicBezTo>
                  <a:cubicBezTo>
                    <a:pt x="40" y="111"/>
                    <a:pt x="76" y="119"/>
                    <a:pt x="91" y="122"/>
                  </a:cubicBezTo>
                  <a:cubicBezTo>
                    <a:pt x="117" y="127"/>
                    <a:pt x="143" y="132"/>
                    <a:pt x="143" y="160"/>
                  </a:cubicBezTo>
                  <a:cubicBezTo>
                    <a:pt x="143" y="173"/>
                    <a:pt x="131" y="214"/>
                    <a:pt x="71" y="214"/>
                  </a:cubicBezTo>
                  <a:cubicBezTo>
                    <a:pt x="65" y="214"/>
                    <a:pt x="26" y="214"/>
                    <a:pt x="15" y="188"/>
                  </a:cubicBezTo>
                  <a:cubicBezTo>
                    <a:pt x="34" y="190"/>
                    <a:pt x="46" y="176"/>
                    <a:pt x="46" y="162"/>
                  </a:cubicBezTo>
                  <a:cubicBezTo>
                    <a:pt x="46" y="150"/>
                    <a:pt x="38" y="144"/>
                    <a:pt x="28" y="144"/>
                  </a:cubicBezTo>
                  <a:cubicBezTo>
                    <a:pt x="15" y="144"/>
                    <a:pt x="0" y="155"/>
                    <a:pt x="0" y="177"/>
                  </a:cubicBezTo>
                  <a:cubicBezTo>
                    <a:pt x="0" y="205"/>
                    <a:pt x="28" y="225"/>
                    <a:pt x="71" y="225"/>
                  </a:cubicBezTo>
                  <a:cubicBezTo>
                    <a:pt x="152" y="225"/>
                    <a:pt x="171" y="165"/>
                    <a:pt x="171" y="143"/>
                  </a:cubicBezTo>
                  <a:cubicBezTo>
                    <a:pt x="171" y="125"/>
                    <a:pt x="162" y="112"/>
                    <a:pt x="156" y="106"/>
                  </a:cubicBezTo>
                  <a:cubicBezTo>
                    <a:pt x="142" y="92"/>
                    <a:pt x="128" y="90"/>
                    <a:pt x="106" y="85"/>
                  </a:cubicBezTo>
                  <a:cubicBezTo>
                    <a:pt x="88" y="81"/>
                    <a:pt x="68" y="78"/>
                    <a:pt x="68" y="55"/>
                  </a:cubicBezTo>
                  <a:cubicBezTo>
                    <a:pt x="68" y="41"/>
                    <a:pt x="80" y="10"/>
                    <a:pt x="124" y="10"/>
                  </a:cubicBezTo>
                  <a:cubicBezTo>
                    <a:pt x="136" y="10"/>
                    <a:pt x="161" y="14"/>
                    <a:pt x="169" y="33"/>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Freeform 174">
              <a:extLst>
                <a:ext uri="{FF2B5EF4-FFF2-40B4-BE49-F238E27FC236}">
                  <a16:creationId xmlns:a16="http://schemas.microsoft.com/office/drawing/2014/main" id="{683EEC87-5658-46B7-81FC-5E28D20473F7}"/>
                </a:ext>
              </a:extLst>
            </p:cNvPr>
            <p:cNvSpPr>
              <a:spLocks/>
            </p:cNvSpPr>
            <p:nvPr>
              <p:custDataLst>
                <p:tags r:id="rId33"/>
              </p:custDataLst>
            </p:nvPr>
          </p:nvSpPr>
          <p:spPr bwMode="auto">
            <a:xfrm>
              <a:off x="6507163" y="5534026"/>
              <a:ext cx="68263" cy="147638"/>
            </a:xfrm>
            <a:custGeom>
              <a:avLst/>
              <a:gdLst>
                <a:gd name="T0" fmla="*/ 71 w 118"/>
                <a:gd name="T1" fmla="*/ 80 h 221"/>
                <a:gd name="T2" fmla="*/ 107 w 118"/>
                <a:gd name="T3" fmla="*/ 80 h 221"/>
                <a:gd name="T4" fmla="*/ 118 w 118"/>
                <a:gd name="T5" fmla="*/ 72 h 221"/>
                <a:gd name="T6" fmla="*/ 107 w 118"/>
                <a:gd name="T7" fmla="*/ 67 h 221"/>
                <a:gd name="T8" fmla="*/ 74 w 118"/>
                <a:gd name="T9" fmla="*/ 67 h 221"/>
                <a:gd name="T10" fmla="*/ 87 w 118"/>
                <a:gd name="T11" fmla="*/ 16 h 221"/>
                <a:gd name="T12" fmla="*/ 88 w 118"/>
                <a:gd name="T13" fmla="*/ 11 h 221"/>
                <a:gd name="T14" fmla="*/ 76 w 118"/>
                <a:gd name="T15" fmla="*/ 0 h 221"/>
                <a:gd name="T16" fmla="*/ 60 w 118"/>
                <a:gd name="T17" fmla="*/ 15 h 221"/>
                <a:gd name="T18" fmla="*/ 47 w 118"/>
                <a:gd name="T19" fmla="*/ 67 h 221"/>
                <a:gd name="T20" fmla="*/ 11 w 118"/>
                <a:gd name="T21" fmla="*/ 67 h 221"/>
                <a:gd name="T22" fmla="*/ 0 w 118"/>
                <a:gd name="T23" fmla="*/ 75 h 221"/>
                <a:gd name="T24" fmla="*/ 10 w 118"/>
                <a:gd name="T25" fmla="*/ 80 h 221"/>
                <a:gd name="T26" fmla="*/ 43 w 118"/>
                <a:gd name="T27" fmla="*/ 80 h 221"/>
                <a:gd name="T28" fmla="*/ 23 w 118"/>
                <a:gd name="T29" fmla="*/ 162 h 221"/>
                <a:gd name="T30" fmla="*/ 18 w 118"/>
                <a:gd name="T31" fmla="*/ 188 h 221"/>
                <a:gd name="T32" fmla="*/ 55 w 118"/>
                <a:gd name="T33" fmla="*/ 221 h 221"/>
                <a:gd name="T34" fmla="*/ 116 w 118"/>
                <a:gd name="T35" fmla="*/ 168 h 221"/>
                <a:gd name="T36" fmla="*/ 110 w 118"/>
                <a:gd name="T37" fmla="*/ 163 h 221"/>
                <a:gd name="T38" fmla="*/ 103 w 118"/>
                <a:gd name="T39" fmla="*/ 170 h 221"/>
                <a:gd name="T40" fmla="*/ 56 w 118"/>
                <a:gd name="T41" fmla="*/ 211 h 221"/>
                <a:gd name="T42" fmla="*/ 44 w 118"/>
                <a:gd name="T43" fmla="*/ 194 h 221"/>
                <a:gd name="T44" fmla="*/ 46 w 118"/>
                <a:gd name="T45" fmla="*/ 180 h 221"/>
                <a:gd name="T46" fmla="*/ 71 w 118"/>
                <a:gd name="T47" fmla="*/ 8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 h="221">
                  <a:moveTo>
                    <a:pt x="71" y="80"/>
                  </a:moveTo>
                  <a:lnTo>
                    <a:pt x="107" y="80"/>
                  </a:lnTo>
                  <a:cubicBezTo>
                    <a:pt x="113" y="80"/>
                    <a:pt x="118" y="80"/>
                    <a:pt x="118" y="72"/>
                  </a:cubicBezTo>
                  <a:cubicBezTo>
                    <a:pt x="118" y="67"/>
                    <a:pt x="113" y="67"/>
                    <a:pt x="107" y="67"/>
                  </a:cubicBezTo>
                  <a:lnTo>
                    <a:pt x="74" y="67"/>
                  </a:lnTo>
                  <a:lnTo>
                    <a:pt x="87" y="16"/>
                  </a:lnTo>
                  <a:cubicBezTo>
                    <a:pt x="87" y="14"/>
                    <a:pt x="88" y="12"/>
                    <a:pt x="88" y="11"/>
                  </a:cubicBezTo>
                  <a:cubicBezTo>
                    <a:pt x="88" y="5"/>
                    <a:pt x="83" y="0"/>
                    <a:pt x="76" y="0"/>
                  </a:cubicBezTo>
                  <a:cubicBezTo>
                    <a:pt x="68" y="0"/>
                    <a:pt x="62" y="6"/>
                    <a:pt x="60" y="15"/>
                  </a:cubicBezTo>
                  <a:cubicBezTo>
                    <a:pt x="57" y="23"/>
                    <a:pt x="62" y="7"/>
                    <a:pt x="47" y="67"/>
                  </a:cubicBezTo>
                  <a:lnTo>
                    <a:pt x="11" y="67"/>
                  </a:lnTo>
                  <a:cubicBezTo>
                    <a:pt x="4" y="67"/>
                    <a:pt x="0" y="67"/>
                    <a:pt x="0" y="75"/>
                  </a:cubicBezTo>
                  <a:cubicBezTo>
                    <a:pt x="0" y="80"/>
                    <a:pt x="4" y="80"/>
                    <a:pt x="10" y="80"/>
                  </a:cubicBezTo>
                  <a:lnTo>
                    <a:pt x="43" y="80"/>
                  </a:lnTo>
                  <a:lnTo>
                    <a:pt x="23" y="162"/>
                  </a:lnTo>
                  <a:cubicBezTo>
                    <a:pt x="21" y="171"/>
                    <a:pt x="18" y="183"/>
                    <a:pt x="18" y="188"/>
                  </a:cubicBezTo>
                  <a:cubicBezTo>
                    <a:pt x="18" y="208"/>
                    <a:pt x="35" y="221"/>
                    <a:pt x="55" y="221"/>
                  </a:cubicBezTo>
                  <a:cubicBezTo>
                    <a:pt x="94" y="221"/>
                    <a:pt x="116" y="172"/>
                    <a:pt x="116" y="168"/>
                  </a:cubicBezTo>
                  <a:cubicBezTo>
                    <a:pt x="116" y="163"/>
                    <a:pt x="111" y="163"/>
                    <a:pt x="110" y="163"/>
                  </a:cubicBezTo>
                  <a:cubicBezTo>
                    <a:pt x="106" y="163"/>
                    <a:pt x="106" y="164"/>
                    <a:pt x="103" y="170"/>
                  </a:cubicBezTo>
                  <a:cubicBezTo>
                    <a:pt x="93" y="192"/>
                    <a:pt x="75" y="211"/>
                    <a:pt x="56" y="211"/>
                  </a:cubicBezTo>
                  <a:cubicBezTo>
                    <a:pt x="49" y="211"/>
                    <a:pt x="44" y="207"/>
                    <a:pt x="44" y="194"/>
                  </a:cubicBezTo>
                  <a:cubicBezTo>
                    <a:pt x="44" y="191"/>
                    <a:pt x="45" y="183"/>
                    <a:pt x="46" y="180"/>
                  </a:cubicBezTo>
                  <a:lnTo>
                    <a:pt x="71" y="8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Freeform 175">
              <a:extLst>
                <a:ext uri="{FF2B5EF4-FFF2-40B4-BE49-F238E27FC236}">
                  <a16:creationId xmlns:a16="http://schemas.microsoft.com/office/drawing/2014/main" id="{720FE951-004E-4304-8E5E-62D4504D8F04}"/>
                </a:ext>
              </a:extLst>
            </p:cNvPr>
            <p:cNvSpPr>
              <a:spLocks/>
            </p:cNvSpPr>
            <p:nvPr>
              <p:custDataLst>
                <p:tags r:id="rId34"/>
              </p:custDataLst>
            </p:nvPr>
          </p:nvSpPr>
          <p:spPr bwMode="auto">
            <a:xfrm>
              <a:off x="6600825" y="5535613"/>
              <a:ext cx="147638" cy="171450"/>
            </a:xfrm>
            <a:custGeom>
              <a:avLst/>
              <a:gdLst>
                <a:gd name="T0" fmla="*/ 137 w 257"/>
                <a:gd name="T1" fmla="*/ 137 h 257"/>
                <a:gd name="T2" fmla="*/ 244 w 257"/>
                <a:gd name="T3" fmla="*/ 137 h 257"/>
                <a:gd name="T4" fmla="*/ 257 w 257"/>
                <a:gd name="T5" fmla="*/ 128 h 257"/>
                <a:gd name="T6" fmla="*/ 244 w 257"/>
                <a:gd name="T7" fmla="*/ 120 h 257"/>
                <a:gd name="T8" fmla="*/ 137 w 257"/>
                <a:gd name="T9" fmla="*/ 120 h 257"/>
                <a:gd name="T10" fmla="*/ 137 w 257"/>
                <a:gd name="T11" fmla="*/ 13 h 257"/>
                <a:gd name="T12" fmla="*/ 129 w 257"/>
                <a:gd name="T13" fmla="*/ 0 h 257"/>
                <a:gd name="T14" fmla="*/ 120 w 257"/>
                <a:gd name="T15" fmla="*/ 13 h 257"/>
                <a:gd name="T16" fmla="*/ 120 w 257"/>
                <a:gd name="T17" fmla="*/ 120 h 257"/>
                <a:gd name="T18" fmla="*/ 13 w 257"/>
                <a:gd name="T19" fmla="*/ 120 h 257"/>
                <a:gd name="T20" fmla="*/ 0 w 257"/>
                <a:gd name="T21" fmla="*/ 128 h 257"/>
                <a:gd name="T22" fmla="*/ 13 w 257"/>
                <a:gd name="T23" fmla="*/ 137 h 257"/>
                <a:gd name="T24" fmla="*/ 120 w 257"/>
                <a:gd name="T25" fmla="*/ 137 h 257"/>
                <a:gd name="T26" fmla="*/ 120 w 257"/>
                <a:gd name="T27" fmla="*/ 244 h 257"/>
                <a:gd name="T28" fmla="*/ 129 w 257"/>
                <a:gd name="T29" fmla="*/ 257 h 257"/>
                <a:gd name="T30" fmla="*/ 137 w 257"/>
                <a:gd name="T31" fmla="*/ 244 h 257"/>
                <a:gd name="T32" fmla="*/ 137 w 257"/>
                <a:gd name="T33" fmla="*/ 13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7" h="257">
                  <a:moveTo>
                    <a:pt x="137" y="137"/>
                  </a:moveTo>
                  <a:lnTo>
                    <a:pt x="244" y="137"/>
                  </a:lnTo>
                  <a:cubicBezTo>
                    <a:pt x="248" y="137"/>
                    <a:pt x="257" y="137"/>
                    <a:pt x="257" y="128"/>
                  </a:cubicBezTo>
                  <a:cubicBezTo>
                    <a:pt x="257" y="120"/>
                    <a:pt x="249" y="120"/>
                    <a:pt x="244" y="120"/>
                  </a:cubicBezTo>
                  <a:lnTo>
                    <a:pt x="137" y="120"/>
                  </a:lnTo>
                  <a:lnTo>
                    <a:pt x="137" y="13"/>
                  </a:lnTo>
                  <a:cubicBezTo>
                    <a:pt x="137" y="8"/>
                    <a:pt x="137" y="0"/>
                    <a:pt x="129" y="0"/>
                  </a:cubicBezTo>
                  <a:cubicBezTo>
                    <a:pt x="120" y="0"/>
                    <a:pt x="120" y="8"/>
                    <a:pt x="120" y="13"/>
                  </a:cubicBezTo>
                  <a:lnTo>
                    <a:pt x="120" y="120"/>
                  </a:lnTo>
                  <a:lnTo>
                    <a:pt x="13" y="120"/>
                  </a:lnTo>
                  <a:cubicBezTo>
                    <a:pt x="9" y="120"/>
                    <a:pt x="0" y="120"/>
                    <a:pt x="0" y="128"/>
                  </a:cubicBezTo>
                  <a:cubicBezTo>
                    <a:pt x="0" y="137"/>
                    <a:pt x="8" y="137"/>
                    <a:pt x="13" y="137"/>
                  </a:cubicBezTo>
                  <a:lnTo>
                    <a:pt x="120" y="137"/>
                  </a:lnTo>
                  <a:lnTo>
                    <a:pt x="120" y="244"/>
                  </a:lnTo>
                  <a:cubicBezTo>
                    <a:pt x="120" y="248"/>
                    <a:pt x="120" y="257"/>
                    <a:pt x="129" y="257"/>
                  </a:cubicBezTo>
                  <a:cubicBezTo>
                    <a:pt x="137" y="257"/>
                    <a:pt x="137" y="249"/>
                    <a:pt x="137" y="244"/>
                  </a:cubicBezTo>
                  <a:lnTo>
                    <a:pt x="137" y="137"/>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Freeform 176">
              <a:extLst>
                <a:ext uri="{FF2B5EF4-FFF2-40B4-BE49-F238E27FC236}">
                  <a16:creationId xmlns:a16="http://schemas.microsoft.com/office/drawing/2014/main" id="{7A4B2A19-BE9F-47EA-A3D3-F2705239D9B5}"/>
                </a:ext>
              </a:extLst>
            </p:cNvPr>
            <p:cNvSpPr>
              <a:spLocks/>
            </p:cNvSpPr>
            <p:nvPr>
              <p:custDataLst>
                <p:tags r:id="rId35"/>
              </p:custDataLst>
            </p:nvPr>
          </p:nvSpPr>
          <p:spPr bwMode="auto">
            <a:xfrm>
              <a:off x="6784975" y="5524501"/>
              <a:ext cx="74613" cy="155575"/>
            </a:xfrm>
            <a:custGeom>
              <a:avLst/>
              <a:gdLst>
                <a:gd name="T0" fmla="*/ 78 w 127"/>
                <a:gd name="T1" fmla="*/ 10 h 232"/>
                <a:gd name="T2" fmla="*/ 68 w 127"/>
                <a:gd name="T3" fmla="*/ 0 h 232"/>
                <a:gd name="T4" fmla="*/ 0 w 127"/>
                <a:gd name="T5" fmla="*/ 22 h 232"/>
                <a:gd name="T6" fmla="*/ 0 w 127"/>
                <a:gd name="T7" fmla="*/ 35 h 232"/>
                <a:gd name="T8" fmla="*/ 50 w 127"/>
                <a:gd name="T9" fmla="*/ 25 h 232"/>
                <a:gd name="T10" fmla="*/ 50 w 127"/>
                <a:gd name="T11" fmla="*/ 203 h 232"/>
                <a:gd name="T12" fmla="*/ 15 w 127"/>
                <a:gd name="T13" fmla="*/ 219 h 232"/>
                <a:gd name="T14" fmla="*/ 2 w 127"/>
                <a:gd name="T15" fmla="*/ 219 h 232"/>
                <a:gd name="T16" fmla="*/ 2 w 127"/>
                <a:gd name="T17" fmla="*/ 232 h 232"/>
                <a:gd name="T18" fmla="*/ 64 w 127"/>
                <a:gd name="T19" fmla="*/ 230 h 232"/>
                <a:gd name="T20" fmla="*/ 127 w 127"/>
                <a:gd name="T21" fmla="*/ 232 h 232"/>
                <a:gd name="T22" fmla="*/ 127 w 127"/>
                <a:gd name="T23" fmla="*/ 219 h 232"/>
                <a:gd name="T24" fmla="*/ 113 w 127"/>
                <a:gd name="T25" fmla="*/ 219 h 232"/>
                <a:gd name="T26" fmla="*/ 78 w 127"/>
                <a:gd name="T27" fmla="*/ 203 h 232"/>
                <a:gd name="T28" fmla="*/ 78 w 127"/>
                <a:gd name="T29" fmla="*/ 1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 h="232">
                  <a:moveTo>
                    <a:pt x="78" y="10"/>
                  </a:moveTo>
                  <a:cubicBezTo>
                    <a:pt x="78" y="0"/>
                    <a:pt x="78" y="0"/>
                    <a:pt x="68" y="0"/>
                  </a:cubicBezTo>
                  <a:cubicBezTo>
                    <a:pt x="46" y="22"/>
                    <a:pt x="14" y="22"/>
                    <a:pt x="0" y="22"/>
                  </a:cubicBezTo>
                  <a:lnTo>
                    <a:pt x="0" y="35"/>
                  </a:lnTo>
                  <a:cubicBezTo>
                    <a:pt x="8" y="35"/>
                    <a:pt x="31" y="35"/>
                    <a:pt x="50" y="25"/>
                  </a:cubicBezTo>
                  <a:lnTo>
                    <a:pt x="50" y="203"/>
                  </a:lnTo>
                  <a:cubicBezTo>
                    <a:pt x="50" y="214"/>
                    <a:pt x="50" y="219"/>
                    <a:pt x="15" y="219"/>
                  </a:cubicBezTo>
                  <a:lnTo>
                    <a:pt x="2" y="219"/>
                  </a:lnTo>
                  <a:lnTo>
                    <a:pt x="2" y="232"/>
                  </a:lnTo>
                  <a:cubicBezTo>
                    <a:pt x="8" y="231"/>
                    <a:pt x="51" y="230"/>
                    <a:pt x="64" y="230"/>
                  </a:cubicBezTo>
                  <a:cubicBezTo>
                    <a:pt x="75" y="230"/>
                    <a:pt x="119" y="231"/>
                    <a:pt x="127" y="232"/>
                  </a:cubicBezTo>
                  <a:lnTo>
                    <a:pt x="127" y="219"/>
                  </a:lnTo>
                  <a:lnTo>
                    <a:pt x="113" y="219"/>
                  </a:lnTo>
                  <a:cubicBezTo>
                    <a:pt x="78" y="219"/>
                    <a:pt x="78" y="214"/>
                    <a:pt x="78" y="203"/>
                  </a:cubicBezTo>
                  <a:lnTo>
                    <a:pt x="78" y="1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177">
              <a:extLst>
                <a:ext uri="{FF2B5EF4-FFF2-40B4-BE49-F238E27FC236}">
                  <a16:creationId xmlns:a16="http://schemas.microsoft.com/office/drawing/2014/main" id="{27B35DFB-CFA7-4EC7-947D-5DD10BF8C482}"/>
                </a:ext>
              </a:extLst>
            </p:cNvPr>
            <p:cNvSpPr>
              <a:spLocks/>
            </p:cNvSpPr>
            <p:nvPr>
              <p:custDataLst>
                <p:tags r:id="rId36"/>
              </p:custDataLst>
            </p:nvPr>
          </p:nvSpPr>
          <p:spPr bwMode="auto">
            <a:xfrm>
              <a:off x="6989763" y="5507038"/>
              <a:ext cx="192088" cy="79375"/>
            </a:xfrm>
            <a:custGeom>
              <a:avLst/>
              <a:gdLst>
                <a:gd name="T0" fmla="*/ 333 w 333"/>
                <a:gd name="T1" fmla="*/ 16 h 117"/>
                <a:gd name="T2" fmla="*/ 326 w 333"/>
                <a:gd name="T3" fmla="*/ 0 h 117"/>
                <a:gd name="T4" fmla="*/ 319 w 333"/>
                <a:gd name="T5" fmla="*/ 13 h 117"/>
                <a:gd name="T6" fmla="*/ 249 w 333"/>
                <a:gd name="T7" fmla="*/ 89 h 117"/>
                <a:gd name="T8" fmla="*/ 169 w 333"/>
                <a:gd name="T9" fmla="*/ 46 h 117"/>
                <a:gd name="T10" fmla="*/ 84 w 333"/>
                <a:gd name="T11" fmla="*/ 0 h 117"/>
                <a:gd name="T12" fmla="*/ 0 w 333"/>
                <a:gd name="T13" fmla="*/ 100 h 117"/>
                <a:gd name="T14" fmla="*/ 7 w 333"/>
                <a:gd name="T15" fmla="*/ 116 h 117"/>
                <a:gd name="T16" fmla="*/ 14 w 333"/>
                <a:gd name="T17" fmla="*/ 105 h 117"/>
                <a:gd name="T18" fmla="*/ 84 w 333"/>
                <a:gd name="T19" fmla="*/ 28 h 117"/>
                <a:gd name="T20" fmla="*/ 163 w 333"/>
                <a:gd name="T21" fmla="*/ 71 h 117"/>
                <a:gd name="T22" fmla="*/ 249 w 333"/>
                <a:gd name="T23" fmla="*/ 117 h 117"/>
                <a:gd name="T24" fmla="*/ 333 w 333"/>
                <a:gd name="T25" fmla="*/ 1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117">
                  <a:moveTo>
                    <a:pt x="333" y="16"/>
                  </a:moveTo>
                  <a:cubicBezTo>
                    <a:pt x="333" y="5"/>
                    <a:pt x="330" y="0"/>
                    <a:pt x="326" y="0"/>
                  </a:cubicBezTo>
                  <a:cubicBezTo>
                    <a:pt x="323" y="0"/>
                    <a:pt x="319" y="4"/>
                    <a:pt x="319" y="13"/>
                  </a:cubicBezTo>
                  <a:cubicBezTo>
                    <a:pt x="317" y="61"/>
                    <a:pt x="284" y="89"/>
                    <a:pt x="249" y="89"/>
                  </a:cubicBezTo>
                  <a:cubicBezTo>
                    <a:pt x="217" y="89"/>
                    <a:pt x="193" y="67"/>
                    <a:pt x="169" y="46"/>
                  </a:cubicBezTo>
                  <a:cubicBezTo>
                    <a:pt x="144" y="23"/>
                    <a:pt x="118" y="0"/>
                    <a:pt x="84" y="0"/>
                  </a:cubicBezTo>
                  <a:cubicBezTo>
                    <a:pt x="29" y="0"/>
                    <a:pt x="0" y="55"/>
                    <a:pt x="0" y="100"/>
                  </a:cubicBezTo>
                  <a:cubicBezTo>
                    <a:pt x="0" y="116"/>
                    <a:pt x="6" y="116"/>
                    <a:pt x="7" y="116"/>
                  </a:cubicBezTo>
                  <a:cubicBezTo>
                    <a:pt x="12" y="116"/>
                    <a:pt x="14" y="106"/>
                    <a:pt x="14" y="105"/>
                  </a:cubicBezTo>
                  <a:cubicBezTo>
                    <a:pt x="16" y="50"/>
                    <a:pt x="53" y="28"/>
                    <a:pt x="84" y="28"/>
                  </a:cubicBezTo>
                  <a:cubicBezTo>
                    <a:pt x="115" y="28"/>
                    <a:pt x="139" y="49"/>
                    <a:pt x="163" y="71"/>
                  </a:cubicBezTo>
                  <a:cubicBezTo>
                    <a:pt x="189" y="94"/>
                    <a:pt x="215" y="117"/>
                    <a:pt x="249" y="117"/>
                  </a:cubicBezTo>
                  <a:cubicBezTo>
                    <a:pt x="303" y="117"/>
                    <a:pt x="333" y="62"/>
                    <a:pt x="333" y="16"/>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Freeform 178">
              <a:extLst>
                <a:ext uri="{FF2B5EF4-FFF2-40B4-BE49-F238E27FC236}">
                  <a16:creationId xmlns:a16="http://schemas.microsoft.com/office/drawing/2014/main" id="{CE94B9B6-365A-4035-B118-1061B4A349C7}"/>
                </a:ext>
              </a:extLst>
            </p:cNvPr>
            <p:cNvSpPr>
              <a:spLocks/>
            </p:cNvSpPr>
            <p:nvPr>
              <p:custDataLst>
                <p:tags r:id="rId37"/>
              </p:custDataLst>
            </p:nvPr>
          </p:nvSpPr>
          <p:spPr bwMode="auto">
            <a:xfrm>
              <a:off x="7288213" y="5389563"/>
              <a:ext cx="230188" cy="263525"/>
            </a:xfrm>
            <a:custGeom>
              <a:avLst/>
              <a:gdLst>
                <a:gd name="T0" fmla="*/ 226 w 399"/>
                <a:gd name="T1" fmla="*/ 48 h 392"/>
                <a:gd name="T2" fmla="*/ 309 w 399"/>
                <a:gd name="T3" fmla="*/ 48 h 392"/>
                <a:gd name="T4" fmla="*/ 399 w 399"/>
                <a:gd name="T5" fmla="*/ 4 h 392"/>
                <a:gd name="T6" fmla="*/ 395 w 399"/>
                <a:gd name="T7" fmla="*/ 0 h 392"/>
                <a:gd name="T8" fmla="*/ 364 w 399"/>
                <a:gd name="T9" fmla="*/ 14 h 392"/>
                <a:gd name="T10" fmla="*/ 349 w 399"/>
                <a:gd name="T11" fmla="*/ 17 h 392"/>
                <a:gd name="T12" fmla="*/ 132 w 399"/>
                <a:gd name="T13" fmla="*/ 17 h 392"/>
                <a:gd name="T14" fmla="*/ 0 w 399"/>
                <a:gd name="T15" fmla="*/ 112 h 392"/>
                <a:gd name="T16" fmla="*/ 4 w 399"/>
                <a:gd name="T17" fmla="*/ 118 h 392"/>
                <a:gd name="T18" fmla="*/ 49 w 399"/>
                <a:gd name="T19" fmla="*/ 89 h 392"/>
                <a:gd name="T20" fmla="*/ 60 w 399"/>
                <a:gd name="T21" fmla="*/ 58 h 392"/>
                <a:gd name="T22" fmla="*/ 91 w 399"/>
                <a:gd name="T23" fmla="*/ 48 h 392"/>
                <a:gd name="T24" fmla="*/ 190 w 399"/>
                <a:gd name="T25" fmla="*/ 48 h 392"/>
                <a:gd name="T26" fmla="*/ 179 w 399"/>
                <a:gd name="T27" fmla="*/ 66 h 392"/>
                <a:gd name="T28" fmla="*/ 122 w 399"/>
                <a:gd name="T29" fmla="*/ 292 h 392"/>
                <a:gd name="T30" fmla="*/ 91 w 399"/>
                <a:gd name="T31" fmla="*/ 380 h 392"/>
                <a:gd name="T32" fmla="*/ 88 w 399"/>
                <a:gd name="T33" fmla="*/ 388 h 392"/>
                <a:gd name="T34" fmla="*/ 93 w 399"/>
                <a:gd name="T35" fmla="*/ 392 h 392"/>
                <a:gd name="T36" fmla="*/ 135 w 399"/>
                <a:gd name="T37" fmla="*/ 368 h 392"/>
                <a:gd name="T38" fmla="*/ 170 w 399"/>
                <a:gd name="T39" fmla="*/ 271 h 392"/>
                <a:gd name="T40" fmla="*/ 226 w 399"/>
                <a:gd name="T41" fmla="*/ 48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9" h="392">
                  <a:moveTo>
                    <a:pt x="226" y="48"/>
                  </a:moveTo>
                  <a:lnTo>
                    <a:pt x="309" y="48"/>
                  </a:lnTo>
                  <a:cubicBezTo>
                    <a:pt x="374" y="48"/>
                    <a:pt x="399" y="10"/>
                    <a:pt x="399" y="4"/>
                  </a:cubicBezTo>
                  <a:cubicBezTo>
                    <a:pt x="399" y="1"/>
                    <a:pt x="397" y="0"/>
                    <a:pt x="395" y="0"/>
                  </a:cubicBezTo>
                  <a:cubicBezTo>
                    <a:pt x="389" y="0"/>
                    <a:pt x="376" y="5"/>
                    <a:pt x="364" y="14"/>
                  </a:cubicBezTo>
                  <a:cubicBezTo>
                    <a:pt x="360" y="17"/>
                    <a:pt x="359" y="17"/>
                    <a:pt x="349" y="17"/>
                  </a:cubicBezTo>
                  <a:lnTo>
                    <a:pt x="132" y="17"/>
                  </a:lnTo>
                  <a:cubicBezTo>
                    <a:pt x="70" y="17"/>
                    <a:pt x="0" y="71"/>
                    <a:pt x="0" y="112"/>
                  </a:cubicBezTo>
                  <a:cubicBezTo>
                    <a:pt x="0" y="115"/>
                    <a:pt x="0" y="118"/>
                    <a:pt x="4" y="118"/>
                  </a:cubicBezTo>
                  <a:cubicBezTo>
                    <a:pt x="16" y="118"/>
                    <a:pt x="48" y="101"/>
                    <a:pt x="49" y="89"/>
                  </a:cubicBezTo>
                  <a:cubicBezTo>
                    <a:pt x="49" y="81"/>
                    <a:pt x="50" y="71"/>
                    <a:pt x="60" y="58"/>
                  </a:cubicBezTo>
                  <a:cubicBezTo>
                    <a:pt x="65" y="52"/>
                    <a:pt x="69" y="48"/>
                    <a:pt x="91" y="48"/>
                  </a:cubicBezTo>
                  <a:lnTo>
                    <a:pt x="190" y="48"/>
                  </a:lnTo>
                  <a:cubicBezTo>
                    <a:pt x="182" y="54"/>
                    <a:pt x="180" y="61"/>
                    <a:pt x="179" y="66"/>
                  </a:cubicBezTo>
                  <a:lnTo>
                    <a:pt x="122" y="292"/>
                  </a:lnTo>
                  <a:cubicBezTo>
                    <a:pt x="116" y="317"/>
                    <a:pt x="106" y="348"/>
                    <a:pt x="91" y="380"/>
                  </a:cubicBezTo>
                  <a:cubicBezTo>
                    <a:pt x="88" y="386"/>
                    <a:pt x="88" y="387"/>
                    <a:pt x="88" y="388"/>
                  </a:cubicBezTo>
                  <a:cubicBezTo>
                    <a:pt x="88" y="391"/>
                    <a:pt x="90" y="392"/>
                    <a:pt x="93" y="392"/>
                  </a:cubicBezTo>
                  <a:cubicBezTo>
                    <a:pt x="103" y="392"/>
                    <a:pt x="127" y="378"/>
                    <a:pt x="135" y="368"/>
                  </a:cubicBezTo>
                  <a:cubicBezTo>
                    <a:pt x="138" y="363"/>
                    <a:pt x="160" y="312"/>
                    <a:pt x="170" y="271"/>
                  </a:cubicBezTo>
                  <a:lnTo>
                    <a:pt x="226" y="48"/>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Freeform 179">
              <a:extLst>
                <a:ext uri="{FF2B5EF4-FFF2-40B4-BE49-F238E27FC236}">
                  <a16:creationId xmlns:a16="http://schemas.microsoft.com/office/drawing/2014/main" id="{63A12E8F-EB62-48A9-A6BB-1994793E94FC}"/>
                </a:ext>
              </a:extLst>
            </p:cNvPr>
            <p:cNvSpPr>
              <a:spLocks/>
            </p:cNvSpPr>
            <p:nvPr>
              <p:custDataLst>
                <p:tags r:id="rId38"/>
              </p:custDataLst>
            </p:nvPr>
          </p:nvSpPr>
          <p:spPr bwMode="auto">
            <a:xfrm>
              <a:off x="7537450" y="5380038"/>
              <a:ext cx="66675" cy="333375"/>
            </a:xfrm>
            <a:custGeom>
              <a:avLst/>
              <a:gdLst>
                <a:gd name="T0" fmla="*/ 115 w 115"/>
                <a:gd name="T1" fmla="*/ 494 h 499"/>
                <a:gd name="T2" fmla="*/ 107 w 115"/>
                <a:gd name="T3" fmla="*/ 483 h 499"/>
                <a:gd name="T4" fmla="*/ 29 w 115"/>
                <a:gd name="T5" fmla="*/ 249 h 499"/>
                <a:gd name="T6" fmla="*/ 109 w 115"/>
                <a:gd name="T7" fmla="*/ 13 h 499"/>
                <a:gd name="T8" fmla="*/ 115 w 115"/>
                <a:gd name="T9" fmla="*/ 5 h 499"/>
                <a:gd name="T10" fmla="*/ 110 w 115"/>
                <a:gd name="T11" fmla="*/ 0 h 499"/>
                <a:gd name="T12" fmla="*/ 31 w 115"/>
                <a:gd name="T13" fmla="*/ 97 h 499"/>
                <a:gd name="T14" fmla="*/ 0 w 115"/>
                <a:gd name="T15" fmla="*/ 249 h 499"/>
                <a:gd name="T16" fmla="*/ 33 w 115"/>
                <a:gd name="T17" fmla="*/ 405 h 499"/>
                <a:gd name="T18" fmla="*/ 110 w 115"/>
                <a:gd name="T19" fmla="*/ 499 h 499"/>
                <a:gd name="T20" fmla="*/ 115 w 115"/>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494"/>
                  </a:moveTo>
                  <a:cubicBezTo>
                    <a:pt x="115" y="492"/>
                    <a:pt x="115" y="491"/>
                    <a:pt x="107" y="483"/>
                  </a:cubicBezTo>
                  <a:cubicBezTo>
                    <a:pt x="45" y="420"/>
                    <a:pt x="29" y="326"/>
                    <a:pt x="29" y="249"/>
                  </a:cubicBezTo>
                  <a:cubicBezTo>
                    <a:pt x="29" y="162"/>
                    <a:pt x="48" y="76"/>
                    <a:pt x="109" y="13"/>
                  </a:cubicBezTo>
                  <a:cubicBezTo>
                    <a:pt x="115" y="7"/>
                    <a:pt x="115" y="6"/>
                    <a:pt x="115" y="5"/>
                  </a:cubicBezTo>
                  <a:cubicBezTo>
                    <a:pt x="115" y="1"/>
                    <a:pt x="113" y="0"/>
                    <a:pt x="110" y="0"/>
                  </a:cubicBezTo>
                  <a:cubicBezTo>
                    <a:pt x="105" y="0"/>
                    <a:pt x="61" y="34"/>
                    <a:pt x="31" y="97"/>
                  </a:cubicBezTo>
                  <a:cubicBezTo>
                    <a:pt x="6" y="152"/>
                    <a:pt x="0" y="207"/>
                    <a:pt x="0" y="249"/>
                  </a:cubicBezTo>
                  <a:cubicBezTo>
                    <a:pt x="0" y="288"/>
                    <a:pt x="5" y="348"/>
                    <a:pt x="33" y="405"/>
                  </a:cubicBezTo>
                  <a:cubicBezTo>
                    <a:pt x="63" y="466"/>
                    <a:pt x="105" y="499"/>
                    <a:pt x="110" y="499"/>
                  </a:cubicBezTo>
                  <a:cubicBezTo>
                    <a:pt x="113" y="499"/>
                    <a:pt x="115" y="497"/>
                    <a:pt x="115" y="494"/>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Oval 180">
              <a:extLst>
                <a:ext uri="{FF2B5EF4-FFF2-40B4-BE49-F238E27FC236}">
                  <a16:creationId xmlns:a16="http://schemas.microsoft.com/office/drawing/2014/main" id="{B04C53F4-7C4D-4930-98D4-65FB4A7CFC35}"/>
                </a:ext>
              </a:extLst>
            </p:cNvPr>
            <p:cNvSpPr>
              <a:spLocks noChangeArrowheads="1"/>
            </p:cNvSpPr>
            <p:nvPr>
              <p:custDataLst>
                <p:tags r:id="rId39"/>
              </p:custDataLst>
            </p:nvPr>
          </p:nvSpPr>
          <p:spPr bwMode="auto">
            <a:xfrm>
              <a:off x="7645400" y="5529263"/>
              <a:ext cx="31750" cy="34925"/>
            </a:xfrm>
            <a:prstGeom prst="ellipse">
              <a:avLst/>
            </a:pr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181">
              <a:extLst>
                <a:ext uri="{FF2B5EF4-FFF2-40B4-BE49-F238E27FC236}">
                  <a16:creationId xmlns:a16="http://schemas.microsoft.com/office/drawing/2014/main" id="{21D21C08-83F7-45DD-9E78-A455C49F6BB0}"/>
                </a:ext>
              </a:extLst>
            </p:cNvPr>
            <p:cNvSpPr>
              <a:spLocks/>
            </p:cNvSpPr>
            <p:nvPr>
              <p:custDataLst>
                <p:tags r:id="rId40"/>
              </p:custDataLst>
            </p:nvPr>
          </p:nvSpPr>
          <p:spPr bwMode="auto">
            <a:xfrm>
              <a:off x="7735888" y="5380038"/>
              <a:ext cx="11113" cy="333375"/>
            </a:xfrm>
            <a:custGeom>
              <a:avLst/>
              <a:gdLst>
                <a:gd name="T0" fmla="*/ 20 w 20"/>
                <a:gd name="T1" fmla="*/ 18 h 499"/>
                <a:gd name="T2" fmla="*/ 10 w 20"/>
                <a:gd name="T3" fmla="*/ 0 h 499"/>
                <a:gd name="T4" fmla="*/ 0 w 20"/>
                <a:gd name="T5" fmla="*/ 18 h 499"/>
                <a:gd name="T6" fmla="*/ 0 w 20"/>
                <a:gd name="T7" fmla="*/ 481 h 499"/>
                <a:gd name="T8" fmla="*/ 10 w 20"/>
                <a:gd name="T9" fmla="*/ 499 h 499"/>
                <a:gd name="T10" fmla="*/ 20 w 20"/>
                <a:gd name="T11" fmla="*/ 481 h 499"/>
                <a:gd name="T12" fmla="*/ 20 w 20"/>
                <a:gd name="T13" fmla="*/ 18 h 499"/>
              </a:gdLst>
              <a:ahLst/>
              <a:cxnLst>
                <a:cxn ang="0">
                  <a:pos x="T0" y="T1"/>
                </a:cxn>
                <a:cxn ang="0">
                  <a:pos x="T2" y="T3"/>
                </a:cxn>
                <a:cxn ang="0">
                  <a:pos x="T4" y="T5"/>
                </a:cxn>
                <a:cxn ang="0">
                  <a:pos x="T6" y="T7"/>
                </a:cxn>
                <a:cxn ang="0">
                  <a:pos x="T8" y="T9"/>
                </a:cxn>
                <a:cxn ang="0">
                  <a:pos x="T10" y="T11"/>
                </a:cxn>
                <a:cxn ang="0">
                  <a:pos x="T12" y="T13"/>
                </a:cxn>
              </a:cxnLst>
              <a:rect l="0" t="0" r="r" b="b"/>
              <a:pathLst>
                <a:path w="20" h="499">
                  <a:moveTo>
                    <a:pt x="20" y="18"/>
                  </a:moveTo>
                  <a:cubicBezTo>
                    <a:pt x="20" y="9"/>
                    <a:pt x="20" y="0"/>
                    <a:pt x="10" y="0"/>
                  </a:cubicBezTo>
                  <a:cubicBezTo>
                    <a:pt x="0" y="0"/>
                    <a:pt x="0" y="9"/>
                    <a:pt x="0" y="18"/>
                  </a:cubicBezTo>
                  <a:lnTo>
                    <a:pt x="0" y="481"/>
                  </a:lnTo>
                  <a:cubicBezTo>
                    <a:pt x="0" y="490"/>
                    <a:pt x="0" y="499"/>
                    <a:pt x="10" y="499"/>
                  </a:cubicBezTo>
                  <a:cubicBezTo>
                    <a:pt x="20" y="499"/>
                    <a:pt x="20" y="490"/>
                    <a:pt x="20" y="481"/>
                  </a:cubicBezTo>
                  <a:lnTo>
                    <a:pt x="20" y="18"/>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 name="Freeform 182">
              <a:extLst>
                <a:ext uri="{FF2B5EF4-FFF2-40B4-BE49-F238E27FC236}">
                  <a16:creationId xmlns:a16="http://schemas.microsoft.com/office/drawing/2014/main" id="{EF5811ED-8168-4BF2-B789-00C9043F772F}"/>
                </a:ext>
              </a:extLst>
            </p:cNvPr>
            <p:cNvSpPr>
              <a:spLocks/>
            </p:cNvSpPr>
            <p:nvPr>
              <p:custDataLst>
                <p:tags r:id="rId41"/>
              </p:custDataLst>
            </p:nvPr>
          </p:nvSpPr>
          <p:spPr bwMode="auto">
            <a:xfrm>
              <a:off x="7796213" y="5483226"/>
              <a:ext cx="106363" cy="150813"/>
            </a:xfrm>
            <a:custGeom>
              <a:avLst/>
              <a:gdLst>
                <a:gd name="T0" fmla="*/ 169 w 183"/>
                <a:gd name="T1" fmla="*/ 33 h 225"/>
                <a:gd name="T2" fmla="*/ 145 w 183"/>
                <a:gd name="T3" fmla="*/ 56 h 225"/>
                <a:gd name="T4" fmla="*/ 160 w 183"/>
                <a:gd name="T5" fmla="*/ 70 h 225"/>
                <a:gd name="T6" fmla="*/ 183 w 183"/>
                <a:gd name="T7" fmla="*/ 42 h 225"/>
                <a:gd name="T8" fmla="*/ 124 w 183"/>
                <a:gd name="T9" fmla="*/ 0 h 225"/>
                <a:gd name="T10" fmla="*/ 40 w 183"/>
                <a:gd name="T11" fmla="*/ 72 h 225"/>
                <a:gd name="T12" fmla="*/ 91 w 183"/>
                <a:gd name="T13" fmla="*/ 122 h 225"/>
                <a:gd name="T14" fmla="*/ 143 w 183"/>
                <a:gd name="T15" fmla="*/ 160 h 225"/>
                <a:gd name="T16" fmla="*/ 72 w 183"/>
                <a:gd name="T17" fmla="*/ 214 h 225"/>
                <a:gd name="T18" fmla="*/ 15 w 183"/>
                <a:gd name="T19" fmla="*/ 188 h 225"/>
                <a:gd name="T20" fmla="*/ 46 w 183"/>
                <a:gd name="T21" fmla="*/ 162 h 225"/>
                <a:gd name="T22" fmla="*/ 28 w 183"/>
                <a:gd name="T23" fmla="*/ 144 h 225"/>
                <a:gd name="T24" fmla="*/ 0 w 183"/>
                <a:gd name="T25" fmla="*/ 177 h 225"/>
                <a:gd name="T26" fmla="*/ 71 w 183"/>
                <a:gd name="T27" fmla="*/ 225 h 225"/>
                <a:gd name="T28" fmla="*/ 171 w 183"/>
                <a:gd name="T29" fmla="*/ 143 h 225"/>
                <a:gd name="T30" fmla="*/ 156 w 183"/>
                <a:gd name="T31" fmla="*/ 106 h 225"/>
                <a:gd name="T32" fmla="*/ 106 w 183"/>
                <a:gd name="T33" fmla="*/ 85 h 225"/>
                <a:gd name="T34" fmla="*/ 68 w 183"/>
                <a:gd name="T35" fmla="*/ 55 h 225"/>
                <a:gd name="T36" fmla="*/ 124 w 183"/>
                <a:gd name="T37" fmla="*/ 10 h 225"/>
                <a:gd name="T38" fmla="*/ 169 w 183"/>
                <a:gd name="T39" fmla="*/ 3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3" h="225">
                  <a:moveTo>
                    <a:pt x="169" y="33"/>
                  </a:moveTo>
                  <a:cubicBezTo>
                    <a:pt x="155" y="34"/>
                    <a:pt x="145" y="45"/>
                    <a:pt x="145" y="56"/>
                  </a:cubicBezTo>
                  <a:cubicBezTo>
                    <a:pt x="145" y="63"/>
                    <a:pt x="149" y="70"/>
                    <a:pt x="160" y="70"/>
                  </a:cubicBezTo>
                  <a:cubicBezTo>
                    <a:pt x="171" y="70"/>
                    <a:pt x="183" y="62"/>
                    <a:pt x="183" y="42"/>
                  </a:cubicBezTo>
                  <a:cubicBezTo>
                    <a:pt x="183" y="20"/>
                    <a:pt x="162" y="0"/>
                    <a:pt x="124" y="0"/>
                  </a:cubicBezTo>
                  <a:cubicBezTo>
                    <a:pt x="58" y="0"/>
                    <a:pt x="40" y="50"/>
                    <a:pt x="40" y="72"/>
                  </a:cubicBezTo>
                  <a:cubicBezTo>
                    <a:pt x="40" y="111"/>
                    <a:pt x="77" y="119"/>
                    <a:pt x="91" y="122"/>
                  </a:cubicBezTo>
                  <a:cubicBezTo>
                    <a:pt x="117" y="127"/>
                    <a:pt x="143" y="132"/>
                    <a:pt x="143" y="160"/>
                  </a:cubicBezTo>
                  <a:cubicBezTo>
                    <a:pt x="143" y="173"/>
                    <a:pt x="132" y="214"/>
                    <a:pt x="72" y="214"/>
                  </a:cubicBezTo>
                  <a:cubicBezTo>
                    <a:pt x="65" y="214"/>
                    <a:pt x="26" y="214"/>
                    <a:pt x="15" y="188"/>
                  </a:cubicBezTo>
                  <a:cubicBezTo>
                    <a:pt x="34" y="190"/>
                    <a:pt x="46" y="176"/>
                    <a:pt x="46" y="162"/>
                  </a:cubicBezTo>
                  <a:cubicBezTo>
                    <a:pt x="46" y="150"/>
                    <a:pt x="38" y="144"/>
                    <a:pt x="28" y="144"/>
                  </a:cubicBezTo>
                  <a:cubicBezTo>
                    <a:pt x="15" y="144"/>
                    <a:pt x="0" y="155"/>
                    <a:pt x="0" y="177"/>
                  </a:cubicBezTo>
                  <a:cubicBezTo>
                    <a:pt x="0" y="205"/>
                    <a:pt x="28" y="225"/>
                    <a:pt x="71" y="225"/>
                  </a:cubicBezTo>
                  <a:cubicBezTo>
                    <a:pt x="152" y="225"/>
                    <a:pt x="171" y="165"/>
                    <a:pt x="171" y="143"/>
                  </a:cubicBezTo>
                  <a:cubicBezTo>
                    <a:pt x="171" y="125"/>
                    <a:pt x="162" y="112"/>
                    <a:pt x="156" y="106"/>
                  </a:cubicBezTo>
                  <a:cubicBezTo>
                    <a:pt x="142" y="92"/>
                    <a:pt x="128" y="90"/>
                    <a:pt x="106" y="85"/>
                  </a:cubicBezTo>
                  <a:cubicBezTo>
                    <a:pt x="88" y="81"/>
                    <a:pt x="68" y="78"/>
                    <a:pt x="68" y="55"/>
                  </a:cubicBezTo>
                  <a:cubicBezTo>
                    <a:pt x="68" y="41"/>
                    <a:pt x="80" y="10"/>
                    <a:pt x="124" y="10"/>
                  </a:cubicBezTo>
                  <a:cubicBezTo>
                    <a:pt x="137" y="10"/>
                    <a:pt x="161" y="14"/>
                    <a:pt x="169" y="33"/>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Freeform 183">
              <a:extLst>
                <a:ext uri="{FF2B5EF4-FFF2-40B4-BE49-F238E27FC236}">
                  <a16:creationId xmlns:a16="http://schemas.microsoft.com/office/drawing/2014/main" id="{057116B8-D02F-422C-BE3F-CE2408DC8DF9}"/>
                </a:ext>
              </a:extLst>
            </p:cNvPr>
            <p:cNvSpPr>
              <a:spLocks/>
            </p:cNvSpPr>
            <p:nvPr>
              <p:custDataLst>
                <p:tags r:id="rId42"/>
              </p:custDataLst>
            </p:nvPr>
          </p:nvSpPr>
          <p:spPr bwMode="auto">
            <a:xfrm>
              <a:off x="7924800" y="5534026"/>
              <a:ext cx="68263" cy="147638"/>
            </a:xfrm>
            <a:custGeom>
              <a:avLst/>
              <a:gdLst>
                <a:gd name="T0" fmla="*/ 71 w 118"/>
                <a:gd name="T1" fmla="*/ 80 h 221"/>
                <a:gd name="T2" fmla="*/ 107 w 118"/>
                <a:gd name="T3" fmla="*/ 80 h 221"/>
                <a:gd name="T4" fmla="*/ 118 w 118"/>
                <a:gd name="T5" fmla="*/ 72 h 221"/>
                <a:gd name="T6" fmla="*/ 107 w 118"/>
                <a:gd name="T7" fmla="*/ 67 h 221"/>
                <a:gd name="T8" fmla="*/ 74 w 118"/>
                <a:gd name="T9" fmla="*/ 67 h 221"/>
                <a:gd name="T10" fmla="*/ 87 w 118"/>
                <a:gd name="T11" fmla="*/ 16 h 221"/>
                <a:gd name="T12" fmla="*/ 88 w 118"/>
                <a:gd name="T13" fmla="*/ 11 h 221"/>
                <a:gd name="T14" fmla="*/ 76 w 118"/>
                <a:gd name="T15" fmla="*/ 0 h 221"/>
                <a:gd name="T16" fmla="*/ 60 w 118"/>
                <a:gd name="T17" fmla="*/ 15 h 221"/>
                <a:gd name="T18" fmla="*/ 47 w 118"/>
                <a:gd name="T19" fmla="*/ 67 h 221"/>
                <a:gd name="T20" fmla="*/ 11 w 118"/>
                <a:gd name="T21" fmla="*/ 67 h 221"/>
                <a:gd name="T22" fmla="*/ 0 w 118"/>
                <a:gd name="T23" fmla="*/ 75 h 221"/>
                <a:gd name="T24" fmla="*/ 11 w 118"/>
                <a:gd name="T25" fmla="*/ 80 h 221"/>
                <a:gd name="T26" fmla="*/ 44 w 118"/>
                <a:gd name="T27" fmla="*/ 80 h 221"/>
                <a:gd name="T28" fmla="*/ 23 w 118"/>
                <a:gd name="T29" fmla="*/ 162 h 221"/>
                <a:gd name="T30" fmla="*/ 18 w 118"/>
                <a:gd name="T31" fmla="*/ 188 h 221"/>
                <a:gd name="T32" fmla="*/ 55 w 118"/>
                <a:gd name="T33" fmla="*/ 221 h 221"/>
                <a:gd name="T34" fmla="*/ 116 w 118"/>
                <a:gd name="T35" fmla="*/ 168 h 221"/>
                <a:gd name="T36" fmla="*/ 110 w 118"/>
                <a:gd name="T37" fmla="*/ 163 h 221"/>
                <a:gd name="T38" fmla="*/ 103 w 118"/>
                <a:gd name="T39" fmla="*/ 170 h 221"/>
                <a:gd name="T40" fmla="*/ 56 w 118"/>
                <a:gd name="T41" fmla="*/ 211 h 221"/>
                <a:gd name="T42" fmla="*/ 44 w 118"/>
                <a:gd name="T43" fmla="*/ 194 h 221"/>
                <a:gd name="T44" fmla="*/ 46 w 118"/>
                <a:gd name="T45" fmla="*/ 180 h 221"/>
                <a:gd name="T46" fmla="*/ 71 w 118"/>
                <a:gd name="T47" fmla="*/ 8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 h="221">
                  <a:moveTo>
                    <a:pt x="71" y="80"/>
                  </a:moveTo>
                  <a:lnTo>
                    <a:pt x="107" y="80"/>
                  </a:lnTo>
                  <a:cubicBezTo>
                    <a:pt x="113" y="80"/>
                    <a:pt x="118" y="80"/>
                    <a:pt x="118" y="72"/>
                  </a:cubicBezTo>
                  <a:cubicBezTo>
                    <a:pt x="118" y="67"/>
                    <a:pt x="113" y="67"/>
                    <a:pt x="107" y="67"/>
                  </a:cubicBezTo>
                  <a:lnTo>
                    <a:pt x="74" y="67"/>
                  </a:lnTo>
                  <a:lnTo>
                    <a:pt x="87" y="16"/>
                  </a:lnTo>
                  <a:cubicBezTo>
                    <a:pt x="88" y="14"/>
                    <a:pt x="88" y="12"/>
                    <a:pt x="88" y="11"/>
                  </a:cubicBezTo>
                  <a:cubicBezTo>
                    <a:pt x="88" y="5"/>
                    <a:pt x="83" y="0"/>
                    <a:pt x="76" y="0"/>
                  </a:cubicBezTo>
                  <a:cubicBezTo>
                    <a:pt x="68" y="0"/>
                    <a:pt x="62" y="6"/>
                    <a:pt x="60" y="15"/>
                  </a:cubicBezTo>
                  <a:cubicBezTo>
                    <a:pt x="58" y="23"/>
                    <a:pt x="62" y="7"/>
                    <a:pt x="47" y="67"/>
                  </a:cubicBezTo>
                  <a:lnTo>
                    <a:pt x="11" y="67"/>
                  </a:lnTo>
                  <a:cubicBezTo>
                    <a:pt x="5" y="67"/>
                    <a:pt x="0" y="67"/>
                    <a:pt x="0" y="75"/>
                  </a:cubicBezTo>
                  <a:cubicBezTo>
                    <a:pt x="0" y="80"/>
                    <a:pt x="4" y="80"/>
                    <a:pt x="11" y="80"/>
                  </a:cubicBezTo>
                  <a:lnTo>
                    <a:pt x="44" y="80"/>
                  </a:lnTo>
                  <a:lnTo>
                    <a:pt x="23" y="162"/>
                  </a:lnTo>
                  <a:cubicBezTo>
                    <a:pt x="21" y="171"/>
                    <a:pt x="18" y="183"/>
                    <a:pt x="18" y="188"/>
                  </a:cubicBezTo>
                  <a:cubicBezTo>
                    <a:pt x="18" y="208"/>
                    <a:pt x="35" y="221"/>
                    <a:pt x="55" y="221"/>
                  </a:cubicBezTo>
                  <a:cubicBezTo>
                    <a:pt x="94" y="221"/>
                    <a:pt x="116" y="172"/>
                    <a:pt x="116" y="168"/>
                  </a:cubicBezTo>
                  <a:cubicBezTo>
                    <a:pt x="116" y="163"/>
                    <a:pt x="111" y="163"/>
                    <a:pt x="110" y="163"/>
                  </a:cubicBezTo>
                  <a:cubicBezTo>
                    <a:pt x="106" y="163"/>
                    <a:pt x="106" y="164"/>
                    <a:pt x="103" y="170"/>
                  </a:cubicBezTo>
                  <a:cubicBezTo>
                    <a:pt x="93" y="192"/>
                    <a:pt x="75" y="211"/>
                    <a:pt x="56" y="211"/>
                  </a:cubicBezTo>
                  <a:cubicBezTo>
                    <a:pt x="49" y="211"/>
                    <a:pt x="44" y="207"/>
                    <a:pt x="44" y="194"/>
                  </a:cubicBezTo>
                  <a:cubicBezTo>
                    <a:pt x="44" y="191"/>
                    <a:pt x="45" y="183"/>
                    <a:pt x="46" y="180"/>
                  </a:cubicBezTo>
                  <a:lnTo>
                    <a:pt x="71" y="8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 name="Freeform 184">
              <a:extLst>
                <a:ext uri="{FF2B5EF4-FFF2-40B4-BE49-F238E27FC236}">
                  <a16:creationId xmlns:a16="http://schemas.microsoft.com/office/drawing/2014/main" id="{CE610F74-C9C5-40C2-9814-62595956626C}"/>
                </a:ext>
              </a:extLst>
            </p:cNvPr>
            <p:cNvSpPr>
              <a:spLocks/>
            </p:cNvSpPr>
            <p:nvPr>
              <p:custDataLst>
                <p:tags r:id="rId43"/>
              </p:custDataLst>
            </p:nvPr>
          </p:nvSpPr>
          <p:spPr bwMode="auto">
            <a:xfrm>
              <a:off x="8043863" y="5594351"/>
              <a:ext cx="33338" cy="100013"/>
            </a:xfrm>
            <a:custGeom>
              <a:avLst/>
              <a:gdLst>
                <a:gd name="T0" fmla="*/ 58 w 58"/>
                <a:gd name="T1" fmla="*/ 52 h 149"/>
                <a:gd name="T2" fmla="*/ 26 w 58"/>
                <a:gd name="T3" fmla="*/ 0 h 149"/>
                <a:gd name="T4" fmla="*/ 0 w 58"/>
                <a:gd name="T5" fmla="*/ 26 h 149"/>
                <a:gd name="T6" fmla="*/ 26 w 58"/>
                <a:gd name="T7" fmla="*/ 53 h 149"/>
                <a:gd name="T8" fmla="*/ 44 w 58"/>
                <a:gd name="T9" fmla="*/ 46 h 149"/>
                <a:gd name="T10" fmla="*/ 46 w 58"/>
                <a:gd name="T11" fmla="*/ 45 h 149"/>
                <a:gd name="T12" fmla="*/ 47 w 58"/>
                <a:gd name="T13" fmla="*/ 52 h 149"/>
                <a:gd name="T14" fmla="*/ 13 w 58"/>
                <a:gd name="T15" fmla="*/ 136 h 149"/>
                <a:gd name="T16" fmla="*/ 8 w 58"/>
                <a:gd name="T17" fmla="*/ 144 h 149"/>
                <a:gd name="T18" fmla="*/ 13 w 58"/>
                <a:gd name="T19" fmla="*/ 149 h 149"/>
                <a:gd name="T20" fmla="*/ 58 w 58"/>
                <a:gd name="T21" fmla="*/ 5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149">
                  <a:moveTo>
                    <a:pt x="58" y="52"/>
                  </a:moveTo>
                  <a:cubicBezTo>
                    <a:pt x="58" y="20"/>
                    <a:pt x="46" y="0"/>
                    <a:pt x="26" y="0"/>
                  </a:cubicBezTo>
                  <a:cubicBezTo>
                    <a:pt x="10" y="0"/>
                    <a:pt x="0" y="13"/>
                    <a:pt x="0" y="26"/>
                  </a:cubicBezTo>
                  <a:cubicBezTo>
                    <a:pt x="0" y="40"/>
                    <a:pt x="10" y="53"/>
                    <a:pt x="26" y="53"/>
                  </a:cubicBezTo>
                  <a:cubicBezTo>
                    <a:pt x="32" y="53"/>
                    <a:pt x="39" y="51"/>
                    <a:pt x="44" y="46"/>
                  </a:cubicBezTo>
                  <a:cubicBezTo>
                    <a:pt x="45" y="45"/>
                    <a:pt x="46" y="45"/>
                    <a:pt x="46" y="45"/>
                  </a:cubicBezTo>
                  <a:cubicBezTo>
                    <a:pt x="47" y="45"/>
                    <a:pt x="47" y="45"/>
                    <a:pt x="47" y="52"/>
                  </a:cubicBezTo>
                  <a:cubicBezTo>
                    <a:pt x="47" y="89"/>
                    <a:pt x="30" y="119"/>
                    <a:pt x="13" y="136"/>
                  </a:cubicBezTo>
                  <a:cubicBezTo>
                    <a:pt x="8" y="141"/>
                    <a:pt x="8" y="142"/>
                    <a:pt x="8" y="144"/>
                  </a:cubicBezTo>
                  <a:cubicBezTo>
                    <a:pt x="8" y="147"/>
                    <a:pt x="10" y="149"/>
                    <a:pt x="13" y="149"/>
                  </a:cubicBezTo>
                  <a:cubicBezTo>
                    <a:pt x="18" y="149"/>
                    <a:pt x="58" y="111"/>
                    <a:pt x="58" y="52"/>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 name="Freeform 185">
              <a:extLst>
                <a:ext uri="{FF2B5EF4-FFF2-40B4-BE49-F238E27FC236}">
                  <a16:creationId xmlns:a16="http://schemas.microsoft.com/office/drawing/2014/main" id="{BDA2A160-D67E-431A-94BE-A5399F4B1FED}"/>
                </a:ext>
              </a:extLst>
            </p:cNvPr>
            <p:cNvSpPr>
              <a:spLocks noEditPoints="1"/>
            </p:cNvSpPr>
            <p:nvPr>
              <p:custDataLst>
                <p:tags r:id="rId44"/>
              </p:custDataLst>
            </p:nvPr>
          </p:nvSpPr>
          <p:spPr bwMode="auto">
            <a:xfrm>
              <a:off x="8158163" y="5483226"/>
              <a:ext cx="133350" cy="150813"/>
            </a:xfrm>
            <a:custGeom>
              <a:avLst/>
              <a:gdLst>
                <a:gd name="T0" fmla="*/ 166 w 229"/>
                <a:gd name="T1" fmla="*/ 31 h 225"/>
                <a:gd name="T2" fmla="*/ 121 w 229"/>
                <a:gd name="T3" fmla="*/ 0 h 225"/>
                <a:gd name="T4" fmla="*/ 0 w 229"/>
                <a:gd name="T5" fmla="*/ 146 h 225"/>
                <a:gd name="T6" fmla="*/ 67 w 229"/>
                <a:gd name="T7" fmla="*/ 225 h 225"/>
                <a:gd name="T8" fmla="*/ 132 w 229"/>
                <a:gd name="T9" fmla="*/ 188 h 225"/>
                <a:gd name="T10" fmla="*/ 177 w 229"/>
                <a:gd name="T11" fmla="*/ 225 h 225"/>
                <a:gd name="T12" fmla="*/ 214 w 229"/>
                <a:gd name="T13" fmla="*/ 198 h 225"/>
                <a:gd name="T14" fmla="*/ 229 w 229"/>
                <a:gd name="T15" fmla="*/ 149 h 225"/>
                <a:gd name="T16" fmla="*/ 223 w 229"/>
                <a:gd name="T17" fmla="*/ 144 h 225"/>
                <a:gd name="T18" fmla="*/ 216 w 229"/>
                <a:gd name="T19" fmla="*/ 153 h 225"/>
                <a:gd name="T20" fmla="*/ 178 w 229"/>
                <a:gd name="T21" fmla="*/ 214 h 225"/>
                <a:gd name="T22" fmla="*/ 163 w 229"/>
                <a:gd name="T23" fmla="*/ 191 h 225"/>
                <a:gd name="T24" fmla="*/ 169 w 229"/>
                <a:gd name="T25" fmla="*/ 155 h 225"/>
                <a:gd name="T26" fmla="*/ 180 w 229"/>
                <a:gd name="T27" fmla="*/ 110 h 225"/>
                <a:gd name="T28" fmla="*/ 198 w 229"/>
                <a:gd name="T29" fmla="*/ 40 h 225"/>
                <a:gd name="T30" fmla="*/ 202 w 229"/>
                <a:gd name="T31" fmla="*/ 23 h 225"/>
                <a:gd name="T32" fmla="*/ 187 w 229"/>
                <a:gd name="T33" fmla="*/ 9 h 225"/>
                <a:gd name="T34" fmla="*/ 166 w 229"/>
                <a:gd name="T35" fmla="*/ 31 h 225"/>
                <a:gd name="T36" fmla="*/ 134 w 229"/>
                <a:gd name="T37" fmla="*/ 161 h 225"/>
                <a:gd name="T38" fmla="*/ 124 w 229"/>
                <a:gd name="T39" fmla="*/ 179 h 225"/>
                <a:gd name="T40" fmla="*/ 68 w 229"/>
                <a:gd name="T41" fmla="*/ 214 h 225"/>
                <a:gd name="T42" fmla="*/ 36 w 229"/>
                <a:gd name="T43" fmla="*/ 168 h 225"/>
                <a:gd name="T44" fmla="*/ 63 w 229"/>
                <a:gd name="T45" fmla="*/ 58 h 225"/>
                <a:gd name="T46" fmla="*/ 121 w 229"/>
                <a:gd name="T47" fmla="*/ 10 h 225"/>
                <a:gd name="T48" fmla="*/ 160 w 229"/>
                <a:gd name="T49" fmla="*/ 54 h 225"/>
                <a:gd name="T50" fmla="*/ 159 w 229"/>
                <a:gd name="T51" fmla="*/ 63 h 225"/>
                <a:gd name="T52" fmla="*/ 134 w 229"/>
                <a:gd name="T53" fmla="*/ 16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9" h="225">
                  <a:moveTo>
                    <a:pt x="166" y="31"/>
                  </a:moveTo>
                  <a:cubicBezTo>
                    <a:pt x="157" y="13"/>
                    <a:pt x="143" y="0"/>
                    <a:pt x="121" y="0"/>
                  </a:cubicBezTo>
                  <a:cubicBezTo>
                    <a:pt x="62" y="0"/>
                    <a:pt x="0" y="73"/>
                    <a:pt x="0" y="146"/>
                  </a:cubicBezTo>
                  <a:cubicBezTo>
                    <a:pt x="0" y="192"/>
                    <a:pt x="28" y="225"/>
                    <a:pt x="67" y="225"/>
                  </a:cubicBezTo>
                  <a:cubicBezTo>
                    <a:pt x="77" y="225"/>
                    <a:pt x="102" y="223"/>
                    <a:pt x="132" y="188"/>
                  </a:cubicBezTo>
                  <a:cubicBezTo>
                    <a:pt x="136" y="209"/>
                    <a:pt x="153" y="225"/>
                    <a:pt x="177" y="225"/>
                  </a:cubicBezTo>
                  <a:cubicBezTo>
                    <a:pt x="194" y="225"/>
                    <a:pt x="206" y="214"/>
                    <a:pt x="214" y="198"/>
                  </a:cubicBezTo>
                  <a:cubicBezTo>
                    <a:pt x="222" y="180"/>
                    <a:pt x="229" y="150"/>
                    <a:pt x="229" y="149"/>
                  </a:cubicBezTo>
                  <a:cubicBezTo>
                    <a:pt x="229" y="144"/>
                    <a:pt x="224" y="144"/>
                    <a:pt x="223" y="144"/>
                  </a:cubicBezTo>
                  <a:cubicBezTo>
                    <a:pt x="218" y="144"/>
                    <a:pt x="217" y="146"/>
                    <a:pt x="216" y="153"/>
                  </a:cubicBezTo>
                  <a:cubicBezTo>
                    <a:pt x="207" y="185"/>
                    <a:pt x="198" y="214"/>
                    <a:pt x="178" y="214"/>
                  </a:cubicBezTo>
                  <a:cubicBezTo>
                    <a:pt x="164" y="214"/>
                    <a:pt x="163" y="201"/>
                    <a:pt x="163" y="191"/>
                  </a:cubicBezTo>
                  <a:cubicBezTo>
                    <a:pt x="163" y="181"/>
                    <a:pt x="164" y="177"/>
                    <a:pt x="169" y="155"/>
                  </a:cubicBezTo>
                  <a:cubicBezTo>
                    <a:pt x="175" y="134"/>
                    <a:pt x="176" y="129"/>
                    <a:pt x="180" y="110"/>
                  </a:cubicBezTo>
                  <a:lnTo>
                    <a:pt x="198" y="40"/>
                  </a:lnTo>
                  <a:cubicBezTo>
                    <a:pt x="202" y="26"/>
                    <a:pt x="202" y="25"/>
                    <a:pt x="202" y="23"/>
                  </a:cubicBezTo>
                  <a:cubicBezTo>
                    <a:pt x="202" y="14"/>
                    <a:pt x="196" y="9"/>
                    <a:pt x="187" y="9"/>
                  </a:cubicBezTo>
                  <a:cubicBezTo>
                    <a:pt x="175" y="9"/>
                    <a:pt x="168" y="20"/>
                    <a:pt x="166" y="31"/>
                  </a:cubicBezTo>
                  <a:close/>
                  <a:moveTo>
                    <a:pt x="134" y="161"/>
                  </a:moveTo>
                  <a:cubicBezTo>
                    <a:pt x="132" y="170"/>
                    <a:pt x="132" y="171"/>
                    <a:pt x="124" y="179"/>
                  </a:cubicBezTo>
                  <a:cubicBezTo>
                    <a:pt x="102" y="206"/>
                    <a:pt x="82" y="214"/>
                    <a:pt x="68" y="214"/>
                  </a:cubicBezTo>
                  <a:cubicBezTo>
                    <a:pt x="43" y="214"/>
                    <a:pt x="36" y="187"/>
                    <a:pt x="36" y="168"/>
                  </a:cubicBezTo>
                  <a:cubicBezTo>
                    <a:pt x="36" y="143"/>
                    <a:pt x="52" y="81"/>
                    <a:pt x="63" y="58"/>
                  </a:cubicBezTo>
                  <a:cubicBezTo>
                    <a:pt x="79" y="29"/>
                    <a:pt x="101" y="10"/>
                    <a:pt x="121" y="10"/>
                  </a:cubicBezTo>
                  <a:cubicBezTo>
                    <a:pt x="153" y="10"/>
                    <a:pt x="160" y="51"/>
                    <a:pt x="160" y="54"/>
                  </a:cubicBezTo>
                  <a:cubicBezTo>
                    <a:pt x="160" y="57"/>
                    <a:pt x="159" y="60"/>
                    <a:pt x="159" y="63"/>
                  </a:cubicBezTo>
                  <a:lnTo>
                    <a:pt x="134" y="161"/>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Freeform 186">
              <a:extLst>
                <a:ext uri="{FF2B5EF4-FFF2-40B4-BE49-F238E27FC236}">
                  <a16:creationId xmlns:a16="http://schemas.microsoft.com/office/drawing/2014/main" id="{9C1AB0E3-4A1E-46E9-B2E8-557C002E61BD}"/>
                </a:ext>
              </a:extLst>
            </p:cNvPr>
            <p:cNvSpPr>
              <a:spLocks/>
            </p:cNvSpPr>
            <p:nvPr>
              <p:custDataLst>
                <p:tags r:id="rId45"/>
              </p:custDataLst>
            </p:nvPr>
          </p:nvSpPr>
          <p:spPr bwMode="auto">
            <a:xfrm>
              <a:off x="8307388" y="5534026"/>
              <a:ext cx="68263" cy="147638"/>
            </a:xfrm>
            <a:custGeom>
              <a:avLst/>
              <a:gdLst>
                <a:gd name="T0" fmla="*/ 71 w 118"/>
                <a:gd name="T1" fmla="*/ 80 h 221"/>
                <a:gd name="T2" fmla="*/ 107 w 118"/>
                <a:gd name="T3" fmla="*/ 80 h 221"/>
                <a:gd name="T4" fmla="*/ 118 w 118"/>
                <a:gd name="T5" fmla="*/ 72 h 221"/>
                <a:gd name="T6" fmla="*/ 108 w 118"/>
                <a:gd name="T7" fmla="*/ 67 h 221"/>
                <a:gd name="T8" fmla="*/ 74 w 118"/>
                <a:gd name="T9" fmla="*/ 67 h 221"/>
                <a:gd name="T10" fmla="*/ 87 w 118"/>
                <a:gd name="T11" fmla="*/ 16 h 221"/>
                <a:gd name="T12" fmla="*/ 88 w 118"/>
                <a:gd name="T13" fmla="*/ 11 h 221"/>
                <a:gd name="T14" fmla="*/ 77 w 118"/>
                <a:gd name="T15" fmla="*/ 0 h 221"/>
                <a:gd name="T16" fmla="*/ 60 w 118"/>
                <a:gd name="T17" fmla="*/ 15 h 221"/>
                <a:gd name="T18" fmla="*/ 47 w 118"/>
                <a:gd name="T19" fmla="*/ 67 h 221"/>
                <a:gd name="T20" fmla="*/ 11 w 118"/>
                <a:gd name="T21" fmla="*/ 67 h 221"/>
                <a:gd name="T22" fmla="*/ 0 w 118"/>
                <a:gd name="T23" fmla="*/ 75 h 221"/>
                <a:gd name="T24" fmla="*/ 11 w 118"/>
                <a:gd name="T25" fmla="*/ 80 h 221"/>
                <a:gd name="T26" fmla="*/ 44 w 118"/>
                <a:gd name="T27" fmla="*/ 80 h 221"/>
                <a:gd name="T28" fmla="*/ 23 w 118"/>
                <a:gd name="T29" fmla="*/ 162 h 221"/>
                <a:gd name="T30" fmla="*/ 18 w 118"/>
                <a:gd name="T31" fmla="*/ 188 h 221"/>
                <a:gd name="T32" fmla="*/ 55 w 118"/>
                <a:gd name="T33" fmla="*/ 221 h 221"/>
                <a:gd name="T34" fmla="*/ 116 w 118"/>
                <a:gd name="T35" fmla="*/ 168 h 221"/>
                <a:gd name="T36" fmla="*/ 110 w 118"/>
                <a:gd name="T37" fmla="*/ 163 h 221"/>
                <a:gd name="T38" fmla="*/ 103 w 118"/>
                <a:gd name="T39" fmla="*/ 170 h 221"/>
                <a:gd name="T40" fmla="*/ 56 w 118"/>
                <a:gd name="T41" fmla="*/ 211 h 221"/>
                <a:gd name="T42" fmla="*/ 44 w 118"/>
                <a:gd name="T43" fmla="*/ 194 h 221"/>
                <a:gd name="T44" fmla="*/ 46 w 118"/>
                <a:gd name="T45" fmla="*/ 180 h 221"/>
                <a:gd name="T46" fmla="*/ 71 w 118"/>
                <a:gd name="T47" fmla="*/ 8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 h="221">
                  <a:moveTo>
                    <a:pt x="71" y="80"/>
                  </a:moveTo>
                  <a:lnTo>
                    <a:pt x="107" y="80"/>
                  </a:lnTo>
                  <a:cubicBezTo>
                    <a:pt x="114" y="80"/>
                    <a:pt x="118" y="80"/>
                    <a:pt x="118" y="72"/>
                  </a:cubicBezTo>
                  <a:cubicBezTo>
                    <a:pt x="118" y="67"/>
                    <a:pt x="114" y="67"/>
                    <a:pt x="108" y="67"/>
                  </a:cubicBezTo>
                  <a:lnTo>
                    <a:pt x="74" y="67"/>
                  </a:lnTo>
                  <a:lnTo>
                    <a:pt x="87" y="16"/>
                  </a:lnTo>
                  <a:cubicBezTo>
                    <a:pt x="88" y="14"/>
                    <a:pt x="88" y="12"/>
                    <a:pt x="88" y="11"/>
                  </a:cubicBezTo>
                  <a:cubicBezTo>
                    <a:pt x="88" y="5"/>
                    <a:pt x="84" y="0"/>
                    <a:pt x="77" y="0"/>
                  </a:cubicBezTo>
                  <a:cubicBezTo>
                    <a:pt x="68" y="0"/>
                    <a:pt x="63" y="6"/>
                    <a:pt x="60" y="15"/>
                  </a:cubicBezTo>
                  <a:cubicBezTo>
                    <a:pt x="58" y="23"/>
                    <a:pt x="62" y="7"/>
                    <a:pt x="47" y="67"/>
                  </a:cubicBezTo>
                  <a:lnTo>
                    <a:pt x="11" y="67"/>
                  </a:lnTo>
                  <a:cubicBezTo>
                    <a:pt x="5" y="67"/>
                    <a:pt x="0" y="67"/>
                    <a:pt x="0" y="75"/>
                  </a:cubicBezTo>
                  <a:cubicBezTo>
                    <a:pt x="0" y="80"/>
                    <a:pt x="4" y="80"/>
                    <a:pt x="11" y="80"/>
                  </a:cubicBezTo>
                  <a:lnTo>
                    <a:pt x="44" y="80"/>
                  </a:lnTo>
                  <a:lnTo>
                    <a:pt x="23" y="162"/>
                  </a:lnTo>
                  <a:cubicBezTo>
                    <a:pt x="21" y="171"/>
                    <a:pt x="18" y="183"/>
                    <a:pt x="18" y="188"/>
                  </a:cubicBezTo>
                  <a:cubicBezTo>
                    <a:pt x="18" y="208"/>
                    <a:pt x="35" y="221"/>
                    <a:pt x="55" y="221"/>
                  </a:cubicBezTo>
                  <a:cubicBezTo>
                    <a:pt x="94" y="221"/>
                    <a:pt x="116" y="172"/>
                    <a:pt x="116" y="168"/>
                  </a:cubicBezTo>
                  <a:cubicBezTo>
                    <a:pt x="116" y="163"/>
                    <a:pt x="111" y="163"/>
                    <a:pt x="110" y="163"/>
                  </a:cubicBezTo>
                  <a:cubicBezTo>
                    <a:pt x="106" y="163"/>
                    <a:pt x="106" y="164"/>
                    <a:pt x="103" y="170"/>
                  </a:cubicBezTo>
                  <a:cubicBezTo>
                    <a:pt x="93" y="192"/>
                    <a:pt x="76" y="211"/>
                    <a:pt x="56" y="211"/>
                  </a:cubicBezTo>
                  <a:cubicBezTo>
                    <a:pt x="49" y="211"/>
                    <a:pt x="44" y="207"/>
                    <a:pt x="44" y="194"/>
                  </a:cubicBezTo>
                  <a:cubicBezTo>
                    <a:pt x="44" y="191"/>
                    <a:pt x="46" y="183"/>
                    <a:pt x="46" y="180"/>
                  </a:cubicBezTo>
                  <a:lnTo>
                    <a:pt x="71" y="8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Freeform 187">
              <a:extLst>
                <a:ext uri="{FF2B5EF4-FFF2-40B4-BE49-F238E27FC236}">
                  <a16:creationId xmlns:a16="http://schemas.microsoft.com/office/drawing/2014/main" id="{DE5B9F4B-83C7-472A-B7FB-43302A4C131D}"/>
                </a:ext>
              </a:extLst>
            </p:cNvPr>
            <p:cNvSpPr>
              <a:spLocks/>
            </p:cNvSpPr>
            <p:nvPr>
              <p:custDataLst>
                <p:tags r:id="rId46"/>
              </p:custDataLst>
            </p:nvPr>
          </p:nvSpPr>
          <p:spPr bwMode="auto">
            <a:xfrm>
              <a:off x="8416925" y="5380038"/>
              <a:ext cx="68263" cy="333375"/>
            </a:xfrm>
            <a:custGeom>
              <a:avLst/>
              <a:gdLst>
                <a:gd name="T0" fmla="*/ 116 w 116"/>
                <a:gd name="T1" fmla="*/ 249 h 499"/>
                <a:gd name="T2" fmla="*/ 83 w 116"/>
                <a:gd name="T3" fmla="*/ 94 h 499"/>
                <a:gd name="T4" fmla="*/ 5 w 116"/>
                <a:gd name="T5" fmla="*/ 0 h 499"/>
                <a:gd name="T6" fmla="*/ 0 w 116"/>
                <a:gd name="T7" fmla="*/ 5 h 499"/>
                <a:gd name="T8" fmla="*/ 10 w 116"/>
                <a:gd name="T9" fmla="*/ 16 h 499"/>
                <a:gd name="T10" fmla="*/ 87 w 116"/>
                <a:gd name="T11" fmla="*/ 249 h 499"/>
                <a:gd name="T12" fmla="*/ 7 w 116"/>
                <a:gd name="T13" fmla="*/ 485 h 499"/>
                <a:gd name="T14" fmla="*/ 0 w 116"/>
                <a:gd name="T15" fmla="*/ 494 h 499"/>
                <a:gd name="T16" fmla="*/ 5 w 116"/>
                <a:gd name="T17" fmla="*/ 499 h 499"/>
                <a:gd name="T18" fmla="*/ 85 w 116"/>
                <a:gd name="T19" fmla="*/ 401 h 499"/>
                <a:gd name="T20" fmla="*/ 116 w 116"/>
                <a:gd name="T21" fmla="*/ 24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249"/>
                  </a:moveTo>
                  <a:cubicBezTo>
                    <a:pt x="116" y="210"/>
                    <a:pt x="111" y="150"/>
                    <a:pt x="83" y="94"/>
                  </a:cubicBezTo>
                  <a:cubicBezTo>
                    <a:pt x="53" y="32"/>
                    <a:pt x="10" y="0"/>
                    <a:pt x="5" y="0"/>
                  </a:cubicBezTo>
                  <a:cubicBezTo>
                    <a:pt x="2" y="0"/>
                    <a:pt x="0" y="2"/>
                    <a:pt x="0" y="5"/>
                  </a:cubicBezTo>
                  <a:cubicBezTo>
                    <a:pt x="0" y="6"/>
                    <a:pt x="0" y="7"/>
                    <a:pt x="10" y="16"/>
                  </a:cubicBezTo>
                  <a:cubicBezTo>
                    <a:pt x="59" y="66"/>
                    <a:pt x="87" y="145"/>
                    <a:pt x="87" y="249"/>
                  </a:cubicBezTo>
                  <a:cubicBezTo>
                    <a:pt x="87" y="335"/>
                    <a:pt x="69" y="422"/>
                    <a:pt x="7" y="485"/>
                  </a:cubicBezTo>
                  <a:cubicBezTo>
                    <a:pt x="0" y="491"/>
                    <a:pt x="0" y="492"/>
                    <a:pt x="0" y="494"/>
                  </a:cubicBezTo>
                  <a:cubicBezTo>
                    <a:pt x="0" y="497"/>
                    <a:pt x="2" y="499"/>
                    <a:pt x="5" y="499"/>
                  </a:cubicBezTo>
                  <a:cubicBezTo>
                    <a:pt x="10" y="499"/>
                    <a:pt x="55" y="465"/>
                    <a:pt x="85" y="401"/>
                  </a:cubicBezTo>
                  <a:cubicBezTo>
                    <a:pt x="110" y="346"/>
                    <a:pt x="116" y="291"/>
                    <a:pt x="116" y="249"/>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DA870AEF-A51A-42A3-84F4-5F71138A4A29}"/>
              </a:ext>
            </a:extLst>
          </p:cNvPr>
          <p:cNvGrpSpPr/>
          <p:nvPr/>
        </p:nvGrpSpPr>
        <p:grpSpPr>
          <a:xfrm>
            <a:off x="8809442" y="2201290"/>
            <a:ext cx="1491154" cy="1622286"/>
            <a:chOff x="9017992" y="2288091"/>
            <a:chExt cx="1491154" cy="1622286"/>
          </a:xfrm>
        </p:grpSpPr>
        <p:pic>
          <p:nvPicPr>
            <p:cNvPr id="13" name="Graphic 12" descr="Trophy">
              <a:extLst>
                <a:ext uri="{FF2B5EF4-FFF2-40B4-BE49-F238E27FC236}">
                  <a16:creationId xmlns:a16="http://schemas.microsoft.com/office/drawing/2014/main" id="{1A193310-C8AB-4868-A1BA-338498CFC404}"/>
                </a:ext>
              </a:extLst>
            </p:cNvPr>
            <p:cNvPicPr>
              <a:picLocks noChangeAspect="1"/>
            </p:cNvPicPr>
            <p:nvPr/>
          </p:nvPicPr>
          <p:blipFill>
            <a:blip r:embed="rId71">
              <a:extLst>
                <a:ext uri="{28A0092B-C50C-407E-A947-70E740481C1C}">
                  <a14:useLocalDpi xmlns:a14="http://schemas.microsoft.com/office/drawing/2010/main" val="0"/>
                </a:ext>
                <a:ext uri="{96DAC541-7B7A-43D3-8B79-37D633B846F1}">
                  <asvg:svgBlip xmlns:asvg="http://schemas.microsoft.com/office/drawing/2016/SVG/main" r:embed="rId72"/>
                </a:ext>
              </a:extLst>
            </a:blip>
            <a:stretch>
              <a:fillRect/>
            </a:stretch>
          </p:blipFill>
          <p:spPr>
            <a:xfrm>
              <a:off x="9306369" y="2288091"/>
              <a:ext cx="914400" cy="914400"/>
            </a:xfrm>
            <a:prstGeom prst="round2DiagRect">
              <a:avLst>
                <a:gd name="adj1" fmla="val 5608"/>
                <a:gd name="adj2" fmla="val 0"/>
              </a:avLst>
            </a:prstGeom>
            <a:effectLst>
              <a:outerShdw blurRad="88900" dist="38100" dir="5400000" algn="t" rotWithShape="0">
                <a:prstClr val="black">
                  <a:alpha val="40000"/>
                </a:prstClr>
              </a:outerShdw>
            </a:effectLst>
          </p:spPr>
        </p:pic>
        <p:sp>
          <p:nvSpPr>
            <p:cNvPr id="19" name="TextBox 18">
              <a:extLst>
                <a:ext uri="{FF2B5EF4-FFF2-40B4-BE49-F238E27FC236}">
                  <a16:creationId xmlns:a16="http://schemas.microsoft.com/office/drawing/2014/main" id="{132C90F6-EF7F-4329-B067-CD60F23AC902}"/>
                </a:ext>
              </a:extLst>
            </p:cNvPr>
            <p:cNvSpPr txBox="1"/>
            <p:nvPr/>
          </p:nvSpPr>
          <p:spPr>
            <a:xfrm>
              <a:off x="9017992" y="3202491"/>
              <a:ext cx="1491154" cy="707886"/>
            </a:xfrm>
            <a:prstGeom prst="rect">
              <a:avLst/>
            </a:prstGeom>
            <a:noFill/>
          </p:spPr>
          <p:txBody>
            <a:bodyPr wrap="square" rtlCol="0">
              <a:spAutoFit/>
            </a:bodyPr>
            <a:lstStyle/>
            <a:p>
              <a:pPr algn="ctr"/>
              <a:r>
                <a:rPr lang="en-US" sz="2000" dirty="0"/>
                <a:t>Reward function</a:t>
              </a:r>
            </a:p>
          </p:txBody>
        </p:sp>
      </p:grpSp>
      <p:grpSp>
        <p:nvGrpSpPr>
          <p:cNvPr id="487" name="Group 486">
            <a:extLst>
              <a:ext uri="{FF2B5EF4-FFF2-40B4-BE49-F238E27FC236}">
                <a16:creationId xmlns:a16="http://schemas.microsoft.com/office/drawing/2014/main" id="{E970F7E6-3AD6-4FF7-A356-6D49DC5155D0}"/>
              </a:ext>
            </a:extLst>
          </p:cNvPr>
          <p:cNvGrpSpPr>
            <a:grpSpLocks noChangeAspect="1"/>
          </p:cNvGrpSpPr>
          <p:nvPr>
            <p:custDataLst>
              <p:tags r:id="rId5"/>
            </p:custDataLst>
          </p:nvPr>
        </p:nvGrpSpPr>
        <p:grpSpPr>
          <a:xfrm>
            <a:off x="8657977" y="5454505"/>
            <a:ext cx="1794085" cy="357333"/>
            <a:chOff x="8905875" y="5353051"/>
            <a:chExt cx="2303463" cy="458787"/>
          </a:xfrm>
        </p:grpSpPr>
        <p:sp>
          <p:nvSpPr>
            <p:cNvPr id="475" name="Freeform 250">
              <a:extLst>
                <a:ext uri="{FF2B5EF4-FFF2-40B4-BE49-F238E27FC236}">
                  <a16:creationId xmlns:a16="http://schemas.microsoft.com/office/drawing/2014/main" id="{4890F6A4-0DE0-4B73-9C45-6E4A0E8163BC}"/>
                </a:ext>
              </a:extLst>
            </p:cNvPr>
            <p:cNvSpPr>
              <a:spLocks/>
            </p:cNvSpPr>
            <p:nvPr>
              <p:custDataLst>
                <p:tags r:id="rId21"/>
              </p:custDataLst>
            </p:nvPr>
          </p:nvSpPr>
          <p:spPr bwMode="auto">
            <a:xfrm>
              <a:off x="8905875" y="5495926"/>
              <a:ext cx="161925" cy="206375"/>
            </a:xfrm>
            <a:custGeom>
              <a:avLst/>
              <a:gdLst>
                <a:gd name="T0" fmla="*/ 29 w 203"/>
                <a:gd name="T1" fmla="*/ 190 h 225"/>
                <a:gd name="T2" fmla="*/ 25 w 203"/>
                <a:gd name="T3" fmla="*/ 212 h 225"/>
                <a:gd name="T4" fmla="*/ 39 w 203"/>
                <a:gd name="T5" fmla="*/ 225 h 225"/>
                <a:gd name="T6" fmla="*/ 58 w 203"/>
                <a:gd name="T7" fmla="*/ 211 h 225"/>
                <a:gd name="T8" fmla="*/ 78 w 203"/>
                <a:gd name="T9" fmla="*/ 133 h 225"/>
                <a:gd name="T10" fmla="*/ 94 w 203"/>
                <a:gd name="T11" fmla="*/ 68 h 225"/>
                <a:gd name="T12" fmla="*/ 122 w 203"/>
                <a:gd name="T13" fmla="*/ 27 h 225"/>
                <a:gd name="T14" fmla="*/ 161 w 203"/>
                <a:gd name="T15" fmla="*/ 10 h 225"/>
                <a:gd name="T16" fmla="*/ 182 w 203"/>
                <a:gd name="T17" fmla="*/ 16 h 225"/>
                <a:gd name="T18" fmla="*/ 157 w 203"/>
                <a:gd name="T19" fmla="*/ 44 h 225"/>
                <a:gd name="T20" fmla="*/ 175 w 203"/>
                <a:gd name="T21" fmla="*/ 61 h 225"/>
                <a:gd name="T22" fmla="*/ 203 w 203"/>
                <a:gd name="T23" fmla="*/ 32 h 225"/>
                <a:gd name="T24" fmla="*/ 161 w 203"/>
                <a:gd name="T25" fmla="*/ 0 h 225"/>
                <a:gd name="T26" fmla="*/ 98 w 203"/>
                <a:gd name="T27" fmla="*/ 38 h 225"/>
                <a:gd name="T28" fmla="*/ 52 w 203"/>
                <a:gd name="T29" fmla="*/ 0 h 225"/>
                <a:gd name="T30" fmla="*/ 15 w 203"/>
                <a:gd name="T31" fmla="*/ 28 h 225"/>
                <a:gd name="T32" fmla="*/ 0 w 203"/>
                <a:gd name="T33" fmla="*/ 76 h 225"/>
                <a:gd name="T34" fmla="*/ 6 w 203"/>
                <a:gd name="T35" fmla="*/ 81 h 225"/>
                <a:gd name="T36" fmla="*/ 14 w 203"/>
                <a:gd name="T37" fmla="*/ 70 h 225"/>
                <a:gd name="T38" fmla="*/ 51 w 203"/>
                <a:gd name="T39" fmla="*/ 10 h 225"/>
                <a:gd name="T40" fmla="*/ 66 w 203"/>
                <a:gd name="T41" fmla="*/ 33 h 225"/>
                <a:gd name="T42" fmla="*/ 58 w 203"/>
                <a:gd name="T43" fmla="*/ 75 h 225"/>
                <a:gd name="T44" fmla="*/ 29 w 203"/>
                <a:gd name="T45" fmla="*/ 19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3" h="225">
                  <a:moveTo>
                    <a:pt x="29" y="190"/>
                  </a:moveTo>
                  <a:cubicBezTo>
                    <a:pt x="28" y="198"/>
                    <a:pt x="25" y="209"/>
                    <a:pt x="25" y="212"/>
                  </a:cubicBezTo>
                  <a:cubicBezTo>
                    <a:pt x="25" y="221"/>
                    <a:pt x="32" y="225"/>
                    <a:pt x="39" y="225"/>
                  </a:cubicBezTo>
                  <a:cubicBezTo>
                    <a:pt x="45" y="225"/>
                    <a:pt x="54" y="221"/>
                    <a:pt x="58" y="211"/>
                  </a:cubicBezTo>
                  <a:cubicBezTo>
                    <a:pt x="59" y="209"/>
                    <a:pt x="76" y="142"/>
                    <a:pt x="78" y="133"/>
                  </a:cubicBezTo>
                  <a:cubicBezTo>
                    <a:pt x="82" y="116"/>
                    <a:pt x="91" y="81"/>
                    <a:pt x="94" y="68"/>
                  </a:cubicBezTo>
                  <a:cubicBezTo>
                    <a:pt x="96" y="61"/>
                    <a:pt x="110" y="38"/>
                    <a:pt x="122" y="27"/>
                  </a:cubicBezTo>
                  <a:cubicBezTo>
                    <a:pt x="126" y="23"/>
                    <a:pt x="140" y="10"/>
                    <a:pt x="161" y="10"/>
                  </a:cubicBezTo>
                  <a:cubicBezTo>
                    <a:pt x="174" y="10"/>
                    <a:pt x="182" y="16"/>
                    <a:pt x="182" y="16"/>
                  </a:cubicBezTo>
                  <a:cubicBezTo>
                    <a:pt x="167" y="19"/>
                    <a:pt x="157" y="31"/>
                    <a:pt x="157" y="44"/>
                  </a:cubicBezTo>
                  <a:cubicBezTo>
                    <a:pt x="157" y="52"/>
                    <a:pt x="162" y="61"/>
                    <a:pt x="175" y="61"/>
                  </a:cubicBezTo>
                  <a:cubicBezTo>
                    <a:pt x="189" y="61"/>
                    <a:pt x="203" y="50"/>
                    <a:pt x="203" y="32"/>
                  </a:cubicBezTo>
                  <a:cubicBezTo>
                    <a:pt x="203" y="14"/>
                    <a:pt x="187" y="0"/>
                    <a:pt x="161" y="0"/>
                  </a:cubicBezTo>
                  <a:cubicBezTo>
                    <a:pt x="129" y="0"/>
                    <a:pt x="107" y="24"/>
                    <a:pt x="98" y="38"/>
                  </a:cubicBezTo>
                  <a:cubicBezTo>
                    <a:pt x="94" y="15"/>
                    <a:pt x="76" y="0"/>
                    <a:pt x="52" y="0"/>
                  </a:cubicBezTo>
                  <a:cubicBezTo>
                    <a:pt x="29" y="0"/>
                    <a:pt x="20" y="19"/>
                    <a:pt x="15" y="28"/>
                  </a:cubicBezTo>
                  <a:cubicBezTo>
                    <a:pt x="6" y="45"/>
                    <a:pt x="0" y="75"/>
                    <a:pt x="0" y="76"/>
                  </a:cubicBezTo>
                  <a:cubicBezTo>
                    <a:pt x="0" y="81"/>
                    <a:pt x="5" y="81"/>
                    <a:pt x="6" y="81"/>
                  </a:cubicBezTo>
                  <a:cubicBezTo>
                    <a:pt x="11" y="81"/>
                    <a:pt x="11" y="81"/>
                    <a:pt x="14" y="70"/>
                  </a:cubicBezTo>
                  <a:cubicBezTo>
                    <a:pt x="23" y="34"/>
                    <a:pt x="33" y="10"/>
                    <a:pt x="51" y="10"/>
                  </a:cubicBezTo>
                  <a:cubicBezTo>
                    <a:pt x="59" y="10"/>
                    <a:pt x="66" y="14"/>
                    <a:pt x="66" y="33"/>
                  </a:cubicBezTo>
                  <a:cubicBezTo>
                    <a:pt x="66" y="44"/>
                    <a:pt x="65" y="49"/>
                    <a:pt x="58" y="75"/>
                  </a:cubicBezTo>
                  <a:lnTo>
                    <a:pt x="29" y="19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 name="Freeform 251">
              <a:extLst>
                <a:ext uri="{FF2B5EF4-FFF2-40B4-BE49-F238E27FC236}">
                  <a16:creationId xmlns:a16="http://schemas.microsoft.com/office/drawing/2014/main" id="{47A3C864-DFD2-4116-975E-19CBACED6C80}"/>
                </a:ext>
              </a:extLst>
            </p:cNvPr>
            <p:cNvSpPr>
              <a:spLocks/>
            </p:cNvSpPr>
            <p:nvPr>
              <p:custDataLst>
                <p:tags r:id="rId22"/>
              </p:custDataLst>
            </p:nvPr>
          </p:nvSpPr>
          <p:spPr bwMode="auto">
            <a:xfrm>
              <a:off x="9085263" y="5565776"/>
              <a:ext cx="93663" cy="203200"/>
            </a:xfrm>
            <a:custGeom>
              <a:avLst/>
              <a:gdLst>
                <a:gd name="T0" fmla="*/ 71 w 118"/>
                <a:gd name="T1" fmla="*/ 80 h 221"/>
                <a:gd name="T2" fmla="*/ 106 w 118"/>
                <a:gd name="T3" fmla="*/ 80 h 221"/>
                <a:gd name="T4" fmla="*/ 118 w 118"/>
                <a:gd name="T5" fmla="*/ 72 h 221"/>
                <a:gd name="T6" fmla="*/ 107 w 118"/>
                <a:gd name="T7" fmla="*/ 67 h 221"/>
                <a:gd name="T8" fmla="*/ 74 w 118"/>
                <a:gd name="T9" fmla="*/ 67 h 221"/>
                <a:gd name="T10" fmla="*/ 87 w 118"/>
                <a:gd name="T11" fmla="*/ 16 h 221"/>
                <a:gd name="T12" fmla="*/ 88 w 118"/>
                <a:gd name="T13" fmla="*/ 11 h 221"/>
                <a:gd name="T14" fmla="*/ 76 w 118"/>
                <a:gd name="T15" fmla="*/ 0 h 221"/>
                <a:gd name="T16" fmla="*/ 60 w 118"/>
                <a:gd name="T17" fmla="*/ 15 h 221"/>
                <a:gd name="T18" fmla="*/ 46 w 118"/>
                <a:gd name="T19" fmla="*/ 67 h 221"/>
                <a:gd name="T20" fmla="*/ 11 w 118"/>
                <a:gd name="T21" fmla="*/ 67 h 221"/>
                <a:gd name="T22" fmla="*/ 0 w 118"/>
                <a:gd name="T23" fmla="*/ 75 h 221"/>
                <a:gd name="T24" fmla="*/ 10 w 118"/>
                <a:gd name="T25" fmla="*/ 80 h 221"/>
                <a:gd name="T26" fmla="*/ 43 w 118"/>
                <a:gd name="T27" fmla="*/ 80 h 221"/>
                <a:gd name="T28" fmla="*/ 23 w 118"/>
                <a:gd name="T29" fmla="*/ 162 h 221"/>
                <a:gd name="T30" fmla="*/ 18 w 118"/>
                <a:gd name="T31" fmla="*/ 188 h 221"/>
                <a:gd name="T32" fmla="*/ 55 w 118"/>
                <a:gd name="T33" fmla="*/ 221 h 221"/>
                <a:gd name="T34" fmla="*/ 116 w 118"/>
                <a:gd name="T35" fmla="*/ 168 h 221"/>
                <a:gd name="T36" fmla="*/ 110 w 118"/>
                <a:gd name="T37" fmla="*/ 163 h 221"/>
                <a:gd name="T38" fmla="*/ 103 w 118"/>
                <a:gd name="T39" fmla="*/ 170 h 221"/>
                <a:gd name="T40" fmla="*/ 56 w 118"/>
                <a:gd name="T41" fmla="*/ 211 h 221"/>
                <a:gd name="T42" fmla="*/ 44 w 118"/>
                <a:gd name="T43" fmla="*/ 194 h 221"/>
                <a:gd name="T44" fmla="*/ 46 w 118"/>
                <a:gd name="T45" fmla="*/ 180 h 221"/>
                <a:gd name="T46" fmla="*/ 71 w 118"/>
                <a:gd name="T47" fmla="*/ 8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 h="221">
                  <a:moveTo>
                    <a:pt x="71" y="80"/>
                  </a:moveTo>
                  <a:lnTo>
                    <a:pt x="106" y="80"/>
                  </a:lnTo>
                  <a:cubicBezTo>
                    <a:pt x="113" y="80"/>
                    <a:pt x="118" y="80"/>
                    <a:pt x="118" y="72"/>
                  </a:cubicBezTo>
                  <a:cubicBezTo>
                    <a:pt x="118" y="67"/>
                    <a:pt x="113" y="67"/>
                    <a:pt x="107" y="67"/>
                  </a:cubicBezTo>
                  <a:lnTo>
                    <a:pt x="74" y="67"/>
                  </a:lnTo>
                  <a:lnTo>
                    <a:pt x="87" y="16"/>
                  </a:lnTo>
                  <a:cubicBezTo>
                    <a:pt x="87" y="14"/>
                    <a:pt x="88" y="12"/>
                    <a:pt x="88" y="11"/>
                  </a:cubicBezTo>
                  <a:cubicBezTo>
                    <a:pt x="88" y="5"/>
                    <a:pt x="83" y="0"/>
                    <a:pt x="76" y="0"/>
                  </a:cubicBezTo>
                  <a:cubicBezTo>
                    <a:pt x="67" y="0"/>
                    <a:pt x="62" y="6"/>
                    <a:pt x="60" y="15"/>
                  </a:cubicBezTo>
                  <a:cubicBezTo>
                    <a:pt x="57" y="23"/>
                    <a:pt x="62" y="7"/>
                    <a:pt x="46" y="67"/>
                  </a:cubicBezTo>
                  <a:lnTo>
                    <a:pt x="11" y="67"/>
                  </a:lnTo>
                  <a:cubicBezTo>
                    <a:pt x="4" y="67"/>
                    <a:pt x="0" y="67"/>
                    <a:pt x="0" y="75"/>
                  </a:cubicBezTo>
                  <a:cubicBezTo>
                    <a:pt x="0" y="80"/>
                    <a:pt x="4" y="80"/>
                    <a:pt x="10" y="80"/>
                  </a:cubicBezTo>
                  <a:lnTo>
                    <a:pt x="43" y="80"/>
                  </a:lnTo>
                  <a:lnTo>
                    <a:pt x="23" y="162"/>
                  </a:lnTo>
                  <a:cubicBezTo>
                    <a:pt x="21" y="171"/>
                    <a:pt x="18" y="183"/>
                    <a:pt x="18" y="188"/>
                  </a:cubicBezTo>
                  <a:cubicBezTo>
                    <a:pt x="18" y="208"/>
                    <a:pt x="35" y="221"/>
                    <a:pt x="55" y="221"/>
                  </a:cubicBezTo>
                  <a:cubicBezTo>
                    <a:pt x="94" y="221"/>
                    <a:pt x="116" y="172"/>
                    <a:pt x="116" y="168"/>
                  </a:cubicBezTo>
                  <a:cubicBezTo>
                    <a:pt x="116" y="163"/>
                    <a:pt x="111" y="163"/>
                    <a:pt x="110" y="163"/>
                  </a:cubicBezTo>
                  <a:cubicBezTo>
                    <a:pt x="106" y="163"/>
                    <a:pt x="105" y="164"/>
                    <a:pt x="103" y="170"/>
                  </a:cubicBezTo>
                  <a:cubicBezTo>
                    <a:pt x="93" y="192"/>
                    <a:pt x="75" y="211"/>
                    <a:pt x="56" y="211"/>
                  </a:cubicBezTo>
                  <a:cubicBezTo>
                    <a:pt x="49" y="211"/>
                    <a:pt x="44" y="207"/>
                    <a:pt x="44" y="194"/>
                  </a:cubicBezTo>
                  <a:cubicBezTo>
                    <a:pt x="44" y="191"/>
                    <a:pt x="45" y="183"/>
                    <a:pt x="46" y="180"/>
                  </a:cubicBezTo>
                  <a:lnTo>
                    <a:pt x="71" y="8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 name="Freeform 252">
              <a:extLst>
                <a:ext uri="{FF2B5EF4-FFF2-40B4-BE49-F238E27FC236}">
                  <a16:creationId xmlns:a16="http://schemas.microsoft.com/office/drawing/2014/main" id="{136265FC-790A-4A84-8B59-31BDBB7CA5BE}"/>
                </a:ext>
              </a:extLst>
            </p:cNvPr>
            <p:cNvSpPr>
              <a:spLocks/>
            </p:cNvSpPr>
            <p:nvPr>
              <p:custDataLst>
                <p:tags r:id="rId23"/>
              </p:custDataLst>
            </p:nvPr>
          </p:nvSpPr>
          <p:spPr bwMode="auto">
            <a:xfrm>
              <a:off x="9345613" y="5529263"/>
              <a:ext cx="266700" cy="107950"/>
            </a:xfrm>
            <a:custGeom>
              <a:avLst/>
              <a:gdLst>
                <a:gd name="T0" fmla="*/ 333 w 333"/>
                <a:gd name="T1" fmla="*/ 16 h 117"/>
                <a:gd name="T2" fmla="*/ 326 w 333"/>
                <a:gd name="T3" fmla="*/ 0 h 117"/>
                <a:gd name="T4" fmla="*/ 319 w 333"/>
                <a:gd name="T5" fmla="*/ 13 h 117"/>
                <a:gd name="T6" fmla="*/ 249 w 333"/>
                <a:gd name="T7" fmla="*/ 89 h 117"/>
                <a:gd name="T8" fmla="*/ 169 w 333"/>
                <a:gd name="T9" fmla="*/ 46 h 117"/>
                <a:gd name="T10" fmla="*/ 84 w 333"/>
                <a:gd name="T11" fmla="*/ 0 h 117"/>
                <a:gd name="T12" fmla="*/ 0 w 333"/>
                <a:gd name="T13" fmla="*/ 100 h 117"/>
                <a:gd name="T14" fmla="*/ 7 w 333"/>
                <a:gd name="T15" fmla="*/ 116 h 117"/>
                <a:gd name="T16" fmla="*/ 14 w 333"/>
                <a:gd name="T17" fmla="*/ 105 h 117"/>
                <a:gd name="T18" fmla="*/ 84 w 333"/>
                <a:gd name="T19" fmla="*/ 28 h 117"/>
                <a:gd name="T20" fmla="*/ 164 w 333"/>
                <a:gd name="T21" fmla="*/ 71 h 117"/>
                <a:gd name="T22" fmla="*/ 249 w 333"/>
                <a:gd name="T23" fmla="*/ 117 h 117"/>
                <a:gd name="T24" fmla="*/ 333 w 333"/>
                <a:gd name="T25" fmla="*/ 1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117">
                  <a:moveTo>
                    <a:pt x="333" y="16"/>
                  </a:moveTo>
                  <a:cubicBezTo>
                    <a:pt x="333" y="5"/>
                    <a:pt x="330" y="0"/>
                    <a:pt x="326" y="0"/>
                  </a:cubicBezTo>
                  <a:cubicBezTo>
                    <a:pt x="324" y="0"/>
                    <a:pt x="320" y="4"/>
                    <a:pt x="319" y="13"/>
                  </a:cubicBezTo>
                  <a:cubicBezTo>
                    <a:pt x="317" y="61"/>
                    <a:pt x="284" y="89"/>
                    <a:pt x="249" y="89"/>
                  </a:cubicBezTo>
                  <a:cubicBezTo>
                    <a:pt x="218" y="89"/>
                    <a:pt x="194" y="67"/>
                    <a:pt x="169" y="46"/>
                  </a:cubicBezTo>
                  <a:cubicBezTo>
                    <a:pt x="144" y="23"/>
                    <a:pt x="118" y="0"/>
                    <a:pt x="84" y="0"/>
                  </a:cubicBezTo>
                  <a:cubicBezTo>
                    <a:pt x="30" y="0"/>
                    <a:pt x="0" y="55"/>
                    <a:pt x="0" y="100"/>
                  </a:cubicBezTo>
                  <a:cubicBezTo>
                    <a:pt x="0" y="116"/>
                    <a:pt x="7" y="116"/>
                    <a:pt x="7" y="116"/>
                  </a:cubicBezTo>
                  <a:cubicBezTo>
                    <a:pt x="13" y="116"/>
                    <a:pt x="14" y="106"/>
                    <a:pt x="14" y="105"/>
                  </a:cubicBezTo>
                  <a:cubicBezTo>
                    <a:pt x="16" y="50"/>
                    <a:pt x="54" y="28"/>
                    <a:pt x="84" y="28"/>
                  </a:cubicBezTo>
                  <a:cubicBezTo>
                    <a:pt x="116" y="28"/>
                    <a:pt x="140" y="49"/>
                    <a:pt x="164" y="71"/>
                  </a:cubicBezTo>
                  <a:cubicBezTo>
                    <a:pt x="189" y="94"/>
                    <a:pt x="215" y="117"/>
                    <a:pt x="249" y="117"/>
                  </a:cubicBezTo>
                  <a:cubicBezTo>
                    <a:pt x="304" y="117"/>
                    <a:pt x="333" y="62"/>
                    <a:pt x="333" y="16"/>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 name="Freeform 253">
              <a:extLst>
                <a:ext uri="{FF2B5EF4-FFF2-40B4-BE49-F238E27FC236}">
                  <a16:creationId xmlns:a16="http://schemas.microsoft.com/office/drawing/2014/main" id="{D1E3E421-2D43-4942-9A8A-F01974516157}"/>
                </a:ext>
              </a:extLst>
            </p:cNvPr>
            <p:cNvSpPr>
              <a:spLocks/>
            </p:cNvSpPr>
            <p:nvPr>
              <p:custDataLst>
                <p:tags r:id="rId24"/>
              </p:custDataLst>
            </p:nvPr>
          </p:nvSpPr>
          <p:spPr bwMode="auto">
            <a:xfrm>
              <a:off x="9753600" y="5384801"/>
              <a:ext cx="325438" cy="322262"/>
            </a:xfrm>
            <a:custGeom>
              <a:avLst/>
              <a:gdLst>
                <a:gd name="T0" fmla="*/ 192 w 407"/>
                <a:gd name="T1" fmla="*/ 28 h 352"/>
                <a:gd name="T2" fmla="*/ 312 w 407"/>
                <a:gd name="T3" fmla="*/ 84 h 352"/>
                <a:gd name="T4" fmla="*/ 206 w 407"/>
                <a:gd name="T5" fmla="*/ 177 h 352"/>
                <a:gd name="T6" fmla="*/ 165 w 407"/>
                <a:gd name="T7" fmla="*/ 201 h 352"/>
                <a:gd name="T8" fmla="*/ 167 w 407"/>
                <a:gd name="T9" fmla="*/ 204 h 352"/>
                <a:gd name="T10" fmla="*/ 224 w 407"/>
                <a:gd name="T11" fmla="*/ 277 h 352"/>
                <a:gd name="T12" fmla="*/ 290 w 407"/>
                <a:gd name="T13" fmla="*/ 352 h 352"/>
                <a:gd name="T14" fmla="*/ 407 w 407"/>
                <a:gd name="T15" fmla="*/ 280 h 352"/>
                <a:gd name="T16" fmla="*/ 402 w 407"/>
                <a:gd name="T17" fmla="*/ 276 h 352"/>
                <a:gd name="T18" fmla="*/ 366 w 407"/>
                <a:gd name="T19" fmla="*/ 298 h 352"/>
                <a:gd name="T20" fmla="*/ 322 w 407"/>
                <a:gd name="T21" fmla="*/ 324 h 352"/>
                <a:gd name="T22" fmla="*/ 265 w 407"/>
                <a:gd name="T23" fmla="*/ 250 h 352"/>
                <a:gd name="T24" fmla="*/ 234 w 407"/>
                <a:gd name="T25" fmla="*/ 193 h 352"/>
                <a:gd name="T26" fmla="*/ 355 w 407"/>
                <a:gd name="T27" fmla="*/ 63 h 352"/>
                <a:gd name="T28" fmla="*/ 196 w 407"/>
                <a:gd name="T29" fmla="*/ 0 h 352"/>
                <a:gd name="T30" fmla="*/ 76 w 407"/>
                <a:gd name="T31" fmla="*/ 18 h 352"/>
                <a:gd name="T32" fmla="*/ 0 w 407"/>
                <a:gd name="T33" fmla="*/ 93 h 352"/>
                <a:gd name="T34" fmla="*/ 5 w 407"/>
                <a:gd name="T35" fmla="*/ 97 h 352"/>
                <a:gd name="T36" fmla="*/ 29 w 407"/>
                <a:gd name="T37" fmla="*/ 88 h 352"/>
                <a:gd name="T38" fmla="*/ 44 w 407"/>
                <a:gd name="T39" fmla="*/ 68 h 352"/>
                <a:gd name="T40" fmla="*/ 127 w 407"/>
                <a:gd name="T41" fmla="*/ 28 h 352"/>
                <a:gd name="T42" fmla="*/ 104 w 407"/>
                <a:gd name="T43" fmla="*/ 177 h 352"/>
                <a:gd name="T44" fmla="*/ 50 w 407"/>
                <a:gd name="T45" fmla="*/ 341 h 352"/>
                <a:gd name="T46" fmla="*/ 47 w 407"/>
                <a:gd name="T47" fmla="*/ 348 h 352"/>
                <a:gd name="T48" fmla="*/ 52 w 407"/>
                <a:gd name="T49" fmla="*/ 352 h 352"/>
                <a:gd name="T50" fmla="*/ 89 w 407"/>
                <a:gd name="T51" fmla="*/ 330 h 352"/>
                <a:gd name="T52" fmla="*/ 168 w 407"/>
                <a:gd name="T53" fmla="*/ 28 h 352"/>
                <a:gd name="T54" fmla="*/ 192 w 407"/>
                <a:gd name="T55" fmla="*/ 28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7" h="352">
                  <a:moveTo>
                    <a:pt x="192" y="28"/>
                  </a:moveTo>
                  <a:cubicBezTo>
                    <a:pt x="288" y="28"/>
                    <a:pt x="312" y="51"/>
                    <a:pt x="312" y="84"/>
                  </a:cubicBezTo>
                  <a:cubicBezTo>
                    <a:pt x="312" y="115"/>
                    <a:pt x="289" y="174"/>
                    <a:pt x="206" y="177"/>
                  </a:cubicBezTo>
                  <a:cubicBezTo>
                    <a:pt x="182" y="178"/>
                    <a:pt x="165" y="196"/>
                    <a:pt x="165" y="201"/>
                  </a:cubicBezTo>
                  <a:cubicBezTo>
                    <a:pt x="165" y="204"/>
                    <a:pt x="167" y="204"/>
                    <a:pt x="167" y="204"/>
                  </a:cubicBezTo>
                  <a:cubicBezTo>
                    <a:pt x="188" y="208"/>
                    <a:pt x="198" y="218"/>
                    <a:pt x="224" y="277"/>
                  </a:cubicBezTo>
                  <a:cubicBezTo>
                    <a:pt x="247" y="329"/>
                    <a:pt x="260" y="352"/>
                    <a:pt x="290" y="352"/>
                  </a:cubicBezTo>
                  <a:cubicBezTo>
                    <a:pt x="350" y="352"/>
                    <a:pt x="407" y="291"/>
                    <a:pt x="407" y="280"/>
                  </a:cubicBezTo>
                  <a:cubicBezTo>
                    <a:pt x="407" y="276"/>
                    <a:pt x="403" y="276"/>
                    <a:pt x="402" y="276"/>
                  </a:cubicBezTo>
                  <a:cubicBezTo>
                    <a:pt x="396" y="276"/>
                    <a:pt x="376" y="283"/>
                    <a:pt x="366" y="298"/>
                  </a:cubicBezTo>
                  <a:cubicBezTo>
                    <a:pt x="358" y="309"/>
                    <a:pt x="347" y="324"/>
                    <a:pt x="322" y="324"/>
                  </a:cubicBezTo>
                  <a:cubicBezTo>
                    <a:pt x="297" y="324"/>
                    <a:pt x="282" y="289"/>
                    <a:pt x="265" y="250"/>
                  </a:cubicBezTo>
                  <a:cubicBezTo>
                    <a:pt x="254" y="225"/>
                    <a:pt x="245" y="207"/>
                    <a:pt x="234" y="193"/>
                  </a:cubicBezTo>
                  <a:cubicBezTo>
                    <a:pt x="306" y="167"/>
                    <a:pt x="355" y="115"/>
                    <a:pt x="355" y="63"/>
                  </a:cubicBezTo>
                  <a:cubicBezTo>
                    <a:pt x="355" y="0"/>
                    <a:pt x="271" y="0"/>
                    <a:pt x="196" y="0"/>
                  </a:cubicBezTo>
                  <a:cubicBezTo>
                    <a:pt x="146" y="0"/>
                    <a:pt x="118" y="0"/>
                    <a:pt x="76" y="18"/>
                  </a:cubicBezTo>
                  <a:cubicBezTo>
                    <a:pt x="9" y="48"/>
                    <a:pt x="0" y="89"/>
                    <a:pt x="0" y="93"/>
                  </a:cubicBezTo>
                  <a:cubicBezTo>
                    <a:pt x="0" y="96"/>
                    <a:pt x="2" y="97"/>
                    <a:pt x="5" y="97"/>
                  </a:cubicBezTo>
                  <a:cubicBezTo>
                    <a:pt x="13" y="97"/>
                    <a:pt x="25" y="90"/>
                    <a:pt x="29" y="88"/>
                  </a:cubicBezTo>
                  <a:cubicBezTo>
                    <a:pt x="39" y="81"/>
                    <a:pt x="41" y="78"/>
                    <a:pt x="44" y="68"/>
                  </a:cubicBezTo>
                  <a:cubicBezTo>
                    <a:pt x="51" y="48"/>
                    <a:pt x="65" y="31"/>
                    <a:pt x="127" y="28"/>
                  </a:cubicBezTo>
                  <a:cubicBezTo>
                    <a:pt x="125" y="58"/>
                    <a:pt x="121" y="105"/>
                    <a:pt x="104" y="177"/>
                  </a:cubicBezTo>
                  <a:cubicBezTo>
                    <a:pt x="90" y="233"/>
                    <a:pt x="72" y="288"/>
                    <a:pt x="50" y="341"/>
                  </a:cubicBezTo>
                  <a:cubicBezTo>
                    <a:pt x="47" y="347"/>
                    <a:pt x="47" y="348"/>
                    <a:pt x="47" y="348"/>
                  </a:cubicBezTo>
                  <a:cubicBezTo>
                    <a:pt x="47" y="352"/>
                    <a:pt x="51" y="352"/>
                    <a:pt x="52" y="352"/>
                  </a:cubicBezTo>
                  <a:cubicBezTo>
                    <a:pt x="62" y="352"/>
                    <a:pt x="83" y="340"/>
                    <a:pt x="89" y="330"/>
                  </a:cubicBezTo>
                  <a:cubicBezTo>
                    <a:pt x="90" y="328"/>
                    <a:pt x="153" y="187"/>
                    <a:pt x="168" y="28"/>
                  </a:cubicBezTo>
                  <a:lnTo>
                    <a:pt x="192" y="28"/>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 name="Freeform 254">
              <a:extLst>
                <a:ext uri="{FF2B5EF4-FFF2-40B4-BE49-F238E27FC236}">
                  <a16:creationId xmlns:a16="http://schemas.microsoft.com/office/drawing/2014/main" id="{1D62F29C-2C1C-4C8B-B8E4-020028092A66}"/>
                </a:ext>
              </a:extLst>
            </p:cNvPr>
            <p:cNvSpPr>
              <a:spLocks/>
            </p:cNvSpPr>
            <p:nvPr>
              <p:custDataLst>
                <p:tags r:id="rId25"/>
              </p:custDataLst>
            </p:nvPr>
          </p:nvSpPr>
          <p:spPr bwMode="auto">
            <a:xfrm>
              <a:off x="10121900" y="5353051"/>
              <a:ext cx="93663" cy="458787"/>
            </a:xfrm>
            <a:custGeom>
              <a:avLst/>
              <a:gdLst>
                <a:gd name="T0" fmla="*/ 116 w 116"/>
                <a:gd name="T1" fmla="*/ 494 h 499"/>
                <a:gd name="T2" fmla="*/ 107 w 116"/>
                <a:gd name="T3" fmla="*/ 483 h 499"/>
                <a:gd name="T4" fmla="*/ 29 w 116"/>
                <a:gd name="T5" fmla="*/ 249 h 499"/>
                <a:gd name="T6" fmla="*/ 109 w 116"/>
                <a:gd name="T7" fmla="*/ 13 h 499"/>
                <a:gd name="T8" fmla="*/ 116 w 116"/>
                <a:gd name="T9" fmla="*/ 5 h 499"/>
                <a:gd name="T10" fmla="*/ 111 w 116"/>
                <a:gd name="T11" fmla="*/ 0 h 499"/>
                <a:gd name="T12" fmla="*/ 32 w 116"/>
                <a:gd name="T13" fmla="*/ 97 h 499"/>
                <a:gd name="T14" fmla="*/ 0 w 116"/>
                <a:gd name="T15" fmla="*/ 249 h 499"/>
                <a:gd name="T16" fmla="*/ 33 w 116"/>
                <a:gd name="T17" fmla="*/ 405 h 499"/>
                <a:gd name="T18" fmla="*/ 111 w 116"/>
                <a:gd name="T19" fmla="*/ 499 h 499"/>
                <a:gd name="T20" fmla="*/ 116 w 116"/>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494"/>
                  </a:moveTo>
                  <a:cubicBezTo>
                    <a:pt x="116" y="492"/>
                    <a:pt x="116" y="491"/>
                    <a:pt x="107" y="483"/>
                  </a:cubicBezTo>
                  <a:cubicBezTo>
                    <a:pt x="45" y="420"/>
                    <a:pt x="29" y="326"/>
                    <a:pt x="29" y="249"/>
                  </a:cubicBezTo>
                  <a:cubicBezTo>
                    <a:pt x="29" y="162"/>
                    <a:pt x="48" y="76"/>
                    <a:pt x="109" y="13"/>
                  </a:cubicBezTo>
                  <a:cubicBezTo>
                    <a:pt x="116" y="7"/>
                    <a:pt x="116" y="6"/>
                    <a:pt x="116" y="5"/>
                  </a:cubicBezTo>
                  <a:cubicBezTo>
                    <a:pt x="116" y="1"/>
                    <a:pt x="114" y="0"/>
                    <a:pt x="111" y="0"/>
                  </a:cubicBezTo>
                  <a:cubicBezTo>
                    <a:pt x="106" y="0"/>
                    <a:pt x="61" y="34"/>
                    <a:pt x="32" y="97"/>
                  </a:cubicBezTo>
                  <a:cubicBezTo>
                    <a:pt x="6" y="152"/>
                    <a:pt x="0" y="207"/>
                    <a:pt x="0" y="249"/>
                  </a:cubicBezTo>
                  <a:cubicBezTo>
                    <a:pt x="0" y="288"/>
                    <a:pt x="6" y="348"/>
                    <a:pt x="33" y="405"/>
                  </a:cubicBezTo>
                  <a:cubicBezTo>
                    <a:pt x="63" y="466"/>
                    <a:pt x="106" y="499"/>
                    <a:pt x="111" y="499"/>
                  </a:cubicBezTo>
                  <a:cubicBezTo>
                    <a:pt x="114" y="499"/>
                    <a:pt x="116" y="497"/>
                    <a:pt x="116" y="494"/>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 name="Freeform 255">
              <a:extLst>
                <a:ext uri="{FF2B5EF4-FFF2-40B4-BE49-F238E27FC236}">
                  <a16:creationId xmlns:a16="http://schemas.microsoft.com/office/drawing/2014/main" id="{D6C327A1-DE7F-4D5E-9161-07F38C914B81}"/>
                </a:ext>
              </a:extLst>
            </p:cNvPr>
            <p:cNvSpPr>
              <a:spLocks/>
            </p:cNvSpPr>
            <p:nvPr>
              <p:custDataLst>
                <p:tags r:id="rId26"/>
              </p:custDataLst>
            </p:nvPr>
          </p:nvSpPr>
          <p:spPr bwMode="auto">
            <a:xfrm>
              <a:off x="10258425" y="5495926"/>
              <a:ext cx="147638" cy="206375"/>
            </a:xfrm>
            <a:custGeom>
              <a:avLst/>
              <a:gdLst>
                <a:gd name="T0" fmla="*/ 169 w 183"/>
                <a:gd name="T1" fmla="*/ 33 h 225"/>
                <a:gd name="T2" fmla="*/ 145 w 183"/>
                <a:gd name="T3" fmla="*/ 56 h 225"/>
                <a:gd name="T4" fmla="*/ 160 w 183"/>
                <a:gd name="T5" fmla="*/ 70 h 225"/>
                <a:gd name="T6" fmla="*/ 183 w 183"/>
                <a:gd name="T7" fmla="*/ 42 h 225"/>
                <a:gd name="T8" fmla="*/ 124 w 183"/>
                <a:gd name="T9" fmla="*/ 0 h 225"/>
                <a:gd name="T10" fmla="*/ 40 w 183"/>
                <a:gd name="T11" fmla="*/ 72 h 225"/>
                <a:gd name="T12" fmla="*/ 91 w 183"/>
                <a:gd name="T13" fmla="*/ 122 h 225"/>
                <a:gd name="T14" fmla="*/ 143 w 183"/>
                <a:gd name="T15" fmla="*/ 160 h 225"/>
                <a:gd name="T16" fmla="*/ 71 w 183"/>
                <a:gd name="T17" fmla="*/ 214 h 225"/>
                <a:gd name="T18" fmla="*/ 15 w 183"/>
                <a:gd name="T19" fmla="*/ 188 h 225"/>
                <a:gd name="T20" fmla="*/ 46 w 183"/>
                <a:gd name="T21" fmla="*/ 162 h 225"/>
                <a:gd name="T22" fmla="*/ 28 w 183"/>
                <a:gd name="T23" fmla="*/ 144 h 225"/>
                <a:gd name="T24" fmla="*/ 0 w 183"/>
                <a:gd name="T25" fmla="*/ 177 h 225"/>
                <a:gd name="T26" fmla="*/ 71 w 183"/>
                <a:gd name="T27" fmla="*/ 225 h 225"/>
                <a:gd name="T28" fmla="*/ 171 w 183"/>
                <a:gd name="T29" fmla="*/ 143 h 225"/>
                <a:gd name="T30" fmla="*/ 156 w 183"/>
                <a:gd name="T31" fmla="*/ 106 h 225"/>
                <a:gd name="T32" fmla="*/ 106 w 183"/>
                <a:gd name="T33" fmla="*/ 85 h 225"/>
                <a:gd name="T34" fmla="*/ 68 w 183"/>
                <a:gd name="T35" fmla="*/ 55 h 225"/>
                <a:gd name="T36" fmla="*/ 124 w 183"/>
                <a:gd name="T37" fmla="*/ 10 h 225"/>
                <a:gd name="T38" fmla="*/ 169 w 183"/>
                <a:gd name="T39" fmla="*/ 3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3" h="225">
                  <a:moveTo>
                    <a:pt x="169" y="33"/>
                  </a:moveTo>
                  <a:cubicBezTo>
                    <a:pt x="155" y="34"/>
                    <a:pt x="145" y="45"/>
                    <a:pt x="145" y="56"/>
                  </a:cubicBezTo>
                  <a:cubicBezTo>
                    <a:pt x="145" y="63"/>
                    <a:pt x="149" y="70"/>
                    <a:pt x="160" y="70"/>
                  </a:cubicBezTo>
                  <a:cubicBezTo>
                    <a:pt x="171" y="70"/>
                    <a:pt x="183" y="62"/>
                    <a:pt x="183" y="42"/>
                  </a:cubicBezTo>
                  <a:cubicBezTo>
                    <a:pt x="183" y="20"/>
                    <a:pt x="162" y="0"/>
                    <a:pt x="124" y="0"/>
                  </a:cubicBezTo>
                  <a:cubicBezTo>
                    <a:pt x="58" y="0"/>
                    <a:pt x="40" y="50"/>
                    <a:pt x="40" y="72"/>
                  </a:cubicBezTo>
                  <a:cubicBezTo>
                    <a:pt x="40" y="111"/>
                    <a:pt x="76" y="119"/>
                    <a:pt x="91" y="122"/>
                  </a:cubicBezTo>
                  <a:cubicBezTo>
                    <a:pt x="117" y="127"/>
                    <a:pt x="143" y="132"/>
                    <a:pt x="143" y="160"/>
                  </a:cubicBezTo>
                  <a:cubicBezTo>
                    <a:pt x="143" y="173"/>
                    <a:pt x="131" y="214"/>
                    <a:pt x="71" y="214"/>
                  </a:cubicBezTo>
                  <a:cubicBezTo>
                    <a:pt x="64" y="214"/>
                    <a:pt x="26" y="214"/>
                    <a:pt x="15" y="188"/>
                  </a:cubicBezTo>
                  <a:cubicBezTo>
                    <a:pt x="34" y="190"/>
                    <a:pt x="46" y="176"/>
                    <a:pt x="46" y="162"/>
                  </a:cubicBezTo>
                  <a:cubicBezTo>
                    <a:pt x="46" y="150"/>
                    <a:pt x="38" y="144"/>
                    <a:pt x="28" y="144"/>
                  </a:cubicBezTo>
                  <a:cubicBezTo>
                    <a:pt x="15" y="144"/>
                    <a:pt x="0" y="155"/>
                    <a:pt x="0" y="177"/>
                  </a:cubicBezTo>
                  <a:cubicBezTo>
                    <a:pt x="0" y="205"/>
                    <a:pt x="28" y="225"/>
                    <a:pt x="71" y="225"/>
                  </a:cubicBezTo>
                  <a:cubicBezTo>
                    <a:pt x="152" y="225"/>
                    <a:pt x="171" y="165"/>
                    <a:pt x="171" y="143"/>
                  </a:cubicBezTo>
                  <a:cubicBezTo>
                    <a:pt x="171" y="125"/>
                    <a:pt x="162" y="112"/>
                    <a:pt x="156" y="106"/>
                  </a:cubicBezTo>
                  <a:cubicBezTo>
                    <a:pt x="142" y="92"/>
                    <a:pt x="128" y="90"/>
                    <a:pt x="106" y="85"/>
                  </a:cubicBezTo>
                  <a:cubicBezTo>
                    <a:pt x="88" y="81"/>
                    <a:pt x="68" y="78"/>
                    <a:pt x="68" y="55"/>
                  </a:cubicBezTo>
                  <a:cubicBezTo>
                    <a:pt x="68" y="41"/>
                    <a:pt x="80" y="10"/>
                    <a:pt x="124" y="10"/>
                  </a:cubicBezTo>
                  <a:cubicBezTo>
                    <a:pt x="136" y="10"/>
                    <a:pt x="161" y="14"/>
                    <a:pt x="169" y="33"/>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 name="Freeform 256">
              <a:extLst>
                <a:ext uri="{FF2B5EF4-FFF2-40B4-BE49-F238E27FC236}">
                  <a16:creationId xmlns:a16="http://schemas.microsoft.com/office/drawing/2014/main" id="{02AF4637-772B-4533-8AF2-A9D17A2AEC2A}"/>
                </a:ext>
              </a:extLst>
            </p:cNvPr>
            <p:cNvSpPr>
              <a:spLocks/>
            </p:cNvSpPr>
            <p:nvPr>
              <p:custDataLst>
                <p:tags r:id="rId27"/>
              </p:custDataLst>
            </p:nvPr>
          </p:nvSpPr>
          <p:spPr bwMode="auto">
            <a:xfrm>
              <a:off x="10436225" y="5565776"/>
              <a:ext cx="95250" cy="203200"/>
            </a:xfrm>
            <a:custGeom>
              <a:avLst/>
              <a:gdLst>
                <a:gd name="T0" fmla="*/ 71 w 118"/>
                <a:gd name="T1" fmla="*/ 80 h 221"/>
                <a:gd name="T2" fmla="*/ 106 w 118"/>
                <a:gd name="T3" fmla="*/ 80 h 221"/>
                <a:gd name="T4" fmla="*/ 118 w 118"/>
                <a:gd name="T5" fmla="*/ 72 h 221"/>
                <a:gd name="T6" fmla="*/ 107 w 118"/>
                <a:gd name="T7" fmla="*/ 67 h 221"/>
                <a:gd name="T8" fmla="*/ 74 w 118"/>
                <a:gd name="T9" fmla="*/ 67 h 221"/>
                <a:gd name="T10" fmla="*/ 87 w 118"/>
                <a:gd name="T11" fmla="*/ 16 h 221"/>
                <a:gd name="T12" fmla="*/ 88 w 118"/>
                <a:gd name="T13" fmla="*/ 11 h 221"/>
                <a:gd name="T14" fmla="*/ 76 w 118"/>
                <a:gd name="T15" fmla="*/ 0 h 221"/>
                <a:gd name="T16" fmla="*/ 60 w 118"/>
                <a:gd name="T17" fmla="*/ 15 h 221"/>
                <a:gd name="T18" fmla="*/ 47 w 118"/>
                <a:gd name="T19" fmla="*/ 67 h 221"/>
                <a:gd name="T20" fmla="*/ 11 w 118"/>
                <a:gd name="T21" fmla="*/ 67 h 221"/>
                <a:gd name="T22" fmla="*/ 0 w 118"/>
                <a:gd name="T23" fmla="*/ 75 h 221"/>
                <a:gd name="T24" fmla="*/ 10 w 118"/>
                <a:gd name="T25" fmla="*/ 80 h 221"/>
                <a:gd name="T26" fmla="*/ 43 w 118"/>
                <a:gd name="T27" fmla="*/ 80 h 221"/>
                <a:gd name="T28" fmla="*/ 23 w 118"/>
                <a:gd name="T29" fmla="*/ 162 h 221"/>
                <a:gd name="T30" fmla="*/ 18 w 118"/>
                <a:gd name="T31" fmla="*/ 188 h 221"/>
                <a:gd name="T32" fmla="*/ 55 w 118"/>
                <a:gd name="T33" fmla="*/ 221 h 221"/>
                <a:gd name="T34" fmla="*/ 116 w 118"/>
                <a:gd name="T35" fmla="*/ 168 h 221"/>
                <a:gd name="T36" fmla="*/ 110 w 118"/>
                <a:gd name="T37" fmla="*/ 163 h 221"/>
                <a:gd name="T38" fmla="*/ 103 w 118"/>
                <a:gd name="T39" fmla="*/ 170 h 221"/>
                <a:gd name="T40" fmla="*/ 56 w 118"/>
                <a:gd name="T41" fmla="*/ 211 h 221"/>
                <a:gd name="T42" fmla="*/ 44 w 118"/>
                <a:gd name="T43" fmla="*/ 194 h 221"/>
                <a:gd name="T44" fmla="*/ 46 w 118"/>
                <a:gd name="T45" fmla="*/ 180 h 221"/>
                <a:gd name="T46" fmla="*/ 71 w 118"/>
                <a:gd name="T47" fmla="*/ 8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 h="221">
                  <a:moveTo>
                    <a:pt x="71" y="80"/>
                  </a:moveTo>
                  <a:lnTo>
                    <a:pt x="106" y="80"/>
                  </a:lnTo>
                  <a:cubicBezTo>
                    <a:pt x="113" y="80"/>
                    <a:pt x="118" y="80"/>
                    <a:pt x="118" y="72"/>
                  </a:cubicBezTo>
                  <a:cubicBezTo>
                    <a:pt x="118" y="67"/>
                    <a:pt x="113" y="67"/>
                    <a:pt x="107" y="67"/>
                  </a:cubicBezTo>
                  <a:lnTo>
                    <a:pt x="74" y="67"/>
                  </a:lnTo>
                  <a:lnTo>
                    <a:pt x="87" y="16"/>
                  </a:lnTo>
                  <a:cubicBezTo>
                    <a:pt x="87" y="14"/>
                    <a:pt x="88" y="12"/>
                    <a:pt x="88" y="11"/>
                  </a:cubicBezTo>
                  <a:cubicBezTo>
                    <a:pt x="88" y="5"/>
                    <a:pt x="83" y="0"/>
                    <a:pt x="76" y="0"/>
                  </a:cubicBezTo>
                  <a:cubicBezTo>
                    <a:pt x="67" y="0"/>
                    <a:pt x="62" y="6"/>
                    <a:pt x="60" y="15"/>
                  </a:cubicBezTo>
                  <a:cubicBezTo>
                    <a:pt x="57" y="23"/>
                    <a:pt x="62" y="7"/>
                    <a:pt x="47" y="67"/>
                  </a:cubicBezTo>
                  <a:lnTo>
                    <a:pt x="11" y="67"/>
                  </a:lnTo>
                  <a:cubicBezTo>
                    <a:pt x="4" y="67"/>
                    <a:pt x="0" y="67"/>
                    <a:pt x="0" y="75"/>
                  </a:cubicBezTo>
                  <a:cubicBezTo>
                    <a:pt x="0" y="80"/>
                    <a:pt x="4" y="80"/>
                    <a:pt x="10" y="80"/>
                  </a:cubicBezTo>
                  <a:lnTo>
                    <a:pt x="43" y="80"/>
                  </a:lnTo>
                  <a:lnTo>
                    <a:pt x="23" y="162"/>
                  </a:lnTo>
                  <a:cubicBezTo>
                    <a:pt x="21" y="171"/>
                    <a:pt x="18" y="183"/>
                    <a:pt x="18" y="188"/>
                  </a:cubicBezTo>
                  <a:cubicBezTo>
                    <a:pt x="18" y="208"/>
                    <a:pt x="35" y="221"/>
                    <a:pt x="55" y="221"/>
                  </a:cubicBezTo>
                  <a:cubicBezTo>
                    <a:pt x="94" y="221"/>
                    <a:pt x="116" y="172"/>
                    <a:pt x="116" y="168"/>
                  </a:cubicBezTo>
                  <a:cubicBezTo>
                    <a:pt x="116" y="163"/>
                    <a:pt x="111" y="163"/>
                    <a:pt x="110" y="163"/>
                  </a:cubicBezTo>
                  <a:cubicBezTo>
                    <a:pt x="106" y="163"/>
                    <a:pt x="105" y="164"/>
                    <a:pt x="103" y="170"/>
                  </a:cubicBezTo>
                  <a:cubicBezTo>
                    <a:pt x="93" y="192"/>
                    <a:pt x="75" y="211"/>
                    <a:pt x="56" y="211"/>
                  </a:cubicBezTo>
                  <a:cubicBezTo>
                    <a:pt x="49" y="211"/>
                    <a:pt x="44" y="207"/>
                    <a:pt x="44" y="194"/>
                  </a:cubicBezTo>
                  <a:cubicBezTo>
                    <a:pt x="44" y="191"/>
                    <a:pt x="45" y="183"/>
                    <a:pt x="46" y="180"/>
                  </a:cubicBezTo>
                  <a:lnTo>
                    <a:pt x="71" y="8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 name="Freeform 257">
              <a:extLst>
                <a:ext uri="{FF2B5EF4-FFF2-40B4-BE49-F238E27FC236}">
                  <a16:creationId xmlns:a16="http://schemas.microsoft.com/office/drawing/2014/main" id="{189D3CFA-C6DE-4152-8A48-B297DED63FF8}"/>
                </a:ext>
              </a:extLst>
            </p:cNvPr>
            <p:cNvSpPr>
              <a:spLocks/>
            </p:cNvSpPr>
            <p:nvPr>
              <p:custDataLst>
                <p:tags r:id="rId28"/>
              </p:custDataLst>
            </p:nvPr>
          </p:nvSpPr>
          <p:spPr bwMode="auto">
            <a:xfrm>
              <a:off x="10599738" y="5648326"/>
              <a:ext cx="46038" cy="138112"/>
            </a:xfrm>
            <a:custGeom>
              <a:avLst/>
              <a:gdLst>
                <a:gd name="T0" fmla="*/ 59 w 59"/>
                <a:gd name="T1" fmla="*/ 52 h 149"/>
                <a:gd name="T2" fmla="*/ 27 w 59"/>
                <a:gd name="T3" fmla="*/ 0 h 149"/>
                <a:gd name="T4" fmla="*/ 0 w 59"/>
                <a:gd name="T5" fmla="*/ 26 h 149"/>
                <a:gd name="T6" fmla="*/ 27 w 59"/>
                <a:gd name="T7" fmla="*/ 53 h 149"/>
                <a:gd name="T8" fmla="*/ 44 w 59"/>
                <a:gd name="T9" fmla="*/ 46 h 149"/>
                <a:gd name="T10" fmla="*/ 47 w 59"/>
                <a:gd name="T11" fmla="*/ 45 h 149"/>
                <a:gd name="T12" fmla="*/ 48 w 59"/>
                <a:gd name="T13" fmla="*/ 52 h 149"/>
                <a:gd name="T14" fmla="*/ 14 w 59"/>
                <a:gd name="T15" fmla="*/ 136 h 149"/>
                <a:gd name="T16" fmla="*/ 8 w 59"/>
                <a:gd name="T17" fmla="*/ 144 h 149"/>
                <a:gd name="T18" fmla="*/ 13 w 59"/>
                <a:gd name="T19" fmla="*/ 149 h 149"/>
                <a:gd name="T20" fmla="*/ 59 w 59"/>
                <a:gd name="T21" fmla="*/ 5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49">
                  <a:moveTo>
                    <a:pt x="59" y="52"/>
                  </a:moveTo>
                  <a:cubicBezTo>
                    <a:pt x="59" y="20"/>
                    <a:pt x="46" y="0"/>
                    <a:pt x="27" y="0"/>
                  </a:cubicBezTo>
                  <a:cubicBezTo>
                    <a:pt x="10" y="0"/>
                    <a:pt x="0" y="13"/>
                    <a:pt x="0" y="26"/>
                  </a:cubicBezTo>
                  <a:cubicBezTo>
                    <a:pt x="0" y="40"/>
                    <a:pt x="10" y="53"/>
                    <a:pt x="27" y="53"/>
                  </a:cubicBezTo>
                  <a:cubicBezTo>
                    <a:pt x="33" y="53"/>
                    <a:pt x="39" y="51"/>
                    <a:pt x="44" y="46"/>
                  </a:cubicBezTo>
                  <a:cubicBezTo>
                    <a:pt x="46" y="45"/>
                    <a:pt x="46" y="45"/>
                    <a:pt x="47" y="45"/>
                  </a:cubicBezTo>
                  <a:cubicBezTo>
                    <a:pt x="47" y="45"/>
                    <a:pt x="48" y="45"/>
                    <a:pt x="48" y="52"/>
                  </a:cubicBezTo>
                  <a:cubicBezTo>
                    <a:pt x="48" y="89"/>
                    <a:pt x="30" y="119"/>
                    <a:pt x="14" y="136"/>
                  </a:cubicBezTo>
                  <a:cubicBezTo>
                    <a:pt x="8" y="141"/>
                    <a:pt x="8" y="142"/>
                    <a:pt x="8" y="144"/>
                  </a:cubicBezTo>
                  <a:cubicBezTo>
                    <a:pt x="8" y="147"/>
                    <a:pt x="11" y="149"/>
                    <a:pt x="13" y="149"/>
                  </a:cubicBezTo>
                  <a:cubicBezTo>
                    <a:pt x="19" y="149"/>
                    <a:pt x="59" y="111"/>
                    <a:pt x="59" y="52"/>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 name="Freeform 258">
              <a:extLst>
                <a:ext uri="{FF2B5EF4-FFF2-40B4-BE49-F238E27FC236}">
                  <a16:creationId xmlns:a16="http://schemas.microsoft.com/office/drawing/2014/main" id="{D819DDE3-F4D5-4F0C-BFBF-6DEEA24C1269}"/>
                </a:ext>
              </a:extLst>
            </p:cNvPr>
            <p:cNvSpPr>
              <a:spLocks noEditPoints="1"/>
            </p:cNvSpPr>
            <p:nvPr>
              <p:custDataLst>
                <p:tags r:id="rId29"/>
              </p:custDataLst>
            </p:nvPr>
          </p:nvSpPr>
          <p:spPr bwMode="auto">
            <a:xfrm>
              <a:off x="10758488" y="5495926"/>
              <a:ext cx="182563" cy="206375"/>
            </a:xfrm>
            <a:custGeom>
              <a:avLst/>
              <a:gdLst>
                <a:gd name="T0" fmla="*/ 166 w 228"/>
                <a:gd name="T1" fmla="*/ 31 h 225"/>
                <a:gd name="T2" fmla="*/ 120 w 228"/>
                <a:gd name="T3" fmla="*/ 0 h 225"/>
                <a:gd name="T4" fmla="*/ 0 w 228"/>
                <a:gd name="T5" fmla="*/ 146 h 225"/>
                <a:gd name="T6" fmla="*/ 66 w 228"/>
                <a:gd name="T7" fmla="*/ 225 h 225"/>
                <a:gd name="T8" fmla="*/ 131 w 228"/>
                <a:gd name="T9" fmla="*/ 188 h 225"/>
                <a:gd name="T10" fmla="*/ 177 w 228"/>
                <a:gd name="T11" fmla="*/ 225 h 225"/>
                <a:gd name="T12" fmla="*/ 213 w 228"/>
                <a:gd name="T13" fmla="*/ 198 h 225"/>
                <a:gd name="T14" fmla="*/ 228 w 228"/>
                <a:gd name="T15" fmla="*/ 149 h 225"/>
                <a:gd name="T16" fmla="*/ 222 w 228"/>
                <a:gd name="T17" fmla="*/ 144 h 225"/>
                <a:gd name="T18" fmla="*/ 215 w 228"/>
                <a:gd name="T19" fmla="*/ 153 h 225"/>
                <a:gd name="T20" fmla="*/ 178 w 228"/>
                <a:gd name="T21" fmla="*/ 214 h 225"/>
                <a:gd name="T22" fmla="*/ 163 w 228"/>
                <a:gd name="T23" fmla="*/ 191 h 225"/>
                <a:gd name="T24" fmla="*/ 169 w 228"/>
                <a:gd name="T25" fmla="*/ 155 h 225"/>
                <a:gd name="T26" fmla="*/ 180 w 228"/>
                <a:gd name="T27" fmla="*/ 110 h 225"/>
                <a:gd name="T28" fmla="*/ 198 w 228"/>
                <a:gd name="T29" fmla="*/ 40 h 225"/>
                <a:gd name="T30" fmla="*/ 201 w 228"/>
                <a:gd name="T31" fmla="*/ 23 h 225"/>
                <a:gd name="T32" fmla="*/ 187 w 228"/>
                <a:gd name="T33" fmla="*/ 9 h 225"/>
                <a:gd name="T34" fmla="*/ 166 w 228"/>
                <a:gd name="T35" fmla="*/ 31 h 225"/>
                <a:gd name="T36" fmla="*/ 134 w 228"/>
                <a:gd name="T37" fmla="*/ 161 h 225"/>
                <a:gd name="T38" fmla="*/ 124 w 228"/>
                <a:gd name="T39" fmla="*/ 179 h 225"/>
                <a:gd name="T40" fmla="*/ 67 w 228"/>
                <a:gd name="T41" fmla="*/ 214 h 225"/>
                <a:gd name="T42" fmla="*/ 35 w 228"/>
                <a:gd name="T43" fmla="*/ 168 h 225"/>
                <a:gd name="T44" fmla="*/ 63 w 228"/>
                <a:gd name="T45" fmla="*/ 58 h 225"/>
                <a:gd name="T46" fmla="*/ 121 w 228"/>
                <a:gd name="T47" fmla="*/ 10 h 225"/>
                <a:gd name="T48" fmla="*/ 160 w 228"/>
                <a:gd name="T49" fmla="*/ 54 h 225"/>
                <a:gd name="T50" fmla="*/ 159 w 228"/>
                <a:gd name="T51" fmla="*/ 63 h 225"/>
                <a:gd name="T52" fmla="*/ 134 w 228"/>
                <a:gd name="T53" fmla="*/ 16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25">
                  <a:moveTo>
                    <a:pt x="166" y="31"/>
                  </a:moveTo>
                  <a:cubicBezTo>
                    <a:pt x="157" y="13"/>
                    <a:pt x="143" y="0"/>
                    <a:pt x="120" y="0"/>
                  </a:cubicBezTo>
                  <a:cubicBezTo>
                    <a:pt x="62" y="0"/>
                    <a:pt x="0" y="73"/>
                    <a:pt x="0" y="146"/>
                  </a:cubicBezTo>
                  <a:cubicBezTo>
                    <a:pt x="0" y="192"/>
                    <a:pt x="27" y="225"/>
                    <a:pt x="66" y="225"/>
                  </a:cubicBezTo>
                  <a:cubicBezTo>
                    <a:pt x="76" y="225"/>
                    <a:pt x="101" y="223"/>
                    <a:pt x="131" y="188"/>
                  </a:cubicBezTo>
                  <a:cubicBezTo>
                    <a:pt x="135" y="209"/>
                    <a:pt x="153" y="225"/>
                    <a:pt x="177" y="225"/>
                  </a:cubicBezTo>
                  <a:cubicBezTo>
                    <a:pt x="194" y="225"/>
                    <a:pt x="205" y="214"/>
                    <a:pt x="213" y="198"/>
                  </a:cubicBezTo>
                  <a:cubicBezTo>
                    <a:pt x="222" y="180"/>
                    <a:pt x="228" y="150"/>
                    <a:pt x="228" y="149"/>
                  </a:cubicBezTo>
                  <a:cubicBezTo>
                    <a:pt x="228" y="144"/>
                    <a:pt x="224" y="144"/>
                    <a:pt x="222" y="144"/>
                  </a:cubicBezTo>
                  <a:cubicBezTo>
                    <a:pt x="217" y="144"/>
                    <a:pt x="217" y="146"/>
                    <a:pt x="215" y="153"/>
                  </a:cubicBezTo>
                  <a:cubicBezTo>
                    <a:pt x="207" y="185"/>
                    <a:pt x="198" y="214"/>
                    <a:pt x="178" y="214"/>
                  </a:cubicBezTo>
                  <a:cubicBezTo>
                    <a:pt x="164" y="214"/>
                    <a:pt x="163" y="201"/>
                    <a:pt x="163" y="191"/>
                  </a:cubicBezTo>
                  <a:cubicBezTo>
                    <a:pt x="163" y="181"/>
                    <a:pt x="164" y="177"/>
                    <a:pt x="169" y="155"/>
                  </a:cubicBezTo>
                  <a:cubicBezTo>
                    <a:pt x="175" y="134"/>
                    <a:pt x="176" y="129"/>
                    <a:pt x="180" y="110"/>
                  </a:cubicBezTo>
                  <a:lnTo>
                    <a:pt x="198" y="40"/>
                  </a:lnTo>
                  <a:cubicBezTo>
                    <a:pt x="201" y="26"/>
                    <a:pt x="201" y="25"/>
                    <a:pt x="201" y="23"/>
                  </a:cubicBezTo>
                  <a:cubicBezTo>
                    <a:pt x="201" y="14"/>
                    <a:pt x="195" y="9"/>
                    <a:pt x="187" y="9"/>
                  </a:cubicBezTo>
                  <a:cubicBezTo>
                    <a:pt x="175" y="9"/>
                    <a:pt x="168" y="20"/>
                    <a:pt x="166" y="31"/>
                  </a:cubicBezTo>
                  <a:close/>
                  <a:moveTo>
                    <a:pt x="134" y="161"/>
                  </a:moveTo>
                  <a:cubicBezTo>
                    <a:pt x="131" y="170"/>
                    <a:pt x="131" y="171"/>
                    <a:pt x="124" y="179"/>
                  </a:cubicBezTo>
                  <a:cubicBezTo>
                    <a:pt x="102" y="206"/>
                    <a:pt x="81" y="214"/>
                    <a:pt x="67" y="214"/>
                  </a:cubicBezTo>
                  <a:cubicBezTo>
                    <a:pt x="42" y="214"/>
                    <a:pt x="35" y="187"/>
                    <a:pt x="35" y="168"/>
                  </a:cubicBezTo>
                  <a:cubicBezTo>
                    <a:pt x="35" y="143"/>
                    <a:pt x="51" y="81"/>
                    <a:pt x="63" y="58"/>
                  </a:cubicBezTo>
                  <a:cubicBezTo>
                    <a:pt x="78" y="29"/>
                    <a:pt x="101" y="10"/>
                    <a:pt x="121" y="10"/>
                  </a:cubicBezTo>
                  <a:cubicBezTo>
                    <a:pt x="153" y="10"/>
                    <a:pt x="160" y="51"/>
                    <a:pt x="160" y="54"/>
                  </a:cubicBezTo>
                  <a:cubicBezTo>
                    <a:pt x="160" y="57"/>
                    <a:pt x="159" y="60"/>
                    <a:pt x="159" y="63"/>
                  </a:cubicBezTo>
                  <a:lnTo>
                    <a:pt x="134" y="161"/>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 name="Freeform 259">
              <a:extLst>
                <a:ext uri="{FF2B5EF4-FFF2-40B4-BE49-F238E27FC236}">
                  <a16:creationId xmlns:a16="http://schemas.microsoft.com/office/drawing/2014/main" id="{B42BB6A4-3028-414A-BA1B-11E6711420C1}"/>
                </a:ext>
              </a:extLst>
            </p:cNvPr>
            <p:cNvSpPr>
              <a:spLocks/>
            </p:cNvSpPr>
            <p:nvPr>
              <p:custDataLst>
                <p:tags r:id="rId30"/>
              </p:custDataLst>
            </p:nvPr>
          </p:nvSpPr>
          <p:spPr bwMode="auto">
            <a:xfrm>
              <a:off x="10964863" y="5565776"/>
              <a:ext cx="93663" cy="203200"/>
            </a:xfrm>
            <a:custGeom>
              <a:avLst/>
              <a:gdLst>
                <a:gd name="T0" fmla="*/ 71 w 118"/>
                <a:gd name="T1" fmla="*/ 80 h 221"/>
                <a:gd name="T2" fmla="*/ 107 w 118"/>
                <a:gd name="T3" fmla="*/ 80 h 221"/>
                <a:gd name="T4" fmla="*/ 118 w 118"/>
                <a:gd name="T5" fmla="*/ 72 h 221"/>
                <a:gd name="T6" fmla="*/ 107 w 118"/>
                <a:gd name="T7" fmla="*/ 67 h 221"/>
                <a:gd name="T8" fmla="*/ 74 w 118"/>
                <a:gd name="T9" fmla="*/ 67 h 221"/>
                <a:gd name="T10" fmla="*/ 87 w 118"/>
                <a:gd name="T11" fmla="*/ 16 h 221"/>
                <a:gd name="T12" fmla="*/ 88 w 118"/>
                <a:gd name="T13" fmla="*/ 11 h 221"/>
                <a:gd name="T14" fmla="*/ 76 w 118"/>
                <a:gd name="T15" fmla="*/ 0 h 221"/>
                <a:gd name="T16" fmla="*/ 60 w 118"/>
                <a:gd name="T17" fmla="*/ 15 h 221"/>
                <a:gd name="T18" fmla="*/ 47 w 118"/>
                <a:gd name="T19" fmla="*/ 67 h 221"/>
                <a:gd name="T20" fmla="*/ 11 w 118"/>
                <a:gd name="T21" fmla="*/ 67 h 221"/>
                <a:gd name="T22" fmla="*/ 0 w 118"/>
                <a:gd name="T23" fmla="*/ 75 h 221"/>
                <a:gd name="T24" fmla="*/ 10 w 118"/>
                <a:gd name="T25" fmla="*/ 80 h 221"/>
                <a:gd name="T26" fmla="*/ 43 w 118"/>
                <a:gd name="T27" fmla="*/ 80 h 221"/>
                <a:gd name="T28" fmla="*/ 23 w 118"/>
                <a:gd name="T29" fmla="*/ 162 h 221"/>
                <a:gd name="T30" fmla="*/ 18 w 118"/>
                <a:gd name="T31" fmla="*/ 188 h 221"/>
                <a:gd name="T32" fmla="*/ 55 w 118"/>
                <a:gd name="T33" fmla="*/ 221 h 221"/>
                <a:gd name="T34" fmla="*/ 116 w 118"/>
                <a:gd name="T35" fmla="*/ 168 h 221"/>
                <a:gd name="T36" fmla="*/ 110 w 118"/>
                <a:gd name="T37" fmla="*/ 163 h 221"/>
                <a:gd name="T38" fmla="*/ 103 w 118"/>
                <a:gd name="T39" fmla="*/ 170 h 221"/>
                <a:gd name="T40" fmla="*/ 56 w 118"/>
                <a:gd name="T41" fmla="*/ 211 h 221"/>
                <a:gd name="T42" fmla="*/ 44 w 118"/>
                <a:gd name="T43" fmla="*/ 194 h 221"/>
                <a:gd name="T44" fmla="*/ 46 w 118"/>
                <a:gd name="T45" fmla="*/ 180 h 221"/>
                <a:gd name="T46" fmla="*/ 71 w 118"/>
                <a:gd name="T47" fmla="*/ 8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 h="221">
                  <a:moveTo>
                    <a:pt x="71" y="80"/>
                  </a:moveTo>
                  <a:lnTo>
                    <a:pt x="107" y="80"/>
                  </a:lnTo>
                  <a:cubicBezTo>
                    <a:pt x="113" y="80"/>
                    <a:pt x="118" y="80"/>
                    <a:pt x="118" y="72"/>
                  </a:cubicBezTo>
                  <a:cubicBezTo>
                    <a:pt x="118" y="67"/>
                    <a:pt x="113" y="67"/>
                    <a:pt x="107" y="67"/>
                  </a:cubicBezTo>
                  <a:lnTo>
                    <a:pt x="74" y="67"/>
                  </a:lnTo>
                  <a:lnTo>
                    <a:pt x="87" y="16"/>
                  </a:lnTo>
                  <a:cubicBezTo>
                    <a:pt x="87" y="14"/>
                    <a:pt x="88" y="12"/>
                    <a:pt x="88" y="11"/>
                  </a:cubicBezTo>
                  <a:cubicBezTo>
                    <a:pt x="88" y="5"/>
                    <a:pt x="83" y="0"/>
                    <a:pt x="76" y="0"/>
                  </a:cubicBezTo>
                  <a:cubicBezTo>
                    <a:pt x="68" y="0"/>
                    <a:pt x="62" y="6"/>
                    <a:pt x="60" y="15"/>
                  </a:cubicBezTo>
                  <a:cubicBezTo>
                    <a:pt x="57" y="23"/>
                    <a:pt x="62" y="7"/>
                    <a:pt x="47" y="67"/>
                  </a:cubicBezTo>
                  <a:lnTo>
                    <a:pt x="11" y="67"/>
                  </a:lnTo>
                  <a:cubicBezTo>
                    <a:pt x="4" y="67"/>
                    <a:pt x="0" y="67"/>
                    <a:pt x="0" y="75"/>
                  </a:cubicBezTo>
                  <a:cubicBezTo>
                    <a:pt x="0" y="80"/>
                    <a:pt x="4" y="80"/>
                    <a:pt x="10" y="80"/>
                  </a:cubicBezTo>
                  <a:lnTo>
                    <a:pt x="43" y="80"/>
                  </a:lnTo>
                  <a:lnTo>
                    <a:pt x="23" y="162"/>
                  </a:lnTo>
                  <a:cubicBezTo>
                    <a:pt x="21" y="171"/>
                    <a:pt x="18" y="183"/>
                    <a:pt x="18" y="188"/>
                  </a:cubicBezTo>
                  <a:cubicBezTo>
                    <a:pt x="18" y="208"/>
                    <a:pt x="35" y="221"/>
                    <a:pt x="55" y="221"/>
                  </a:cubicBezTo>
                  <a:cubicBezTo>
                    <a:pt x="94" y="221"/>
                    <a:pt x="116" y="172"/>
                    <a:pt x="116" y="168"/>
                  </a:cubicBezTo>
                  <a:cubicBezTo>
                    <a:pt x="116" y="163"/>
                    <a:pt x="111" y="163"/>
                    <a:pt x="110" y="163"/>
                  </a:cubicBezTo>
                  <a:cubicBezTo>
                    <a:pt x="106" y="163"/>
                    <a:pt x="106" y="164"/>
                    <a:pt x="103" y="170"/>
                  </a:cubicBezTo>
                  <a:cubicBezTo>
                    <a:pt x="93" y="192"/>
                    <a:pt x="75" y="211"/>
                    <a:pt x="56" y="211"/>
                  </a:cubicBezTo>
                  <a:cubicBezTo>
                    <a:pt x="49" y="211"/>
                    <a:pt x="44" y="207"/>
                    <a:pt x="44" y="194"/>
                  </a:cubicBezTo>
                  <a:cubicBezTo>
                    <a:pt x="44" y="191"/>
                    <a:pt x="45" y="183"/>
                    <a:pt x="46" y="180"/>
                  </a:cubicBezTo>
                  <a:lnTo>
                    <a:pt x="71" y="8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 name="Freeform 260">
              <a:extLst>
                <a:ext uri="{FF2B5EF4-FFF2-40B4-BE49-F238E27FC236}">
                  <a16:creationId xmlns:a16="http://schemas.microsoft.com/office/drawing/2014/main" id="{D2411E19-8336-4C65-AB06-E444013CE4E3}"/>
                </a:ext>
              </a:extLst>
            </p:cNvPr>
            <p:cNvSpPr>
              <a:spLocks/>
            </p:cNvSpPr>
            <p:nvPr>
              <p:custDataLst>
                <p:tags r:id="rId31"/>
              </p:custDataLst>
            </p:nvPr>
          </p:nvSpPr>
          <p:spPr bwMode="auto">
            <a:xfrm>
              <a:off x="11115675" y="5353051"/>
              <a:ext cx="93663" cy="458787"/>
            </a:xfrm>
            <a:custGeom>
              <a:avLst/>
              <a:gdLst>
                <a:gd name="T0" fmla="*/ 116 w 116"/>
                <a:gd name="T1" fmla="*/ 249 h 499"/>
                <a:gd name="T2" fmla="*/ 83 w 116"/>
                <a:gd name="T3" fmla="*/ 94 h 499"/>
                <a:gd name="T4" fmla="*/ 5 w 116"/>
                <a:gd name="T5" fmla="*/ 0 h 499"/>
                <a:gd name="T6" fmla="*/ 0 w 116"/>
                <a:gd name="T7" fmla="*/ 5 h 499"/>
                <a:gd name="T8" fmla="*/ 9 w 116"/>
                <a:gd name="T9" fmla="*/ 16 h 499"/>
                <a:gd name="T10" fmla="*/ 87 w 116"/>
                <a:gd name="T11" fmla="*/ 249 h 499"/>
                <a:gd name="T12" fmla="*/ 7 w 116"/>
                <a:gd name="T13" fmla="*/ 485 h 499"/>
                <a:gd name="T14" fmla="*/ 0 w 116"/>
                <a:gd name="T15" fmla="*/ 494 h 499"/>
                <a:gd name="T16" fmla="*/ 5 w 116"/>
                <a:gd name="T17" fmla="*/ 499 h 499"/>
                <a:gd name="T18" fmla="*/ 84 w 116"/>
                <a:gd name="T19" fmla="*/ 401 h 499"/>
                <a:gd name="T20" fmla="*/ 116 w 116"/>
                <a:gd name="T21" fmla="*/ 24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249"/>
                  </a:moveTo>
                  <a:cubicBezTo>
                    <a:pt x="116" y="210"/>
                    <a:pt x="110" y="150"/>
                    <a:pt x="83" y="94"/>
                  </a:cubicBezTo>
                  <a:cubicBezTo>
                    <a:pt x="53" y="32"/>
                    <a:pt x="10" y="0"/>
                    <a:pt x="5" y="0"/>
                  </a:cubicBezTo>
                  <a:cubicBezTo>
                    <a:pt x="2" y="0"/>
                    <a:pt x="0" y="2"/>
                    <a:pt x="0" y="5"/>
                  </a:cubicBezTo>
                  <a:cubicBezTo>
                    <a:pt x="0" y="6"/>
                    <a:pt x="0" y="7"/>
                    <a:pt x="9" y="16"/>
                  </a:cubicBezTo>
                  <a:cubicBezTo>
                    <a:pt x="58" y="66"/>
                    <a:pt x="87" y="145"/>
                    <a:pt x="87" y="249"/>
                  </a:cubicBezTo>
                  <a:cubicBezTo>
                    <a:pt x="87" y="335"/>
                    <a:pt x="68" y="422"/>
                    <a:pt x="7" y="485"/>
                  </a:cubicBezTo>
                  <a:cubicBezTo>
                    <a:pt x="0" y="491"/>
                    <a:pt x="0" y="492"/>
                    <a:pt x="0" y="494"/>
                  </a:cubicBezTo>
                  <a:cubicBezTo>
                    <a:pt x="0" y="497"/>
                    <a:pt x="2" y="499"/>
                    <a:pt x="5" y="499"/>
                  </a:cubicBezTo>
                  <a:cubicBezTo>
                    <a:pt x="10" y="499"/>
                    <a:pt x="55" y="465"/>
                    <a:pt x="84" y="401"/>
                  </a:cubicBezTo>
                  <a:cubicBezTo>
                    <a:pt x="110" y="346"/>
                    <a:pt x="116" y="291"/>
                    <a:pt x="116" y="249"/>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31" name="Group 430">
            <a:extLst>
              <a:ext uri="{FF2B5EF4-FFF2-40B4-BE49-F238E27FC236}">
                <a16:creationId xmlns:a16="http://schemas.microsoft.com/office/drawing/2014/main" id="{C3D7919D-D20A-4874-9287-1F25C495D355}"/>
              </a:ext>
            </a:extLst>
          </p:cNvPr>
          <p:cNvGrpSpPr>
            <a:grpSpLocks noChangeAspect="1"/>
          </p:cNvGrpSpPr>
          <p:nvPr>
            <p:custDataLst>
              <p:tags r:id="rId6"/>
            </p:custDataLst>
          </p:nvPr>
        </p:nvGrpSpPr>
        <p:grpSpPr>
          <a:xfrm>
            <a:off x="8809442" y="4645448"/>
            <a:ext cx="1491155" cy="202777"/>
            <a:chOff x="9269413" y="4587876"/>
            <a:chExt cx="1914525" cy="260350"/>
          </a:xfrm>
        </p:grpSpPr>
        <p:sp>
          <p:nvSpPr>
            <p:cNvPr id="422" name="Freeform 219">
              <a:extLst>
                <a:ext uri="{FF2B5EF4-FFF2-40B4-BE49-F238E27FC236}">
                  <a16:creationId xmlns:a16="http://schemas.microsoft.com/office/drawing/2014/main" id="{6558F3AD-EDA6-4EE9-A78A-6F1E729C6F32}"/>
                </a:ext>
              </a:extLst>
            </p:cNvPr>
            <p:cNvSpPr>
              <a:spLocks/>
            </p:cNvSpPr>
            <p:nvPr>
              <p:custDataLst>
                <p:tags r:id="rId13"/>
              </p:custDataLst>
            </p:nvPr>
          </p:nvSpPr>
          <p:spPr bwMode="auto">
            <a:xfrm>
              <a:off x="9269413" y="4602164"/>
              <a:ext cx="236538" cy="236538"/>
            </a:xfrm>
            <a:custGeom>
              <a:avLst/>
              <a:gdLst>
                <a:gd name="T0" fmla="*/ 192 w 407"/>
                <a:gd name="T1" fmla="*/ 27 h 352"/>
                <a:gd name="T2" fmla="*/ 312 w 407"/>
                <a:gd name="T3" fmla="*/ 84 h 352"/>
                <a:gd name="T4" fmla="*/ 206 w 407"/>
                <a:gd name="T5" fmla="*/ 177 h 352"/>
                <a:gd name="T6" fmla="*/ 165 w 407"/>
                <a:gd name="T7" fmla="*/ 201 h 352"/>
                <a:gd name="T8" fmla="*/ 167 w 407"/>
                <a:gd name="T9" fmla="*/ 204 h 352"/>
                <a:gd name="T10" fmla="*/ 224 w 407"/>
                <a:gd name="T11" fmla="*/ 276 h 352"/>
                <a:gd name="T12" fmla="*/ 289 w 407"/>
                <a:gd name="T13" fmla="*/ 352 h 352"/>
                <a:gd name="T14" fmla="*/ 407 w 407"/>
                <a:gd name="T15" fmla="*/ 279 h 352"/>
                <a:gd name="T16" fmla="*/ 401 w 407"/>
                <a:gd name="T17" fmla="*/ 276 h 352"/>
                <a:gd name="T18" fmla="*/ 366 w 407"/>
                <a:gd name="T19" fmla="*/ 297 h 352"/>
                <a:gd name="T20" fmla="*/ 322 w 407"/>
                <a:gd name="T21" fmla="*/ 324 h 352"/>
                <a:gd name="T22" fmla="*/ 264 w 407"/>
                <a:gd name="T23" fmla="*/ 250 h 352"/>
                <a:gd name="T24" fmla="*/ 233 w 407"/>
                <a:gd name="T25" fmla="*/ 193 h 352"/>
                <a:gd name="T26" fmla="*/ 355 w 407"/>
                <a:gd name="T27" fmla="*/ 62 h 352"/>
                <a:gd name="T28" fmla="*/ 196 w 407"/>
                <a:gd name="T29" fmla="*/ 0 h 352"/>
                <a:gd name="T30" fmla="*/ 76 w 407"/>
                <a:gd name="T31" fmla="*/ 18 h 352"/>
                <a:gd name="T32" fmla="*/ 0 w 407"/>
                <a:gd name="T33" fmla="*/ 93 h 352"/>
                <a:gd name="T34" fmla="*/ 5 w 407"/>
                <a:gd name="T35" fmla="*/ 97 h 352"/>
                <a:gd name="T36" fmla="*/ 28 w 407"/>
                <a:gd name="T37" fmla="*/ 87 h 352"/>
                <a:gd name="T38" fmla="*/ 43 w 407"/>
                <a:gd name="T39" fmla="*/ 68 h 352"/>
                <a:gd name="T40" fmla="*/ 127 w 407"/>
                <a:gd name="T41" fmla="*/ 27 h 352"/>
                <a:gd name="T42" fmla="*/ 103 w 407"/>
                <a:gd name="T43" fmla="*/ 177 h 352"/>
                <a:gd name="T44" fmla="*/ 49 w 407"/>
                <a:gd name="T45" fmla="*/ 341 h 352"/>
                <a:gd name="T46" fmla="*/ 47 w 407"/>
                <a:gd name="T47" fmla="*/ 348 h 352"/>
                <a:gd name="T48" fmla="*/ 52 w 407"/>
                <a:gd name="T49" fmla="*/ 352 h 352"/>
                <a:gd name="T50" fmla="*/ 88 w 407"/>
                <a:gd name="T51" fmla="*/ 330 h 352"/>
                <a:gd name="T52" fmla="*/ 168 w 407"/>
                <a:gd name="T53" fmla="*/ 27 h 352"/>
                <a:gd name="T54" fmla="*/ 192 w 407"/>
                <a:gd name="T55" fmla="*/ 2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7" h="352">
                  <a:moveTo>
                    <a:pt x="192" y="27"/>
                  </a:moveTo>
                  <a:cubicBezTo>
                    <a:pt x="287" y="27"/>
                    <a:pt x="312" y="51"/>
                    <a:pt x="312" y="84"/>
                  </a:cubicBezTo>
                  <a:cubicBezTo>
                    <a:pt x="312" y="114"/>
                    <a:pt x="288" y="174"/>
                    <a:pt x="206" y="177"/>
                  </a:cubicBezTo>
                  <a:cubicBezTo>
                    <a:pt x="182" y="178"/>
                    <a:pt x="165" y="196"/>
                    <a:pt x="165" y="201"/>
                  </a:cubicBezTo>
                  <a:cubicBezTo>
                    <a:pt x="165" y="204"/>
                    <a:pt x="167" y="204"/>
                    <a:pt x="167" y="204"/>
                  </a:cubicBezTo>
                  <a:cubicBezTo>
                    <a:pt x="188" y="207"/>
                    <a:pt x="198" y="217"/>
                    <a:pt x="224" y="276"/>
                  </a:cubicBezTo>
                  <a:cubicBezTo>
                    <a:pt x="247" y="329"/>
                    <a:pt x="260" y="352"/>
                    <a:pt x="289" y="352"/>
                  </a:cubicBezTo>
                  <a:cubicBezTo>
                    <a:pt x="350" y="352"/>
                    <a:pt x="407" y="290"/>
                    <a:pt x="407" y="279"/>
                  </a:cubicBezTo>
                  <a:cubicBezTo>
                    <a:pt x="407" y="276"/>
                    <a:pt x="403" y="276"/>
                    <a:pt x="401" y="276"/>
                  </a:cubicBezTo>
                  <a:cubicBezTo>
                    <a:pt x="395" y="276"/>
                    <a:pt x="376" y="283"/>
                    <a:pt x="366" y="297"/>
                  </a:cubicBezTo>
                  <a:cubicBezTo>
                    <a:pt x="358" y="309"/>
                    <a:pt x="347" y="324"/>
                    <a:pt x="322" y="324"/>
                  </a:cubicBezTo>
                  <a:cubicBezTo>
                    <a:pt x="297" y="324"/>
                    <a:pt x="281" y="289"/>
                    <a:pt x="264" y="250"/>
                  </a:cubicBezTo>
                  <a:cubicBezTo>
                    <a:pt x="254" y="225"/>
                    <a:pt x="245" y="206"/>
                    <a:pt x="233" y="193"/>
                  </a:cubicBezTo>
                  <a:cubicBezTo>
                    <a:pt x="306" y="167"/>
                    <a:pt x="355" y="114"/>
                    <a:pt x="355" y="62"/>
                  </a:cubicBezTo>
                  <a:cubicBezTo>
                    <a:pt x="355" y="0"/>
                    <a:pt x="271" y="0"/>
                    <a:pt x="196" y="0"/>
                  </a:cubicBezTo>
                  <a:cubicBezTo>
                    <a:pt x="146" y="0"/>
                    <a:pt x="118" y="0"/>
                    <a:pt x="76" y="18"/>
                  </a:cubicBezTo>
                  <a:cubicBezTo>
                    <a:pt x="9" y="47"/>
                    <a:pt x="0" y="89"/>
                    <a:pt x="0" y="93"/>
                  </a:cubicBezTo>
                  <a:cubicBezTo>
                    <a:pt x="0" y="96"/>
                    <a:pt x="2" y="97"/>
                    <a:pt x="5" y="97"/>
                  </a:cubicBezTo>
                  <a:cubicBezTo>
                    <a:pt x="13" y="97"/>
                    <a:pt x="25" y="90"/>
                    <a:pt x="28" y="87"/>
                  </a:cubicBezTo>
                  <a:cubicBezTo>
                    <a:pt x="39" y="80"/>
                    <a:pt x="40" y="77"/>
                    <a:pt x="43" y="68"/>
                  </a:cubicBezTo>
                  <a:cubicBezTo>
                    <a:pt x="50" y="48"/>
                    <a:pt x="64" y="30"/>
                    <a:pt x="127" y="27"/>
                  </a:cubicBezTo>
                  <a:cubicBezTo>
                    <a:pt x="125" y="58"/>
                    <a:pt x="120" y="104"/>
                    <a:pt x="103" y="177"/>
                  </a:cubicBezTo>
                  <a:cubicBezTo>
                    <a:pt x="90" y="233"/>
                    <a:pt x="71" y="288"/>
                    <a:pt x="49" y="341"/>
                  </a:cubicBezTo>
                  <a:cubicBezTo>
                    <a:pt x="47" y="347"/>
                    <a:pt x="47" y="348"/>
                    <a:pt x="47" y="348"/>
                  </a:cubicBezTo>
                  <a:cubicBezTo>
                    <a:pt x="47" y="352"/>
                    <a:pt x="51" y="352"/>
                    <a:pt x="52" y="352"/>
                  </a:cubicBezTo>
                  <a:cubicBezTo>
                    <a:pt x="62" y="352"/>
                    <a:pt x="83" y="340"/>
                    <a:pt x="88" y="330"/>
                  </a:cubicBezTo>
                  <a:cubicBezTo>
                    <a:pt x="89" y="328"/>
                    <a:pt x="153" y="187"/>
                    <a:pt x="168" y="27"/>
                  </a:cubicBezTo>
                  <a:lnTo>
                    <a:pt x="192" y="27"/>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 name="Freeform 220">
              <a:extLst>
                <a:ext uri="{FF2B5EF4-FFF2-40B4-BE49-F238E27FC236}">
                  <a16:creationId xmlns:a16="http://schemas.microsoft.com/office/drawing/2014/main" id="{6C91F2A3-FAFB-4505-9BE3-54C5D431904A}"/>
                </a:ext>
              </a:extLst>
            </p:cNvPr>
            <p:cNvSpPr>
              <a:spLocks noEditPoints="1"/>
            </p:cNvSpPr>
            <p:nvPr>
              <p:custDataLst>
                <p:tags r:id="rId14"/>
              </p:custDataLst>
            </p:nvPr>
          </p:nvSpPr>
          <p:spPr bwMode="auto">
            <a:xfrm>
              <a:off x="9613901" y="4686301"/>
              <a:ext cx="30163" cy="144463"/>
            </a:xfrm>
            <a:custGeom>
              <a:avLst/>
              <a:gdLst>
                <a:gd name="T0" fmla="*/ 53 w 53"/>
                <a:gd name="T1" fmla="*/ 26 h 215"/>
                <a:gd name="T2" fmla="*/ 27 w 53"/>
                <a:gd name="T3" fmla="*/ 0 h 215"/>
                <a:gd name="T4" fmla="*/ 0 w 53"/>
                <a:gd name="T5" fmla="*/ 26 h 215"/>
                <a:gd name="T6" fmla="*/ 27 w 53"/>
                <a:gd name="T7" fmla="*/ 53 h 215"/>
                <a:gd name="T8" fmla="*/ 53 w 53"/>
                <a:gd name="T9" fmla="*/ 26 h 215"/>
                <a:gd name="T10" fmla="*/ 53 w 53"/>
                <a:gd name="T11" fmla="*/ 188 h 215"/>
                <a:gd name="T12" fmla="*/ 27 w 53"/>
                <a:gd name="T13" fmla="*/ 162 h 215"/>
                <a:gd name="T14" fmla="*/ 0 w 53"/>
                <a:gd name="T15" fmla="*/ 188 h 215"/>
                <a:gd name="T16" fmla="*/ 27 w 53"/>
                <a:gd name="T17" fmla="*/ 215 h 215"/>
                <a:gd name="T18" fmla="*/ 53 w 53"/>
                <a:gd name="T19" fmla="*/ 188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215">
                  <a:moveTo>
                    <a:pt x="53" y="26"/>
                  </a:moveTo>
                  <a:cubicBezTo>
                    <a:pt x="53" y="12"/>
                    <a:pt x="41" y="0"/>
                    <a:pt x="27" y="0"/>
                  </a:cubicBezTo>
                  <a:cubicBezTo>
                    <a:pt x="12" y="0"/>
                    <a:pt x="0" y="12"/>
                    <a:pt x="0" y="26"/>
                  </a:cubicBezTo>
                  <a:cubicBezTo>
                    <a:pt x="0" y="41"/>
                    <a:pt x="12" y="53"/>
                    <a:pt x="27" y="53"/>
                  </a:cubicBezTo>
                  <a:cubicBezTo>
                    <a:pt x="41" y="53"/>
                    <a:pt x="53" y="41"/>
                    <a:pt x="53" y="26"/>
                  </a:cubicBezTo>
                  <a:close/>
                  <a:moveTo>
                    <a:pt x="53" y="188"/>
                  </a:moveTo>
                  <a:cubicBezTo>
                    <a:pt x="53" y="174"/>
                    <a:pt x="41" y="162"/>
                    <a:pt x="27" y="162"/>
                  </a:cubicBezTo>
                  <a:cubicBezTo>
                    <a:pt x="12" y="162"/>
                    <a:pt x="0" y="174"/>
                    <a:pt x="0" y="188"/>
                  </a:cubicBezTo>
                  <a:cubicBezTo>
                    <a:pt x="0" y="203"/>
                    <a:pt x="12" y="215"/>
                    <a:pt x="27" y="215"/>
                  </a:cubicBezTo>
                  <a:cubicBezTo>
                    <a:pt x="41" y="215"/>
                    <a:pt x="53" y="203"/>
                    <a:pt x="53" y="188"/>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 name="Freeform 221">
              <a:extLst>
                <a:ext uri="{FF2B5EF4-FFF2-40B4-BE49-F238E27FC236}">
                  <a16:creationId xmlns:a16="http://schemas.microsoft.com/office/drawing/2014/main" id="{64611242-1F82-48D0-8B4F-EBB3BF608444}"/>
                </a:ext>
              </a:extLst>
            </p:cNvPr>
            <p:cNvSpPr>
              <a:spLocks/>
            </p:cNvSpPr>
            <p:nvPr>
              <p:custDataLst>
                <p:tags r:id="rId15"/>
              </p:custDataLst>
            </p:nvPr>
          </p:nvSpPr>
          <p:spPr bwMode="auto">
            <a:xfrm>
              <a:off x="9755188" y="4594226"/>
              <a:ext cx="179388" cy="244475"/>
            </a:xfrm>
            <a:custGeom>
              <a:avLst/>
              <a:gdLst>
                <a:gd name="T0" fmla="*/ 48 w 311"/>
                <a:gd name="T1" fmla="*/ 242 h 363"/>
                <a:gd name="T2" fmla="*/ 72 w 311"/>
                <a:gd name="T3" fmla="*/ 222 h 363"/>
                <a:gd name="T4" fmla="*/ 66 w 311"/>
                <a:gd name="T5" fmla="*/ 218 h 363"/>
                <a:gd name="T6" fmla="*/ 0 w 311"/>
                <a:gd name="T7" fmla="*/ 290 h 363"/>
                <a:gd name="T8" fmla="*/ 101 w 311"/>
                <a:gd name="T9" fmla="*/ 363 h 363"/>
                <a:gd name="T10" fmla="*/ 277 w 311"/>
                <a:gd name="T11" fmla="*/ 238 h 363"/>
                <a:gd name="T12" fmla="*/ 186 w 311"/>
                <a:gd name="T13" fmla="*/ 150 h 363"/>
                <a:gd name="T14" fmla="*/ 129 w 311"/>
                <a:gd name="T15" fmla="*/ 85 h 363"/>
                <a:gd name="T16" fmla="*/ 149 w 311"/>
                <a:gd name="T17" fmla="*/ 42 h 363"/>
                <a:gd name="T18" fmla="*/ 198 w 311"/>
                <a:gd name="T19" fmla="*/ 27 h 363"/>
                <a:gd name="T20" fmla="*/ 246 w 311"/>
                <a:gd name="T21" fmla="*/ 37 h 363"/>
                <a:gd name="T22" fmla="*/ 269 w 311"/>
                <a:gd name="T23" fmla="*/ 69 h 363"/>
                <a:gd name="T24" fmla="*/ 267 w 311"/>
                <a:gd name="T25" fmla="*/ 84 h 363"/>
                <a:gd name="T26" fmla="*/ 266 w 311"/>
                <a:gd name="T27" fmla="*/ 89 h 363"/>
                <a:gd name="T28" fmla="*/ 271 w 311"/>
                <a:gd name="T29" fmla="*/ 93 h 363"/>
                <a:gd name="T30" fmla="*/ 299 w 311"/>
                <a:gd name="T31" fmla="*/ 79 h 363"/>
                <a:gd name="T32" fmla="*/ 311 w 311"/>
                <a:gd name="T33" fmla="*/ 48 h 363"/>
                <a:gd name="T34" fmla="*/ 285 w 311"/>
                <a:gd name="T35" fmla="*/ 11 h 363"/>
                <a:gd name="T36" fmla="*/ 231 w 311"/>
                <a:gd name="T37" fmla="*/ 0 h 363"/>
                <a:gd name="T38" fmla="*/ 86 w 311"/>
                <a:gd name="T39" fmla="*/ 107 h 363"/>
                <a:gd name="T40" fmla="*/ 154 w 311"/>
                <a:gd name="T41" fmla="*/ 179 h 363"/>
                <a:gd name="T42" fmla="*/ 234 w 311"/>
                <a:gd name="T43" fmla="*/ 260 h 363"/>
                <a:gd name="T44" fmla="*/ 134 w 311"/>
                <a:gd name="T45" fmla="*/ 335 h 363"/>
                <a:gd name="T46" fmla="*/ 42 w 311"/>
                <a:gd name="T47" fmla="*/ 268 h 363"/>
                <a:gd name="T48" fmla="*/ 48 w 311"/>
                <a:gd name="T49" fmla="*/ 24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1" h="363">
                  <a:moveTo>
                    <a:pt x="48" y="242"/>
                  </a:moveTo>
                  <a:cubicBezTo>
                    <a:pt x="54" y="240"/>
                    <a:pt x="72" y="229"/>
                    <a:pt x="72" y="222"/>
                  </a:cubicBezTo>
                  <a:cubicBezTo>
                    <a:pt x="72" y="218"/>
                    <a:pt x="69" y="218"/>
                    <a:pt x="66" y="218"/>
                  </a:cubicBezTo>
                  <a:cubicBezTo>
                    <a:pt x="49" y="218"/>
                    <a:pt x="0" y="240"/>
                    <a:pt x="0" y="290"/>
                  </a:cubicBezTo>
                  <a:cubicBezTo>
                    <a:pt x="0" y="326"/>
                    <a:pt x="40" y="363"/>
                    <a:pt x="101" y="363"/>
                  </a:cubicBezTo>
                  <a:cubicBezTo>
                    <a:pt x="182" y="363"/>
                    <a:pt x="277" y="306"/>
                    <a:pt x="277" y="238"/>
                  </a:cubicBezTo>
                  <a:cubicBezTo>
                    <a:pt x="277" y="191"/>
                    <a:pt x="227" y="168"/>
                    <a:pt x="186" y="150"/>
                  </a:cubicBezTo>
                  <a:cubicBezTo>
                    <a:pt x="152" y="134"/>
                    <a:pt x="129" y="114"/>
                    <a:pt x="129" y="85"/>
                  </a:cubicBezTo>
                  <a:cubicBezTo>
                    <a:pt x="129" y="75"/>
                    <a:pt x="133" y="55"/>
                    <a:pt x="149" y="42"/>
                  </a:cubicBezTo>
                  <a:cubicBezTo>
                    <a:pt x="164" y="29"/>
                    <a:pt x="191" y="27"/>
                    <a:pt x="198" y="27"/>
                  </a:cubicBezTo>
                  <a:cubicBezTo>
                    <a:pt x="204" y="27"/>
                    <a:pt x="225" y="28"/>
                    <a:pt x="246" y="37"/>
                  </a:cubicBezTo>
                  <a:cubicBezTo>
                    <a:pt x="256" y="42"/>
                    <a:pt x="269" y="48"/>
                    <a:pt x="269" y="69"/>
                  </a:cubicBezTo>
                  <a:cubicBezTo>
                    <a:pt x="269" y="76"/>
                    <a:pt x="268" y="79"/>
                    <a:pt x="267" y="84"/>
                  </a:cubicBezTo>
                  <a:cubicBezTo>
                    <a:pt x="266" y="86"/>
                    <a:pt x="266" y="88"/>
                    <a:pt x="266" y="89"/>
                  </a:cubicBezTo>
                  <a:cubicBezTo>
                    <a:pt x="266" y="93"/>
                    <a:pt x="269" y="93"/>
                    <a:pt x="271" y="93"/>
                  </a:cubicBezTo>
                  <a:cubicBezTo>
                    <a:pt x="277" y="93"/>
                    <a:pt x="289" y="88"/>
                    <a:pt x="299" y="79"/>
                  </a:cubicBezTo>
                  <a:cubicBezTo>
                    <a:pt x="306" y="74"/>
                    <a:pt x="311" y="68"/>
                    <a:pt x="311" y="48"/>
                  </a:cubicBezTo>
                  <a:cubicBezTo>
                    <a:pt x="311" y="24"/>
                    <a:pt x="298" y="17"/>
                    <a:pt x="285" y="11"/>
                  </a:cubicBezTo>
                  <a:cubicBezTo>
                    <a:pt x="261" y="0"/>
                    <a:pt x="238" y="0"/>
                    <a:pt x="231" y="0"/>
                  </a:cubicBezTo>
                  <a:cubicBezTo>
                    <a:pt x="166" y="0"/>
                    <a:pt x="86" y="50"/>
                    <a:pt x="86" y="107"/>
                  </a:cubicBezTo>
                  <a:cubicBezTo>
                    <a:pt x="86" y="149"/>
                    <a:pt x="130" y="169"/>
                    <a:pt x="154" y="179"/>
                  </a:cubicBezTo>
                  <a:cubicBezTo>
                    <a:pt x="189" y="195"/>
                    <a:pt x="234" y="218"/>
                    <a:pt x="234" y="260"/>
                  </a:cubicBezTo>
                  <a:cubicBezTo>
                    <a:pt x="234" y="293"/>
                    <a:pt x="210" y="335"/>
                    <a:pt x="134" y="335"/>
                  </a:cubicBezTo>
                  <a:cubicBezTo>
                    <a:pt x="83" y="335"/>
                    <a:pt x="42" y="302"/>
                    <a:pt x="42" y="268"/>
                  </a:cubicBezTo>
                  <a:cubicBezTo>
                    <a:pt x="42" y="259"/>
                    <a:pt x="45" y="250"/>
                    <a:pt x="48" y="242"/>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 name="Freeform 222">
              <a:extLst>
                <a:ext uri="{FF2B5EF4-FFF2-40B4-BE49-F238E27FC236}">
                  <a16:creationId xmlns:a16="http://schemas.microsoft.com/office/drawing/2014/main" id="{F3D7E3D6-78F4-4EA5-8C2D-ED110D3E6945}"/>
                </a:ext>
              </a:extLst>
            </p:cNvPr>
            <p:cNvSpPr>
              <a:spLocks/>
            </p:cNvSpPr>
            <p:nvPr>
              <p:custDataLst>
                <p:tags r:id="rId16"/>
              </p:custDataLst>
            </p:nvPr>
          </p:nvSpPr>
          <p:spPr bwMode="auto">
            <a:xfrm>
              <a:off x="10053638" y="4665664"/>
              <a:ext cx="139700" cy="161925"/>
            </a:xfrm>
            <a:custGeom>
              <a:avLst/>
              <a:gdLst>
                <a:gd name="T0" fmla="*/ 120 w 241"/>
                <a:gd name="T1" fmla="*/ 106 h 240"/>
                <a:gd name="T2" fmla="*/ 21 w 241"/>
                <a:gd name="T3" fmla="*/ 7 h 240"/>
                <a:gd name="T4" fmla="*/ 10 w 241"/>
                <a:gd name="T5" fmla="*/ 0 h 240"/>
                <a:gd name="T6" fmla="*/ 0 w 241"/>
                <a:gd name="T7" fmla="*/ 10 h 240"/>
                <a:gd name="T8" fmla="*/ 6 w 241"/>
                <a:gd name="T9" fmla="*/ 20 h 240"/>
                <a:gd name="T10" fmla="*/ 106 w 241"/>
                <a:gd name="T11" fmla="*/ 120 h 240"/>
                <a:gd name="T12" fmla="*/ 6 w 241"/>
                <a:gd name="T13" fmla="*/ 220 h 240"/>
                <a:gd name="T14" fmla="*/ 0 w 241"/>
                <a:gd name="T15" fmla="*/ 230 h 240"/>
                <a:gd name="T16" fmla="*/ 10 w 241"/>
                <a:gd name="T17" fmla="*/ 240 h 240"/>
                <a:gd name="T18" fmla="*/ 21 w 241"/>
                <a:gd name="T19" fmla="*/ 233 h 240"/>
                <a:gd name="T20" fmla="*/ 120 w 241"/>
                <a:gd name="T21" fmla="*/ 134 h 240"/>
                <a:gd name="T22" fmla="*/ 223 w 241"/>
                <a:gd name="T23" fmla="*/ 237 h 240"/>
                <a:gd name="T24" fmla="*/ 231 w 241"/>
                <a:gd name="T25" fmla="*/ 240 h 240"/>
                <a:gd name="T26" fmla="*/ 241 w 241"/>
                <a:gd name="T27" fmla="*/ 230 h 240"/>
                <a:gd name="T28" fmla="*/ 239 w 241"/>
                <a:gd name="T29" fmla="*/ 225 h 240"/>
                <a:gd name="T30" fmla="*/ 134 w 241"/>
                <a:gd name="T31" fmla="*/ 120 h 240"/>
                <a:gd name="T32" fmla="*/ 226 w 241"/>
                <a:gd name="T33" fmla="*/ 29 h 240"/>
                <a:gd name="T34" fmla="*/ 238 w 241"/>
                <a:gd name="T35" fmla="*/ 16 h 240"/>
                <a:gd name="T36" fmla="*/ 241 w 241"/>
                <a:gd name="T37" fmla="*/ 10 h 240"/>
                <a:gd name="T38" fmla="*/ 231 w 241"/>
                <a:gd name="T39" fmla="*/ 0 h 240"/>
                <a:gd name="T40" fmla="*/ 219 w 241"/>
                <a:gd name="T41" fmla="*/ 7 h 240"/>
                <a:gd name="T42" fmla="*/ 120 w 241"/>
                <a:gd name="T43" fmla="*/ 10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1" h="240">
                  <a:moveTo>
                    <a:pt x="120" y="106"/>
                  </a:moveTo>
                  <a:lnTo>
                    <a:pt x="21" y="7"/>
                  </a:lnTo>
                  <a:cubicBezTo>
                    <a:pt x="15" y="1"/>
                    <a:pt x="14" y="0"/>
                    <a:pt x="10" y="0"/>
                  </a:cubicBezTo>
                  <a:cubicBezTo>
                    <a:pt x="5" y="0"/>
                    <a:pt x="0" y="4"/>
                    <a:pt x="0" y="10"/>
                  </a:cubicBezTo>
                  <a:cubicBezTo>
                    <a:pt x="0" y="13"/>
                    <a:pt x="1" y="14"/>
                    <a:pt x="6" y="20"/>
                  </a:cubicBezTo>
                  <a:lnTo>
                    <a:pt x="106" y="120"/>
                  </a:lnTo>
                  <a:lnTo>
                    <a:pt x="6" y="220"/>
                  </a:lnTo>
                  <a:cubicBezTo>
                    <a:pt x="1" y="226"/>
                    <a:pt x="0" y="227"/>
                    <a:pt x="0" y="230"/>
                  </a:cubicBezTo>
                  <a:cubicBezTo>
                    <a:pt x="0" y="236"/>
                    <a:pt x="5" y="240"/>
                    <a:pt x="10" y="240"/>
                  </a:cubicBezTo>
                  <a:cubicBezTo>
                    <a:pt x="14" y="240"/>
                    <a:pt x="15" y="239"/>
                    <a:pt x="21" y="233"/>
                  </a:cubicBezTo>
                  <a:lnTo>
                    <a:pt x="120" y="134"/>
                  </a:lnTo>
                  <a:lnTo>
                    <a:pt x="223" y="237"/>
                  </a:lnTo>
                  <a:cubicBezTo>
                    <a:pt x="224" y="238"/>
                    <a:pt x="228" y="240"/>
                    <a:pt x="231" y="240"/>
                  </a:cubicBezTo>
                  <a:cubicBezTo>
                    <a:pt x="237" y="240"/>
                    <a:pt x="241" y="236"/>
                    <a:pt x="241" y="230"/>
                  </a:cubicBezTo>
                  <a:cubicBezTo>
                    <a:pt x="241" y="229"/>
                    <a:pt x="241" y="227"/>
                    <a:pt x="239" y="225"/>
                  </a:cubicBezTo>
                  <a:cubicBezTo>
                    <a:pt x="239" y="224"/>
                    <a:pt x="159" y="145"/>
                    <a:pt x="134" y="120"/>
                  </a:cubicBezTo>
                  <a:lnTo>
                    <a:pt x="226" y="29"/>
                  </a:lnTo>
                  <a:cubicBezTo>
                    <a:pt x="228" y="26"/>
                    <a:pt x="236" y="19"/>
                    <a:pt x="238" y="16"/>
                  </a:cubicBezTo>
                  <a:cubicBezTo>
                    <a:pt x="239" y="15"/>
                    <a:pt x="241" y="13"/>
                    <a:pt x="241" y="10"/>
                  </a:cubicBezTo>
                  <a:cubicBezTo>
                    <a:pt x="241" y="4"/>
                    <a:pt x="237" y="0"/>
                    <a:pt x="231" y="0"/>
                  </a:cubicBezTo>
                  <a:cubicBezTo>
                    <a:pt x="227" y="0"/>
                    <a:pt x="225" y="2"/>
                    <a:pt x="219" y="7"/>
                  </a:cubicBezTo>
                  <a:lnTo>
                    <a:pt x="120" y="106"/>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 name="Freeform 223">
              <a:extLst>
                <a:ext uri="{FF2B5EF4-FFF2-40B4-BE49-F238E27FC236}">
                  <a16:creationId xmlns:a16="http://schemas.microsoft.com/office/drawing/2014/main" id="{98F7EDD9-DF80-478F-9AB1-FE4BD78B65FE}"/>
                </a:ext>
              </a:extLst>
            </p:cNvPr>
            <p:cNvSpPr>
              <a:spLocks noEditPoints="1"/>
            </p:cNvSpPr>
            <p:nvPr>
              <p:custDataLst>
                <p:tags r:id="rId17"/>
              </p:custDataLst>
            </p:nvPr>
          </p:nvSpPr>
          <p:spPr bwMode="auto">
            <a:xfrm>
              <a:off x="10307638" y="4587876"/>
              <a:ext cx="223838" cy="260350"/>
            </a:xfrm>
            <a:custGeom>
              <a:avLst/>
              <a:gdLst>
                <a:gd name="T0" fmla="*/ 283 w 385"/>
                <a:gd name="T1" fmla="*/ 278 h 386"/>
                <a:gd name="T2" fmla="*/ 294 w 385"/>
                <a:gd name="T3" fmla="*/ 342 h 386"/>
                <a:gd name="T4" fmla="*/ 324 w 385"/>
                <a:gd name="T5" fmla="*/ 376 h 386"/>
                <a:gd name="T6" fmla="*/ 385 w 385"/>
                <a:gd name="T7" fmla="*/ 343 h 386"/>
                <a:gd name="T8" fmla="*/ 380 w 385"/>
                <a:gd name="T9" fmla="*/ 340 h 386"/>
                <a:gd name="T10" fmla="*/ 362 w 385"/>
                <a:gd name="T11" fmla="*/ 346 h 386"/>
                <a:gd name="T12" fmla="*/ 356 w 385"/>
                <a:gd name="T13" fmla="*/ 348 h 386"/>
                <a:gd name="T14" fmla="*/ 333 w 385"/>
                <a:gd name="T15" fmla="*/ 305 h 386"/>
                <a:gd name="T16" fmla="*/ 321 w 385"/>
                <a:gd name="T17" fmla="*/ 200 h 386"/>
                <a:gd name="T18" fmla="*/ 316 w 385"/>
                <a:gd name="T19" fmla="*/ 47 h 386"/>
                <a:gd name="T20" fmla="*/ 316 w 385"/>
                <a:gd name="T21" fmla="*/ 10 h 386"/>
                <a:gd name="T22" fmla="*/ 311 w 385"/>
                <a:gd name="T23" fmla="*/ 0 h 386"/>
                <a:gd name="T24" fmla="*/ 274 w 385"/>
                <a:gd name="T25" fmla="*/ 22 h 386"/>
                <a:gd name="T26" fmla="*/ 271 w 385"/>
                <a:gd name="T27" fmla="*/ 28 h 386"/>
                <a:gd name="T28" fmla="*/ 169 w 385"/>
                <a:gd name="T29" fmla="*/ 213 h 386"/>
                <a:gd name="T30" fmla="*/ 60 w 385"/>
                <a:gd name="T31" fmla="*/ 340 h 386"/>
                <a:gd name="T32" fmla="*/ 22 w 385"/>
                <a:gd name="T33" fmla="*/ 310 h 386"/>
                <a:gd name="T34" fmla="*/ 19 w 385"/>
                <a:gd name="T35" fmla="*/ 306 h 386"/>
                <a:gd name="T36" fmla="*/ 0 w 385"/>
                <a:gd name="T37" fmla="*/ 344 h 386"/>
                <a:gd name="T38" fmla="*/ 45 w 385"/>
                <a:gd name="T39" fmla="*/ 386 h 386"/>
                <a:gd name="T40" fmla="*/ 148 w 385"/>
                <a:gd name="T41" fmla="*/ 278 h 386"/>
                <a:gd name="T42" fmla="*/ 283 w 385"/>
                <a:gd name="T43" fmla="*/ 278 h 386"/>
                <a:gd name="T44" fmla="*/ 273 w 385"/>
                <a:gd name="T45" fmla="*/ 62 h 386"/>
                <a:gd name="T46" fmla="*/ 273 w 385"/>
                <a:gd name="T47" fmla="*/ 91 h 386"/>
                <a:gd name="T48" fmla="*/ 276 w 385"/>
                <a:gd name="T49" fmla="*/ 178 h 386"/>
                <a:gd name="T50" fmla="*/ 281 w 385"/>
                <a:gd name="T51" fmla="*/ 251 h 386"/>
                <a:gd name="T52" fmla="*/ 190 w 385"/>
                <a:gd name="T53" fmla="*/ 251 h 386"/>
                <a:gd name="T54" fmla="*/ 161 w 385"/>
                <a:gd name="T55" fmla="*/ 259 h 386"/>
                <a:gd name="T56" fmla="*/ 228 w 385"/>
                <a:gd name="T57" fmla="*/ 148 h 386"/>
                <a:gd name="T58" fmla="*/ 273 w 385"/>
                <a:gd name="T59" fmla="*/ 62 h 386"/>
                <a:gd name="T60" fmla="*/ 273 w 385"/>
                <a:gd name="T61" fmla="*/ 62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5" h="386">
                  <a:moveTo>
                    <a:pt x="283" y="278"/>
                  </a:moveTo>
                  <a:cubicBezTo>
                    <a:pt x="286" y="310"/>
                    <a:pt x="292" y="333"/>
                    <a:pt x="294" y="342"/>
                  </a:cubicBezTo>
                  <a:cubicBezTo>
                    <a:pt x="300" y="365"/>
                    <a:pt x="302" y="376"/>
                    <a:pt x="324" y="376"/>
                  </a:cubicBezTo>
                  <a:cubicBezTo>
                    <a:pt x="346" y="376"/>
                    <a:pt x="385" y="353"/>
                    <a:pt x="385" y="343"/>
                  </a:cubicBezTo>
                  <a:cubicBezTo>
                    <a:pt x="385" y="341"/>
                    <a:pt x="383" y="340"/>
                    <a:pt x="380" y="340"/>
                  </a:cubicBezTo>
                  <a:cubicBezTo>
                    <a:pt x="374" y="340"/>
                    <a:pt x="363" y="345"/>
                    <a:pt x="362" y="346"/>
                  </a:cubicBezTo>
                  <a:cubicBezTo>
                    <a:pt x="358" y="348"/>
                    <a:pt x="357" y="348"/>
                    <a:pt x="356" y="348"/>
                  </a:cubicBezTo>
                  <a:cubicBezTo>
                    <a:pt x="342" y="348"/>
                    <a:pt x="339" y="335"/>
                    <a:pt x="333" y="305"/>
                  </a:cubicBezTo>
                  <a:cubicBezTo>
                    <a:pt x="330" y="288"/>
                    <a:pt x="325" y="268"/>
                    <a:pt x="321" y="200"/>
                  </a:cubicBezTo>
                  <a:cubicBezTo>
                    <a:pt x="318" y="149"/>
                    <a:pt x="316" y="98"/>
                    <a:pt x="316" y="47"/>
                  </a:cubicBezTo>
                  <a:cubicBezTo>
                    <a:pt x="316" y="35"/>
                    <a:pt x="316" y="22"/>
                    <a:pt x="316" y="10"/>
                  </a:cubicBezTo>
                  <a:cubicBezTo>
                    <a:pt x="316" y="2"/>
                    <a:pt x="316" y="0"/>
                    <a:pt x="311" y="0"/>
                  </a:cubicBezTo>
                  <a:cubicBezTo>
                    <a:pt x="304" y="0"/>
                    <a:pt x="283" y="9"/>
                    <a:pt x="274" y="22"/>
                  </a:cubicBezTo>
                  <a:lnTo>
                    <a:pt x="271" y="28"/>
                  </a:lnTo>
                  <a:cubicBezTo>
                    <a:pt x="231" y="112"/>
                    <a:pt x="195" y="173"/>
                    <a:pt x="169" y="213"/>
                  </a:cubicBezTo>
                  <a:cubicBezTo>
                    <a:pt x="139" y="258"/>
                    <a:pt x="87" y="340"/>
                    <a:pt x="60" y="340"/>
                  </a:cubicBezTo>
                  <a:cubicBezTo>
                    <a:pt x="42" y="340"/>
                    <a:pt x="27" y="328"/>
                    <a:pt x="22" y="310"/>
                  </a:cubicBezTo>
                  <a:cubicBezTo>
                    <a:pt x="22" y="309"/>
                    <a:pt x="21" y="306"/>
                    <a:pt x="19" y="306"/>
                  </a:cubicBezTo>
                  <a:cubicBezTo>
                    <a:pt x="11" y="306"/>
                    <a:pt x="0" y="330"/>
                    <a:pt x="0" y="344"/>
                  </a:cubicBezTo>
                  <a:cubicBezTo>
                    <a:pt x="0" y="364"/>
                    <a:pt x="22" y="386"/>
                    <a:pt x="45" y="386"/>
                  </a:cubicBezTo>
                  <a:cubicBezTo>
                    <a:pt x="79" y="386"/>
                    <a:pt x="137" y="296"/>
                    <a:pt x="148" y="278"/>
                  </a:cubicBezTo>
                  <a:lnTo>
                    <a:pt x="283" y="278"/>
                  </a:lnTo>
                  <a:close/>
                  <a:moveTo>
                    <a:pt x="273" y="62"/>
                  </a:moveTo>
                  <a:lnTo>
                    <a:pt x="273" y="91"/>
                  </a:lnTo>
                  <a:cubicBezTo>
                    <a:pt x="273" y="120"/>
                    <a:pt x="274" y="149"/>
                    <a:pt x="276" y="178"/>
                  </a:cubicBezTo>
                  <a:cubicBezTo>
                    <a:pt x="276" y="188"/>
                    <a:pt x="278" y="225"/>
                    <a:pt x="281" y="251"/>
                  </a:cubicBezTo>
                  <a:lnTo>
                    <a:pt x="190" y="251"/>
                  </a:lnTo>
                  <a:cubicBezTo>
                    <a:pt x="182" y="251"/>
                    <a:pt x="174" y="251"/>
                    <a:pt x="161" y="259"/>
                  </a:cubicBezTo>
                  <a:cubicBezTo>
                    <a:pt x="196" y="205"/>
                    <a:pt x="225" y="153"/>
                    <a:pt x="228" y="148"/>
                  </a:cubicBezTo>
                  <a:cubicBezTo>
                    <a:pt x="253" y="103"/>
                    <a:pt x="266" y="74"/>
                    <a:pt x="273" y="62"/>
                  </a:cubicBezTo>
                  <a:lnTo>
                    <a:pt x="273" y="62"/>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 name="Freeform 224">
              <a:extLst>
                <a:ext uri="{FF2B5EF4-FFF2-40B4-BE49-F238E27FC236}">
                  <a16:creationId xmlns:a16="http://schemas.microsoft.com/office/drawing/2014/main" id="{C377306F-C10D-4200-B14F-4D330DFE18CC}"/>
                </a:ext>
              </a:extLst>
            </p:cNvPr>
            <p:cNvSpPr>
              <a:spLocks/>
            </p:cNvSpPr>
            <p:nvPr>
              <p:custDataLst>
                <p:tags r:id="rId18"/>
              </p:custDataLst>
            </p:nvPr>
          </p:nvSpPr>
          <p:spPr bwMode="auto">
            <a:xfrm>
              <a:off x="10626726" y="4684714"/>
              <a:ext cx="19050" cy="125413"/>
            </a:xfrm>
            <a:custGeom>
              <a:avLst/>
              <a:gdLst>
                <a:gd name="T0" fmla="*/ 20 w 34"/>
                <a:gd name="T1" fmla="*/ 103 h 186"/>
                <a:gd name="T2" fmla="*/ 34 w 34"/>
                <a:gd name="T3" fmla="*/ 93 h 186"/>
                <a:gd name="T4" fmla="*/ 20 w 34"/>
                <a:gd name="T5" fmla="*/ 83 h 186"/>
                <a:gd name="T6" fmla="*/ 20 w 34"/>
                <a:gd name="T7" fmla="*/ 18 h 186"/>
                <a:gd name="T8" fmla="*/ 10 w 34"/>
                <a:gd name="T9" fmla="*/ 0 h 186"/>
                <a:gd name="T10" fmla="*/ 0 w 34"/>
                <a:gd name="T11" fmla="*/ 18 h 186"/>
                <a:gd name="T12" fmla="*/ 0 w 34"/>
                <a:gd name="T13" fmla="*/ 168 h 186"/>
                <a:gd name="T14" fmla="*/ 10 w 34"/>
                <a:gd name="T15" fmla="*/ 186 h 186"/>
                <a:gd name="T16" fmla="*/ 20 w 34"/>
                <a:gd name="T17" fmla="*/ 168 h 186"/>
                <a:gd name="T18" fmla="*/ 20 w 34"/>
                <a:gd name="T19" fmla="*/ 10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186">
                  <a:moveTo>
                    <a:pt x="20" y="103"/>
                  </a:moveTo>
                  <a:cubicBezTo>
                    <a:pt x="23" y="103"/>
                    <a:pt x="34" y="103"/>
                    <a:pt x="34" y="93"/>
                  </a:cubicBezTo>
                  <a:cubicBezTo>
                    <a:pt x="34" y="83"/>
                    <a:pt x="23" y="83"/>
                    <a:pt x="20" y="83"/>
                  </a:cubicBezTo>
                  <a:lnTo>
                    <a:pt x="20" y="18"/>
                  </a:lnTo>
                  <a:cubicBezTo>
                    <a:pt x="20" y="10"/>
                    <a:pt x="20" y="0"/>
                    <a:pt x="10" y="0"/>
                  </a:cubicBezTo>
                  <a:cubicBezTo>
                    <a:pt x="0" y="0"/>
                    <a:pt x="0" y="10"/>
                    <a:pt x="0" y="18"/>
                  </a:cubicBezTo>
                  <a:lnTo>
                    <a:pt x="0" y="168"/>
                  </a:lnTo>
                  <a:cubicBezTo>
                    <a:pt x="0" y="176"/>
                    <a:pt x="0" y="186"/>
                    <a:pt x="10" y="186"/>
                  </a:cubicBezTo>
                  <a:cubicBezTo>
                    <a:pt x="20" y="186"/>
                    <a:pt x="20" y="176"/>
                    <a:pt x="20" y="168"/>
                  </a:cubicBezTo>
                  <a:lnTo>
                    <a:pt x="20" y="103"/>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 name="Freeform 225">
              <a:extLst>
                <a:ext uri="{FF2B5EF4-FFF2-40B4-BE49-F238E27FC236}">
                  <a16:creationId xmlns:a16="http://schemas.microsoft.com/office/drawing/2014/main" id="{2F1E6B48-D08E-4CD3-85E7-6BE16C31459D}"/>
                </a:ext>
              </a:extLst>
            </p:cNvPr>
            <p:cNvSpPr>
              <a:spLocks/>
            </p:cNvSpPr>
            <p:nvPr>
              <p:custDataLst>
                <p:tags r:id="rId19"/>
              </p:custDataLst>
            </p:nvPr>
          </p:nvSpPr>
          <p:spPr bwMode="auto">
            <a:xfrm>
              <a:off x="10626726" y="4659314"/>
              <a:ext cx="257175" cy="174625"/>
            </a:xfrm>
            <a:custGeom>
              <a:avLst/>
              <a:gdLst>
                <a:gd name="T0" fmla="*/ 389 w 443"/>
                <a:gd name="T1" fmla="*/ 140 h 260"/>
                <a:gd name="T2" fmla="*/ 344 w 443"/>
                <a:gd name="T3" fmla="*/ 188 h 260"/>
                <a:gd name="T4" fmla="*/ 317 w 443"/>
                <a:gd name="T5" fmla="*/ 254 h 260"/>
                <a:gd name="T6" fmla="*/ 327 w 443"/>
                <a:gd name="T7" fmla="*/ 260 h 260"/>
                <a:gd name="T8" fmla="*/ 338 w 443"/>
                <a:gd name="T9" fmla="*/ 250 h 260"/>
                <a:gd name="T10" fmla="*/ 436 w 443"/>
                <a:gd name="T11" fmla="*/ 136 h 260"/>
                <a:gd name="T12" fmla="*/ 443 w 443"/>
                <a:gd name="T13" fmla="*/ 130 h 260"/>
                <a:gd name="T14" fmla="*/ 439 w 443"/>
                <a:gd name="T15" fmla="*/ 124 h 260"/>
                <a:gd name="T16" fmla="*/ 338 w 443"/>
                <a:gd name="T17" fmla="*/ 7 h 260"/>
                <a:gd name="T18" fmla="*/ 327 w 443"/>
                <a:gd name="T19" fmla="*/ 0 h 260"/>
                <a:gd name="T20" fmla="*/ 317 w 443"/>
                <a:gd name="T21" fmla="*/ 6 h 260"/>
                <a:gd name="T22" fmla="*/ 343 w 443"/>
                <a:gd name="T23" fmla="*/ 72 h 260"/>
                <a:gd name="T24" fmla="*/ 389 w 443"/>
                <a:gd name="T25" fmla="*/ 120 h 260"/>
                <a:gd name="T26" fmla="*/ 18 w 443"/>
                <a:gd name="T27" fmla="*/ 120 h 260"/>
                <a:gd name="T28" fmla="*/ 0 w 443"/>
                <a:gd name="T29" fmla="*/ 130 h 260"/>
                <a:gd name="T30" fmla="*/ 18 w 443"/>
                <a:gd name="T31" fmla="*/ 140 h 260"/>
                <a:gd name="T32" fmla="*/ 389 w 443"/>
                <a:gd name="T33" fmla="*/ 14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3" h="260">
                  <a:moveTo>
                    <a:pt x="389" y="140"/>
                  </a:moveTo>
                  <a:cubicBezTo>
                    <a:pt x="361" y="161"/>
                    <a:pt x="348" y="181"/>
                    <a:pt x="344" y="188"/>
                  </a:cubicBezTo>
                  <a:cubicBezTo>
                    <a:pt x="321" y="222"/>
                    <a:pt x="317" y="254"/>
                    <a:pt x="317" y="254"/>
                  </a:cubicBezTo>
                  <a:cubicBezTo>
                    <a:pt x="317" y="260"/>
                    <a:pt x="323" y="260"/>
                    <a:pt x="327" y="260"/>
                  </a:cubicBezTo>
                  <a:cubicBezTo>
                    <a:pt x="336" y="260"/>
                    <a:pt x="336" y="259"/>
                    <a:pt x="338" y="250"/>
                  </a:cubicBezTo>
                  <a:cubicBezTo>
                    <a:pt x="350" y="201"/>
                    <a:pt x="379" y="159"/>
                    <a:pt x="436" y="136"/>
                  </a:cubicBezTo>
                  <a:cubicBezTo>
                    <a:pt x="442" y="134"/>
                    <a:pt x="443" y="133"/>
                    <a:pt x="443" y="130"/>
                  </a:cubicBezTo>
                  <a:cubicBezTo>
                    <a:pt x="443" y="126"/>
                    <a:pt x="440" y="125"/>
                    <a:pt x="439" y="124"/>
                  </a:cubicBezTo>
                  <a:cubicBezTo>
                    <a:pt x="417" y="116"/>
                    <a:pt x="357" y="91"/>
                    <a:pt x="338" y="7"/>
                  </a:cubicBezTo>
                  <a:cubicBezTo>
                    <a:pt x="336" y="1"/>
                    <a:pt x="336" y="0"/>
                    <a:pt x="327" y="0"/>
                  </a:cubicBezTo>
                  <a:cubicBezTo>
                    <a:pt x="323" y="0"/>
                    <a:pt x="317" y="0"/>
                    <a:pt x="317" y="6"/>
                  </a:cubicBezTo>
                  <a:cubicBezTo>
                    <a:pt x="317" y="7"/>
                    <a:pt x="322" y="38"/>
                    <a:pt x="343" y="72"/>
                  </a:cubicBezTo>
                  <a:cubicBezTo>
                    <a:pt x="353" y="87"/>
                    <a:pt x="367" y="104"/>
                    <a:pt x="389" y="120"/>
                  </a:cubicBezTo>
                  <a:lnTo>
                    <a:pt x="18" y="120"/>
                  </a:lnTo>
                  <a:cubicBezTo>
                    <a:pt x="9" y="120"/>
                    <a:pt x="0" y="120"/>
                    <a:pt x="0" y="130"/>
                  </a:cubicBezTo>
                  <a:cubicBezTo>
                    <a:pt x="0" y="140"/>
                    <a:pt x="9" y="140"/>
                    <a:pt x="18" y="140"/>
                  </a:cubicBezTo>
                  <a:lnTo>
                    <a:pt x="389" y="14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 name="Freeform 226">
              <a:extLst>
                <a:ext uri="{FF2B5EF4-FFF2-40B4-BE49-F238E27FC236}">
                  <a16:creationId xmlns:a16="http://schemas.microsoft.com/office/drawing/2014/main" id="{80BF996B-1E8A-4488-BD0A-71A3AB03B897}"/>
                </a:ext>
              </a:extLst>
            </p:cNvPr>
            <p:cNvSpPr>
              <a:spLocks noEditPoints="1"/>
            </p:cNvSpPr>
            <p:nvPr>
              <p:custDataLst>
                <p:tags r:id="rId20"/>
              </p:custDataLst>
            </p:nvPr>
          </p:nvSpPr>
          <p:spPr bwMode="auto">
            <a:xfrm>
              <a:off x="10983913" y="4600576"/>
              <a:ext cx="200025" cy="230188"/>
            </a:xfrm>
            <a:custGeom>
              <a:avLst/>
              <a:gdLst>
                <a:gd name="T0" fmla="*/ 126 w 343"/>
                <a:gd name="T1" fmla="*/ 185 h 342"/>
                <a:gd name="T2" fmla="*/ 144 w 343"/>
                <a:gd name="T3" fmla="*/ 185 h 342"/>
                <a:gd name="T4" fmla="*/ 219 w 343"/>
                <a:gd name="T5" fmla="*/ 301 h 342"/>
                <a:gd name="T6" fmla="*/ 241 w 343"/>
                <a:gd name="T7" fmla="*/ 336 h 342"/>
                <a:gd name="T8" fmla="*/ 258 w 343"/>
                <a:gd name="T9" fmla="*/ 342 h 342"/>
                <a:gd name="T10" fmla="*/ 326 w 343"/>
                <a:gd name="T11" fmla="*/ 342 h 342"/>
                <a:gd name="T12" fmla="*/ 343 w 343"/>
                <a:gd name="T13" fmla="*/ 333 h 342"/>
                <a:gd name="T14" fmla="*/ 335 w 343"/>
                <a:gd name="T15" fmla="*/ 324 h 342"/>
                <a:gd name="T16" fmla="*/ 281 w 343"/>
                <a:gd name="T17" fmla="*/ 271 h 342"/>
                <a:gd name="T18" fmla="*/ 219 w 343"/>
                <a:gd name="T19" fmla="*/ 180 h 342"/>
                <a:gd name="T20" fmla="*/ 306 w 343"/>
                <a:gd name="T21" fmla="*/ 93 h 342"/>
                <a:gd name="T22" fmla="*/ 174 w 343"/>
                <a:gd name="T23" fmla="*/ 0 h 342"/>
                <a:gd name="T24" fmla="*/ 17 w 343"/>
                <a:gd name="T25" fmla="*/ 0 h 342"/>
                <a:gd name="T26" fmla="*/ 0 w 343"/>
                <a:gd name="T27" fmla="*/ 9 h 342"/>
                <a:gd name="T28" fmla="*/ 14 w 343"/>
                <a:gd name="T29" fmla="*/ 17 h 342"/>
                <a:gd name="T30" fmla="*/ 45 w 343"/>
                <a:gd name="T31" fmla="*/ 46 h 342"/>
                <a:gd name="T32" fmla="*/ 45 w 343"/>
                <a:gd name="T33" fmla="*/ 296 h 342"/>
                <a:gd name="T34" fmla="*/ 14 w 343"/>
                <a:gd name="T35" fmla="*/ 324 h 342"/>
                <a:gd name="T36" fmla="*/ 0 w 343"/>
                <a:gd name="T37" fmla="*/ 333 h 342"/>
                <a:gd name="T38" fmla="*/ 17 w 343"/>
                <a:gd name="T39" fmla="*/ 342 h 342"/>
                <a:gd name="T40" fmla="*/ 154 w 343"/>
                <a:gd name="T41" fmla="*/ 342 h 342"/>
                <a:gd name="T42" fmla="*/ 170 w 343"/>
                <a:gd name="T43" fmla="*/ 333 h 342"/>
                <a:gd name="T44" fmla="*/ 156 w 343"/>
                <a:gd name="T45" fmla="*/ 324 h 342"/>
                <a:gd name="T46" fmla="*/ 126 w 343"/>
                <a:gd name="T47" fmla="*/ 296 h 342"/>
                <a:gd name="T48" fmla="*/ 126 w 343"/>
                <a:gd name="T49" fmla="*/ 185 h 342"/>
                <a:gd name="T50" fmla="*/ 222 w 343"/>
                <a:gd name="T51" fmla="*/ 161 h 342"/>
                <a:gd name="T52" fmla="*/ 238 w 343"/>
                <a:gd name="T53" fmla="*/ 94 h 342"/>
                <a:gd name="T54" fmla="*/ 219 w 343"/>
                <a:gd name="T55" fmla="*/ 23 h 342"/>
                <a:gd name="T56" fmla="*/ 288 w 343"/>
                <a:gd name="T57" fmla="*/ 93 h 342"/>
                <a:gd name="T58" fmla="*/ 222 w 343"/>
                <a:gd name="T59" fmla="*/ 161 h 342"/>
                <a:gd name="T60" fmla="*/ 126 w 343"/>
                <a:gd name="T61" fmla="*/ 44 h 342"/>
                <a:gd name="T62" fmla="*/ 157 w 343"/>
                <a:gd name="T63" fmla="*/ 17 h 342"/>
                <a:gd name="T64" fmla="*/ 220 w 343"/>
                <a:gd name="T65" fmla="*/ 94 h 342"/>
                <a:gd name="T66" fmla="*/ 126 w 343"/>
                <a:gd name="T67" fmla="*/ 168 h 342"/>
                <a:gd name="T68" fmla="*/ 126 w 343"/>
                <a:gd name="T69" fmla="*/ 44 h 342"/>
                <a:gd name="T70" fmla="*/ 58 w 343"/>
                <a:gd name="T71" fmla="*/ 324 h 342"/>
                <a:gd name="T72" fmla="*/ 62 w 343"/>
                <a:gd name="T73" fmla="*/ 297 h 342"/>
                <a:gd name="T74" fmla="*/ 62 w 343"/>
                <a:gd name="T75" fmla="*/ 45 h 342"/>
                <a:gd name="T76" fmla="*/ 58 w 343"/>
                <a:gd name="T77" fmla="*/ 17 h 342"/>
                <a:gd name="T78" fmla="*/ 115 w 343"/>
                <a:gd name="T79" fmla="*/ 17 h 342"/>
                <a:gd name="T80" fmla="*/ 108 w 343"/>
                <a:gd name="T81" fmla="*/ 43 h 342"/>
                <a:gd name="T82" fmla="*/ 108 w 343"/>
                <a:gd name="T83" fmla="*/ 297 h 342"/>
                <a:gd name="T84" fmla="*/ 113 w 343"/>
                <a:gd name="T85" fmla="*/ 324 h 342"/>
                <a:gd name="T86" fmla="*/ 58 w 343"/>
                <a:gd name="T87" fmla="*/ 324 h 342"/>
                <a:gd name="T88" fmla="*/ 164 w 343"/>
                <a:gd name="T89" fmla="*/ 185 h 342"/>
                <a:gd name="T90" fmla="*/ 174 w 343"/>
                <a:gd name="T91" fmla="*/ 184 h 342"/>
                <a:gd name="T92" fmla="*/ 200 w 343"/>
                <a:gd name="T93" fmla="*/ 182 h 342"/>
                <a:gd name="T94" fmla="*/ 302 w 343"/>
                <a:gd name="T95" fmla="*/ 324 h 342"/>
                <a:gd name="T96" fmla="*/ 254 w 343"/>
                <a:gd name="T97" fmla="*/ 324 h 342"/>
                <a:gd name="T98" fmla="*/ 164 w 343"/>
                <a:gd name="T99" fmla="*/ 185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 h="342">
                  <a:moveTo>
                    <a:pt x="126" y="185"/>
                  </a:moveTo>
                  <a:lnTo>
                    <a:pt x="144" y="185"/>
                  </a:lnTo>
                  <a:lnTo>
                    <a:pt x="219" y="301"/>
                  </a:lnTo>
                  <a:cubicBezTo>
                    <a:pt x="224" y="309"/>
                    <a:pt x="236" y="328"/>
                    <a:pt x="241" y="336"/>
                  </a:cubicBezTo>
                  <a:cubicBezTo>
                    <a:pt x="245" y="342"/>
                    <a:pt x="246" y="342"/>
                    <a:pt x="258" y="342"/>
                  </a:cubicBezTo>
                  <a:lnTo>
                    <a:pt x="326" y="342"/>
                  </a:lnTo>
                  <a:cubicBezTo>
                    <a:pt x="335" y="342"/>
                    <a:pt x="343" y="342"/>
                    <a:pt x="343" y="333"/>
                  </a:cubicBezTo>
                  <a:cubicBezTo>
                    <a:pt x="343" y="329"/>
                    <a:pt x="340" y="325"/>
                    <a:pt x="335" y="324"/>
                  </a:cubicBezTo>
                  <a:cubicBezTo>
                    <a:pt x="317" y="320"/>
                    <a:pt x="293" y="287"/>
                    <a:pt x="281" y="271"/>
                  </a:cubicBezTo>
                  <a:cubicBezTo>
                    <a:pt x="277" y="266"/>
                    <a:pt x="252" y="233"/>
                    <a:pt x="219" y="180"/>
                  </a:cubicBezTo>
                  <a:cubicBezTo>
                    <a:pt x="263" y="172"/>
                    <a:pt x="306" y="153"/>
                    <a:pt x="306" y="93"/>
                  </a:cubicBezTo>
                  <a:cubicBezTo>
                    <a:pt x="306" y="24"/>
                    <a:pt x="233" y="0"/>
                    <a:pt x="174" y="0"/>
                  </a:cubicBezTo>
                  <a:lnTo>
                    <a:pt x="17" y="0"/>
                  </a:lnTo>
                  <a:cubicBezTo>
                    <a:pt x="8" y="0"/>
                    <a:pt x="0" y="0"/>
                    <a:pt x="0" y="9"/>
                  </a:cubicBezTo>
                  <a:cubicBezTo>
                    <a:pt x="0" y="17"/>
                    <a:pt x="10" y="17"/>
                    <a:pt x="14" y="17"/>
                  </a:cubicBezTo>
                  <a:cubicBezTo>
                    <a:pt x="42" y="17"/>
                    <a:pt x="45" y="21"/>
                    <a:pt x="45" y="46"/>
                  </a:cubicBezTo>
                  <a:lnTo>
                    <a:pt x="45" y="296"/>
                  </a:lnTo>
                  <a:cubicBezTo>
                    <a:pt x="45" y="321"/>
                    <a:pt x="42" y="324"/>
                    <a:pt x="14" y="324"/>
                  </a:cubicBezTo>
                  <a:cubicBezTo>
                    <a:pt x="10" y="324"/>
                    <a:pt x="0" y="324"/>
                    <a:pt x="0" y="333"/>
                  </a:cubicBezTo>
                  <a:cubicBezTo>
                    <a:pt x="0" y="342"/>
                    <a:pt x="8" y="342"/>
                    <a:pt x="17" y="342"/>
                  </a:cubicBezTo>
                  <a:lnTo>
                    <a:pt x="154" y="342"/>
                  </a:lnTo>
                  <a:cubicBezTo>
                    <a:pt x="163" y="342"/>
                    <a:pt x="170" y="342"/>
                    <a:pt x="170" y="333"/>
                  </a:cubicBezTo>
                  <a:cubicBezTo>
                    <a:pt x="170" y="324"/>
                    <a:pt x="162" y="324"/>
                    <a:pt x="156" y="324"/>
                  </a:cubicBezTo>
                  <a:cubicBezTo>
                    <a:pt x="128" y="324"/>
                    <a:pt x="126" y="320"/>
                    <a:pt x="126" y="296"/>
                  </a:cubicBezTo>
                  <a:lnTo>
                    <a:pt x="126" y="185"/>
                  </a:lnTo>
                  <a:close/>
                  <a:moveTo>
                    <a:pt x="222" y="161"/>
                  </a:moveTo>
                  <a:cubicBezTo>
                    <a:pt x="236" y="142"/>
                    <a:pt x="238" y="116"/>
                    <a:pt x="238" y="94"/>
                  </a:cubicBezTo>
                  <a:cubicBezTo>
                    <a:pt x="238" y="70"/>
                    <a:pt x="235" y="43"/>
                    <a:pt x="219" y="23"/>
                  </a:cubicBezTo>
                  <a:cubicBezTo>
                    <a:pt x="239" y="27"/>
                    <a:pt x="288" y="43"/>
                    <a:pt x="288" y="93"/>
                  </a:cubicBezTo>
                  <a:cubicBezTo>
                    <a:pt x="288" y="126"/>
                    <a:pt x="274" y="151"/>
                    <a:pt x="222" y="161"/>
                  </a:cubicBezTo>
                  <a:close/>
                  <a:moveTo>
                    <a:pt x="126" y="44"/>
                  </a:moveTo>
                  <a:cubicBezTo>
                    <a:pt x="126" y="34"/>
                    <a:pt x="126" y="17"/>
                    <a:pt x="157" y="17"/>
                  </a:cubicBezTo>
                  <a:cubicBezTo>
                    <a:pt x="199" y="17"/>
                    <a:pt x="220" y="35"/>
                    <a:pt x="220" y="94"/>
                  </a:cubicBezTo>
                  <a:cubicBezTo>
                    <a:pt x="220" y="158"/>
                    <a:pt x="205" y="168"/>
                    <a:pt x="126" y="168"/>
                  </a:cubicBezTo>
                  <a:lnTo>
                    <a:pt x="126" y="44"/>
                  </a:lnTo>
                  <a:close/>
                  <a:moveTo>
                    <a:pt x="58" y="324"/>
                  </a:moveTo>
                  <a:cubicBezTo>
                    <a:pt x="62" y="315"/>
                    <a:pt x="62" y="301"/>
                    <a:pt x="62" y="297"/>
                  </a:cubicBezTo>
                  <a:lnTo>
                    <a:pt x="62" y="45"/>
                  </a:lnTo>
                  <a:cubicBezTo>
                    <a:pt x="62" y="40"/>
                    <a:pt x="62" y="26"/>
                    <a:pt x="58" y="17"/>
                  </a:cubicBezTo>
                  <a:lnTo>
                    <a:pt x="115" y="17"/>
                  </a:lnTo>
                  <a:cubicBezTo>
                    <a:pt x="108" y="25"/>
                    <a:pt x="108" y="35"/>
                    <a:pt x="108" y="43"/>
                  </a:cubicBezTo>
                  <a:lnTo>
                    <a:pt x="108" y="297"/>
                  </a:lnTo>
                  <a:cubicBezTo>
                    <a:pt x="108" y="302"/>
                    <a:pt x="108" y="315"/>
                    <a:pt x="113" y="324"/>
                  </a:cubicBezTo>
                  <a:lnTo>
                    <a:pt x="58" y="324"/>
                  </a:lnTo>
                  <a:close/>
                  <a:moveTo>
                    <a:pt x="164" y="185"/>
                  </a:moveTo>
                  <a:cubicBezTo>
                    <a:pt x="168" y="185"/>
                    <a:pt x="170" y="184"/>
                    <a:pt x="174" y="184"/>
                  </a:cubicBezTo>
                  <a:cubicBezTo>
                    <a:pt x="181" y="184"/>
                    <a:pt x="192" y="183"/>
                    <a:pt x="200" y="182"/>
                  </a:cubicBezTo>
                  <a:cubicBezTo>
                    <a:pt x="207" y="194"/>
                    <a:pt x="261" y="283"/>
                    <a:pt x="302" y="324"/>
                  </a:cubicBezTo>
                  <a:lnTo>
                    <a:pt x="254" y="324"/>
                  </a:lnTo>
                  <a:lnTo>
                    <a:pt x="164" y="185"/>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14" name="Group 413">
            <a:extLst>
              <a:ext uri="{FF2B5EF4-FFF2-40B4-BE49-F238E27FC236}">
                <a16:creationId xmlns:a16="http://schemas.microsoft.com/office/drawing/2014/main" id="{6EF0853B-56D0-4A74-AA1A-2F91313DB99F}"/>
              </a:ext>
            </a:extLst>
          </p:cNvPr>
          <p:cNvGrpSpPr>
            <a:grpSpLocks noChangeAspect="1"/>
          </p:cNvGrpSpPr>
          <p:nvPr>
            <p:custDataLst>
              <p:tags r:id="rId7"/>
            </p:custDataLst>
          </p:nvPr>
        </p:nvGrpSpPr>
        <p:grpSpPr>
          <a:xfrm>
            <a:off x="6338932" y="5749987"/>
            <a:ext cx="1133031" cy="356097"/>
            <a:chOff x="2540000" y="2540000"/>
            <a:chExt cx="277813" cy="87313"/>
          </a:xfrm>
          <a:solidFill>
            <a:schemeClr val="tx1"/>
          </a:solidFill>
        </p:grpSpPr>
        <p:sp>
          <p:nvSpPr>
            <p:cNvPr id="408" name="Freeform 208">
              <a:extLst>
                <a:ext uri="{FF2B5EF4-FFF2-40B4-BE49-F238E27FC236}">
                  <a16:creationId xmlns:a16="http://schemas.microsoft.com/office/drawing/2014/main" id="{04057D3F-0364-4595-8317-D2A43762224C}"/>
                </a:ext>
              </a:extLst>
            </p:cNvPr>
            <p:cNvSpPr>
              <a:spLocks/>
            </p:cNvSpPr>
            <p:nvPr>
              <p:custDataLst>
                <p:tags r:id="rId8"/>
              </p:custDataLst>
            </p:nvPr>
          </p:nvSpPr>
          <p:spPr bwMode="auto">
            <a:xfrm>
              <a:off x="2540000" y="2566988"/>
              <a:ext cx="33338" cy="46038"/>
            </a:xfrm>
            <a:custGeom>
              <a:avLst/>
              <a:gdLst>
                <a:gd name="T0" fmla="*/ 169 w 184"/>
                <a:gd name="T1" fmla="*/ 34 h 227"/>
                <a:gd name="T2" fmla="*/ 145 w 184"/>
                <a:gd name="T3" fmla="*/ 57 h 227"/>
                <a:gd name="T4" fmla="*/ 161 w 184"/>
                <a:gd name="T5" fmla="*/ 71 h 227"/>
                <a:gd name="T6" fmla="*/ 184 w 184"/>
                <a:gd name="T7" fmla="*/ 43 h 227"/>
                <a:gd name="T8" fmla="*/ 124 w 184"/>
                <a:gd name="T9" fmla="*/ 0 h 227"/>
                <a:gd name="T10" fmla="*/ 40 w 184"/>
                <a:gd name="T11" fmla="*/ 73 h 227"/>
                <a:gd name="T12" fmla="*/ 92 w 184"/>
                <a:gd name="T13" fmla="*/ 123 h 227"/>
                <a:gd name="T14" fmla="*/ 143 w 184"/>
                <a:gd name="T15" fmla="*/ 161 h 227"/>
                <a:gd name="T16" fmla="*/ 72 w 184"/>
                <a:gd name="T17" fmla="*/ 216 h 227"/>
                <a:gd name="T18" fmla="*/ 15 w 184"/>
                <a:gd name="T19" fmla="*/ 189 h 227"/>
                <a:gd name="T20" fmla="*/ 47 w 184"/>
                <a:gd name="T21" fmla="*/ 163 h 227"/>
                <a:gd name="T22" fmla="*/ 28 w 184"/>
                <a:gd name="T23" fmla="*/ 145 h 227"/>
                <a:gd name="T24" fmla="*/ 0 w 184"/>
                <a:gd name="T25" fmla="*/ 178 h 227"/>
                <a:gd name="T26" fmla="*/ 72 w 184"/>
                <a:gd name="T27" fmla="*/ 227 h 227"/>
                <a:gd name="T28" fmla="*/ 172 w 184"/>
                <a:gd name="T29" fmla="*/ 144 h 227"/>
                <a:gd name="T30" fmla="*/ 156 w 184"/>
                <a:gd name="T31" fmla="*/ 107 h 227"/>
                <a:gd name="T32" fmla="*/ 106 w 184"/>
                <a:gd name="T33" fmla="*/ 86 h 227"/>
                <a:gd name="T34" fmla="*/ 69 w 184"/>
                <a:gd name="T35" fmla="*/ 56 h 227"/>
                <a:gd name="T36" fmla="*/ 124 w 184"/>
                <a:gd name="T37" fmla="*/ 11 h 227"/>
                <a:gd name="T38" fmla="*/ 169 w 184"/>
                <a:gd name="T39" fmla="*/ 34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4" h="227">
                  <a:moveTo>
                    <a:pt x="169" y="34"/>
                  </a:moveTo>
                  <a:cubicBezTo>
                    <a:pt x="155" y="35"/>
                    <a:pt x="145" y="46"/>
                    <a:pt x="145" y="57"/>
                  </a:cubicBezTo>
                  <a:cubicBezTo>
                    <a:pt x="145" y="64"/>
                    <a:pt x="150" y="71"/>
                    <a:pt x="161" y="71"/>
                  </a:cubicBezTo>
                  <a:cubicBezTo>
                    <a:pt x="172" y="71"/>
                    <a:pt x="184" y="63"/>
                    <a:pt x="184" y="43"/>
                  </a:cubicBezTo>
                  <a:cubicBezTo>
                    <a:pt x="184" y="21"/>
                    <a:pt x="162" y="0"/>
                    <a:pt x="124" y="0"/>
                  </a:cubicBezTo>
                  <a:cubicBezTo>
                    <a:pt x="59" y="0"/>
                    <a:pt x="40" y="51"/>
                    <a:pt x="40" y="73"/>
                  </a:cubicBezTo>
                  <a:cubicBezTo>
                    <a:pt x="40" y="112"/>
                    <a:pt x="77" y="120"/>
                    <a:pt x="92" y="123"/>
                  </a:cubicBezTo>
                  <a:cubicBezTo>
                    <a:pt x="117" y="128"/>
                    <a:pt x="143" y="133"/>
                    <a:pt x="143" y="161"/>
                  </a:cubicBezTo>
                  <a:cubicBezTo>
                    <a:pt x="143" y="174"/>
                    <a:pt x="132" y="216"/>
                    <a:pt x="72" y="216"/>
                  </a:cubicBezTo>
                  <a:cubicBezTo>
                    <a:pt x="65" y="216"/>
                    <a:pt x="27" y="216"/>
                    <a:pt x="15" y="189"/>
                  </a:cubicBezTo>
                  <a:cubicBezTo>
                    <a:pt x="34" y="192"/>
                    <a:pt x="47" y="177"/>
                    <a:pt x="47" y="163"/>
                  </a:cubicBezTo>
                  <a:cubicBezTo>
                    <a:pt x="47" y="151"/>
                    <a:pt x="39" y="145"/>
                    <a:pt x="28" y="145"/>
                  </a:cubicBezTo>
                  <a:cubicBezTo>
                    <a:pt x="15" y="145"/>
                    <a:pt x="0" y="156"/>
                    <a:pt x="0" y="178"/>
                  </a:cubicBezTo>
                  <a:cubicBezTo>
                    <a:pt x="0" y="207"/>
                    <a:pt x="29" y="227"/>
                    <a:pt x="72" y="227"/>
                  </a:cubicBezTo>
                  <a:cubicBezTo>
                    <a:pt x="152" y="227"/>
                    <a:pt x="172" y="166"/>
                    <a:pt x="172" y="144"/>
                  </a:cubicBezTo>
                  <a:cubicBezTo>
                    <a:pt x="172" y="126"/>
                    <a:pt x="162" y="113"/>
                    <a:pt x="156" y="107"/>
                  </a:cubicBezTo>
                  <a:cubicBezTo>
                    <a:pt x="143" y="93"/>
                    <a:pt x="128" y="91"/>
                    <a:pt x="106" y="86"/>
                  </a:cubicBezTo>
                  <a:cubicBezTo>
                    <a:pt x="89" y="82"/>
                    <a:pt x="69" y="79"/>
                    <a:pt x="69" y="56"/>
                  </a:cubicBezTo>
                  <a:cubicBezTo>
                    <a:pt x="69" y="42"/>
                    <a:pt x="81" y="11"/>
                    <a:pt x="124" y="11"/>
                  </a:cubicBezTo>
                  <a:cubicBezTo>
                    <a:pt x="137" y="11"/>
                    <a:pt x="162" y="15"/>
                    <a:pt x="169" y="34"/>
                  </a:cubicBezTo>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209">
              <a:extLst>
                <a:ext uri="{FF2B5EF4-FFF2-40B4-BE49-F238E27FC236}">
                  <a16:creationId xmlns:a16="http://schemas.microsoft.com/office/drawing/2014/main" id="{FC70B0DB-ED8E-4B64-A3E5-830F3274268E}"/>
                </a:ext>
              </a:extLst>
            </p:cNvPr>
            <p:cNvSpPr>
              <a:spLocks noEditPoints="1"/>
            </p:cNvSpPr>
            <p:nvPr>
              <p:custDataLst>
                <p:tags r:id="rId9"/>
              </p:custDataLst>
            </p:nvPr>
          </p:nvSpPr>
          <p:spPr bwMode="auto">
            <a:xfrm>
              <a:off x="2581275" y="2579688"/>
              <a:ext cx="28575" cy="47625"/>
            </a:xfrm>
            <a:custGeom>
              <a:avLst/>
              <a:gdLst>
                <a:gd name="T0" fmla="*/ 162 w 162"/>
                <a:gd name="T1" fmla="*/ 121 h 239"/>
                <a:gd name="T2" fmla="*/ 141 w 162"/>
                <a:gd name="T3" fmla="*/ 30 h 239"/>
                <a:gd name="T4" fmla="*/ 81 w 162"/>
                <a:gd name="T5" fmla="*/ 0 h 239"/>
                <a:gd name="T6" fmla="*/ 0 w 162"/>
                <a:gd name="T7" fmla="*/ 121 h 239"/>
                <a:gd name="T8" fmla="*/ 81 w 162"/>
                <a:gd name="T9" fmla="*/ 239 h 239"/>
                <a:gd name="T10" fmla="*/ 162 w 162"/>
                <a:gd name="T11" fmla="*/ 121 h 239"/>
                <a:gd name="T12" fmla="*/ 81 w 162"/>
                <a:gd name="T13" fmla="*/ 229 h 239"/>
                <a:gd name="T14" fmla="*/ 37 w 162"/>
                <a:gd name="T15" fmla="*/ 191 h 239"/>
                <a:gd name="T16" fmla="*/ 32 w 162"/>
                <a:gd name="T17" fmla="*/ 116 h 239"/>
                <a:gd name="T18" fmla="*/ 37 w 162"/>
                <a:gd name="T19" fmla="*/ 45 h 239"/>
                <a:gd name="T20" fmla="*/ 81 w 162"/>
                <a:gd name="T21" fmla="*/ 10 h 239"/>
                <a:gd name="T22" fmla="*/ 124 w 162"/>
                <a:gd name="T23" fmla="*/ 42 h 239"/>
                <a:gd name="T24" fmla="*/ 130 w 162"/>
                <a:gd name="T25" fmla="*/ 116 h 239"/>
                <a:gd name="T26" fmla="*/ 126 w 162"/>
                <a:gd name="T27" fmla="*/ 190 h 239"/>
                <a:gd name="T28" fmla="*/ 81 w 162"/>
                <a:gd name="T29" fmla="*/ 22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239">
                  <a:moveTo>
                    <a:pt x="162" y="121"/>
                  </a:moveTo>
                  <a:cubicBezTo>
                    <a:pt x="162" y="82"/>
                    <a:pt x="157" y="55"/>
                    <a:pt x="141" y="30"/>
                  </a:cubicBezTo>
                  <a:cubicBezTo>
                    <a:pt x="130" y="14"/>
                    <a:pt x="109" y="0"/>
                    <a:pt x="81" y="0"/>
                  </a:cubicBezTo>
                  <a:cubicBezTo>
                    <a:pt x="0" y="0"/>
                    <a:pt x="0" y="95"/>
                    <a:pt x="0" y="121"/>
                  </a:cubicBezTo>
                  <a:cubicBezTo>
                    <a:pt x="0" y="146"/>
                    <a:pt x="0" y="239"/>
                    <a:pt x="81" y="239"/>
                  </a:cubicBezTo>
                  <a:cubicBezTo>
                    <a:pt x="162" y="239"/>
                    <a:pt x="162" y="146"/>
                    <a:pt x="162" y="121"/>
                  </a:cubicBezTo>
                  <a:close/>
                  <a:moveTo>
                    <a:pt x="81" y="229"/>
                  </a:moveTo>
                  <a:cubicBezTo>
                    <a:pt x="65" y="229"/>
                    <a:pt x="44" y="220"/>
                    <a:pt x="37" y="191"/>
                  </a:cubicBezTo>
                  <a:cubicBezTo>
                    <a:pt x="32" y="171"/>
                    <a:pt x="32" y="142"/>
                    <a:pt x="32" y="116"/>
                  </a:cubicBezTo>
                  <a:cubicBezTo>
                    <a:pt x="32" y="91"/>
                    <a:pt x="32" y="64"/>
                    <a:pt x="37" y="45"/>
                  </a:cubicBezTo>
                  <a:cubicBezTo>
                    <a:pt x="44" y="17"/>
                    <a:pt x="67" y="10"/>
                    <a:pt x="81" y="10"/>
                  </a:cubicBezTo>
                  <a:cubicBezTo>
                    <a:pt x="100" y="10"/>
                    <a:pt x="118" y="22"/>
                    <a:pt x="124" y="42"/>
                  </a:cubicBezTo>
                  <a:cubicBezTo>
                    <a:pt x="130" y="61"/>
                    <a:pt x="130" y="86"/>
                    <a:pt x="130" y="116"/>
                  </a:cubicBezTo>
                  <a:cubicBezTo>
                    <a:pt x="130" y="142"/>
                    <a:pt x="130" y="168"/>
                    <a:pt x="126" y="190"/>
                  </a:cubicBezTo>
                  <a:cubicBezTo>
                    <a:pt x="119" y="221"/>
                    <a:pt x="95" y="229"/>
                    <a:pt x="81" y="229"/>
                  </a:cubicBezTo>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Freeform 210">
              <a:extLst>
                <a:ext uri="{FF2B5EF4-FFF2-40B4-BE49-F238E27FC236}">
                  <a16:creationId xmlns:a16="http://schemas.microsoft.com/office/drawing/2014/main" id="{D9B2A4D3-933E-41A2-9C34-0797E1F716F1}"/>
                </a:ext>
              </a:extLst>
            </p:cNvPr>
            <p:cNvSpPr>
              <a:spLocks/>
            </p:cNvSpPr>
            <p:nvPr>
              <p:custDataLst>
                <p:tags r:id="rId10"/>
              </p:custDataLst>
            </p:nvPr>
          </p:nvSpPr>
          <p:spPr bwMode="auto">
            <a:xfrm>
              <a:off x="2647950" y="2574925"/>
              <a:ext cx="58738" cy="23813"/>
            </a:xfrm>
            <a:custGeom>
              <a:avLst/>
              <a:gdLst>
                <a:gd name="T0" fmla="*/ 333 w 333"/>
                <a:gd name="T1" fmla="*/ 16 h 117"/>
                <a:gd name="T2" fmla="*/ 326 w 333"/>
                <a:gd name="T3" fmla="*/ 0 h 117"/>
                <a:gd name="T4" fmla="*/ 319 w 333"/>
                <a:gd name="T5" fmla="*/ 13 h 117"/>
                <a:gd name="T6" fmla="*/ 249 w 333"/>
                <a:gd name="T7" fmla="*/ 89 h 117"/>
                <a:gd name="T8" fmla="*/ 170 w 333"/>
                <a:gd name="T9" fmla="*/ 46 h 117"/>
                <a:gd name="T10" fmla="*/ 84 w 333"/>
                <a:gd name="T11" fmla="*/ 0 h 117"/>
                <a:gd name="T12" fmla="*/ 0 w 333"/>
                <a:gd name="T13" fmla="*/ 100 h 117"/>
                <a:gd name="T14" fmla="*/ 7 w 333"/>
                <a:gd name="T15" fmla="*/ 116 h 117"/>
                <a:gd name="T16" fmla="*/ 14 w 333"/>
                <a:gd name="T17" fmla="*/ 105 h 117"/>
                <a:gd name="T18" fmla="*/ 84 w 333"/>
                <a:gd name="T19" fmla="*/ 28 h 117"/>
                <a:gd name="T20" fmla="*/ 164 w 333"/>
                <a:gd name="T21" fmla="*/ 71 h 117"/>
                <a:gd name="T22" fmla="*/ 249 w 333"/>
                <a:gd name="T23" fmla="*/ 117 h 117"/>
                <a:gd name="T24" fmla="*/ 333 w 333"/>
                <a:gd name="T25" fmla="*/ 1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117">
                  <a:moveTo>
                    <a:pt x="333" y="16"/>
                  </a:moveTo>
                  <a:cubicBezTo>
                    <a:pt x="333" y="5"/>
                    <a:pt x="330" y="0"/>
                    <a:pt x="326" y="0"/>
                  </a:cubicBezTo>
                  <a:cubicBezTo>
                    <a:pt x="324" y="0"/>
                    <a:pt x="320" y="4"/>
                    <a:pt x="319" y="13"/>
                  </a:cubicBezTo>
                  <a:cubicBezTo>
                    <a:pt x="317" y="61"/>
                    <a:pt x="284" y="89"/>
                    <a:pt x="249" y="89"/>
                  </a:cubicBezTo>
                  <a:cubicBezTo>
                    <a:pt x="218" y="89"/>
                    <a:pt x="194" y="67"/>
                    <a:pt x="170" y="46"/>
                  </a:cubicBezTo>
                  <a:cubicBezTo>
                    <a:pt x="144" y="23"/>
                    <a:pt x="118" y="0"/>
                    <a:pt x="84" y="0"/>
                  </a:cubicBezTo>
                  <a:cubicBezTo>
                    <a:pt x="30" y="0"/>
                    <a:pt x="0" y="55"/>
                    <a:pt x="0" y="100"/>
                  </a:cubicBezTo>
                  <a:cubicBezTo>
                    <a:pt x="0" y="116"/>
                    <a:pt x="7" y="116"/>
                    <a:pt x="7" y="116"/>
                  </a:cubicBezTo>
                  <a:cubicBezTo>
                    <a:pt x="13" y="116"/>
                    <a:pt x="14" y="106"/>
                    <a:pt x="14" y="105"/>
                  </a:cubicBezTo>
                  <a:cubicBezTo>
                    <a:pt x="16" y="50"/>
                    <a:pt x="54" y="28"/>
                    <a:pt x="84" y="28"/>
                  </a:cubicBezTo>
                  <a:cubicBezTo>
                    <a:pt x="116" y="28"/>
                    <a:pt x="140" y="49"/>
                    <a:pt x="164" y="71"/>
                  </a:cubicBezTo>
                  <a:cubicBezTo>
                    <a:pt x="190" y="94"/>
                    <a:pt x="215" y="117"/>
                    <a:pt x="249" y="117"/>
                  </a:cubicBezTo>
                  <a:cubicBezTo>
                    <a:pt x="304" y="117"/>
                    <a:pt x="333" y="62"/>
                    <a:pt x="333" y="16"/>
                  </a:cubicBezTo>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211">
              <a:extLst>
                <a:ext uri="{FF2B5EF4-FFF2-40B4-BE49-F238E27FC236}">
                  <a16:creationId xmlns:a16="http://schemas.microsoft.com/office/drawing/2014/main" id="{9EAC2529-5E27-42C2-8E16-F8E2CDFDC7F4}"/>
                </a:ext>
              </a:extLst>
            </p:cNvPr>
            <p:cNvSpPr>
              <a:spLocks/>
            </p:cNvSpPr>
            <p:nvPr>
              <p:custDataLst>
                <p:tags r:id="rId11"/>
              </p:custDataLst>
            </p:nvPr>
          </p:nvSpPr>
          <p:spPr bwMode="auto">
            <a:xfrm>
              <a:off x="2740025" y="2540000"/>
              <a:ext cx="71438" cy="77788"/>
            </a:xfrm>
            <a:custGeom>
              <a:avLst/>
              <a:gdLst>
                <a:gd name="T0" fmla="*/ 226 w 399"/>
                <a:gd name="T1" fmla="*/ 48 h 392"/>
                <a:gd name="T2" fmla="*/ 309 w 399"/>
                <a:gd name="T3" fmla="*/ 48 h 392"/>
                <a:gd name="T4" fmla="*/ 399 w 399"/>
                <a:gd name="T5" fmla="*/ 4 h 392"/>
                <a:gd name="T6" fmla="*/ 395 w 399"/>
                <a:gd name="T7" fmla="*/ 0 h 392"/>
                <a:gd name="T8" fmla="*/ 364 w 399"/>
                <a:gd name="T9" fmla="*/ 14 h 392"/>
                <a:gd name="T10" fmla="*/ 349 w 399"/>
                <a:gd name="T11" fmla="*/ 17 h 392"/>
                <a:gd name="T12" fmla="*/ 131 w 399"/>
                <a:gd name="T13" fmla="*/ 17 h 392"/>
                <a:gd name="T14" fmla="*/ 0 w 399"/>
                <a:gd name="T15" fmla="*/ 111 h 392"/>
                <a:gd name="T16" fmla="*/ 4 w 399"/>
                <a:gd name="T17" fmla="*/ 117 h 392"/>
                <a:gd name="T18" fmla="*/ 49 w 399"/>
                <a:gd name="T19" fmla="*/ 89 h 392"/>
                <a:gd name="T20" fmla="*/ 60 w 399"/>
                <a:gd name="T21" fmla="*/ 58 h 392"/>
                <a:gd name="T22" fmla="*/ 91 w 399"/>
                <a:gd name="T23" fmla="*/ 48 h 392"/>
                <a:gd name="T24" fmla="*/ 190 w 399"/>
                <a:gd name="T25" fmla="*/ 48 h 392"/>
                <a:gd name="T26" fmla="*/ 179 w 399"/>
                <a:gd name="T27" fmla="*/ 66 h 392"/>
                <a:gd name="T28" fmla="*/ 122 w 399"/>
                <a:gd name="T29" fmla="*/ 292 h 392"/>
                <a:gd name="T30" fmla="*/ 91 w 399"/>
                <a:gd name="T31" fmla="*/ 381 h 392"/>
                <a:gd name="T32" fmla="*/ 88 w 399"/>
                <a:gd name="T33" fmla="*/ 389 h 392"/>
                <a:gd name="T34" fmla="*/ 92 w 399"/>
                <a:gd name="T35" fmla="*/ 392 h 392"/>
                <a:gd name="T36" fmla="*/ 134 w 399"/>
                <a:gd name="T37" fmla="*/ 368 h 392"/>
                <a:gd name="T38" fmla="*/ 170 w 399"/>
                <a:gd name="T39" fmla="*/ 271 h 392"/>
                <a:gd name="T40" fmla="*/ 226 w 399"/>
                <a:gd name="T41" fmla="*/ 48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9" h="392">
                  <a:moveTo>
                    <a:pt x="226" y="48"/>
                  </a:moveTo>
                  <a:lnTo>
                    <a:pt x="309" y="48"/>
                  </a:lnTo>
                  <a:cubicBezTo>
                    <a:pt x="374" y="48"/>
                    <a:pt x="399" y="10"/>
                    <a:pt x="399" y="4"/>
                  </a:cubicBezTo>
                  <a:cubicBezTo>
                    <a:pt x="399" y="1"/>
                    <a:pt x="397" y="0"/>
                    <a:pt x="395" y="0"/>
                  </a:cubicBezTo>
                  <a:cubicBezTo>
                    <a:pt x="389" y="0"/>
                    <a:pt x="376" y="5"/>
                    <a:pt x="364" y="14"/>
                  </a:cubicBezTo>
                  <a:cubicBezTo>
                    <a:pt x="360" y="17"/>
                    <a:pt x="359" y="17"/>
                    <a:pt x="349" y="17"/>
                  </a:cubicBezTo>
                  <a:lnTo>
                    <a:pt x="131" y="17"/>
                  </a:lnTo>
                  <a:cubicBezTo>
                    <a:pt x="70" y="17"/>
                    <a:pt x="0" y="71"/>
                    <a:pt x="0" y="111"/>
                  </a:cubicBezTo>
                  <a:cubicBezTo>
                    <a:pt x="0" y="114"/>
                    <a:pt x="0" y="117"/>
                    <a:pt x="4" y="117"/>
                  </a:cubicBezTo>
                  <a:cubicBezTo>
                    <a:pt x="16" y="117"/>
                    <a:pt x="48" y="101"/>
                    <a:pt x="49" y="89"/>
                  </a:cubicBezTo>
                  <a:cubicBezTo>
                    <a:pt x="49" y="81"/>
                    <a:pt x="50" y="71"/>
                    <a:pt x="60" y="58"/>
                  </a:cubicBezTo>
                  <a:cubicBezTo>
                    <a:pt x="65" y="52"/>
                    <a:pt x="69" y="48"/>
                    <a:pt x="91" y="48"/>
                  </a:cubicBezTo>
                  <a:lnTo>
                    <a:pt x="190" y="48"/>
                  </a:lnTo>
                  <a:cubicBezTo>
                    <a:pt x="182" y="54"/>
                    <a:pt x="180" y="61"/>
                    <a:pt x="179" y="66"/>
                  </a:cubicBezTo>
                  <a:lnTo>
                    <a:pt x="122" y="292"/>
                  </a:lnTo>
                  <a:cubicBezTo>
                    <a:pt x="116" y="317"/>
                    <a:pt x="105" y="348"/>
                    <a:pt x="91" y="381"/>
                  </a:cubicBezTo>
                  <a:cubicBezTo>
                    <a:pt x="88" y="387"/>
                    <a:pt x="88" y="388"/>
                    <a:pt x="88" y="389"/>
                  </a:cubicBezTo>
                  <a:cubicBezTo>
                    <a:pt x="88" y="392"/>
                    <a:pt x="90" y="392"/>
                    <a:pt x="92" y="392"/>
                  </a:cubicBezTo>
                  <a:cubicBezTo>
                    <a:pt x="102" y="392"/>
                    <a:pt x="127" y="379"/>
                    <a:pt x="134" y="368"/>
                  </a:cubicBezTo>
                  <a:cubicBezTo>
                    <a:pt x="137" y="363"/>
                    <a:pt x="159" y="312"/>
                    <a:pt x="170" y="271"/>
                  </a:cubicBezTo>
                  <a:lnTo>
                    <a:pt x="226" y="48"/>
                  </a:lnTo>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212">
              <a:extLst>
                <a:ext uri="{FF2B5EF4-FFF2-40B4-BE49-F238E27FC236}">
                  <a16:creationId xmlns:a16="http://schemas.microsoft.com/office/drawing/2014/main" id="{C4E1F2C3-02E2-4C29-BF77-F8C04E781AB8}"/>
                </a:ext>
              </a:extLst>
            </p:cNvPr>
            <p:cNvSpPr>
              <a:spLocks noEditPoints="1"/>
            </p:cNvSpPr>
            <p:nvPr>
              <p:custDataLst>
                <p:tags r:id="rId12"/>
              </p:custDataLst>
            </p:nvPr>
          </p:nvSpPr>
          <p:spPr bwMode="auto">
            <a:xfrm>
              <a:off x="2789238" y="2579688"/>
              <a:ext cx="28575" cy="47625"/>
            </a:xfrm>
            <a:custGeom>
              <a:avLst/>
              <a:gdLst>
                <a:gd name="T0" fmla="*/ 162 w 162"/>
                <a:gd name="T1" fmla="*/ 121 h 239"/>
                <a:gd name="T2" fmla="*/ 141 w 162"/>
                <a:gd name="T3" fmla="*/ 30 h 239"/>
                <a:gd name="T4" fmla="*/ 81 w 162"/>
                <a:gd name="T5" fmla="*/ 0 h 239"/>
                <a:gd name="T6" fmla="*/ 0 w 162"/>
                <a:gd name="T7" fmla="*/ 121 h 239"/>
                <a:gd name="T8" fmla="*/ 81 w 162"/>
                <a:gd name="T9" fmla="*/ 239 h 239"/>
                <a:gd name="T10" fmla="*/ 162 w 162"/>
                <a:gd name="T11" fmla="*/ 121 h 239"/>
                <a:gd name="T12" fmla="*/ 81 w 162"/>
                <a:gd name="T13" fmla="*/ 229 h 239"/>
                <a:gd name="T14" fmla="*/ 36 w 162"/>
                <a:gd name="T15" fmla="*/ 191 h 239"/>
                <a:gd name="T16" fmla="*/ 31 w 162"/>
                <a:gd name="T17" fmla="*/ 116 h 239"/>
                <a:gd name="T18" fmla="*/ 37 w 162"/>
                <a:gd name="T19" fmla="*/ 45 h 239"/>
                <a:gd name="T20" fmla="*/ 81 w 162"/>
                <a:gd name="T21" fmla="*/ 10 h 239"/>
                <a:gd name="T22" fmla="*/ 124 w 162"/>
                <a:gd name="T23" fmla="*/ 42 h 239"/>
                <a:gd name="T24" fmla="*/ 130 w 162"/>
                <a:gd name="T25" fmla="*/ 116 h 239"/>
                <a:gd name="T26" fmla="*/ 125 w 162"/>
                <a:gd name="T27" fmla="*/ 190 h 239"/>
                <a:gd name="T28" fmla="*/ 81 w 162"/>
                <a:gd name="T29" fmla="*/ 22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239">
                  <a:moveTo>
                    <a:pt x="162" y="121"/>
                  </a:moveTo>
                  <a:cubicBezTo>
                    <a:pt x="162" y="82"/>
                    <a:pt x="157" y="55"/>
                    <a:pt x="141" y="30"/>
                  </a:cubicBezTo>
                  <a:cubicBezTo>
                    <a:pt x="130" y="14"/>
                    <a:pt x="109" y="0"/>
                    <a:pt x="81" y="0"/>
                  </a:cubicBezTo>
                  <a:cubicBezTo>
                    <a:pt x="0" y="0"/>
                    <a:pt x="0" y="95"/>
                    <a:pt x="0" y="121"/>
                  </a:cubicBezTo>
                  <a:cubicBezTo>
                    <a:pt x="0" y="146"/>
                    <a:pt x="0" y="239"/>
                    <a:pt x="81" y="239"/>
                  </a:cubicBezTo>
                  <a:cubicBezTo>
                    <a:pt x="162" y="239"/>
                    <a:pt x="162" y="146"/>
                    <a:pt x="162" y="121"/>
                  </a:cubicBezTo>
                  <a:close/>
                  <a:moveTo>
                    <a:pt x="81" y="229"/>
                  </a:moveTo>
                  <a:cubicBezTo>
                    <a:pt x="65" y="229"/>
                    <a:pt x="43" y="220"/>
                    <a:pt x="36" y="191"/>
                  </a:cubicBezTo>
                  <a:cubicBezTo>
                    <a:pt x="31" y="171"/>
                    <a:pt x="31" y="142"/>
                    <a:pt x="31" y="116"/>
                  </a:cubicBezTo>
                  <a:cubicBezTo>
                    <a:pt x="31" y="91"/>
                    <a:pt x="31" y="64"/>
                    <a:pt x="37" y="45"/>
                  </a:cubicBezTo>
                  <a:cubicBezTo>
                    <a:pt x="44" y="17"/>
                    <a:pt x="66" y="10"/>
                    <a:pt x="81" y="10"/>
                  </a:cubicBezTo>
                  <a:cubicBezTo>
                    <a:pt x="100" y="10"/>
                    <a:pt x="118" y="22"/>
                    <a:pt x="124" y="42"/>
                  </a:cubicBezTo>
                  <a:cubicBezTo>
                    <a:pt x="130" y="61"/>
                    <a:pt x="130" y="86"/>
                    <a:pt x="130" y="116"/>
                  </a:cubicBezTo>
                  <a:cubicBezTo>
                    <a:pt x="130" y="142"/>
                    <a:pt x="130" y="168"/>
                    <a:pt x="125" y="190"/>
                  </a:cubicBezTo>
                  <a:cubicBezTo>
                    <a:pt x="118" y="221"/>
                    <a:pt x="95" y="229"/>
                    <a:pt x="81" y="229"/>
                  </a:cubicBezTo>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93880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D29AF0E9-13A2-43E4-81DC-FA6EA0768E7A}"/>
              </a:ext>
            </a:extLst>
          </p:cNvPr>
          <p:cNvSpPr>
            <a:spLocks noGrp="1" noChangeArrowheads="1"/>
          </p:cNvSpPr>
          <p:nvPr>
            <p:ph type="title"/>
          </p:nvPr>
        </p:nvSpPr>
        <p:spPr/>
        <p:txBody>
          <a:bodyPr/>
          <a:lstStyle/>
          <a:p>
            <a:r>
              <a:rPr lang="en-US" altLang="zh-CN" dirty="0"/>
              <a:t>Review of Markov Decision Process (MDP) model</a:t>
            </a:r>
          </a:p>
        </p:txBody>
      </p:sp>
      <p:sp>
        <p:nvSpPr>
          <p:cNvPr id="38915" name="Rectangle 3">
            <a:extLst>
              <a:ext uri="{FF2B5EF4-FFF2-40B4-BE49-F238E27FC236}">
                <a16:creationId xmlns:a16="http://schemas.microsoft.com/office/drawing/2014/main" id="{50A7FD40-5E92-4FEC-9583-3E7C936988B3}"/>
              </a:ext>
            </a:extLst>
          </p:cNvPr>
          <p:cNvSpPr>
            <a:spLocks noGrp="1" noChangeArrowheads="1"/>
          </p:cNvSpPr>
          <p:nvPr>
            <p:ph type="body" idx="1"/>
          </p:nvPr>
        </p:nvSpPr>
        <p:spPr/>
        <p:txBody>
          <a:bodyPr/>
          <a:lstStyle/>
          <a:p>
            <a:r>
              <a:rPr lang="en-US" altLang="zh-CN" sz="2800"/>
              <a:t>MDP model &lt;S,T,A,R&gt;</a:t>
            </a:r>
          </a:p>
          <a:p>
            <a:pPr lvl="1"/>
            <a:endParaRPr lang="en-US" altLang="zh-CN" sz="2400"/>
          </a:p>
        </p:txBody>
      </p:sp>
      <p:sp>
        <p:nvSpPr>
          <p:cNvPr id="38916" name="Rectangle 4">
            <a:extLst>
              <a:ext uri="{FF2B5EF4-FFF2-40B4-BE49-F238E27FC236}">
                <a16:creationId xmlns:a16="http://schemas.microsoft.com/office/drawing/2014/main" id="{20B192D1-4A4B-46B6-A2AA-0693CE2A76E6}"/>
              </a:ext>
            </a:extLst>
          </p:cNvPr>
          <p:cNvSpPr>
            <a:spLocks noChangeArrowheads="1"/>
          </p:cNvSpPr>
          <p:nvPr/>
        </p:nvSpPr>
        <p:spPr bwMode="auto">
          <a:xfrm>
            <a:off x="2895600" y="2667000"/>
            <a:ext cx="2819400" cy="685800"/>
          </a:xfrm>
          <a:prstGeom prst="rect">
            <a:avLst/>
          </a:prstGeom>
          <a:solidFill>
            <a:schemeClr val="accent1"/>
          </a:solidFill>
          <a:ln w="9525">
            <a:solidFill>
              <a:schemeClr val="accent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pPr>
            <a:r>
              <a:rPr lang="en-US" altLang="zh-CN" sz="2000">
                <a:latin typeface="Arial" panose="020B0604020202020204" pitchFamily="34" charset="0"/>
              </a:rPr>
              <a:t>Agent</a:t>
            </a:r>
          </a:p>
        </p:txBody>
      </p:sp>
      <p:sp>
        <p:nvSpPr>
          <p:cNvPr id="38917" name="Rectangle 5">
            <a:extLst>
              <a:ext uri="{FF2B5EF4-FFF2-40B4-BE49-F238E27FC236}">
                <a16:creationId xmlns:a16="http://schemas.microsoft.com/office/drawing/2014/main" id="{7A7604E2-B18D-4C4C-8B9A-0E3862EF8E7E}"/>
              </a:ext>
            </a:extLst>
          </p:cNvPr>
          <p:cNvSpPr>
            <a:spLocks noChangeArrowheads="1"/>
          </p:cNvSpPr>
          <p:nvPr/>
        </p:nvSpPr>
        <p:spPr bwMode="auto">
          <a:xfrm>
            <a:off x="2438400" y="3962400"/>
            <a:ext cx="3657600" cy="533400"/>
          </a:xfrm>
          <a:prstGeom prst="rect">
            <a:avLst/>
          </a:prstGeom>
          <a:solidFill>
            <a:schemeClr val="accent2"/>
          </a:solidFill>
          <a:ln w="9525">
            <a:solidFill>
              <a:schemeClr val="accent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pPr>
            <a:r>
              <a:rPr lang="en-US" altLang="zh-CN" sz="2000">
                <a:latin typeface="Arial" panose="020B0604020202020204" pitchFamily="34" charset="0"/>
              </a:rPr>
              <a:t>Environment</a:t>
            </a:r>
          </a:p>
        </p:txBody>
      </p:sp>
      <p:sp>
        <p:nvSpPr>
          <p:cNvPr id="38918" name="Line 6">
            <a:extLst>
              <a:ext uri="{FF2B5EF4-FFF2-40B4-BE49-F238E27FC236}">
                <a16:creationId xmlns:a16="http://schemas.microsoft.com/office/drawing/2014/main" id="{F1D872BE-B123-40CB-ADFF-0A1BE5A255F8}"/>
              </a:ext>
            </a:extLst>
          </p:cNvPr>
          <p:cNvSpPr>
            <a:spLocks noChangeShapeType="1"/>
          </p:cNvSpPr>
          <p:nvPr/>
        </p:nvSpPr>
        <p:spPr bwMode="auto">
          <a:xfrm flipV="1">
            <a:off x="2743200" y="3352800"/>
            <a:ext cx="609600" cy="609600"/>
          </a:xfrm>
          <a:prstGeom prst="line">
            <a:avLst/>
          </a:prstGeom>
          <a:noFill/>
          <a:ln w="38100">
            <a:solidFill>
              <a:srgbClr val="FF33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LID4096"/>
          </a:p>
        </p:txBody>
      </p:sp>
      <p:sp>
        <p:nvSpPr>
          <p:cNvPr id="38919" name="Line 7">
            <a:extLst>
              <a:ext uri="{FF2B5EF4-FFF2-40B4-BE49-F238E27FC236}">
                <a16:creationId xmlns:a16="http://schemas.microsoft.com/office/drawing/2014/main" id="{F87E72D0-E58D-43E8-B750-FA57955A81A2}"/>
              </a:ext>
            </a:extLst>
          </p:cNvPr>
          <p:cNvSpPr>
            <a:spLocks noChangeShapeType="1"/>
          </p:cNvSpPr>
          <p:nvPr/>
        </p:nvSpPr>
        <p:spPr bwMode="auto">
          <a:xfrm flipV="1">
            <a:off x="3352800" y="3352800"/>
            <a:ext cx="609600" cy="609600"/>
          </a:xfrm>
          <a:prstGeom prst="line">
            <a:avLst/>
          </a:prstGeom>
          <a:noFill/>
          <a:ln w="38100">
            <a:solidFill>
              <a:srgbClr val="FF33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LID4096"/>
          </a:p>
        </p:txBody>
      </p:sp>
      <p:sp>
        <p:nvSpPr>
          <p:cNvPr id="38920" name="Line 8">
            <a:extLst>
              <a:ext uri="{FF2B5EF4-FFF2-40B4-BE49-F238E27FC236}">
                <a16:creationId xmlns:a16="http://schemas.microsoft.com/office/drawing/2014/main" id="{AC371950-1186-4F56-81D3-125DBB859E2E}"/>
              </a:ext>
            </a:extLst>
          </p:cNvPr>
          <p:cNvSpPr>
            <a:spLocks noChangeShapeType="1"/>
          </p:cNvSpPr>
          <p:nvPr/>
        </p:nvSpPr>
        <p:spPr bwMode="auto">
          <a:xfrm>
            <a:off x="4876800" y="3352800"/>
            <a:ext cx="609600" cy="609600"/>
          </a:xfrm>
          <a:prstGeom prst="line">
            <a:avLst/>
          </a:prstGeom>
          <a:noFill/>
          <a:ln w="38100">
            <a:solidFill>
              <a:srgbClr val="FF33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LID4096"/>
          </a:p>
        </p:txBody>
      </p:sp>
      <p:sp>
        <p:nvSpPr>
          <p:cNvPr id="38921" name="Text Box 9">
            <a:extLst>
              <a:ext uri="{FF2B5EF4-FFF2-40B4-BE49-F238E27FC236}">
                <a16:creationId xmlns:a16="http://schemas.microsoft.com/office/drawing/2014/main" id="{D0E586F1-844F-4659-9E87-3E4F8D4D1C6A}"/>
              </a:ext>
            </a:extLst>
          </p:cNvPr>
          <p:cNvSpPr txBox="1">
            <a:spLocks noChangeArrowheads="1"/>
          </p:cNvSpPr>
          <p:nvPr/>
        </p:nvSpPr>
        <p:spPr bwMode="auto">
          <a:xfrm>
            <a:off x="2286000" y="3413126"/>
            <a:ext cx="776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en-US" altLang="zh-CN" sz="2000">
                <a:latin typeface="Arial" panose="020B0604020202020204" pitchFamily="34" charset="0"/>
              </a:rPr>
              <a:t>State</a:t>
            </a:r>
          </a:p>
        </p:txBody>
      </p:sp>
      <p:sp>
        <p:nvSpPr>
          <p:cNvPr id="38922" name="Text Box 10">
            <a:extLst>
              <a:ext uri="{FF2B5EF4-FFF2-40B4-BE49-F238E27FC236}">
                <a16:creationId xmlns:a16="http://schemas.microsoft.com/office/drawing/2014/main" id="{D3420310-253F-4D68-B10B-DD4F6D284557}"/>
              </a:ext>
            </a:extLst>
          </p:cNvPr>
          <p:cNvSpPr txBox="1">
            <a:spLocks noChangeArrowheads="1"/>
          </p:cNvSpPr>
          <p:nvPr/>
        </p:nvSpPr>
        <p:spPr bwMode="auto">
          <a:xfrm>
            <a:off x="3581400" y="3581401"/>
            <a:ext cx="10604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20000"/>
              </a:spcBef>
            </a:pPr>
            <a:r>
              <a:rPr lang="en-US" altLang="zh-CN" sz="2000">
                <a:latin typeface="Arial" panose="020B0604020202020204" pitchFamily="34" charset="0"/>
              </a:rPr>
              <a:t>Reward</a:t>
            </a:r>
          </a:p>
        </p:txBody>
      </p:sp>
      <p:sp>
        <p:nvSpPr>
          <p:cNvPr id="38923" name="Text Box 11">
            <a:extLst>
              <a:ext uri="{FF2B5EF4-FFF2-40B4-BE49-F238E27FC236}">
                <a16:creationId xmlns:a16="http://schemas.microsoft.com/office/drawing/2014/main" id="{6E5B9CBB-BDD8-48F0-AE57-A2D0589E425B}"/>
              </a:ext>
            </a:extLst>
          </p:cNvPr>
          <p:cNvSpPr txBox="1">
            <a:spLocks noChangeArrowheads="1"/>
          </p:cNvSpPr>
          <p:nvPr/>
        </p:nvSpPr>
        <p:spPr bwMode="auto">
          <a:xfrm>
            <a:off x="5486400" y="3413126"/>
            <a:ext cx="890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en-US" altLang="zh-CN" sz="2000">
                <a:latin typeface="Arial" panose="020B0604020202020204" pitchFamily="34" charset="0"/>
              </a:rPr>
              <a:t>Action</a:t>
            </a:r>
          </a:p>
        </p:txBody>
      </p:sp>
      <p:sp>
        <p:nvSpPr>
          <p:cNvPr id="38924" name="Text Box 12">
            <a:extLst>
              <a:ext uri="{FF2B5EF4-FFF2-40B4-BE49-F238E27FC236}">
                <a16:creationId xmlns:a16="http://schemas.microsoft.com/office/drawing/2014/main" id="{BDAD05D4-1CC2-418F-A516-D6E7E4C5141D}"/>
              </a:ext>
            </a:extLst>
          </p:cNvPr>
          <p:cNvSpPr txBox="1">
            <a:spLocks noChangeArrowheads="1"/>
          </p:cNvSpPr>
          <p:nvPr/>
        </p:nvSpPr>
        <p:spPr bwMode="auto">
          <a:xfrm>
            <a:off x="2209800" y="5013325"/>
            <a:ext cx="4074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en-US" altLang="zh-CN" sz="2000" i="1">
                <a:latin typeface="Arial" panose="020B0604020202020204" pitchFamily="34" charset="0"/>
              </a:rPr>
              <a:t>s</a:t>
            </a:r>
            <a:r>
              <a:rPr lang="en-US" altLang="zh-CN" sz="2000" i="1" baseline="-25000">
                <a:latin typeface="Arial" panose="020B0604020202020204" pitchFamily="34" charset="0"/>
              </a:rPr>
              <a:t>0</a:t>
            </a:r>
          </a:p>
        </p:txBody>
      </p:sp>
      <p:grpSp>
        <p:nvGrpSpPr>
          <p:cNvPr id="38925" name="Group 13">
            <a:extLst>
              <a:ext uri="{FF2B5EF4-FFF2-40B4-BE49-F238E27FC236}">
                <a16:creationId xmlns:a16="http://schemas.microsoft.com/office/drawing/2014/main" id="{F1541155-0C7A-4402-A8CB-E61BB9FEA6F6}"/>
              </a:ext>
            </a:extLst>
          </p:cNvPr>
          <p:cNvGrpSpPr>
            <a:grpSpLocks/>
          </p:cNvGrpSpPr>
          <p:nvPr/>
        </p:nvGrpSpPr>
        <p:grpSpPr bwMode="auto">
          <a:xfrm>
            <a:off x="2590802" y="4860925"/>
            <a:ext cx="1377921" cy="781050"/>
            <a:chOff x="1786" y="2784"/>
            <a:chExt cx="872" cy="492"/>
          </a:xfrm>
        </p:grpSpPr>
        <p:sp>
          <p:nvSpPr>
            <p:cNvPr id="38926" name="Text Box 14">
              <a:extLst>
                <a:ext uri="{FF2B5EF4-FFF2-40B4-BE49-F238E27FC236}">
                  <a16:creationId xmlns:a16="http://schemas.microsoft.com/office/drawing/2014/main" id="{56D9D944-1A5D-4E98-BB8B-EC10EA86082C}"/>
                </a:ext>
              </a:extLst>
            </p:cNvPr>
            <p:cNvSpPr txBox="1">
              <a:spLocks noChangeArrowheads="1"/>
            </p:cNvSpPr>
            <p:nvPr/>
          </p:nvSpPr>
          <p:spPr bwMode="auto">
            <a:xfrm>
              <a:off x="2074" y="3024"/>
              <a:ext cx="23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en-US" altLang="zh-CN" sz="2000" i="1">
                  <a:latin typeface="Arial" panose="020B0604020202020204" pitchFamily="34" charset="0"/>
                </a:rPr>
                <a:t>r</a:t>
              </a:r>
              <a:r>
                <a:rPr lang="en-US" altLang="zh-CN" sz="2000" i="1" baseline="-25000">
                  <a:latin typeface="Arial" panose="020B0604020202020204" pitchFamily="34" charset="0"/>
                </a:rPr>
                <a:t>0</a:t>
              </a:r>
            </a:p>
          </p:txBody>
        </p:sp>
        <p:grpSp>
          <p:nvGrpSpPr>
            <p:cNvPr id="38927" name="Group 15">
              <a:extLst>
                <a:ext uri="{FF2B5EF4-FFF2-40B4-BE49-F238E27FC236}">
                  <a16:creationId xmlns:a16="http://schemas.microsoft.com/office/drawing/2014/main" id="{E045B3AC-37F2-40F8-9D17-EA0059E4B24F}"/>
                </a:ext>
              </a:extLst>
            </p:cNvPr>
            <p:cNvGrpSpPr>
              <a:grpSpLocks/>
            </p:cNvGrpSpPr>
            <p:nvPr/>
          </p:nvGrpSpPr>
          <p:grpSpPr bwMode="auto">
            <a:xfrm>
              <a:off x="1786" y="2784"/>
              <a:ext cx="576" cy="252"/>
              <a:chOff x="3370" y="2304"/>
              <a:chExt cx="576" cy="252"/>
            </a:xfrm>
          </p:grpSpPr>
          <p:sp>
            <p:nvSpPr>
              <p:cNvPr id="38928" name="Text Box 16">
                <a:extLst>
                  <a:ext uri="{FF2B5EF4-FFF2-40B4-BE49-F238E27FC236}">
                    <a16:creationId xmlns:a16="http://schemas.microsoft.com/office/drawing/2014/main" id="{76287A08-7595-4A92-9906-39E43E517D9B}"/>
                  </a:ext>
                </a:extLst>
              </p:cNvPr>
              <p:cNvSpPr txBox="1">
                <a:spLocks noChangeArrowheads="1"/>
              </p:cNvSpPr>
              <p:nvPr/>
            </p:nvSpPr>
            <p:spPr bwMode="auto">
              <a:xfrm>
                <a:off x="3370" y="2304"/>
                <a:ext cx="26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en-US" altLang="zh-CN" sz="2000" i="1">
                    <a:latin typeface="Arial" panose="020B0604020202020204" pitchFamily="34" charset="0"/>
                  </a:rPr>
                  <a:t>a</a:t>
                </a:r>
                <a:r>
                  <a:rPr lang="en-US" altLang="zh-CN" sz="2000" i="1" baseline="-25000">
                    <a:latin typeface="Arial" panose="020B0604020202020204" pitchFamily="34" charset="0"/>
                  </a:rPr>
                  <a:t>0</a:t>
                </a:r>
              </a:p>
            </p:txBody>
          </p:sp>
          <p:sp>
            <p:nvSpPr>
              <p:cNvPr id="38929" name="Line 17">
                <a:extLst>
                  <a:ext uri="{FF2B5EF4-FFF2-40B4-BE49-F238E27FC236}">
                    <a16:creationId xmlns:a16="http://schemas.microsoft.com/office/drawing/2014/main" id="{77A4A626-D2C2-4DC0-9267-841FE18B4334}"/>
                  </a:ext>
                </a:extLst>
              </p:cNvPr>
              <p:cNvSpPr>
                <a:spLocks noChangeShapeType="1"/>
              </p:cNvSpPr>
              <p:nvPr/>
            </p:nvSpPr>
            <p:spPr bwMode="auto">
              <a:xfrm>
                <a:off x="3418" y="2544"/>
                <a:ext cx="528" cy="0"/>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LID4096"/>
              </a:p>
            </p:txBody>
          </p:sp>
        </p:grpSp>
        <p:sp>
          <p:nvSpPr>
            <p:cNvPr id="38930" name="Text Box 18">
              <a:extLst>
                <a:ext uri="{FF2B5EF4-FFF2-40B4-BE49-F238E27FC236}">
                  <a16:creationId xmlns:a16="http://schemas.microsoft.com/office/drawing/2014/main" id="{B0E05B07-789C-4F25-86F4-9F582E7D80A3}"/>
                </a:ext>
              </a:extLst>
            </p:cNvPr>
            <p:cNvSpPr txBox="1">
              <a:spLocks noChangeArrowheads="1"/>
            </p:cNvSpPr>
            <p:nvPr/>
          </p:nvSpPr>
          <p:spPr bwMode="auto">
            <a:xfrm>
              <a:off x="2400" y="2887"/>
              <a:ext cx="25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en-US" altLang="zh-CN" sz="2000" i="1">
                  <a:latin typeface="Arial" panose="020B0604020202020204" pitchFamily="34" charset="0"/>
                </a:rPr>
                <a:t>s</a:t>
              </a:r>
              <a:r>
                <a:rPr lang="en-US" altLang="zh-CN" sz="2000" i="1" baseline="-25000">
                  <a:latin typeface="Arial" panose="020B0604020202020204" pitchFamily="34" charset="0"/>
                </a:rPr>
                <a:t>1</a:t>
              </a:r>
            </a:p>
          </p:txBody>
        </p:sp>
      </p:grpSp>
      <p:grpSp>
        <p:nvGrpSpPr>
          <p:cNvPr id="38931" name="Group 19">
            <a:extLst>
              <a:ext uri="{FF2B5EF4-FFF2-40B4-BE49-F238E27FC236}">
                <a16:creationId xmlns:a16="http://schemas.microsoft.com/office/drawing/2014/main" id="{A2C900C7-F000-433D-B9FD-458581000956}"/>
              </a:ext>
            </a:extLst>
          </p:cNvPr>
          <p:cNvGrpSpPr>
            <a:grpSpLocks/>
          </p:cNvGrpSpPr>
          <p:nvPr/>
        </p:nvGrpSpPr>
        <p:grpSpPr bwMode="auto">
          <a:xfrm>
            <a:off x="3886199" y="4860925"/>
            <a:ext cx="1425554" cy="781050"/>
            <a:chOff x="4186" y="2304"/>
            <a:chExt cx="902" cy="492"/>
          </a:xfrm>
        </p:grpSpPr>
        <p:sp>
          <p:nvSpPr>
            <p:cNvPr id="38932" name="Text Box 20">
              <a:extLst>
                <a:ext uri="{FF2B5EF4-FFF2-40B4-BE49-F238E27FC236}">
                  <a16:creationId xmlns:a16="http://schemas.microsoft.com/office/drawing/2014/main" id="{7991ED8C-8461-435E-9817-F96B61B27977}"/>
                </a:ext>
              </a:extLst>
            </p:cNvPr>
            <p:cNvSpPr txBox="1">
              <a:spLocks noChangeArrowheads="1"/>
            </p:cNvSpPr>
            <p:nvPr/>
          </p:nvSpPr>
          <p:spPr bwMode="auto">
            <a:xfrm>
              <a:off x="4186" y="2304"/>
              <a:ext cx="29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en-US" altLang="zh-CN" sz="2000" i="1">
                  <a:latin typeface="Arial" panose="020B0604020202020204" pitchFamily="34" charset="0"/>
                </a:rPr>
                <a:t>a1</a:t>
              </a:r>
            </a:p>
          </p:txBody>
        </p:sp>
        <p:sp>
          <p:nvSpPr>
            <p:cNvPr id="38933" name="Text Box 21">
              <a:extLst>
                <a:ext uri="{FF2B5EF4-FFF2-40B4-BE49-F238E27FC236}">
                  <a16:creationId xmlns:a16="http://schemas.microsoft.com/office/drawing/2014/main" id="{F473F424-49A0-4AF0-960B-77DA424B841C}"/>
                </a:ext>
              </a:extLst>
            </p:cNvPr>
            <p:cNvSpPr txBox="1">
              <a:spLocks noChangeArrowheads="1"/>
            </p:cNvSpPr>
            <p:nvPr/>
          </p:nvSpPr>
          <p:spPr bwMode="auto">
            <a:xfrm>
              <a:off x="4474" y="2544"/>
              <a:ext cx="26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en-US" altLang="zh-CN" sz="2000" i="1">
                  <a:latin typeface="Arial" panose="020B0604020202020204" pitchFamily="34" charset="0"/>
                </a:rPr>
                <a:t>r1</a:t>
              </a:r>
            </a:p>
          </p:txBody>
        </p:sp>
        <p:sp>
          <p:nvSpPr>
            <p:cNvPr id="38934" name="Line 22">
              <a:extLst>
                <a:ext uri="{FF2B5EF4-FFF2-40B4-BE49-F238E27FC236}">
                  <a16:creationId xmlns:a16="http://schemas.microsoft.com/office/drawing/2014/main" id="{A72442BD-EF0F-436C-B0D3-AF60A1587661}"/>
                </a:ext>
              </a:extLst>
            </p:cNvPr>
            <p:cNvSpPr>
              <a:spLocks noChangeShapeType="1"/>
            </p:cNvSpPr>
            <p:nvPr/>
          </p:nvSpPr>
          <p:spPr bwMode="auto">
            <a:xfrm>
              <a:off x="4234" y="2544"/>
              <a:ext cx="528" cy="0"/>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LID4096"/>
            </a:p>
          </p:txBody>
        </p:sp>
        <p:sp>
          <p:nvSpPr>
            <p:cNvPr id="38935" name="Text Box 23">
              <a:extLst>
                <a:ext uri="{FF2B5EF4-FFF2-40B4-BE49-F238E27FC236}">
                  <a16:creationId xmlns:a16="http://schemas.microsoft.com/office/drawing/2014/main" id="{E4F204A4-0832-4036-830E-ED7515CB1489}"/>
                </a:ext>
              </a:extLst>
            </p:cNvPr>
            <p:cNvSpPr txBox="1">
              <a:spLocks noChangeArrowheads="1"/>
            </p:cNvSpPr>
            <p:nvPr/>
          </p:nvSpPr>
          <p:spPr bwMode="auto">
            <a:xfrm>
              <a:off x="4800" y="2407"/>
              <a:ext cx="2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en-US" altLang="zh-CN" sz="2000" i="1">
                  <a:latin typeface="Arial" panose="020B0604020202020204" pitchFamily="34" charset="0"/>
                </a:rPr>
                <a:t>s2</a:t>
              </a:r>
            </a:p>
          </p:txBody>
        </p:sp>
      </p:grpSp>
      <p:grpSp>
        <p:nvGrpSpPr>
          <p:cNvPr id="38936" name="Group 24">
            <a:extLst>
              <a:ext uri="{FF2B5EF4-FFF2-40B4-BE49-F238E27FC236}">
                <a16:creationId xmlns:a16="http://schemas.microsoft.com/office/drawing/2014/main" id="{E055666C-DA44-480A-95A9-D6DB0372C1FB}"/>
              </a:ext>
            </a:extLst>
          </p:cNvPr>
          <p:cNvGrpSpPr>
            <a:grpSpLocks/>
          </p:cNvGrpSpPr>
          <p:nvPr/>
        </p:nvGrpSpPr>
        <p:grpSpPr bwMode="auto">
          <a:xfrm>
            <a:off x="5181600" y="4860926"/>
            <a:ext cx="1517650" cy="777875"/>
            <a:chOff x="5002" y="2304"/>
            <a:chExt cx="758" cy="490"/>
          </a:xfrm>
        </p:grpSpPr>
        <p:sp>
          <p:nvSpPr>
            <p:cNvPr id="38937" name="Text Box 25">
              <a:extLst>
                <a:ext uri="{FF2B5EF4-FFF2-40B4-BE49-F238E27FC236}">
                  <a16:creationId xmlns:a16="http://schemas.microsoft.com/office/drawing/2014/main" id="{13C77F6B-A79F-4114-9D74-328D4CE01B05}"/>
                </a:ext>
              </a:extLst>
            </p:cNvPr>
            <p:cNvSpPr txBox="1">
              <a:spLocks noChangeArrowheads="1"/>
            </p:cNvSpPr>
            <p:nvPr/>
          </p:nvSpPr>
          <p:spPr bwMode="auto">
            <a:xfrm>
              <a:off x="5002" y="2304"/>
              <a:ext cx="23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en-US" altLang="zh-CN" sz="2000" i="1">
                  <a:latin typeface="Arial" panose="020B0604020202020204" pitchFamily="34" charset="0"/>
                </a:rPr>
                <a:t>a2</a:t>
              </a:r>
            </a:p>
          </p:txBody>
        </p:sp>
        <p:sp>
          <p:nvSpPr>
            <p:cNvPr id="38938" name="Text Box 26">
              <a:extLst>
                <a:ext uri="{FF2B5EF4-FFF2-40B4-BE49-F238E27FC236}">
                  <a16:creationId xmlns:a16="http://schemas.microsoft.com/office/drawing/2014/main" id="{0D744E8C-BB45-4138-994B-B3E37D6961FA}"/>
                </a:ext>
              </a:extLst>
            </p:cNvPr>
            <p:cNvSpPr txBox="1">
              <a:spLocks noChangeArrowheads="1"/>
            </p:cNvSpPr>
            <p:nvPr/>
          </p:nvSpPr>
          <p:spPr bwMode="auto">
            <a:xfrm>
              <a:off x="5290" y="2544"/>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en-US" altLang="zh-CN" sz="2000" i="1">
                  <a:latin typeface="Arial" panose="020B0604020202020204" pitchFamily="34" charset="0"/>
                </a:rPr>
                <a:t>r2</a:t>
              </a:r>
            </a:p>
          </p:txBody>
        </p:sp>
        <p:sp>
          <p:nvSpPr>
            <p:cNvPr id="38939" name="Line 27">
              <a:extLst>
                <a:ext uri="{FF2B5EF4-FFF2-40B4-BE49-F238E27FC236}">
                  <a16:creationId xmlns:a16="http://schemas.microsoft.com/office/drawing/2014/main" id="{6CF95DD6-9E4F-45D4-B941-52E8F94F003C}"/>
                </a:ext>
              </a:extLst>
            </p:cNvPr>
            <p:cNvSpPr>
              <a:spLocks noChangeShapeType="1"/>
            </p:cNvSpPr>
            <p:nvPr/>
          </p:nvSpPr>
          <p:spPr bwMode="auto">
            <a:xfrm>
              <a:off x="5050" y="2544"/>
              <a:ext cx="528" cy="0"/>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LID4096"/>
            </a:p>
          </p:txBody>
        </p:sp>
        <p:sp>
          <p:nvSpPr>
            <p:cNvPr id="38940" name="Text Box 28">
              <a:extLst>
                <a:ext uri="{FF2B5EF4-FFF2-40B4-BE49-F238E27FC236}">
                  <a16:creationId xmlns:a16="http://schemas.microsoft.com/office/drawing/2014/main" id="{DDD81124-27F3-4AF5-81C6-16A756E04830}"/>
                </a:ext>
              </a:extLst>
            </p:cNvPr>
            <p:cNvSpPr txBox="1">
              <a:spLocks noChangeArrowheads="1"/>
            </p:cNvSpPr>
            <p:nvPr/>
          </p:nvSpPr>
          <p:spPr bwMode="auto">
            <a:xfrm>
              <a:off x="5506" y="2400"/>
              <a:ext cx="25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20000"/>
                </a:spcBef>
              </a:pPr>
              <a:r>
                <a:rPr lang="en-US" altLang="zh-CN" sz="2000" i="1">
                  <a:latin typeface="Arial" panose="020B0604020202020204" pitchFamily="34" charset="0"/>
                </a:rPr>
                <a:t>s3  </a:t>
              </a:r>
            </a:p>
          </p:txBody>
        </p:sp>
      </p:grpSp>
      <p:sp>
        <p:nvSpPr>
          <p:cNvPr id="38942" name="Rectangle 30">
            <a:extLst>
              <a:ext uri="{FF2B5EF4-FFF2-40B4-BE49-F238E27FC236}">
                <a16:creationId xmlns:a16="http://schemas.microsoft.com/office/drawing/2014/main" id="{FEFFEE05-4C0A-4B84-9F10-44D9F476A6C7}"/>
              </a:ext>
            </a:extLst>
          </p:cNvPr>
          <p:cNvSpPr>
            <a:spLocks noChangeArrowheads="1"/>
          </p:cNvSpPr>
          <p:nvPr/>
        </p:nvSpPr>
        <p:spPr bwMode="auto">
          <a:xfrm>
            <a:off x="7162800" y="2514600"/>
            <a:ext cx="29718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990600" indent="-533400">
              <a:defRPr kumimoji="1" sz="2400">
                <a:solidFill>
                  <a:schemeClr val="tx1"/>
                </a:solidFill>
                <a:latin typeface="Times New Roman" panose="02020603050405020304" pitchFamily="18" charset="0"/>
                <a:ea typeface="宋体" panose="02010600030101010101" pitchFamily="2" charset="-122"/>
              </a:defRPr>
            </a:lvl2pPr>
            <a:lvl3pPr marL="1447800" indent="-533400">
              <a:defRPr kumimoji="1" sz="2400">
                <a:solidFill>
                  <a:schemeClr val="tx1"/>
                </a:solidFill>
                <a:latin typeface="Times New Roman" panose="02020603050405020304" pitchFamily="18" charset="0"/>
                <a:ea typeface="宋体" panose="02010600030101010101" pitchFamily="2" charset="-122"/>
              </a:defRPr>
            </a:lvl3pPr>
            <a:lvl4pPr marL="1905000" indent="-533400">
              <a:defRPr kumimoji="1" sz="2400">
                <a:solidFill>
                  <a:schemeClr val="tx1"/>
                </a:solidFill>
                <a:latin typeface="Times New Roman" panose="02020603050405020304" pitchFamily="18" charset="0"/>
                <a:ea typeface="宋体" panose="02010600030101010101" pitchFamily="2" charset="-122"/>
              </a:defRPr>
            </a:lvl4pPr>
            <a:lvl5pPr marL="2362200" indent="-533400">
              <a:defRPr kumimoji="1" sz="2400">
                <a:solidFill>
                  <a:schemeClr val="tx1"/>
                </a:solidFill>
                <a:latin typeface="Times New Roman" panose="02020603050405020304" pitchFamily="18" charset="0"/>
                <a:ea typeface="宋体" panose="02010600030101010101" pitchFamily="2" charset="-122"/>
              </a:defRPr>
            </a:lvl5pPr>
            <a:lvl6pPr marL="2819400" indent="-533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76600" indent="-533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733800" indent="-533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91000" indent="-533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FontTx/>
              <a:buChar char="•"/>
            </a:pPr>
            <a:r>
              <a:rPr kumimoji="0" lang="en-US" altLang="zh-CN" sz="2000"/>
              <a:t> </a:t>
            </a:r>
            <a:r>
              <a:rPr kumimoji="0" lang="en-US" altLang="zh-CN" sz="1800"/>
              <a:t>S– set of states</a:t>
            </a:r>
          </a:p>
          <a:p>
            <a:pPr>
              <a:spcBef>
                <a:spcPct val="20000"/>
              </a:spcBef>
              <a:buFontTx/>
              <a:buChar char="•"/>
            </a:pPr>
            <a:r>
              <a:rPr kumimoji="0" lang="en-US" altLang="zh-CN" sz="1800"/>
              <a:t> A– set of actions</a:t>
            </a:r>
            <a:endParaRPr kumimoji="0" lang="en-US" altLang="zh-CN" sz="1800" baseline="-25000"/>
          </a:p>
          <a:p>
            <a:pPr>
              <a:spcBef>
                <a:spcPct val="20000"/>
              </a:spcBef>
              <a:buFontTx/>
              <a:buChar char="•"/>
            </a:pPr>
            <a:r>
              <a:rPr kumimoji="0" lang="en-US" altLang="zh-CN" sz="1800"/>
              <a:t> T(s,a,s’) = P(s’|s,a)– the probability of transition from </a:t>
            </a:r>
            <a:r>
              <a:rPr kumimoji="0" lang="en-US" altLang="zh-CN" sz="1800" i="1"/>
              <a:t>s </a:t>
            </a:r>
            <a:r>
              <a:rPr kumimoji="0" lang="en-US" altLang="zh-CN" sz="1800"/>
              <a:t>to </a:t>
            </a:r>
            <a:r>
              <a:rPr kumimoji="0" lang="en-US" altLang="zh-CN" sz="1800" i="1"/>
              <a:t>s’</a:t>
            </a:r>
            <a:r>
              <a:rPr kumimoji="0" lang="en-US" altLang="zh-CN" sz="1800"/>
              <a:t> given action</a:t>
            </a:r>
            <a:r>
              <a:rPr kumimoji="0" lang="en-US" altLang="zh-CN" sz="1800" i="1"/>
              <a:t> a</a:t>
            </a:r>
          </a:p>
          <a:p>
            <a:pPr>
              <a:spcBef>
                <a:spcPct val="20000"/>
              </a:spcBef>
              <a:buFontTx/>
              <a:buChar char="•"/>
            </a:pPr>
            <a:r>
              <a:rPr kumimoji="0" lang="en-US" altLang="zh-CN" sz="1800"/>
              <a:t> R(s,a)– the expected reward for taking action </a:t>
            </a:r>
            <a:r>
              <a:rPr kumimoji="0" lang="en-US" altLang="zh-CN" sz="1800" i="1"/>
              <a:t>a </a:t>
            </a:r>
            <a:r>
              <a:rPr kumimoji="0" lang="en-US" altLang="zh-CN" sz="1800"/>
              <a:t>in state </a:t>
            </a:r>
            <a:r>
              <a:rPr kumimoji="0" lang="en-US" altLang="zh-CN" sz="1800" i="1"/>
              <a:t>s</a:t>
            </a:r>
          </a:p>
        </p:txBody>
      </p:sp>
      <p:graphicFrame>
        <p:nvGraphicFramePr>
          <p:cNvPr id="38943" name="Object 31">
            <a:extLst>
              <a:ext uri="{FF2B5EF4-FFF2-40B4-BE49-F238E27FC236}">
                <a16:creationId xmlns:a16="http://schemas.microsoft.com/office/drawing/2014/main" id="{F0314C3D-FD0C-498B-9257-DCDB846F4DF8}"/>
              </a:ext>
            </a:extLst>
          </p:cNvPr>
          <p:cNvGraphicFramePr>
            <a:graphicFrameLocks noChangeAspect="1"/>
          </p:cNvGraphicFramePr>
          <p:nvPr/>
        </p:nvGraphicFramePr>
        <p:xfrm>
          <a:off x="7375525" y="4800601"/>
          <a:ext cx="2317750" cy="835025"/>
        </p:xfrm>
        <a:graphic>
          <a:graphicData uri="http://schemas.openxmlformats.org/presentationml/2006/ole">
            <mc:AlternateContent xmlns:mc="http://schemas.openxmlformats.org/markup-compatibility/2006">
              <mc:Choice xmlns:v="urn:schemas-microsoft-com:vml" Requires="v">
                <p:oleObj spid="_x0000_s2086" name="Equation" r:id="rId3" imgW="1904760" imgH="685800" progId="Equation.3">
                  <p:embed/>
                </p:oleObj>
              </mc:Choice>
              <mc:Fallback>
                <p:oleObj name="Equation" r:id="rId3" imgW="1904760" imgH="685800" progId="Equation.3">
                  <p:embed/>
                  <p:pic>
                    <p:nvPicPr>
                      <p:cNvPr id="38943" name="Object 31">
                        <a:extLst>
                          <a:ext uri="{FF2B5EF4-FFF2-40B4-BE49-F238E27FC236}">
                            <a16:creationId xmlns:a16="http://schemas.microsoft.com/office/drawing/2014/main" id="{F0314C3D-FD0C-498B-9257-DCDB846F4D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5525" y="4800601"/>
                        <a:ext cx="2317750"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Footer Placeholder 1">
            <a:extLst>
              <a:ext uri="{FF2B5EF4-FFF2-40B4-BE49-F238E27FC236}">
                <a16:creationId xmlns:a16="http://schemas.microsoft.com/office/drawing/2014/main" id="{B63B90DC-D800-4503-A0F9-80C1F8BCE774}"/>
              </a:ext>
            </a:extLst>
          </p:cNvPr>
          <p:cNvSpPr>
            <a:spLocks noGrp="1"/>
          </p:cNvSpPr>
          <p:nvPr>
            <p:ph type="ftr" sz="quarter" idx="11"/>
          </p:nvPr>
        </p:nvSpPr>
        <p:spPr/>
        <p:txBody>
          <a:bodyPr/>
          <a:lstStyle/>
          <a:p>
            <a:r>
              <a:rPr lang="en-US"/>
              <a:t>zeshan.khan@nu.edu.pk</a:t>
            </a:r>
            <a:endParaRPr lang="LID4096"/>
          </a:p>
        </p:txBody>
      </p:sp>
      <p:sp>
        <p:nvSpPr>
          <p:cNvPr id="3" name="Slide Number Placeholder 2">
            <a:extLst>
              <a:ext uri="{FF2B5EF4-FFF2-40B4-BE49-F238E27FC236}">
                <a16:creationId xmlns:a16="http://schemas.microsoft.com/office/drawing/2014/main" id="{DEDECC97-24EE-4F54-A6E8-CD31DBB6B8A3}"/>
              </a:ext>
            </a:extLst>
          </p:cNvPr>
          <p:cNvSpPr>
            <a:spLocks noGrp="1"/>
          </p:cNvSpPr>
          <p:nvPr>
            <p:ph type="sldNum" sz="quarter" idx="12"/>
          </p:nvPr>
        </p:nvSpPr>
        <p:spPr/>
        <p:txBody>
          <a:bodyPr>
            <a:normAutofit lnSpcReduction="10000"/>
          </a:bodyPr>
          <a:lstStyle/>
          <a:p>
            <a:fld id="{91F3A733-5CBF-4C1A-BB1C-3E618A131503}" type="slidenum">
              <a:rPr lang="LID4096" smtClean="0"/>
              <a:t>15</a:t>
            </a:fld>
            <a:endParaRPr lang="LID4096"/>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FE3F2-8340-4F8E-B056-A40528F71BE2}"/>
              </a:ext>
            </a:extLst>
          </p:cNvPr>
          <p:cNvSpPr>
            <a:spLocks noGrp="1"/>
          </p:cNvSpPr>
          <p:nvPr>
            <p:ph type="title"/>
          </p:nvPr>
        </p:nvSpPr>
        <p:spPr/>
        <p:txBody>
          <a:bodyPr/>
          <a:lstStyle/>
          <a:p>
            <a:pPr algn="ctr"/>
            <a:r>
              <a:rPr lang="en-US" dirty="0"/>
              <a:t>Markov Decision Process</a:t>
            </a:r>
          </a:p>
        </p:txBody>
      </p:sp>
      <p:sp>
        <p:nvSpPr>
          <p:cNvPr id="10" name="Content Placeholder 9">
            <a:extLst>
              <a:ext uri="{FF2B5EF4-FFF2-40B4-BE49-F238E27FC236}">
                <a16:creationId xmlns:a16="http://schemas.microsoft.com/office/drawing/2014/main" id="{E0142212-970F-4165-A46E-0FF5A8EC5BFD}"/>
              </a:ext>
            </a:extLst>
          </p:cNvPr>
          <p:cNvSpPr>
            <a:spLocks noGrp="1"/>
          </p:cNvSpPr>
          <p:nvPr>
            <p:ph sz="half" idx="1"/>
          </p:nvPr>
        </p:nvSpPr>
        <p:spPr/>
        <p:txBody>
          <a:bodyPr/>
          <a:lstStyle/>
          <a:p>
            <a:pPr>
              <a:lnSpc>
                <a:spcPct val="150000"/>
              </a:lnSpc>
            </a:pPr>
            <a:r>
              <a:rPr lang="en-US" dirty="0"/>
              <a:t>How the environment is declared</a:t>
            </a:r>
          </a:p>
          <a:p>
            <a:pPr>
              <a:lnSpc>
                <a:spcPct val="150000"/>
              </a:lnSpc>
            </a:pPr>
            <a:r>
              <a:rPr lang="en-US" dirty="0"/>
              <a:t>The goal is to follow the path with the highest sum of rewards</a:t>
            </a:r>
          </a:p>
          <a:p>
            <a:pPr>
              <a:lnSpc>
                <a:spcPct val="150000"/>
              </a:lnSpc>
            </a:pPr>
            <a:r>
              <a:rPr lang="en-US" dirty="0"/>
              <a:t>Low discount factor, immediate reward</a:t>
            </a:r>
          </a:p>
          <a:p>
            <a:pPr>
              <a:lnSpc>
                <a:spcPct val="150000"/>
              </a:lnSpc>
            </a:pPr>
            <a:r>
              <a:rPr lang="en-US" dirty="0"/>
              <a:t>High discount factor, long term reward</a:t>
            </a:r>
          </a:p>
          <a:p>
            <a:pPr>
              <a:lnSpc>
                <a:spcPct val="150000"/>
              </a:lnSpc>
            </a:pPr>
            <a:endParaRPr lang="en-US" dirty="0"/>
          </a:p>
          <a:p>
            <a:pPr marL="139700" indent="0">
              <a:buNone/>
            </a:pPr>
            <a:endParaRPr lang="en-US" dirty="0"/>
          </a:p>
          <a:p>
            <a:endParaRPr lang="en-US" dirty="0"/>
          </a:p>
        </p:txBody>
      </p:sp>
      <p:pic>
        <p:nvPicPr>
          <p:cNvPr id="9" name="Picture 8">
            <a:extLst>
              <a:ext uri="{FF2B5EF4-FFF2-40B4-BE49-F238E27FC236}">
                <a16:creationId xmlns:a16="http://schemas.microsoft.com/office/drawing/2014/main" id="{6FB1E494-6C81-4BB1-BED2-9EC42122B71C}"/>
              </a:ext>
            </a:extLst>
          </p:cNvPr>
          <p:cNvPicPr>
            <a:picLocks noChangeAspect="1"/>
          </p:cNvPicPr>
          <p:nvPr/>
        </p:nvPicPr>
        <p:blipFill>
          <a:blip r:embed="rId2"/>
          <a:stretch>
            <a:fillRect/>
          </a:stretch>
        </p:blipFill>
        <p:spPr>
          <a:xfrm>
            <a:off x="895350" y="5221891"/>
            <a:ext cx="5200650" cy="628650"/>
          </a:xfrm>
          <a:prstGeom prst="rect">
            <a:avLst/>
          </a:prstGeom>
        </p:spPr>
      </p:pic>
      <p:pic>
        <p:nvPicPr>
          <p:cNvPr id="11" name="Content Placeholder 10">
            <a:extLst>
              <a:ext uri="{FF2B5EF4-FFF2-40B4-BE49-F238E27FC236}">
                <a16:creationId xmlns:a16="http://schemas.microsoft.com/office/drawing/2014/main" id="{414F8A48-499F-468B-816C-CED79569265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26163" y="2096625"/>
            <a:ext cx="4481512" cy="3815687"/>
          </a:xfrm>
          <a:prstGeom prst="rect">
            <a:avLst/>
          </a:prstGeom>
        </p:spPr>
      </p:pic>
      <p:sp>
        <p:nvSpPr>
          <p:cNvPr id="6" name="Footer Placeholder 5">
            <a:extLst>
              <a:ext uri="{FF2B5EF4-FFF2-40B4-BE49-F238E27FC236}">
                <a16:creationId xmlns:a16="http://schemas.microsoft.com/office/drawing/2014/main" id="{D0A81AEC-D881-4EB4-8DA0-C139481F8473}"/>
              </a:ext>
            </a:extLst>
          </p:cNvPr>
          <p:cNvSpPr>
            <a:spLocks noGrp="1"/>
          </p:cNvSpPr>
          <p:nvPr>
            <p:ph type="ftr" sz="quarter" idx="11"/>
          </p:nvPr>
        </p:nvSpPr>
        <p:spPr/>
        <p:txBody>
          <a:bodyPr/>
          <a:lstStyle/>
          <a:p>
            <a:r>
              <a:rPr lang="en-US"/>
              <a:t>zeshan.khan@nu.edu.pk</a:t>
            </a:r>
            <a:endParaRPr lang="LID4096"/>
          </a:p>
        </p:txBody>
      </p:sp>
      <p:sp>
        <p:nvSpPr>
          <p:cNvPr id="7" name="Slide Number Placeholder 6">
            <a:extLst>
              <a:ext uri="{FF2B5EF4-FFF2-40B4-BE49-F238E27FC236}">
                <a16:creationId xmlns:a16="http://schemas.microsoft.com/office/drawing/2014/main" id="{C2852E6B-6FA8-4E3C-B7F6-F85D7A44729F}"/>
              </a:ext>
            </a:extLst>
          </p:cNvPr>
          <p:cNvSpPr>
            <a:spLocks noGrp="1"/>
          </p:cNvSpPr>
          <p:nvPr>
            <p:ph type="sldNum" sz="quarter" idx="12"/>
          </p:nvPr>
        </p:nvSpPr>
        <p:spPr/>
        <p:txBody>
          <a:bodyPr>
            <a:normAutofit lnSpcReduction="10000"/>
          </a:bodyPr>
          <a:lstStyle/>
          <a:p>
            <a:fld id="{91F3A733-5CBF-4C1A-BB1C-3E618A131503}" type="slidenum">
              <a:rPr lang="LID4096" smtClean="0"/>
              <a:t>16</a:t>
            </a:fld>
            <a:endParaRPr lang="LID4096"/>
          </a:p>
        </p:txBody>
      </p:sp>
    </p:spTree>
    <p:extLst>
      <p:ext uri="{BB962C8B-B14F-4D97-AF65-F5344CB8AC3E}">
        <p14:creationId xmlns:p14="http://schemas.microsoft.com/office/powerpoint/2010/main" val="2960678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ADD53-6A9C-4077-8B71-076FE0EFC17D}"/>
              </a:ext>
            </a:extLst>
          </p:cNvPr>
          <p:cNvSpPr>
            <a:spLocks noGrp="1"/>
          </p:cNvSpPr>
          <p:nvPr>
            <p:ph type="title"/>
          </p:nvPr>
        </p:nvSpPr>
        <p:spPr/>
        <p:txBody>
          <a:bodyPr/>
          <a:lstStyle/>
          <a:p>
            <a:r>
              <a:rPr lang="en-US" dirty="0"/>
              <a:t>Discount Factor</a:t>
            </a:r>
          </a:p>
        </p:txBody>
      </p:sp>
      <p:sp>
        <p:nvSpPr>
          <p:cNvPr id="3" name="Content Placeholder 2">
            <a:extLst>
              <a:ext uri="{FF2B5EF4-FFF2-40B4-BE49-F238E27FC236}">
                <a16:creationId xmlns:a16="http://schemas.microsoft.com/office/drawing/2014/main" id="{308606BD-D1A0-4FDE-B34A-20E5BC076569}"/>
              </a:ext>
            </a:extLst>
          </p:cNvPr>
          <p:cNvSpPr>
            <a:spLocks noGrp="1"/>
          </p:cNvSpPr>
          <p:nvPr>
            <p:ph idx="1"/>
          </p:nvPr>
        </p:nvSpPr>
        <p:spPr>
          <a:xfrm>
            <a:off x="1261872" y="1828801"/>
            <a:ext cx="8496213" cy="1958976"/>
          </a:xfrm>
        </p:spPr>
        <p:txBody>
          <a:bodyPr/>
          <a:lstStyle/>
          <a:p>
            <a:pPr marL="342900" indent="-342900">
              <a:buFont typeface="Consolas" panose="020B0609020204030204" pitchFamily="49" charset="0"/>
              <a:buChar char="→"/>
            </a:pPr>
            <a:r>
              <a:rPr lang="en-US" sz="1800" dirty="0">
                <a:solidFill>
                  <a:schemeClr val="bg2">
                    <a:lumMod val="25000"/>
                  </a:schemeClr>
                </a:solidFill>
              </a:rPr>
              <a:t>We want to be greedy but not impulsive</a:t>
            </a:r>
          </a:p>
          <a:p>
            <a:pPr marL="342900" indent="-342900">
              <a:buFont typeface="Consolas" panose="020B0609020204030204" pitchFamily="49" charset="0"/>
              <a:buChar char="→"/>
            </a:pPr>
            <a:r>
              <a:rPr lang="en-US" sz="1800" dirty="0">
                <a:solidFill>
                  <a:schemeClr val="bg2">
                    <a:lumMod val="25000"/>
                  </a:schemeClr>
                </a:solidFill>
              </a:rPr>
              <a:t>Implicitly takes uncertainty in dynamics into account</a:t>
            </a:r>
          </a:p>
          <a:p>
            <a:pPr marL="342900" indent="-342900">
              <a:buFont typeface="Consolas" panose="020B0609020204030204" pitchFamily="49" charset="0"/>
              <a:buChar char="→"/>
            </a:pPr>
            <a:r>
              <a:rPr lang="en-US" sz="1800" dirty="0">
                <a:solidFill>
                  <a:schemeClr val="bg2">
                    <a:lumMod val="25000"/>
                  </a:schemeClr>
                </a:solidFill>
              </a:rPr>
              <a:t>Mathematically: γ&lt;1 allows infinite horizon returns</a:t>
            </a:r>
          </a:p>
          <a:p>
            <a:pPr marL="342900" indent="-342900">
              <a:buFont typeface="Consolas" panose="020B0609020204030204" pitchFamily="49" charset="0"/>
              <a:buChar char="→"/>
            </a:pPr>
            <a:r>
              <a:rPr lang="en-US" dirty="0">
                <a:solidFill>
                  <a:schemeClr val="bg2">
                    <a:lumMod val="25000"/>
                  </a:schemeClr>
                </a:solidFill>
              </a:rPr>
              <a:t>Return </a:t>
            </a:r>
            <a:endParaRPr lang="en-US" sz="1800" dirty="0">
              <a:solidFill>
                <a:schemeClr val="bg2">
                  <a:lumMod val="25000"/>
                </a:schemeClr>
              </a:solidFill>
            </a:endParaRPr>
          </a:p>
          <a:p>
            <a:endParaRPr lang="LID4096" dirty="0">
              <a:solidFill>
                <a:schemeClr val="bg2">
                  <a:lumMod val="25000"/>
                </a:schemeClr>
              </a:solidFill>
            </a:endParaRPr>
          </a:p>
        </p:txBody>
      </p:sp>
      <p:sp>
        <p:nvSpPr>
          <p:cNvPr id="8" name="Footer Placeholder 7">
            <a:extLst>
              <a:ext uri="{FF2B5EF4-FFF2-40B4-BE49-F238E27FC236}">
                <a16:creationId xmlns:a16="http://schemas.microsoft.com/office/drawing/2014/main" id="{00267D0A-A49C-40C2-B925-767D2AE2FE18}"/>
              </a:ext>
            </a:extLst>
          </p:cNvPr>
          <p:cNvSpPr>
            <a:spLocks noGrp="1"/>
          </p:cNvSpPr>
          <p:nvPr>
            <p:ph type="ftr" sz="quarter" idx="11"/>
          </p:nvPr>
        </p:nvSpPr>
        <p:spPr/>
        <p:txBody>
          <a:bodyPr/>
          <a:lstStyle/>
          <a:p>
            <a:r>
              <a:rPr lang="en-US"/>
              <a:t>zeshan.khan@nu.edu.pk</a:t>
            </a:r>
          </a:p>
        </p:txBody>
      </p:sp>
      <p:sp>
        <p:nvSpPr>
          <p:cNvPr id="9" name="Slide Number Placeholder 8">
            <a:extLst>
              <a:ext uri="{FF2B5EF4-FFF2-40B4-BE49-F238E27FC236}">
                <a16:creationId xmlns:a16="http://schemas.microsoft.com/office/drawing/2014/main" id="{206F268F-BC5C-47AD-A47F-DC68684DA464}"/>
              </a:ext>
            </a:extLst>
          </p:cNvPr>
          <p:cNvSpPr>
            <a:spLocks noGrp="1"/>
          </p:cNvSpPr>
          <p:nvPr>
            <p:ph type="sldNum" sz="quarter" idx="12"/>
          </p:nvPr>
        </p:nvSpPr>
        <p:spPr/>
        <p:txBody>
          <a:bodyPr>
            <a:normAutofit lnSpcReduction="10000"/>
          </a:bodyPr>
          <a:lstStyle/>
          <a:p>
            <a:fld id="{61B0A9B0-00DD-443E-89E6-7966037938EE}" type="slidenum">
              <a:rPr lang="en-US" smtClean="0"/>
              <a:t>17</a:t>
            </a:fld>
            <a:endParaRPr lang="en-US"/>
          </a:p>
        </p:txBody>
      </p:sp>
      <p:grpSp>
        <p:nvGrpSpPr>
          <p:cNvPr id="37" name="Group 36">
            <a:extLst>
              <a:ext uri="{FF2B5EF4-FFF2-40B4-BE49-F238E27FC236}">
                <a16:creationId xmlns:a16="http://schemas.microsoft.com/office/drawing/2014/main" id="{D06937F3-8B82-4177-B272-34E376138FA7}"/>
              </a:ext>
            </a:extLst>
          </p:cNvPr>
          <p:cNvGrpSpPr>
            <a:grpSpLocks noChangeAspect="1"/>
          </p:cNvGrpSpPr>
          <p:nvPr>
            <p:custDataLst>
              <p:tags r:id="rId1"/>
            </p:custDataLst>
          </p:nvPr>
        </p:nvGrpSpPr>
        <p:grpSpPr>
          <a:xfrm>
            <a:off x="2550206" y="3925256"/>
            <a:ext cx="4926013" cy="1114425"/>
            <a:chOff x="5106988" y="3662363"/>
            <a:chExt cx="4926013" cy="1114425"/>
          </a:xfrm>
        </p:grpSpPr>
        <p:sp>
          <p:nvSpPr>
            <p:cNvPr id="38" name="Freeform 115">
              <a:extLst>
                <a:ext uri="{FF2B5EF4-FFF2-40B4-BE49-F238E27FC236}">
                  <a16:creationId xmlns:a16="http://schemas.microsoft.com/office/drawing/2014/main" id="{57BD9E23-82AE-4281-8E6C-FF3655BEF6CA}"/>
                </a:ext>
              </a:extLst>
            </p:cNvPr>
            <p:cNvSpPr>
              <a:spLocks/>
            </p:cNvSpPr>
            <p:nvPr>
              <p:custDataLst>
                <p:tags r:id="rId2"/>
              </p:custDataLst>
            </p:nvPr>
          </p:nvSpPr>
          <p:spPr bwMode="auto">
            <a:xfrm>
              <a:off x="5106988" y="4051301"/>
              <a:ext cx="258763" cy="279400"/>
            </a:xfrm>
            <a:custGeom>
              <a:avLst/>
              <a:gdLst>
                <a:gd name="T0" fmla="*/ 354 w 354"/>
                <a:gd name="T1" fmla="*/ 5 h 363"/>
                <a:gd name="T2" fmla="*/ 349 w 354"/>
                <a:gd name="T3" fmla="*/ 0 h 363"/>
                <a:gd name="T4" fmla="*/ 341 w 354"/>
                <a:gd name="T5" fmla="*/ 6 h 363"/>
                <a:gd name="T6" fmla="*/ 307 w 354"/>
                <a:gd name="T7" fmla="*/ 45 h 363"/>
                <a:gd name="T8" fmla="*/ 224 w 354"/>
                <a:gd name="T9" fmla="*/ 0 h 363"/>
                <a:gd name="T10" fmla="*/ 0 w 354"/>
                <a:gd name="T11" fmla="*/ 226 h 363"/>
                <a:gd name="T12" fmla="*/ 137 w 354"/>
                <a:gd name="T13" fmla="*/ 363 h 363"/>
                <a:gd name="T14" fmla="*/ 199 w 354"/>
                <a:gd name="T15" fmla="*/ 351 h 363"/>
                <a:gd name="T16" fmla="*/ 242 w 354"/>
                <a:gd name="T17" fmla="*/ 321 h 363"/>
                <a:gd name="T18" fmla="*/ 265 w 354"/>
                <a:gd name="T19" fmla="*/ 352 h 363"/>
                <a:gd name="T20" fmla="*/ 268 w 354"/>
                <a:gd name="T21" fmla="*/ 350 h 363"/>
                <a:gd name="T22" fmla="*/ 277 w 354"/>
                <a:gd name="T23" fmla="*/ 319 h 363"/>
                <a:gd name="T24" fmla="*/ 286 w 354"/>
                <a:gd name="T25" fmla="*/ 281 h 363"/>
                <a:gd name="T26" fmla="*/ 293 w 354"/>
                <a:gd name="T27" fmla="*/ 255 h 363"/>
                <a:gd name="T28" fmla="*/ 327 w 354"/>
                <a:gd name="T29" fmla="*/ 231 h 363"/>
                <a:gd name="T30" fmla="*/ 335 w 354"/>
                <a:gd name="T31" fmla="*/ 221 h 363"/>
                <a:gd name="T32" fmla="*/ 329 w 354"/>
                <a:gd name="T33" fmla="*/ 216 h 363"/>
                <a:gd name="T34" fmla="*/ 276 w 354"/>
                <a:gd name="T35" fmla="*/ 217 h 363"/>
                <a:gd name="T36" fmla="*/ 206 w 354"/>
                <a:gd name="T37" fmla="*/ 216 h 363"/>
                <a:gd name="T38" fmla="*/ 196 w 354"/>
                <a:gd name="T39" fmla="*/ 226 h 363"/>
                <a:gd name="T40" fmla="*/ 211 w 354"/>
                <a:gd name="T41" fmla="*/ 231 h 363"/>
                <a:gd name="T42" fmla="*/ 237 w 354"/>
                <a:gd name="T43" fmla="*/ 232 h 363"/>
                <a:gd name="T44" fmla="*/ 253 w 354"/>
                <a:gd name="T45" fmla="*/ 242 h 363"/>
                <a:gd name="T46" fmla="*/ 242 w 354"/>
                <a:gd name="T47" fmla="*/ 287 h 363"/>
                <a:gd name="T48" fmla="*/ 146 w 354"/>
                <a:gd name="T49" fmla="*/ 348 h 363"/>
                <a:gd name="T50" fmla="*/ 46 w 354"/>
                <a:gd name="T51" fmla="*/ 243 h 363"/>
                <a:gd name="T52" fmla="*/ 103 w 354"/>
                <a:gd name="T53" fmla="*/ 80 h 363"/>
                <a:gd name="T54" fmla="*/ 228 w 354"/>
                <a:gd name="T55" fmla="*/ 16 h 363"/>
                <a:gd name="T56" fmla="*/ 308 w 354"/>
                <a:gd name="T57" fmla="*/ 112 h 363"/>
                <a:gd name="T58" fmla="*/ 307 w 354"/>
                <a:gd name="T59" fmla="*/ 138 h 363"/>
                <a:gd name="T60" fmla="*/ 314 w 354"/>
                <a:gd name="T61" fmla="*/ 143 h 363"/>
                <a:gd name="T62" fmla="*/ 323 w 354"/>
                <a:gd name="T63" fmla="*/ 133 h 363"/>
                <a:gd name="T64" fmla="*/ 354 w 354"/>
                <a:gd name="T65" fmla="*/ 5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4" h="363">
                  <a:moveTo>
                    <a:pt x="354" y="5"/>
                  </a:moveTo>
                  <a:cubicBezTo>
                    <a:pt x="354" y="4"/>
                    <a:pt x="353" y="0"/>
                    <a:pt x="349" y="0"/>
                  </a:cubicBezTo>
                  <a:cubicBezTo>
                    <a:pt x="347" y="0"/>
                    <a:pt x="347" y="1"/>
                    <a:pt x="341" y="6"/>
                  </a:cubicBezTo>
                  <a:lnTo>
                    <a:pt x="307" y="45"/>
                  </a:lnTo>
                  <a:cubicBezTo>
                    <a:pt x="302" y="38"/>
                    <a:pt x="279" y="0"/>
                    <a:pt x="224" y="0"/>
                  </a:cubicBezTo>
                  <a:cubicBezTo>
                    <a:pt x="113" y="0"/>
                    <a:pt x="0" y="111"/>
                    <a:pt x="0" y="226"/>
                  </a:cubicBezTo>
                  <a:cubicBezTo>
                    <a:pt x="0" y="306"/>
                    <a:pt x="56" y="363"/>
                    <a:pt x="137" y="363"/>
                  </a:cubicBezTo>
                  <a:cubicBezTo>
                    <a:pt x="158" y="363"/>
                    <a:pt x="181" y="359"/>
                    <a:pt x="199" y="351"/>
                  </a:cubicBezTo>
                  <a:cubicBezTo>
                    <a:pt x="224" y="341"/>
                    <a:pt x="233" y="331"/>
                    <a:pt x="242" y="321"/>
                  </a:cubicBezTo>
                  <a:cubicBezTo>
                    <a:pt x="247" y="333"/>
                    <a:pt x="260" y="352"/>
                    <a:pt x="265" y="352"/>
                  </a:cubicBezTo>
                  <a:cubicBezTo>
                    <a:pt x="267" y="352"/>
                    <a:pt x="268" y="350"/>
                    <a:pt x="268" y="350"/>
                  </a:cubicBezTo>
                  <a:cubicBezTo>
                    <a:pt x="269" y="349"/>
                    <a:pt x="274" y="330"/>
                    <a:pt x="277" y="319"/>
                  </a:cubicBezTo>
                  <a:lnTo>
                    <a:pt x="286" y="281"/>
                  </a:lnTo>
                  <a:cubicBezTo>
                    <a:pt x="288" y="272"/>
                    <a:pt x="291" y="264"/>
                    <a:pt x="293" y="255"/>
                  </a:cubicBezTo>
                  <a:cubicBezTo>
                    <a:pt x="298" y="233"/>
                    <a:pt x="299" y="232"/>
                    <a:pt x="327" y="231"/>
                  </a:cubicBezTo>
                  <a:cubicBezTo>
                    <a:pt x="330" y="231"/>
                    <a:pt x="335" y="231"/>
                    <a:pt x="335" y="221"/>
                  </a:cubicBezTo>
                  <a:cubicBezTo>
                    <a:pt x="335" y="218"/>
                    <a:pt x="333" y="216"/>
                    <a:pt x="329" y="216"/>
                  </a:cubicBezTo>
                  <a:cubicBezTo>
                    <a:pt x="317" y="216"/>
                    <a:pt x="288" y="217"/>
                    <a:pt x="276" y="217"/>
                  </a:cubicBezTo>
                  <a:cubicBezTo>
                    <a:pt x="261" y="217"/>
                    <a:pt x="222" y="216"/>
                    <a:pt x="206" y="216"/>
                  </a:cubicBezTo>
                  <a:cubicBezTo>
                    <a:pt x="202" y="216"/>
                    <a:pt x="196" y="216"/>
                    <a:pt x="196" y="226"/>
                  </a:cubicBezTo>
                  <a:cubicBezTo>
                    <a:pt x="196" y="231"/>
                    <a:pt x="200" y="231"/>
                    <a:pt x="211" y="231"/>
                  </a:cubicBezTo>
                  <a:cubicBezTo>
                    <a:pt x="211" y="231"/>
                    <a:pt x="226" y="231"/>
                    <a:pt x="237" y="232"/>
                  </a:cubicBezTo>
                  <a:cubicBezTo>
                    <a:pt x="250" y="234"/>
                    <a:pt x="253" y="235"/>
                    <a:pt x="253" y="242"/>
                  </a:cubicBezTo>
                  <a:cubicBezTo>
                    <a:pt x="253" y="246"/>
                    <a:pt x="247" y="269"/>
                    <a:pt x="242" y="287"/>
                  </a:cubicBezTo>
                  <a:cubicBezTo>
                    <a:pt x="228" y="342"/>
                    <a:pt x="163" y="348"/>
                    <a:pt x="146" y="348"/>
                  </a:cubicBezTo>
                  <a:cubicBezTo>
                    <a:pt x="98" y="348"/>
                    <a:pt x="46" y="319"/>
                    <a:pt x="46" y="243"/>
                  </a:cubicBezTo>
                  <a:cubicBezTo>
                    <a:pt x="46" y="227"/>
                    <a:pt x="51" y="145"/>
                    <a:pt x="103" y="80"/>
                  </a:cubicBezTo>
                  <a:cubicBezTo>
                    <a:pt x="130" y="46"/>
                    <a:pt x="178" y="16"/>
                    <a:pt x="228" y="16"/>
                  </a:cubicBezTo>
                  <a:cubicBezTo>
                    <a:pt x="279" y="16"/>
                    <a:pt x="308" y="54"/>
                    <a:pt x="308" y="112"/>
                  </a:cubicBezTo>
                  <a:cubicBezTo>
                    <a:pt x="308" y="132"/>
                    <a:pt x="307" y="133"/>
                    <a:pt x="307" y="138"/>
                  </a:cubicBezTo>
                  <a:cubicBezTo>
                    <a:pt x="307" y="143"/>
                    <a:pt x="312" y="143"/>
                    <a:pt x="314" y="143"/>
                  </a:cubicBezTo>
                  <a:cubicBezTo>
                    <a:pt x="321" y="143"/>
                    <a:pt x="321" y="142"/>
                    <a:pt x="323" y="133"/>
                  </a:cubicBezTo>
                  <a:lnTo>
                    <a:pt x="354" y="5"/>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16">
              <a:extLst>
                <a:ext uri="{FF2B5EF4-FFF2-40B4-BE49-F238E27FC236}">
                  <a16:creationId xmlns:a16="http://schemas.microsoft.com/office/drawing/2014/main" id="{AFE74258-E877-4A1C-B199-ABC1F49BB07D}"/>
                </a:ext>
              </a:extLst>
            </p:cNvPr>
            <p:cNvSpPr>
              <a:spLocks/>
            </p:cNvSpPr>
            <p:nvPr>
              <p:custDataLst>
                <p:tags r:id="rId3"/>
              </p:custDataLst>
            </p:nvPr>
          </p:nvSpPr>
          <p:spPr bwMode="auto">
            <a:xfrm>
              <a:off x="5411788" y="4035426"/>
              <a:ext cx="84138" cy="384175"/>
            </a:xfrm>
            <a:custGeom>
              <a:avLst/>
              <a:gdLst>
                <a:gd name="T0" fmla="*/ 116 w 116"/>
                <a:gd name="T1" fmla="*/ 494 h 499"/>
                <a:gd name="T2" fmla="*/ 108 w 116"/>
                <a:gd name="T3" fmla="*/ 483 h 499"/>
                <a:gd name="T4" fmla="*/ 29 w 116"/>
                <a:gd name="T5" fmla="*/ 249 h 499"/>
                <a:gd name="T6" fmla="*/ 110 w 116"/>
                <a:gd name="T7" fmla="*/ 13 h 499"/>
                <a:gd name="T8" fmla="*/ 116 w 116"/>
                <a:gd name="T9" fmla="*/ 5 h 499"/>
                <a:gd name="T10" fmla="*/ 111 w 116"/>
                <a:gd name="T11" fmla="*/ 0 h 499"/>
                <a:gd name="T12" fmla="*/ 32 w 116"/>
                <a:gd name="T13" fmla="*/ 97 h 499"/>
                <a:gd name="T14" fmla="*/ 0 w 116"/>
                <a:gd name="T15" fmla="*/ 249 h 499"/>
                <a:gd name="T16" fmla="*/ 33 w 116"/>
                <a:gd name="T17" fmla="*/ 405 h 499"/>
                <a:gd name="T18" fmla="*/ 111 w 116"/>
                <a:gd name="T19" fmla="*/ 499 h 499"/>
                <a:gd name="T20" fmla="*/ 116 w 116"/>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494"/>
                  </a:moveTo>
                  <a:cubicBezTo>
                    <a:pt x="116" y="492"/>
                    <a:pt x="116" y="491"/>
                    <a:pt x="108" y="483"/>
                  </a:cubicBezTo>
                  <a:cubicBezTo>
                    <a:pt x="45" y="420"/>
                    <a:pt x="29" y="326"/>
                    <a:pt x="29" y="249"/>
                  </a:cubicBezTo>
                  <a:cubicBezTo>
                    <a:pt x="29" y="163"/>
                    <a:pt x="48" y="76"/>
                    <a:pt x="110" y="13"/>
                  </a:cubicBezTo>
                  <a:cubicBezTo>
                    <a:pt x="116" y="7"/>
                    <a:pt x="116" y="6"/>
                    <a:pt x="116" y="5"/>
                  </a:cubicBezTo>
                  <a:cubicBezTo>
                    <a:pt x="116" y="2"/>
                    <a:pt x="114" y="0"/>
                    <a:pt x="111" y="0"/>
                  </a:cubicBezTo>
                  <a:cubicBezTo>
                    <a:pt x="106" y="0"/>
                    <a:pt x="61" y="34"/>
                    <a:pt x="32" y="97"/>
                  </a:cubicBezTo>
                  <a:cubicBezTo>
                    <a:pt x="6" y="152"/>
                    <a:pt x="0" y="208"/>
                    <a:pt x="0" y="249"/>
                  </a:cubicBezTo>
                  <a:cubicBezTo>
                    <a:pt x="0" y="288"/>
                    <a:pt x="6" y="349"/>
                    <a:pt x="33" y="405"/>
                  </a:cubicBezTo>
                  <a:cubicBezTo>
                    <a:pt x="63" y="467"/>
                    <a:pt x="106" y="499"/>
                    <a:pt x="111" y="499"/>
                  </a:cubicBezTo>
                  <a:cubicBezTo>
                    <a:pt x="114" y="499"/>
                    <a:pt x="116" y="497"/>
                    <a:pt x="116" y="494"/>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17">
              <a:extLst>
                <a:ext uri="{FF2B5EF4-FFF2-40B4-BE49-F238E27FC236}">
                  <a16:creationId xmlns:a16="http://schemas.microsoft.com/office/drawing/2014/main" id="{B985F639-175F-4105-854F-AC679686C03B}"/>
                </a:ext>
              </a:extLst>
            </p:cNvPr>
            <p:cNvSpPr>
              <a:spLocks/>
            </p:cNvSpPr>
            <p:nvPr>
              <p:custDataLst>
                <p:tags r:id="rId4"/>
              </p:custDataLst>
            </p:nvPr>
          </p:nvSpPr>
          <p:spPr bwMode="auto">
            <a:xfrm>
              <a:off x="5537201" y="4152901"/>
              <a:ext cx="133350" cy="174625"/>
            </a:xfrm>
            <a:custGeom>
              <a:avLst/>
              <a:gdLst>
                <a:gd name="T0" fmla="*/ 169 w 183"/>
                <a:gd name="T1" fmla="*/ 34 h 226"/>
                <a:gd name="T2" fmla="*/ 145 w 183"/>
                <a:gd name="T3" fmla="*/ 56 h 226"/>
                <a:gd name="T4" fmla="*/ 160 w 183"/>
                <a:gd name="T5" fmla="*/ 71 h 226"/>
                <a:gd name="T6" fmla="*/ 183 w 183"/>
                <a:gd name="T7" fmla="*/ 43 h 226"/>
                <a:gd name="T8" fmla="*/ 124 w 183"/>
                <a:gd name="T9" fmla="*/ 0 h 226"/>
                <a:gd name="T10" fmla="*/ 40 w 183"/>
                <a:gd name="T11" fmla="*/ 73 h 226"/>
                <a:gd name="T12" fmla="*/ 91 w 183"/>
                <a:gd name="T13" fmla="*/ 122 h 226"/>
                <a:gd name="T14" fmla="*/ 143 w 183"/>
                <a:gd name="T15" fmla="*/ 160 h 226"/>
                <a:gd name="T16" fmla="*/ 72 w 183"/>
                <a:gd name="T17" fmla="*/ 215 h 226"/>
                <a:gd name="T18" fmla="*/ 15 w 183"/>
                <a:gd name="T19" fmla="*/ 188 h 226"/>
                <a:gd name="T20" fmla="*/ 46 w 183"/>
                <a:gd name="T21" fmla="*/ 162 h 226"/>
                <a:gd name="T22" fmla="*/ 28 w 183"/>
                <a:gd name="T23" fmla="*/ 144 h 226"/>
                <a:gd name="T24" fmla="*/ 0 w 183"/>
                <a:gd name="T25" fmla="*/ 177 h 226"/>
                <a:gd name="T26" fmla="*/ 71 w 183"/>
                <a:gd name="T27" fmla="*/ 226 h 226"/>
                <a:gd name="T28" fmla="*/ 171 w 183"/>
                <a:gd name="T29" fmla="*/ 143 h 226"/>
                <a:gd name="T30" fmla="*/ 156 w 183"/>
                <a:gd name="T31" fmla="*/ 106 h 226"/>
                <a:gd name="T32" fmla="*/ 106 w 183"/>
                <a:gd name="T33" fmla="*/ 85 h 226"/>
                <a:gd name="T34" fmla="*/ 68 w 183"/>
                <a:gd name="T35" fmla="*/ 56 h 226"/>
                <a:gd name="T36" fmla="*/ 124 w 183"/>
                <a:gd name="T37" fmla="*/ 11 h 226"/>
                <a:gd name="T38" fmla="*/ 169 w 183"/>
                <a:gd name="T39" fmla="*/ 34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3" h="226">
                  <a:moveTo>
                    <a:pt x="169" y="34"/>
                  </a:moveTo>
                  <a:cubicBezTo>
                    <a:pt x="155" y="34"/>
                    <a:pt x="145" y="45"/>
                    <a:pt x="145" y="56"/>
                  </a:cubicBezTo>
                  <a:cubicBezTo>
                    <a:pt x="145" y="63"/>
                    <a:pt x="149" y="71"/>
                    <a:pt x="160" y="71"/>
                  </a:cubicBezTo>
                  <a:cubicBezTo>
                    <a:pt x="171" y="71"/>
                    <a:pt x="183" y="62"/>
                    <a:pt x="183" y="43"/>
                  </a:cubicBezTo>
                  <a:cubicBezTo>
                    <a:pt x="183" y="20"/>
                    <a:pt x="162" y="0"/>
                    <a:pt x="124" y="0"/>
                  </a:cubicBezTo>
                  <a:cubicBezTo>
                    <a:pt x="58" y="0"/>
                    <a:pt x="40" y="51"/>
                    <a:pt x="40" y="73"/>
                  </a:cubicBezTo>
                  <a:cubicBezTo>
                    <a:pt x="40" y="111"/>
                    <a:pt x="77" y="119"/>
                    <a:pt x="91" y="122"/>
                  </a:cubicBezTo>
                  <a:cubicBezTo>
                    <a:pt x="117" y="127"/>
                    <a:pt x="143" y="132"/>
                    <a:pt x="143" y="160"/>
                  </a:cubicBezTo>
                  <a:cubicBezTo>
                    <a:pt x="143" y="173"/>
                    <a:pt x="132" y="215"/>
                    <a:pt x="72" y="215"/>
                  </a:cubicBezTo>
                  <a:cubicBezTo>
                    <a:pt x="65" y="215"/>
                    <a:pt x="26" y="215"/>
                    <a:pt x="15" y="188"/>
                  </a:cubicBezTo>
                  <a:cubicBezTo>
                    <a:pt x="34" y="191"/>
                    <a:pt x="46" y="176"/>
                    <a:pt x="46" y="162"/>
                  </a:cubicBezTo>
                  <a:cubicBezTo>
                    <a:pt x="46" y="150"/>
                    <a:pt x="38" y="144"/>
                    <a:pt x="28" y="144"/>
                  </a:cubicBezTo>
                  <a:cubicBezTo>
                    <a:pt x="15" y="144"/>
                    <a:pt x="0" y="155"/>
                    <a:pt x="0" y="177"/>
                  </a:cubicBezTo>
                  <a:cubicBezTo>
                    <a:pt x="0" y="206"/>
                    <a:pt x="28" y="226"/>
                    <a:pt x="71" y="226"/>
                  </a:cubicBezTo>
                  <a:cubicBezTo>
                    <a:pt x="152" y="226"/>
                    <a:pt x="171" y="165"/>
                    <a:pt x="171" y="143"/>
                  </a:cubicBezTo>
                  <a:cubicBezTo>
                    <a:pt x="171" y="125"/>
                    <a:pt x="162" y="112"/>
                    <a:pt x="156" y="106"/>
                  </a:cubicBezTo>
                  <a:cubicBezTo>
                    <a:pt x="142" y="92"/>
                    <a:pt x="128" y="90"/>
                    <a:pt x="106" y="85"/>
                  </a:cubicBezTo>
                  <a:cubicBezTo>
                    <a:pt x="88" y="82"/>
                    <a:pt x="68" y="78"/>
                    <a:pt x="68" y="56"/>
                  </a:cubicBezTo>
                  <a:cubicBezTo>
                    <a:pt x="68" y="41"/>
                    <a:pt x="80" y="11"/>
                    <a:pt x="124" y="11"/>
                  </a:cubicBezTo>
                  <a:cubicBezTo>
                    <a:pt x="137" y="11"/>
                    <a:pt x="161" y="14"/>
                    <a:pt x="169" y="34"/>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18">
              <a:extLst>
                <a:ext uri="{FF2B5EF4-FFF2-40B4-BE49-F238E27FC236}">
                  <a16:creationId xmlns:a16="http://schemas.microsoft.com/office/drawing/2014/main" id="{5735093D-4A7E-42E6-B397-324E5B95405C}"/>
                </a:ext>
              </a:extLst>
            </p:cNvPr>
            <p:cNvSpPr>
              <a:spLocks/>
            </p:cNvSpPr>
            <p:nvPr>
              <p:custDataLst>
                <p:tags r:id="rId5"/>
              </p:custDataLst>
            </p:nvPr>
          </p:nvSpPr>
          <p:spPr bwMode="auto">
            <a:xfrm>
              <a:off x="5699126" y="4213226"/>
              <a:ext cx="87313" cy="169863"/>
            </a:xfrm>
            <a:custGeom>
              <a:avLst/>
              <a:gdLst>
                <a:gd name="T0" fmla="*/ 71 w 118"/>
                <a:gd name="T1" fmla="*/ 80 h 222"/>
                <a:gd name="T2" fmla="*/ 107 w 118"/>
                <a:gd name="T3" fmla="*/ 80 h 222"/>
                <a:gd name="T4" fmla="*/ 118 w 118"/>
                <a:gd name="T5" fmla="*/ 73 h 222"/>
                <a:gd name="T6" fmla="*/ 107 w 118"/>
                <a:gd name="T7" fmla="*/ 68 h 222"/>
                <a:gd name="T8" fmla="*/ 74 w 118"/>
                <a:gd name="T9" fmla="*/ 68 h 222"/>
                <a:gd name="T10" fmla="*/ 87 w 118"/>
                <a:gd name="T11" fmla="*/ 16 h 222"/>
                <a:gd name="T12" fmla="*/ 88 w 118"/>
                <a:gd name="T13" fmla="*/ 11 h 222"/>
                <a:gd name="T14" fmla="*/ 76 w 118"/>
                <a:gd name="T15" fmla="*/ 0 h 222"/>
                <a:gd name="T16" fmla="*/ 60 w 118"/>
                <a:gd name="T17" fmla="*/ 15 h 222"/>
                <a:gd name="T18" fmla="*/ 47 w 118"/>
                <a:gd name="T19" fmla="*/ 68 h 222"/>
                <a:gd name="T20" fmla="*/ 11 w 118"/>
                <a:gd name="T21" fmla="*/ 68 h 222"/>
                <a:gd name="T22" fmla="*/ 0 w 118"/>
                <a:gd name="T23" fmla="*/ 75 h 222"/>
                <a:gd name="T24" fmla="*/ 11 w 118"/>
                <a:gd name="T25" fmla="*/ 80 h 222"/>
                <a:gd name="T26" fmla="*/ 44 w 118"/>
                <a:gd name="T27" fmla="*/ 80 h 222"/>
                <a:gd name="T28" fmla="*/ 23 w 118"/>
                <a:gd name="T29" fmla="*/ 163 h 222"/>
                <a:gd name="T30" fmla="*/ 18 w 118"/>
                <a:gd name="T31" fmla="*/ 188 h 222"/>
                <a:gd name="T32" fmla="*/ 55 w 118"/>
                <a:gd name="T33" fmla="*/ 222 h 222"/>
                <a:gd name="T34" fmla="*/ 116 w 118"/>
                <a:gd name="T35" fmla="*/ 168 h 222"/>
                <a:gd name="T36" fmla="*/ 110 w 118"/>
                <a:gd name="T37" fmla="*/ 164 h 222"/>
                <a:gd name="T38" fmla="*/ 103 w 118"/>
                <a:gd name="T39" fmla="*/ 170 h 222"/>
                <a:gd name="T40" fmla="*/ 56 w 118"/>
                <a:gd name="T41" fmla="*/ 212 h 222"/>
                <a:gd name="T42" fmla="*/ 44 w 118"/>
                <a:gd name="T43" fmla="*/ 195 h 222"/>
                <a:gd name="T44" fmla="*/ 46 w 118"/>
                <a:gd name="T45" fmla="*/ 180 h 222"/>
                <a:gd name="T46" fmla="*/ 71 w 118"/>
                <a:gd name="T47" fmla="*/ 8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 h="222">
                  <a:moveTo>
                    <a:pt x="71" y="80"/>
                  </a:moveTo>
                  <a:lnTo>
                    <a:pt x="107" y="80"/>
                  </a:lnTo>
                  <a:cubicBezTo>
                    <a:pt x="113" y="80"/>
                    <a:pt x="118" y="80"/>
                    <a:pt x="118" y="73"/>
                  </a:cubicBezTo>
                  <a:cubicBezTo>
                    <a:pt x="118" y="68"/>
                    <a:pt x="113" y="68"/>
                    <a:pt x="107" y="68"/>
                  </a:cubicBezTo>
                  <a:lnTo>
                    <a:pt x="74" y="68"/>
                  </a:lnTo>
                  <a:lnTo>
                    <a:pt x="87" y="16"/>
                  </a:lnTo>
                  <a:cubicBezTo>
                    <a:pt x="88" y="14"/>
                    <a:pt x="88" y="13"/>
                    <a:pt x="88" y="11"/>
                  </a:cubicBezTo>
                  <a:cubicBezTo>
                    <a:pt x="88" y="5"/>
                    <a:pt x="83" y="0"/>
                    <a:pt x="76" y="0"/>
                  </a:cubicBezTo>
                  <a:cubicBezTo>
                    <a:pt x="68" y="0"/>
                    <a:pt x="62" y="6"/>
                    <a:pt x="60" y="15"/>
                  </a:cubicBezTo>
                  <a:cubicBezTo>
                    <a:pt x="58" y="24"/>
                    <a:pt x="62" y="7"/>
                    <a:pt x="47" y="68"/>
                  </a:cubicBezTo>
                  <a:lnTo>
                    <a:pt x="11" y="68"/>
                  </a:lnTo>
                  <a:cubicBezTo>
                    <a:pt x="5" y="68"/>
                    <a:pt x="0" y="68"/>
                    <a:pt x="0" y="75"/>
                  </a:cubicBezTo>
                  <a:cubicBezTo>
                    <a:pt x="0" y="80"/>
                    <a:pt x="4" y="80"/>
                    <a:pt x="11" y="80"/>
                  </a:cubicBezTo>
                  <a:lnTo>
                    <a:pt x="44" y="80"/>
                  </a:lnTo>
                  <a:lnTo>
                    <a:pt x="23" y="163"/>
                  </a:lnTo>
                  <a:cubicBezTo>
                    <a:pt x="21" y="171"/>
                    <a:pt x="18" y="184"/>
                    <a:pt x="18" y="188"/>
                  </a:cubicBezTo>
                  <a:cubicBezTo>
                    <a:pt x="18" y="209"/>
                    <a:pt x="35" y="222"/>
                    <a:pt x="55" y="222"/>
                  </a:cubicBezTo>
                  <a:cubicBezTo>
                    <a:pt x="94" y="222"/>
                    <a:pt x="116" y="173"/>
                    <a:pt x="116" y="168"/>
                  </a:cubicBezTo>
                  <a:cubicBezTo>
                    <a:pt x="116" y="164"/>
                    <a:pt x="111" y="164"/>
                    <a:pt x="110" y="164"/>
                  </a:cubicBezTo>
                  <a:cubicBezTo>
                    <a:pt x="106" y="164"/>
                    <a:pt x="106" y="164"/>
                    <a:pt x="103" y="170"/>
                  </a:cubicBezTo>
                  <a:cubicBezTo>
                    <a:pt x="93" y="192"/>
                    <a:pt x="75" y="212"/>
                    <a:pt x="56" y="212"/>
                  </a:cubicBezTo>
                  <a:cubicBezTo>
                    <a:pt x="49" y="212"/>
                    <a:pt x="44" y="207"/>
                    <a:pt x="44" y="195"/>
                  </a:cubicBezTo>
                  <a:cubicBezTo>
                    <a:pt x="44" y="191"/>
                    <a:pt x="45" y="184"/>
                    <a:pt x="46" y="180"/>
                  </a:cubicBezTo>
                  <a:lnTo>
                    <a:pt x="71" y="8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19">
              <a:extLst>
                <a:ext uri="{FF2B5EF4-FFF2-40B4-BE49-F238E27FC236}">
                  <a16:creationId xmlns:a16="http://schemas.microsoft.com/office/drawing/2014/main" id="{FABDA943-ECCF-4B84-9530-8F27552DD3D6}"/>
                </a:ext>
              </a:extLst>
            </p:cNvPr>
            <p:cNvSpPr>
              <a:spLocks/>
            </p:cNvSpPr>
            <p:nvPr>
              <p:custDataLst>
                <p:tags r:id="rId6"/>
              </p:custDataLst>
            </p:nvPr>
          </p:nvSpPr>
          <p:spPr bwMode="auto">
            <a:xfrm>
              <a:off x="5848351" y="4281488"/>
              <a:ext cx="42863" cy="115888"/>
            </a:xfrm>
            <a:custGeom>
              <a:avLst/>
              <a:gdLst>
                <a:gd name="T0" fmla="*/ 58 w 58"/>
                <a:gd name="T1" fmla="*/ 53 h 149"/>
                <a:gd name="T2" fmla="*/ 26 w 58"/>
                <a:gd name="T3" fmla="*/ 0 h 149"/>
                <a:gd name="T4" fmla="*/ 0 w 58"/>
                <a:gd name="T5" fmla="*/ 27 h 149"/>
                <a:gd name="T6" fmla="*/ 26 w 58"/>
                <a:gd name="T7" fmla="*/ 53 h 149"/>
                <a:gd name="T8" fmla="*/ 44 w 58"/>
                <a:gd name="T9" fmla="*/ 47 h 149"/>
                <a:gd name="T10" fmla="*/ 46 w 58"/>
                <a:gd name="T11" fmla="*/ 45 h 149"/>
                <a:gd name="T12" fmla="*/ 47 w 58"/>
                <a:gd name="T13" fmla="*/ 53 h 149"/>
                <a:gd name="T14" fmla="*/ 13 w 58"/>
                <a:gd name="T15" fmla="*/ 136 h 149"/>
                <a:gd name="T16" fmla="*/ 8 w 58"/>
                <a:gd name="T17" fmla="*/ 144 h 149"/>
                <a:gd name="T18" fmla="*/ 13 w 58"/>
                <a:gd name="T19" fmla="*/ 149 h 149"/>
                <a:gd name="T20" fmla="*/ 58 w 58"/>
                <a:gd name="T21" fmla="*/ 5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149">
                  <a:moveTo>
                    <a:pt x="58" y="53"/>
                  </a:moveTo>
                  <a:cubicBezTo>
                    <a:pt x="58" y="20"/>
                    <a:pt x="46" y="0"/>
                    <a:pt x="26" y="0"/>
                  </a:cubicBezTo>
                  <a:cubicBezTo>
                    <a:pt x="10" y="0"/>
                    <a:pt x="0" y="13"/>
                    <a:pt x="0" y="27"/>
                  </a:cubicBezTo>
                  <a:cubicBezTo>
                    <a:pt x="0" y="40"/>
                    <a:pt x="10" y="53"/>
                    <a:pt x="26" y="53"/>
                  </a:cubicBezTo>
                  <a:cubicBezTo>
                    <a:pt x="32" y="53"/>
                    <a:pt x="39" y="51"/>
                    <a:pt x="44" y="47"/>
                  </a:cubicBezTo>
                  <a:cubicBezTo>
                    <a:pt x="45" y="46"/>
                    <a:pt x="46" y="45"/>
                    <a:pt x="46" y="45"/>
                  </a:cubicBezTo>
                  <a:cubicBezTo>
                    <a:pt x="47" y="45"/>
                    <a:pt x="47" y="46"/>
                    <a:pt x="47" y="53"/>
                  </a:cubicBezTo>
                  <a:cubicBezTo>
                    <a:pt x="47" y="90"/>
                    <a:pt x="30" y="120"/>
                    <a:pt x="13" y="136"/>
                  </a:cubicBezTo>
                  <a:cubicBezTo>
                    <a:pt x="8" y="142"/>
                    <a:pt x="8" y="143"/>
                    <a:pt x="8" y="144"/>
                  </a:cubicBezTo>
                  <a:cubicBezTo>
                    <a:pt x="8" y="148"/>
                    <a:pt x="10" y="149"/>
                    <a:pt x="13" y="149"/>
                  </a:cubicBezTo>
                  <a:cubicBezTo>
                    <a:pt x="18" y="149"/>
                    <a:pt x="58" y="111"/>
                    <a:pt x="58" y="53"/>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20">
              <a:extLst>
                <a:ext uri="{FF2B5EF4-FFF2-40B4-BE49-F238E27FC236}">
                  <a16:creationId xmlns:a16="http://schemas.microsoft.com/office/drawing/2014/main" id="{F10515AF-1185-466E-AC58-411F781AC654}"/>
                </a:ext>
              </a:extLst>
            </p:cNvPr>
            <p:cNvSpPr>
              <a:spLocks noEditPoints="1"/>
            </p:cNvSpPr>
            <p:nvPr>
              <p:custDataLst>
                <p:tags r:id="rId7"/>
              </p:custDataLst>
            </p:nvPr>
          </p:nvSpPr>
          <p:spPr bwMode="auto">
            <a:xfrm>
              <a:off x="5994401" y="4152901"/>
              <a:ext cx="166688" cy="174625"/>
            </a:xfrm>
            <a:custGeom>
              <a:avLst/>
              <a:gdLst>
                <a:gd name="T0" fmla="*/ 166 w 229"/>
                <a:gd name="T1" fmla="*/ 32 h 226"/>
                <a:gd name="T2" fmla="*/ 120 w 229"/>
                <a:gd name="T3" fmla="*/ 0 h 226"/>
                <a:gd name="T4" fmla="*/ 0 w 229"/>
                <a:gd name="T5" fmla="*/ 146 h 226"/>
                <a:gd name="T6" fmla="*/ 67 w 229"/>
                <a:gd name="T7" fmla="*/ 226 h 226"/>
                <a:gd name="T8" fmla="*/ 131 w 229"/>
                <a:gd name="T9" fmla="*/ 188 h 226"/>
                <a:gd name="T10" fmla="*/ 177 w 229"/>
                <a:gd name="T11" fmla="*/ 226 h 226"/>
                <a:gd name="T12" fmla="*/ 214 w 229"/>
                <a:gd name="T13" fmla="*/ 198 h 226"/>
                <a:gd name="T14" fmla="*/ 229 w 229"/>
                <a:gd name="T15" fmla="*/ 149 h 226"/>
                <a:gd name="T16" fmla="*/ 223 w 229"/>
                <a:gd name="T17" fmla="*/ 144 h 226"/>
                <a:gd name="T18" fmla="*/ 216 w 229"/>
                <a:gd name="T19" fmla="*/ 153 h 226"/>
                <a:gd name="T20" fmla="*/ 178 w 229"/>
                <a:gd name="T21" fmla="*/ 215 h 226"/>
                <a:gd name="T22" fmla="*/ 163 w 229"/>
                <a:gd name="T23" fmla="*/ 192 h 226"/>
                <a:gd name="T24" fmla="*/ 169 w 229"/>
                <a:gd name="T25" fmla="*/ 155 h 226"/>
                <a:gd name="T26" fmla="*/ 180 w 229"/>
                <a:gd name="T27" fmla="*/ 110 h 226"/>
                <a:gd name="T28" fmla="*/ 198 w 229"/>
                <a:gd name="T29" fmla="*/ 40 h 226"/>
                <a:gd name="T30" fmla="*/ 202 w 229"/>
                <a:gd name="T31" fmla="*/ 23 h 226"/>
                <a:gd name="T32" fmla="*/ 187 w 229"/>
                <a:gd name="T33" fmla="*/ 10 h 226"/>
                <a:gd name="T34" fmla="*/ 166 w 229"/>
                <a:gd name="T35" fmla="*/ 32 h 226"/>
                <a:gd name="T36" fmla="*/ 134 w 229"/>
                <a:gd name="T37" fmla="*/ 161 h 226"/>
                <a:gd name="T38" fmla="*/ 124 w 229"/>
                <a:gd name="T39" fmla="*/ 179 h 226"/>
                <a:gd name="T40" fmla="*/ 68 w 229"/>
                <a:gd name="T41" fmla="*/ 215 h 226"/>
                <a:gd name="T42" fmla="*/ 36 w 229"/>
                <a:gd name="T43" fmla="*/ 168 h 226"/>
                <a:gd name="T44" fmla="*/ 63 w 229"/>
                <a:gd name="T45" fmla="*/ 59 h 226"/>
                <a:gd name="T46" fmla="*/ 121 w 229"/>
                <a:gd name="T47" fmla="*/ 11 h 226"/>
                <a:gd name="T48" fmla="*/ 160 w 229"/>
                <a:gd name="T49" fmla="*/ 55 h 226"/>
                <a:gd name="T50" fmla="*/ 159 w 229"/>
                <a:gd name="T51" fmla="*/ 63 h 226"/>
                <a:gd name="T52" fmla="*/ 134 w 229"/>
                <a:gd name="T53" fmla="*/ 16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9" h="226">
                  <a:moveTo>
                    <a:pt x="166" y="32"/>
                  </a:moveTo>
                  <a:cubicBezTo>
                    <a:pt x="157" y="13"/>
                    <a:pt x="143" y="0"/>
                    <a:pt x="120" y="0"/>
                  </a:cubicBezTo>
                  <a:cubicBezTo>
                    <a:pt x="62" y="0"/>
                    <a:pt x="0" y="73"/>
                    <a:pt x="0" y="146"/>
                  </a:cubicBezTo>
                  <a:cubicBezTo>
                    <a:pt x="0" y="193"/>
                    <a:pt x="28" y="226"/>
                    <a:pt x="67" y="226"/>
                  </a:cubicBezTo>
                  <a:cubicBezTo>
                    <a:pt x="77" y="226"/>
                    <a:pt x="102" y="224"/>
                    <a:pt x="131" y="188"/>
                  </a:cubicBezTo>
                  <a:cubicBezTo>
                    <a:pt x="135" y="209"/>
                    <a:pt x="153" y="226"/>
                    <a:pt x="177" y="226"/>
                  </a:cubicBezTo>
                  <a:cubicBezTo>
                    <a:pt x="194" y="226"/>
                    <a:pt x="206" y="214"/>
                    <a:pt x="214" y="198"/>
                  </a:cubicBezTo>
                  <a:cubicBezTo>
                    <a:pt x="222" y="180"/>
                    <a:pt x="229" y="150"/>
                    <a:pt x="229" y="149"/>
                  </a:cubicBezTo>
                  <a:cubicBezTo>
                    <a:pt x="229" y="144"/>
                    <a:pt x="224" y="144"/>
                    <a:pt x="223" y="144"/>
                  </a:cubicBezTo>
                  <a:cubicBezTo>
                    <a:pt x="218" y="144"/>
                    <a:pt x="217" y="146"/>
                    <a:pt x="216" y="153"/>
                  </a:cubicBezTo>
                  <a:cubicBezTo>
                    <a:pt x="207" y="185"/>
                    <a:pt x="198" y="215"/>
                    <a:pt x="178" y="215"/>
                  </a:cubicBezTo>
                  <a:cubicBezTo>
                    <a:pt x="164" y="215"/>
                    <a:pt x="163" y="202"/>
                    <a:pt x="163" y="192"/>
                  </a:cubicBezTo>
                  <a:cubicBezTo>
                    <a:pt x="163" y="181"/>
                    <a:pt x="164" y="177"/>
                    <a:pt x="169" y="155"/>
                  </a:cubicBezTo>
                  <a:cubicBezTo>
                    <a:pt x="175" y="134"/>
                    <a:pt x="176" y="129"/>
                    <a:pt x="180" y="110"/>
                  </a:cubicBezTo>
                  <a:lnTo>
                    <a:pt x="198" y="40"/>
                  </a:lnTo>
                  <a:cubicBezTo>
                    <a:pt x="202" y="26"/>
                    <a:pt x="202" y="25"/>
                    <a:pt x="202" y="23"/>
                  </a:cubicBezTo>
                  <a:cubicBezTo>
                    <a:pt x="202" y="15"/>
                    <a:pt x="196" y="10"/>
                    <a:pt x="187" y="10"/>
                  </a:cubicBezTo>
                  <a:cubicBezTo>
                    <a:pt x="175" y="10"/>
                    <a:pt x="168" y="21"/>
                    <a:pt x="166" y="32"/>
                  </a:cubicBezTo>
                  <a:close/>
                  <a:moveTo>
                    <a:pt x="134" y="161"/>
                  </a:moveTo>
                  <a:cubicBezTo>
                    <a:pt x="131" y="170"/>
                    <a:pt x="131" y="171"/>
                    <a:pt x="124" y="179"/>
                  </a:cubicBezTo>
                  <a:cubicBezTo>
                    <a:pt x="102" y="207"/>
                    <a:pt x="82" y="215"/>
                    <a:pt x="68" y="215"/>
                  </a:cubicBezTo>
                  <a:cubicBezTo>
                    <a:pt x="43" y="215"/>
                    <a:pt x="36" y="187"/>
                    <a:pt x="36" y="168"/>
                  </a:cubicBezTo>
                  <a:cubicBezTo>
                    <a:pt x="36" y="143"/>
                    <a:pt x="52" y="82"/>
                    <a:pt x="63" y="59"/>
                  </a:cubicBezTo>
                  <a:cubicBezTo>
                    <a:pt x="79" y="29"/>
                    <a:pt x="101" y="11"/>
                    <a:pt x="121" y="11"/>
                  </a:cubicBezTo>
                  <a:cubicBezTo>
                    <a:pt x="153" y="11"/>
                    <a:pt x="160" y="52"/>
                    <a:pt x="160" y="55"/>
                  </a:cubicBezTo>
                  <a:cubicBezTo>
                    <a:pt x="160" y="58"/>
                    <a:pt x="159" y="61"/>
                    <a:pt x="159" y="63"/>
                  </a:cubicBezTo>
                  <a:lnTo>
                    <a:pt x="134" y="161"/>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21">
              <a:extLst>
                <a:ext uri="{FF2B5EF4-FFF2-40B4-BE49-F238E27FC236}">
                  <a16:creationId xmlns:a16="http://schemas.microsoft.com/office/drawing/2014/main" id="{97C50CAA-D788-4092-9B26-E584D028ACB7}"/>
                </a:ext>
              </a:extLst>
            </p:cNvPr>
            <p:cNvSpPr>
              <a:spLocks/>
            </p:cNvSpPr>
            <p:nvPr>
              <p:custDataLst>
                <p:tags r:id="rId8"/>
              </p:custDataLst>
            </p:nvPr>
          </p:nvSpPr>
          <p:spPr bwMode="auto">
            <a:xfrm>
              <a:off x="6183313" y="4213226"/>
              <a:ext cx="85725" cy="169863"/>
            </a:xfrm>
            <a:custGeom>
              <a:avLst/>
              <a:gdLst>
                <a:gd name="T0" fmla="*/ 71 w 118"/>
                <a:gd name="T1" fmla="*/ 80 h 222"/>
                <a:gd name="T2" fmla="*/ 107 w 118"/>
                <a:gd name="T3" fmla="*/ 80 h 222"/>
                <a:gd name="T4" fmla="*/ 118 w 118"/>
                <a:gd name="T5" fmla="*/ 73 h 222"/>
                <a:gd name="T6" fmla="*/ 108 w 118"/>
                <a:gd name="T7" fmla="*/ 68 h 222"/>
                <a:gd name="T8" fmla="*/ 74 w 118"/>
                <a:gd name="T9" fmla="*/ 68 h 222"/>
                <a:gd name="T10" fmla="*/ 87 w 118"/>
                <a:gd name="T11" fmla="*/ 16 h 222"/>
                <a:gd name="T12" fmla="*/ 88 w 118"/>
                <a:gd name="T13" fmla="*/ 11 h 222"/>
                <a:gd name="T14" fmla="*/ 77 w 118"/>
                <a:gd name="T15" fmla="*/ 0 h 222"/>
                <a:gd name="T16" fmla="*/ 60 w 118"/>
                <a:gd name="T17" fmla="*/ 15 h 222"/>
                <a:gd name="T18" fmla="*/ 47 w 118"/>
                <a:gd name="T19" fmla="*/ 68 h 222"/>
                <a:gd name="T20" fmla="*/ 11 w 118"/>
                <a:gd name="T21" fmla="*/ 68 h 222"/>
                <a:gd name="T22" fmla="*/ 0 w 118"/>
                <a:gd name="T23" fmla="*/ 75 h 222"/>
                <a:gd name="T24" fmla="*/ 11 w 118"/>
                <a:gd name="T25" fmla="*/ 80 h 222"/>
                <a:gd name="T26" fmla="*/ 44 w 118"/>
                <a:gd name="T27" fmla="*/ 80 h 222"/>
                <a:gd name="T28" fmla="*/ 23 w 118"/>
                <a:gd name="T29" fmla="*/ 163 h 222"/>
                <a:gd name="T30" fmla="*/ 18 w 118"/>
                <a:gd name="T31" fmla="*/ 188 h 222"/>
                <a:gd name="T32" fmla="*/ 55 w 118"/>
                <a:gd name="T33" fmla="*/ 222 h 222"/>
                <a:gd name="T34" fmla="*/ 116 w 118"/>
                <a:gd name="T35" fmla="*/ 168 h 222"/>
                <a:gd name="T36" fmla="*/ 110 w 118"/>
                <a:gd name="T37" fmla="*/ 164 h 222"/>
                <a:gd name="T38" fmla="*/ 103 w 118"/>
                <a:gd name="T39" fmla="*/ 170 h 222"/>
                <a:gd name="T40" fmla="*/ 56 w 118"/>
                <a:gd name="T41" fmla="*/ 212 h 222"/>
                <a:gd name="T42" fmla="*/ 44 w 118"/>
                <a:gd name="T43" fmla="*/ 195 h 222"/>
                <a:gd name="T44" fmla="*/ 46 w 118"/>
                <a:gd name="T45" fmla="*/ 180 h 222"/>
                <a:gd name="T46" fmla="*/ 71 w 118"/>
                <a:gd name="T47" fmla="*/ 8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 h="222">
                  <a:moveTo>
                    <a:pt x="71" y="80"/>
                  </a:moveTo>
                  <a:lnTo>
                    <a:pt x="107" y="80"/>
                  </a:lnTo>
                  <a:cubicBezTo>
                    <a:pt x="113" y="80"/>
                    <a:pt x="118" y="80"/>
                    <a:pt x="118" y="73"/>
                  </a:cubicBezTo>
                  <a:cubicBezTo>
                    <a:pt x="118" y="68"/>
                    <a:pt x="113" y="68"/>
                    <a:pt x="108" y="68"/>
                  </a:cubicBezTo>
                  <a:lnTo>
                    <a:pt x="74" y="68"/>
                  </a:lnTo>
                  <a:lnTo>
                    <a:pt x="87" y="16"/>
                  </a:lnTo>
                  <a:cubicBezTo>
                    <a:pt x="88" y="14"/>
                    <a:pt x="88" y="13"/>
                    <a:pt x="88" y="11"/>
                  </a:cubicBezTo>
                  <a:cubicBezTo>
                    <a:pt x="88" y="5"/>
                    <a:pt x="84" y="0"/>
                    <a:pt x="77" y="0"/>
                  </a:cubicBezTo>
                  <a:cubicBezTo>
                    <a:pt x="68" y="0"/>
                    <a:pt x="63" y="6"/>
                    <a:pt x="60" y="15"/>
                  </a:cubicBezTo>
                  <a:cubicBezTo>
                    <a:pt x="58" y="24"/>
                    <a:pt x="62" y="7"/>
                    <a:pt x="47" y="68"/>
                  </a:cubicBezTo>
                  <a:lnTo>
                    <a:pt x="11" y="68"/>
                  </a:lnTo>
                  <a:cubicBezTo>
                    <a:pt x="5" y="68"/>
                    <a:pt x="0" y="68"/>
                    <a:pt x="0" y="75"/>
                  </a:cubicBezTo>
                  <a:cubicBezTo>
                    <a:pt x="0" y="80"/>
                    <a:pt x="4" y="80"/>
                    <a:pt x="11" y="80"/>
                  </a:cubicBezTo>
                  <a:lnTo>
                    <a:pt x="44" y="80"/>
                  </a:lnTo>
                  <a:lnTo>
                    <a:pt x="23" y="163"/>
                  </a:lnTo>
                  <a:cubicBezTo>
                    <a:pt x="21" y="171"/>
                    <a:pt x="18" y="184"/>
                    <a:pt x="18" y="188"/>
                  </a:cubicBezTo>
                  <a:cubicBezTo>
                    <a:pt x="18" y="209"/>
                    <a:pt x="35" y="222"/>
                    <a:pt x="55" y="222"/>
                  </a:cubicBezTo>
                  <a:cubicBezTo>
                    <a:pt x="94" y="222"/>
                    <a:pt x="116" y="173"/>
                    <a:pt x="116" y="168"/>
                  </a:cubicBezTo>
                  <a:cubicBezTo>
                    <a:pt x="116" y="164"/>
                    <a:pt x="111" y="164"/>
                    <a:pt x="110" y="164"/>
                  </a:cubicBezTo>
                  <a:cubicBezTo>
                    <a:pt x="106" y="164"/>
                    <a:pt x="106" y="164"/>
                    <a:pt x="103" y="170"/>
                  </a:cubicBezTo>
                  <a:cubicBezTo>
                    <a:pt x="93" y="192"/>
                    <a:pt x="75" y="212"/>
                    <a:pt x="56" y="212"/>
                  </a:cubicBezTo>
                  <a:cubicBezTo>
                    <a:pt x="49" y="212"/>
                    <a:pt x="44" y="207"/>
                    <a:pt x="44" y="195"/>
                  </a:cubicBezTo>
                  <a:cubicBezTo>
                    <a:pt x="44" y="191"/>
                    <a:pt x="46" y="184"/>
                    <a:pt x="46" y="180"/>
                  </a:cubicBezTo>
                  <a:lnTo>
                    <a:pt x="71" y="8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22">
              <a:extLst>
                <a:ext uri="{FF2B5EF4-FFF2-40B4-BE49-F238E27FC236}">
                  <a16:creationId xmlns:a16="http://schemas.microsoft.com/office/drawing/2014/main" id="{84D1CD3E-D415-4F2B-B6F8-40064D2EE261}"/>
                </a:ext>
              </a:extLst>
            </p:cNvPr>
            <p:cNvSpPr>
              <a:spLocks/>
            </p:cNvSpPr>
            <p:nvPr>
              <p:custDataLst>
                <p:tags r:id="rId9"/>
              </p:custDataLst>
            </p:nvPr>
          </p:nvSpPr>
          <p:spPr bwMode="auto">
            <a:xfrm>
              <a:off x="6321426" y="4035426"/>
              <a:ext cx="85725" cy="384175"/>
            </a:xfrm>
            <a:custGeom>
              <a:avLst/>
              <a:gdLst>
                <a:gd name="T0" fmla="*/ 116 w 116"/>
                <a:gd name="T1" fmla="*/ 249 h 499"/>
                <a:gd name="T2" fmla="*/ 83 w 116"/>
                <a:gd name="T3" fmla="*/ 94 h 499"/>
                <a:gd name="T4" fmla="*/ 5 w 116"/>
                <a:gd name="T5" fmla="*/ 0 h 499"/>
                <a:gd name="T6" fmla="*/ 0 w 116"/>
                <a:gd name="T7" fmla="*/ 5 h 499"/>
                <a:gd name="T8" fmla="*/ 10 w 116"/>
                <a:gd name="T9" fmla="*/ 16 h 499"/>
                <a:gd name="T10" fmla="*/ 87 w 116"/>
                <a:gd name="T11" fmla="*/ 249 h 499"/>
                <a:gd name="T12" fmla="*/ 7 w 116"/>
                <a:gd name="T13" fmla="*/ 485 h 499"/>
                <a:gd name="T14" fmla="*/ 0 w 116"/>
                <a:gd name="T15" fmla="*/ 494 h 499"/>
                <a:gd name="T16" fmla="*/ 5 w 116"/>
                <a:gd name="T17" fmla="*/ 499 h 499"/>
                <a:gd name="T18" fmla="*/ 85 w 116"/>
                <a:gd name="T19" fmla="*/ 402 h 499"/>
                <a:gd name="T20" fmla="*/ 116 w 116"/>
                <a:gd name="T21" fmla="*/ 24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249"/>
                  </a:moveTo>
                  <a:cubicBezTo>
                    <a:pt x="116" y="211"/>
                    <a:pt x="111" y="150"/>
                    <a:pt x="83" y="94"/>
                  </a:cubicBezTo>
                  <a:cubicBezTo>
                    <a:pt x="53" y="32"/>
                    <a:pt x="10" y="0"/>
                    <a:pt x="5" y="0"/>
                  </a:cubicBezTo>
                  <a:cubicBezTo>
                    <a:pt x="2" y="0"/>
                    <a:pt x="0" y="2"/>
                    <a:pt x="0" y="5"/>
                  </a:cubicBezTo>
                  <a:cubicBezTo>
                    <a:pt x="0" y="6"/>
                    <a:pt x="0" y="7"/>
                    <a:pt x="10" y="16"/>
                  </a:cubicBezTo>
                  <a:cubicBezTo>
                    <a:pt x="59" y="66"/>
                    <a:pt x="87" y="145"/>
                    <a:pt x="87" y="249"/>
                  </a:cubicBezTo>
                  <a:cubicBezTo>
                    <a:pt x="87" y="335"/>
                    <a:pt x="69" y="423"/>
                    <a:pt x="7" y="485"/>
                  </a:cubicBezTo>
                  <a:cubicBezTo>
                    <a:pt x="0" y="491"/>
                    <a:pt x="0" y="492"/>
                    <a:pt x="0" y="494"/>
                  </a:cubicBezTo>
                  <a:cubicBezTo>
                    <a:pt x="0" y="497"/>
                    <a:pt x="2" y="499"/>
                    <a:pt x="5" y="499"/>
                  </a:cubicBezTo>
                  <a:cubicBezTo>
                    <a:pt x="10" y="499"/>
                    <a:pt x="55" y="465"/>
                    <a:pt x="85" y="402"/>
                  </a:cubicBezTo>
                  <a:cubicBezTo>
                    <a:pt x="110" y="347"/>
                    <a:pt x="116" y="291"/>
                    <a:pt x="116" y="249"/>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23">
              <a:extLst>
                <a:ext uri="{FF2B5EF4-FFF2-40B4-BE49-F238E27FC236}">
                  <a16:creationId xmlns:a16="http://schemas.microsoft.com/office/drawing/2014/main" id="{6F3465C7-402B-475B-AF57-C02BB57A04E5}"/>
                </a:ext>
              </a:extLst>
            </p:cNvPr>
            <p:cNvSpPr>
              <a:spLocks noEditPoints="1"/>
            </p:cNvSpPr>
            <p:nvPr>
              <p:custDataLst>
                <p:tags r:id="rId10"/>
              </p:custDataLst>
            </p:nvPr>
          </p:nvSpPr>
          <p:spPr bwMode="auto">
            <a:xfrm>
              <a:off x="6564313" y="4181476"/>
              <a:ext cx="244475" cy="90488"/>
            </a:xfrm>
            <a:custGeom>
              <a:avLst/>
              <a:gdLst>
                <a:gd name="T0" fmla="*/ 315 w 332"/>
                <a:gd name="T1" fmla="*/ 20 h 117"/>
                <a:gd name="T2" fmla="*/ 332 w 332"/>
                <a:gd name="T3" fmla="*/ 10 h 117"/>
                <a:gd name="T4" fmla="*/ 315 w 332"/>
                <a:gd name="T5" fmla="*/ 0 h 117"/>
                <a:gd name="T6" fmla="*/ 17 w 332"/>
                <a:gd name="T7" fmla="*/ 0 h 117"/>
                <a:gd name="T8" fmla="*/ 0 w 332"/>
                <a:gd name="T9" fmla="*/ 10 h 117"/>
                <a:gd name="T10" fmla="*/ 17 w 332"/>
                <a:gd name="T11" fmla="*/ 20 h 117"/>
                <a:gd name="T12" fmla="*/ 315 w 332"/>
                <a:gd name="T13" fmla="*/ 20 h 117"/>
                <a:gd name="T14" fmla="*/ 315 w 332"/>
                <a:gd name="T15" fmla="*/ 117 h 117"/>
                <a:gd name="T16" fmla="*/ 332 w 332"/>
                <a:gd name="T17" fmla="*/ 107 h 117"/>
                <a:gd name="T18" fmla="*/ 315 w 332"/>
                <a:gd name="T19" fmla="*/ 97 h 117"/>
                <a:gd name="T20" fmla="*/ 17 w 332"/>
                <a:gd name="T21" fmla="*/ 97 h 117"/>
                <a:gd name="T22" fmla="*/ 0 w 332"/>
                <a:gd name="T23" fmla="*/ 107 h 117"/>
                <a:gd name="T24" fmla="*/ 17 w 332"/>
                <a:gd name="T25" fmla="*/ 117 h 117"/>
                <a:gd name="T26" fmla="*/ 315 w 332"/>
                <a:gd name="T2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2" h="117">
                  <a:moveTo>
                    <a:pt x="315" y="20"/>
                  </a:moveTo>
                  <a:cubicBezTo>
                    <a:pt x="322" y="20"/>
                    <a:pt x="332" y="20"/>
                    <a:pt x="332" y="10"/>
                  </a:cubicBezTo>
                  <a:cubicBezTo>
                    <a:pt x="332" y="0"/>
                    <a:pt x="322" y="0"/>
                    <a:pt x="315" y="0"/>
                  </a:cubicBezTo>
                  <a:lnTo>
                    <a:pt x="17" y="0"/>
                  </a:lnTo>
                  <a:cubicBezTo>
                    <a:pt x="10" y="0"/>
                    <a:pt x="0" y="0"/>
                    <a:pt x="0" y="10"/>
                  </a:cubicBezTo>
                  <a:cubicBezTo>
                    <a:pt x="0" y="20"/>
                    <a:pt x="10" y="20"/>
                    <a:pt x="17" y="20"/>
                  </a:cubicBezTo>
                  <a:lnTo>
                    <a:pt x="315" y="20"/>
                  </a:lnTo>
                  <a:close/>
                  <a:moveTo>
                    <a:pt x="315" y="117"/>
                  </a:moveTo>
                  <a:cubicBezTo>
                    <a:pt x="322" y="117"/>
                    <a:pt x="332" y="117"/>
                    <a:pt x="332" y="107"/>
                  </a:cubicBezTo>
                  <a:cubicBezTo>
                    <a:pt x="332" y="97"/>
                    <a:pt x="322" y="97"/>
                    <a:pt x="315" y="97"/>
                  </a:cubicBezTo>
                  <a:lnTo>
                    <a:pt x="17" y="97"/>
                  </a:lnTo>
                  <a:cubicBezTo>
                    <a:pt x="10" y="97"/>
                    <a:pt x="0" y="97"/>
                    <a:pt x="0" y="107"/>
                  </a:cubicBezTo>
                  <a:cubicBezTo>
                    <a:pt x="0" y="117"/>
                    <a:pt x="10" y="117"/>
                    <a:pt x="17" y="117"/>
                  </a:cubicBezTo>
                  <a:lnTo>
                    <a:pt x="315" y="117"/>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24">
              <a:extLst>
                <a:ext uri="{FF2B5EF4-FFF2-40B4-BE49-F238E27FC236}">
                  <a16:creationId xmlns:a16="http://schemas.microsoft.com/office/drawing/2014/main" id="{E87D07F6-A06C-4A2D-90FD-D0EABEA8C2CD}"/>
                </a:ext>
              </a:extLst>
            </p:cNvPr>
            <p:cNvSpPr>
              <a:spLocks/>
            </p:cNvSpPr>
            <p:nvPr>
              <p:custDataLst>
                <p:tags r:id="rId11"/>
              </p:custDataLst>
            </p:nvPr>
          </p:nvSpPr>
          <p:spPr bwMode="auto">
            <a:xfrm>
              <a:off x="7102476" y="3662363"/>
              <a:ext cx="190500" cy="180975"/>
            </a:xfrm>
            <a:custGeom>
              <a:avLst/>
              <a:gdLst>
                <a:gd name="T0" fmla="*/ 154 w 260"/>
                <a:gd name="T1" fmla="*/ 25 h 236"/>
                <a:gd name="T2" fmla="*/ 165 w 260"/>
                <a:gd name="T3" fmla="*/ 13 h 236"/>
                <a:gd name="T4" fmla="*/ 186 w 260"/>
                <a:gd name="T5" fmla="*/ 13 h 236"/>
                <a:gd name="T6" fmla="*/ 225 w 260"/>
                <a:gd name="T7" fmla="*/ 16 h 236"/>
                <a:gd name="T8" fmla="*/ 241 w 260"/>
                <a:gd name="T9" fmla="*/ 43 h 236"/>
                <a:gd name="T10" fmla="*/ 239 w 260"/>
                <a:gd name="T11" fmla="*/ 72 h 236"/>
                <a:gd name="T12" fmla="*/ 238 w 260"/>
                <a:gd name="T13" fmla="*/ 75 h 236"/>
                <a:gd name="T14" fmla="*/ 244 w 260"/>
                <a:gd name="T15" fmla="*/ 81 h 236"/>
                <a:gd name="T16" fmla="*/ 251 w 260"/>
                <a:gd name="T17" fmla="*/ 72 h 236"/>
                <a:gd name="T18" fmla="*/ 260 w 260"/>
                <a:gd name="T19" fmla="*/ 5 h 236"/>
                <a:gd name="T20" fmla="*/ 250 w 260"/>
                <a:gd name="T21" fmla="*/ 0 h 236"/>
                <a:gd name="T22" fmla="*/ 35 w 260"/>
                <a:gd name="T23" fmla="*/ 0 h 236"/>
                <a:gd name="T24" fmla="*/ 23 w 260"/>
                <a:gd name="T25" fmla="*/ 8 h 236"/>
                <a:gd name="T26" fmla="*/ 1 w 260"/>
                <a:gd name="T27" fmla="*/ 70 h 236"/>
                <a:gd name="T28" fmla="*/ 0 w 260"/>
                <a:gd name="T29" fmla="*/ 76 h 236"/>
                <a:gd name="T30" fmla="*/ 6 w 260"/>
                <a:gd name="T31" fmla="*/ 81 h 236"/>
                <a:gd name="T32" fmla="*/ 13 w 260"/>
                <a:gd name="T33" fmla="*/ 72 h 236"/>
                <a:gd name="T34" fmla="*/ 98 w 260"/>
                <a:gd name="T35" fmla="*/ 13 h 236"/>
                <a:gd name="T36" fmla="*/ 112 w 260"/>
                <a:gd name="T37" fmla="*/ 13 h 236"/>
                <a:gd name="T38" fmla="*/ 123 w 260"/>
                <a:gd name="T39" fmla="*/ 17 h 236"/>
                <a:gd name="T40" fmla="*/ 122 w 260"/>
                <a:gd name="T41" fmla="*/ 24 h 236"/>
                <a:gd name="T42" fmla="*/ 76 w 260"/>
                <a:gd name="T43" fmla="*/ 207 h 236"/>
                <a:gd name="T44" fmla="*/ 35 w 260"/>
                <a:gd name="T45" fmla="*/ 224 h 236"/>
                <a:gd name="T46" fmla="*/ 19 w 260"/>
                <a:gd name="T47" fmla="*/ 231 h 236"/>
                <a:gd name="T48" fmla="*/ 25 w 260"/>
                <a:gd name="T49" fmla="*/ 236 h 236"/>
                <a:gd name="T50" fmla="*/ 55 w 260"/>
                <a:gd name="T51" fmla="*/ 235 h 236"/>
                <a:gd name="T52" fmla="*/ 85 w 260"/>
                <a:gd name="T53" fmla="*/ 235 h 236"/>
                <a:gd name="T54" fmla="*/ 116 w 260"/>
                <a:gd name="T55" fmla="*/ 235 h 236"/>
                <a:gd name="T56" fmla="*/ 146 w 260"/>
                <a:gd name="T57" fmla="*/ 236 h 236"/>
                <a:gd name="T58" fmla="*/ 154 w 260"/>
                <a:gd name="T59" fmla="*/ 229 h 236"/>
                <a:gd name="T60" fmla="*/ 139 w 260"/>
                <a:gd name="T61" fmla="*/ 224 h 236"/>
                <a:gd name="T62" fmla="*/ 119 w 260"/>
                <a:gd name="T63" fmla="*/ 223 h 236"/>
                <a:gd name="T64" fmla="*/ 107 w 260"/>
                <a:gd name="T65" fmla="*/ 216 h 236"/>
                <a:gd name="T66" fmla="*/ 108 w 260"/>
                <a:gd name="T67" fmla="*/ 208 h 236"/>
                <a:gd name="T68" fmla="*/ 154 w 260"/>
                <a:gd name="T69" fmla="*/ 25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0" h="236">
                  <a:moveTo>
                    <a:pt x="154" y="25"/>
                  </a:moveTo>
                  <a:cubicBezTo>
                    <a:pt x="157" y="15"/>
                    <a:pt x="157" y="14"/>
                    <a:pt x="165" y="13"/>
                  </a:cubicBezTo>
                  <a:cubicBezTo>
                    <a:pt x="167" y="13"/>
                    <a:pt x="179" y="13"/>
                    <a:pt x="186" y="13"/>
                  </a:cubicBezTo>
                  <a:cubicBezTo>
                    <a:pt x="207" y="13"/>
                    <a:pt x="216" y="13"/>
                    <a:pt x="225" y="16"/>
                  </a:cubicBezTo>
                  <a:cubicBezTo>
                    <a:pt x="241" y="21"/>
                    <a:pt x="241" y="31"/>
                    <a:pt x="241" y="43"/>
                  </a:cubicBezTo>
                  <a:cubicBezTo>
                    <a:pt x="241" y="49"/>
                    <a:pt x="241" y="53"/>
                    <a:pt x="239" y="72"/>
                  </a:cubicBezTo>
                  <a:lnTo>
                    <a:pt x="238" y="75"/>
                  </a:lnTo>
                  <a:cubicBezTo>
                    <a:pt x="238" y="79"/>
                    <a:pt x="241" y="81"/>
                    <a:pt x="244" y="81"/>
                  </a:cubicBezTo>
                  <a:cubicBezTo>
                    <a:pt x="249" y="81"/>
                    <a:pt x="250" y="78"/>
                    <a:pt x="251" y="72"/>
                  </a:cubicBezTo>
                  <a:lnTo>
                    <a:pt x="260" y="5"/>
                  </a:lnTo>
                  <a:cubicBezTo>
                    <a:pt x="260" y="0"/>
                    <a:pt x="256" y="0"/>
                    <a:pt x="250" y="0"/>
                  </a:cubicBezTo>
                  <a:lnTo>
                    <a:pt x="35" y="0"/>
                  </a:lnTo>
                  <a:cubicBezTo>
                    <a:pt x="27" y="0"/>
                    <a:pt x="26" y="0"/>
                    <a:pt x="23" y="8"/>
                  </a:cubicBezTo>
                  <a:lnTo>
                    <a:pt x="1" y="70"/>
                  </a:lnTo>
                  <a:cubicBezTo>
                    <a:pt x="1" y="71"/>
                    <a:pt x="0" y="74"/>
                    <a:pt x="0" y="76"/>
                  </a:cubicBezTo>
                  <a:cubicBezTo>
                    <a:pt x="0" y="77"/>
                    <a:pt x="0" y="81"/>
                    <a:pt x="6" y="81"/>
                  </a:cubicBezTo>
                  <a:cubicBezTo>
                    <a:pt x="10" y="81"/>
                    <a:pt x="11" y="79"/>
                    <a:pt x="13" y="72"/>
                  </a:cubicBezTo>
                  <a:cubicBezTo>
                    <a:pt x="33" y="17"/>
                    <a:pt x="45" y="13"/>
                    <a:pt x="98" y="13"/>
                  </a:cubicBezTo>
                  <a:lnTo>
                    <a:pt x="112" y="13"/>
                  </a:lnTo>
                  <a:cubicBezTo>
                    <a:pt x="123" y="13"/>
                    <a:pt x="123" y="13"/>
                    <a:pt x="123" y="17"/>
                  </a:cubicBezTo>
                  <a:cubicBezTo>
                    <a:pt x="123" y="17"/>
                    <a:pt x="123" y="19"/>
                    <a:pt x="122" y="24"/>
                  </a:cubicBezTo>
                  <a:lnTo>
                    <a:pt x="76" y="207"/>
                  </a:lnTo>
                  <a:cubicBezTo>
                    <a:pt x="73" y="220"/>
                    <a:pt x="72" y="224"/>
                    <a:pt x="35" y="224"/>
                  </a:cubicBezTo>
                  <a:cubicBezTo>
                    <a:pt x="22" y="224"/>
                    <a:pt x="19" y="224"/>
                    <a:pt x="19" y="231"/>
                  </a:cubicBezTo>
                  <a:cubicBezTo>
                    <a:pt x="19" y="232"/>
                    <a:pt x="20" y="236"/>
                    <a:pt x="25" y="236"/>
                  </a:cubicBezTo>
                  <a:cubicBezTo>
                    <a:pt x="35" y="236"/>
                    <a:pt x="45" y="235"/>
                    <a:pt x="55" y="235"/>
                  </a:cubicBezTo>
                  <a:cubicBezTo>
                    <a:pt x="65" y="235"/>
                    <a:pt x="75" y="235"/>
                    <a:pt x="85" y="235"/>
                  </a:cubicBezTo>
                  <a:cubicBezTo>
                    <a:pt x="95" y="235"/>
                    <a:pt x="107" y="235"/>
                    <a:pt x="116" y="235"/>
                  </a:cubicBezTo>
                  <a:cubicBezTo>
                    <a:pt x="126" y="236"/>
                    <a:pt x="136" y="236"/>
                    <a:pt x="146" y="236"/>
                  </a:cubicBezTo>
                  <a:cubicBezTo>
                    <a:pt x="149" y="236"/>
                    <a:pt x="154" y="236"/>
                    <a:pt x="154" y="229"/>
                  </a:cubicBezTo>
                  <a:cubicBezTo>
                    <a:pt x="154" y="224"/>
                    <a:pt x="150" y="224"/>
                    <a:pt x="139" y="224"/>
                  </a:cubicBezTo>
                  <a:cubicBezTo>
                    <a:pt x="133" y="224"/>
                    <a:pt x="126" y="223"/>
                    <a:pt x="119" y="223"/>
                  </a:cubicBezTo>
                  <a:cubicBezTo>
                    <a:pt x="107" y="222"/>
                    <a:pt x="107" y="221"/>
                    <a:pt x="107" y="216"/>
                  </a:cubicBezTo>
                  <a:cubicBezTo>
                    <a:pt x="107" y="214"/>
                    <a:pt x="107" y="213"/>
                    <a:pt x="108" y="208"/>
                  </a:cubicBezTo>
                  <a:lnTo>
                    <a:pt x="154" y="25"/>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25">
              <a:extLst>
                <a:ext uri="{FF2B5EF4-FFF2-40B4-BE49-F238E27FC236}">
                  <a16:creationId xmlns:a16="http://schemas.microsoft.com/office/drawing/2014/main" id="{95619204-021C-4EF1-8FC9-0E26FD288188}"/>
                </a:ext>
              </a:extLst>
            </p:cNvPr>
            <p:cNvSpPr>
              <a:spLocks/>
            </p:cNvSpPr>
            <p:nvPr>
              <p:custDataLst>
                <p:tags r:id="rId12"/>
              </p:custDataLst>
            </p:nvPr>
          </p:nvSpPr>
          <p:spPr bwMode="auto">
            <a:xfrm>
              <a:off x="6953251" y="3959226"/>
              <a:ext cx="485775" cy="536575"/>
            </a:xfrm>
            <a:custGeom>
              <a:avLst/>
              <a:gdLst>
                <a:gd name="T0" fmla="*/ 603 w 664"/>
                <a:gd name="T1" fmla="*/ 698 h 698"/>
                <a:gd name="T2" fmla="*/ 664 w 664"/>
                <a:gd name="T3" fmla="*/ 539 h 698"/>
                <a:gd name="T4" fmla="*/ 651 w 664"/>
                <a:gd name="T5" fmla="*/ 539 h 698"/>
                <a:gd name="T6" fmla="*/ 522 w 664"/>
                <a:gd name="T7" fmla="*/ 639 h 698"/>
                <a:gd name="T8" fmla="*/ 367 w 664"/>
                <a:gd name="T9" fmla="*/ 655 h 698"/>
                <a:gd name="T10" fmla="*/ 66 w 664"/>
                <a:gd name="T11" fmla="*/ 655 h 698"/>
                <a:gd name="T12" fmla="*/ 320 w 664"/>
                <a:gd name="T13" fmla="*/ 357 h 698"/>
                <a:gd name="T14" fmla="*/ 324 w 664"/>
                <a:gd name="T15" fmla="*/ 349 h 698"/>
                <a:gd name="T16" fmla="*/ 321 w 664"/>
                <a:gd name="T17" fmla="*/ 341 h 698"/>
                <a:gd name="T18" fmla="*/ 88 w 664"/>
                <a:gd name="T19" fmla="*/ 24 h 698"/>
                <a:gd name="T20" fmla="*/ 362 w 664"/>
                <a:gd name="T21" fmla="*/ 24 h 698"/>
                <a:gd name="T22" fmla="*/ 478 w 664"/>
                <a:gd name="T23" fmla="*/ 32 h 698"/>
                <a:gd name="T24" fmla="*/ 588 w 664"/>
                <a:gd name="T25" fmla="*/ 69 h 698"/>
                <a:gd name="T26" fmla="*/ 651 w 664"/>
                <a:gd name="T27" fmla="*/ 140 h 698"/>
                <a:gd name="T28" fmla="*/ 664 w 664"/>
                <a:gd name="T29" fmla="*/ 140 h 698"/>
                <a:gd name="T30" fmla="*/ 603 w 664"/>
                <a:gd name="T31" fmla="*/ 0 h 698"/>
                <a:gd name="T32" fmla="*/ 14 w 664"/>
                <a:gd name="T33" fmla="*/ 0 h 698"/>
                <a:gd name="T34" fmla="*/ 1 w 664"/>
                <a:gd name="T35" fmla="*/ 3 h 698"/>
                <a:gd name="T36" fmla="*/ 0 w 664"/>
                <a:gd name="T37" fmla="*/ 20 h 698"/>
                <a:gd name="T38" fmla="*/ 264 w 664"/>
                <a:gd name="T39" fmla="*/ 381 h 698"/>
                <a:gd name="T40" fmla="*/ 6 w 664"/>
                <a:gd name="T41" fmla="*/ 684 h 698"/>
                <a:gd name="T42" fmla="*/ 1 w 664"/>
                <a:gd name="T43" fmla="*/ 693 h 698"/>
                <a:gd name="T44" fmla="*/ 14 w 664"/>
                <a:gd name="T45" fmla="*/ 698 h 698"/>
                <a:gd name="T46" fmla="*/ 603 w 664"/>
                <a:gd name="T47" fmla="*/ 698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64" h="698">
                  <a:moveTo>
                    <a:pt x="603" y="698"/>
                  </a:moveTo>
                  <a:lnTo>
                    <a:pt x="664" y="539"/>
                  </a:lnTo>
                  <a:lnTo>
                    <a:pt x="651" y="539"/>
                  </a:lnTo>
                  <a:cubicBezTo>
                    <a:pt x="632" y="590"/>
                    <a:pt x="579" y="624"/>
                    <a:pt x="522" y="639"/>
                  </a:cubicBezTo>
                  <a:cubicBezTo>
                    <a:pt x="511" y="642"/>
                    <a:pt x="462" y="655"/>
                    <a:pt x="367" y="655"/>
                  </a:cubicBezTo>
                  <a:lnTo>
                    <a:pt x="66" y="655"/>
                  </a:lnTo>
                  <a:lnTo>
                    <a:pt x="320" y="357"/>
                  </a:lnTo>
                  <a:cubicBezTo>
                    <a:pt x="323" y="353"/>
                    <a:pt x="324" y="351"/>
                    <a:pt x="324" y="349"/>
                  </a:cubicBezTo>
                  <a:cubicBezTo>
                    <a:pt x="324" y="348"/>
                    <a:pt x="324" y="346"/>
                    <a:pt x="321" y="341"/>
                  </a:cubicBezTo>
                  <a:lnTo>
                    <a:pt x="88" y="24"/>
                  </a:lnTo>
                  <a:lnTo>
                    <a:pt x="362" y="24"/>
                  </a:lnTo>
                  <a:cubicBezTo>
                    <a:pt x="428" y="24"/>
                    <a:pt x="474" y="31"/>
                    <a:pt x="478" y="32"/>
                  </a:cubicBezTo>
                  <a:cubicBezTo>
                    <a:pt x="505" y="36"/>
                    <a:pt x="549" y="44"/>
                    <a:pt x="588" y="69"/>
                  </a:cubicBezTo>
                  <a:cubicBezTo>
                    <a:pt x="600" y="77"/>
                    <a:pt x="634" y="99"/>
                    <a:pt x="651" y="140"/>
                  </a:cubicBezTo>
                  <a:lnTo>
                    <a:pt x="664" y="140"/>
                  </a:lnTo>
                  <a:lnTo>
                    <a:pt x="603" y="0"/>
                  </a:lnTo>
                  <a:lnTo>
                    <a:pt x="14" y="0"/>
                  </a:lnTo>
                  <a:cubicBezTo>
                    <a:pt x="3" y="0"/>
                    <a:pt x="2" y="0"/>
                    <a:pt x="1" y="3"/>
                  </a:cubicBezTo>
                  <a:cubicBezTo>
                    <a:pt x="0" y="5"/>
                    <a:pt x="0" y="14"/>
                    <a:pt x="0" y="20"/>
                  </a:cubicBezTo>
                  <a:lnTo>
                    <a:pt x="264" y="381"/>
                  </a:lnTo>
                  <a:lnTo>
                    <a:pt x="6" y="684"/>
                  </a:lnTo>
                  <a:cubicBezTo>
                    <a:pt x="1" y="690"/>
                    <a:pt x="1" y="692"/>
                    <a:pt x="1" y="693"/>
                  </a:cubicBezTo>
                  <a:cubicBezTo>
                    <a:pt x="1" y="698"/>
                    <a:pt x="5" y="698"/>
                    <a:pt x="14" y="698"/>
                  </a:cubicBezTo>
                  <a:lnTo>
                    <a:pt x="603" y="698"/>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26">
              <a:extLst>
                <a:ext uri="{FF2B5EF4-FFF2-40B4-BE49-F238E27FC236}">
                  <a16:creationId xmlns:a16="http://schemas.microsoft.com/office/drawing/2014/main" id="{4202F148-203D-417C-8D76-12BE9D20A8FC}"/>
                </a:ext>
              </a:extLst>
            </p:cNvPr>
            <p:cNvSpPr>
              <a:spLocks/>
            </p:cNvSpPr>
            <p:nvPr>
              <p:custDataLst>
                <p:tags r:id="rId13"/>
              </p:custDataLst>
            </p:nvPr>
          </p:nvSpPr>
          <p:spPr bwMode="auto">
            <a:xfrm>
              <a:off x="6942138" y="4656138"/>
              <a:ext cx="136525" cy="119063"/>
            </a:xfrm>
            <a:custGeom>
              <a:avLst/>
              <a:gdLst>
                <a:gd name="T0" fmla="*/ 103 w 187"/>
                <a:gd name="T1" fmla="*/ 24 h 155"/>
                <a:gd name="T2" fmla="*/ 168 w 187"/>
                <a:gd name="T3" fmla="*/ 24 h 155"/>
                <a:gd name="T4" fmla="*/ 187 w 187"/>
                <a:gd name="T5" fmla="*/ 10 h 155"/>
                <a:gd name="T6" fmla="*/ 172 w 187"/>
                <a:gd name="T7" fmla="*/ 0 h 155"/>
                <a:gd name="T8" fmla="*/ 62 w 187"/>
                <a:gd name="T9" fmla="*/ 0 h 155"/>
                <a:gd name="T10" fmla="*/ 23 w 187"/>
                <a:gd name="T11" fmla="*/ 18 h 155"/>
                <a:gd name="T12" fmla="*/ 0 w 187"/>
                <a:gd name="T13" fmla="*/ 48 h 155"/>
                <a:gd name="T14" fmla="*/ 6 w 187"/>
                <a:gd name="T15" fmla="*/ 52 h 155"/>
                <a:gd name="T16" fmla="*/ 12 w 187"/>
                <a:gd name="T17" fmla="*/ 48 h 155"/>
                <a:gd name="T18" fmla="*/ 59 w 187"/>
                <a:gd name="T19" fmla="*/ 24 h 155"/>
                <a:gd name="T20" fmla="*/ 90 w 187"/>
                <a:gd name="T21" fmla="*/ 24 h 155"/>
                <a:gd name="T22" fmla="*/ 55 w 187"/>
                <a:gd name="T23" fmla="*/ 135 h 155"/>
                <a:gd name="T24" fmla="*/ 54 w 187"/>
                <a:gd name="T25" fmla="*/ 143 h 155"/>
                <a:gd name="T26" fmla="*/ 65 w 187"/>
                <a:gd name="T27" fmla="*/ 155 h 155"/>
                <a:gd name="T28" fmla="*/ 82 w 187"/>
                <a:gd name="T29" fmla="*/ 137 h 155"/>
                <a:gd name="T30" fmla="*/ 103 w 187"/>
                <a:gd name="T31" fmla="*/ 2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7" h="155">
                  <a:moveTo>
                    <a:pt x="103" y="24"/>
                  </a:moveTo>
                  <a:lnTo>
                    <a:pt x="168" y="24"/>
                  </a:lnTo>
                  <a:cubicBezTo>
                    <a:pt x="172" y="24"/>
                    <a:pt x="187" y="24"/>
                    <a:pt x="187" y="10"/>
                  </a:cubicBezTo>
                  <a:cubicBezTo>
                    <a:pt x="187" y="0"/>
                    <a:pt x="178" y="0"/>
                    <a:pt x="172" y="0"/>
                  </a:cubicBezTo>
                  <a:lnTo>
                    <a:pt x="62" y="0"/>
                  </a:lnTo>
                  <a:cubicBezTo>
                    <a:pt x="52" y="0"/>
                    <a:pt x="41" y="1"/>
                    <a:pt x="23" y="18"/>
                  </a:cubicBezTo>
                  <a:cubicBezTo>
                    <a:pt x="12" y="27"/>
                    <a:pt x="0" y="45"/>
                    <a:pt x="0" y="48"/>
                  </a:cubicBezTo>
                  <a:cubicBezTo>
                    <a:pt x="0" y="52"/>
                    <a:pt x="4" y="52"/>
                    <a:pt x="6" y="52"/>
                  </a:cubicBezTo>
                  <a:cubicBezTo>
                    <a:pt x="9" y="52"/>
                    <a:pt x="10" y="51"/>
                    <a:pt x="12" y="48"/>
                  </a:cubicBezTo>
                  <a:cubicBezTo>
                    <a:pt x="30" y="24"/>
                    <a:pt x="51" y="24"/>
                    <a:pt x="59" y="24"/>
                  </a:cubicBezTo>
                  <a:lnTo>
                    <a:pt x="90" y="24"/>
                  </a:lnTo>
                  <a:lnTo>
                    <a:pt x="55" y="135"/>
                  </a:lnTo>
                  <a:cubicBezTo>
                    <a:pt x="54" y="141"/>
                    <a:pt x="54" y="141"/>
                    <a:pt x="54" y="143"/>
                  </a:cubicBezTo>
                  <a:cubicBezTo>
                    <a:pt x="54" y="153"/>
                    <a:pt x="62" y="155"/>
                    <a:pt x="65" y="155"/>
                  </a:cubicBezTo>
                  <a:cubicBezTo>
                    <a:pt x="78" y="155"/>
                    <a:pt x="81" y="142"/>
                    <a:pt x="82" y="137"/>
                  </a:cubicBezTo>
                  <a:lnTo>
                    <a:pt x="103" y="24"/>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27">
              <a:extLst>
                <a:ext uri="{FF2B5EF4-FFF2-40B4-BE49-F238E27FC236}">
                  <a16:creationId xmlns:a16="http://schemas.microsoft.com/office/drawing/2014/main" id="{9C048E52-2761-4EC2-895B-6EE72BFDABA2}"/>
                </a:ext>
              </a:extLst>
            </p:cNvPr>
            <p:cNvSpPr>
              <a:spLocks noEditPoints="1"/>
            </p:cNvSpPr>
            <p:nvPr>
              <p:custDataLst>
                <p:tags r:id="rId14"/>
              </p:custDataLst>
            </p:nvPr>
          </p:nvSpPr>
          <p:spPr bwMode="auto">
            <a:xfrm>
              <a:off x="7112001" y="4667251"/>
              <a:ext cx="187325" cy="73025"/>
            </a:xfrm>
            <a:custGeom>
              <a:avLst/>
              <a:gdLst>
                <a:gd name="T0" fmla="*/ 244 w 257"/>
                <a:gd name="T1" fmla="*/ 17 h 94"/>
                <a:gd name="T2" fmla="*/ 257 w 257"/>
                <a:gd name="T3" fmla="*/ 8 h 94"/>
                <a:gd name="T4" fmla="*/ 244 w 257"/>
                <a:gd name="T5" fmla="*/ 0 h 94"/>
                <a:gd name="T6" fmla="*/ 13 w 257"/>
                <a:gd name="T7" fmla="*/ 0 h 94"/>
                <a:gd name="T8" fmla="*/ 0 w 257"/>
                <a:gd name="T9" fmla="*/ 8 h 94"/>
                <a:gd name="T10" fmla="*/ 13 w 257"/>
                <a:gd name="T11" fmla="*/ 17 h 94"/>
                <a:gd name="T12" fmla="*/ 244 w 257"/>
                <a:gd name="T13" fmla="*/ 17 h 94"/>
                <a:gd name="T14" fmla="*/ 244 w 257"/>
                <a:gd name="T15" fmla="*/ 94 h 94"/>
                <a:gd name="T16" fmla="*/ 257 w 257"/>
                <a:gd name="T17" fmla="*/ 86 h 94"/>
                <a:gd name="T18" fmla="*/ 244 w 257"/>
                <a:gd name="T19" fmla="*/ 77 h 94"/>
                <a:gd name="T20" fmla="*/ 13 w 257"/>
                <a:gd name="T21" fmla="*/ 77 h 94"/>
                <a:gd name="T22" fmla="*/ 0 w 257"/>
                <a:gd name="T23" fmla="*/ 86 h 94"/>
                <a:gd name="T24" fmla="*/ 13 w 257"/>
                <a:gd name="T25" fmla="*/ 94 h 94"/>
                <a:gd name="T26" fmla="*/ 244 w 257"/>
                <a:gd name="T27"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7" h="94">
                  <a:moveTo>
                    <a:pt x="244" y="17"/>
                  </a:moveTo>
                  <a:cubicBezTo>
                    <a:pt x="249" y="17"/>
                    <a:pt x="257" y="17"/>
                    <a:pt x="257" y="8"/>
                  </a:cubicBezTo>
                  <a:cubicBezTo>
                    <a:pt x="257" y="0"/>
                    <a:pt x="248" y="0"/>
                    <a:pt x="244" y="0"/>
                  </a:cubicBezTo>
                  <a:lnTo>
                    <a:pt x="13" y="0"/>
                  </a:lnTo>
                  <a:cubicBezTo>
                    <a:pt x="9" y="0"/>
                    <a:pt x="0" y="0"/>
                    <a:pt x="0" y="8"/>
                  </a:cubicBezTo>
                  <a:cubicBezTo>
                    <a:pt x="0" y="17"/>
                    <a:pt x="8" y="17"/>
                    <a:pt x="13" y="17"/>
                  </a:cubicBezTo>
                  <a:lnTo>
                    <a:pt x="244" y="17"/>
                  </a:lnTo>
                  <a:close/>
                  <a:moveTo>
                    <a:pt x="244" y="94"/>
                  </a:moveTo>
                  <a:cubicBezTo>
                    <a:pt x="248" y="94"/>
                    <a:pt x="257" y="94"/>
                    <a:pt x="257" y="86"/>
                  </a:cubicBezTo>
                  <a:cubicBezTo>
                    <a:pt x="257" y="77"/>
                    <a:pt x="249" y="77"/>
                    <a:pt x="244" y="77"/>
                  </a:cubicBezTo>
                  <a:lnTo>
                    <a:pt x="13" y="77"/>
                  </a:lnTo>
                  <a:cubicBezTo>
                    <a:pt x="8" y="77"/>
                    <a:pt x="0" y="77"/>
                    <a:pt x="0" y="86"/>
                  </a:cubicBezTo>
                  <a:cubicBezTo>
                    <a:pt x="0" y="94"/>
                    <a:pt x="9" y="94"/>
                    <a:pt x="13" y="94"/>
                  </a:cubicBezTo>
                  <a:lnTo>
                    <a:pt x="244" y="94"/>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28">
              <a:extLst>
                <a:ext uri="{FF2B5EF4-FFF2-40B4-BE49-F238E27FC236}">
                  <a16:creationId xmlns:a16="http://schemas.microsoft.com/office/drawing/2014/main" id="{72D19AED-9433-4E55-BFA7-7787349D2DE6}"/>
                </a:ext>
              </a:extLst>
            </p:cNvPr>
            <p:cNvSpPr>
              <a:spLocks noEditPoints="1"/>
            </p:cNvSpPr>
            <p:nvPr>
              <p:custDataLst>
                <p:tags r:id="rId15"/>
              </p:custDataLst>
            </p:nvPr>
          </p:nvSpPr>
          <p:spPr bwMode="auto">
            <a:xfrm>
              <a:off x="7331076" y="4592638"/>
              <a:ext cx="119063" cy="184150"/>
            </a:xfrm>
            <a:custGeom>
              <a:avLst/>
              <a:gdLst>
                <a:gd name="T0" fmla="*/ 162 w 162"/>
                <a:gd name="T1" fmla="*/ 120 h 238"/>
                <a:gd name="T2" fmla="*/ 141 w 162"/>
                <a:gd name="T3" fmla="*/ 30 h 238"/>
                <a:gd name="T4" fmla="*/ 81 w 162"/>
                <a:gd name="T5" fmla="*/ 0 h 238"/>
                <a:gd name="T6" fmla="*/ 0 w 162"/>
                <a:gd name="T7" fmla="*/ 120 h 238"/>
                <a:gd name="T8" fmla="*/ 81 w 162"/>
                <a:gd name="T9" fmla="*/ 238 h 238"/>
                <a:gd name="T10" fmla="*/ 162 w 162"/>
                <a:gd name="T11" fmla="*/ 120 h 238"/>
                <a:gd name="T12" fmla="*/ 81 w 162"/>
                <a:gd name="T13" fmla="*/ 229 h 238"/>
                <a:gd name="T14" fmla="*/ 37 w 162"/>
                <a:gd name="T15" fmla="*/ 191 h 238"/>
                <a:gd name="T16" fmla="*/ 32 w 162"/>
                <a:gd name="T17" fmla="*/ 116 h 238"/>
                <a:gd name="T18" fmla="*/ 37 w 162"/>
                <a:gd name="T19" fmla="*/ 44 h 238"/>
                <a:gd name="T20" fmla="*/ 81 w 162"/>
                <a:gd name="T21" fmla="*/ 10 h 238"/>
                <a:gd name="T22" fmla="*/ 124 w 162"/>
                <a:gd name="T23" fmla="*/ 41 h 238"/>
                <a:gd name="T24" fmla="*/ 130 w 162"/>
                <a:gd name="T25" fmla="*/ 116 h 238"/>
                <a:gd name="T26" fmla="*/ 125 w 162"/>
                <a:gd name="T27" fmla="*/ 189 h 238"/>
                <a:gd name="T28" fmla="*/ 81 w 162"/>
                <a:gd name="T29" fmla="*/ 22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238">
                  <a:moveTo>
                    <a:pt x="162" y="120"/>
                  </a:moveTo>
                  <a:cubicBezTo>
                    <a:pt x="162" y="82"/>
                    <a:pt x="157" y="54"/>
                    <a:pt x="141" y="30"/>
                  </a:cubicBezTo>
                  <a:cubicBezTo>
                    <a:pt x="130" y="14"/>
                    <a:pt x="109" y="0"/>
                    <a:pt x="81" y="0"/>
                  </a:cubicBezTo>
                  <a:cubicBezTo>
                    <a:pt x="0" y="0"/>
                    <a:pt x="0" y="95"/>
                    <a:pt x="0" y="120"/>
                  </a:cubicBezTo>
                  <a:cubicBezTo>
                    <a:pt x="0" y="145"/>
                    <a:pt x="0" y="238"/>
                    <a:pt x="81" y="238"/>
                  </a:cubicBezTo>
                  <a:cubicBezTo>
                    <a:pt x="162" y="238"/>
                    <a:pt x="162" y="145"/>
                    <a:pt x="162" y="120"/>
                  </a:cubicBezTo>
                  <a:close/>
                  <a:moveTo>
                    <a:pt x="81" y="229"/>
                  </a:moveTo>
                  <a:cubicBezTo>
                    <a:pt x="65" y="229"/>
                    <a:pt x="44" y="219"/>
                    <a:pt x="37" y="191"/>
                  </a:cubicBezTo>
                  <a:cubicBezTo>
                    <a:pt x="32" y="170"/>
                    <a:pt x="32" y="141"/>
                    <a:pt x="32" y="116"/>
                  </a:cubicBezTo>
                  <a:cubicBezTo>
                    <a:pt x="32" y="90"/>
                    <a:pt x="32" y="64"/>
                    <a:pt x="37" y="44"/>
                  </a:cubicBezTo>
                  <a:cubicBezTo>
                    <a:pt x="44" y="17"/>
                    <a:pt x="67" y="10"/>
                    <a:pt x="81" y="10"/>
                  </a:cubicBezTo>
                  <a:cubicBezTo>
                    <a:pt x="100" y="10"/>
                    <a:pt x="118" y="21"/>
                    <a:pt x="124" y="41"/>
                  </a:cubicBezTo>
                  <a:cubicBezTo>
                    <a:pt x="130" y="60"/>
                    <a:pt x="130" y="85"/>
                    <a:pt x="130" y="116"/>
                  </a:cubicBezTo>
                  <a:cubicBezTo>
                    <a:pt x="130" y="141"/>
                    <a:pt x="130" y="167"/>
                    <a:pt x="125" y="189"/>
                  </a:cubicBezTo>
                  <a:cubicBezTo>
                    <a:pt x="118" y="221"/>
                    <a:pt x="95" y="229"/>
                    <a:pt x="81" y="229"/>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29">
              <a:extLst>
                <a:ext uri="{FF2B5EF4-FFF2-40B4-BE49-F238E27FC236}">
                  <a16:creationId xmlns:a16="http://schemas.microsoft.com/office/drawing/2014/main" id="{27ABBE8C-70D3-4A33-ADD2-EDC6407D9488}"/>
                </a:ext>
              </a:extLst>
            </p:cNvPr>
            <p:cNvSpPr>
              <a:spLocks/>
            </p:cNvSpPr>
            <p:nvPr>
              <p:custDataLst>
                <p:tags r:id="rId16"/>
              </p:custDataLst>
            </p:nvPr>
          </p:nvSpPr>
          <p:spPr bwMode="auto">
            <a:xfrm>
              <a:off x="7531101" y="4152901"/>
              <a:ext cx="192088" cy="252413"/>
            </a:xfrm>
            <a:custGeom>
              <a:avLst/>
              <a:gdLst>
                <a:gd name="T0" fmla="*/ 12 w 262"/>
                <a:gd name="T1" fmla="*/ 93 h 327"/>
                <a:gd name="T2" fmla="*/ 91 w 262"/>
                <a:gd name="T3" fmla="*/ 36 h 327"/>
                <a:gd name="T4" fmla="*/ 172 w 262"/>
                <a:gd name="T5" fmla="*/ 162 h 327"/>
                <a:gd name="T6" fmla="*/ 166 w 262"/>
                <a:gd name="T7" fmla="*/ 211 h 327"/>
                <a:gd name="T8" fmla="*/ 140 w 262"/>
                <a:gd name="T9" fmla="*/ 318 h 327"/>
                <a:gd name="T10" fmla="*/ 146 w 262"/>
                <a:gd name="T11" fmla="*/ 327 h 327"/>
                <a:gd name="T12" fmla="*/ 162 w 262"/>
                <a:gd name="T13" fmla="*/ 298 h 327"/>
                <a:gd name="T14" fmla="*/ 181 w 262"/>
                <a:gd name="T15" fmla="*/ 212 h 327"/>
                <a:gd name="T16" fmla="*/ 185 w 262"/>
                <a:gd name="T17" fmla="*/ 192 h 327"/>
                <a:gd name="T18" fmla="*/ 253 w 262"/>
                <a:gd name="T19" fmla="*/ 29 h 327"/>
                <a:gd name="T20" fmla="*/ 262 w 262"/>
                <a:gd name="T21" fmla="*/ 10 h 327"/>
                <a:gd name="T22" fmla="*/ 256 w 262"/>
                <a:gd name="T23" fmla="*/ 5 h 327"/>
                <a:gd name="T24" fmla="*/ 250 w 262"/>
                <a:gd name="T25" fmla="*/ 9 h 327"/>
                <a:gd name="T26" fmla="*/ 184 w 262"/>
                <a:gd name="T27" fmla="*/ 156 h 327"/>
                <a:gd name="T28" fmla="*/ 164 w 262"/>
                <a:gd name="T29" fmla="*/ 55 h 327"/>
                <a:gd name="T30" fmla="*/ 97 w 262"/>
                <a:gd name="T31" fmla="*/ 0 h 327"/>
                <a:gd name="T32" fmla="*/ 0 w 262"/>
                <a:gd name="T33" fmla="*/ 91 h 327"/>
                <a:gd name="T34" fmla="*/ 10 w 262"/>
                <a:gd name="T35" fmla="*/ 96 h 327"/>
                <a:gd name="T36" fmla="*/ 12 w 262"/>
                <a:gd name="T37" fmla="*/ 93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2" h="327">
                  <a:moveTo>
                    <a:pt x="12" y="93"/>
                  </a:moveTo>
                  <a:cubicBezTo>
                    <a:pt x="31" y="36"/>
                    <a:pt x="86" y="36"/>
                    <a:pt x="91" y="36"/>
                  </a:cubicBezTo>
                  <a:cubicBezTo>
                    <a:pt x="166" y="36"/>
                    <a:pt x="172" y="123"/>
                    <a:pt x="172" y="162"/>
                  </a:cubicBezTo>
                  <a:cubicBezTo>
                    <a:pt x="172" y="193"/>
                    <a:pt x="169" y="201"/>
                    <a:pt x="166" y="211"/>
                  </a:cubicBezTo>
                  <a:cubicBezTo>
                    <a:pt x="155" y="248"/>
                    <a:pt x="140" y="306"/>
                    <a:pt x="140" y="318"/>
                  </a:cubicBezTo>
                  <a:cubicBezTo>
                    <a:pt x="140" y="324"/>
                    <a:pt x="142" y="327"/>
                    <a:pt x="146" y="327"/>
                  </a:cubicBezTo>
                  <a:cubicBezTo>
                    <a:pt x="153" y="327"/>
                    <a:pt x="157" y="316"/>
                    <a:pt x="162" y="298"/>
                  </a:cubicBezTo>
                  <a:cubicBezTo>
                    <a:pt x="174" y="256"/>
                    <a:pt x="179" y="227"/>
                    <a:pt x="181" y="212"/>
                  </a:cubicBezTo>
                  <a:cubicBezTo>
                    <a:pt x="182" y="205"/>
                    <a:pt x="183" y="199"/>
                    <a:pt x="185" y="192"/>
                  </a:cubicBezTo>
                  <a:cubicBezTo>
                    <a:pt x="201" y="143"/>
                    <a:pt x="233" y="69"/>
                    <a:pt x="253" y="29"/>
                  </a:cubicBezTo>
                  <a:cubicBezTo>
                    <a:pt x="256" y="23"/>
                    <a:pt x="262" y="12"/>
                    <a:pt x="262" y="10"/>
                  </a:cubicBezTo>
                  <a:cubicBezTo>
                    <a:pt x="262" y="5"/>
                    <a:pt x="257" y="5"/>
                    <a:pt x="256" y="5"/>
                  </a:cubicBezTo>
                  <a:cubicBezTo>
                    <a:pt x="255" y="5"/>
                    <a:pt x="252" y="5"/>
                    <a:pt x="250" y="9"/>
                  </a:cubicBezTo>
                  <a:cubicBezTo>
                    <a:pt x="224" y="56"/>
                    <a:pt x="204" y="106"/>
                    <a:pt x="184" y="156"/>
                  </a:cubicBezTo>
                  <a:cubicBezTo>
                    <a:pt x="184" y="141"/>
                    <a:pt x="183" y="103"/>
                    <a:pt x="164" y="55"/>
                  </a:cubicBezTo>
                  <a:cubicBezTo>
                    <a:pt x="152" y="24"/>
                    <a:pt x="132" y="0"/>
                    <a:pt x="97" y="0"/>
                  </a:cubicBezTo>
                  <a:cubicBezTo>
                    <a:pt x="35" y="0"/>
                    <a:pt x="0" y="76"/>
                    <a:pt x="0" y="91"/>
                  </a:cubicBezTo>
                  <a:cubicBezTo>
                    <a:pt x="0" y="96"/>
                    <a:pt x="5" y="96"/>
                    <a:pt x="10" y="96"/>
                  </a:cubicBezTo>
                  <a:lnTo>
                    <a:pt x="12" y="93"/>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30">
              <a:extLst>
                <a:ext uri="{FF2B5EF4-FFF2-40B4-BE49-F238E27FC236}">
                  <a16:creationId xmlns:a16="http://schemas.microsoft.com/office/drawing/2014/main" id="{C6AD3DA4-6D5B-4DDC-8EA3-66C5470506B9}"/>
                </a:ext>
              </a:extLst>
            </p:cNvPr>
            <p:cNvSpPr>
              <a:spLocks/>
            </p:cNvSpPr>
            <p:nvPr>
              <p:custDataLst>
                <p:tags r:id="rId17"/>
              </p:custDataLst>
            </p:nvPr>
          </p:nvSpPr>
          <p:spPr bwMode="auto">
            <a:xfrm>
              <a:off x="7745413" y="4048126"/>
              <a:ext cx="136525" cy="120650"/>
            </a:xfrm>
            <a:custGeom>
              <a:avLst/>
              <a:gdLst>
                <a:gd name="T0" fmla="*/ 104 w 187"/>
                <a:gd name="T1" fmla="*/ 24 h 155"/>
                <a:gd name="T2" fmla="*/ 168 w 187"/>
                <a:gd name="T3" fmla="*/ 24 h 155"/>
                <a:gd name="T4" fmla="*/ 187 w 187"/>
                <a:gd name="T5" fmla="*/ 10 h 155"/>
                <a:gd name="T6" fmla="*/ 172 w 187"/>
                <a:gd name="T7" fmla="*/ 0 h 155"/>
                <a:gd name="T8" fmla="*/ 62 w 187"/>
                <a:gd name="T9" fmla="*/ 0 h 155"/>
                <a:gd name="T10" fmla="*/ 23 w 187"/>
                <a:gd name="T11" fmla="*/ 18 h 155"/>
                <a:gd name="T12" fmla="*/ 0 w 187"/>
                <a:gd name="T13" fmla="*/ 48 h 155"/>
                <a:gd name="T14" fmla="*/ 6 w 187"/>
                <a:gd name="T15" fmla="*/ 52 h 155"/>
                <a:gd name="T16" fmla="*/ 12 w 187"/>
                <a:gd name="T17" fmla="*/ 48 h 155"/>
                <a:gd name="T18" fmla="*/ 59 w 187"/>
                <a:gd name="T19" fmla="*/ 24 h 155"/>
                <a:gd name="T20" fmla="*/ 90 w 187"/>
                <a:gd name="T21" fmla="*/ 24 h 155"/>
                <a:gd name="T22" fmla="*/ 55 w 187"/>
                <a:gd name="T23" fmla="*/ 135 h 155"/>
                <a:gd name="T24" fmla="*/ 54 w 187"/>
                <a:gd name="T25" fmla="*/ 144 h 155"/>
                <a:gd name="T26" fmla="*/ 65 w 187"/>
                <a:gd name="T27" fmla="*/ 155 h 155"/>
                <a:gd name="T28" fmla="*/ 82 w 187"/>
                <a:gd name="T29" fmla="*/ 137 h 155"/>
                <a:gd name="T30" fmla="*/ 104 w 187"/>
                <a:gd name="T31" fmla="*/ 2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7" h="155">
                  <a:moveTo>
                    <a:pt x="104" y="24"/>
                  </a:moveTo>
                  <a:lnTo>
                    <a:pt x="168" y="24"/>
                  </a:lnTo>
                  <a:cubicBezTo>
                    <a:pt x="172" y="24"/>
                    <a:pt x="187" y="24"/>
                    <a:pt x="187" y="10"/>
                  </a:cubicBezTo>
                  <a:cubicBezTo>
                    <a:pt x="187" y="0"/>
                    <a:pt x="178" y="0"/>
                    <a:pt x="172" y="0"/>
                  </a:cubicBezTo>
                  <a:lnTo>
                    <a:pt x="62" y="0"/>
                  </a:lnTo>
                  <a:cubicBezTo>
                    <a:pt x="52" y="0"/>
                    <a:pt x="41" y="1"/>
                    <a:pt x="23" y="18"/>
                  </a:cubicBezTo>
                  <a:cubicBezTo>
                    <a:pt x="13" y="27"/>
                    <a:pt x="0" y="45"/>
                    <a:pt x="0" y="48"/>
                  </a:cubicBezTo>
                  <a:cubicBezTo>
                    <a:pt x="0" y="52"/>
                    <a:pt x="4" y="52"/>
                    <a:pt x="6" y="52"/>
                  </a:cubicBezTo>
                  <a:cubicBezTo>
                    <a:pt x="9" y="52"/>
                    <a:pt x="10" y="51"/>
                    <a:pt x="12" y="48"/>
                  </a:cubicBezTo>
                  <a:cubicBezTo>
                    <a:pt x="30" y="24"/>
                    <a:pt x="51" y="24"/>
                    <a:pt x="59" y="24"/>
                  </a:cubicBezTo>
                  <a:lnTo>
                    <a:pt x="90" y="24"/>
                  </a:lnTo>
                  <a:lnTo>
                    <a:pt x="55" y="135"/>
                  </a:lnTo>
                  <a:cubicBezTo>
                    <a:pt x="54" y="141"/>
                    <a:pt x="54" y="141"/>
                    <a:pt x="54" y="144"/>
                  </a:cubicBezTo>
                  <a:cubicBezTo>
                    <a:pt x="54" y="153"/>
                    <a:pt x="62" y="155"/>
                    <a:pt x="65" y="155"/>
                  </a:cubicBezTo>
                  <a:cubicBezTo>
                    <a:pt x="78" y="155"/>
                    <a:pt x="81" y="142"/>
                    <a:pt x="82" y="137"/>
                  </a:cubicBezTo>
                  <a:lnTo>
                    <a:pt x="104" y="24"/>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31">
              <a:extLst>
                <a:ext uri="{FF2B5EF4-FFF2-40B4-BE49-F238E27FC236}">
                  <a16:creationId xmlns:a16="http://schemas.microsoft.com/office/drawing/2014/main" id="{F9CF2E44-BD28-4E1C-8BA0-262C510BABCB}"/>
                </a:ext>
              </a:extLst>
            </p:cNvPr>
            <p:cNvSpPr>
              <a:spLocks/>
            </p:cNvSpPr>
            <p:nvPr>
              <p:custDataLst>
                <p:tags r:id="rId18"/>
              </p:custDataLst>
            </p:nvPr>
          </p:nvSpPr>
          <p:spPr bwMode="auto">
            <a:xfrm>
              <a:off x="7923213" y="4060826"/>
              <a:ext cx="298450" cy="269875"/>
            </a:xfrm>
            <a:custGeom>
              <a:avLst/>
              <a:gdLst>
                <a:gd name="T0" fmla="*/ 192 w 407"/>
                <a:gd name="T1" fmla="*/ 28 h 352"/>
                <a:gd name="T2" fmla="*/ 312 w 407"/>
                <a:gd name="T3" fmla="*/ 84 h 352"/>
                <a:gd name="T4" fmla="*/ 206 w 407"/>
                <a:gd name="T5" fmla="*/ 178 h 352"/>
                <a:gd name="T6" fmla="*/ 165 w 407"/>
                <a:gd name="T7" fmla="*/ 201 h 352"/>
                <a:gd name="T8" fmla="*/ 167 w 407"/>
                <a:gd name="T9" fmla="*/ 205 h 352"/>
                <a:gd name="T10" fmla="*/ 224 w 407"/>
                <a:gd name="T11" fmla="*/ 277 h 352"/>
                <a:gd name="T12" fmla="*/ 290 w 407"/>
                <a:gd name="T13" fmla="*/ 352 h 352"/>
                <a:gd name="T14" fmla="*/ 407 w 407"/>
                <a:gd name="T15" fmla="*/ 280 h 352"/>
                <a:gd name="T16" fmla="*/ 402 w 407"/>
                <a:gd name="T17" fmla="*/ 276 h 352"/>
                <a:gd name="T18" fmla="*/ 366 w 407"/>
                <a:gd name="T19" fmla="*/ 298 h 352"/>
                <a:gd name="T20" fmla="*/ 322 w 407"/>
                <a:gd name="T21" fmla="*/ 325 h 352"/>
                <a:gd name="T22" fmla="*/ 265 w 407"/>
                <a:gd name="T23" fmla="*/ 250 h 352"/>
                <a:gd name="T24" fmla="*/ 234 w 407"/>
                <a:gd name="T25" fmla="*/ 194 h 352"/>
                <a:gd name="T26" fmla="*/ 355 w 407"/>
                <a:gd name="T27" fmla="*/ 63 h 352"/>
                <a:gd name="T28" fmla="*/ 196 w 407"/>
                <a:gd name="T29" fmla="*/ 0 h 352"/>
                <a:gd name="T30" fmla="*/ 76 w 407"/>
                <a:gd name="T31" fmla="*/ 18 h 352"/>
                <a:gd name="T32" fmla="*/ 0 w 407"/>
                <a:gd name="T33" fmla="*/ 93 h 352"/>
                <a:gd name="T34" fmla="*/ 5 w 407"/>
                <a:gd name="T35" fmla="*/ 97 h 352"/>
                <a:gd name="T36" fmla="*/ 29 w 407"/>
                <a:gd name="T37" fmla="*/ 88 h 352"/>
                <a:gd name="T38" fmla="*/ 44 w 407"/>
                <a:gd name="T39" fmla="*/ 68 h 352"/>
                <a:gd name="T40" fmla="*/ 127 w 407"/>
                <a:gd name="T41" fmla="*/ 28 h 352"/>
                <a:gd name="T42" fmla="*/ 104 w 407"/>
                <a:gd name="T43" fmla="*/ 178 h 352"/>
                <a:gd name="T44" fmla="*/ 50 w 407"/>
                <a:gd name="T45" fmla="*/ 342 h 352"/>
                <a:gd name="T46" fmla="*/ 47 w 407"/>
                <a:gd name="T47" fmla="*/ 349 h 352"/>
                <a:gd name="T48" fmla="*/ 52 w 407"/>
                <a:gd name="T49" fmla="*/ 352 h 352"/>
                <a:gd name="T50" fmla="*/ 89 w 407"/>
                <a:gd name="T51" fmla="*/ 331 h 352"/>
                <a:gd name="T52" fmla="*/ 168 w 407"/>
                <a:gd name="T53" fmla="*/ 28 h 352"/>
                <a:gd name="T54" fmla="*/ 192 w 407"/>
                <a:gd name="T55" fmla="*/ 28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7" h="352">
                  <a:moveTo>
                    <a:pt x="192" y="28"/>
                  </a:moveTo>
                  <a:cubicBezTo>
                    <a:pt x="288" y="28"/>
                    <a:pt x="312" y="51"/>
                    <a:pt x="312" y="84"/>
                  </a:cubicBezTo>
                  <a:cubicBezTo>
                    <a:pt x="312" y="115"/>
                    <a:pt x="289" y="175"/>
                    <a:pt x="206" y="178"/>
                  </a:cubicBezTo>
                  <a:cubicBezTo>
                    <a:pt x="182" y="179"/>
                    <a:pt x="165" y="196"/>
                    <a:pt x="165" y="201"/>
                  </a:cubicBezTo>
                  <a:cubicBezTo>
                    <a:pt x="165" y="205"/>
                    <a:pt x="167" y="205"/>
                    <a:pt x="167" y="205"/>
                  </a:cubicBezTo>
                  <a:cubicBezTo>
                    <a:pt x="188" y="208"/>
                    <a:pt x="198" y="218"/>
                    <a:pt x="224" y="277"/>
                  </a:cubicBezTo>
                  <a:cubicBezTo>
                    <a:pt x="247" y="329"/>
                    <a:pt x="260" y="352"/>
                    <a:pt x="290" y="352"/>
                  </a:cubicBezTo>
                  <a:cubicBezTo>
                    <a:pt x="350" y="352"/>
                    <a:pt x="407" y="291"/>
                    <a:pt x="407" y="280"/>
                  </a:cubicBezTo>
                  <a:cubicBezTo>
                    <a:pt x="407" y="276"/>
                    <a:pt x="403" y="276"/>
                    <a:pt x="402" y="276"/>
                  </a:cubicBezTo>
                  <a:cubicBezTo>
                    <a:pt x="396" y="276"/>
                    <a:pt x="376" y="283"/>
                    <a:pt x="366" y="298"/>
                  </a:cubicBezTo>
                  <a:cubicBezTo>
                    <a:pt x="358" y="309"/>
                    <a:pt x="347" y="325"/>
                    <a:pt x="322" y="325"/>
                  </a:cubicBezTo>
                  <a:cubicBezTo>
                    <a:pt x="297" y="325"/>
                    <a:pt x="282" y="289"/>
                    <a:pt x="265" y="250"/>
                  </a:cubicBezTo>
                  <a:cubicBezTo>
                    <a:pt x="254" y="225"/>
                    <a:pt x="245" y="207"/>
                    <a:pt x="234" y="194"/>
                  </a:cubicBezTo>
                  <a:cubicBezTo>
                    <a:pt x="306" y="167"/>
                    <a:pt x="355" y="115"/>
                    <a:pt x="355" y="63"/>
                  </a:cubicBezTo>
                  <a:cubicBezTo>
                    <a:pt x="355" y="0"/>
                    <a:pt x="271" y="0"/>
                    <a:pt x="196" y="0"/>
                  </a:cubicBezTo>
                  <a:cubicBezTo>
                    <a:pt x="146" y="0"/>
                    <a:pt x="118" y="0"/>
                    <a:pt x="76" y="18"/>
                  </a:cubicBezTo>
                  <a:cubicBezTo>
                    <a:pt x="9" y="48"/>
                    <a:pt x="0" y="89"/>
                    <a:pt x="0" y="93"/>
                  </a:cubicBezTo>
                  <a:cubicBezTo>
                    <a:pt x="0" y="96"/>
                    <a:pt x="2" y="97"/>
                    <a:pt x="5" y="97"/>
                  </a:cubicBezTo>
                  <a:cubicBezTo>
                    <a:pt x="13" y="97"/>
                    <a:pt x="25" y="90"/>
                    <a:pt x="29" y="88"/>
                  </a:cubicBezTo>
                  <a:cubicBezTo>
                    <a:pt x="39" y="81"/>
                    <a:pt x="41" y="78"/>
                    <a:pt x="44" y="68"/>
                  </a:cubicBezTo>
                  <a:cubicBezTo>
                    <a:pt x="51" y="48"/>
                    <a:pt x="65" y="31"/>
                    <a:pt x="127" y="28"/>
                  </a:cubicBezTo>
                  <a:cubicBezTo>
                    <a:pt x="125" y="58"/>
                    <a:pt x="120" y="105"/>
                    <a:pt x="104" y="178"/>
                  </a:cubicBezTo>
                  <a:cubicBezTo>
                    <a:pt x="90" y="233"/>
                    <a:pt x="72" y="288"/>
                    <a:pt x="50" y="342"/>
                  </a:cubicBezTo>
                  <a:cubicBezTo>
                    <a:pt x="47" y="347"/>
                    <a:pt x="47" y="348"/>
                    <a:pt x="47" y="349"/>
                  </a:cubicBezTo>
                  <a:cubicBezTo>
                    <a:pt x="47" y="352"/>
                    <a:pt x="51" y="352"/>
                    <a:pt x="52" y="352"/>
                  </a:cubicBezTo>
                  <a:cubicBezTo>
                    <a:pt x="62" y="352"/>
                    <a:pt x="83" y="340"/>
                    <a:pt x="89" y="331"/>
                  </a:cubicBezTo>
                  <a:cubicBezTo>
                    <a:pt x="90" y="328"/>
                    <a:pt x="153" y="188"/>
                    <a:pt x="168" y="28"/>
                  </a:cubicBezTo>
                  <a:lnTo>
                    <a:pt x="192" y="28"/>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32">
              <a:extLst>
                <a:ext uri="{FF2B5EF4-FFF2-40B4-BE49-F238E27FC236}">
                  <a16:creationId xmlns:a16="http://schemas.microsoft.com/office/drawing/2014/main" id="{6F381A48-642A-4B53-ACA1-D8C06D29CD29}"/>
                </a:ext>
              </a:extLst>
            </p:cNvPr>
            <p:cNvSpPr>
              <a:spLocks/>
            </p:cNvSpPr>
            <p:nvPr>
              <p:custDataLst>
                <p:tags r:id="rId19"/>
              </p:custDataLst>
            </p:nvPr>
          </p:nvSpPr>
          <p:spPr bwMode="auto">
            <a:xfrm>
              <a:off x="8261351" y="4035426"/>
              <a:ext cx="84138" cy="384175"/>
            </a:xfrm>
            <a:custGeom>
              <a:avLst/>
              <a:gdLst>
                <a:gd name="T0" fmla="*/ 116 w 116"/>
                <a:gd name="T1" fmla="*/ 494 h 499"/>
                <a:gd name="T2" fmla="*/ 108 w 116"/>
                <a:gd name="T3" fmla="*/ 483 h 499"/>
                <a:gd name="T4" fmla="*/ 29 w 116"/>
                <a:gd name="T5" fmla="*/ 249 h 499"/>
                <a:gd name="T6" fmla="*/ 110 w 116"/>
                <a:gd name="T7" fmla="*/ 13 h 499"/>
                <a:gd name="T8" fmla="*/ 116 w 116"/>
                <a:gd name="T9" fmla="*/ 5 h 499"/>
                <a:gd name="T10" fmla="*/ 111 w 116"/>
                <a:gd name="T11" fmla="*/ 0 h 499"/>
                <a:gd name="T12" fmla="*/ 32 w 116"/>
                <a:gd name="T13" fmla="*/ 97 h 499"/>
                <a:gd name="T14" fmla="*/ 0 w 116"/>
                <a:gd name="T15" fmla="*/ 249 h 499"/>
                <a:gd name="T16" fmla="*/ 33 w 116"/>
                <a:gd name="T17" fmla="*/ 405 h 499"/>
                <a:gd name="T18" fmla="*/ 111 w 116"/>
                <a:gd name="T19" fmla="*/ 499 h 499"/>
                <a:gd name="T20" fmla="*/ 116 w 116"/>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494"/>
                  </a:moveTo>
                  <a:cubicBezTo>
                    <a:pt x="116" y="492"/>
                    <a:pt x="116" y="491"/>
                    <a:pt x="108" y="483"/>
                  </a:cubicBezTo>
                  <a:cubicBezTo>
                    <a:pt x="45" y="420"/>
                    <a:pt x="29" y="326"/>
                    <a:pt x="29" y="249"/>
                  </a:cubicBezTo>
                  <a:cubicBezTo>
                    <a:pt x="29" y="163"/>
                    <a:pt x="48" y="76"/>
                    <a:pt x="110" y="13"/>
                  </a:cubicBezTo>
                  <a:cubicBezTo>
                    <a:pt x="116" y="7"/>
                    <a:pt x="116" y="6"/>
                    <a:pt x="116" y="5"/>
                  </a:cubicBezTo>
                  <a:cubicBezTo>
                    <a:pt x="116" y="2"/>
                    <a:pt x="114" y="0"/>
                    <a:pt x="111" y="0"/>
                  </a:cubicBezTo>
                  <a:cubicBezTo>
                    <a:pt x="106" y="0"/>
                    <a:pt x="61" y="34"/>
                    <a:pt x="32" y="97"/>
                  </a:cubicBezTo>
                  <a:cubicBezTo>
                    <a:pt x="6" y="152"/>
                    <a:pt x="0" y="208"/>
                    <a:pt x="0" y="249"/>
                  </a:cubicBezTo>
                  <a:cubicBezTo>
                    <a:pt x="0" y="288"/>
                    <a:pt x="6" y="349"/>
                    <a:pt x="33" y="405"/>
                  </a:cubicBezTo>
                  <a:cubicBezTo>
                    <a:pt x="63" y="467"/>
                    <a:pt x="106" y="499"/>
                    <a:pt x="111" y="499"/>
                  </a:cubicBezTo>
                  <a:cubicBezTo>
                    <a:pt x="114" y="499"/>
                    <a:pt x="116" y="497"/>
                    <a:pt x="116" y="494"/>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33">
              <a:extLst>
                <a:ext uri="{FF2B5EF4-FFF2-40B4-BE49-F238E27FC236}">
                  <a16:creationId xmlns:a16="http://schemas.microsoft.com/office/drawing/2014/main" id="{2D7B2F8B-EEEE-4550-8E3E-5E4F843B078F}"/>
                </a:ext>
              </a:extLst>
            </p:cNvPr>
            <p:cNvSpPr>
              <a:spLocks/>
            </p:cNvSpPr>
            <p:nvPr>
              <p:custDataLst>
                <p:tags r:id="rId20"/>
              </p:custDataLst>
            </p:nvPr>
          </p:nvSpPr>
          <p:spPr bwMode="auto">
            <a:xfrm>
              <a:off x="8386763" y="4152901"/>
              <a:ext cx="133350" cy="174625"/>
            </a:xfrm>
            <a:custGeom>
              <a:avLst/>
              <a:gdLst>
                <a:gd name="T0" fmla="*/ 169 w 183"/>
                <a:gd name="T1" fmla="*/ 34 h 226"/>
                <a:gd name="T2" fmla="*/ 145 w 183"/>
                <a:gd name="T3" fmla="*/ 56 h 226"/>
                <a:gd name="T4" fmla="*/ 160 w 183"/>
                <a:gd name="T5" fmla="*/ 71 h 226"/>
                <a:gd name="T6" fmla="*/ 183 w 183"/>
                <a:gd name="T7" fmla="*/ 43 h 226"/>
                <a:gd name="T8" fmla="*/ 124 w 183"/>
                <a:gd name="T9" fmla="*/ 0 h 226"/>
                <a:gd name="T10" fmla="*/ 40 w 183"/>
                <a:gd name="T11" fmla="*/ 73 h 226"/>
                <a:gd name="T12" fmla="*/ 91 w 183"/>
                <a:gd name="T13" fmla="*/ 122 h 226"/>
                <a:gd name="T14" fmla="*/ 143 w 183"/>
                <a:gd name="T15" fmla="*/ 160 h 226"/>
                <a:gd name="T16" fmla="*/ 71 w 183"/>
                <a:gd name="T17" fmla="*/ 215 h 226"/>
                <a:gd name="T18" fmla="*/ 15 w 183"/>
                <a:gd name="T19" fmla="*/ 188 h 226"/>
                <a:gd name="T20" fmla="*/ 46 w 183"/>
                <a:gd name="T21" fmla="*/ 162 h 226"/>
                <a:gd name="T22" fmla="*/ 28 w 183"/>
                <a:gd name="T23" fmla="*/ 144 h 226"/>
                <a:gd name="T24" fmla="*/ 0 w 183"/>
                <a:gd name="T25" fmla="*/ 177 h 226"/>
                <a:gd name="T26" fmla="*/ 71 w 183"/>
                <a:gd name="T27" fmla="*/ 226 h 226"/>
                <a:gd name="T28" fmla="*/ 171 w 183"/>
                <a:gd name="T29" fmla="*/ 143 h 226"/>
                <a:gd name="T30" fmla="*/ 156 w 183"/>
                <a:gd name="T31" fmla="*/ 106 h 226"/>
                <a:gd name="T32" fmla="*/ 106 w 183"/>
                <a:gd name="T33" fmla="*/ 85 h 226"/>
                <a:gd name="T34" fmla="*/ 68 w 183"/>
                <a:gd name="T35" fmla="*/ 56 h 226"/>
                <a:gd name="T36" fmla="*/ 124 w 183"/>
                <a:gd name="T37" fmla="*/ 11 h 226"/>
                <a:gd name="T38" fmla="*/ 169 w 183"/>
                <a:gd name="T39" fmla="*/ 34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3" h="226">
                  <a:moveTo>
                    <a:pt x="169" y="34"/>
                  </a:moveTo>
                  <a:cubicBezTo>
                    <a:pt x="155" y="34"/>
                    <a:pt x="145" y="45"/>
                    <a:pt x="145" y="56"/>
                  </a:cubicBezTo>
                  <a:cubicBezTo>
                    <a:pt x="145" y="63"/>
                    <a:pt x="149" y="71"/>
                    <a:pt x="160" y="71"/>
                  </a:cubicBezTo>
                  <a:cubicBezTo>
                    <a:pt x="171" y="71"/>
                    <a:pt x="183" y="62"/>
                    <a:pt x="183" y="43"/>
                  </a:cubicBezTo>
                  <a:cubicBezTo>
                    <a:pt x="183" y="20"/>
                    <a:pt x="162" y="0"/>
                    <a:pt x="124" y="0"/>
                  </a:cubicBezTo>
                  <a:cubicBezTo>
                    <a:pt x="58" y="0"/>
                    <a:pt x="40" y="51"/>
                    <a:pt x="40" y="73"/>
                  </a:cubicBezTo>
                  <a:cubicBezTo>
                    <a:pt x="40" y="111"/>
                    <a:pt x="76" y="119"/>
                    <a:pt x="91" y="122"/>
                  </a:cubicBezTo>
                  <a:cubicBezTo>
                    <a:pt x="117" y="127"/>
                    <a:pt x="143" y="132"/>
                    <a:pt x="143" y="160"/>
                  </a:cubicBezTo>
                  <a:cubicBezTo>
                    <a:pt x="143" y="173"/>
                    <a:pt x="131" y="215"/>
                    <a:pt x="71" y="215"/>
                  </a:cubicBezTo>
                  <a:cubicBezTo>
                    <a:pt x="64" y="215"/>
                    <a:pt x="26" y="215"/>
                    <a:pt x="15" y="188"/>
                  </a:cubicBezTo>
                  <a:cubicBezTo>
                    <a:pt x="34" y="191"/>
                    <a:pt x="46" y="176"/>
                    <a:pt x="46" y="162"/>
                  </a:cubicBezTo>
                  <a:cubicBezTo>
                    <a:pt x="46" y="150"/>
                    <a:pt x="38" y="144"/>
                    <a:pt x="28" y="144"/>
                  </a:cubicBezTo>
                  <a:cubicBezTo>
                    <a:pt x="15" y="144"/>
                    <a:pt x="0" y="155"/>
                    <a:pt x="0" y="177"/>
                  </a:cubicBezTo>
                  <a:cubicBezTo>
                    <a:pt x="0" y="206"/>
                    <a:pt x="28" y="226"/>
                    <a:pt x="71" y="226"/>
                  </a:cubicBezTo>
                  <a:cubicBezTo>
                    <a:pt x="152" y="226"/>
                    <a:pt x="171" y="165"/>
                    <a:pt x="171" y="143"/>
                  </a:cubicBezTo>
                  <a:cubicBezTo>
                    <a:pt x="171" y="125"/>
                    <a:pt x="162" y="112"/>
                    <a:pt x="156" y="106"/>
                  </a:cubicBezTo>
                  <a:cubicBezTo>
                    <a:pt x="142" y="92"/>
                    <a:pt x="128" y="90"/>
                    <a:pt x="106" y="85"/>
                  </a:cubicBezTo>
                  <a:cubicBezTo>
                    <a:pt x="88" y="82"/>
                    <a:pt x="68" y="78"/>
                    <a:pt x="68" y="56"/>
                  </a:cubicBezTo>
                  <a:cubicBezTo>
                    <a:pt x="68" y="41"/>
                    <a:pt x="80" y="11"/>
                    <a:pt x="124" y="11"/>
                  </a:cubicBezTo>
                  <a:cubicBezTo>
                    <a:pt x="136" y="11"/>
                    <a:pt x="161" y="14"/>
                    <a:pt x="169" y="34"/>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34">
              <a:extLst>
                <a:ext uri="{FF2B5EF4-FFF2-40B4-BE49-F238E27FC236}">
                  <a16:creationId xmlns:a16="http://schemas.microsoft.com/office/drawing/2014/main" id="{D599216B-B955-4B9B-A0D5-57D06D3F5086}"/>
                </a:ext>
              </a:extLst>
            </p:cNvPr>
            <p:cNvSpPr>
              <a:spLocks/>
            </p:cNvSpPr>
            <p:nvPr>
              <p:custDataLst>
                <p:tags r:id="rId21"/>
              </p:custDataLst>
            </p:nvPr>
          </p:nvSpPr>
          <p:spPr bwMode="auto">
            <a:xfrm>
              <a:off x="8548688" y="4213226"/>
              <a:ext cx="87313" cy="169863"/>
            </a:xfrm>
            <a:custGeom>
              <a:avLst/>
              <a:gdLst>
                <a:gd name="T0" fmla="*/ 71 w 118"/>
                <a:gd name="T1" fmla="*/ 80 h 222"/>
                <a:gd name="T2" fmla="*/ 107 w 118"/>
                <a:gd name="T3" fmla="*/ 80 h 222"/>
                <a:gd name="T4" fmla="*/ 118 w 118"/>
                <a:gd name="T5" fmla="*/ 73 h 222"/>
                <a:gd name="T6" fmla="*/ 107 w 118"/>
                <a:gd name="T7" fmla="*/ 68 h 222"/>
                <a:gd name="T8" fmla="*/ 74 w 118"/>
                <a:gd name="T9" fmla="*/ 68 h 222"/>
                <a:gd name="T10" fmla="*/ 87 w 118"/>
                <a:gd name="T11" fmla="*/ 16 h 222"/>
                <a:gd name="T12" fmla="*/ 88 w 118"/>
                <a:gd name="T13" fmla="*/ 11 h 222"/>
                <a:gd name="T14" fmla="*/ 76 w 118"/>
                <a:gd name="T15" fmla="*/ 0 h 222"/>
                <a:gd name="T16" fmla="*/ 60 w 118"/>
                <a:gd name="T17" fmla="*/ 15 h 222"/>
                <a:gd name="T18" fmla="*/ 47 w 118"/>
                <a:gd name="T19" fmla="*/ 68 h 222"/>
                <a:gd name="T20" fmla="*/ 11 w 118"/>
                <a:gd name="T21" fmla="*/ 68 h 222"/>
                <a:gd name="T22" fmla="*/ 0 w 118"/>
                <a:gd name="T23" fmla="*/ 75 h 222"/>
                <a:gd name="T24" fmla="*/ 10 w 118"/>
                <a:gd name="T25" fmla="*/ 80 h 222"/>
                <a:gd name="T26" fmla="*/ 44 w 118"/>
                <a:gd name="T27" fmla="*/ 80 h 222"/>
                <a:gd name="T28" fmla="*/ 23 w 118"/>
                <a:gd name="T29" fmla="*/ 163 h 222"/>
                <a:gd name="T30" fmla="*/ 18 w 118"/>
                <a:gd name="T31" fmla="*/ 188 h 222"/>
                <a:gd name="T32" fmla="*/ 55 w 118"/>
                <a:gd name="T33" fmla="*/ 222 h 222"/>
                <a:gd name="T34" fmla="*/ 116 w 118"/>
                <a:gd name="T35" fmla="*/ 168 h 222"/>
                <a:gd name="T36" fmla="*/ 110 w 118"/>
                <a:gd name="T37" fmla="*/ 164 h 222"/>
                <a:gd name="T38" fmla="*/ 103 w 118"/>
                <a:gd name="T39" fmla="*/ 170 h 222"/>
                <a:gd name="T40" fmla="*/ 56 w 118"/>
                <a:gd name="T41" fmla="*/ 212 h 222"/>
                <a:gd name="T42" fmla="*/ 44 w 118"/>
                <a:gd name="T43" fmla="*/ 195 h 222"/>
                <a:gd name="T44" fmla="*/ 46 w 118"/>
                <a:gd name="T45" fmla="*/ 180 h 222"/>
                <a:gd name="T46" fmla="*/ 71 w 118"/>
                <a:gd name="T47" fmla="*/ 8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 h="222">
                  <a:moveTo>
                    <a:pt x="71" y="80"/>
                  </a:moveTo>
                  <a:lnTo>
                    <a:pt x="107" y="80"/>
                  </a:lnTo>
                  <a:cubicBezTo>
                    <a:pt x="113" y="80"/>
                    <a:pt x="118" y="80"/>
                    <a:pt x="118" y="73"/>
                  </a:cubicBezTo>
                  <a:cubicBezTo>
                    <a:pt x="118" y="68"/>
                    <a:pt x="113" y="68"/>
                    <a:pt x="107" y="68"/>
                  </a:cubicBezTo>
                  <a:lnTo>
                    <a:pt x="74" y="68"/>
                  </a:lnTo>
                  <a:lnTo>
                    <a:pt x="87" y="16"/>
                  </a:lnTo>
                  <a:cubicBezTo>
                    <a:pt x="88" y="14"/>
                    <a:pt x="88" y="13"/>
                    <a:pt x="88" y="11"/>
                  </a:cubicBezTo>
                  <a:cubicBezTo>
                    <a:pt x="88" y="5"/>
                    <a:pt x="83" y="0"/>
                    <a:pt x="76" y="0"/>
                  </a:cubicBezTo>
                  <a:cubicBezTo>
                    <a:pt x="68" y="0"/>
                    <a:pt x="62" y="6"/>
                    <a:pt x="60" y="15"/>
                  </a:cubicBezTo>
                  <a:cubicBezTo>
                    <a:pt x="58" y="24"/>
                    <a:pt x="62" y="7"/>
                    <a:pt x="47" y="68"/>
                  </a:cubicBezTo>
                  <a:lnTo>
                    <a:pt x="11" y="68"/>
                  </a:lnTo>
                  <a:cubicBezTo>
                    <a:pt x="5" y="68"/>
                    <a:pt x="0" y="68"/>
                    <a:pt x="0" y="75"/>
                  </a:cubicBezTo>
                  <a:cubicBezTo>
                    <a:pt x="0" y="80"/>
                    <a:pt x="4" y="80"/>
                    <a:pt x="10" y="80"/>
                  </a:cubicBezTo>
                  <a:lnTo>
                    <a:pt x="44" y="80"/>
                  </a:lnTo>
                  <a:lnTo>
                    <a:pt x="23" y="163"/>
                  </a:lnTo>
                  <a:cubicBezTo>
                    <a:pt x="21" y="171"/>
                    <a:pt x="18" y="184"/>
                    <a:pt x="18" y="188"/>
                  </a:cubicBezTo>
                  <a:cubicBezTo>
                    <a:pt x="18" y="209"/>
                    <a:pt x="35" y="222"/>
                    <a:pt x="55" y="222"/>
                  </a:cubicBezTo>
                  <a:cubicBezTo>
                    <a:pt x="94" y="222"/>
                    <a:pt x="116" y="173"/>
                    <a:pt x="116" y="168"/>
                  </a:cubicBezTo>
                  <a:cubicBezTo>
                    <a:pt x="116" y="164"/>
                    <a:pt x="111" y="164"/>
                    <a:pt x="110" y="164"/>
                  </a:cubicBezTo>
                  <a:cubicBezTo>
                    <a:pt x="106" y="164"/>
                    <a:pt x="106" y="164"/>
                    <a:pt x="103" y="170"/>
                  </a:cubicBezTo>
                  <a:cubicBezTo>
                    <a:pt x="93" y="192"/>
                    <a:pt x="75" y="212"/>
                    <a:pt x="56" y="212"/>
                  </a:cubicBezTo>
                  <a:cubicBezTo>
                    <a:pt x="49" y="212"/>
                    <a:pt x="44" y="207"/>
                    <a:pt x="44" y="195"/>
                  </a:cubicBezTo>
                  <a:cubicBezTo>
                    <a:pt x="44" y="191"/>
                    <a:pt x="45" y="184"/>
                    <a:pt x="46" y="180"/>
                  </a:cubicBezTo>
                  <a:lnTo>
                    <a:pt x="71" y="8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35">
              <a:extLst>
                <a:ext uri="{FF2B5EF4-FFF2-40B4-BE49-F238E27FC236}">
                  <a16:creationId xmlns:a16="http://schemas.microsoft.com/office/drawing/2014/main" id="{A5CFB2A8-8604-4DE6-BFFA-E474699314C2}"/>
                </a:ext>
              </a:extLst>
            </p:cNvPr>
            <p:cNvSpPr>
              <a:spLocks/>
            </p:cNvSpPr>
            <p:nvPr>
              <p:custDataLst>
                <p:tags r:id="rId22"/>
              </p:custDataLst>
            </p:nvPr>
          </p:nvSpPr>
          <p:spPr bwMode="auto">
            <a:xfrm>
              <a:off x="8666163" y="4214813"/>
              <a:ext cx="188913" cy="196850"/>
            </a:xfrm>
            <a:custGeom>
              <a:avLst/>
              <a:gdLst>
                <a:gd name="T0" fmla="*/ 137 w 257"/>
                <a:gd name="T1" fmla="*/ 137 h 257"/>
                <a:gd name="T2" fmla="*/ 244 w 257"/>
                <a:gd name="T3" fmla="*/ 137 h 257"/>
                <a:gd name="T4" fmla="*/ 257 w 257"/>
                <a:gd name="T5" fmla="*/ 129 h 257"/>
                <a:gd name="T6" fmla="*/ 244 w 257"/>
                <a:gd name="T7" fmla="*/ 120 h 257"/>
                <a:gd name="T8" fmla="*/ 137 w 257"/>
                <a:gd name="T9" fmla="*/ 120 h 257"/>
                <a:gd name="T10" fmla="*/ 137 w 257"/>
                <a:gd name="T11" fmla="*/ 13 h 257"/>
                <a:gd name="T12" fmla="*/ 129 w 257"/>
                <a:gd name="T13" fmla="*/ 0 h 257"/>
                <a:gd name="T14" fmla="*/ 120 w 257"/>
                <a:gd name="T15" fmla="*/ 13 h 257"/>
                <a:gd name="T16" fmla="*/ 120 w 257"/>
                <a:gd name="T17" fmla="*/ 120 h 257"/>
                <a:gd name="T18" fmla="*/ 13 w 257"/>
                <a:gd name="T19" fmla="*/ 120 h 257"/>
                <a:gd name="T20" fmla="*/ 0 w 257"/>
                <a:gd name="T21" fmla="*/ 129 h 257"/>
                <a:gd name="T22" fmla="*/ 13 w 257"/>
                <a:gd name="T23" fmla="*/ 137 h 257"/>
                <a:gd name="T24" fmla="*/ 120 w 257"/>
                <a:gd name="T25" fmla="*/ 137 h 257"/>
                <a:gd name="T26" fmla="*/ 120 w 257"/>
                <a:gd name="T27" fmla="*/ 244 h 257"/>
                <a:gd name="T28" fmla="*/ 128 w 257"/>
                <a:gd name="T29" fmla="*/ 257 h 257"/>
                <a:gd name="T30" fmla="*/ 137 w 257"/>
                <a:gd name="T31" fmla="*/ 244 h 257"/>
                <a:gd name="T32" fmla="*/ 137 w 257"/>
                <a:gd name="T33" fmla="*/ 13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7" h="257">
                  <a:moveTo>
                    <a:pt x="137" y="137"/>
                  </a:moveTo>
                  <a:lnTo>
                    <a:pt x="244" y="137"/>
                  </a:lnTo>
                  <a:cubicBezTo>
                    <a:pt x="248" y="137"/>
                    <a:pt x="257" y="137"/>
                    <a:pt x="257" y="129"/>
                  </a:cubicBezTo>
                  <a:cubicBezTo>
                    <a:pt x="257" y="120"/>
                    <a:pt x="249" y="120"/>
                    <a:pt x="244" y="120"/>
                  </a:cubicBezTo>
                  <a:lnTo>
                    <a:pt x="137" y="120"/>
                  </a:lnTo>
                  <a:lnTo>
                    <a:pt x="137" y="13"/>
                  </a:lnTo>
                  <a:cubicBezTo>
                    <a:pt x="137" y="8"/>
                    <a:pt x="137" y="0"/>
                    <a:pt x="129" y="0"/>
                  </a:cubicBezTo>
                  <a:cubicBezTo>
                    <a:pt x="120" y="0"/>
                    <a:pt x="120" y="8"/>
                    <a:pt x="120" y="13"/>
                  </a:cubicBezTo>
                  <a:lnTo>
                    <a:pt x="120" y="120"/>
                  </a:lnTo>
                  <a:lnTo>
                    <a:pt x="13" y="120"/>
                  </a:lnTo>
                  <a:cubicBezTo>
                    <a:pt x="9" y="120"/>
                    <a:pt x="0" y="120"/>
                    <a:pt x="0" y="129"/>
                  </a:cubicBezTo>
                  <a:cubicBezTo>
                    <a:pt x="0" y="137"/>
                    <a:pt x="8" y="137"/>
                    <a:pt x="13" y="137"/>
                  </a:cubicBezTo>
                  <a:lnTo>
                    <a:pt x="120" y="137"/>
                  </a:lnTo>
                  <a:lnTo>
                    <a:pt x="120" y="244"/>
                  </a:lnTo>
                  <a:cubicBezTo>
                    <a:pt x="120" y="249"/>
                    <a:pt x="120" y="257"/>
                    <a:pt x="128" y="257"/>
                  </a:cubicBezTo>
                  <a:cubicBezTo>
                    <a:pt x="137" y="257"/>
                    <a:pt x="137" y="249"/>
                    <a:pt x="137" y="244"/>
                  </a:cubicBezTo>
                  <a:lnTo>
                    <a:pt x="137" y="137"/>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36">
              <a:extLst>
                <a:ext uri="{FF2B5EF4-FFF2-40B4-BE49-F238E27FC236}">
                  <a16:creationId xmlns:a16="http://schemas.microsoft.com/office/drawing/2014/main" id="{6C615367-0981-49B5-9E26-C0BC5DEC857E}"/>
                </a:ext>
              </a:extLst>
            </p:cNvPr>
            <p:cNvSpPr>
              <a:spLocks/>
            </p:cNvSpPr>
            <p:nvPr>
              <p:custDataLst>
                <p:tags r:id="rId23"/>
              </p:custDataLst>
            </p:nvPr>
          </p:nvSpPr>
          <p:spPr bwMode="auto">
            <a:xfrm>
              <a:off x="8883651" y="4265613"/>
              <a:ext cx="136525" cy="117475"/>
            </a:xfrm>
            <a:custGeom>
              <a:avLst/>
              <a:gdLst>
                <a:gd name="T0" fmla="*/ 104 w 187"/>
                <a:gd name="T1" fmla="*/ 23 h 154"/>
                <a:gd name="T2" fmla="*/ 169 w 187"/>
                <a:gd name="T3" fmla="*/ 23 h 154"/>
                <a:gd name="T4" fmla="*/ 187 w 187"/>
                <a:gd name="T5" fmla="*/ 9 h 154"/>
                <a:gd name="T6" fmla="*/ 172 w 187"/>
                <a:gd name="T7" fmla="*/ 0 h 154"/>
                <a:gd name="T8" fmla="*/ 63 w 187"/>
                <a:gd name="T9" fmla="*/ 0 h 154"/>
                <a:gd name="T10" fmla="*/ 23 w 187"/>
                <a:gd name="T11" fmla="*/ 17 h 154"/>
                <a:gd name="T12" fmla="*/ 0 w 187"/>
                <a:gd name="T13" fmla="*/ 48 h 154"/>
                <a:gd name="T14" fmla="*/ 6 w 187"/>
                <a:gd name="T15" fmla="*/ 52 h 154"/>
                <a:gd name="T16" fmla="*/ 12 w 187"/>
                <a:gd name="T17" fmla="*/ 48 h 154"/>
                <a:gd name="T18" fmla="*/ 59 w 187"/>
                <a:gd name="T19" fmla="*/ 23 h 154"/>
                <a:gd name="T20" fmla="*/ 91 w 187"/>
                <a:gd name="T21" fmla="*/ 23 h 154"/>
                <a:gd name="T22" fmla="*/ 56 w 187"/>
                <a:gd name="T23" fmla="*/ 135 h 154"/>
                <a:gd name="T24" fmla="*/ 54 w 187"/>
                <a:gd name="T25" fmla="*/ 143 h 154"/>
                <a:gd name="T26" fmla="*/ 66 w 187"/>
                <a:gd name="T27" fmla="*/ 154 h 154"/>
                <a:gd name="T28" fmla="*/ 82 w 187"/>
                <a:gd name="T29" fmla="*/ 137 h 154"/>
                <a:gd name="T30" fmla="*/ 104 w 187"/>
                <a:gd name="T31" fmla="*/ 2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7" h="154">
                  <a:moveTo>
                    <a:pt x="104" y="23"/>
                  </a:moveTo>
                  <a:lnTo>
                    <a:pt x="169" y="23"/>
                  </a:lnTo>
                  <a:cubicBezTo>
                    <a:pt x="173" y="23"/>
                    <a:pt x="187" y="23"/>
                    <a:pt x="187" y="9"/>
                  </a:cubicBezTo>
                  <a:cubicBezTo>
                    <a:pt x="187" y="0"/>
                    <a:pt x="178" y="0"/>
                    <a:pt x="172" y="0"/>
                  </a:cubicBezTo>
                  <a:lnTo>
                    <a:pt x="63" y="0"/>
                  </a:lnTo>
                  <a:cubicBezTo>
                    <a:pt x="53" y="0"/>
                    <a:pt x="41" y="0"/>
                    <a:pt x="23" y="17"/>
                  </a:cubicBezTo>
                  <a:cubicBezTo>
                    <a:pt x="13" y="26"/>
                    <a:pt x="0" y="45"/>
                    <a:pt x="0" y="48"/>
                  </a:cubicBezTo>
                  <a:cubicBezTo>
                    <a:pt x="0" y="52"/>
                    <a:pt x="5" y="52"/>
                    <a:pt x="6" y="52"/>
                  </a:cubicBezTo>
                  <a:cubicBezTo>
                    <a:pt x="10" y="52"/>
                    <a:pt x="10" y="51"/>
                    <a:pt x="12" y="48"/>
                  </a:cubicBezTo>
                  <a:cubicBezTo>
                    <a:pt x="30" y="23"/>
                    <a:pt x="51" y="23"/>
                    <a:pt x="59" y="23"/>
                  </a:cubicBezTo>
                  <a:lnTo>
                    <a:pt x="91" y="23"/>
                  </a:lnTo>
                  <a:lnTo>
                    <a:pt x="56" y="135"/>
                  </a:lnTo>
                  <a:cubicBezTo>
                    <a:pt x="54" y="141"/>
                    <a:pt x="54" y="141"/>
                    <a:pt x="54" y="143"/>
                  </a:cubicBezTo>
                  <a:cubicBezTo>
                    <a:pt x="54" y="153"/>
                    <a:pt x="63" y="154"/>
                    <a:pt x="66" y="154"/>
                  </a:cubicBezTo>
                  <a:cubicBezTo>
                    <a:pt x="79" y="154"/>
                    <a:pt x="81" y="142"/>
                    <a:pt x="82" y="137"/>
                  </a:cubicBezTo>
                  <a:lnTo>
                    <a:pt x="104" y="23"/>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37">
              <a:extLst>
                <a:ext uri="{FF2B5EF4-FFF2-40B4-BE49-F238E27FC236}">
                  <a16:creationId xmlns:a16="http://schemas.microsoft.com/office/drawing/2014/main" id="{F6D70981-05FB-49B3-AAA7-B16341ECADE3}"/>
                </a:ext>
              </a:extLst>
            </p:cNvPr>
            <p:cNvSpPr>
              <a:spLocks/>
            </p:cNvSpPr>
            <p:nvPr>
              <p:custDataLst>
                <p:tags r:id="rId24"/>
              </p:custDataLst>
            </p:nvPr>
          </p:nvSpPr>
          <p:spPr bwMode="auto">
            <a:xfrm>
              <a:off x="9086851" y="4281488"/>
              <a:ext cx="42863" cy="115888"/>
            </a:xfrm>
            <a:custGeom>
              <a:avLst/>
              <a:gdLst>
                <a:gd name="T0" fmla="*/ 59 w 59"/>
                <a:gd name="T1" fmla="*/ 53 h 149"/>
                <a:gd name="T2" fmla="*/ 27 w 59"/>
                <a:gd name="T3" fmla="*/ 0 h 149"/>
                <a:gd name="T4" fmla="*/ 0 w 59"/>
                <a:gd name="T5" fmla="*/ 27 h 149"/>
                <a:gd name="T6" fmla="*/ 27 w 59"/>
                <a:gd name="T7" fmla="*/ 53 h 149"/>
                <a:gd name="T8" fmla="*/ 44 w 59"/>
                <a:gd name="T9" fmla="*/ 47 h 149"/>
                <a:gd name="T10" fmla="*/ 47 w 59"/>
                <a:gd name="T11" fmla="*/ 45 h 149"/>
                <a:gd name="T12" fmla="*/ 48 w 59"/>
                <a:gd name="T13" fmla="*/ 53 h 149"/>
                <a:gd name="T14" fmla="*/ 14 w 59"/>
                <a:gd name="T15" fmla="*/ 136 h 149"/>
                <a:gd name="T16" fmla="*/ 8 w 59"/>
                <a:gd name="T17" fmla="*/ 144 h 149"/>
                <a:gd name="T18" fmla="*/ 13 w 59"/>
                <a:gd name="T19" fmla="*/ 149 h 149"/>
                <a:gd name="T20" fmla="*/ 59 w 59"/>
                <a:gd name="T21" fmla="*/ 5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49">
                  <a:moveTo>
                    <a:pt x="59" y="53"/>
                  </a:moveTo>
                  <a:cubicBezTo>
                    <a:pt x="59" y="20"/>
                    <a:pt x="46" y="0"/>
                    <a:pt x="27" y="0"/>
                  </a:cubicBezTo>
                  <a:cubicBezTo>
                    <a:pt x="10" y="0"/>
                    <a:pt x="0" y="13"/>
                    <a:pt x="0" y="27"/>
                  </a:cubicBezTo>
                  <a:cubicBezTo>
                    <a:pt x="0" y="40"/>
                    <a:pt x="10" y="53"/>
                    <a:pt x="27" y="53"/>
                  </a:cubicBezTo>
                  <a:cubicBezTo>
                    <a:pt x="33" y="53"/>
                    <a:pt x="39" y="51"/>
                    <a:pt x="44" y="47"/>
                  </a:cubicBezTo>
                  <a:cubicBezTo>
                    <a:pt x="46" y="46"/>
                    <a:pt x="46" y="45"/>
                    <a:pt x="47" y="45"/>
                  </a:cubicBezTo>
                  <a:cubicBezTo>
                    <a:pt x="47" y="45"/>
                    <a:pt x="48" y="46"/>
                    <a:pt x="48" y="53"/>
                  </a:cubicBezTo>
                  <a:cubicBezTo>
                    <a:pt x="48" y="90"/>
                    <a:pt x="30" y="120"/>
                    <a:pt x="14" y="136"/>
                  </a:cubicBezTo>
                  <a:cubicBezTo>
                    <a:pt x="8" y="142"/>
                    <a:pt x="8" y="143"/>
                    <a:pt x="8" y="144"/>
                  </a:cubicBezTo>
                  <a:cubicBezTo>
                    <a:pt x="8" y="148"/>
                    <a:pt x="11" y="149"/>
                    <a:pt x="13" y="149"/>
                  </a:cubicBezTo>
                  <a:cubicBezTo>
                    <a:pt x="19" y="149"/>
                    <a:pt x="59" y="111"/>
                    <a:pt x="59" y="53"/>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38">
              <a:extLst>
                <a:ext uri="{FF2B5EF4-FFF2-40B4-BE49-F238E27FC236}">
                  <a16:creationId xmlns:a16="http://schemas.microsoft.com/office/drawing/2014/main" id="{52D8C21B-FF2D-42BD-8E31-A7F53A2520F7}"/>
                </a:ext>
              </a:extLst>
            </p:cNvPr>
            <p:cNvSpPr>
              <a:spLocks noEditPoints="1"/>
            </p:cNvSpPr>
            <p:nvPr>
              <p:custDataLst>
                <p:tags r:id="rId25"/>
              </p:custDataLst>
            </p:nvPr>
          </p:nvSpPr>
          <p:spPr bwMode="auto">
            <a:xfrm>
              <a:off x="9231313" y="4152901"/>
              <a:ext cx="168275" cy="174625"/>
            </a:xfrm>
            <a:custGeom>
              <a:avLst/>
              <a:gdLst>
                <a:gd name="T0" fmla="*/ 166 w 228"/>
                <a:gd name="T1" fmla="*/ 32 h 226"/>
                <a:gd name="T2" fmla="*/ 120 w 228"/>
                <a:gd name="T3" fmla="*/ 0 h 226"/>
                <a:gd name="T4" fmla="*/ 0 w 228"/>
                <a:gd name="T5" fmla="*/ 146 h 226"/>
                <a:gd name="T6" fmla="*/ 66 w 228"/>
                <a:gd name="T7" fmla="*/ 226 h 226"/>
                <a:gd name="T8" fmla="*/ 131 w 228"/>
                <a:gd name="T9" fmla="*/ 188 h 226"/>
                <a:gd name="T10" fmla="*/ 177 w 228"/>
                <a:gd name="T11" fmla="*/ 226 h 226"/>
                <a:gd name="T12" fmla="*/ 213 w 228"/>
                <a:gd name="T13" fmla="*/ 198 h 226"/>
                <a:gd name="T14" fmla="*/ 228 w 228"/>
                <a:gd name="T15" fmla="*/ 149 h 226"/>
                <a:gd name="T16" fmla="*/ 222 w 228"/>
                <a:gd name="T17" fmla="*/ 144 h 226"/>
                <a:gd name="T18" fmla="*/ 215 w 228"/>
                <a:gd name="T19" fmla="*/ 153 h 226"/>
                <a:gd name="T20" fmla="*/ 178 w 228"/>
                <a:gd name="T21" fmla="*/ 215 h 226"/>
                <a:gd name="T22" fmla="*/ 163 w 228"/>
                <a:gd name="T23" fmla="*/ 192 h 226"/>
                <a:gd name="T24" fmla="*/ 169 w 228"/>
                <a:gd name="T25" fmla="*/ 155 h 226"/>
                <a:gd name="T26" fmla="*/ 180 w 228"/>
                <a:gd name="T27" fmla="*/ 110 h 226"/>
                <a:gd name="T28" fmla="*/ 198 w 228"/>
                <a:gd name="T29" fmla="*/ 40 h 226"/>
                <a:gd name="T30" fmla="*/ 201 w 228"/>
                <a:gd name="T31" fmla="*/ 23 h 226"/>
                <a:gd name="T32" fmla="*/ 187 w 228"/>
                <a:gd name="T33" fmla="*/ 10 h 226"/>
                <a:gd name="T34" fmla="*/ 166 w 228"/>
                <a:gd name="T35" fmla="*/ 32 h 226"/>
                <a:gd name="T36" fmla="*/ 134 w 228"/>
                <a:gd name="T37" fmla="*/ 161 h 226"/>
                <a:gd name="T38" fmla="*/ 124 w 228"/>
                <a:gd name="T39" fmla="*/ 179 h 226"/>
                <a:gd name="T40" fmla="*/ 67 w 228"/>
                <a:gd name="T41" fmla="*/ 215 h 226"/>
                <a:gd name="T42" fmla="*/ 35 w 228"/>
                <a:gd name="T43" fmla="*/ 168 h 226"/>
                <a:gd name="T44" fmla="*/ 63 w 228"/>
                <a:gd name="T45" fmla="*/ 59 h 226"/>
                <a:gd name="T46" fmla="*/ 121 w 228"/>
                <a:gd name="T47" fmla="*/ 11 h 226"/>
                <a:gd name="T48" fmla="*/ 160 w 228"/>
                <a:gd name="T49" fmla="*/ 55 h 226"/>
                <a:gd name="T50" fmla="*/ 159 w 228"/>
                <a:gd name="T51" fmla="*/ 63 h 226"/>
                <a:gd name="T52" fmla="*/ 134 w 228"/>
                <a:gd name="T53" fmla="*/ 16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26">
                  <a:moveTo>
                    <a:pt x="166" y="32"/>
                  </a:moveTo>
                  <a:cubicBezTo>
                    <a:pt x="157" y="13"/>
                    <a:pt x="143" y="0"/>
                    <a:pt x="120" y="0"/>
                  </a:cubicBezTo>
                  <a:cubicBezTo>
                    <a:pt x="62" y="0"/>
                    <a:pt x="0" y="73"/>
                    <a:pt x="0" y="146"/>
                  </a:cubicBezTo>
                  <a:cubicBezTo>
                    <a:pt x="0" y="193"/>
                    <a:pt x="27" y="226"/>
                    <a:pt x="66" y="226"/>
                  </a:cubicBezTo>
                  <a:cubicBezTo>
                    <a:pt x="76" y="226"/>
                    <a:pt x="101" y="224"/>
                    <a:pt x="131" y="188"/>
                  </a:cubicBezTo>
                  <a:cubicBezTo>
                    <a:pt x="135" y="209"/>
                    <a:pt x="153" y="226"/>
                    <a:pt x="177" y="226"/>
                  </a:cubicBezTo>
                  <a:cubicBezTo>
                    <a:pt x="194" y="226"/>
                    <a:pt x="205" y="214"/>
                    <a:pt x="213" y="198"/>
                  </a:cubicBezTo>
                  <a:cubicBezTo>
                    <a:pt x="222" y="180"/>
                    <a:pt x="228" y="150"/>
                    <a:pt x="228" y="149"/>
                  </a:cubicBezTo>
                  <a:cubicBezTo>
                    <a:pt x="228" y="144"/>
                    <a:pt x="224" y="144"/>
                    <a:pt x="222" y="144"/>
                  </a:cubicBezTo>
                  <a:cubicBezTo>
                    <a:pt x="217" y="144"/>
                    <a:pt x="217" y="146"/>
                    <a:pt x="215" y="153"/>
                  </a:cubicBezTo>
                  <a:cubicBezTo>
                    <a:pt x="207" y="185"/>
                    <a:pt x="198" y="215"/>
                    <a:pt x="178" y="215"/>
                  </a:cubicBezTo>
                  <a:cubicBezTo>
                    <a:pt x="164" y="215"/>
                    <a:pt x="163" y="202"/>
                    <a:pt x="163" y="192"/>
                  </a:cubicBezTo>
                  <a:cubicBezTo>
                    <a:pt x="163" y="181"/>
                    <a:pt x="164" y="177"/>
                    <a:pt x="169" y="155"/>
                  </a:cubicBezTo>
                  <a:cubicBezTo>
                    <a:pt x="175" y="134"/>
                    <a:pt x="176" y="129"/>
                    <a:pt x="180" y="110"/>
                  </a:cubicBezTo>
                  <a:lnTo>
                    <a:pt x="198" y="40"/>
                  </a:lnTo>
                  <a:cubicBezTo>
                    <a:pt x="201" y="26"/>
                    <a:pt x="201" y="25"/>
                    <a:pt x="201" y="23"/>
                  </a:cubicBezTo>
                  <a:cubicBezTo>
                    <a:pt x="201" y="15"/>
                    <a:pt x="195" y="10"/>
                    <a:pt x="187" y="10"/>
                  </a:cubicBezTo>
                  <a:cubicBezTo>
                    <a:pt x="175" y="10"/>
                    <a:pt x="168" y="21"/>
                    <a:pt x="166" y="32"/>
                  </a:cubicBezTo>
                  <a:close/>
                  <a:moveTo>
                    <a:pt x="134" y="161"/>
                  </a:moveTo>
                  <a:cubicBezTo>
                    <a:pt x="131" y="170"/>
                    <a:pt x="131" y="171"/>
                    <a:pt x="124" y="179"/>
                  </a:cubicBezTo>
                  <a:cubicBezTo>
                    <a:pt x="102" y="207"/>
                    <a:pt x="81" y="215"/>
                    <a:pt x="67" y="215"/>
                  </a:cubicBezTo>
                  <a:cubicBezTo>
                    <a:pt x="42" y="215"/>
                    <a:pt x="35" y="187"/>
                    <a:pt x="35" y="168"/>
                  </a:cubicBezTo>
                  <a:cubicBezTo>
                    <a:pt x="35" y="143"/>
                    <a:pt x="51" y="82"/>
                    <a:pt x="63" y="59"/>
                  </a:cubicBezTo>
                  <a:cubicBezTo>
                    <a:pt x="78" y="29"/>
                    <a:pt x="101" y="11"/>
                    <a:pt x="121" y="11"/>
                  </a:cubicBezTo>
                  <a:cubicBezTo>
                    <a:pt x="153" y="11"/>
                    <a:pt x="160" y="52"/>
                    <a:pt x="160" y="55"/>
                  </a:cubicBezTo>
                  <a:cubicBezTo>
                    <a:pt x="160" y="58"/>
                    <a:pt x="159" y="61"/>
                    <a:pt x="159" y="63"/>
                  </a:cubicBezTo>
                  <a:lnTo>
                    <a:pt x="134" y="161"/>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39">
              <a:extLst>
                <a:ext uri="{FF2B5EF4-FFF2-40B4-BE49-F238E27FC236}">
                  <a16:creationId xmlns:a16="http://schemas.microsoft.com/office/drawing/2014/main" id="{FD26FB7A-1EC2-4FDF-A954-B7D2741FD7E2}"/>
                </a:ext>
              </a:extLst>
            </p:cNvPr>
            <p:cNvSpPr>
              <a:spLocks/>
            </p:cNvSpPr>
            <p:nvPr>
              <p:custDataLst>
                <p:tags r:id="rId26"/>
              </p:custDataLst>
            </p:nvPr>
          </p:nvSpPr>
          <p:spPr bwMode="auto">
            <a:xfrm>
              <a:off x="9420226" y="4213226"/>
              <a:ext cx="87313" cy="169863"/>
            </a:xfrm>
            <a:custGeom>
              <a:avLst/>
              <a:gdLst>
                <a:gd name="T0" fmla="*/ 71 w 118"/>
                <a:gd name="T1" fmla="*/ 80 h 222"/>
                <a:gd name="T2" fmla="*/ 107 w 118"/>
                <a:gd name="T3" fmla="*/ 80 h 222"/>
                <a:gd name="T4" fmla="*/ 118 w 118"/>
                <a:gd name="T5" fmla="*/ 73 h 222"/>
                <a:gd name="T6" fmla="*/ 107 w 118"/>
                <a:gd name="T7" fmla="*/ 68 h 222"/>
                <a:gd name="T8" fmla="*/ 74 w 118"/>
                <a:gd name="T9" fmla="*/ 68 h 222"/>
                <a:gd name="T10" fmla="*/ 87 w 118"/>
                <a:gd name="T11" fmla="*/ 16 h 222"/>
                <a:gd name="T12" fmla="*/ 88 w 118"/>
                <a:gd name="T13" fmla="*/ 11 h 222"/>
                <a:gd name="T14" fmla="*/ 76 w 118"/>
                <a:gd name="T15" fmla="*/ 0 h 222"/>
                <a:gd name="T16" fmla="*/ 60 w 118"/>
                <a:gd name="T17" fmla="*/ 15 h 222"/>
                <a:gd name="T18" fmla="*/ 47 w 118"/>
                <a:gd name="T19" fmla="*/ 68 h 222"/>
                <a:gd name="T20" fmla="*/ 11 w 118"/>
                <a:gd name="T21" fmla="*/ 68 h 222"/>
                <a:gd name="T22" fmla="*/ 0 w 118"/>
                <a:gd name="T23" fmla="*/ 75 h 222"/>
                <a:gd name="T24" fmla="*/ 10 w 118"/>
                <a:gd name="T25" fmla="*/ 80 h 222"/>
                <a:gd name="T26" fmla="*/ 43 w 118"/>
                <a:gd name="T27" fmla="*/ 80 h 222"/>
                <a:gd name="T28" fmla="*/ 23 w 118"/>
                <a:gd name="T29" fmla="*/ 163 h 222"/>
                <a:gd name="T30" fmla="*/ 18 w 118"/>
                <a:gd name="T31" fmla="*/ 188 h 222"/>
                <a:gd name="T32" fmla="*/ 55 w 118"/>
                <a:gd name="T33" fmla="*/ 222 h 222"/>
                <a:gd name="T34" fmla="*/ 116 w 118"/>
                <a:gd name="T35" fmla="*/ 168 h 222"/>
                <a:gd name="T36" fmla="*/ 110 w 118"/>
                <a:gd name="T37" fmla="*/ 164 h 222"/>
                <a:gd name="T38" fmla="*/ 103 w 118"/>
                <a:gd name="T39" fmla="*/ 170 h 222"/>
                <a:gd name="T40" fmla="*/ 56 w 118"/>
                <a:gd name="T41" fmla="*/ 212 h 222"/>
                <a:gd name="T42" fmla="*/ 44 w 118"/>
                <a:gd name="T43" fmla="*/ 195 h 222"/>
                <a:gd name="T44" fmla="*/ 46 w 118"/>
                <a:gd name="T45" fmla="*/ 180 h 222"/>
                <a:gd name="T46" fmla="*/ 71 w 118"/>
                <a:gd name="T47" fmla="*/ 8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 h="222">
                  <a:moveTo>
                    <a:pt x="71" y="80"/>
                  </a:moveTo>
                  <a:lnTo>
                    <a:pt x="107" y="80"/>
                  </a:lnTo>
                  <a:cubicBezTo>
                    <a:pt x="113" y="80"/>
                    <a:pt x="118" y="80"/>
                    <a:pt x="118" y="73"/>
                  </a:cubicBezTo>
                  <a:cubicBezTo>
                    <a:pt x="118" y="68"/>
                    <a:pt x="113" y="68"/>
                    <a:pt x="107" y="68"/>
                  </a:cubicBezTo>
                  <a:lnTo>
                    <a:pt x="74" y="68"/>
                  </a:lnTo>
                  <a:lnTo>
                    <a:pt x="87" y="16"/>
                  </a:lnTo>
                  <a:cubicBezTo>
                    <a:pt x="87" y="14"/>
                    <a:pt x="88" y="13"/>
                    <a:pt x="88" y="11"/>
                  </a:cubicBezTo>
                  <a:cubicBezTo>
                    <a:pt x="88" y="5"/>
                    <a:pt x="83" y="0"/>
                    <a:pt x="76" y="0"/>
                  </a:cubicBezTo>
                  <a:cubicBezTo>
                    <a:pt x="67" y="0"/>
                    <a:pt x="62" y="6"/>
                    <a:pt x="60" y="15"/>
                  </a:cubicBezTo>
                  <a:cubicBezTo>
                    <a:pt x="57" y="24"/>
                    <a:pt x="62" y="7"/>
                    <a:pt x="47" y="68"/>
                  </a:cubicBezTo>
                  <a:lnTo>
                    <a:pt x="11" y="68"/>
                  </a:lnTo>
                  <a:cubicBezTo>
                    <a:pt x="4" y="68"/>
                    <a:pt x="0" y="68"/>
                    <a:pt x="0" y="75"/>
                  </a:cubicBezTo>
                  <a:cubicBezTo>
                    <a:pt x="0" y="80"/>
                    <a:pt x="4" y="80"/>
                    <a:pt x="10" y="80"/>
                  </a:cubicBezTo>
                  <a:lnTo>
                    <a:pt x="43" y="80"/>
                  </a:lnTo>
                  <a:lnTo>
                    <a:pt x="23" y="163"/>
                  </a:lnTo>
                  <a:cubicBezTo>
                    <a:pt x="21" y="171"/>
                    <a:pt x="18" y="184"/>
                    <a:pt x="18" y="188"/>
                  </a:cubicBezTo>
                  <a:cubicBezTo>
                    <a:pt x="18" y="209"/>
                    <a:pt x="35" y="222"/>
                    <a:pt x="55" y="222"/>
                  </a:cubicBezTo>
                  <a:cubicBezTo>
                    <a:pt x="94" y="222"/>
                    <a:pt x="116" y="173"/>
                    <a:pt x="116" y="168"/>
                  </a:cubicBezTo>
                  <a:cubicBezTo>
                    <a:pt x="116" y="164"/>
                    <a:pt x="111" y="164"/>
                    <a:pt x="110" y="164"/>
                  </a:cubicBezTo>
                  <a:cubicBezTo>
                    <a:pt x="106" y="164"/>
                    <a:pt x="105" y="164"/>
                    <a:pt x="103" y="170"/>
                  </a:cubicBezTo>
                  <a:cubicBezTo>
                    <a:pt x="93" y="192"/>
                    <a:pt x="75" y="212"/>
                    <a:pt x="56" y="212"/>
                  </a:cubicBezTo>
                  <a:cubicBezTo>
                    <a:pt x="49" y="212"/>
                    <a:pt x="44" y="207"/>
                    <a:pt x="44" y="195"/>
                  </a:cubicBezTo>
                  <a:cubicBezTo>
                    <a:pt x="44" y="191"/>
                    <a:pt x="45" y="184"/>
                    <a:pt x="46" y="180"/>
                  </a:cubicBezTo>
                  <a:lnTo>
                    <a:pt x="71" y="8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40">
              <a:extLst>
                <a:ext uri="{FF2B5EF4-FFF2-40B4-BE49-F238E27FC236}">
                  <a16:creationId xmlns:a16="http://schemas.microsoft.com/office/drawing/2014/main" id="{11C4CE87-D865-41E3-A643-677B66D46F96}"/>
                </a:ext>
              </a:extLst>
            </p:cNvPr>
            <p:cNvSpPr>
              <a:spLocks/>
            </p:cNvSpPr>
            <p:nvPr>
              <p:custDataLst>
                <p:tags r:id="rId27"/>
              </p:custDataLst>
            </p:nvPr>
          </p:nvSpPr>
          <p:spPr bwMode="auto">
            <a:xfrm>
              <a:off x="9537701" y="4214813"/>
              <a:ext cx="188913" cy="196850"/>
            </a:xfrm>
            <a:custGeom>
              <a:avLst/>
              <a:gdLst>
                <a:gd name="T0" fmla="*/ 137 w 257"/>
                <a:gd name="T1" fmla="*/ 137 h 257"/>
                <a:gd name="T2" fmla="*/ 244 w 257"/>
                <a:gd name="T3" fmla="*/ 137 h 257"/>
                <a:gd name="T4" fmla="*/ 257 w 257"/>
                <a:gd name="T5" fmla="*/ 129 h 257"/>
                <a:gd name="T6" fmla="*/ 244 w 257"/>
                <a:gd name="T7" fmla="*/ 120 h 257"/>
                <a:gd name="T8" fmla="*/ 137 w 257"/>
                <a:gd name="T9" fmla="*/ 120 h 257"/>
                <a:gd name="T10" fmla="*/ 137 w 257"/>
                <a:gd name="T11" fmla="*/ 13 h 257"/>
                <a:gd name="T12" fmla="*/ 129 w 257"/>
                <a:gd name="T13" fmla="*/ 0 h 257"/>
                <a:gd name="T14" fmla="*/ 120 w 257"/>
                <a:gd name="T15" fmla="*/ 13 h 257"/>
                <a:gd name="T16" fmla="*/ 120 w 257"/>
                <a:gd name="T17" fmla="*/ 120 h 257"/>
                <a:gd name="T18" fmla="*/ 13 w 257"/>
                <a:gd name="T19" fmla="*/ 120 h 257"/>
                <a:gd name="T20" fmla="*/ 0 w 257"/>
                <a:gd name="T21" fmla="*/ 129 h 257"/>
                <a:gd name="T22" fmla="*/ 13 w 257"/>
                <a:gd name="T23" fmla="*/ 137 h 257"/>
                <a:gd name="T24" fmla="*/ 120 w 257"/>
                <a:gd name="T25" fmla="*/ 137 h 257"/>
                <a:gd name="T26" fmla="*/ 120 w 257"/>
                <a:gd name="T27" fmla="*/ 244 h 257"/>
                <a:gd name="T28" fmla="*/ 128 w 257"/>
                <a:gd name="T29" fmla="*/ 257 h 257"/>
                <a:gd name="T30" fmla="*/ 137 w 257"/>
                <a:gd name="T31" fmla="*/ 244 h 257"/>
                <a:gd name="T32" fmla="*/ 137 w 257"/>
                <a:gd name="T33" fmla="*/ 13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7" h="257">
                  <a:moveTo>
                    <a:pt x="137" y="137"/>
                  </a:moveTo>
                  <a:lnTo>
                    <a:pt x="244" y="137"/>
                  </a:lnTo>
                  <a:cubicBezTo>
                    <a:pt x="248" y="137"/>
                    <a:pt x="257" y="137"/>
                    <a:pt x="257" y="129"/>
                  </a:cubicBezTo>
                  <a:cubicBezTo>
                    <a:pt x="257" y="120"/>
                    <a:pt x="249" y="120"/>
                    <a:pt x="244" y="120"/>
                  </a:cubicBezTo>
                  <a:lnTo>
                    <a:pt x="137" y="120"/>
                  </a:lnTo>
                  <a:lnTo>
                    <a:pt x="137" y="13"/>
                  </a:lnTo>
                  <a:cubicBezTo>
                    <a:pt x="137" y="8"/>
                    <a:pt x="137" y="0"/>
                    <a:pt x="129" y="0"/>
                  </a:cubicBezTo>
                  <a:cubicBezTo>
                    <a:pt x="120" y="0"/>
                    <a:pt x="120" y="8"/>
                    <a:pt x="120" y="13"/>
                  </a:cubicBezTo>
                  <a:lnTo>
                    <a:pt x="120" y="120"/>
                  </a:lnTo>
                  <a:lnTo>
                    <a:pt x="13" y="120"/>
                  </a:lnTo>
                  <a:cubicBezTo>
                    <a:pt x="9" y="120"/>
                    <a:pt x="0" y="120"/>
                    <a:pt x="0" y="129"/>
                  </a:cubicBezTo>
                  <a:cubicBezTo>
                    <a:pt x="0" y="137"/>
                    <a:pt x="8" y="137"/>
                    <a:pt x="13" y="137"/>
                  </a:cubicBezTo>
                  <a:lnTo>
                    <a:pt x="120" y="137"/>
                  </a:lnTo>
                  <a:lnTo>
                    <a:pt x="120" y="244"/>
                  </a:lnTo>
                  <a:cubicBezTo>
                    <a:pt x="120" y="249"/>
                    <a:pt x="120" y="257"/>
                    <a:pt x="128" y="257"/>
                  </a:cubicBezTo>
                  <a:cubicBezTo>
                    <a:pt x="137" y="257"/>
                    <a:pt x="137" y="249"/>
                    <a:pt x="137" y="244"/>
                  </a:cubicBezTo>
                  <a:lnTo>
                    <a:pt x="137" y="137"/>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41">
              <a:extLst>
                <a:ext uri="{FF2B5EF4-FFF2-40B4-BE49-F238E27FC236}">
                  <a16:creationId xmlns:a16="http://schemas.microsoft.com/office/drawing/2014/main" id="{934172AB-F7C5-4128-98E7-FED17FF82000}"/>
                </a:ext>
              </a:extLst>
            </p:cNvPr>
            <p:cNvSpPr>
              <a:spLocks/>
            </p:cNvSpPr>
            <p:nvPr>
              <p:custDataLst>
                <p:tags r:id="rId28"/>
              </p:custDataLst>
            </p:nvPr>
          </p:nvSpPr>
          <p:spPr bwMode="auto">
            <a:xfrm>
              <a:off x="9755188" y="4265613"/>
              <a:ext cx="138113" cy="117475"/>
            </a:xfrm>
            <a:custGeom>
              <a:avLst/>
              <a:gdLst>
                <a:gd name="T0" fmla="*/ 104 w 187"/>
                <a:gd name="T1" fmla="*/ 23 h 154"/>
                <a:gd name="T2" fmla="*/ 169 w 187"/>
                <a:gd name="T3" fmla="*/ 23 h 154"/>
                <a:gd name="T4" fmla="*/ 187 w 187"/>
                <a:gd name="T5" fmla="*/ 9 h 154"/>
                <a:gd name="T6" fmla="*/ 172 w 187"/>
                <a:gd name="T7" fmla="*/ 0 h 154"/>
                <a:gd name="T8" fmla="*/ 63 w 187"/>
                <a:gd name="T9" fmla="*/ 0 h 154"/>
                <a:gd name="T10" fmla="*/ 23 w 187"/>
                <a:gd name="T11" fmla="*/ 17 h 154"/>
                <a:gd name="T12" fmla="*/ 0 w 187"/>
                <a:gd name="T13" fmla="*/ 48 h 154"/>
                <a:gd name="T14" fmla="*/ 6 w 187"/>
                <a:gd name="T15" fmla="*/ 52 h 154"/>
                <a:gd name="T16" fmla="*/ 12 w 187"/>
                <a:gd name="T17" fmla="*/ 48 h 154"/>
                <a:gd name="T18" fmla="*/ 60 w 187"/>
                <a:gd name="T19" fmla="*/ 23 h 154"/>
                <a:gd name="T20" fmla="*/ 91 w 187"/>
                <a:gd name="T21" fmla="*/ 23 h 154"/>
                <a:gd name="T22" fmla="*/ 56 w 187"/>
                <a:gd name="T23" fmla="*/ 135 h 154"/>
                <a:gd name="T24" fmla="*/ 54 w 187"/>
                <a:gd name="T25" fmla="*/ 143 h 154"/>
                <a:gd name="T26" fmla="*/ 66 w 187"/>
                <a:gd name="T27" fmla="*/ 154 h 154"/>
                <a:gd name="T28" fmla="*/ 83 w 187"/>
                <a:gd name="T29" fmla="*/ 137 h 154"/>
                <a:gd name="T30" fmla="*/ 104 w 187"/>
                <a:gd name="T31" fmla="*/ 2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7" h="154">
                  <a:moveTo>
                    <a:pt x="104" y="23"/>
                  </a:moveTo>
                  <a:lnTo>
                    <a:pt x="169" y="23"/>
                  </a:lnTo>
                  <a:cubicBezTo>
                    <a:pt x="173" y="23"/>
                    <a:pt x="187" y="23"/>
                    <a:pt x="187" y="9"/>
                  </a:cubicBezTo>
                  <a:cubicBezTo>
                    <a:pt x="187" y="0"/>
                    <a:pt x="178" y="0"/>
                    <a:pt x="172" y="0"/>
                  </a:cubicBezTo>
                  <a:lnTo>
                    <a:pt x="63" y="0"/>
                  </a:lnTo>
                  <a:cubicBezTo>
                    <a:pt x="53" y="0"/>
                    <a:pt x="41" y="0"/>
                    <a:pt x="23" y="17"/>
                  </a:cubicBezTo>
                  <a:cubicBezTo>
                    <a:pt x="13" y="26"/>
                    <a:pt x="0" y="45"/>
                    <a:pt x="0" y="48"/>
                  </a:cubicBezTo>
                  <a:cubicBezTo>
                    <a:pt x="0" y="52"/>
                    <a:pt x="5" y="52"/>
                    <a:pt x="6" y="52"/>
                  </a:cubicBezTo>
                  <a:cubicBezTo>
                    <a:pt x="10" y="52"/>
                    <a:pt x="10" y="51"/>
                    <a:pt x="12" y="48"/>
                  </a:cubicBezTo>
                  <a:cubicBezTo>
                    <a:pt x="30" y="23"/>
                    <a:pt x="51" y="23"/>
                    <a:pt x="60" y="23"/>
                  </a:cubicBezTo>
                  <a:lnTo>
                    <a:pt x="91" y="23"/>
                  </a:lnTo>
                  <a:lnTo>
                    <a:pt x="56" y="135"/>
                  </a:lnTo>
                  <a:cubicBezTo>
                    <a:pt x="54" y="141"/>
                    <a:pt x="54" y="141"/>
                    <a:pt x="54" y="143"/>
                  </a:cubicBezTo>
                  <a:cubicBezTo>
                    <a:pt x="54" y="153"/>
                    <a:pt x="63" y="154"/>
                    <a:pt x="66" y="154"/>
                  </a:cubicBezTo>
                  <a:cubicBezTo>
                    <a:pt x="79" y="154"/>
                    <a:pt x="81" y="142"/>
                    <a:pt x="83" y="137"/>
                  </a:cubicBezTo>
                  <a:lnTo>
                    <a:pt x="104" y="23"/>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42">
              <a:extLst>
                <a:ext uri="{FF2B5EF4-FFF2-40B4-BE49-F238E27FC236}">
                  <a16:creationId xmlns:a16="http://schemas.microsoft.com/office/drawing/2014/main" id="{42B93E1F-CBC7-4794-B872-D63245162B68}"/>
                </a:ext>
              </a:extLst>
            </p:cNvPr>
            <p:cNvSpPr>
              <a:spLocks/>
            </p:cNvSpPr>
            <p:nvPr>
              <p:custDataLst>
                <p:tags r:id="rId29"/>
              </p:custDataLst>
            </p:nvPr>
          </p:nvSpPr>
          <p:spPr bwMode="auto">
            <a:xfrm>
              <a:off x="9947276" y="4035426"/>
              <a:ext cx="85725" cy="384175"/>
            </a:xfrm>
            <a:custGeom>
              <a:avLst/>
              <a:gdLst>
                <a:gd name="T0" fmla="*/ 116 w 116"/>
                <a:gd name="T1" fmla="*/ 249 h 499"/>
                <a:gd name="T2" fmla="*/ 83 w 116"/>
                <a:gd name="T3" fmla="*/ 94 h 499"/>
                <a:gd name="T4" fmla="*/ 5 w 116"/>
                <a:gd name="T5" fmla="*/ 0 h 499"/>
                <a:gd name="T6" fmla="*/ 0 w 116"/>
                <a:gd name="T7" fmla="*/ 5 h 499"/>
                <a:gd name="T8" fmla="*/ 9 w 116"/>
                <a:gd name="T9" fmla="*/ 16 h 499"/>
                <a:gd name="T10" fmla="*/ 87 w 116"/>
                <a:gd name="T11" fmla="*/ 249 h 499"/>
                <a:gd name="T12" fmla="*/ 6 w 116"/>
                <a:gd name="T13" fmla="*/ 485 h 499"/>
                <a:gd name="T14" fmla="*/ 0 w 116"/>
                <a:gd name="T15" fmla="*/ 494 h 499"/>
                <a:gd name="T16" fmla="*/ 5 w 116"/>
                <a:gd name="T17" fmla="*/ 499 h 499"/>
                <a:gd name="T18" fmla="*/ 84 w 116"/>
                <a:gd name="T19" fmla="*/ 402 h 499"/>
                <a:gd name="T20" fmla="*/ 116 w 116"/>
                <a:gd name="T21" fmla="*/ 24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249"/>
                  </a:moveTo>
                  <a:cubicBezTo>
                    <a:pt x="116" y="211"/>
                    <a:pt x="110" y="150"/>
                    <a:pt x="83" y="94"/>
                  </a:cubicBezTo>
                  <a:cubicBezTo>
                    <a:pt x="53" y="32"/>
                    <a:pt x="10" y="0"/>
                    <a:pt x="5" y="0"/>
                  </a:cubicBezTo>
                  <a:cubicBezTo>
                    <a:pt x="2" y="0"/>
                    <a:pt x="0" y="2"/>
                    <a:pt x="0" y="5"/>
                  </a:cubicBezTo>
                  <a:cubicBezTo>
                    <a:pt x="0" y="6"/>
                    <a:pt x="0" y="7"/>
                    <a:pt x="9" y="16"/>
                  </a:cubicBezTo>
                  <a:cubicBezTo>
                    <a:pt x="58" y="66"/>
                    <a:pt x="87" y="145"/>
                    <a:pt x="87" y="249"/>
                  </a:cubicBezTo>
                  <a:cubicBezTo>
                    <a:pt x="87" y="335"/>
                    <a:pt x="68" y="423"/>
                    <a:pt x="6" y="485"/>
                  </a:cubicBezTo>
                  <a:cubicBezTo>
                    <a:pt x="0" y="491"/>
                    <a:pt x="0" y="492"/>
                    <a:pt x="0" y="494"/>
                  </a:cubicBezTo>
                  <a:cubicBezTo>
                    <a:pt x="0" y="497"/>
                    <a:pt x="2" y="499"/>
                    <a:pt x="5" y="499"/>
                  </a:cubicBezTo>
                  <a:cubicBezTo>
                    <a:pt x="10" y="499"/>
                    <a:pt x="55" y="465"/>
                    <a:pt x="84" y="402"/>
                  </a:cubicBezTo>
                  <a:cubicBezTo>
                    <a:pt x="110" y="347"/>
                    <a:pt x="116" y="291"/>
                    <a:pt x="116" y="249"/>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79501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ADD53-6A9C-4077-8B71-076FE0EFC17D}"/>
              </a:ext>
            </a:extLst>
          </p:cNvPr>
          <p:cNvSpPr>
            <a:spLocks noGrp="1"/>
          </p:cNvSpPr>
          <p:nvPr>
            <p:ph type="title"/>
          </p:nvPr>
        </p:nvSpPr>
        <p:spPr/>
        <p:txBody>
          <a:bodyPr/>
          <a:lstStyle/>
          <a:p>
            <a:r>
              <a:rPr lang="en-US" dirty="0"/>
              <a:t>Solving an MDP</a:t>
            </a:r>
          </a:p>
        </p:txBody>
      </p:sp>
      <p:sp>
        <p:nvSpPr>
          <p:cNvPr id="6" name="TextBox 5">
            <a:extLst>
              <a:ext uri="{FF2B5EF4-FFF2-40B4-BE49-F238E27FC236}">
                <a16:creationId xmlns:a16="http://schemas.microsoft.com/office/drawing/2014/main" id="{B16271B1-5ED4-425C-9969-F2D6C0C23D34}"/>
              </a:ext>
            </a:extLst>
          </p:cNvPr>
          <p:cNvSpPr txBox="1"/>
          <p:nvPr/>
        </p:nvSpPr>
        <p:spPr>
          <a:xfrm>
            <a:off x="2377725" y="4234008"/>
            <a:ext cx="1491154" cy="646331"/>
          </a:xfrm>
          <a:prstGeom prst="rect">
            <a:avLst/>
          </a:prstGeom>
          <a:noFill/>
        </p:spPr>
        <p:txBody>
          <a:bodyPr wrap="square" rtlCol="0">
            <a:spAutoFit/>
          </a:bodyPr>
          <a:lstStyle/>
          <a:p>
            <a:pPr algn="ctr"/>
            <a:r>
              <a:rPr lang="en-US" sz="3600" u="sng" dirty="0">
                <a:solidFill>
                  <a:schemeClr val="tx2"/>
                </a:solidFill>
              </a:rPr>
              <a:t>Goal:</a:t>
            </a:r>
          </a:p>
        </p:txBody>
      </p:sp>
      <p:sp>
        <p:nvSpPr>
          <p:cNvPr id="8" name="Footer Placeholder 7">
            <a:extLst>
              <a:ext uri="{FF2B5EF4-FFF2-40B4-BE49-F238E27FC236}">
                <a16:creationId xmlns:a16="http://schemas.microsoft.com/office/drawing/2014/main" id="{00267D0A-A49C-40C2-B925-767D2AE2FE18}"/>
              </a:ext>
            </a:extLst>
          </p:cNvPr>
          <p:cNvSpPr>
            <a:spLocks noGrp="1"/>
          </p:cNvSpPr>
          <p:nvPr>
            <p:ph type="ftr" sz="quarter" idx="11"/>
          </p:nvPr>
        </p:nvSpPr>
        <p:spPr/>
        <p:txBody>
          <a:bodyPr/>
          <a:lstStyle/>
          <a:p>
            <a:r>
              <a:rPr lang="en-US"/>
              <a:t>zeshan.khan@nu.edu.pk</a:t>
            </a:r>
          </a:p>
        </p:txBody>
      </p:sp>
      <p:sp>
        <p:nvSpPr>
          <p:cNvPr id="9" name="Slide Number Placeholder 8">
            <a:extLst>
              <a:ext uri="{FF2B5EF4-FFF2-40B4-BE49-F238E27FC236}">
                <a16:creationId xmlns:a16="http://schemas.microsoft.com/office/drawing/2014/main" id="{206F268F-BC5C-47AD-A47F-DC68684DA464}"/>
              </a:ext>
            </a:extLst>
          </p:cNvPr>
          <p:cNvSpPr>
            <a:spLocks noGrp="1"/>
          </p:cNvSpPr>
          <p:nvPr>
            <p:ph type="sldNum" sz="quarter" idx="12"/>
          </p:nvPr>
        </p:nvSpPr>
        <p:spPr/>
        <p:txBody>
          <a:bodyPr>
            <a:normAutofit lnSpcReduction="10000"/>
          </a:bodyPr>
          <a:lstStyle/>
          <a:p>
            <a:fld id="{61B0A9B0-00DD-443E-89E6-7966037938EE}" type="slidenum">
              <a:rPr lang="en-US" smtClean="0"/>
              <a:t>18</a:t>
            </a:fld>
            <a:endParaRPr lang="en-US"/>
          </a:p>
        </p:txBody>
      </p:sp>
      <p:sp>
        <p:nvSpPr>
          <p:cNvPr id="5" name="TextBox 4">
            <a:extLst>
              <a:ext uri="{FF2B5EF4-FFF2-40B4-BE49-F238E27FC236}">
                <a16:creationId xmlns:a16="http://schemas.microsoft.com/office/drawing/2014/main" id="{B51DBAC2-0E26-40CE-9C1B-741C8AD01163}"/>
              </a:ext>
            </a:extLst>
          </p:cNvPr>
          <p:cNvSpPr txBox="1"/>
          <p:nvPr/>
        </p:nvSpPr>
        <p:spPr>
          <a:xfrm>
            <a:off x="1424672" y="2128406"/>
            <a:ext cx="1754413" cy="523220"/>
          </a:xfrm>
          <a:prstGeom prst="rect">
            <a:avLst/>
          </a:prstGeom>
          <a:noFill/>
        </p:spPr>
        <p:txBody>
          <a:bodyPr wrap="square" rtlCol="0">
            <a:spAutoFit/>
          </a:bodyPr>
          <a:lstStyle/>
          <a:p>
            <a:pPr algn="ctr"/>
            <a:r>
              <a:rPr lang="en-US" sz="2800" dirty="0"/>
              <a:t>Objective:</a:t>
            </a:r>
          </a:p>
        </p:txBody>
      </p:sp>
      <p:grpSp>
        <p:nvGrpSpPr>
          <p:cNvPr id="234" name="Group 233">
            <a:extLst>
              <a:ext uri="{FF2B5EF4-FFF2-40B4-BE49-F238E27FC236}">
                <a16:creationId xmlns:a16="http://schemas.microsoft.com/office/drawing/2014/main" id="{2F56B6AB-EB85-4FDB-AC57-14FBFF157861}"/>
              </a:ext>
            </a:extLst>
          </p:cNvPr>
          <p:cNvGrpSpPr>
            <a:grpSpLocks noChangeAspect="1"/>
          </p:cNvGrpSpPr>
          <p:nvPr>
            <p:custDataLst>
              <p:tags r:id="rId1"/>
            </p:custDataLst>
          </p:nvPr>
        </p:nvGrpSpPr>
        <p:grpSpPr>
          <a:xfrm>
            <a:off x="4517906" y="4298411"/>
            <a:ext cx="4457700" cy="1049338"/>
            <a:chOff x="4279900" y="4402137"/>
            <a:chExt cx="4457700" cy="1049338"/>
          </a:xfrm>
          <a:solidFill>
            <a:schemeClr val="tx2"/>
          </a:solidFill>
        </p:grpSpPr>
        <p:sp>
          <p:nvSpPr>
            <p:cNvPr id="219" name="Freeform 170">
              <a:extLst>
                <a:ext uri="{FF2B5EF4-FFF2-40B4-BE49-F238E27FC236}">
                  <a16:creationId xmlns:a16="http://schemas.microsoft.com/office/drawing/2014/main" id="{4F52BE85-0C01-4FDA-B87A-067D7B4BDFEC}"/>
                </a:ext>
              </a:extLst>
            </p:cNvPr>
            <p:cNvSpPr>
              <a:spLocks/>
            </p:cNvSpPr>
            <p:nvPr>
              <p:custDataLst>
                <p:tags r:id="rId58"/>
              </p:custDataLst>
            </p:nvPr>
          </p:nvSpPr>
          <p:spPr bwMode="auto">
            <a:xfrm>
              <a:off x="4364038" y="4440237"/>
              <a:ext cx="160338" cy="103188"/>
            </a:xfrm>
            <a:custGeom>
              <a:avLst/>
              <a:gdLst>
                <a:gd name="T0" fmla="*/ 67 w 133"/>
                <a:gd name="T1" fmla="*/ 0 h 76"/>
                <a:gd name="T2" fmla="*/ 0 w 133"/>
                <a:gd name="T3" fmla="*/ 67 h 76"/>
                <a:gd name="T4" fmla="*/ 9 w 133"/>
                <a:gd name="T5" fmla="*/ 76 h 76"/>
                <a:gd name="T6" fmla="*/ 67 w 133"/>
                <a:gd name="T7" fmla="*/ 25 h 76"/>
                <a:gd name="T8" fmla="*/ 124 w 133"/>
                <a:gd name="T9" fmla="*/ 76 h 76"/>
                <a:gd name="T10" fmla="*/ 133 w 133"/>
                <a:gd name="T11" fmla="*/ 67 h 76"/>
                <a:gd name="T12" fmla="*/ 67 w 133"/>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133" h="76">
                  <a:moveTo>
                    <a:pt x="67" y="0"/>
                  </a:moveTo>
                  <a:lnTo>
                    <a:pt x="0" y="67"/>
                  </a:lnTo>
                  <a:lnTo>
                    <a:pt x="9" y="76"/>
                  </a:lnTo>
                  <a:lnTo>
                    <a:pt x="67" y="25"/>
                  </a:lnTo>
                  <a:lnTo>
                    <a:pt x="124" y="76"/>
                  </a:lnTo>
                  <a:lnTo>
                    <a:pt x="133" y="67"/>
                  </a:lnTo>
                  <a:lnTo>
                    <a:pt x="67" y="0"/>
                  </a:lnTo>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171">
              <a:extLst>
                <a:ext uri="{FF2B5EF4-FFF2-40B4-BE49-F238E27FC236}">
                  <a16:creationId xmlns:a16="http://schemas.microsoft.com/office/drawing/2014/main" id="{18CA3065-87A0-4F5C-A74E-BB60B180E300}"/>
                </a:ext>
              </a:extLst>
            </p:cNvPr>
            <p:cNvSpPr>
              <a:spLocks/>
            </p:cNvSpPr>
            <p:nvPr>
              <p:custDataLst>
                <p:tags r:id="rId59"/>
              </p:custDataLst>
            </p:nvPr>
          </p:nvSpPr>
          <p:spPr bwMode="auto">
            <a:xfrm>
              <a:off x="4279900" y="4618037"/>
              <a:ext cx="322263" cy="298450"/>
            </a:xfrm>
            <a:custGeom>
              <a:avLst/>
              <a:gdLst>
                <a:gd name="T0" fmla="*/ 119 w 269"/>
                <a:gd name="T1" fmla="*/ 29 h 220"/>
                <a:gd name="T2" fmla="*/ 175 w 269"/>
                <a:gd name="T3" fmla="*/ 29 h 220"/>
                <a:gd name="T4" fmla="*/ 154 w 269"/>
                <a:gd name="T5" fmla="*/ 157 h 220"/>
                <a:gd name="T6" fmla="*/ 158 w 269"/>
                <a:gd name="T7" fmla="*/ 195 h 220"/>
                <a:gd name="T8" fmla="*/ 176 w 269"/>
                <a:gd name="T9" fmla="*/ 220 h 220"/>
                <a:gd name="T10" fmla="*/ 196 w 269"/>
                <a:gd name="T11" fmla="*/ 201 h 220"/>
                <a:gd name="T12" fmla="*/ 193 w 269"/>
                <a:gd name="T13" fmla="*/ 190 h 220"/>
                <a:gd name="T14" fmla="*/ 179 w 269"/>
                <a:gd name="T15" fmla="*/ 108 h 220"/>
                <a:gd name="T16" fmla="*/ 188 w 269"/>
                <a:gd name="T17" fmla="*/ 29 h 220"/>
                <a:gd name="T18" fmla="*/ 245 w 269"/>
                <a:gd name="T19" fmla="*/ 29 h 220"/>
                <a:gd name="T20" fmla="*/ 269 w 269"/>
                <a:gd name="T21" fmla="*/ 12 h 220"/>
                <a:gd name="T22" fmla="*/ 249 w 269"/>
                <a:gd name="T23" fmla="*/ 0 h 220"/>
                <a:gd name="T24" fmla="*/ 82 w 269"/>
                <a:gd name="T25" fmla="*/ 0 h 220"/>
                <a:gd name="T26" fmla="*/ 30 w 269"/>
                <a:gd name="T27" fmla="*/ 23 h 220"/>
                <a:gd name="T28" fmla="*/ 0 w 269"/>
                <a:gd name="T29" fmla="*/ 68 h 220"/>
                <a:gd name="T30" fmla="*/ 6 w 269"/>
                <a:gd name="T31" fmla="*/ 73 h 220"/>
                <a:gd name="T32" fmla="*/ 14 w 269"/>
                <a:gd name="T33" fmla="*/ 67 h 220"/>
                <a:gd name="T34" fmla="*/ 77 w 269"/>
                <a:gd name="T35" fmla="*/ 29 h 220"/>
                <a:gd name="T36" fmla="*/ 106 w 269"/>
                <a:gd name="T37" fmla="*/ 29 h 220"/>
                <a:gd name="T38" fmla="*/ 42 w 269"/>
                <a:gd name="T39" fmla="*/ 195 h 220"/>
                <a:gd name="T40" fmla="*/ 38 w 269"/>
                <a:gd name="T41" fmla="*/ 207 h 220"/>
                <a:gd name="T42" fmla="*/ 52 w 269"/>
                <a:gd name="T43" fmla="*/ 220 h 220"/>
                <a:gd name="T44" fmla="*/ 77 w 269"/>
                <a:gd name="T45" fmla="*/ 188 h 220"/>
                <a:gd name="T46" fmla="*/ 91 w 269"/>
                <a:gd name="T47" fmla="*/ 139 h 220"/>
                <a:gd name="T48" fmla="*/ 119 w 269"/>
                <a:gd name="T49" fmla="*/ 29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9" h="220">
                  <a:moveTo>
                    <a:pt x="119" y="29"/>
                  </a:moveTo>
                  <a:lnTo>
                    <a:pt x="175" y="29"/>
                  </a:lnTo>
                  <a:cubicBezTo>
                    <a:pt x="159" y="102"/>
                    <a:pt x="154" y="124"/>
                    <a:pt x="154" y="157"/>
                  </a:cubicBezTo>
                  <a:cubicBezTo>
                    <a:pt x="154" y="165"/>
                    <a:pt x="154" y="178"/>
                    <a:pt x="158" y="195"/>
                  </a:cubicBezTo>
                  <a:cubicBezTo>
                    <a:pt x="163" y="217"/>
                    <a:pt x="168" y="220"/>
                    <a:pt x="176" y="220"/>
                  </a:cubicBezTo>
                  <a:cubicBezTo>
                    <a:pt x="186" y="220"/>
                    <a:pt x="196" y="211"/>
                    <a:pt x="196" y="201"/>
                  </a:cubicBezTo>
                  <a:cubicBezTo>
                    <a:pt x="196" y="198"/>
                    <a:pt x="196" y="197"/>
                    <a:pt x="193" y="190"/>
                  </a:cubicBezTo>
                  <a:cubicBezTo>
                    <a:pt x="179" y="154"/>
                    <a:pt x="179" y="122"/>
                    <a:pt x="179" y="108"/>
                  </a:cubicBezTo>
                  <a:cubicBezTo>
                    <a:pt x="179" y="81"/>
                    <a:pt x="182" y="54"/>
                    <a:pt x="188" y="29"/>
                  </a:cubicBezTo>
                  <a:lnTo>
                    <a:pt x="245" y="29"/>
                  </a:lnTo>
                  <a:cubicBezTo>
                    <a:pt x="251" y="29"/>
                    <a:pt x="269" y="29"/>
                    <a:pt x="269" y="12"/>
                  </a:cubicBezTo>
                  <a:cubicBezTo>
                    <a:pt x="269" y="0"/>
                    <a:pt x="259" y="0"/>
                    <a:pt x="249" y="0"/>
                  </a:cubicBezTo>
                  <a:lnTo>
                    <a:pt x="82" y="0"/>
                  </a:lnTo>
                  <a:cubicBezTo>
                    <a:pt x="71" y="0"/>
                    <a:pt x="52" y="0"/>
                    <a:pt x="30" y="23"/>
                  </a:cubicBezTo>
                  <a:cubicBezTo>
                    <a:pt x="13" y="43"/>
                    <a:pt x="0" y="65"/>
                    <a:pt x="0" y="68"/>
                  </a:cubicBezTo>
                  <a:cubicBezTo>
                    <a:pt x="0" y="68"/>
                    <a:pt x="0" y="73"/>
                    <a:pt x="6" y="73"/>
                  </a:cubicBezTo>
                  <a:cubicBezTo>
                    <a:pt x="10" y="73"/>
                    <a:pt x="11" y="71"/>
                    <a:pt x="14" y="67"/>
                  </a:cubicBezTo>
                  <a:cubicBezTo>
                    <a:pt x="38" y="29"/>
                    <a:pt x="67" y="29"/>
                    <a:pt x="77" y="29"/>
                  </a:cubicBezTo>
                  <a:lnTo>
                    <a:pt x="106" y="29"/>
                  </a:lnTo>
                  <a:cubicBezTo>
                    <a:pt x="90" y="89"/>
                    <a:pt x="63" y="149"/>
                    <a:pt x="42" y="195"/>
                  </a:cubicBezTo>
                  <a:cubicBezTo>
                    <a:pt x="38" y="202"/>
                    <a:pt x="38" y="203"/>
                    <a:pt x="38" y="207"/>
                  </a:cubicBezTo>
                  <a:cubicBezTo>
                    <a:pt x="38" y="216"/>
                    <a:pt x="46" y="220"/>
                    <a:pt x="52" y="220"/>
                  </a:cubicBezTo>
                  <a:cubicBezTo>
                    <a:pt x="67" y="220"/>
                    <a:pt x="71" y="206"/>
                    <a:pt x="77" y="188"/>
                  </a:cubicBezTo>
                  <a:cubicBezTo>
                    <a:pt x="84" y="165"/>
                    <a:pt x="84" y="164"/>
                    <a:pt x="91" y="139"/>
                  </a:cubicBezTo>
                  <a:lnTo>
                    <a:pt x="119" y="29"/>
                  </a:lnTo>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172">
              <a:extLst>
                <a:ext uri="{FF2B5EF4-FFF2-40B4-BE49-F238E27FC236}">
                  <a16:creationId xmlns:a16="http://schemas.microsoft.com/office/drawing/2014/main" id="{D1174A37-B2A7-4539-808F-AC91C41CD8BD}"/>
                </a:ext>
              </a:extLst>
            </p:cNvPr>
            <p:cNvSpPr>
              <a:spLocks noEditPoints="1"/>
            </p:cNvSpPr>
            <p:nvPr>
              <p:custDataLst>
                <p:tags r:id="rId60"/>
              </p:custDataLst>
            </p:nvPr>
          </p:nvSpPr>
          <p:spPr bwMode="auto">
            <a:xfrm>
              <a:off x="4826000" y="4660900"/>
              <a:ext cx="398463" cy="157163"/>
            </a:xfrm>
            <a:custGeom>
              <a:avLst/>
              <a:gdLst>
                <a:gd name="T0" fmla="*/ 314 w 331"/>
                <a:gd name="T1" fmla="*/ 20 h 116"/>
                <a:gd name="T2" fmla="*/ 331 w 331"/>
                <a:gd name="T3" fmla="*/ 10 h 116"/>
                <a:gd name="T4" fmla="*/ 315 w 331"/>
                <a:gd name="T5" fmla="*/ 0 h 116"/>
                <a:gd name="T6" fmla="*/ 16 w 331"/>
                <a:gd name="T7" fmla="*/ 0 h 116"/>
                <a:gd name="T8" fmla="*/ 0 w 331"/>
                <a:gd name="T9" fmla="*/ 10 h 116"/>
                <a:gd name="T10" fmla="*/ 17 w 331"/>
                <a:gd name="T11" fmla="*/ 20 h 116"/>
                <a:gd name="T12" fmla="*/ 314 w 331"/>
                <a:gd name="T13" fmla="*/ 20 h 116"/>
                <a:gd name="T14" fmla="*/ 315 w 331"/>
                <a:gd name="T15" fmla="*/ 116 h 116"/>
                <a:gd name="T16" fmla="*/ 331 w 331"/>
                <a:gd name="T17" fmla="*/ 106 h 116"/>
                <a:gd name="T18" fmla="*/ 314 w 331"/>
                <a:gd name="T19" fmla="*/ 96 h 116"/>
                <a:gd name="T20" fmla="*/ 17 w 331"/>
                <a:gd name="T21" fmla="*/ 96 h 116"/>
                <a:gd name="T22" fmla="*/ 0 w 331"/>
                <a:gd name="T23" fmla="*/ 106 h 116"/>
                <a:gd name="T24" fmla="*/ 16 w 331"/>
                <a:gd name="T25" fmla="*/ 116 h 116"/>
                <a:gd name="T26" fmla="*/ 315 w 331"/>
                <a:gd name="T2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1" h="116">
                  <a:moveTo>
                    <a:pt x="314" y="20"/>
                  </a:moveTo>
                  <a:cubicBezTo>
                    <a:pt x="322" y="20"/>
                    <a:pt x="331" y="20"/>
                    <a:pt x="331" y="10"/>
                  </a:cubicBezTo>
                  <a:cubicBezTo>
                    <a:pt x="331" y="0"/>
                    <a:pt x="322" y="0"/>
                    <a:pt x="315" y="0"/>
                  </a:cubicBezTo>
                  <a:lnTo>
                    <a:pt x="16" y="0"/>
                  </a:lnTo>
                  <a:cubicBezTo>
                    <a:pt x="9" y="0"/>
                    <a:pt x="0" y="0"/>
                    <a:pt x="0" y="10"/>
                  </a:cubicBezTo>
                  <a:cubicBezTo>
                    <a:pt x="0" y="20"/>
                    <a:pt x="9" y="20"/>
                    <a:pt x="17" y="20"/>
                  </a:cubicBezTo>
                  <a:lnTo>
                    <a:pt x="314" y="20"/>
                  </a:lnTo>
                  <a:close/>
                  <a:moveTo>
                    <a:pt x="315" y="116"/>
                  </a:moveTo>
                  <a:cubicBezTo>
                    <a:pt x="322" y="116"/>
                    <a:pt x="331" y="116"/>
                    <a:pt x="331" y="106"/>
                  </a:cubicBezTo>
                  <a:cubicBezTo>
                    <a:pt x="331" y="96"/>
                    <a:pt x="322" y="96"/>
                    <a:pt x="314" y="96"/>
                  </a:cubicBezTo>
                  <a:lnTo>
                    <a:pt x="17" y="96"/>
                  </a:lnTo>
                  <a:cubicBezTo>
                    <a:pt x="9" y="96"/>
                    <a:pt x="0" y="96"/>
                    <a:pt x="0" y="106"/>
                  </a:cubicBezTo>
                  <a:cubicBezTo>
                    <a:pt x="0" y="116"/>
                    <a:pt x="9" y="116"/>
                    <a:pt x="16" y="116"/>
                  </a:cubicBezTo>
                  <a:lnTo>
                    <a:pt x="315" y="116"/>
                  </a:lnTo>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173">
              <a:extLst>
                <a:ext uri="{FF2B5EF4-FFF2-40B4-BE49-F238E27FC236}">
                  <a16:creationId xmlns:a16="http://schemas.microsoft.com/office/drawing/2014/main" id="{4BF1D063-73BE-4340-AAEF-DFFD01EE3677}"/>
                </a:ext>
              </a:extLst>
            </p:cNvPr>
            <p:cNvSpPr>
              <a:spLocks noEditPoints="1"/>
            </p:cNvSpPr>
            <p:nvPr>
              <p:custDataLst>
                <p:tags r:id="rId61"/>
              </p:custDataLst>
            </p:nvPr>
          </p:nvSpPr>
          <p:spPr bwMode="auto">
            <a:xfrm>
              <a:off x="5449888" y="4605337"/>
              <a:ext cx="268288" cy="311150"/>
            </a:xfrm>
            <a:custGeom>
              <a:avLst/>
              <a:gdLst>
                <a:gd name="T0" fmla="*/ 145 w 224"/>
                <a:gd name="T1" fmla="*/ 186 h 229"/>
                <a:gd name="T2" fmla="*/ 184 w 224"/>
                <a:gd name="T3" fmla="*/ 227 h 229"/>
                <a:gd name="T4" fmla="*/ 224 w 224"/>
                <a:gd name="T5" fmla="*/ 179 h 229"/>
                <a:gd name="T6" fmla="*/ 224 w 224"/>
                <a:gd name="T7" fmla="*/ 151 h 229"/>
                <a:gd name="T8" fmla="*/ 212 w 224"/>
                <a:gd name="T9" fmla="*/ 151 h 229"/>
                <a:gd name="T10" fmla="*/ 212 w 224"/>
                <a:gd name="T11" fmla="*/ 179 h 229"/>
                <a:gd name="T12" fmla="*/ 194 w 224"/>
                <a:gd name="T13" fmla="*/ 211 h 229"/>
                <a:gd name="T14" fmla="*/ 176 w 224"/>
                <a:gd name="T15" fmla="*/ 186 h 229"/>
                <a:gd name="T16" fmla="*/ 176 w 224"/>
                <a:gd name="T17" fmla="*/ 86 h 229"/>
                <a:gd name="T18" fmla="*/ 158 w 224"/>
                <a:gd name="T19" fmla="*/ 28 h 229"/>
                <a:gd name="T20" fmla="*/ 89 w 224"/>
                <a:gd name="T21" fmla="*/ 0 h 229"/>
                <a:gd name="T22" fmla="*/ 14 w 224"/>
                <a:gd name="T23" fmla="*/ 57 h 229"/>
                <a:gd name="T24" fmla="*/ 37 w 224"/>
                <a:gd name="T25" fmla="*/ 80 h 229"/>
                <a:gd name="T26" fmla="*/ 60 w 224"/>
                <a:gd name="T27" fmla="*/ 57 h 229"/>
                <a:gd name="T28" fmla="*/ 34 w 224"/>
                <a:gd name="T29" fmla="*/ 34 h 229"/>
                <a:gd name="T30" fmla="*/ 88 w 224"/>
                <a:gd name="T31" fmla="*/ 11 h 229"/>
                <a:gd name="T32" fmla="*/ 141 w 224"/>
                <a:gd name="T33" fmla="*/ 75 h 229"/>
                <a:gd name="T34" fmla="*/ 141 w 224"/>
                <a:gd name="T35" fmla="*/ 93 h 229"/>
                <a:gd name="T36" fmla="*/ 49 w 224"/>
                <a:gd name="T37" fmla="*/ 111 h 229"/>
                <a:gd name="T38" fmla="*/ 0 w 224"/>
                <a:gd name="T39" fmla="*/ 176 h 229"/>
                <a:gd name="T40" fmla="*/ 79 w 224"/>
                <a:gd name="T41" fmla="*/ 229 h 229"/>
                <a:gd name="T42" fmla="*/ 145 w 224"/>
                <a:gd name="T43" fmla="*/ 186 h 229"/>
                <a:gd name="T44" fmla="*/ 141 w 224"/>
                <a:gd name="T45" fmla="*/ 104 h 229"/>
                <a:gd name="T46" fmla="*/ 141 w 224"/>
                <a:gd name="T47" fmla="*/ 154 h 229"/>
                <a:gd name="T48" fmla="*/ 83 w 224"/>
                <a:gd name="T49" fmla="*/ 218 h 229"/>
                <a:gd name="T50" fmla="*/ 38 w 224"/>
                <a:gd name="T51" fmla="*/ 176 h 229"/>
                <a:gd name="T52" fmla="*/ 141 w 224"/>
                <a:gd name="T53" fmla="*/ 10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29">
                  <a:moveTo>
                    <a:pt x="145" y="186"/>
                  </a:moveTo>
                  <a:cubicBezTo>
                    <a:pt x="147" y="206"/>
                    <a:pt x="160" y="227"/>
                    <a:pt x="184" y="227"/>
                  </a:cubicBezTo>
                  <a:cubicBezTo>
                    <a:pt x="194" y="227"/>
                    <a:pt x="224" y="220"/>
                    <a:pt x="224" y="179"/>
                  </a:cubicBezTo>
                  <a:lnTo>
                    <a:pt x="224" y="151"/>
                  </a:lnTo>
                  <a:lnTo>
                    <a:pt x="212" y="151"/>
                  </a:lnTo>
                  <a:lnTo>
                    <a:pt x="212" y="179"/>
                  </a:lnTo>
                  <a:cubicBezTo>
                    <a:pt x="212" y="208"/>
                    <a:pt x="200" y="211"/>
                    <a:pt x="194" y="211"/>
                  </a:cubicBezTo>
                  <a:cubicBezTo>
                    <a:pt x="178" y="211"/>
                    <a:pt x="176" y="189"/>
                    <a:pt x="176" y="186"/>
                  </a:cubicBezTo>
                  <a:lnTo>
                    <a:pt x="176" y="86"/>
                  </a:lnTo>
                  <a:cubicBezTo>
                    <a:pt x="176" y="65"/>
                    <a:pt x="176" y="46"/>
                    <a:pt x="158" y="28"/>
                  </a:cubicBezTo>
                  <a:cubicBezTo>
                    <a:pt x="138" y="8"/>
                    <a:pt x="113" y="0"/>
                    <a:pt x="89" y="0"/>
                  </a:cubicBezTo>
                  <a:cubicBezTo>
                    <a:pt x="48" y="0"/>
                    <a:pt x="14" y="24"/>
                    <a:pt x="14" y="57"/>
                  </a:cubicBezTo>
                  <a:cubicBezTo>
                    <a:pt x="14" y="71"/>
                    <a:pt x="24" y="80"/>
                    <a:pt x="37" y="80"/>
                  </a:cubicBezTo>
                  <a:cubicBezTo>
                    <a:pt x="51" y="80"/>
                    <a:pt x="60" y="70"/>
                    <a:pt x="60" y="57"/>
                  </a:cubicBezTo>
                  <a:cubicBezTo>
                    <a:pt x="60" y="51"/>
                    <a:pt x="57" y="35"/>
                    <a:pt x="34" y="34"/>
                  </a:cubicBezTo>
                  <a:cubicBezTo>
                    <a:pt x="48" y="17"/>
                    <a:pt x="72" y="11"/>
                    <a:pt x="88" y="11"/>
                  </a:cubicBezTo>
                  <a:cubicBezTo>
                    <a:pt x="113" y="11"/>
                    <a:pt x="141" y="31"/>
                    <a:pt x="141" y="75"/>
                  </a:cubicBezTo>
                  <a:lnTo>
                    <a:pt x="141" y="93"/>
                  </a:lnTo>
                  <a:cubicBezTo>
                    <a:pt x="116" y="95"/>
                    <a:pt x="81" y="96"/>
                    <a:pt x="49" y="111"/>
                  </a:cubicBezTo>
                  <a:cubicBezTo>
                    <a:pt x="12" y="128"/>
                    <a:pt x="0" y="154"/>
                    <a:pt x="0" y="176"/>
                  </a:cubicBezTo>
                  <a:cubicBezTo>
                    <a:pt x="0" y="217"/>
                    <a:pt x="48" y="229"/>
                    <a:pt x="79" y="229"/>
                  </a:cubicBezTo>
                  <a:cubicBezTo>
                    <a:pt x="112" y="229"/>
                    <a:pt x="135" y="209"/>
                    <a:pt x="145" y="186"/>
                  </a:cubicBezTo>
                  <a:close/>
                  <a:moveTo>
                    <a:pt x="141" y="104"/>
                  </a:moveTo>
                  <a:lnTo>
                    <a:pt x="141" y="154"/>
                  </a:lnTo>
                  <a:cubicBezTo>
                    <a:pt x="141" y="201"/>
                    <a:pt x="105" y="218"/>
                    <a:pt x="83" y="218"/>
                  </a:cubicBezTo>
                  <a:cubicBezTo>
                    <a:pt x="58" y="218"/>
                    <a:pt x="38" y="201"/>
                    <a:pt x="38" y="176"/>
                  </a:cubicBezTo>
                  <a:cubicBezTo>
                    <a:pt x="38" y="148"/>
                    <a:pt x="59" y="107"/>
                    <a:pt x="141" y="104"/>
                  </a:cubicBezTo>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174">
              <a:extLst>
                <a:ext uri="{FF2B5EF4-FFF2-40B4-BE49-F238E27FC236}">
                  <a16:creationId xmlns:a16="http://schemas.microsoft.com/office/drawing/2014/main" id="{D6BC8C4B-D8F8-4729-A8CC-FC4358A3FB7C}"/>
                </a:ext>
              </a:extLst>
            </p:cNvPr>
            <p:cNvSpPr>
              <a:spLocks/>
            </p:cNvSpPr>
            <p:nvPr>
              <p:custDataLst>
                <p:tags r:id="rId62"/>
              </p:custDataLst>
            </p:nvPr>
          </p:nvSpPr>
          <p:spPr bwMode="auto">
            <a:xfrm>
              <a:off x="5740400" y="4610100"/>
              <a:ext cx="201613" cy="300038"/>
            </a:xfrm>
            <a:custGeom>
              <a:avLst/>
              <a:gdLst>
                <a:gd name="T0" fmla="*/ 69 w 167"/>
                <a:gd name="T1" fmla="*/ 55 h 221"/>
                <a:gd name="T2" fmla="*/ 69 w 167"/>
                <a:gd name="T3" fmla="*/ 0 h 221"/>
                <a:gd name="T4" fmla="*/ 0 w 167"/>
                <a:gd name="T5" fmla="*/ 6 h 221"/>
                <a:gd name="T6" fmla="*/ 0 w 167"/>
                <a:gd name="T7" fmla="*/ 21 h 221"/>
                <a:gd name="T8" fmla="*/ 39 w 167"/>
                <a:gd name="T9" fmla="*/ 49 h 221"/>
                <a:gd name="T10" fmla="*/ 39 w 167"/>
                <a:gd name="T11" fmla="*/ 183 h 221"/>
                <a:gd name="T12" fmla="*/ 0 w 167"/>
                <a:gd name="T13" fmla="*/ 205 h 221"/>
                <a:gd name="T14" fmla="*/ 0 w 167"/>
                <a:gd name="T15" fmla="*/ 221 h 221"/>
                <a:gd name="T16" fmla="*/ 57 w 167"/>
                <a:gd name="T17" fmla="*/ 219 h 221"/>
                <a:gd name="T18" fmla="*/ 120 w 167"/>
                <a:gd name="T19" fmla="*/ 221 h 221"/>
                <a:gd name="T20" fmla="*/ 120 w 167"/>
                <a:gd name="T21" fmla="*/ 205 h 221"/>
                <a:gd name="T22" fmla="*/ 109 w 167"/>
                <a:gd name="T23" fmla="*/ 205 h 221"/>
                <a:gd name="T24" fmla="*/ 72 w 167"/>
                <a:gd name="T25" fmla="*/ 182 h 221"/>
                <a:gd name="T26" fmla="*/ 72 w 167"/>
                <a:gd name="T27" fmla="*/ 105 h 221"/>
                <a:gd name="T28" fmla="*/ 130 w 167"/>
                <a:gd name="T29" fmla="*/ 11 h 221"/>
                <a:gd name="T30" fmla="*/ 136 w 167"/>
                <a:gd name="T31" fmla="*/ 12 h 221"/>
                <a:gd name="T32" fmla="*/ 124 w 167"/>
                <a:gd name="T33" fmla="*/ 31 h 221"/>
                <a:gd name="T34" fmla="*/ 146 w 167"/>
                <a:gd name="T35" fmla="*/ 53 h 221"/>
                <a:gd name="T36" fmla="*/ 167 w 167"/>
                <a:gd name="T37" fmla="*/ 31 h 221"/>
                <a:gd name="T38" fmla="*/ 130 w 167"/>
                <a:gd name="T39" fmla="*/ 0 h 221"/>
                <a:gd name="T40" fmla="*/ 69 w 167"/>
                <a:gd name="T41" fmla="*/ 55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7" h="221">
                  <a:moveTo>
                    <a:pt x="69" y="55"/>
                  </a:moveTo>
                  <a:lnTo>
                    <a:pt x="69" y="0"/>
                  </a:lnTo>
                  <a:lnTo>
                    <a:pt x="0" y="6"/>
                  </a:lnTo>
                  <a:lnTo>
                    <a:pt x="0" y="21"/>
                  </a:lnTo>
                  <a:cubicBezTo>
                    <a:pt x="35" y="21"/>
                    <a:pt x="39" y="25"/>
                    <a:pt x="39" y="49"/>
                  </a:cubicBezTo>
                  <a:lnTo>
                    <a:pt x="39" y="183"/>
                  </a:lnTo>
                  <a:cubicBezTo>
                    <a:pt x="39" y="205"/>
                    <a:pt x="33" y="205"/>
                    <a:pt x="0" y="205"/>
                  </a:cubicBezTo>
                  <a:lnTo>
                    <a:pt x="0" y="221"/>
                  </a:lnTo>
                  <a:cubicBezTo>
                    <a:pt x="19" y="220"/>
                    <a:pt x="43" y="219"/>
                    <a:pt x="57" y="219"/>
                  </a:cubicBezTo>
                  <a:cubicBezTo>
                    <a:pt x="77" y="219"/>
                    <a:pt x="100" y="219"/>
                    <a:pt x="120" y="221"/>
                  </a:cubicBezTo>
                  <a:lnTo>
                    <a:pt x="120" y="205"/>
                  </a:lnTo>
                  <a:lnTo>
                    <a:pt x="109" y="205"/>
                  </a:lnTo>
                  <a:cubicBezTo>
                    <a:pt x="73" y="205"/>
                    <a:pt x="72" y="200"/>
                    <a:pt x="72" y="182"/>
                  </a:cubicBezTo>
                  <a:lnTo>
                    <a:pt x="72" y="105"/>
                  </a:lnTo>
                  <a:cubicBezTo>
                    <a:pt x="72" y="56"/>
                    <a:pt x="92" y="11"/>
                    <a:pt x="130" y="11"/>
                  </a:cubicBezTo>
                  <a:cubicBezTo>
                    <a:pt x="134" y="11"/>
                    <a:pt x="135" y="11"/>
                    <a:pt x="136" y="12"/>
                  </a:cubicBezTo>
                  <a:cubicBezTo>
                    <a:pt x="134" y="12"/>
                    <a:pt x="124" y="18"/>
                    <a:pt x="124" y="31"/>
                  </a:cubicBezTo>
                  <a:cubicBezTo>
                    <a:pt x="124" y="45"/>
                    <a:pt x="135" y="53"/>
                    <a:pt x="146" y="53"/>
                  </a:cubicBezTo>
                  <a:cubicBezTo>
                    <a:pt x="155" y="53"/>
                    <a:pt x="167" y="47"/>
                    <a:pt x="167" y="31"/>
                  </a:cubicBezTo>
                  <a:cubicBezTo>
                    <a:pt x="167" y="15"/>
                    <a:pt x="152" y="0"/>
                    <a:pt x="130" y="0"/>
                  </a:cubicBezTo>
                  <a:cubicBezTo>
                    <a:pt x="94" y="0"/>
                    <a:pt x="76" y="34"/>
                    <a:pt x="69" y="55"/>
                  </a:cubicBezTo>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175">
              <a:extLst>
                <a:ext uri="{FF2B5EF4-FFF2-40B4-BE49-F238E27FC236}">
                  <a16:creationId xmlns:a16="http://schemas.microsoft.com/office/drawing/2014/main" id="{2A5E5405-4497-4399-B354-9894A81491D4}"/>
                </a:ext>
              </a:extLst>
            </p:cNvPr>
            <p:cNvSpPr>
              <a:spLocks noEditPoints="1"/>
            </p:cNvSpPr>
            <p:nvPr>
              <p:custDataLst>
                <p:tags r:id="rId63"/>
              </p:custDataLst>
            </p:nvPr>
          </p:nvSpPr>
          <p:spPr bwMode="auto">
            <a:xfrm>
              <a:off x="5975350" y="4603750"/>
              <a:ext cx="273050" cy="444500"/>
            </a:xfrm>
            <a:custGeom>
              <a:avLst/>
              <a:gdLst>
                <a:gd name="T0" fmla="*/ 97 w 228"/>
                <a:gd name="T1" fmla="*/ 140 h 328"/>
                <a:gd name="T2" fmla="*/ 53 w 228"/>
                <a:gd name="T3" fmla="*/ 78 h 328"/>
                <a:gd name="T4" fmla="*/ 61 w 228"/>
                <a:gd name="T5" fmla="*/ 37 h 328"/>
                <a:gd name="T6" fmla="*/ 97 w 228"/>
                <a:gd name="T7" fmla="*/ 17 h 328"/>
                <a:gd name="T8" fmla="*/ 140 w 228"/>
                <a:gd name="T9" fmla="*/ 78 h 328"/>
                <a:gd name="T10" fmla="*/ 132 w 228"/>
                <a:gd name="T11" fmla="*/ 120 h 328"/>
                <a:gd name="T12" fmla="*/ 97 w 228"/>
                <a:gd name="T13" fmla="*/ 140 h 328"/>
                <a:gd name="T14" fmla="*/ 39 w 228"/>
                <a:gd name="T15" fmla="*/ 159 h 328"/>
                <a:gd name="T16" fmla="*/ 47 w 228"/>
                <a:gd name="T17" fmla="*/ 136 h 328"/>
                <a:gd name="T18" fmla="*/ 97 w 228"/>
                <a:gd name="T19" fmla="*/ 151 h 328"/>
                <a:gd name="T20" fmla="*/ 177 w 228"/>
                <a:gd name="T21" fmla="*/ 78 h 328"/>
                <a:gd name="T22" fmla="*/ 157 w 228"/>
                <a:gd name="T23" fmla="*/ 30 h 328"/>
                <a:gd name="T24" fmla="*/ 202 w 228"/>
                <a:gd name="T25" fmla="*/ 11 h 328"/>
                <a:gd name="T26" fmla="*/ 207 w 228"/>
                <a:gd name="T27" fmla="*/ 11 h 328"/>
                <a:gd name="T28" fmla="*/ 199 w 228"/>
                <a:gd name="T29" fmla="*/ 25 h 328"/>
                <a:gd name="T30" fmla="*/ 213 w 228"/>
                <a:gd name="T31" fmla="*/ 39 h 328"/>
                <a:gd name="T32" fmla="*/ 228 w 228"/>
                <a:gd name="T33" fmla="*/ 24 h 328"/>
                <a:gd name="T34" fmla="*/ 202 w 228"/>
                <a:gd name="T35" fmla="*/ 0 h 328"/>
                <a:gd name="T36" fmla="*/ 149 w 228"/>
                <a:gd name="T37" fmla="*/ 23 h 328"/>
                <a:gd name="T38" fmla="*/ 97 w 228"/>
                <a:gd name="T39" fmla="*/ 5 h 328"/>
                <a:gd name="T40" fmla="*/ 16 w 228"/>
                <a:gd name="T41" fmla="*/ 78 h 328"/>
                <a:gd name="T42" fmla="*/ 39 w 228"/>
                <a:gd name="T43" fmla="*/ 129 h 328"/>
                <a:gd name="T44" fmla="*/ 24 w 228"/>
                <a:gd name="T45" fmla="*/ 171 h 328"/>
                <a:gd name="T46" fmla="*/ 46 w 228"/>
                <a:gd name="T47" fmla="*/ 215 h 328"/>
                <a:gd name="T48" fmla="*/ 0 w 228"/>
                <a:gd name="T49" fmla="*/ 265 h 328"/>
                <a:gd name="T50" fmla="*/ 110 w 228"/>
                <a:gd name="T51" fmla="*/ 328 h 328"/>
                <a:gd name="T52" fmla="*/ 221 w 228"/>
                <a:gd name="T53" fmla="*/ 264 h 328"/>
                <a:gd name="T54" fmla="*/ 188 w 228"/>
                <a:gd name="T55" fmla="*/ 207 h 328"/>
                <a:gd name="T56" fmla="*/ 103 w 228"/>
                <a:gd name="T57" fmla="*/ 193 h 328"/>
                <a:gd name="T58" fmla="*/ 65 w 228"/>
                <a:gd name="T59" fmla="*/ 193 h 328"/>
                <a:gd name="T60" fmla="*/ 39 w 228"/>
                <a:gd name="T61" fmla="*/ 159 h 328"/>
                <a:gd name="T62" fmla="*/ 111 w 228"/>
                <a:gd name="T63" fmla="*/ 317 h 328"/>
                <a:gd name="T64" fmla="*/ 26 w 228"/>
                <a:gd name="T65" fmla="*/ 265 h 328"/>
                <a:gd name="T66" fmla="*/ 67 w 228"/>
                <a:gd name="T67" fmla="*/ 222 h 328"/>
                <a:gd name="T68" fmla="*/ 96 w 228"/>
                <a:gd name="T69" fmla="*/ 222 h 328"/>
                <a:gd name="T70" fmla="*/ 195 w 228"/>
                <a:gd name="T71" fmla="*/ 265 h 328"/>
                <a:gd name="T72" fmla="*/ 111 w 228"/>
                <a:gd name="T73" fmla="*/ 31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8" h="328">
                  <a:moveTo>
                    <a:pt x="97" y="140"/>
                  </a:moveTo>
                  <a:cubicBezTo>
                    <a:pt x="53" y="140"/>
                    <a:pt x="53" y="90"/>
                    <a:pt x="53" y="78"/>
                  </a:cubicBezTo>
                  <a:cubicBezTo>
                    <a:pt x="53" y="65"/>
                    <a:pt x="54" y="49"/>
                    <a:pt x="61" y="37"/>
                  </a:cubicBezTo>
                  <a:cubicBezTo>
                    <a:pt x="65" y="31"/>
                    <a:pt x="77" y="17"/>
                    <a:pt x="97" y="17"/>
                  </a:cubicBezTo>
                  <a:cubicBezTo>
                    <a:pt x="140" y="17"/>
                    <a:pt x="140" y="66"/>
                    <a:pt x="140" y="78"/>
                  </a:cubicBezTo>
                  <a:cubicBezTo>
                    <a:pt x="140" y="91"/>
                    <a:pt x="140" y="107"/>
                    <a:pt x="132" y="120"/>
                  </a:cubicBezTo>
                  <a:cubicBezTo>
                    <a:pt x="128" y="126"/>
                    <a:pt x="117" y="140"/>
                    <a:pt x="97" y="140"/>
                  </a:cubicBezTo>
                  <a:close/>
                  <a:moveTo>
                    <a:pt x="39" y="159"/>
                  </a:moveTo>
                  <a:cubicBezTo>
                    <a:pt x="39" y="157"/>
                    <a:pt x="39" y="146"/>
                    <a:pt x="47" y="136"/>
                  </a:cubicBezTo>
                  <a:cubicBezTo>
                    <a:pt x="67" y="150"/>
                    <a:pt x="87" y="151"/>
                    <a:pt x="97" y="151"/>
                  </a:cubicBezTo>
                  <a:cubicBezTo>
                    <a:pt x="143" y="151"/>
                    <a:pt x="177" y="117"/>
                    <a:pt x="177" y="78"/>
                  </a:cubicBezTo>
                  <a:cubicBezTo>
                    <a:pt x="177" y="60"/>
                    <a:pt x="169" y="42"/>
                    <a:pt x="157" y="30"/>
                  </a:cubicBezTo>
                  <a:cubicBezTo>
                    <a:pt x="175" y="13"/>
                    <a:pt x="193" y="11"/>
                    <a:pt x="202" y="11"/>
                  </a:cubicBezTo>
                  <a:cubicBezTo>
                    <a:pt x="203" y="11"/>
                    <a:pt x="205" y="11"/>
                    <a:pt x="207" y="11"/>
                  </a:cubicBezTo>
                  <a:cubicBezTo>
                    <a:pt x="201" y="13"/>
                    <a:pt x="199" y="19"/>
                    <a:pt x="199" y="25"/>
                  </a:cubicBezTo>
                  <a:cubicBezTo>
                    <a:pt x="199" y="33"/>
                    <a:pt x="205" y="39"/>
                    <a:pt x="213" y="39"/>
                  </a:cubicBezTo>
                  <a:cubicBezTo>
                    <a:pt x="218" y="39"/>
                    <a:pt x="228" y="36"/>
                    <a:pt x="228" y="24"/>
                  </a:cubicBezTo>
                  <a:cubicBezTo>
                    <a:pt x="228" y="16"/>
                    <a:pt x="222" y="0"/>
                    <a:pt x="202" y="0"/>
                  </a:cubicBezTo>
                  <a:cubicBezTo>
                    <a:pt x="192" y="0"/>
                    <a:pt x="170" y="3"/>
                    <a:pt x="149" y="23"/>
                  </a:cubicBezTo>
                  <a:cubicBezTo>
                    <a:pt x="129" y="7"/>
                    <a:pt x="108" y="5"/>
                    <a:pt x="97" y="5"/>
                  </a:cubicBezTo>
                  <a:cubicBezTo>
                    <a:pt x="50" y="5"/>
                    <a:pt x="16" y="40"/>
                    <a:pt x="16" y="78"/>
                  </a:cubicBezTo>
                  <a:cubicBezTo>
                    <a:pt x="16" y="100"/>
                    <a:pt x="27" y="119"/>
                    <a:pt x="39" y="129"/>
                  </a:cubicBezTo>
                  <a:cubicBezTo>
                    <a:pt x="33" y="137"/>
                    <a:pt x="24" y="153"/>
                    <a:pt x="24" y="171"/>
                  </a:cubicBezTo>
                  <a:cubicBezTo>
                    <a:pt x="24" y="186"/>
                    <a:pt x="30" y="205"/>
                    <a:pt x="46" y="215"/>
                  </a:cubicBezTo>
                  <a:cubicBezTo>
                    <a:pt x="16" y="224"/>
                    <a:pt x="0" y="245"/>
                    <a:pt x="0" y="265"/>
                  </a:cubicBezTo>
                  <a:cubicBezTo>
                    <a:pt x="0" y="301"/>
                    <a:pt x="49" y="328"/>
                    <a:pt x="110" y="328"/>
                  </a:cubicBezTo>
                  <a:cubicBezTo>
                    <a:pt x="169" y="328"/>
                    <a:pt x="221" y="303"/>
                    <a:pt x="221" y="264"/>
                  </a:cubicBezTo>
                  <a:cubicBezTo>
                    <a:pt x="221" y="246"/>
                    <a:pt x="214" y="221"/>
                    <a:pt x="188" y="207"/>
                  </a:cubicBezTo>
                  <a:cubicBezTo>
                    <a:pt x="162" y="193"/>
                    <a:pt x="133" y="193"/>
                    <a:pt x="103" y="193"/>
                  </a:cubicBezTo>
                  <a:cubicBezTo>
                    <a:pt x="90" y="193"/>
                    <a:pt x="69" y="193"/>
                    <a:pt x="65" y="193"/>
                  </a:cubicBezTo>
                  <a:cubicBezTo>
                    <a:pt x="49" y="191"/>
                    <a:pt x="39" y="175"/>
                    <a:pt x="39" y="159"/>
                  </a:cubicBezTo>
                  <a:close/>
                  <a:moveTo>
                    <a:pt x="111" y="317"/>
                  </a:moveTo>
                  <a:cubicBezTo>
                    <a:pt x="60" y="317"/>
                    <a:pt x="26" y="291"/>
                    <a:pt x="26" y="265"/>
                  </a:cubicBezTo>
                  <a:cubicBezTo>
                    <a:pt x="26" y="242"/>
                    <a:pt x="45" y="224"/>
                    <a:pt x="67" y="222"/>
                  </a:cubicBezTo>
                  <a:lnTo>
                    <a:pt x="96" y="222"/>
                  </a:lnTo>
                  <a:cubicBezTo>
                    <a:pt x="139" y="222"/>
                    <a:pt x="195" y="222"/>
                    <a:pt x="195" y="265"/>
                  </a:cubicBezTo>
                  <a:cubicBezTo>
                    <a:pt x="195" y="292"/>
                    <a:pt x="159" y="317"/>
                    <a:pt x="111" y="317"/>
                  </a:cubicBezTo>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176">
              <a:extLst>
                <a:ext uri="{FF2B5EF4-FFF2-40B4-BE49-F238E27FC236}">
                  <a16:creationId xmlns:a16="http://schemas.microsoft.com/office/drawing/2014/main" id="{766AA746-008C-46E5-8226-DE9C321747F0}"/>
                </a:ext>
              </a:extLst>
            </p:cNvPr>
            <p:cNvSpPr>
              <a:spLocks/>
            </p:cNvSpPr>
            <p:nvPr>
              <p:custDataLst>
                <p:tags r:id="rId64"/>
              </p:custDataLst>
            </p:nvPr>
          </p:nvSpPr>
          <p:spPr bwMode="auto">
            <a:xfrm>
              <a:off x="6384925" y="4610100"/>
              <a:ext cx="466725" cy="300038"/>
            </a:xfrm>
            <a:custGeom>
              <a:avLst/>
              <a:gdLst>
                <a:gd name="T0" fmla="*/ 38 w 389"/>
                <a:gd name="T1" fmla="*/ 49 h 221"/>
                <a:gd name="T2" fmla="*/ 38 w 389"/>
                <a:gd name="T3" fmla="*/ 183 h 221"/>
                <a:gd name="T4" fmla="*/ 0 w 389"/>
                <a:gd name="T5" fmla="*/ 205 h 221"/>
                <a:gd name="T6" fmla="*/ 0 w 389"/>
                <a:gd name="T7" fmla="*/ 221 h 221"/>
                <a:gd name="T8" fmla="*/ 56 w 389"/>
                <a:gd name="T9" fmla="*/ 219 h 221"/>
                <a:gd name="T10" fmla="*/ 112 w 389"/>
                <a:gd name="T11" fmla="*/ 221 h 221"/>
                <a:gd name="T12" fmla="*/ 112 w 389"/>
                <a:gd name="T13" fmla="*/ 205 h 221"/>
                <a:gd name="T14" fmla="*/ 73 w 389"/>
                <a:gd name="T15" fmla="*/ 183 h 221"/>
                <a:gd name="T16" fmla="*/ 73 w 389"/>
                <a:gd name="T17" fmla="*/ 91 h 221"/>
                <a:gd name="T18" fmla="*/ 140 w 389"/>
                <a:gd name="T19" fmla="*/ 11 h 221"/>
                <a:gd name="T20" fmla="*/ 177 w 389"/>
                <a:gd name="T21" fmla="*/ 66 h 221"/>
                <a:gd name="T22" fmla="*/ 177 w 389"/>
                <a:gd name="T23" fmla="*/ 183 h 221"/>
                <a:gd name="T24" fmla="*/ 138 w 389"/>
                <a:gd name="T25" fmla="*/ 205 h 221"/>
                <a:gd name="T26" fmla="*/ 138 w 389"/>
                <a:gd name="T27" fmla="*/ 221 h 221"/>
                <a:gd name="T28" fmla="*/ 195 w 389"/>
                <a:gd name="T29" fmla="*/ 219 h 221"/>
                <a:gd name="T30" fmla="*/ 250 w 389"/>
                <a:gd name="T31" fmla="*/ 221 h 221"/>
                <a:gd name="T32" fmla="*/ 250 w 389"/>
                <a:gd name="T33" fmla="*/ 205 h 221"/>
                <a:gd name="T34" fmla="*/ 212 w 389"/>
                <a:gd name="T35" fmla="*/ 183 h 221"/>
                <a:gd name="T36" fmla="*/ 212 w 389"/>
                <a:gd name="T37" fmla="*/ 91 h 221"/>
                <a:gd name="T38" fmla="*/ 279 w 389"/>
                <a:gd name="T39" fmla="*/ 11 h 221"/>
                <a:gd name="T40" fmla="*/ 316 w 389"/>
                <a:gd name="T41" fmla="*/ 66 h 221"/>
                <a:gd name="T42" fmla="*/ 316 w 389"/>
                <a:gd name="T43" fmla="*/ 183 h 221"/>
                <a:gd name="T44" fmla="*/ 277 w 389"/>
                <a:gd name="T45" fmla="*/ 205 h 221"/>
                <a:gd name="T46" fmla="*/ 277 w 389"/>
                <a:gd name="T47" fmla="*/ 221 h 221"/>
                <a:gd name="T48" fmla="*/ 333 w 389"/>
                <a:gd name="T49" fmla="*/ 219 h 221"/>
                <a:gd name="T50" fmla="*/ 389 w 389"/>
                <a:gd name="T51" fmla="*/ 221 h 221"/>
                <a:gd name="T52" fmla="*/ 389 w 389"/>
                <a:gd name="T53" fmla="*/ 205 h 221"/>
                <a:gd name="T54" fmla="*/ 350 w 389"/>
                <a:gd name="T55" fmla="*/ 190 h 221"/>
                <a:gd name="T56" fmla="*/ 350 w 389"/>
                <a:gd name="T57" fmla="*/ 95 h 221"/>
                <a:gd name="T58" fmla="*/ 335 w 389"/>
                <a:gd name="T59" fmla="*/ 19 h 221"/>
                <a:gd name="T60" fmla="*/ 282 w 389"/>
                <a:gd name="T61" fmla="*/ 0 h 221"/>
                <a:gd name="T62" fmla="*/ 210 w 389"/>
                <a:gd name="T63" fmla="*/ 49 h 221"/>
                <a:gd name="T64" fmla="*/ 144 w 389"/>
                <a:gd name="T65" fmla="*/ 0 h 221"/>
                <a:gd name="T66" fmla="*/ 70 w 389"/>
                <a:gd name="T67" fmla="*/ 53 h 221"/>
                <a:gd name="T68" fmla="*/ 70 w 389"/>
                <a:gd name="T69" fmla="*/ 0 h 221"/>
                <a:gd name="T70" fmla="*/ 0 w 389"/>
                <a:gd name="T71" fmla="*/ 6 h 221"/>
                <a:gd name="T72" fmla="*/ 0 w 389"/>
                <a:gd name="T73" fmla="*/ 21 h 221"/>
                <a:gd name="T74" fmla="*/ 38 w 389"/>
                <a:gd name="T75" fmla="*/ 49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9" h="221">
                  <a:moveTo>
                    <a:pt x="38" y="49"/>
                  </a:moveTo>
                  <a:lnTo>
                    <a:pt x="38" y="183"/>
                  </a:lnTo>
                  <a:cubicBezTo>
                    <a:pt x="38" y="205"/>
                    <a:pt x="33" y="205"/>
                    <a:pt x="0" y="205"/>
                  </a:cubicBezTo>
                  <a:lnTo>
                    <a:pt x="0" y="221"/>
                  </a:lnTo>
                  <a:cubicBezTo>
                    <a:pt x="17" y="220"/>
                    <a:pt x="42" y="219"/>
                    <a:pt x="56" y="219"/>
                  </a:cubicBezTo>
                  <a:cubicBezTo>
                    <a:pt x="69" y="219"/>
                    <a:pt x="95" y="220"/>
                    <a:pt x="112" y="221"/>
                  </a:cubicBezTo>
                  <a:lnTo>
                    <a:pt x="112" y="205"/>
                  </a:lnTo>
                  <a:cubicBezTo>
                    <a:pt x="78" y="205"/>
                    <a:pt x="73" y="205"/>
                    <a:pt x="73" y="183"/>
                  </a:cubicBezTo>
                  <a:lnTo>
                    <a:pt x="73" y="91"/>
                  </a:lnTo>
                  <a:cubicBezTo>
                    <a:pt x="73" y="39"/>
                    <a:pt x="108" y="11"/>
                    <a:pt x="140" y="11"/>
                  </a:cubicBezTo>
                  <a:cubicBezTo>
                    <a:pt x="172" y="11"/>
                    <a:pt x="177" y="38"/>
                    <a:pt x="177" y="66"/>
                  </a:cubicBezTo>
                  <a:lnTo>
                    <a:pt x="177" y="183"/>
                  </a:lnTo>
                  <a:cubicBezTo>
                    <a:pt x="177" y="205"/>
                    <a:pt x="172" y="205"/>
                    <a:pt x="138" y="205"/>
                  </a:cubicBezTo>
                  <a:lnTo>
                    <a:pt x="138" y="221"/>
                  </a:lnTo>
                  <a:cubicBezTo>
                    <a:pt x="156" y="220"/>
                    <a:pt x="181" y="219"/>
                    <a:pt x="195" y="219"/>
                  </a:cubicBezTo>
                  <a:cubicBezTo>
                    <a:pt x="208" y="219"/>
                    <a:pt x="233" y="220"/>
                    <a:pt x="250" y="221"/>
                  </a:cubicBezTo>
                  <a:lnTo>
                    <a:pt x="250" y="205"/>
                  </a:lnTo>
                  <a:cubicBezTo>
                    <a:pt x="217" y="205"/>
                    <a:pt x="212" y="205"/>
                    <a:pt x="212" y="183"/>
                  </a:cubicBezTo>
                  <a:lnTo>
                    <a:pt x="212" y="91"/>
                  </a:lnTo>
                  <a:cubicBezTo>
                    <a:pt x="212" y="39"/>
                    <a:pt x="247" y="11"/>
                    <a:pt x="279" y="11"/>
                  </a:cubicBezTo>
                  <a:cubicBezTo>
                    <a:pt x="310" y="11"/>
                    <a:pt x="316" y="38"/>
                    <a:pt x="316" y="66"/>
                  </a:cubicBezTo>
                  <a:lnTo>
                    <a:pt x="316" y="183"/>
                  </a:lnTo>
                  <a:cubicBezTo>
                    <a:pt x="316" y="205"/>
                    <a:pt x="310" y="205"/>
                    <a:pt x="277" y="205"/>
                  </a:cubicBezTo>
                  <a:lnTo>
                    <a:pt x="277" y="221"/>
                  </a:lnTo>
                  <a:cubicBezTo>
                    <a:pt x="294" y="220"/>
                    <a:pt x="320" y="219"/>
                    <a:pt x="333" y="219"/>
                  </a:cubicBezTo>
                  <a:cubicBezTo>
                    <a:pt x="346" y="219"/>
                    <a:pt x="372" y="220"/>
                    <a:pt x="389" y="221"/>
                  </a:cubicBezTo>
                  <a:lnTo>
                    <a:pt x="389" y="205"/>
                  </a:lnTo>
                  <a:cubicBezTo>
                    <a:pt x="363" y="205"/>
                    <a:pt x="351" y="205"/>
                    <a:pt x="350" y="190"/>
                  </a:cubicBezTo>
                  <a:lnTo>
                    <a:pt x="350" y="95"/>
                  </a:lnTo>
                  <a:cubicBezTo>
                    <a:pt x="350" y="52"/>
                    <a:pt x="350" y="37"/>
                    <a:pt x="335" y="19"/>
                  </a:cubicBezTo>
                  <a:cubicBezTo>
                    <a:pt x="328" y="10"/>
                    <a:pt x="311" y="0"/>
                    <a:pt x="282" y="0"/>
                  </a:cubicBezTo>
                  <a:cubicBezTo>
                    <a:pt x="240" y="0"/>
                    <a:pt x="219" y="30"/>
                    <a:pt x="210" y="49"/>
                  </a:cubicBezTo>
                  <a:cubicBezTo>
                    <a:pt x="203" y="6"/>
                    <a:pt x="166" y="0"/>
                    <a:pt x="144" y="0"/>
                  </a:cubicBezTo>
                  <a:cubicBezTo>
                    <a:pt x="107" y="0"/>
                    <a:pt x="84" y="22"/>
                    <a:pt x="70" y="53"/>
                  </a:cubicBezTo>
                  <a:lnTo>
                    <a:pt x="70" y="0"/>
                  </a:lnTo>
                  <a:lnTo>
                    <a:pt x="0" y="6"/>
                  </a:lnTo>
                  <a:lnTo>
                    <a:pt x="0" y="21"/>
                  </a:lnTo>
                  <a:cubicBezTo>
                    <a:pt x="35" y="21"/>
                    <a:pt x="38" y="25"/>
                    <a:pt x="38" y="49"/>
                  </a:cubicBezTo>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177">
              <a:extLst>
                <a:ext uri="{FF2B5EF4-FFF2-40B4-BE49-F238E27FC236}">
                  <a16:creationId xmlns:a16="http://schemas.microsoft.com/office/drawing/2014/main" id="{178056B6-2045-4A6F-AEF4-CF210CC8F922}"/>
                </a:ext>
              </a:extLst>
            </p:cNvPr>
            <p:cNvSpPr>
              <a:spLocks noEditPoints="1"/>
            </p:cNvSpPr>
            <p:nvPr>
              <p:custDataLst>
                <p:tags r:id="rId65"/>
              </p:custDataLst>
            </p:nvPr>
          </p:nvSpPr>
          <p:spPr bwMode="auto">
            <a:xfrm>
              <a:off x="6889750" y="4605337"/>
              <a:ext cx="269875" cy="311150"/>
            </a:xfrm>
            <a:custGeom>
              <a:avLst/>
              <a:gdLst>
                <a:gd name="T0" fmla="*/ 145 w 225"/>
                <a:gd name="T1" fmla="*/ 186 h 229"/>
                <a:gd name="T2" fmla="*/ 184 w 225"/>
                <a:gd name="T3" fmla="*/ 227 h 229"/>
                <a:gd name="T4" fmla="*/ 225 w 225"/>
                <a:gd name="T5" fmla="*/ 179 h 229"/>
                <a:gd name="T6" fmla="*/ 225 w 225"/>
                <a:gd name="T7" fmla="*/ 151 h 229"/>
                <a:gd name="T8" fmla="*/ 212 w 225"/>
                <a:gd name="T9" fmla="*/ 151 h 229"/>
                <a:gd name="T10" fmla="*/ 212 w 225"/>
                <a:gd name="T11" fmla="*/ 179 h 229"/>
                <a:gd name="T12" fmla="*/ 194 w 225"/>
                <a:gd name="T13" fmla="*/ 211 h 229"/>
                <a:gd name="T14" fmla="*/ 176 w 225"/>
                <a:gd name="T15" fmla="*/ 186 h 229"/>
                <a:gd name="T16" fmla="*/ 176 w 225"/>
                <a:gd name="T17" fmla="*/ 86 h 229"/>
                <a:gd name="T18" fmla="*/ 158 w 225"/>
                <a:gd name="T19" fmla="*/ 28 h 229"/>
                <a:gd name="T20" fmla="*/ 90 w 225"/>
                <a:gd name="T21" fmla="*/ 0 h 229"/>
                <a:gd name="T22" fmla="*/ 14 w 225"/>
                <a:gd name="T23" fmla="*/ 57 h 229"/>
                <a:gd name="T24" fmla="*/ 37 w 225"/>
                <a:gd name="T25" fmla="*/ 80 h 229"/>
                <a:gd name="T26" fmla="*/ 60 w 225"/>
                <a:gd name="T27" fmla="*/ 57 h 229"/>
                <a:gd name="T28" fmla="*/ 35 w 225"/>
                <a:gd name="T29" fmla="*/ 34 h 229"/>
                <a:gd name="T30" fmla="*/ 89 w 225"/>
                <a:gd name="T31" fmla="*/ 11 h 229"/>
                <a:gd name="T32" fmla="*/ 141 w 225"/>
                <a:gd name="T33" fmla="*/ 75 h 229"/>
                <a:gd name="T34" fmla="*/ 141 w 225"/>
                <a:gd name="T35" fmla="*/ 93 h 229"/>
                <a:gd name="T36" fmla="*/ 50 w 225"/>
                <a:gd name="T37" fmla="*/ 111 h 229"/>
                <a:gd name="T38" fmla="*/ 0 w 225"/>
                <a:gd name="T39" fmla="*/ 176 h 229"/>
                <a:gd name="T40" fmla="*/ 80 w 225"/>
                <a:gd name="T41" fmla="*/ 229 h 229"/>
                <a:gd name="T42" fmla="*/ 145 w 225"/>
                <a:gd name="T43" fmla="*/ 186 h 229"/>
                <a:gd name="T44" fmla="*/ 141 w 225"/>
                <a:gd name="T45" fmla="*/ 104 h 229"/>
                <a:gd name="T46" fmla="*/ 141 w 225"/>
                <a:gd name="T47" fmla="*/ 154 h 229"/>
                <a:gd name="T48" fmla="*/ 83 w 225"/>
                <a:gd name="T49" fmla="*/ 218 h 229"/>
                <a:gd name="T50" fmla="*/ 38 w 225"/>
                <a:gd name="T51" fmla="*/ 176 h 229"/>
                <a:gd name="T52" fmla="*/ 141 w 225"/>
                <a:gd name="T53" fmla="*/ 10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5" h="229">
                  <a:moveTo>
                    <a:pt x="145" y="186"/>
                  </a:moveTo>
                  <a:cubicBezTo>
                    <a:pt x="147" y="206"/>
                    <a:pt x="160" y="227"/>
                    <a:pt x="184" y="227"/>
                  </a:cubicBezTo>
                  <a:cubicBezTo>
                    <a:pt x="194" y="227"/>
                    <a:pt x="225" y="220"/>
                    <a:pt x="225" y="179"/>
                  </a:cubicBezTo>
                  <a:lnTo>
                    <a:pt x="225" y="151"/>
                  </a:lnTo>
                  <a:lnTo>
                    <a:pt x="212" y="151"/>
                  </a:lnTo>
                  <a:lnTo>
                    <a:pt x="212" y="179"/>
                  </a:lnTo>
                  <a:cubicBezTo>
                    <a:pt x="212" y="208"/>
                    <a:pt x="200" y="211"/>
                    <a:pt x="194" y="211"/>
                  </a:cubicBezTo>
                  <a:cubicBezTo>
                    <a:pt x="178" y="211"/>
                    <a:pt x="176" y="189"/>
                    <a:pt x="176" y="186"/>
                  </a:cubicBezTo>
                  <a:lnTo>
                    <a:pt x="176" y="86"/>
                  </a:lnTo>
                  <a:cubicBezTo>
                    <a:pt x="176" y="65"/>
                    <a:pt x="176" y="46"/>
                    <a:pt x="158" y="28"/>
                  </a:cubicBezTo>
                  <a:cubicBezTo>
                    <a:pt x="138" y="8"/>
                    <a:pt x="113" y="0"/>
                    <a:pt x="90" y="0"/>
                  </a:cubicBezTo>
                  <a:cubicBezTo>
                    <a:pt x="49" y="0"/>
                    <a:pt x="14" y="24"/>
                    <a:pt x="14" y="57"/>
                  </a:cubicBezTo>
                  <a:cubicBezTo>
                    <a:pt x="14" y="71"/>
                    <a:pt x="24" y="80"/>
                    <a:pt x="37" y="80"/>
                  </a:cubicBezTo>
                  <a:cubicBezTo>
                    <a:pt x="51" y="80"/>
                    <a:pt x="60" y="70"/>
                    <a:pt x="60" y="57"/>
                  </a:cubicBezTo>
                  <a:cubicBezTo>
                    <a:pt x="60" y="51"/>
                    <a:pt x="58" y="35"/>
                    <a:pt x="35" y="34"/>
                  </a:cubicBezTo>
                  <a:cubicBezTo>
                    <a:pt x="48" y="17"/>
                    <a:pt x="73" y="11"/>
                    <a:pt x="89" y="11"/>
                  </a:cubicBezTo>
                  <a:cubicBezTo>
                    <a:pt x="113" y="11"/>
                    <a:pt x="141" y="31"/>
                    <a:pt x="141" y="75"/>
                  </a:cubicBezTo>
                  <a:lnTo>
                    <a:pt x="141" y="93"/>
                  </a:lnTo>
                  <a:cubicBezTo>
                    <a:pt x="116" y="95"/>
                    <a:pt x="81" y="96"/>
                    <a:pt x="50" y="111"/>
                  </a:cubicBezTo>
                  <a:cubicBezTo>
                    <a:pt x="12" y="128"/>
                    <a:pt x="0" y="154"/>
                    <a:pt x="0" y="176"/>
                  </a:cubicBezTo>
                  <a:cubicBezTo>
                    <a:pt x="0" y="217"/>
                    <a:pt x="48" y="229"/>
                    <a:pt x="80" y="229"/>
                  </a:cubicBezTo>
                  <a:cubicBezTo>
                    <a:pt x="112" y="229"/>
                    <a:pt x="135" y="209"/>
                    <a:pt x="145" y="186"/>
                  </a:cubicBezTo>
                  <a:close/>
                  <a:moveTo>
                    <a:pt x="141" y="104"/>
                  </a:moveTo>
                  <a:lnTo>
                    <a:pt x="141" y="154"/>
                  </a:lnTo>
                  <a:cubicBezTo>
                    <a:pt x="141" y="201"/>
                    <a:pt x="105" y="218"/>
                    <a:pt x="83" y="218"/>
                  </a:cubicBezTo>
                  <a:cubicBezTo>
                    <a:pt x="59" y="218"/>
                    <a:pt x="38" y="201"/>
                    <a:pt x="38" y="176"/>
                  </a:cubicBezTo>
                  <a:cubicBezTo>
                    <a:pt x="38" y="148"/>
                    <a:pt x="59" y="107"/>
                    <a:pt x="141" y="104"/>
                  </a:cubicBezTo>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178">
              <a:extLst>
                <a:ext uri="{FF2B5EF4-FFF2-40B4-BE49-F238E27FC236}">
                  <a16:creationId xmlns:a16="http://schemas.microsoft.com/office/drawing/2014/main" id="{4335B617-369E-4733-8DB0-CF22680DA10C}"/>
                </a:ext>
              </a:extLst>
            </p:cNvPr>
            <p:cNvSpPr>
              <a:spLocks/>
            </p:cNvSpPr>
            <p:nvPr>
              <p:custDataLst>
                <p:tags r:id="rId66"/>
              </p:custDataLst>
            </p:nvPr>
          </p:nvSpPr>
          <p:spPr bwMode="auto">
            <a:xfrm>
              <a:off x="7170738" y="4618037"/>
              <a:ext cx="301625" cy="292100"/>
            </a:xfrm>
            <a:custGeom>
              <a:avLst/>
              <a:gdLst>
                <a:gd name="T0" fmla="*/ 137 w 251"/>
                <a:gd name="T1" fmla="*/ 97 h 215"/>
                <a:gd name="T2" fmla="*/ 183 w 251"/>
                <a:gd name="T3" fmla="*/ 41 h 215"/>
                <a:gd name="T4" fmla="*/ 242 w 251"/>
                <a:gd name="T5" fmla="*/ 15 h 215"/>
                <a:gd name="T6" fmla="*/ 242 w 251"/>
                <a:gd name="T7" fmla="*/ 0 h 215"/>
                <a:gd name="T8" fmla="*/ 201 w 251"/>
                <a:gd name="T9" fmla="*/ 1 h 215"/>
                <a:gd name="T10" fmla="*/ 154 w 251"/>
                <a:gd name="T11" fmla="*/ 0 h 215"/>
                <a:gd name="T12" fmla="*/ 154 w 251"/>
                <a:gd name="T13" fmla="*/ 15 h 215"/>
                <a:gd name="T14" fmla="*/ 168 w 251"/>
                <a:gd name="T15" fmla="*/ 31 h 215"/>
                <a:gd name="T16" fmla="*/ 160 w 251"/>
                <a:gd name="T17" fmla="*/ 48 h 215"/>
                <a:gd name="T18" fmla="*/ 130 w 251"/>
                <a:gd name="T19" fmla="*/ 87 h 215"/>
                <a:gd name="T20" fmla="*/ 91 w 251"/>
                <a:gd name="T21" fmla="*/ 37 h 215"/>
                <a:gd name="T22" fmla="*/ 86 w 251"/>
                <a:gd name="T23" fmla="*/ 28 h 215"/>
                <a:gd name="T24" fmla="*/ 104 w 251"/>
                <a:gd name="T25" fmla="*/ 15 h 215"/>
                <a:gd name="T26" fmla="*/ 104 w 251"/>
                <a:gd name="T27" fmla="*/ 0 h 215"/>
                <a:gd name="T28" fmla="*/ 50 w 251"/>
                <a:gd name="T29" fmla="*/ 1 h 215"/>
                <a:gd name="T30" fmla="*/ 2 w 251"/>
                <a:gd name="T31" fmla="*/ 0 h 215"/>
                <a:gd name="T32" fmla="*/ 2 w 251"/>
                <a:gd name="T33" fmla="*/ 15 h 215"/>
                <a:gd name="T34" fmla="*/ 61 w 251"/>
                <a:gd name="T35" fmla="*/ 46 h 215"/>
                <a:gd name="T36" fmla="*/ 111 w 251"/>
                <a:gd name="T37" fmla="*/ 110 h 215"/>
                <a:gd name="T38" fmla="*/ 64 w 251"/>
                <a:gd name="T39" fmla="*/ 169 h 215"/>
                <a:gd name="T40" fmla="*/ 0 w 251"/>
                <a:gd name="T41" fmla="*/ 199 h 215"/>
                <a:gd name="T42" fmla="*/ 0 w 251"/>
                <a:gd name="T43" fmla="*/ 215 h 215"/>
                <a:gd name="T44" fmla="*/ 41 w 251"/>
                <a:gd name="T45" fmla="*/ 213 h 215"/>
                <a:gd name="T46" fmla="*/ 89 w 251"/>
                <a:gd name="T47" fmla="*/ 215 h 215"/>
                <a:gd name="T48" fmla="*/ 89 w 251"/>
                <a:gd name="T49" fmla="*/ 199 h 215"/>
                <a:gd name="T50" fmla="*/ 74 w 251"/>
                <a:gd name="T51" fmla="*/ 184 h 215"/>
                <a:gd name="T52" fmla="*/ 119 w 251"/>
                <a:gd name="T53" fmla="*/ 120 h 215"/>
                <a:gd name="T54" fmla="*/ 157 w 251"/>
                <a:gd name="T55" fmla="*/ 170 h 215"/>
                <a:gd name="T56" fmla="*/ 167 w 251"/>
                <a:gd name="T57" fmla="*/ 187 h 215"/>
                <a:gd name="T58" fmla="*/ 150 w 251"/>
                <a:gd name="T59" fmla="*/ 199 h 215"/>
                <a:gd name="T60" fmla="*/ 150 w 251"/>
                <a:gd name="T61" fmla="*/ 215 h 215"/>
                <a:gd name="T62" fmla="*/ 203 w 251"/>
                <a:gd name="T63" fmla="*/ 213 h 215"/>
                <a:gd name="T64" fmla="*/ 251 w 251"/>
                <a:gd name="T65" fmla="*/ 215 h 215"/>
                <a:gd name="T66" fmla="*/ 251 w 251"/>
                <a:gd name="T67" fmla="*/ 199 h 215"/>
                <a:gd name="T68" fmla="*/ 204 w 251"/>
                <a:gd name="T69" fmla="*/ 184 h 215"/>
                <a:gd name="T70" fmla="*/ 137 w 251"/>
                <a:gd name="T71" fmla="*/ 97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215">
                  <a:moveTo>
                    <a:pt x="137" y="97"/>
                  </a:moveTo>
                  <a:cubicBezTo>
                    <a:pt x="152" y="78"/>
                    <a:pt x="171" y="54"/>
                    <a:pt x="183" y="41"/>
                  </a:cubicBezTo>
                  <a:cubicBezTo>
                    <a:pt x="198" y="23"/>
                    <a:pt x="219" y="16"/>
                    <a:pt x="242" y="15"/>
                  </a:cubicBezTo>
                  <a:lnTo>
                    <a:pt x="242" y="0"/>
                  </a:lnTo>
                  <a:cubicBezTo>
                    <a:pt x="229" y="1"/>
                    <a:pt x="214" y="1"/>
                    <a:pt x="201" y="1"/>
                  </a:cubicBezTo>
                  <a:cubicBezTo>
                    <a:pt x="186" y="1"/>
                    <a:pt x="160" y="0"/>
                    <a:pt x="154" y="0"/>
                  </a:cubicBezTo>
                  <a:lnTo>
                    <a:pt x="154" y="15"/>
                  </a:lnTo>
                  <a:cubicBezTo>
                    <a:pt x="164" y="16"/>
                    <a:pt x="168" y="23"/>
                    <a:pt x="168" y="31"/>
                  </a:cubicBezTo>
                  <a:cubicBezTo>
                    <a:pt x="168" y="39"/>
                    <a:pt x="163" y="45"/>
                    <a:pt x="160" y="48"/>
                  </a:cubicBezTo>
                  <a:lnTo>
                    <a:pt x="130" y="87"/>
                  </a:lnTo>
                  <a:lnTo>
                    <a:pt x="91" y="37"/>
                  </a:lnTo>
                  <a:cubicBezTo>
                    <a:pt x="86" y="32"/>
                    <a:pt x="86" y="31"/>
                    <a:pt x="86" y="28"/>
                  </a:cubicBezTo>
                  <a:cubicBezTo>
                    <a:pt x="86" y="20"/>
                    <a:pt x="94" y="16"/>
                    <a:pt x="104" y="15"/>
                  </a:cubicBezTo>
                  <a:lnTo>
                    <a:pt x="104" y="0"/>
                  </a:lnTo>
                  <a:cubicBezTo>
                    <a:pt x="91" y="0"/>
                    <a:pt x="58" y="1"/>
                    <a:pt x="50" y="1"/>
                  </a:cubicBezTo>
                  <a:cubicBezTo>
                    <a:pt x="39" y="1"/>
                    <a:pt x="16" y="1"/>
                    <a:pt x="2" y="0"/>
                  </a:cubicBezTo>
                  <a:lnTo>
                    <a:pt x="2" y="15"/>
                  </a:lnTo>
                  <a:cubicBezTo>
                    <a:pt x="37" y="15"/>
                    <a:pt x="38" y="16"/>
                    <a:pt x="61" y="46"/>
                  </a:cubicBezTo>
                  <a:lnTo>
                    <a:pt x="111" y="110"/>
                  </a:lnTo>
                  <a:lnTo>
                    <a:pt x="64" y="169"/>
                  </a:lnTo>
                  <a:cubicBezTo>
                    <a:pt x="40" y="198"/>
                    <a:pt x="10" y="199"/>
                    <a:pt x="0" y="199"/>
                  </a:cubicBezTo>
                  <a:lnTo>
                    <a:pt x="0" y="215"/>
                  </a:lnTo>
                  <a:cubicBezTo>
                    <a:pt x="13" y="214"/>
                    <a:pt x="28" y="213"/>
                    <a:pt x="41" y="213"/>
                  </a:cubicBezTo>
                  <a:cubicBezTo>
                    <a:pt x="56" y="213"/>
                    <a:pt x="77" y="214"/>
                    <a:pt x="89" y="215"/>
                  </a:cubicBezTo>
                  <a:lnTo>
                    <a:pt x="89" y="199"/>
                  </a:lnTo>
                  <a:cubicBezTo>
                    <a:pt x="78" y="198"/>
                    <a:pt x="74" y="191"/>
                    <a:pt x="74" y="184"/>
                  </a:cubicBezTo>
                  <a:cubicBezTo>
                    <a:pt x="74" y="173"/>
                    <a:pt x="89" y="156"/>
                    <a:pt x="119" y="120"/>
                  </a:cubicBezTo>
                  <a:lnTo>
                    <a:pt x="157" y="170"/>
                  </a:lnTo>
                  <a:cubicBezTo>
                    <a:pt x="161" y="176"/>
                    <a:pt x="167" y="184"/>
                    <a:pt x="167" y="187"/>
                  </a:cubicBezTo>
                  <a:cubicBezTo>
                    <a:pt x="167" y="191"/>
                    <a:pt x="163" y="199"/>
                    <a:pt x="150" y="199"/>
                  </a:cubicBezTo>
                  <a:lnTo>
                    <a:pt x="150" y="215"/>
                  </a:lnTo>
                  <a:cubicBezTo>
                    <a:pt x="164" y="214"/>
                    <a:pt x="192" y="213"/>
                    <a:pt x="203" y="213"/>
                  </a:cubicBezTo>
                  <a:cubicBezTo>
                    <a:pt x="217" y="213"/>
                    <a:pt x="236" y="214"/>
                    <a:pt x="251" y="215"/>
                  </a:cubicBezTo>
                  <a:lnTo>
                    <a:pt x="251" y="199"/>
                  </a:lnTo>
                  <a:cubicBezTo>
                    <a:pt x="224" y="199"/>
                    <a:pt x="215" y="198"/>
                    <a:pt x="204" y="184"/>
                  </a:cubicBezTo>
                  <a:lnTo>
                    <a:pt x="137" y="97"/>
                  </a:lnTo>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179">
              <a:extLst>
                <a:ext uri="{FF2B5EF4-FFF2-40B4-BE49-F238E27FC236}">
                  <a16:creationId xmlns:a16="http://schemas.microsoft.com/office/drawing/2014/main" id="{937B8444-E1B1-4960-9BCE-6A63DA106226}"/>
                </a:ext>
              </a:extLst>
            </p:cNvPr>
            <p:cNvSpPr>
              <a:spLocks/>
            </p:cNvSpPr>
            <p:nvPr>
              <p:custDataLst>
                <p:tags r:id="rId67"/>
              </p:custDataLst>
            </p:nvPr>
          </p:nvSpPr>
          <p:spPr bwMode="auto">
            <a:xfrm>
              <a:off x="6323013" y="5241925"/>
              <a:ext cx="250825" cy="209550"/>
            </a:xfrm>
            <a:custGeom>
              <a:avLst/>
              <a:gdLst>
                <a:gd name="T0" fmla="*/ 93 w 209"/>
                <a:gd name="T1" fmla="*/ 24 h 154"/>
                <a:gd name="T2" fmla="*/ 134 w 209"/>
                <a:gd name="T3" fmla="*/ 24 h 154"/>
                <a:gd name="T4" fmla="*/ 121 w 209"/>
                <a:gd name="T5" fmla="*/ 104 h 154"/>
                <a:gd name="T6" fmla="*/ 125 w 209"/>
                <a:gd name="T7" fmla="*/ 135 h 154"/>
                <a:gd name="T8" fmla="*/ 141 w 209"/>
                <a:gd name="T9" fmla="*/ 154 h 154"/>
                <a:gd name="T10" fmla="*/ 157 w 209"/>
                <a:gd name="T11" fmla="*/ 138 h 154"/>
                <a:gd name="T12" fmla="*/ 154 w 209"/>
                <a:gd name="T13" fmla="*/ 130 h 154"/>
                <a:gd name="T14" fmla="*/ 141 w 209"/>
                <a:gd name="T15" fmla="*/ 69 h 154"/>
                <a:gd name="T16" fmla="*/ 146 w 209"/>
                <a:gd name="T17" fmla="*/ 24 h 154"/>
                <a:gd name="T18" fmla="*/ 190 w 209"/>
                <a:gd name="T19" fmla="*/ 24 h 154"/>
                <a:gd name="T20" fmla="*/ 203 w 209"/>
                <a:gd name="T21" fmla="*/ 21 h 154"/>
                <a:gd name="T22" fmla="*/ 209 w 209"/>
                <a:gd name="T23" fmla="*/ 10 h 154"/>
                <a:gd name="T24" fmla="*/ 194 w 209"/>
                <a:gd name="T25" fmla="*/ 0 h 154"/>
                <a:gd name="T26" fmla="*/ 62 w 209"/>
                <a:gd name="T27" fmla="*/ 0 h 154"/>
                <a:gd name="T28" fmla="*/ 22 w 209"/>
                <a:gd name="T29" fmla="*/ 18 h 154"/>
                <a:gd name="T30" fmla="*/ 0 w 209"/>
                <a:gd name="T31" fmla="*/ 48 h 154"/>
                <a:gd name="T32" fmla="*/ 6 w 209"/>
                <a:gd name="T33" fmla="*/ 52 h 154"/>
                <a:gd name="T34" fmla="*/ 12 w 209"/>
                <a:gd name="T35" fmla="*/ 48 h 154"/>
                <a:gd name="T36" fmla="*/ 59 w 209"/>
                <a:gd name="T37" fmla="*/ 24 h 154"/>
                <a:gd name="T38" fmla="*/ 80 w 209"/>
                <a:gd name="T39" fmla="*/ 24 h 154"/>
                <a:gd name="T40" fmla="*/ 40 w 209"/>
                <a:gd name="T41" fmla="*/ 124 h 154"/>
                <a:gd name="T42" fmla="*/ 34 w 209"/>
                <a:gd name="T43" fmla="*/ 137 h 154"/>
                <a:gd name="T44" fmla="*/ 33 w 209"/>
                <a:gd name="T45" fmla="*/ 143 h 154"/>
                <a:gd name="T46" fmla="*/ 45 w 209"/>
                <a:gd name="T47" fmla="*/ 154 h 154"/>
                <a:gd name="T48" fmla="*/ 71 w 209"/>
                <a:gd name="T49" fmla="*/ 107 h 154"/>
                <a:gd name="T50" fmla="*/ 93 w 209"/>
                <a:gd name="T51" fmla="*/ 2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9" h="154">
                  <a:moveTo>
                    <a:pt x="93" y="24"/>
                  </a:moveTo>
                  <a:lnTo>
                    <a:pt x="134" y="24"/>
                  </a:lnTo>
                  <a:cubicBezTo>
                    <a:pt x="129" y="45"/>
                    <a:pt x="121" y="76"/>
                    <a:pt x="121" y="104"/>
                  </a:cubicBezTo>
                  <a:cubicBezTo>
                    <a:pt x="121" y="118"/>
                    <a:pt x="123" y="127"/>
                    <a:pt x="125" y="135"/>
                  </a:cubicBezTo>
                  <a:cubicBezTo>
                    <a:pt x="131" y="152"/>
                    <a:pt x="135" y="154"/>
                    <a:pt x="141" y="154"/>
                  </a:cubicBezTo>
                  <a:cubicBezTo>
                    <a:pt x="149" y="154"/>
                    <a:pt x="157" y="146"/>
                    <a:pt x="157" y="138"/>
                  </a:cubicBezTo>
                  <a:cubicBezTo>
                    <a:pt x="157" y="135"/>
                    <a:pt x="156" y="134"/>
                    <a:pt x="154" y="130"/>
                  </a:cubicBezTo>
                  <a:cubicBezTo>
                    <a:pt x="148" y="117"/>
                    <a:pt x="141" y="98"/>
                    <a:pt x="141" y="69"/>
                  </a:cubicBezTo>
                  <a:cubicBezTo>
                    <a:pt x="141" y="62"/>
                    <a:pt x="141" y="48"/>
                    <a:pt x="146" y="24"/>
                  </a:cubicBezTo>
                  <a:lnTo>
                    <a:pt x="190" y="24"/>
                  </a:lnTo>
                  <a:cubicBezTo>
                    <a:pt x="196" y="24"/>
                    <a:pt x="199" y="24"/>
                    <a:pt x="203" y="21"/>
                  </a:cubicBezTo>
                  <a:cubicBezTo>
                    <a:pt x="208" y="17"/>
                    <a:pt x="209" y="12"/>
                    <a:pt x="209" y="10"/>
                  </a:cubicBezTo>
                  <a:cubicBezTo>
                    <a:pt x="209" y="0"/>
                    <a:pt x="200" y="0"/>
                    <a:pt x="194" y="0"/>
                  </a:cubicBezTo>
                  <a:lnTo>
                    <a:pt x="62" y="0"/>
                  </a:lnTo>
                  <a:cubicBezTo>
                    <a:pt x="48" y="0"/>
                    <a:pt x="38" y="3"/>
                    <a:pt x="22" y="18"/>
                  </a:cubicBezTo>
                  <a:cubicBezTo>
                    <a:pt x="13" y="26"/>
                    <a:pt x="0" y="45"/>
                    <a:pt x="0" y="48"/>
                  </a:cubicBezTo>
                  <a:cubicBezTo>
                    <a:pt x="0" y="52"/>
                    <a:pt x="4" y="52"/>
                    <a:pt x="6" y="52"/>
                  </a:cubicBezTo>
                  <a:cubicBezTo>
                    <a:pt x="10" y="52"/>
                    <a:pt x="10" y="51"/>
                    <a:pt x="12" y="48"/>
                  </a:cubicBezTo>
                  <a:cubicBezTo>
                    <a:pt x="30" y="24"/>
                    <a:pt x="51" y="24"/>
                    <a:pt x="59" y="24"/>
                  </a:cubicBezTo>
                  <a:lnTo>
                    <a:pt x="80" y="24"/>
                  </a:lnTo>
                  <a:cubicBezTo>
                    <a:pt x="70" y="62"/>
                    <a:pt x="51" y="103"/>
                    <a:pt x="40" y="124"/>
                  </a:cubicBezTo>
                  <a:cubicBezTo>
                    <a:pt x="38" y="129"/>
                    <a:pt x="35" y="136"/>
                    <a:pt x="34" y="137"/>
                  </a:cubicBezTo>
                  <a:cubicBezTo>
                    <a:pt x="33" y="139"/>
                    <a:pt x="33" y="140"/>
                    <a:pt x="33" y="143"/>
                  </a:cubicBezTo>
                  <a:cubicBezTo>
                    <a:pt x="33" y="148"/>
                    <a:pt x="37" y="154"/>
                    <a:pt x="45" y="154"/>
                  </a:cubicBezTo>
                  <a:cubicBezTo>
                    <a:pt x="59" y="154"/>
                    <a:pt x="63" y="138"/>
                    <a:pt x="71" y="107"/>
                  </a:cubicBezTo>
                  <a:lnTo>
                    <a:pt x="93" y="24"/>
                  </a:lnTo>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180">
              <a:extLst>
                <a:ext uri="{FF2B5EF4-FFF2-40B4-BE49-F238E27FC236}">
                  <a16:creationId xmlns:a16="http://schemas.microsoft.com/office/drawing/2014/main" id="{78004766-A1E9-49BF-A68F-E108FFE1B798}"/>
                </a:ext>
              </a:extLst>
            </p:cNvPr>
            <p:cNvSpPr>
              <a:spLocks/>
            </p:cNvSpPr>
            <p:nvPr>
              <p:custDataLst>
                <p:tags r:id="rId68"/>
              </p:custDataLst>
            </p:nvPr>
          </p:nvSpPr>
          <p:spPr bwMode="auto">
            <a:xfrm>
              <a:off x="7621588" y="4446587"/>
              <a:ext cx="338138" cy="477838"/>
            </a:xfrm>
            <a:custGeom>
              <a:avLst/>
              <a:gdLst>
                <a:gd name="T0" fmla="*/ 235 w 281"/>
                <a:gd name="T1" fmla="*/ 36 h 352"/>
                <a:gd name="T2" fmla="*/ 267 w 281"/>
                <a:gd name="T3" fmla="*/ 15 h 352"/>
                <a:gd name="T4" fmla="*/ 281 w 281"/>
                <a:gd name="T5" fmla="*/ 6 h 352"/>
                <a:gd name="T6" fmla="*/ 274 w 281"/>
                <a:gd name="T7" fmla="*/ 0 h 352"/>
                <a:gd name="T8" fmla="*/ 218 w 281"/>
                <a:gd name="T9" fmla="*/ 1 h 352"/>
                <a:gd name="T10" fmla="*/ 145 w 281"/>
                <a:gd name="T11" fmla="*/ 0 h 352"/>
                <a:gd name="T12" fmla="*/ 135 w 281"/>
                <a:gd name="T13" fmla="*/ 10 h 352"/>
                <a:gd name="T14" fmla="*/ 152 w 281"/>
                <a:gd name="T15" fmla="*/ 15 h 352"/>
                <a:gd name="T16" fmla="*/ 180 w 281"/>
                <a:gd name="T17" fmla="*/ 16 h 352"/>
                <a:gd name="T18" fmla="*/ 196 w 281"/>
                <a:gd name="T19" fmla="*/ 26 h 352"/>
                <a:gd name="T20" fmla="*/ 194 w 281"/>
                <a:gd name="T21" fmla="*/ 37 h 352"/>
                <a:gd name="T22" fmla="*/ 137 w 281"/>
                <a:gd name="T23" fmla="*/ 266 h 352"/>
                <a:gd name="T24" fmla="*/ 65 w 281"/>
                <a:gd name="T25" fmla="*/ 341 h 352"/>
                <a:gd name="T26" fmla="*/ 17 w 281"/>
                <a:gd name="T27" fmla="*/ 310 h 352"/>
                <a:gd name="T28" fmla="*/ 23 w 281"/>
                <a:gd name="T29" fmla="*/ 310 h 352"/>
                <a:gd name="T30" fmla="*/ 56 w 281"/>
                <a:gd name="T31" fmla="*/ 278 h 352"/>
                <a:gd name="T32" fmla="*/ 34 w 281"/>
                <a:gd name="T33" fmla="*/ 257 h 352"/>
                <a:gd name="T34" fmla="*/ 0 w 281"/>
                <a:gd name="T35" fmla="*/ 297 h 352"/>
                <a:gd name="T36" fmla="*/ 66 w 281"/>
                <a:gd name="T37" fmla="*/ 352 h 352"/>
                <a:gd name="T38" fmla="*/ 176 w 281"/>
                <a:gd name="T39" fmla="*/ 269 h 352"/>
                <a:gd name="T40" fmla="*/ 235 w 281"/>
                <a:gd name="T41" fmla="*/ 3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1" h="352">
                  <a:moveTo>
                    <a:pt x="235" y="36"/>
                  </a:moveTo>
                  <a:cubicBezTo>
                    <a:pt x="239" y="20"/>
                    <a:pt x="240" y="15"/>
                    <a:pt x="267" y="15"/>
                  </a:cubicBezTo>
                  <a:cubicBezTo>
                    <a:pt x="275" y="15"/>
                    <a:pt x="281" y="15"/>
                    <a:pt x="281" y="6"/>
                  </a:cubicBezTo>
                  <a:cubicBezTo>
                    <a:pt x="281" y="1"/>
                    <a:pt x="278" y="0"/>
                    <a:pt x="274" y="0"/>
                  </a:cubicBezTo>
                  <a:cubicBezTo>
                    <a:pt x="261" y="0"/>
                    <a:pt x="231" y="1"/>
                    <a:pt x="218" y="1"/>
                  </a:cubicBezTo>
                  <a:cubicBezTo>
                    <a:pt x="202" y="1"/>
                    <a:pt x="162" y="0"/>
                    <a:pt x="145" y="0"/>
                  </a:cubicBezTo>
                  <a:cubicBezTo>
                    <a:pt x="141" y="0"/>
                    <a:pt x="135" y="0"/>
                    <a:pt x="135" y="10"/>
                  </a:cubicBezTo>
                  <a:cubicBezTo>
                    <a:pt x="135" y="15"/>
                    <a:pt x="139" y="15"/>
                    <a:pt x="152" y="15"/>
                  </a:cubicBezTo>
                  <a:cubicBezTo>
                    <a:pt x="163" y="15"/>
                    <a:pt x="168" y="15"/>
                    <a:pt x="180" y="16"/>
                  </a:cubicBezTo>
                  <a:cubicBezTo>
                    <a:pt x="192" y="18"/>
                    <a:pt x="196" y="19"/>
                    <a:pt x="196" y="26"/>
                  </a:cubicBezTo>
                  <a:cubicBezTo>
                    <a:pt x="196" y="29"/>
                    <a:pt x="195" y="33"/>
                    <a:pt x="194" y="37"/>
                  </a:cubicBezTo>
                  <a:lnTo>
                    <a:pt x="137" y="266"/>
                  </a:lnTo>
                  <a:cubicBezTo>
                    <a:pt x="125" y="314"/>
                    <a:pt x="91" y="341"/>
                    <a:pt x="65" y="341"/>
                  </a:cubicBezTo>
                  <a:cubicBezTo>
                    <a:pt x="52" y="341"/>
                    <a:pt x="25" y="336"/>
                    <a:pt x="17" y="310"/>
                  </a:cubicBezTo>
                  <a:cubicBezTo>
                    <a:pt x="19" y="310"/>
                    <a:pt x="22" y="310"/>
                    <a:pt x="23" y="310"/>
                  </a:cubicBezTo>
                  <a:cubicBezTo>
                    <a:pt x="43" y="310"/>
                    <a:pt x="56" y="293"/>
                    <a:pt x="56" y="278"/>
                  </a:cubicBezTo>
                  <a:cubicBezTo>
                    <a:pt x="56" y="262"/>
                    <a:pt x="42" y="257"/>
                    <a:pt x="34" y="257"/>
                  </a:cubicBezTo>
                  <a:cubicBezTo>
                    <a:pt x="25" y="257"/>
                    <a:pt x="0" y="263"/>
                    <a:pt x="0" y="297"/>
                  </a:cubicBezTo>
                  <a:cubicBezTo>
                    <a:pt x="0" y="328"/>
                    <a:pt x="27" y="352"/>
                    <a:pt x="66" y="352"/>
                  </a:cubicBezTo>
                  <a:cubicBezTo>
                    <a:pt x="112" y="352"/>
                    <a:pt x="164" y="319"/>
                    <a:pt x="176" y="269"/>
                  </a:cubicBezTo>
                  <a:lnTo>
                    <a:pt x="235" y="36"/>
                  </a:lnTo>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181">
              <a:extLst>
                <a:ext uri="{FF2B5EF4-FFF2-40B4-BE49-F238E27FC236}">
                  <a16:creationId xmlns:a16="http://schemas.microsoft.com/office/drawing/2014/main" id="{367AD44A-8F10-4E75-802A-A6CF1D9BE846}"/>
                </a:ext>
              </a:extLst>
            </p:cNvPr>
            <p:cNvSpPr>
              <a:spLocks/>
            </p:cNvSpPr>
            <p:nvPr>
              <p:custDataLst>
                <p:tags r:id="rId69"/>
              </p:custDataLst>
            </p:nvPr>
          </p:nvSpPr>
          <p:spPr bwMode="auto">
            <a:xfrm>
              <a:off x="8027988" y="4402137"/>
              <a:ext cx="139700" cy="676275"/>
            </a:xfrm>
            <a:custGeom>
              <a:avLst/>
              <a:gdLst>
                <a:gd name="T0" fmla="*/ 115 w 115"/>
                <a:gd name="T1" fmla="*/ 493 h 498"/>
                <a:gd name="T2" fmla="*/ 107 w 115"/>
                <a:gd name="T3" fmla="*/ 482 h 498"/>
                <a:gd name="T4" fmla="*/ 28 w 115"/>
                <a:gd name="T5" fmla="*/ 249 h 498"/>
                <a:gd name="T6" fmla="*/ 109 w 115"/>
                <a:gd name="T7" fmla="*/ 13 h 498"/>
                <a:gd name="T8" fmla="*/ 115 w 115"/>
                <a:gd name="T9" fmla="*/ 5 h 498"/>
                <a:gd name="T10" fmla="*/ 110 w 115"/>
                <a:gd name="T11" fmla="*/ 0 h 498"/>
                <a:gd name="T12" fmla="*/ 31 w 115"/>
                <a:gd name="T13" fmla="*/ 97 h 498"/>
                <a:gd name="T14" fmla="*/ 0 w 115"/>
                <a:gd name="T15" fmla="*/ 249 h 498"/>
                <a:gd name="T16" fmla="*/ 32 w 115"/>
                <a:gd name="T17" fmla="*/ 404 h 498"/>
                <a:gd name="T18" fmla="*/ 110 w 115"/>
                <a:gd name="T19" fmla="*/ 498 h 498"/>
                <a:gd name="T20" fmla="*/ 115 w 115"/>
                <a:gd name="T21" fmla="*/ 493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8">
                  <a:moveTo>
                    <a:pt x="115" y="493"/>
                  </a:moveTo>
                  <a:cubicBezTo>
                    <a:pt x="115" y="492"/>
                    <a:pt x="115" y="491"/>
                    <a:pt x="107" y="482"/>
                  </a:cubicBezTo>
                  <a:cubicBezTo>
                    <a:pt x="44" y="419"/>
                    <a:pt x="28" y="325"/>
                    <a:pt x="28" y="249"/>
                  </a:cubicBezTo>
                  <a:cubicBezTo>
                    <a:pt x="28" y="162"/>
                    <a:pt x="47" y="75"/>
                    <a:pt x="109" y="13"/>
                  </a:cubicBezTo>
                  <a:cubicBezTo>
                    <a:pt x="115" y="7"/>
                    <a:pt x="115" y="6"/>
                    <a:pt x="115" y="5"/>
                  </a:cubicBezTo>
                  <a:cubicBezTo>
                    <a:pt x="115" y="1"/>
                    <a:pt x="113" y="0"/>
                    <a:pt x="110" y="0"/>
                  </a:cubicBezTo>
                  <a:cubicBezTo>
                    <a:pt x="105" y="0"/>
                    <a:pt x="60" y="33"/>
                    <a:pt x="31" y="97"/>
                  </a:cubicBezTo>
                  <a:cubicBezTo>
                    <a:pt x="6" y="152"/>
                    <a:pt x="0" y="207"/>
                    <a:pt x="0" y="249"/>
                  </a:cubicBezTo>
                  <a:cubicBezTo>
                    <a:pt x="0" y="288"/>
                    <a:pt x="5" y="348"/>
                    <a:pt x="32" y="404"/>
                  </a:cubicBezTo>
                  <a:cubicBezTo>
                    <a:pt x="62" y="466"/>
                    <a:pt x="105" y="498"/>
                    <a:pt x="110" y="498"/>
                  </a:cubicBezTo>
                  <a:cubicBezTo>
                    <a:pt x="113" y="498"/>
                    <a:pt x="115" y="497"/>
                    <a:pt x="115" y="493"/>
                  </a:cubicBezTo>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182">
              <a:extLst>
                <a:ext uri="{FF2B5EF4-FFF2-40B4-BE49-F238E27FC236}">
                  <a16:creationId xmlns:a16="http://schemas.microsoft.com/office/drawing/2014/main" id="{72DB95DD-0952-41D2-BA6E-167906671BA0}"/>
                </a:ext>
              </a:extLst>
            </p:cNvPr>
            <p:cNvSpPr>
              <a:spLocks/>
            </p:cNvSpPr>
            <p:nvPr>
              <p:custDataLst>
                <p:tags r:id="rId70"/>
              </p:custDataLst>
            </p:nvPr>
          </p:nvSpPr>
          <p:spPr bwMode="auto">
            <a:xfrm>
              <a:off x="8218488" y="4618037"/>
              <a:ext cx="323850" cy="298450"/>
            </a:xfrm>
            <a:custGeom>
              <a:avLst/>
              <a:gdLst>
                <a:gd name="T0" fmla="*/ 118 w 269"/>
                <a:gd name="T1" fmla="*/ 29 h 220"/>
                <a:gd name="T2" fmla="*/ 175 w 269"/>
                <a:gd name="T3" fmla="*/ 29 h 220"/>
                <a:gd name="T4" fmla="*/ 154 w 269"/>
                <a:gd name="T5" fmla="*/ 157 h 220"/>
                <a:gd name="T6" fmla="*/ 158 w 269"/>
                <a:gd name="T7" fmla="*/ 195 h 220"/>
                <a:gd name="T8" fmla="*/ 176 w 269"/>
                <a:gd name="T9" fmla="*/ 220 h 220"/>
                <a:gd name="T10" fmla="*/ 196 w 269"/>
                <a:gd name="T11" fmla="*/ 201 h 220"/>
                <a:gd name="T12" fmla="*/ 193 w 269"/>
                <a:gd name="T13" fmla="*/ 190 h 220"/>
                <a:gd name="T14" fmla="*/ 179 w 269"/>
                <a:gd name="T15" fmla="*/ 108 h 220"/>
                <a:gd name="T16" fmla="*/ 188 w 269"/>
                <a:gd name="T17" fmla="*/ 29 h 220"/>
                <a:gd name="T18" fmla="*/ 244 w 269"/>
                <a:gd name="T19" fmla="*/ 29 h 220"/>
                <a:gd name="T20" fmla="*/ 269 w 269"/>
                <a:gd name="T21" fmla="*/ 12 h 220"/>
                <a:gd name="T22" fmla="*/ 249 w 269"/>
                <a:gd name="T23" fmla="*/ 0 h 220"/>
                <a:gd name="T24" fmla="*/ 82 w 269"/>
                <a:gd name="T25" fmla="*/ 0 h 220"/>
                <a:gd name="T26" fmla="*/ 30 w 269"/>
                <a:gd name="T27" fmla="*/ 23 h 220"/>
                <a:gd name="T28" fmla="*/ 0 w 269"/>
                <a:gd name="T29" fmla="*/ 68 h 220"/>
                <a:gd name="T30" fmla="*/ 6 w 269"/>
                <a:gd name="T31" fmla="*/ 73 h 220"/>
                <a:gd name="T32" fmla="*/ 14 w 269"/>
                <a:gd name="T33" fmla="*/ 67 h 220"/>
                <a:gd name="T34" fmla="*/ 77 w 269"/>
                <a:gd name="T35" fmla="*/ 29 h 220"/>
                <a:gd name="T36" fmla="*/ 105 w 269"/>
                <a:gd name="T37" fmla="*/ 29 h 220"/>
                <a:gd name="T38" fmla="*/ 41 w 269"/>
                <a:gd name="T39" fmla="*/ 195 h 220"/>
                <a:gd name="T40" fmla="*/ 37 w 269"/>
                <a:gd name="T41" fmla="*/ 207 h 220"/>
                <a:gd name="T42" fmla="*/ 52 w 269"/>
                <a:gd name="T43" fmla="*/ 220 h 220"/>
                <a:gd name="T44" fmla="*/ 77 w 269"/>
                <a:gd name="T45" fmla="*/ 188 h 220"/>
                <a:gd name="T46" fmla="*/ 90 w 269"/>
                <a:gd name="T47" fmla="*/ 139 h 220"/>
                <a:gd name="T48" fmla="*/ 118 w 269"/>
                <a:gd name="T49" fmla="*/ 29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9" h="220">
                  <a:moveTo>
                    <a:pt x="118" y="29"/>
                  </a:moveTo>
                  <a:lnTo>
                    <a:pt x="175" y="29"/>
                  </a:lnTo>
                  <a:cubicBezTo>
                    <a:pt x="158" y="102"/>
                    <a:pt x="154" y="124"/>
                    <a:pt x="154" y="157"/>
                  </a:cubicBezTo>
                  <a:cubicBezTo>
                    <a:pt x="154" y="165"/>
                    <a:pt x="154" y="178"/>
                    <a:pt x="158" y="195"/>
                  </a:cubicBezTo>
                  <a:cubicBezTo>
                    <a:pt x="163" y="217"/>
                    <a:pt x="168" y="220"/>
                    <a:pt x="176" y="220"/>
                  </a:cubicBezTo>
                  <a:cubicBezTo>
                    <a:pt x="186" y="220"/>
                    <a:pt x="196" y="211"/>
                    <a:pt x="196" y="201"/>
                  </a:cubicBezTo>
                  <a:cubicBezTo>
                    <a:pt x="196" y="198"/>
                    <a:pt x="196" y="197"/>
                    <a:pt x="193" y="190"/>
                  </a:cubicBezTo>
                  <a:cubicBezTo>
                    <a:pt x="179" y="154"/>
                    <a:pt x="179" y="122"/>
                    <a:pt x="179" y="108"/>
                  </a:cubicBezTo>
                  <a:cubicBezTo>
                    <a:pt x="179" y="81"/>
                    <a:pt x="182" y="54"/>
                    <a:pt x="188" y="29"/>
                  </a:cubicBezTo>
                  <a:lnTo>
                    <a:pt x="244" y="29"/>
                  </a:lnTo>
                  <a:cubicBezTo>
                    <a:pt x="251" y="29"/>
                    <a:pt x="269" y="29"/>
                    <a:pt x="269" y="12"/>
                  </a:cubicBezTo>
                  <a:cubicBezTo>
                    <a:pt x="269" y="0"/>
                    <a:pt x="258" y="0"/>
                    <a:pt x="249" y="0"/>
                  </a:cubicBezTo>
                  <a:lnTo>
                    <a:pt x="82" y="0"/>
                  </a:lnTo>
                  <a:cubicBezTo>
                    <a:pt x="71" y="0"/>
                    <a:pt x="52" y="0"/>
                    <a:pt x="30" y="23"/>
                  </a:cubicBezTo>
                  <a:cubicBezTo>
                    <a:pt x="13" y="43"/>
                    <a:pt x="0" y="65"/>
                    <a:pt x="0" y="68"/>
                  </a:cubicBezTo>
                  <a:cubicBezTo>
                    <a:pt x="0" y="68"/>
                    <a:pt x="0" y="73"/>
                    <a:pt x="6" y="73"/>
                  </a:cubicBezTo>
                  <a:cubicBezTo>
                    <a:pt x="10" y="73"/>
                    <a:pt x="11" y="71"/>
                    <a:pt x="14" y="67"/>
                  </a:cubicBezTo>
                  <a:cubicBezTo>
                    <a:pt x="38" y="29"/>
                    <a:pt x="67" y="29"/>
                    <a:pt x="77" y="29"/>
                  </a:cubicBezTo>
                  <a:lnTo>
                    <a:pt x="105" y="29"/>
                  </a:lnTo>
                  <a:cubicBezTo>
                    <a:pt x="89" y="89"/>
                    <a:pt x="62" y="149"/>
                    <a:pt x="41" y="195"/>
                  </a:cubicBezTo>
                  <a:cubicBezTo>
                    <a:pt x="37" y="202"/>
                    <a:pt x="37" y="203"/>
                    <a:pt x="37" y="207"/>
                  </a:cubicBezTo>
                  <a:cubicBezTo>
                    <a:pt x="37" y="216"/>
                    <a:pt x="45" y="220"/>
                    <a:pt x="52" y="220"/>
                  </a:cubicBezTo>
                  <a:cubicBezTo>
                    <a:pt x="67" y="220"/>
                    <a:pt x="71" y="206"/>
                    <a:pt x="77" y="188"/>
                  </a:cubicBezTo>
                  <a:cubicBezTo>
                    <a:pt x="84" y="165"/>
                    <a:pt x="84" y="164"/>
                    <a:pt x="90" y="139"/>
                  </a:cubicBezTo>
                  <a:lnTo>
                    <a:pt x="118" y="29"/>
                  </a:lnTo>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183">
              <a:extLst>
                <a:ext uri="{FF2B5EF4-FFF2-40B4-BE49-F238E27FC236}">
                  <a16:creationId xmlns:a16="http://schemas.microsoft.com/office/drawing/2014/main" id="{6B38254D-50AF-4CD6-9837-5B4784551276}"/>
                </a:ext>
              </a:extLst>
            </p:cNvPr>
            <p:cNvSpPr>
              <a:spLocks/>
            </p:cNvSpPr>
            <p:nvPr>
              <p:custDataLst>
                <p:tags r:id="rId71"/>
              </p:custDataLst>
            </p:nvPr>
          </p:nvSpPr>
          <p:spPr bwMode="auto">
            <a:xfrm>
              <a:off x="8597900" y="4402137"/>
              <a:ext cx="139700" cy="676275"/>
            </a:xfrm>
            <a:custGeom>
              <a:avLst/>
              <a:gdLst>
                <a:gd name="T0" fmla="*/ 116 w 116"/>
                <a:gd name="T1" fmla="*/ 249 h 498"/>
                <a:gd name="T2" fmla="*/ 83 w 116"/>
                <a:gd name="T3" fmla="*/ 93 h 498"/>
                <a:gd name="T4" fmla="*/ 5 w 116"/>
                <a:gd name="T5" fmla="*/ 0 h 498"/>
                <a:gd name="T6" fmla="*/ 0 w 116"/>
                <a:gd name="T7" fmla="*/ 5 h 498"/>
                <a:gd name="T8" fmla="*/ 10 w 116"/>
                <a:gd name="T9" fmla="*/ 16 h 498"/>
                <a:gd name="T10" fmla="*/ 87 w 116"/>
                <a:gd name="T11" fmla="*/ 249 h 498"/>
                <a:gd name="T12" fmla="*/ 7 w 116"/>
                <a:gd name="T13" fmla="*/ 485 h 498"/>
                <a:gd name="T14" fmla="*/ 0 w 116"/>
                <a:gd name="T15" fmla="*/ 493 h 498"/>
                <a:gd name="T16" fmla="*/ 5 w 116"/>
                <a:gd name="T17" fmla="*/ 498 h 498"/>
                <a:gd name="T18" fmla="*/ 85 w 116"/>
                <a:gd name="T19" fmla="*/ 401 h 498"/>
                <a:gd name="T20" fmla="*/ 116 w 116"/>
                <a:gd name="T21" fmla="*/ 24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8">
                  <a:moveTo>
                    <a:pt x="116" y="249"/>
                  </a:moveTo>
                  <a:cubicBezTo>
                    <a:pt x="116" y="210"/>
                    <a:pt x="111" y="150"/>
                    <a:pt x="83" y="93"/>
                  </a:cubicBezTo>
                  <a:cubicBezTo>
                    <a:pt x="53" y="32"/>
                    <a:pt x="10" y="0"/>
                    <a:pt x="5" y="0"/>
                  </a:cubicBezTo>
                  <a:cubicBezTo>
                    <a:pt x="2" y="0"/>
                    <a:pt x="0" y="2"/>
                    <a:pt x="0" y="5"/>
                  </a:cubicBezTo>
                  <a:cubicBezTo>
                    <a:pt x="0" y="6"/>
                    <a:pt x="0" y="7"/>
                    <a:pt x="10" y="16"/>
                  </a:cubicBezTo>
                  <a:cubicBezTo>
                    <a:pt x="59" y="65"/>
                    <a:pt x="87" y="145"/>
                    <a:pt x="87" y="249"/>
                  </a:cubicBezTo>
                  <a:cubicBezTo>
                    <a:pt x="87" y="334"/>
                    <a:pt x="69" y="422"/>
                    <a:pt x="7" y="485"/>
                  </a:cubicBezTo>
                  <a:cubicBezTo>
                    <a:pt x="0" y="491"/>
                    <a:pt x="0" y="492"/>
                    <a:pt x="0" y="493"/>
                  </a:cubicBezTo>
                  <a:cubicBezTo>
                    <a:pt x="0" y="496"/>
                    <a:pt x="2" y="498"/>
                    <a:pt x="5" y="498"/>
                  </a:cubicBezTo>
                  <a:cubicBezTo>
                    <a:pt x="10" y="498"/>
                    <a:pt x="55" y="464"/>
                    <a:pt x="85" y="401"/>
                  </a:cubicBezTo>
                  <a:cubicBezTo>
                    <a:pt x="110" y="346"/>
                    <a:pt x="116" y="291"/>
                    <a:pt x="116" y="249"/>
                  </a:cubicBezTo>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34" name="Group 433">
            <a:extLst>
              <a:ext uri="{FF2B5EF4-FFF2-40B4-BE49-F238E27FC236}">
                <a16:creationId xmlns:a16="http://schemas.microsoft.com/office/drawing/2014/main" id="{E28F8A44-6A65-4D88-B4B1-231FC7E49FB8}"/>
              </a:ext>
            </a:extLst>
          </p:cNvPr>
          <p:cNvGrpSpPr>
            <a:grpSpLocks noChangeAspect="1"/>
          </p:cNvGrpSpPr>
          <p:nvPr>
            <p:custDataLst>
              <p:tags r:id="rId2"/>
            </p:custDataLst>
          </p:nvPr>
        </p:nvGrpSpPr>
        <p:grpSpPr>
          <a:xfrm>
            <a:off x="2052637" y="2563813"/>
            <a:ext cx="8410576" cy="1130300"/>
            <a:chOff x="2052637" y="2563813"/>
            <a:chExt cx="8410576" cy="1130300"/>
          </a:xfrm>
        </p:grpSpPr>
        <p:sp>
          <p:nvSpPr>
            <p:cNvPr id="378" name="Freeform 251">
              <a:extLst>
                <a:ext uri="{FF2B5EF4-FFF2-40B4-BE49-F238E27FC236}">
                  <a16:creationId xmlns:a16="http://schemas.microsoft.com/office/drawing/2014/main" id="{6A0FC75C-A454-4521-AFD3-D1862A14909C}"/>
                </a:ext>
              </a:extLst>
            </p:cNvPr>
            <p:cNvSpPr>
              <a:spLocks/>
            </p:cNvSpPr>
            <p:nvPr>
              <p:custDataLst>
                <p:tags r:id="rId3"/>
              </p:custDataLst>
            </p:nvPr>
          </p:nvSpPr>
          <p:spPr bwMode="auto">
            <a:xfrm>
              <a:off x="2052637" y="2965451"/>
              <a:ext cx="201613" cy="265113"/>
            </a:xfrm>
            <a:custGeom>
              <a:avLst/>
              <a:gdLst>
                <a:gd name="T0" fmla="*/ 234 w 280"/>
                <a:gd name="T1" fmla="*/ 36 h 352"/>
                <a:gd name="T2" fmla="*/ 267 w 280"/>
                <a:gd name="T3" fmla="*/ 15 h 352"/>
                <a:gd name="T4" fmla="*/ 280 w 280"/>
                <a:gd name="T5" fmla="*/ 6 h 352"/>
                <a:gd name="T6" fmla="*/ 273 w 280"/>
                <a:gd name="T7" fmla="*/ 0 h 352"/>
                <a:gd name="T8" fmla="*/ 218 w 280"/>
                <a:gd name="T9" fmla="*/ 1 h 352"/>
                <a:gd name="T10" fmla="*/ 144 w 280"/>
                <a:gd name="T11" fmla="*/ 0 h 352"/>
                <a:gd name="T12" fmla="*/ 134 w 280"/>
                <a:gd name="T13" fmla="*/ 10 h 352"/>
                <a:gd name="T14" fmla="*/ 151 w 280"/>
                <a:gd name="T15" fmla="*/ 15 h 352"/>
                <a:gd name="T16" fmla="*/ 180 w 280"/>
                <a:gd name="T17" fmla="*/ 16 h 352"/>
                <a:gd name="T18" fmla="*/ 195 w 280"/>
                <a:gd name="T19" fmla="*/ 26 h 352"/>
                <a:gd name="T20" fmla="*/ 193 w 280"/>
                <a:gd name="T21" fmla="*/ 37 h 352"/>
                <a:gd name="T22" fmla="*/ 136 w 280"/>
                <a:gd name="T23" fmla="*/ 266 h 352"/>
                <a:gd name="T24" fmla="*/ 64 w 280"/>
                <a:gd name="T25" fmla="*/ 341 h 352"/>
                <a:gd name="T26" fmla="*/ 17 w 280"/>
                <a:gd name="T27" fmla="*/ 310 h 352"/>
                <a:gd name="T28" fmla="*/ 23 w 280"/>
                <a:gd name="T29" fmla="*/ 310 h 352"/>
                <a:gd name="T30" fmla="*/ 55 w 280"/>
                <a:gd name="T31" fmla="*/ 278 h 352"/>
                <a:gd name="T32" fmla="*/ 33 w 280"/>
                <a:gd name="T33" fmla="*/ 257 h 352"/>
                <a:gd name="T34" fmla="*/ 0 w 280"/>
                <a:gd name="T35" fmla="*/ 297 h 352"/>
                <a:gd name="T36" fmla="*/ 66 w 280"/>
                <a:gd name="T37" fmla="*/ 352 h 352"/>
                <a:gd name="T38" fmla="*/ 176 w 280"/>
                <a:gd name="T39" fmla="*/ 269 h 352"/>
                <a:gd name="T40" fmla="*/ 234 w 280"/>
                <a:gd name="T41" fmla="*/ 3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0" h="352">
                  <a:moveTo>
                    <a:pt x="234" y="36"/>
                  </a:moveTo>
                  <a:cubicBezTo>
                    <a:pt x="238" y="20"/>
                    <a:pt x="239" y="15"/>
                    <a:pt x="267" y="15"/>
                  </a:cubicBezTo>
                  <a:cubicBezTo>
                    <a:pt x="275" y="15"/>
                    <a:pt x="280" y="15"/>
                    <a:pt x="280" y="6"/>
                  </a:cubicBezTo>
                  <a:cubicBezTo>
                    <a:pt x="280" y="1"/>
                    <a:pt x="277" y="0"/>
                    <a:pt x="273" y="0"/>
                  </a:cubicBezTo>
                  <a:cubicBezTo>
                    <a:pt x="261" y="0"/>
                    <a:pt x="230" y="1"/>
                    <a:pt x="218" y="1"/>
                  </a:cubicBezTo>
                  <a:cubicBezTo>
                    <a:pt x="201" y="1"/>
                    <a:pt x="161" y="0"/>
                    <a:pt x="144" y="0"/>
                  </a:cubicBezTo>
                  <a:cubicBezTo>
                    <a:pt x="140" y="0"/>
                    <a:pt x="134" y="0"/>
                    <a:pt x="134" y="10"/>
                  </a:cubicBezTo>
                  <a:cubicBezTo>
                    <a:pt x="134" y="15"/>
                    <a:pt x="138" y="15"/>
                    <a:pt x="151" y="15"/>
                  </a:cubicBezTo>
                  <a:cubicBezTo>
                    <a:pt x="162" y="15"/>
                    <a:pt x="167" y="15"/>
                    <a:pt x="180" y="16"/>
                  </a:cubicBezTo>
                  <a:cubicBezTo>
                    <a:pt x="192" y="18"/>
                    <a:pt x="195" y="19"/>
                    <a:pt x="195" y="26"/>
                  </a:cubicBezTo>
                  <a:cubicBezTo>
                    <a:pt x="195" y="29"/>
                    <a:pt x="194" y="33"/>
                    <a:pt x="193" y="37"/>
                  </a:cubicBezTo>
                  <a:lnTo>
                    <a:pt x="136" y="266"/>
                  </a:lnTo>
                  <a:cubicBezTo>
                    <a:pt x="124" y="314"/>
                    <a:pt x="90" y="341"/>
                    <a:pt x="64" y="341"/>
                  </a:cubicBezTo>
                  <a:cubicBezTo>
                    <a:pt x="51" y="341"/>
                    <a:pt x="25" y="336"/>
                    <a:pt x="17" y="310"/>
                  </a:cubicBezTo>
                  <a:cubicBezTo>
                    <a:pt x="18" y="310"/>
                    <a:pt x="22" y="310"/>
                    <a:pt x="23" y="310"/>
                  </a:cubicBezTo>
                  <a:cubicBezTo>
                    <a:pt x="42" y="310"/>
                    <a:pt x="55" y="293"/>
                    <a:pt x="55" y="278"/>
                  </a:cubicBezTo>
                  <a:cubicBezTo>
                    <a:pt x="55" y="262"/>
                    <a:pt x="42" y="257"/>
                    <a:pt x="33" y="257"/>
                  </a:cubicBezTo>
                  <a:cubicBezTo>
                    <a:pt x="24" y="257"/>
                    <a:pt x="0" y="263"/>
                    <a:pt x="0" y="297"/>
                  </a:cubicBezTo>
                  <a:cubicBezTo>
                    <a:pt x="0" y="328"/>
                    <a:pt x="26" y="352"/>
                    <a:pt x="66" y="352"/>
                  </a:cubicBezTo>
                  <a:cubicBezTo>
                    <a:pt x="111" y="352"/>
                    <a:pt x="163" y="319"/>
                    <a:pt x="176" y="269"/>
                  </a:cubicBezTo>
                  <a:lnTo>
                    <a:pt x="234" y="36"/>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 name="Freeform 252">
              <a:extLst>
                <a:ext uri="{FF2B5EF4-FFF2-40B4-BE49-F238E27FC236}">
                  <a16:creationId xmlns:a16="http://schemas.microsoft.com/office/drawing/2014/main" id="{436B4632-AEF6-4947-963D-31943515BBA8}"/>
                </a:ext>
              </a:extLst>
            </p:cNvPr>
            <p:cNvSpPr>
              <a:spLocks/>
            </p:cNvSpPr>
            <p:nvPr>
              <p:custDataLst>
                <p:tags r:id="rId4"/>
              </p:custDataLst>
            </p:nvPr>
          </p:nvSpPr>
          <p:spPr bwMode="auto">
            <a:xfrm>
              <a:off x="2295525" y="2940051"/>
              <a:ext cx="84138" cy="376238"/>
            </a:xfrm>
            <a:custGeom>
              <a:avLst/>
              <a:gdLst>
                <a:gd name="T0" fmla="*/ 116 w 116"/>
                <a:gd name="T1" fmla="*/ 493 h 498"/>
                <a:gd name="T2" fmla="*/ 107 w 116"/>
                <a:gd name="T3" fmla="*/ 482 h 498"/>
                <a:gd name="T4" fmla="*/ 29 w 116"/>
                <a:gd name="T5" fmla="*/ 249 h 498"/>
                <a:gd name="T6" fmla="*/ 109 w 116"/>
                <a:gd name="T7" fmla="*/ 13 h 498"/>
                <a:gd name="T8" fmla="*/ 116 w 116"/>
                <a:gd name="T9" fmla="*/ 5 h 498"/>
                <a:gd name="T10" fmla="*/ 111 w 116"/>
                <a:gd name="T11" fmla="*/ 0 h 498"/>
                <a:gd name="T12" fmla="*/ 31 w 116"/>
                <a:gd name="T13" fmla="*/ 97 h 498"/>
                <a:gd name="T14" fmla="*/ 0 w 116"/>
                <a:gd name="T15" fmla="*/ 249 h 498"/>
                <a:gd name="T16" fmla="*/ 33 w 116"/>
                <a:gd name="T17" fmla="*/ 405 h 498"/>
                <a:gd name="T18" fmla="*/ 111 w 116"/>
                <a:gd name="T19" fmla="*/ 498 h 498"/>
                <a:gd name="T20" fmla="*/ 116 w 116"/>
                <a:gd name="T21" fmla="*/ 493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8">
                  <a:moveTo>
                    <a:pt x="116" y="493"/>
                  </a:moveTo>
                  <a:cubicBezTo>
                    <a:pt x="116" y="492"/>
                    <a:pt x="116" y="491"/>
                    <a:pt x="107" y="482"/>
                  </a:cubicBezTo>
                  <a:cubicBezTo>
                    <a:pt x="45" y="420"/>
                    <a:pt x="29" y="325"/>
                    <a:pt x="29" y="249"/>
                  </a:cubicBezTo>
                  <a:cubicBezTo>
                    <a:pt x="29" y="162"/>
                    <a:pt x="48" y="75"/>
                    <a:pt x="109" y="13"/>
                  </a:cubicBezTo>
                  <a:cubicBezTo>
                    <a:pt x="116" y="7"/>
                    <a:pt x="116" y="6"/>
                    <a:pt x="116" y="5"/>
                  </a:cubicBezTo>
                  <a:cubicBezTo>
                    <a:pt x="116" y="1"/>
                    <a:pt x="114" y="0"/>
                    <a:pt x="111" y="0"/>
                  </a:cubicBezTo>
                  <a:cubicBezTo>
                    <a:pt x="106" y="0"/>
                    <a:pt x="61" y="33"/>
                    <a:pt x="31" y="97"/>
                  </a:cubicBezTo>
                  <a:cubicBezTo>
                    <a:pt x="6" y="152"/>
                    <a:pt x="0" y="207"/>
                    <a:pt x="0" y="249"/>
                  </a:cubicBezTo>
                  <a:cubicBezTo>
                    <a:pt x="0" y="288"/>
                    <a:pt x="5" y="348"/>
                    <a:pt x="33" y="405"/>
                  </a:cubicBezTo>
                  <a:cubicBezTo>
                    <a:pt x="63" y="466"/>
                    <a:pt x="106" y="498"/>
                    <a:pt x="111" y="498"/>
                  </a:cubicBezTo>
                  <a:cubicBezTo>
                    <a:pt x="114" y="498"/>
                    <a:pt x="116" y="497"/>
                    <a:pt x="116" y="493"/>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 name="Freeform 253">
              <a:extLst>
                <a:ext uri="{FF2B5EF4-FFF2-40B4-BE49-F238E27FC236}">
                  <a16:creationId xmlns:a16="http://schemas.microsoft.com/office/drawing/2014/main" id="{2AECDAF0-C7A3-461D-98F2-A7388113E33E}"/>
                </a:ext>
              </a:extLst>
            </p:cNvPr>
            <p:cNvSpPr>
              <a:spLocks/>
            </p:cNvSpPr>
            <p:nvPr>
              <p:custDataLst>
                <p:tags r:id="rId5"/>
              </p:custDataLst>
            </p:nvPr>
          </p:nvSpPr>
          <p:spPr bwMode="auto">
            <a:xfrm>
              <a:off x="2409825" y="3060701"/>
              <a:ext cx="193675" cy="166688"/>
            </a:xfrm>
            <a:custGeom>
              <a:avLst/>
              <a:gdLst>
                <a:gd name="T0" fmla="*/ 118 w 269"/>
                <a:gd name="T1" fmla="*/ 29 h 220"/>
                <a:gd name="T2" fmla="*/ 175 w 269"/>
                <a:gd name="T3" fmla="*/ 29 h 220"/>
                <a:gd name="T4" fmla="*/ 154 w 269"/>
                <a:gd name="T5" fmla="*/ 157 h 220"/>
                <a:gd name="T6" fmla="*/ 158 w 269"/>
                <a:gd name="T7" fmla="*/ 195 h 220"/>
                <a:gd name="T8" fmla="*/ 176 w 269"/>
                <a:gd name="T9" fmla="*/ 220 h 220"/>
                <a:gd name="T10" fmla="*/ 196 w 269"/>
                <a:gd name="T11" fmla="*/ 201 h 220"/>
                <a:gd name="T12" fmla="*/ 193 w 269"/>
                <a:gd name="T13" fmla="*/ 190 h 220"/>
                <a:gd name="T14" fmla="*/ 179 w 269"/>
                <a:gd name="T15" fmla="*/ 108 h 220"/>
                <a:gd name="T16" fmla="*/ 188 w 269"/>
                <a:gd name="T17" fmla="*/ 29 h 220"/>
                <a:gd name="T18" fmla="*/ 244 w 269"/>
                <a:gd name="T19" fmla="*/ 29 h 220"/>
                <a:gd name="T20" fmla="*/ 269 w 269"/>
                <a:gd name="T21" fmla="*/ 12 h 220"/>
                <a:gd name="T22" fmla="*/ 249 w 269"/>
                <a:gd name="T23" fmla="*/ 0 h 220"/>
                <a:gd name="T24" fmla="*/ 82 w 269"/>
                <a:gd name="T25" fmla="*/ 0 h 220"/>
                <a:gd name="T26" fmla="*/ 30 w 269"/>
                <a:gd name="T27" fmla="*/ 23 h 220"/>
                <a:gd name="T28" fmla="*/ 0 w 269"/>
                <a:gd name="T29" fmla="*/ 68 h 220"/>
                <a:gd name="T30" fmla="*/ 6 w 269"/>
                <a:gd name="T31" fmla="*/ 73 h 220"/>
                <a:gd name="T32" fmla="*/ 14 w 269"/>
                <a:gd name="T33" fmla="*/ 67 h 220"/>
                <a:gd name="T34" fmla="*/ 77 w 269"/>
                <a:gd name="T35" fmla="*/ 29 h 220"/>
                <a:gd name="T36" fmla="*/ 105 w 269"/>
                <a:gd name="T37" fmla="*/ 29 h 220"/>
                <a:gd name="T38" fmla="*/ 42 w 269"/>
                <a:gd name="T39" fmla="*/ 195 h 220"/>
                <a:gd name="T40" fmla="*/ 38 w 269"/>
                <a:gd name="T41" fmla="*/ 207 h 220"/>
                <a:gd name="T42" fmla="*/ 52 w 269"/>
                <a:gd name="T43" fmla="*/ 220 h 220"/>
                <a:gd name="T44" fmla="*/ 77 w 269"/>
                <a:gd name="T45" fmla="*/ 188 h 220"/>
                <a:gd name="T46" fmla="*/ 90 w 269"/>
                <a:gd name="T47" fmla="*/ 139 h 220"/>
                <a:gd name="T48" fmla="*/ 118 w 269"/>
                <a:gd name="T49" fmla="*/ 29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9" h="220">
                  <a:moveTo>
                    <a:pt x="118" y="29"/>
                  </a:moveTo>
                  <a:lnTo>
                    <a:pt x="175" y="29"/>
                  </a:lnTo>
                  <a:cubicBezTo>
                    <a:pt x="158" y="102"/>
                    <a:pt x="154" y="124"/>
                    <a:pt x="154" y="157"/>
                  </a:cubicBezTo>
                  <a:cubicBezTo>
                    <a:pt x="154" y="165"/>
                    <a:pt x="154" y="178"/>
                    <a:pt x="158" y="195"/>
                  </a:cubicBezTo>
                  <a:cubicBezTo>
                    <a:pt x="163" y="217"/>
                    <a:pt x="168" y="220"/>
                    <a:pt x="176" y="220"/>
                  </a:cubicBezTo>
                  <a:cubicBezTo>
                    <a:pt x="186" y="220"/>
                    <a:pt x="196" y="211"/>
                    <a:pt x="196" y="201"/>
                  </a:cubicBezTo>
                  <a:cubicBezTo>
                    <a:pt x="196" y="198"/>
                    <a:pt x="196" y="197"/>
                    <a:pt x="193" y="190"/>
                  </a:cubicBezTo>
                  <a:cubicBezTo>
                    <a:pt x="179" y="154"/>
                    <a:pt x="179" y="122"/>
                    <a:pt x="179" y="108"/>
                  </a:cubicBezTo>
                  <a:cubicBezTo>
                    <a:pt x="179" y="81"/>
                    <a:pt x="182" y="55"/>
                    <a:pt x="188" y="29"/>
                  </a:cubicBezTo>
                  <a:lnTo>
                    <a:pt x="244" y="29"/>
                  </a:lnTo>
                  <a:cubicBezTo>
                    <a:pt x="251" y="29"/>
                    <a:pt x="269" y="29"/>
                    <a:pt x="269" y="12"/>
                  </a:cubicBezTo>
                  <a:cubicBezTo>
                    <a:pt x="269" y="0"/>
                    <a:pt x="258" y="0"/>
                    <a:pt x="249" y="0"/>
                  </a:cubicBezTo>
                  <a:lnTo>
                    <a:pt x="82" y="0"/>
                  </a:lnTo>
                  <a:cubicBezTo>
                    <a:pt x="71" y="0"/>
                    <a:pt x="52" y="0"/>
                    <a:pt x="30" y="23"/>
                  </a:cubicBezTo>
                  <a:cubicBezTo>
                    <a:pt x="13" y="43"/>
                    <a:pt x="0" y="65"/>
                    <a:pt x="0" y="68"/>
                  </a:cubicBezTo>
                  <a:cubicBezTo>
                    <a:pt x="0" y="68"/>
                    <a:pt x="0" y="73"/>
                    <a:pt x="6" y="73"/>
                  </a:cubicBezTo>
                  <a:cubicBezTo>
                    <a:pt x="10" y="73"/>
                    <a:pt x="11" y="71"/>
                    <a:pt x="14" y="67"/>
                  </a:cubicBezTo>
                  <a:cubicBezTo>
                    <a:pt x="38" y="29"/>
                    <a:pt x="67" y="29"/>
                    <a:pt x="77" y="29"/>
                  </a:cubicBezTo>
                  <a:lnTo>
                    <a:pt x="105" y="29"/>
                  </a:lnTo>
                  <a:cubicBezTo>
                    <a:pt x="89" y="89"/>
                    <a:pt x="62" y="149"/>
                    <a:pt x="42" y="195"/>
                  </a:cubicBezTo>
                  <a:cubicBezTo>
                    <a:pt x="38" y="202"/>
                    <a:pt x="38" y="203"/>
                    <a:pt x="38" y="207"/>
                  </a:cubicBezTo>
                  <a:cubicBezTo>
                    <a:pt x="38" y="216"/>
                    <a:pt x="46" y="220"/>
                    <a:pt x="52" y="220"/>
                  </a:cubicBezTo>
                  <a:cubicBezTo>
                    <a:pt x="67" y="220"/>
                    <a:pt x="71" y="206"/>
                    <a:pt x="77" y="188"/>
                  </a:cubicBezTo>
                  <a:cubicBezTo>
                    <a:pt x="84" y="165"/>
                    <a:pt x="84" y="164"/>
                    <a:pt x="90" y="139"/>
                  </a:cubicBezTo>
                  <a:lnTo>
                    <a:pt x="118" y="29"/>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 name="Freeform 254">
              <a:extLst>
                <a:ext uri="{FF2B5EF4-FFF2-40B4-BE49-F238E27FC236}">
                  <a16:creationId xmlns:a16="http://schemas.microsoft.com/office/drawing/2014/main" id="{B2A15ECD-AC1A-4953-9C4B-0E35E420B681}"/>
                </a:ext>
              </a:extLst>
            </p:cNvPr>
            <p:cNvSpPr>
              <a:spLocks/>
            </p:cNvSpPr>
            <p:nvPr>
              <p:custDataLst>
                <p:tags r:id="rId6"/>
              </p:custDataLst>
            </p:nvPr>
          </p:nvSpPr>
          <p:spPr bwMode="auto">
            <a:xfrm>
              <a:off x="2638425" y="2940051"/>
              <a:ext cx="82550" cy="376238"/>
            </a:xfrm>
            <a:custGeom>
              <a:avLst/>
              <a:gdLst>
                <a:gd name="T0" fmla="*/ 116 w 116"/>
                <a:gd name="T1" fmla="*/ 249 h 498"/>
                <a:gd name="T2" fmla="*/ 83 w 116"/>
                <a:gd name="T3" fmla="*/ 93 h 498"/>
                <a:gd name="T4" fmla="*/ 5 w 116"/>
                <a:gd name="T5" fmla="*/ 0 h 498"/>
                <a:gd name="T6" fmla="*/ 0 w 116"/>
                <a:gd name="T7" fmla="*/ 5 h 498"/>
                <a:gd name="T8" fmla="*/ 10 w 116"/>
                <a:gd name="T9" fmla="*/ 16 h 498"/>
                <a:gd name="T10" fmla="*/ 87 w 116"/>
                <a:gd name="T11" fmla="*/ 249 h 498"/>
                <a:gd name="T12" fmla="*/ 7 w 116"/>
                <a:gd name="T13" fmla="*/ 485 h 498"/>
                <a:gd name="T14" fmla="*/ 0 w 116"/>
                <a:gd name="T15" fmla="*/ 493 h 498"/>
                <a:gd name="T16" fmla="*/ 5 w 116"/>
                <a:gd name="T17" fmla="*/ 498 h 498"/>
                <a:gd name="T18" fmla="*/ 85 w 116"/>
                <a:gd name="T19" fmla="*/ 401 h 498"/>
                <a:gd name="T20" fmla="*/ 116 w 116"/>
                <a:gd name="T21" fmla="*/ 24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8">
                  <a:moveTo>
                    <a:pt x="116" y="249"/>
                  </a:moveTo>
                  <a:cubicBezTo>
                    <a:pt x="116" y="210"/>
                    <a:pt x="111" y="150"/>
                    <a:pt x="83" y="93"/>
                  </a:cubicBezTo>
                  <a:cubicBezTo>
                    <a:pt x="53" y="32"/>
                    <a:pt x="10" y="0"/>
                    <a:pt x="5" y="0"/>
                  </a:cubicBezTo>
                  <a:cubicBezTo>
                    <a:pt x="2" y="0"/>
                    <a:pt x="0" y="2"/>
                    <a:pt x="0" y="5"/>
                  </a:cubicBezTo>
                  <a:cubicBezTo>
                    <a:pt x="0" y="6"/>
                    <a:pt x="0" y="7"/>
                    <a:pt x="10" y="16"/>
                  </a:cubicBezTo>
                  <a:cubicBezTo>
                    <a:pt x="59" y="65"/>
                    <a:pt x="87" y="145"/>
                    <a:pt x="87" y="249"/>
                  </a:cubicBezTo>
                  <a:cubicBezTo>
                    <a:pt x="87" y="334"/>
                    <a:pt x="69" y="422"/>
                    <a:pt x="7" y="485"/>
                  </a:cubicBezTo>
                  <a:cubicBezTo>
                    <a:pt x="0" y="491"/>
                    <a:pt x="0" y="492"/>
                    <a:pt x="0" y="493"/>
                  </a:cubicBezTo>
                  <a:cubicBezTo>
                    <a:pt x="0" y="496"/>
                    <a:pt x="2" y="498"/>
                    <a:pt x="5" y="498"/>
                  </a:cubicBezTo>
                  <a:cubicBezTo>
                    <a:pt x="10" y="498"/>
                    <a:pt x="55" y="464"/>
                    <a:pt x="85" y="401"/>
                  </a:cubicBezTo>
                  <a:cubicBezTo>
                    <a:pt x="110" y="346"/>
                    <a:pt x="116" y="291"/>
                    <a:pt x="116" y="249"/>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 name="Freeform 255">
              <a:extLst>
                <a:ext uri="{FF2B5EF4-FFF2-40B4-BE49-F238E27FC236}">
                  <a16:creationId xmlns:a16="http://schemas.microsoft.com/office/drawing/2014/main" id="{44DF5F48-CC40-4142-B83D-72D5FC331C77}"/>
                </a:ext>
              </a:extLst>
            </p:cNvPr>
            <p:cNvSpPr>
              <a:spLocks noEditPoints="1"/>
            </p:cNvSpPr>
            <p:nvPr>
              <p:custDataLst>
                <p:tags r:id="rId7"/>
              </p:custDataLst>
            </p:nvPr>
          </p:nvSpPr>
          <p:spPr bwMode="auto">
            <a:xfrm>
              <a:off x="2876550" y="3084513"/>
              <a:ext cx="239713" cy="87313"/>
            </a:xfrm>
            <a:custGeom>
              <a:avLst/>
              <a:gdLst>
                <a:gd name="T0" fmla="*/ 315 w 332"/>
                <a:gd name="T1" fmla="*/ 20 h 116"/>
                <a:gd name="T2" fmla="*/ 332 w 332"/>
                <a:gd name="T3" fmla="*/ 10 h 116"/>
                <a:gd name="T4" fmla="*/ 315 w 332"/>
                <a:gd name="T5" fmla="*/ 0 h 116"/>
                <a:gd name="T6" fmla="*/ 17 w 332"/>
                <a:gd name="T7" fmla="*/ 0 h 116"/>
                <a:gd name="T8" fmla="*/ 0 w 332"/>
                <a:gd name="T9" fmla="*/ 10 h 116"/>
                <a:gd name="T10" fmla="*/ 17 w 332"/>
                <a:gd name="T11" fmla="*/ 20 h 116"/>
                <a:gd name="T12" fmla="*/ 315 w 332"/>
                <a:gd name="T13" fmla="*/ 20 h 116"/>
                <a:gd name="T14" fmla="*/ 315 w 332"/>
                <a:gd name="T15" fmla="*/ 116 h 116"/>
                <a:gd name="T16" fmla="*/ 332 w 332"/>
                <a:gd name="T17" fmla="*/ 106 h 116"/>
                <a:gd name="T18" fmla="*/ 315 w 332"/>
                <a:gd name="T19" fmla="*/ 96 h 116"/>
                <a:gd name="T20" fmla="*/ 17 w 332"/>
                <a:gd name="T21" fmla="*/ 96 h 116"/>
                <a:gd name="T22" fmla="*/ 0 w 332"/>
                <a:gd name="T23" fmla="*/ 106 h 116"/>
                <a:gd name="T24" fmla="*/ 17 w 332"/>
                <a:gd name="T25" fmla="*/ 116 h 116"/>
                <a:gd name="T26" fmla="*/ 315 w 332"/>
                <a:gd name="T2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2" h="116">
                  <a:moveTo>
                    <a:pt x="315" y="20"/>
                  </a:moveTo>
                  <a:cubicBezTo>
                    <a:pt x="322" y="20"/>
                    <a:pt x="332" y="20"/>
                    <a:pt x="332" y="10"/>
                  </a:cubicBezTo>
                  <a:cubicBezTo>
                    <a:pt x="332" y="0"/>
                    <a:pt x="322" y="0"/>
                    <a:pt x="315" y="0"/>
                  </a:cubicBezTo>
                  <a:lnTo>
                    <a:pt x="17" y="0"/>
                  </a:lnTo>
                  <a:cubicBezTo>
                    <a:pt x="10" y="0"/>
                    <a:pt x="0" y="0"/>
                    <a:pt x="0" y="10"/>
                  </a:cubicBezTo>
                  <a:cubicBezTo>
                    <a:pt x="0" y="20"/>
                    <a:pt x="10" y="20"/>
                    <a:pt x="17" y="20"/>
                  </a:cubicBezTo>
                  <a:lnTo>
                    <a:pt x="315" y="20"/>
                  </a:lnTo>
                  <a:close/>
                  <a:moveTo>
                    <a:pt x="315" y="116"/>
                  </a:moveTo>
                  <a:cubicBezTo>
                    <a:pt x="322" y="116"/>
                    <a:pt x="332" y="116"/>
                    <a:pt x="332" y="106"/>
                  </a:cubicBezTo>
                  <a:cubicBezTo>
                    <a:pt x="332" y="96"/>
                    <a:pt x="322" y="96"/>
                    <a:pt x="315" y="96"/>
                  </a:cubicBezTo>
                  <a:lnTo>
                    <a:pt x="17" y="96"/>
                  </a:lnTo>
                  <a:cubicBezTo>
                    <a:pt x="10" y="96"/>
                    <a:pt x="0" y="96"/>
                    <a:pt x="0" y="106"/>
                  </a:cubicBezTo>
                  <a:cubicBezTo>
                    <a:pt x="0" y="116"/>
                    <a:pt x="10" y="116"/>
                    <a:pt x="17" y="116"/>
                  </a:cubicBezTo>
                  <a:lnTo>
                    <a:pt x="315" y="116"/>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 name="Freeform 256">
              <a:extLst>
                <a:ext uri="{FF2B5EF4-FFF2-40B4-BE49-F238E27FC236}">
                  <a16:creationId xmlns:a16="http://schemas.microsoft.com/office/drawing/2014/main" id="{2F9CA849-81FF-4F96-8627-B725A5655F1D}"/>
                </a:ext>
              </a:extLst>
            </p:cNvPr>
            <p:cNvSpPr>
              <a:spLocks noEditPoints="1"/>
            </p:cNvSpPr>
            <p:nvPr>
              <p:custDataLst>
                <p:tags r:id="rId8"/>
              </p:custDataLst>
            </p:nvPr>
          </p:nvSpPr>
          <p:spPr bwMode="auto">
            <a:xfrm>
              <a:off x="3241675" y="2963863"/>
              <a:ext cx="225425" cy="258763"/>
            </a:xfrm>
            <a:custGeom>
              <a:avLst/>
              <a:gdLst>
                <a:gd name="T0" fmla="*/ 122 w 312"/>
                <a:gd name="T1" fmla="*/ 174 h 342"/>
                <a:gd name="T2" fmla="*/ 176 w 312"/>
                <a:gd name="T3" fmla="*/ 185 h 342"/>
                <a:gd name="T4" fmla="*/ 202 w 312"/>
                <a:gd name="T5" fmla="*/ 230 h 342"/>
                <a:gd name="T6" fmla="*/ 211 w 312"/>
                <a:gd name="T7" fmla="*/ 243 h 342"/>
                <a:gd name="T8" fmla="*/ 219 w 312"/>
                <a:gd name="T9" fmla="*/ 227 h 342"/>
                <a:gd name="T10" fmla="*/ 219 w 312"/>
                <a:gd name="T11" fmla="*/ 92 h 342"/>
                <a:gd name="T12" fmla="*/ 211 w 312"/>
                <a:gd name="T13" fmla="*/ 76 h 342"/>
                <a:gd name="T14" fmla="*/ 202 w 312"/>
                <a:gd name="T15" fmla="*/ 88 h 342"/>
                <a:gd name="T16" fmla="*/ 122 w 312"/>
                <a:gd name="T17" fmla="*/ 156 h 342"/>
                <a:gd name="T18" fmla="*/ 122 w 312"/>
                <a:gd name="T19" fmla="*/ 51 h 342"/>
                <a:gd name="T20" fmla="*/ 144 w 312"/>
                <a:gd name="T21" fmla="*/ 17 h 342"/>
                <a:gd name="T22" fmla="*/ 167 w 312"/>
                <a:gd name="T23" fmla="*/ 17 h 342"/>
                <a:gd name="T24" fmla="*/ 271 w 312"/>
                <a:gd name="T25" fmla="*/ 86 h 342"/>
                <a:gd name="T26" fmla="*/ 280 w 312"/>
                <a:gd name="T27" fmla="*/ 98 h 342"/>
                <a:gd name="T28" fmla="*/ 289 w 312"/>
                <a:gd name="T29" fmla="*/ 81 h 342"/>
                <a:gd name="T30" fmla="*/ 289 w 312"/>
                <a:gd name="T31" fmla="*/ 16 h 342"/>
                <a:gd name="T32" fmla="*/ 272 w 312"/>
                <a:gd name="T33" fmla="*/ 0 h 342"/>
                <a:gd name="T34" fmla="*/ 17 w 312"/>
                <a:gd name="T35" fmla="*/ 0 h 342"/>
                <a:gd name="T36" fmla="*/ 0 w 312"/>
                <a:gd name="T37" fmla="*/ 9 h 342"/>
                <a:gd name="T38" fmla="*/ 13 w 312"/>
                <a:gd name="T39" fmla="*/ 17 h 342"/>
                <a:gd name="T40" fmla="*/ 44 w 312"/>
                <a:gd name="T41" fmla="*/ 46 h 342"/>
                <a:gd name="T42" fmla="*/ 44 w 312"/>
                <a:gd name="T43" fmla="*/ 296 h 342"/>
                <a:gd name="T44" fmla="*/ 16 w 312"/>
                <a:gd name="T45" fmla="*/ 324 h 342"/>
                <a:gd name="T46" fmla="*/ 0 w 312"/>
                <a:gd name="T47" fmla="*/ 333 h 342"/>
                <a:gd name="T48" fmla="*/ 17 w 312"/>
                <a:gd name="T49" fmla="*/ 342 h 342"/>
                <a:gd name="T50" fmla="*/ 281 w 312"/>
                <a:gd name="T51" fmla="*/ 342 h 342"/>
                <a:gd name="T52" fmla="*/ 297 w 312"/>
                <a:gd name="T53" fmla="*/ 335 h 342"/>
                <a:gd name="T54" fmla="*/ 312 w 312"/>
                <a:gd name="T55" fmla="*/ 248 h 342"/>
                <a:gd name="T56" fmla="*/ 303 w 312"/>
                <a:gd name="T57" fmla="*/ 239 h 342"/>
                <a:gd name="T58" fmla="*/ 294 w 312"/>
                <a:gd name="T59" fmla="*/ 246 h 342"/>
                <a:gd name="T60" fmla="*/ 250 w 312"/>
                <a:gd name="T61" fmla="*/ 302 h 342"/>
                <a:gd name="T62" fmla="*/ 171 w 312"/>
                <a:gd name="T63" fmla="*/ 324 h 342"/>
                <a:gd name="T64" fmla="*/ 144 w 312"/>
                <a:gd name="T65" fmla="*/ 324 h 342"/>
                <a:gd name="T66" fmla="*/ 122 w 312"/>
                <a:gd name="T67" fmla="*/ 291 h 342"/>
                <a:gd name="T68" fmla="*/ 122 w 312"/>
                <a:gd name="T69" fmla="*/ 174 h 342"/>
                <a:gd name="T70" fmla="*/ 271 w 312"/>
                <a:gd name="T71" fmla="*/ 17 h 342"/>
                <a:gd name="T72" fmla="*/ 271 w 312"/>
                <a:gd name="T73" fmla="*/ 41 h 342"/>
                <a:gd name="T74" fmla="*/ 243 w 312"/>
                <a:gd name="T75" fmla="*/ 17 h 342"/>
                <a:gd name="T76" fmla="*/ 271 w 312"/>
                <a:gd name="T77" fmla="*/ 17 h 342"/>
                <a:gd name="T78" fmla="*/ 174 w 312"/>
                <a:gd name="T79" fmla="*/ 164 h 342"/>
                <a:gd name="T80" fmla="*/ 202 w 312"/>
                <a:gd name="T81" fmla="*/ 142 h 342"/>
                <a:gd name="T82" fmla="*/ 202 w 312"/>
                <a:gd name="T83" fmla="*/ 184 h 342"/>
                <a:gd name="T84" fmla="*/ 174 w 312"/>
                <a:gd name="T85" fmla="*/ 164 h 342"/>
                <a:gd name="T86" fmla="*/ 174 w 312"/>
                <a:gd name="T87" fmla="*/ 164 h 342"/>
                <a:gd name="T88" fmla="*/ 61 w 312"/>
                <a:gd name="T89" fmla="*/ 45 h 342"/>
                <a:gd name="T90" fmla="*/ 57 w 312"/>
                <a:gd name="T91" fmla="*/ 17 h 342"/>
                <a:gd name="T92" fmla="*/ 110 w 312"/>
                <a:gd name="T93" fmla="*/ 17 h 342"/>
                <a:gd name="T94" fmla="*/ 105 w 312"/>
                <a:gd name="T95" fmla="*/ 50 h 342"/>
                <a:gd name="T96" fmla="*/ 105 w 312"/>
                <a:gd name="T97" fmla="*/ 292 h 342"/>
                <a:gd name="T98" fmla="*/ 110 w 312"/>
                <a:gd name="T99" fmla="*/ 324 h 342"/>
                <a:gd name="T100" fmla="*/ 57 w 312"/>
                <a:gd name="T101" fmla="*/ 324 h 342"/>
                <a:gd name="T102" fmla="*/ 61 w 312"/>
                <a:gd name="T103" fmla="*/ 297 h 342"/>
                <a:gd name="T104" fmla="*/ 61 w 312"/>
                <a:gd name="T105" fmla="*/ 45 h 342"/>
                <a:gd name="T106" fmla="*/ 247 w 312"/>
                <a:gd name="T107" fmla="*/ 324 h 342"/>
                <a:gd name="T108" fmla="*/ 247 w 312"/>
                <a:gd name="T109" fmla="*/ 324 h 342"/>
                <a:gd name="T110" fmla="*/ 286 w 312"/>
                <a:gd name="T111" fmla="*/ 296 h 342"/>
                <a:gd name="T112" fmla="*/ 282 w 312"/>
                <a:gd name="T113" fmla="*/ 324 h 342"/>
                <a:gd name="T114" fmla="*/ 247 w 312"/>
                <a:gd name="T115" fmla="*/ 324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2" h="342">
                  <a:moveTo>
                    <a:pt x="122" y="174"/>
                  </a:moveTo>
                  <a:cubicBezTo>
                    <a:pt x="135" y="174"/>
                    <a:pt x="158" y="174"/>
                    <a:pt x="176" y="185"/>
                  </a:cubicBezTo>
                  <a:cubicBezTo>
                    <a:pt x="200" y="200"/>
                    <a:pt x="202" y="227"/>
                    <a:pt x="202" y="230"/>
                  </a:cubicBezTo>
                  <a:cubicBezTo>
                    <a:pt x="202" y="237"/>
                    <a:pt x="202" y="243"/>
                    <a:pt x="211" y="243"/>
                  </a:cubicBezTo>
                  <a:cubicBezTo>
                    <a:pt x="219" y="243"/>
                    <a:pt x="219" y="236"/>
                    <a:pt x="219" y="227"/>
                  </a:cubicBezTo>
                  <a:lnTo>
                    <a:pt x="219" y="92"/>
                  </a:lnTo>
                  <a:cubicBezTo>
                    <a:pt x="219" y="84"/>
                    <a:pt x="219" y="76"/>
                    <a:pt x="211" y="76"/>
                  </a:cubicBezTo>
                  <a:cubicBezTo>
                    <a:pt x="202" y="76"/>
                    <a:pt x="202" y="84"/>
                    <a:pt x="202" y="88"/>
                  </a:cubicBezTo>
                  <a:cubicBezTo>
                    <a:pt x="199" y="152"/>
                    <a:pt x="148" y="156"/>
                    <a:pt x="122" y="156"/>
                  </a:cubicBezTo>
                  <a:lnTo>
                    <a:pt x="122" y="51"/>
                  </a:lnTo>
                  <a:cubicBezTo>
                    <a:pt x="122" y="17"/>
                    <a:pt x="132" y="17"/>
                    <a:pt x="144" y="17"/>
                  </a:cubicBezTo>
                  <a:lnTo>
                    <a:pt x="167" y="17"/>
                  </a:lnTo>
                  <a:cubicBezTo>
                    <a:pt x="235" y="17"/>
                    <a:pt x="268" y="52"/>
                    <a:pt x="271" y="86"/>
                  </a:cubicBezTo>
                  <a:cubicBezTo>
                    <a:pt x="272" y="90"/>
                    <a:pt x="272" y="98"/>
                    <a:pt x="280" y="98"/>
                  </a:cubicBezTo>
                  <a:cubicBezTo>
                    <a:pt x="289" y="98"/>
                    <a:pt x="289" y="90"/>
                    <a:pt x="289" y="81"/>
                  </a:cubicBezTo>
                  <a:lnTo>
                    <a:pt x="289" y="16"/>
                  </a:lnTo>
                  <a:cubicBezTo>
                    <a:pt x="289" y="1"/>
                    <a:pt x="288" y="0"/>
                    <a:pt x="272" y="0"/>
                  </a:cubicBezTo>
                  <a:lnTo>
                    <a:pt x="17" y="0"/>
                  </a:lnTo>
                  <a:cubicBezTo>
                    <a:pt x="8" y="0"/>
                    <a:pt x="0" y="0"/>
                    <a:pt x="0" y="9"/>
                  </a:cubicBezTo>
                  <a:cubicBezTo>
                    <a:pt x="0" y="17"/>
                    <a:pt x="9" y="17"/>
                    <a:pt x="13" y="17"/>
                  </a:cubicBezTo>
                  <a:cubicBezTo>
                    <a:pt x="42" y="17"/>
                    <a:pt x="44" y="21"/>
                    <a:pt x="44" y="46"/>
                  </a:cubicBezTo>
                  <a:lnTo>
                    <a:pt x="44" y="296"/>
                  </a:lnTo>
                  <a:cubicBezTo>
                    <a:pt x="44" y="319"/>
                    <a:pt x="42" y="324"/>
                    <a:pt x="16" y="324"/>
                  </a:cubicBezTo>
                  <a:cubicBezTo>
                    <a:pt x="8" y="324"/>
                    <a:pt x="0" y="324"/>
                    <a:pt x="0" y="333"/>
                  </a:cubicBezTo>
                  <a:cubicBezTo>
                    <a:pt x="0" y="342"/>
                    <a:pt x="8" y="342"/>
                    <a:pt x="17" y="342"/>
                  </a:cubicBezTo>
                  <a:lnTo>
                    <a:pt x="281" y="342"/>
                  </a:lnTo>
                  <a:cubicBezTo>
                    <a:pt x="291" y="342"/>
                    <a:pt x="296" y="342"/>
                    <a:pt x="297" y="335"/>
                  </a:cubicBezTo>
                  <a:cubicBezTo>
                    <a:pt x="298" y="334"/>
                    <a:pt x="312" y="251"/>
                    <a:pt x="312" y="248"/>
                  </a:cubicBezTo>
                  <a:cubicBezTo>
                    <a:pt x="312" y="243"/>
                    <a:pt x="307" y="239"/>
                    <a:pt x="303" y="239"/>
                  </a:cubicBezTo>
                  <a:cubicBezTo>
                    <a:pt x="296" y="239"/>
                    <a:pt x="294" y="246"/>
                    <a:pt x="294" y="246"/>
                  </a:cubicBezTo>
                  <a:cubicBezTo>
                    <a:pt x="291" y="259"/>
                    <a:pt x="286" y="280"/>
                    <a:pt x="250" y="302"/>
                  </a:cubicBezTo>
                  <a:cubicBezTo>
                    <a:pt x="224" y="317"/>
                    <a:pt x="198" y="324"/>
                    <a:pt x="171" y="324"/>
                  </a:cubicBezTo>
                  <a:lnTo>
                    <a:pt x="144" y="324"/>
                  </a:lnTo>
                  <a:cubicBezTo>
                    <a:pt x="132" y="324"/>
                    <a:pt x="122" y="324"/>
                    <a:pt x="122" y="291"/>
                  </a:cubicBezTo>
                  <a:lnTo>
                    <a:pt x="122" y="174"/>
                  </a:lnTo>
                  <a:close/>
                  <a:moveTo>
                    <a:pt x="271" y="17"/>
                  </a:moveTo>
                  <a:lnTo>
                    <a:pt x="271" y="41"/>
                  </a:lnTo>
                  <a:cubicBezTo>
                    <a:pt x="263" y="32"/>
                    <a:pt x="253" y="24"/>
                    <a:pt x="243" y="17"/>
                  </a:cubicBezTo>
                  <a:lnTo>
                    <a:pt x="271" y="17"/>
                  </a:lnTo>
                  <a:close/>
                  <a:moveTo>
                    <a:pt x="174" y="164"/>
                  </a:moveTo>
                  <a:cubicBezTo>
                    <a:pt x="182" y="160"/>
                    <a:pt x="193" y="153"/>
                    <a:pt x="202" y="142"/>
                  </a:cubicBezTo>
                  <a:lnTo>
                    <a:pt x="202" y="184"/>
                  </a:lnTo>
                  <a:cubicBezTo>
                    <a:pt x="190" y="171"/>
                    <a:pt x="174" y="164"/>
                    <a:pt x="174" y="164"/>
                  </a:cubicBezTo>
                  <a:lnTo>
                    <a:pt x="174" y="164"/>
                  </a:lnTo>
                  <a:close/>
                  <a:moveTo>
                    <a:pt x="61" y="45"/>
                  </a:moveTo>
                  <a:cubicBezTo>
                    <a:pt x="61" y="39"/>
                    <a:pt x="61" y="26"/>
                    <a:pt x="57" y="17"/>
                  </a:cubicBezTo>
                  <a:lnTo>
                    <a:pt x="110" y="17"/>
                  </a:lnTo>
                  <a:cubicBezTo>
                    <a:pt x="105" y="29"/>
                    <a:pt x="105" y="45"/>
                    <a:pt x="105" y="50"/>
                  </a:cubicBezTo>
                  <a:lnTo>
                    <a:pt x="105" y="292"/>
                  </a:lnTo>
                  <a:cubicBezTo>
                    <a:pt x="105" y="310"/>
                    <a:pt x="108" y="320"/>
                    <a:pt x="110" y="324"/>
                  </a:cubicBezTo>
                  <a:lnTo>
                    <a:pt x="57" y="324"/>
                  </a:lnTo>
                  <a:cubicBezTo>
                    <a:pt x="61" y="315"/>
                    <a:pt x="61" y="303"/>
                    <a:pt x="61" y="297"/>
                  </a:cubicBezTo>
                  <a:lnTo>
                    <a:pt x="61" y="45"/>
                  </a:lnTo>
                  <a:close/>
                  <a:moveTo>
                    <a:pt x="247" y="324"/>
                  </a:moveTo>
                  <a:lnTo>
                    <a:pt x="247" y="324"/>
                  </a:lnTo>
                  <a:cubicBezTo>
                    <a:pt x="263" y="316"/>
                    <a:pt x="276" y="305"/>
                    <a:pt x="286" y="296"/>
                  </a:cubicBezTo>
                  <a:cubicBezTo>
                    <a:pt x="286" y="298"/>
                    <a:pt x="282" y="320"/>
                    <a:pt x="282" y="324"/>
                  </a:cubicBezTo>
                  <a:lnTo>
                    <a:pt x="247" y="324"/>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 name="Freeform 257">
              <a:extLst>
                <a:ext uri="{FF2B5EF4-FFF2-40B4-BE49-F238E27FC236}">
                  <a16:creationId xmlns:a16="http://schemas.microsoft.com/office/drawing/2014/main" id="{AD9E0AD0-124C-4BF1-BB3D-2040460D38BD}"/>
                </a:ext>
              </a:extLst>
            </p:cNvPr>
            <p:cNvSpPr>
              <a:spLocks noEditPoints="1"/>
            </p:cNvSpPr>
            <p:nvPr>
              <p:custDataLst>
                <p:tags r:id="rId9"/>
              </p:custDataLst>
            </p:nvPr>
          </p:nvSpPr>
          <p:spPr bwMode="auto">
            <a:xfrm>
              <a:off x="3490912" y="3175001"/>
              <a:ext cx="128588" cy="117475"/>
            </a:xfrm>
            <a:custGeom>
              <a:avLst/>
              <a:gdLst>
                <a:gd name="T0" fmla="*/ 126 w 178"/>
                <a:gd name="T1" fmla="*/ 20 h 157"/>
                <a:gd name="T2" fmla="*/ 90 w 178"/>
                <a:gd name="T3" fmla="*/ 0 h 157"/>
                <a:gd name="T4" fmla="*/ 0 w 178"/>
                <a:gd name="T5" fmla="*/ 99 h 157"/>
                <a:gd name="T6" fmla="*/ 53 w 178"/>
                <a:gd name="T7" fmla="*/ 157 h 157"/>
                <a:gd name="T8" fmla="*/ 102 w 178"/>
                <a:gd name="T9" fmla="*/ 133 h 157"/>
                <a:gd name="T10" fmla="*/ 138 w 178"/>
                <a:gd name="T11" fmla="*/ 157 h 157"/>
                <a:gd name="T12" fmla="*/ 166 w 178"/>
                <a:gd name="T13" fmla="*/ 139 h 157"/>
                <a:gd name="T14" fmla="*/ 178 w 178"/>
                <a:gd name="T15" fmla="*/ 104 h 157"/>
                <a:gd name="T16" fmla="*/ 172 w 178"/>
                <a:gd name="T17" fmla="*/ 99 h 157"/>
                <a:gd name="T18" fmla="*/ 165 w 178"/>
                <a:gd name="T19" fmla="*/ 110 h 157"/>
                <a:gd name="T20" fmla="*/ 139 w 178"/>
                <a:gd name="T21" fmla="*/ 147 h 157"/>
                <a:gd name="T22" fmla="*/ 128 w 178"/>
                <a:gd name="T23" fmla="*/ 130 h 157"/>
                <a:gd name="T24" fmla="*/ 133 w 178"/>
                <a:gd name="T25" fmla="*/ 103 h 157"/>
                <a:gd name="T26" fmla="*/ 141 w 178"/>
                <a:gd name="T27" fmla="*/ 71 h 157"/>
                <a:gd name="T28" fmla="*/ 148 w 178"/>
                <a:gd name="T29" fmla="*/ 45 h 157"/>
                <a:gd name="T30" fmla="*/ 154 w 178"/>
                <a:gd name="T31" fmla="*/ 18 h 157"/>
                <a:gd name="T32" fmla="*/ 142 w 178"/>
                <a:gd name="T33" fmla="*/ 6 h 157"/>
                <a:gd name="T34" fmla="*/ 126 w 178"/>
                <a:gd name="T35" fmla="*/ 20 h 157"/>
                <a:gd name="T36" fmla="*/ 104 w 178"/>
                <a:gd name="T37" fmla="*/ 110 h 157"/>
                <a:gd name="T38" fmla="*/ 86 w 178"/>
                <a:gd name="T39" fmla="*/ 133 h 157"/>
                <a:gd name="T40" fmla="*/ 54 w 178"/>
                <a:gd name="T41" fmla="*/ 147 h 157"/>
                <a:gd name="T42" fmla="*/ 28 w 178"/>
                <a:gd name="T43" fmla="*/ 113 h 157"/>
                <a:gd name="T44" fmla="*/ 47 w 178"/>
                <a:gd name="T45" fmla="*/ 43 h 157"/>
                <a:gd name="T46" fmla="*/ 90 w 178"/>
                <a:gd name="T47" fmla="*/ 10 h 157"/>
                <a:gd name="T48" fmla="*/ 121 w 178"/>
                <a:gd name="T49" fmla="*/ 40 h 157"/>
                <a:gd name="T50" fmla="*/ 120 w 178"/>
                <a:gd name="T51" fmla="*/ 45 h 157"/>
                <a:gd name="T52" fmla="*/ 104 w 178"/>
                <a:gd name="T53" fmla="*/ 11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8" h="157">
                  <a:moveTo>
                    <a:pt x="126" y="20"/>
                  </a:moveTo>
                  <a:cubicBezTo>
                    <a:pt x="119" y="9"/>
                    <a:pt x="107" y="0"/>
                    <a:pt x="90" y="0"/>
                  </a:cubicBezTo>
                  <a:cubicBezTo>
                    <a:pt x="46" y="0"/>
                    <a:pt x="0" y="49"/>
                    <a:pt x="0" y="99"/>
                  </a:cubicBezTo>
                  <a:cubicBezTo>
                    <a:pt x="0" y="133"/>
                    <a:pt x="23" y="157"/>
                    <a:pt x="53" y="157"/>
                  </a:cubicBezTo>
                  <a:cubicBezTo>
                    <a:pt x="72" y="157"/>
                    <a:pt x="88" y="146"/>
                    <a:pt x="102" y="133"/>
                  </a:cubicBezTo>
                  <a:cubicBezTo>
                    <a:pt x="109" y="154"/>
                    <a:pt x="129" y="157"/>
                    <a:pt x="138" y="157"/>
                  </a:cubicBezTo>
                  <a:cubicBezTo>
                    <a:pt x="151" y="157"/>
                    <a:pt x="160" y="149"/>
                    <a:pt x="166" y="139"/>
                  </a:cubicBezTo>
                  <a:cubicBezTo>
                    <a:pt x="174" y="125"/>
                    <a:pt x="178" y="105"/>
                    <a:pt x="178" y="104"/>
                  </a:cubicBezTo>
                  <a:cubicBezTo>
                    <a:pt x="178" y="99"/>
                    <a:pt x="174" y="99"/>
                    <a:pt x="172" y="99"/>
                  </a:cubicBezTo>
                  <a:cubicBezTo>
                    <a:pt x="168" y="99"/>
                    <a:pt x="167" y="101"/>
                    <a:pt x="165" y="110"/>
                  </a:cubicBezTo>
                  <a:cubicBezTo>
                    <a:pt x="161" y="127"/>
                    <a:pt x="154" y="147"/>
                    <a:pt x="139" y="147"/>
                  </a:cubicBezTo>
                  <a:cubicBezTo>
                    <a:pt x="130" y="147"/>
                    <a:pt x="128" y="140"/>
                    <a:pt x="128" y="130"/>
                  </a:cubicBezTo>
                  <a:cubicBezTo>
                    <a:pt x="128" y="124"/>
                    <a:pt x="131" y="112"/>
                    <a:pt x="133" y="103"/>
                  </a:cubicBezTo>
                  <a:cubicBezTo>
                    <a:pt x="136" y="93"/>
                    <a:pt x="139" y="79"/>
                    <a:pt x="141" y="71"/>
                  </a:cubicBezTo>
                  <a:lnTo>
                    <a:pt x="148" y="45"/>
                  </a:lnTo>
                  <a:cubicBezTo>
                    <a:pt x="150" y="36"/>
                    <a:pt x="154" y="19"/>
                    <a:pt x="154" y="18"/>
                  </a:cubicBezTo>
                  <a:cubicBezTo>
                    <a:pt x="154" y="10"/>
                    <a:pt x="148" y="6"/>
                    <a:pt x="142" y="6"/>
                  </a:cubicBezTo>
                  <a:cubicBezTo>
                    <a:pt x="136" y="6"/>
                    <a:pt x="128" y="11"/>
                    <a:pt x="126" y="20"/>
                  </a:cubicBezTo>
                  <a:close/>
                  <a:moveTo>
                    <a:pt x="104" y="110"/>
                  </a:moveTo>
                  <a:cubicBezTo>
                    <a:pt x="101" y="120"/>
                    <a:pt x="94" y="127"/>
                    <a:pt x="86" y="133"/>
                  </a:cubicBezTo>
                  <a:cubicBezTo>
                    <a:pt x="83" y="136"/>
                    <a:pt x="69" y="147"/>
                    <a:pt x="54" y="147"/>
                  </a:cubicBezTo>
                  <a:cubicBezTo>
                    <a:pt x="41" y="147"/>
                    <a:pt x="28" y="138"/>
                    <a:pt x="28" y="113"/>
                  </a:cubicBezTo>
                  <a:cubicBezTo>
                    <a:pt x="28" y="95"/>
                    <a:pt x="39" y="57"/>
                    <a:pt x="47" y="43"/>
                  </a:cubicBezTo>
                  <a:cubicBezTo>
                    <a:pt x="63" y="15"/>
                    <a:pt x="80" y="10"/>
                    <a:pt x="90" y="10"/>
                  </a:cubicBezTo>
                  <a:cubicBezTo>
                    <a:pt x="115" y="10"/>
                    <a:pt x="121" y="36"/>
                    <a:pt x="121" y="40"/>
                  </a:cubicBezTo>
                  <a:cubicBezTo>
                    <a:pt x="121" y="41"/>
                    <a:pt x="121" y="44"/>
                    <a:pt x="120" y="45"/>
                  </a:cubicBezTo>
                  <a:lnTo>
                    <a:pt x="104" y="11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 name="Freeform 258">
              <a:extLst>
                <a:ext uri="{FF2B5EF4-FFF2-40B4-BE49-F238E27FC236}">
                  <a16:creationId xmlns:a16="http://schemas.microsoft.com/office/drawing/2014/main" id="{FBB3A762-0AE9-4FBE-B819-B56D7F26F996}"/>
                </a:ext>
              </a:extLst>
            </p:cNvPr>
            <p:cNvSpPr>
              <a:spLocks/>
            </p:cNvSpPr>
            <p:nvPr>
              <p:custDataLst>
                <p:tags r:id="rId10"/>
              </p:custDataLst>
            </p:nvPr>
          </p:nvSpPr>
          <p:spPr bwMode="auto">
            <a:xfrm>
              <a:off x="3646487" y="3211513"/>
              <a:ext cx="69850" cy="119063"/>
            </a:xfrm>
            <a:custGeom>
              <a:avLst/>
              <a:gdLst>
                <a:gd name="T0" fmla="*/ 57 w 97"/>
                <a:gd name="T1" fmla="*/ 60 h 158"/>
                <a:gd name="T2" fmla="*/ 86 w 97"/>
                <a:gd name="T3" fmla="*/ 60 h 158"/>
                <a:gd name="T4" fmla="*/ 93 w 97"/>
                <a:gd name="T5" fmla="*/ 58 h 158"/>
                <a:gd name="T6" fmla="*/ 95 w 97"/>
                <a:gd name="T7" fmla="*/ 53 h 158"/>
                <a:gd name="T8" fmla="*/ 87 w 97"/>
                <a:gd name="T9" fmla="*/ 48 h 158"/>
                <a:gd name="T10" fmla="*/ 60 w 97"/>
                <a:gd name="T11" fmla="*/ 48 h 158"/>
                <a:gd name="T12" fmla="*/ 65 w 97"/>
                <a:gd name="T13" fmla="*/ 28 h 158"/>
                <a:gd name="T14" fmla="*/ 70 w 97"/>
                <a:gd name="T15" fmla="*/ 9 h 158"/>
                <a:gd name="T16" fmla="*/ 60 w 97"/>
                <a:gd name="T17" fmla="*/ 0 h 158"/>
                <a:gd name="T18" fmla="*/ 48 w 97"/>
                <a:gd name="T19" fmla="*/ 9 h 158"/>
                <a:gd name="T20" fmla="*/ 38 w 97"/>
                <a:gd name="T21" fmla="*/ 48 h 158"/>
                <a:gd name="T22" fmla="*/ 9 w 97"/>
                <a:gd name="T23" fmla="*/ 48 h 158"/>
                <a:gd name="T24" fmla="*/ 0 w 97"/>
                <a:gd name="T25" fmla="*/ 55 h 158"/>
                <a:gd name="T26" fmla="*/ 8 w 97"/>
                <a:gd name="T27" fmla="*/ 60 h 158"/>
                <a:gd name="T28" fmla="*/ 36 w 97"/>
                <a:gd name="T29" fmla="*/ 60 h 158"/>
                <a:gd name="T30" fmla="*/ 21 w 97"/>
                <a:gd name="T31" fmla="*/ 118 h 158"/>
                <a:gd name="T32" fmla="*/ 18 w 97"/>
                <a:gd name="T33" fmla="*/ 134 h 158"/>
                <a:gd name="T34" fmla="*/ 48 w 97"/>
                <a:gd name="T35" fmla="*/ 158 h 158"/>
                <a:gd name="T36" fmla="*/ 97 w 97"/>
                <a:gd name="T37" fmla="*/ 120 h 158"/>
                <a:gd name="T38" fmla="*/ 91 w 97"/>
                <a:gd name="T39" fmla="*/ 116 h 158"/>
                <a:gd name="T40" fmla="*/ 86 w 97"/>
                <a:gd name="T41" fmla="*/ 120 h 158"/>
                <a:gd name="T42" fmla="*/ 49 w 97"/>
                <a:gd name="T43" fmla="*/ 150 h 158"/>
                <a:gd name="T44" fmla="*/ 39 w 97"/>
                <a:gd name="T45" fmla="*/ 137 h 158"/>
                <a:gd name="T46" fmla="*/ 40 w 97"/>
                <a:gd name="T47" fmla="*/ 130 h 158"/>
                <a:gd name="T48" fmla="*/ 57 w 97"/>
                <a:gd name="T49" fmla="*/ 6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58">
                  <a:moveTo>
                    <a:pt x="57" y="60"/>
                  </a:moveTo>
                  <a:lnTo>
                    <a:pt x="86" y="60"/>
                  </a:lnTo>
                  <a:cubicBezTo>
                    <a:pt x="92" y="60"/>
                    <a:pt x="92" y="59"/>
                    <a:pt x="93" y="58"/>
                  </a:cubicBezTo>
                  <a:cubicBezTo>
                    <a:pt x="94" y="57"/>
                    <a:pt x="95" y="54"/>
                    <a:pt x="95" y="53"/>
                  </a:cubicBezTo>
                  <a:cubicBezTo>
                    <a:pt x="95" y="48"/>
                    <a:pt x="91" y="48"/>
                    <a:pt x="87" y="48"/>
                  </a:cubicBezTo>
                  <a:lnTo>
                    <a:pt x="60" y="48"/>
                  </a:lnTo>
                  <a:lnTo>
                    <a:pt x="65" y="28"/>
                  </a:lnTo>
                  <a:cubicBezTo>
                    <a:pt x="67" y="21"/>
                    <a:pt x="70" y="10"/>
                    <a:pt x="70" y="9"/>
                  </a:cubicBezTo>
                  <a:cubicBezTo>
                    <a:pt x="70" y="4"/>
                    <a:pt x="66" y="0"/>
                    <a:pt x="60" y="0"/>
                  </a:cubicBezTo>
                  <a:cubicBezTo>
                    <a:pt x="56" y="0"/>
                    <a:pt x="50" y="3"/>
                    <a:pt x="48" y="9"/>
                  </a:cubicBezTo>
                  <a:cubicBezTo>
                    <a:pt x="47" y="14"/>
                    <a:pt x="50" y="2"/>
                    <a:pt x="38" y="48"/>
                  </a:cubicBezTo>
                  <a:lnTo>
                    <a:pt x="9" y="48"/>
                  </a:lnTo>
                  <a:cubicBezTo>
                    <a:pt x="4" y="48"/>
                    <a:pt x="0" y="48"/>
                    <a:pt x="0" y="55"/>
                  </a:cubicBezTo>
                  <a:cubicBezTo>
                    <a:pt x="0" y="60"/>
                    <a:pt x="4" y="60"/>
                    <a:pt x="8" y="60"/>
                  </a:cubicBezTo>
                  <a:lnTo>
                    <a:pt x="36" y="60"/>
                  </a:lnTo>
                  <a:lnTo>
                    <a:pt x="21" y="118"/>
                  </a:lnTo>
                  <a:cubicBezTo>
                    <a:pt x="20" y="123"/>
                    <a:pt x="18" y="131"/>
                    <a:pt x="18" y="134"/>
                  </a:cubicBezTo>
                  <a:cubicBezTo>
                    <a:pt x="18" y="148"/>
                    <a:pt x="31" y="158"/>
                    <a:pt x="48" y="158"/>
                  </a:cubicBezTo>
                  <a:cubicBezTo>
                    <a:pt x="78" y="158"/>
                    <a:pt x="97" y="125"/>
                    <a:pt x="97" y="120"/>
                  </a:cubicBezTo>
                  <a:cubicBezTo>
                    <a:pt x="97" y="116"/>
                    <a:pt x="92" y="116"/>
                    <a:pt x="91" y="116"/>
                  </a:cubicBezTo>
                  <a:cubicBezTo>
                    <a:pt x="87" y="116"/>
                    <a:pt x="87" y="117"/>
                    <a:pt x="86" y="120"/>
                  </a:cubicBezTo>
                  <a:cubicBezTo>
                    <a:pt x="78" y="138"/>
                    <a:pt x="62" y="150"/>
                    <a:pt x="49" y="150"/>
                  </a:cubicBezTo>
                  <a:cubicBezTo>
                    <a:pt x="41" y="150"/>
                    <a:pt x="39" y="144"/>
                    <a:pt x="39" y="137"/>
                  </a:cubicBezTo>
                  <a:cubicBezTo>
                    <a:pt x="39" y="133"/>
                    <a:pt x="39" y="132"/>
                    <a:pt x="40" y="130"/>
                  </a:cubicBezTo>
                  <a:lnTo>
                    <a:pt x="57" y="6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 name="Freeform 259">
              <a:extLst>
                <a:ext uri="{FF2B5EF4-FFF2-40B4-BE49-F238E27FC236}">
                  <a16:creationId xmlns:a16="http://schemas.microsoft.com/office/drawing/2014/main" id="{46F6746C-8AF1-42FC-8063-B62C35773DDA}"/>
                </a:ext>
              </a:extLst>
            </p:cNvPr>
            <p:cNvSpPr>
              <a:spLocks/>
            </p:cNvSpPr>
            <p:nvPr>
              <p:custDataLst>
                <p:tags r:id="rId11"/>
              </p:custDataLst>
            </p:nvPr>
          </p:nvSpPr>
          <p:spPr bwMode="auto">
            <a:xfrm>
              <a:off x="3770312" y="3189288"/>
              <a:ext cx="185738" cy="69850"/>
            </a:xfrm>
            <a:custGeom>
              <a:avLst/>
              <a:gdLst>
                <a:gd name="T0" fmla="*/ 258 w 258"/>
                <a:gd name="T1" fmla="*/ 14 h 93"/>
                <a:gd name="T2" fmla="*/ 252 w 258"/>
                <a:gd name="T3" fmla="*/ 0 h 93"/>
                <a:gd name="T4" fmla="*/ 246 w 258"/>
                <a:gd name="T5" fmla="*/ 14 h 93"/>
                <a:gd name="T6" fmla="*/ 193 w 258"/>
                <a:gd name="T7" fmla="*/ 69 h 93"/>
                <a:gd name="T8" fmla="*/ 131 w 258"/>
                <a:gd name="T9" fmla="*/ 35 h 93"/>
                <a:gd name="T10" fmla="*/ 65 w 258"/>
                <a:gd name="T11" fmla="*/ 0 h 93"/>
                <a:gd name="T12" fmla="*/ 0 w 258"/>
                <a:gd name="T13" fmla="*/ 79 h 93"/>
                <a:gd name="T14" fmla="*/ 6 w 258"/>
                <a:gd name="T15" fmla="*/ 93 h 93"/>
                <a:gd name="T16" fmla="*/ 12 w 258"/>
                <a:gd name="T17" fmla="*/ 78 h 93"/>
                <a:gd name="T18" fmla="*/ 65 w 258"/>
                <a:gd name="T19" fmla="*/ 24 h 93"/>
                <a:gd name="T20" fmla="*/ 127 w 258"/>
                <a:gd name="T21" fmla="*/ 58 h 93"/>
                <a:gd name="T22" fmla="*/ 193 w 258"/>
                <a:gd name="T23" fmla="*/ 93 h 93"/>
                <a:gd name="T24" fmla="*/ 258 w 258"/>
                <a:gd name="T25" fmla="*/ 1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8" h="93">
                  <a:moveTo>
                    <a:pt x="258" y="14"/>
                  </a:moveTo>
                  <a:cubicBezTo>
                    <a:pt x="258" y="0"/>
                    <a:pt x="253" y="0"/>
                    <a:pt x="252" y="0"/>
                  </a:cubicBezTo>
                  <a:cubicBezTo>
                    <a:pt x="246" y="0"/>
                    <a:pt x="246" y="10"/>
                    <a:pt x="246" y="14"/>
                  </a:cubicBezTo>
                  <a:cubicBezTo>
                    <a:pt x="244" y="40"/>
                    <a:pt x="226" y="69"/>
                    <a:pt x="193" y="69"/>
                  </a:cubicBezTo>
                  <a:cubicBezTo>
                    <a:pt x="168" y="69"/>
                    <a:pt x="151" y="53"/>
                    <a:pt x="131" y="35"/>
                  </a:cubicBezTo>
                  <a:cubicBezTo>
                    <a:pt x="113" y="19"/>
                    <a:pt x="92" y="0"/>
                    <a:pt x="65" y="0"/>
                  </a:cubicBezTo>
                  <a:cubicBezTo>
                    <a:pt x="25" y="0"/>
                    <a:pt x="0" y="40"/>
                    <a:pt x="0" y="79"/>
                  </a:cubicBezTo>
                  <a:cubicBezTo>
                    <a:pt x="0" y="92"/>
                    <a:pt x="5" y="93"/>
                    <a:pt x="6" y="93"/>
                  </a:cubicBezTo>
                  <a:cubicBezTo>
                    <a:pt x="11" y="93"/>
                    <a:pt x="12" y="84"/>
                    <a:pt x="12" y="78"/>
                  </a:cubicBezTo>
                  <a:cubicBezTo>
                    <a:pt x="14" y="53"/>
                    <a:pt x="32" y="24"/>
                    <a:pt x="65" y="24"/>
                  </a:cubicBezTo>
                  <a:cubicBezTo>
                    <a:pt x="90" y="24"/>
                    <a:pt x="107" y="40"/>
                    <a:pt x="127" y="58"/>
                  </a:cubicBezTo>
                  <a:cubicBezTo>
                    <a:pt x="145" y="74"/>
                    <a:pt x="166" y="93"/>
                    <a:pt x="193" y="93"/>
                  </a:cubicBezTo>
                  <a:cubicBezTo>
                    <a:pt x="233" y="93"/>
                    <a:pt x="258" y="52"/>
                    <a:pt x="258" y="14"/>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 name="Freeform 260">
              <a:extLst>
                <a:ext uri="{FF2B5EF4-FFF2-40B4-BE49-F238E27FC236}">
                  <a16:creationId xmlns:a16="http://schemas.microsoft.com/office/drawing/2014/main" id="{39D2BBA0-68CB-4A6B-818A-837951165B43}"/>
                </a:ext>
              </a:extLst>
            </p:cNvPr>
            <p:cNvSpPr>
              <a:spLocks/>
            </p:cNvSpPr>
            <p:nvPr>
              <p:custDataLst>
                <p:tags r:id="rId12"/>
              </p:custDataLst>
            </p:nvPr>
          </p:nvSpPr>
          <p:spPr bwMode="auto">
            <a:xfrm>
              <a:off x="3986212" y="3176588"/>
              <a:ext cx="150813" cy="115888"/>
            </a:xfrm>
            <a:custGeom>
              <a:avLst/>
              <a:gdLst>
                <a:gd name="T0" fmla="*/ 92 w 208"/>
                <a:gd name="T1" fmla="*/ 24 h 154"/>
                <a:gd name="T2" fmla="*/ 134 w 208"/>
                <a:gd name="T3" fmla="*/ 24 h 154"/>
                <a:gd name="T4" fmla="*/ 121 w 208"/>
                <a:gd name="T5" fmla="*/ 104 h 154"/>
                <a:gd name="T6" fmla="*/ 125 w 208"/>
                <a:gd name="T7" fmla="*/ 135 h 154"/>
                <a:gd name="T8" fmla="*/ 140 w 208"/>
                <a:gd name="T9" fmla="*/ 154 h 154"/>
                <a:gd name="T10" fmla="*/ 157 w 208"/>
                <a:gd name="T11" fmla="*/ 138 h 154"/>
                <a:gd name="T12" fmla="*/ 154 w 208"/>
                <a:gd name="T13" fmla="*/ 131 h 154"/>
                <a:gd name="T14" fmla="*/ 141 w 208"/>
                <a:gd name="T15" fmla="*/ 69 h 154"/>
                <a:gd name="T16" fmla="*/ 146 w 208"/>
                <a:gd name="T17" fmla="*/ 24 h 154"/>
                <a:gd name="T18" fmla="*/ 190 w 208"/>
                <a:gd name="T19" fmla="*/ 24 h 154"/>
                <a:gd name="T20" fmla="*/ 202 w 208"/>
                <a:gd name="T21" fmla="*/ 21 h 154"/>
                <a:gd name="T22" fmla="*/ 208 w 208"/>
                <a:gd name="T23" fmla="*/ 10 h 154"/>
                <a:gd name="T24" fmla="*/ 193 w 208"/>
                <a:gd name="T25" fmla="*/ 0 h 154"/>
                <a:gd name="T26" fmla="*/ 62 w 208"/>
                <a:gd name="T27" fmla="*/ 0 h 154"/>
                <a:gd name="T28" fmla="*/ 22 w 208"/>
                <a:gd name="T29" fmla="*/ 18 h 154"/>
                <a:gd name="T30" fmla="*/ 0 w 208"/>
                <a:gd name="T31" fmla="*/ 48 h 154"/>
                <a:gd name="T32" fmla="*/ 5 w 208"/>
                <a:gd name="T33" fmla="*/ 52 h 154"/>
                <a:gd name="T34" fmla="*/ 12 w 208"/>
                <a:gd name="T35" fmla="*/ 48 h 154"/>
                <a:gd name="T36" fmla="*/ 59 w 208"/>
                <a:gd name="T37" fmla="*/ 24 h 154"/>
                <a:gd name="T38" fmla="*/ 80 w 208"/>
                <a:gd name="T39" fmla="*/ 24 h 154"/>
                <a:gd name="T40" fmla="*/ 40 w 208"/>
                <a:gd name="T41" fmla="*/ 124 h 154"/>
                <a:gd name="T42" fmla="*/ 33 w 208"/>
                <a:gd name="T43" fmla="*/ 138 h 154"/>
                <a:gd name="T44" fmla="*/ 32 w 208"/>
                <a:gd name="T45" fmla="*/ 143 h 154"/>
                <a:gd name="T46" fmla="*/ 44 w 208"/>
                <a:gd name="T47" fmla="*/ 154 h 154"/>
                <a:gd name="T48" fmla="*/ 71 w 208"/>
                <a:gd name="T49" fmla="*/ 107 h 154"/>
                <a:gd name="T50" fmla="*/ 92 w 208"/>
                <a:gd name="T51" fmla="*/ 2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8" h="154">
                  <a:moveTo>
                    <a:pt x="92" y="24"/>
                  </a:moveTo>
                  <a:lnTo>
                    <a:pt x="134" y="24"/>
                  </a:lnTo>
                  <a:cubicBezTo>
                    <a:pt x="129" y="45"/>
                    <a:pt x="121" y="77"/>
                    <a:pt x="121" y="104"/>
                  </a:cubicBezTo>
                  <a:cubicBezTo>
                    <a:pt x="121" y="118"/>
                    <a:pt x="123" y="128"/>
                    <a:pt x="125" y="135"/>
                  </a:cubicBezTo>
                  <a:cubicBezTo>
                    <a:pt x="130" y="153"/>
                    <a:pt x="135" y="154"/>
                    <a:pt x="140" y="154"/>
                  </a:cubicBezTo>
                  <a:cubicBezTo>
                    <a:pt x="148" y="154"/>
                    <a:pt x="157" y="147"/>
                    <a:pt x="157" y="138"/>
                  </a:cubicBezTo>
                  <a:cubicBezTo>
                    <a:pt x="157" y="136"/>
                    <a:pt x="156" y="134"/>
                    <a:pt x="154" y="131"/>
                  </a:cubicBezTo>
                  <a:cubicBezTo>
                    <a:pt x="147" y="118"/>
                    <a:pt x="141" y="98"/>
                    <a:pt x="141" y="69"/>
                  </a:cubicBezTo>
                  <a:cubicBezTo>
                    <a:pt x="141" y="63"/>
                    <a:pt x="141" y="49"/>
                    <a:pt x="146" y="24"/>
                  </a:cubicBezTo>
                  <a:lnTo>
                    <a:pt x="190" y="24"/>
                  </a:lnTo>
                  <a:cubicBezTo>
                    <a:pt x="196" y="24"/>
                    <a:pt x="199" y="24"/>
                    <a:pt x="202" y="21"/>
                  </a:cubicBezTo>
                  <a:cubicBezTo>
                    <a:pt x="207" y="18"/>
                    <a:pt x="208" y="12"/>
                    <a:pt x="208" y="10"/>
                  </a:cubicBezTo>
                  <a:cubicBezTo>
                    <a:pt x="208" y="0"/>
                    <a:pt x="199" y="0"/>
                    <a:pt x="193" y="0"/>
                  </a:cubicBezTo>
                  <a:lnTo>
                    <a:pt x="62" y="0"/>
                  </a:lnTo>
                  <a:cubicBezTo>
                    <a:pt x="48" y="0"/>
                    <a:pt x="38" y="3"/>
                    <a:pt x="22" y="18"/>
                  </a:cubicBezTo>
                  <a:cubicBezTo>
                    <a:pt x="13" y="26"/>
                    <a:pt x="0" y="45"/>
                    <a:pt x="0" y="48"/>
                  </a:cubicBezTo>
                  <a:cubicBezTo>
                    <a:pt x="0" y="52"/>
                    <a:pt x="4" y="52"/>
                    <a:pt x="5" y="52"/>
                  </a:cubicBezTo>
                  <a:cubicBezTo>
                    <a:pt x="9" y="52"/>
                    <a:pt x="10" y="52"/>
                    <a:pt x="12" y="48"/>
                  </a:cubicBezTo>
                  <a:cubicBezTo>
                    <a:pt x="29" y="24"/>
                    <a:pt x="51" y="24"/>
                    <a:pt x="59" y="24"/>
                  </a:cubicBezTo>
                  <a:lnTo>
                    <a:pt x="80" y="24"/>
                  </a:lnTo>
                  <a:cubicBezTo>
                    <a:pt x="69" y="62"/>
                    <a:pt x="50" y="103"/>
                    <a:pt x="40" y="124"/>
                  </a:cubicBezTo>
                  <a:cubicBezTo>
                    <a:pt x="38" y="129"/>
                    <a:pt x="34" y="136"/>
                    <a:pt x="33" y="138"/>
                  </a:cubicBezTo>
                  <a:cubicBezTo>
                    <a:pt x="33" y="139"/>
                    <a:pt x="32" y="140"/>
                    <a:pt x="32" y="143"/>
                  </a:cubicBezTo>
                  <a:cubicBezTo>
                    <a:pt x="32" y="148"/>
                    <a:pt x="36" y="154"/>
                    <a:pt x="44" y="154"/>
                  </a:cubicBezTo>
                  <a:cubicBezTo>
                    <a:pt x="58" y="154"/>
                    <a:pt x="62" y="138"/>
                    <a:pt x="71" y="107"/>
                  </a:cubicBezTo>
                  <a:lnTo>
                    <a:pt x="92" y="24"/>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 name="Freeform 261">
              <a:extLst>
                <a:ext uri="{FF2B5EF4-FFF2-40B4-BE49-F238E27FC236}">
                  <a16:creationId xmlns:a16="http://schemas.microsoft.com/office/drawing/2014/main" id="{0BCB3252-D688-4A21-AD38-284294145EAC}"/>
                </a:ext>
              </a:extLst>
            </p:cNvPr>
            <p:cNvSpPr>
              <a:spLocks/>
            </p:cNvSpPr>
            <p:nvPr>
              <p:custDataLst>
                <p:tags r:id="rId13"/>
              </p:custDataLst>
            </p:nvPr>
          </p:nvSpPr>
          <p:spPr bwMode="auto">
            <a:xfrm>
              <a:off x="4181475" y="3092451"/>
              <a:ext cx="65088" cy="263525"/>
            </a:xfrm>
            <a:custGeom>
              <a:avLst/>
              <a:gdLst>
                <a:gd name="T0" fmla="*/ 84 w 91"/>
                <a:gd name="T1" fmla="*/ 0 h 348"/>
                <a:gd name="T2" fmla="*/ 0 w 91"/>
                <a:gd name="T3" fmla="*/ 174 h 348"/>
                <a:gd name="T4" fmla="*/ 84 w 91"/>
                <a:gd name="T5" fmla="*/ 348 h 348"/>
                <a:gd name="T6" fmla="*/ 91 w 91"/>
                <a:gd name="T7" fmla="*/ 344 h 348"/>
                <a:gd name="T8" fmla="*/ 87 w 91"/>
                <a:gd name="T9" fmla="*/ 339 h 348"/>
                <a:gd name="T10" fmla="*/ 24 w 91"/>
                <a:gd name="T11" fmla="*/ 174 h 348"/>
                <a:gd name="T12" fmla="*/ 88 w 91"/>
                <a:gd name="T13" fmla="*/ 8 h 348"/>
                <a:gd name="T14" fmla="*/ 91 w 91"/>
                <a:gd name="T15" fmla="*/ 4 h 348"/>
                <a:gd name="T16" fmla="*/ 84 w 91"/>
                <a:gd name="T17"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348">
                  <a:moveTo>
                    <a:pt x="84" y="0"/>
                  </a:moveTo>
                  <a:cubicBezTo>
                    <a:pt x="18" y="47"/>
                    <a:pt x="0" y="121"/>
                    <a:pt x="0" y="174"/>
                  </a:cubicBezTo>
                  <a:cubicBezTo>
                    <a:pt x="0" y="223"/>
                    <a:pt x="15" y="300"/>
                    <a:pt x="84" y="348"/>
                  </a:cubicBezTo>
                  <a:cubicBezTo>
                    <a:pt x="87" y="348"/>
                    <a:pt x="91" y="348"/>
                    <a:pt x="91" y="344"/>
                  </a:cubicBezTo>
                  <a:cubicBezTo>
                    <a:pt x="91" y="342"/>
                    <a:pt x="90" y="341"/>
                    <a:pt x="87" y="339"/>
                  </a:cubicBezTo>
                  <a:cubicBezTo>
                    <a:pt x="41" y="297"/>
                    <a:pt x="24" y="238"/>
                    <a:pt x="24" y="174"/>
                  </a:cubicBezTo>
                  <a:cubicBezTo>
                    <a:pt x="24" y="80"/>
                    <a:pt x="60" y="34"/>
                    <a:pt x="88" y="8"/>
                  </a:cubicBezTo>
                  <a:cubicBezTo>
                    <a:pt x="90" y="7"/>
                    <a:pt x="91" y="6"/>
                    <a:pt x="91" y="4"/>
                  </a:cubicBezTo>
                  <a:cubicBezTo>
                    <a:pt x="91" y="0"/>
                    <a:pt x="87" y="0"/>
                    <a:pt x="84" y="0"/>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 name="Freeform 262">
              <a:extLst>
                <a:ext uri="{FF2B5EF4-FFF2-40B4-BE49-F238E27FC236}">
                  <a16:creationId xmlns:a16="http://schemas.microsoft.com/office/drawing/2014/main" id="{1CBA2E95-FDD3-45D7-8470-40119A653B01}"/>
                </a:ext>
              </a:extLst>
            </p:cNvPr>
            <p:cNvSpPr>
              <a:spLocks/>
            </p:cNvSpPr>
            <p:nvPr>
              <p:custDataLst>
                <p:tags r:id="rId14"/>
              </p:custDataLst>
            </p:nvPr>
          </p:nvSpPr>
          <p:spPr bwMode="auto">
            <a:xfrm>
              <a:off x="4292600" y="3209926"/>
              <a:ext cx="28575" cy="30163"/>
            </a:xfrm>
            <a:custGeom>
              <a:avLst/>
              <a:gdLst>
                <a:gd name="T0" fmla="*/ 40 w 40"/>
                <a:gd name="T1" fmla="*/ 20 h 40"/>
                <a:gd name="T2" fmla="*/ 20 w 40"/>
                <a:gd name="T3" fmla="*/ 0 h 40"/>
                <a:gd name="T4" fmla="*/ 0 w 40"/>
                <a:gd name="T5" fmla="*/ 20 h 40"/>
                <a:gd name="T6" fmla="*/ 20 w 40"/>
                <a:gd name="T7" fmla="*/ 40 h 40"/>
                <a:gd name="T8" fmla="*/ 40 w 40"/>
                <a:gd name="T9" fmla="*/ 20 h 40"/>
              </a:gdLst>
              <a:ahLst/>
              <a:cxnLst>
                <a:cxn ang="0">
                  <a:pos x="T0" y="T1"/>
                </a:cxn>
                <a:cxn ang="0">
                  <a:pos x="T2" y="T3"/>
                </a:cxn>
                <a:cxn ang="0">
                  <a:pos x="T4" y="T5"/>
                </a:cxn>
                <a:cxn ang="0">
                  <a:pos x="T6" y="T7"/>
                </a:cxn>
                <a:cxn ang="0">
                  <a:pos x="T8" y="T9"/>
                </a:cxn>
              </a:cxnLst>
              <a:rect l="0" t="0" r="r" b="b"/>
              <a:pathLst>
                <a:path w="40" h="40">
                  <a:moveTo>
                    <a:pt x="40" y="20"/>
                  </a:moveTo>
                  <a:cubicBezTo>
                    <a:pt x="40" y="8"/>
                    <a:pt x="30" y="0"/>
                    <a:pt x="20" y="0"/>
                  </a:cubicBezTo>
                  <a:cubicBezTo>
                    <a:pt x="9" y="0"/>
                    <a:pt x="0" y="10"/>
                    <a:pt x="0" y="20"/>
                  </a:cubicBezTo>
                  <a:cubicBezTo>
                    <a:pt x="0" y="33"/>
                    <a:pt x="10" y="40"/>
                    <a:pt x="20" y="40"/>
                  </a:cubicBezTo>
                  <a:cubicBezTo>
                    <a:pt x="31" y="40"/>
                    <a:pt x="40" y="31"/>
                    <a:pt x="40" y="20"/>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 name="Freeform 263">
              <a:extLst>
                <a:ext uri="{FF2B5EF4-FFF2-40B4-BE49-F238E27FC236}">
                  <a16:creationId xmlns:a16="http://schemas.microsoft.com/office/drawing/2014/main" id="{CD153AAE-434E-4094-BB11-B5F135A685AD}"/>
                </a:ext>
              </a:extLst>
            </p:cNvPr>
            <p:cNvSpPr>
              <a:spLocks/>
            </p:cNvSpPr>
            <p:nvPr>
              <p:custDataLst>
                <p:tags r:id="rId15"/>
              </p:custDataLst>
            </p:nvPr>
          </p:nvSpPr>
          <p:spPr bwMode="auto">
            <a:xfrm>
              <a:off x="4386262" y="3092451"/>
              <a:ext cx="12700" cy="263525"/>
            </a:xfrm>
            <a:custGeom>
              <a:avLst/>
              <a:gdLst>
                <a:gd name="T0" fmla="*/ 17 w 17"/>
                <a:gd name="T1" fmla="*/ 14 h 349"/>
                <a:gd name="T2" fmla="*/ 9 w 17"/>
                <a:gd name="T3" fmla="*/ 0 h 349"/>
                <a:gd name="T4" fmla="*/ 0 w 17"/>
                <a:gd name="T5" fmla="*/ 14 h 349"/>
                <a:gd name="T6" fmla="*/ 0 w 17"/>
                <a:gd name="T7" fmla="*/ 335 h 349"/>
                <a:gd name="T8" fmla="*/ 8 w 17"/>
                <a:gd name="T9" fmla="*/ 349 h 349"/>
                <a:gd name="T10" fmla="*/ 17 w 17"/>
                <a:gd name="T11" fmla="*/ 335 h 349"/>
                <a:gd name="T12" fmla="*/ 17 w 17"/>
                <a:gd name="T13" fmla="*/ 14 h 349"/>
              </a:gdLst>
              <a:ahLst/>
              <a:cxnLst>
                <a:cxn ang="0">
                  <a:pos x="T0" y="T1"/>
                </a:cxn>
                <a:cxn ang="0">
                  <a:pos x="T2" y="T3"/>
                </a:cxn>
                <a:cxn ang="0">
                  <a:pos x="T4" y="T5"/>
                </a:cxn>
                <a:cxn ang="0">
                  <a:pos x="T6" y="T7"/>
                </a:cxn>
                <a:cxn ang="0">
                  <a:pos x="T8" y="T9"/>
                </a:cxn>
                <a:cxn ang="0">
                  <a:pos x="T10" y="T11"/>
                </a:cxn>
                <a:cxn ang="0">
                  <a:pos x="T12" y="T13"/>
                </a:cxn>
              </a:cxnLst>
              <a:rect l="0" t="0" r="r" b="b"/>
              <a:pathLst>
                <a:path w="17" h="349">
                  <a:moveTo>
                    <a:pt x="17" y="14"/>
                  </a:moveTo>
                  <a:cubicBezTo>
                    <a:pt x="17" y="8"/>
                    <a:pt x="17" y="0"/>
                    <a:pt x="9" y="0"/>
                  </a:cubicBezTo>
                  <a:cubicBezTo>
                    <a:pt x="0" y="0"/>
                    <a:pt x="0" y="8"/>
                    <a:pt x="0" y="14"/>
                  </a:cubicBezTo>
                  <a:lnTo>
                    <a:pt x="0" y="335"/>
                  </a:lnTo>
                  <a:cubicBezTo>
                    <a:pt x="0" y="340"/>
                    <a:pt x="0" y="349"/>
                    <a:pt x="8" y="349"/>
                  </a:cubicBezTo>
                  <a:cubicBezTo>
                    <a:pt x="17" y="349"/>
                    <a:pt x="17" y="341"/>
                    <a:pt x="17" y="335"/>
                  </a:cubicBezTo>
                  <a:lnTo>
                    <a:pt x="17" y="14"/>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 name="Freeform 264">
              <a:extLst>
                <a:ext uri="{FF2B5EF4-FFF2-40B4-BE49-F238E27FC236}">
                  <a16:creationId xmlns:a16="http://schemas.microsoft.com/office/drawing/2014/main" id="{17D13DA4-CB4E-41E8-931F-253A441415A2}"/>
                </a:ext>
              </a:extLst>
            </p:cNvPr>
            <p:cNvSpPr>
              <a:spLocks/>
            </p:cNvSpPr>
            <p:nvPr>
              <p:custDataLst>
                <p:tags r:id="rId16"/>
              </p:custDataLst>
            </p:nvPr>
          </p:nvSpPr>
          <p:spPr bwMode="auto">
            <a:xfrm>
              <a:off x="4452937" y="3175001"/>
              <a:ext cx="100013" cy="117475"/>
            </a:xfrm>
            <a:custGeom>
              <a:avLst/>
              <a:gdLst>
                <a:gd name="T0" fmla="*/ 126 w 139"/>
                <a:gd name="T1" fmla="*/ 22 h 157"/>
                <a:gd name="T2" fmla="*/ 111 w 139"/>
                <a:gd name="T3" fmla="*/ 39 h 157"/>
                <a:gd name="T4" fmla="*/ 123 w 139"/>
                <a:gd name="T5" fmla="*/ 50 h 157"/>
                <a:gd name="T6" fmla="*/ 139 w 139"/>
                <a:gd name="T7" fmla="*/ 30 h 157"/>
                <a:gd name="T8" fmla="*/ 93 w 139"/>
                <a:gd name="T9" fmla="*/ 0 h 157"/>
                <a:gd name="T10" fmla="*/ 29 w 139"/>
                <a:gd name="T11" fmla="*/ 51 h 157"/>
                <a:gd name="T12" fmla="*/ 41 w 139"/>
                <a:gd name="T13" fmla="*/ 76 h 157"/>
                <a:gd name="T14" fmla="*/ 81 w 139"/>
                <a:gd name="T15" fmla="*/ 89 h 157"/>
                <a:gd name="T16" fmla="*/ 110 w 139"/>
                <a:gd name="T17" fmla="*/ 112 h 157"/>
                <a:gd name="T18" fmla="*/ 92 w 139"/>
                <a:gd name="T19" fmla="*/ 140 h 157"/>
                <a:gd name="T20" fmla="*/ 57 w 139"/>
                <a:gd name="T21" fmla="*/ 147 h 157"/>
                <a:gd name="T22" fmla="*/ 15 w 139"/>
                <a:gd name="T23" fmla="*/ 133 h 157"/>
                <a:gd name="T24" fmla="*/ 34 w 139"/>
                <a:gd name="T25" fmla="*/ 113 h 157"/>
                <a:gd name="T26" fmla="*/ 21 w 139"/>
                <a:gd name="T27" fmla="*/ 100 h 157"/>
                <a:gd name="T28" fmla="*/ 0 w 139"/>
                <a:gd name="T29" fmla="*/ 123 h 157"/>
                <a:gd name="T30" fmla="*/ 57 w 139"/>
                <a:gd name="T31" fmla="*/ 157 h 157"/>
                <a:gd name="T32" fmla="*/ 133 w 139"/>
                <a:gd name="T33" fmla="*/ 100 h 157"/>
                <a:gd name="T34" fmla="*/ 84 w 139"/>
                <a:gd name="T35" fmla="*/ 59 h 157"/>
                <a:gd name="T36" fmla="*/ 70 w 139"/>
                <a:gd name="T37" fmla="*/ 56 h 157"/>
                <a:gd name="T38" fmla="*/ 51 w 139"/>
                <a:gd name="T39" fmla="*/ 39 h 157"/>
                <a:gd name="T40" fmla="*/ 65 w 139"/>
                <a:gd name="T41" fmla="*/ 16 h 157"/>
                <a:gd name="T42" fmla="*/ 93 w 139"/>
                <a:gd name="T43" fmla="*/ 10 h 157"/>
                <a:gd name="T44" fmla="*/ 126 w 139"/>
                <a:gd name="T45" fmla="*/ 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9" h="157">
                  <a:moveTo>
                    <a:pt x="126" y="22"/>
                  </a:moveTo>
                  <a:cubicBezTo>
                    <a:pt x="117" y="25"/>
                    <a:pt x="111" y="32"/>
                    <a:pt x="111" y="39"/>
                  </a:cubicBezTo>
                  <a:cubicBezTo>
                    <a:pt x="111" y="47"/>
                    <a:pt x="118" y="50"/>
                    <a:pt x="123" y="50"/>
                  </a:cubicBezTo>
                  <a:cubicBezTo>
                    <a:pt x="126" y="50"/>
                    <a:pt x="139" y="48"/>
                    <a:pt x="139" y="30"/>
                  </a:cubicBezTo>
                  <a:cubicBezTo>
                    <a:pt x="139" y="7"/>
                    <a:pt x="114" y="0"/>
                    <a:pt x="93" y="0"/>
                  </a:cubicBezTo>
                  <a:cubicBezTo>
                    <a:pt x="39" y="0"/>
                    <a:pt x="29" y="40"/>
                    <a:pt x="29" y="51"/>
                  </a:cubicBezTo>
                  <a:cubicBezTo>
                    <a:pt x="29" y="64"/>
                    <a:pt x="36" y="72"/>
                    <a:pt x="41" y="76"/>
                  </a:cubicBezTo>
                  <a:cubicBezTo>
                    <a:pt x="50" y="83"/>
                    <a:pt x="57" y="85"/>
                    <a:pt x="81" y="89"/>
                  </a:cubicBezTo>
                  <a:cubicBezTo>
                    <a:pt x="88" y="90"/>
                    <a:pt x="110" y="94"/>
                    <a:pt x="110" y="112"/>
                  </a:cubicBezTo>
                  <a:cubicBezTo>
                    <a:pt x="110" y="118"/>
                    <a:pt x="106" y="131"/>
                    <a:pt x="92" y="140"/>
                  </a:cubicBezTo>
                  <a:cubicBezTo>
                    <a:pt x="78" y="147"/>
                    <a:pt x="61" y="147"/>
                    <a:pt x="57" y="147"/>
                  </a:cubicBezTo>
                  <a:cubicBezTo>
                    <a:pt x="43" y="147"/>
                    <a:pt x="23" y="144"/>
                    <a:pt x="15" y="133"/>
                  </a:cubicBezTo>
                  <a:cubicBezTo>
                    <a:pt x="27" y="131"/>
                    <a:pt x="34" y="123"/>
                    <a:pt x="34" y="113"/>
                  </a:cubicBezTo>
                  <a:cubicBezTo>
                    <a:pt x="34" y="104"/>
                    <a:pt x="28" y="100"/>
                    <a:pt x="21" y="100"/>
                  </a:cubicBezTo>
                  <a:cubicBezTo>
                    <a:pt x="10" y="100"/>
                    <a:pt x="0" y="108"/>
                    <a:pt x="0" y="123"/>
                  </a:cubicBezTo>
                  <a:cubicBezTo>
                    <a:pt x="0" y="144"/>
                    <a:pt x="23" y="157"/>
                    <a:pt x="57" y="157"/>
                  </a:cubicBezTo>
                  <a:cubicBezTo>
                    <a:pt x="121" y="157"/>
                    <a:pt x="133" y="113"/>
                    <a:pt x="133" y="100"/>
                  </a:cubicBezTo>
                  <a:cubicBezTo>
                    <a:pt x="133" y="67"/>
                    <a:pt x="97" y="61"/>
                    <a:pt x="84" y="59"/>
                  </a:cubicBezTo>
                  <a:cubicBezTo>
                    <a:pt x="81" y="58"/>
                    <a:pt x="73" y="57"/>
                    <a:pt x="70" y="56"/>
                  </a:cubicBezTo>
                  <a:cubicBezTo>
                    <a:pt x="58" y="53"/>
                    <a:pt x="51" y="46"/>
                    <a:pt x="51" y="39"/>
                  </a:cubicBezTo>
                  <a:cubicBezTo>
                    <a:pt x="51" y="30"/>
                    <a:pt x="58" y="21"/>
                    <a:pt x="65" y="16"/>
                  </a:cubicBezTo>
                  <a:cubicBezTo>
                    <a:pt x="75" y="10"/>
                    <a:pt x="87" y="10"/>
                    <a:pt x="93" y="10"/>
                  </a:cubicBezTo>
                  <a:cubicBezTo>
                    <a:pt x="100" y="10"/>
                    <a:pt x="118" y="11"/>
                    <a:pt x="126" y="22"/>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 name="Freeform 265">
              <a:extLst>
                <a:ext uri="{FF2B5EF4-FFF2-40B4-BE49-F238E27FC236}">
                  <a16:creationId xmlns:a16="http://schemas.microsoft.com/office/drawing/2014/main" id="{F12B338E-86F8-477A-9054-064C80B63F2A}"/>
                </a:ext>
              </a:extLst>
            </p:cNvPr>
            <p:cNvSpPr>
              <a:spLocks/>
            </p:cNvSpPr>
            <p:nvPr>
              <p:custDataLst>
                <p:tags r:id="rId17"/>
              </p:custDataLst>
            </p:nvPr>
          </p:nvSpPr>
          <p:spPr bwMode="auto">
            <a:xfrm>
              <a:off x="4584700" y="3211513"/>
              <a:ext cx="69850" cy="119063"/>
            </a:xfrm>
            <a:custGeom>
              <a:avLst/>
              <a:gdLst>
                <a:gd name="T0" fmla="*/ 58 w 97"/>
                <a:gd name="T1" fmla="*/ 60 h 158"/>
                <a:gd name="T2" fmla="*/ 87 w 97"/>
                <a:gd name="T3" fmla="*/ 60 h 158"/>
                <a:gd name="T4" fmla="*/ 94 w 97"/>
                <a:gd name="T5" fmla="*/ 58 h 158"/>
                <a:gd name="T6" fmla="*/ 96 w 97"/>
                <a:gd name="T7" fmla="*/ 53 h 158"/>
                <a:gd name="T8" fmla="*/ 88 w 97"/>
                <a:gd name="T9" fmla="*/ 48 h 158"/>
                <a:gd name="T10" fmla="*/ 60 w 97"/>
                <a:gd name="T11" fmla="*/ 48 h 158"/>
                <a:gd name="T12" fmla="*/ 66 w 97"/>
                <a:gd name="T13" fmla="*/ 28 h 158"/>
                <a:gd name="T14" fmla="*/ 70 w 97"/>
                <a:gd name="T15" fmla="*/ 9 h 158"/>
                <a:gd name="T16" fmla="*/ 61 w 97"/>
                <a:gd name="T17" fmla="*/ 0 h 158"/>
                <a:gd name="T18" fmla="*/ 49 w 97"/>
                <a:gd name="T19" fmla="*/ 9 h 158"/>
                <a:gd name="T20" fmla="*/ 39 w 97"/>
                <a:gd name="T21" fmla="*/ 48 h 158"/>
                <a:gd name="T22" fmla="*/ 9 w 97"/>
                <a:gd name="T23" fmla="*/ 48 h 158"/>
                <a:gd name="T24" fmla="*/ 0 w 97"/>
                <a:gd name="T25" fmla="*/ 55 h 158"/>
                <a:gd name="T26" fmla="*/ 8 w 97"/>
                <a:gd name="T27" fmla="*/ 60 h 158"/>
                <a:gd name="T28" fmla="*/ 36 w 97"/>
                <a:gd name="T29" fmla="*/ 60 h 158"/>
                <a:gd name="T30" fmla="*/ 21 w 97"/>
                <a:gd name="T31" fmla="*/ 118 h 158"/>
                <a:gd name="T32" fmla="*/ 18 w 97"/>
                <a:gd name="T33" fmla="*/ 134 h 158"/>
                <a:gd name="T34" fmla="*/ 49 w 97"/>
                <a:gd name="T35" fmla="*/ 158 h 158"/>
                <a:gd name="T36" fmla="*/ 97 w 97"/>
                <a:gd name="T37" fmla="*/ 120 h 158"/>
                <a:gd name="T38" fmla="*/ 92 w 97"/>
                <a:gd name="T39" fmla="*/ 116 h 158"/>
                <a:gd name="T40" fmla="*/ 86 w 97"/>
                <a:gd name="T41" fmla="*/ 120 h 158"/>
                <a:gd name="T42" fmla="*/ 50 w 97"/>
                <a:gd name="T43" fmla="*/ 150 h 158"/>
                <a:gd name="T44" fmla="*/ 39 w 97"/>
                <a:gd name="T45" fmla="*/ 137 h 158"/>
                <a:gd name="T46" fmla="*/ 40 w 97"/>
                <a:gd name="T47" fmla="*/ 130 h 158"/>
                <a:gd name="T48" fmla="*/ 58 w 97"/>
                <a:gd name="T49" fmla="*/ 6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58">
                  <a:moveTo>
                    <a:pt x="58" y="60"/>
                  </a:moveTo>
                  <a:lnTo>
                    <a:pt x="87" y="60"/>
                  </a:lnTo>
                  <a:cubicBezTo>
                    <a:pt x="92" y="60"/>
                    <a:pt x="92" y="59"/>
                    <a:pt x="94" y="58"/>
                  </a:cubicBezTo>
                  <a:cubicBezTo>
                    <a:pt x="95" y="57"/>
                    <a:pt x="96" y="54"/>
                    <a:pt x="96" y="53"/>
                  </a:cubicBezTo>
                  <a:cubicBezTo>
                    <a:pt x="96" y="48"/>
                    <a:pt x="92" y="48"/>
                    <a:pt x="88" y="48"/>
                  </a:cubicBezTo>
                  <a:lnTo>
                    <a:pt x="60" y="48"/>
                  </a:lnTo>
                  <a:lnTo>
                    <a:pt x="66" y="28"/>
                  </a:lnTo>
                  <a:cubicBezTo>
                    <a:pt x="67" y="21"/>
                    <a:pt x="70" y="10"/>
                    <a:pt x="70" y="9"/>
                  </a:cubicBezTo>
                  <a:cubicBezTo>
                    <a:pt x="70" y="4"/>
                    <a:pt x="67" y="0"/>
                    <a:pt x="61" y="0"/>
                  </a:cubicBezTo>
                  <a:cubicBezTo>
                    <a:pt x="57" y="0"/>
                    <a:pt x="51" y="3"/>
                    <a:pt x="49" y="9"/>
                  </a:cubicBezTo>
                  <a:cubicBezTo>
                    <a:pt x="47" y="14"/>
                    <a:pt x="50" y="2"/>
                    <a:pt x="39" y="48"/>
                  </a:cubicBezTo>
                  <a:lnTo>
                    <a:pt x="9" y="48"/>
                  </a:lnTo>
                  <a:cubicBezTo>
                    <a:pt x="4" y="48"/>
                    <a:pt x="0" y="48"/>
                    <a:pt x="0" y="55"/>
                  </a:cubicBezTo>
                  <a:cubicBezTo>
                    <a:pt x="0" y="60"/>
                    <a:pt x="4" y="60"/>
                    <a:pt x="8" y="60"/>
                  </a:cubicBezTo>
                  <a:lnTo>
                    <a:pt x="36" y="60"/>
                  </a:lnTo>
                  <a:lnTo>
                    <a:pt x="21" y="118"/>
                  </a:lnTo>
                  <a:cubicBezTo>
                    <a:pt x="20" y="123"/>
                    <a:pt x="18" y="131"/>
                    <a:pt x="18" y="134"/>
                  </a:cubicBezTo>
                  <a:cubicBezTo>
                    <a:pt x="18" y="148"/>
                    <a:pt x="31" y="158"/>
                    <a:pt x="49" y="158"/>
                  </a:cubicBezTo>
                  <a:cubicBezTo>
                    <a:pt x="79" y="158"/>
                    <a:pt x="97" y="125"/>
                    <a:pt x="97" y="120"/>
                  </a:cubicBezTo>
                  <a:cubicBezTo>
                    <a:pt x="97" y="116"/>
                    <a:pt x="93" y="116"/>
                    <a:pt x="92" y="116"/>
                  </a:cubicBezTo>
                  <a:cubicBezTo>
                    <a:pt x="88" y="116"/>
                    <a:pt x="87" y="117"/>
                    <a:pt x="86" y="120"/>
                  </a:cubicBezTo>
                  <a:cubicBezTo>
                    <a:pt x="78" y="138"/>
                    <a:pt x="63" y="150"/>
                    <a:pt x="50" y="150"/>
                  </a:cubicBezTo>
                  <a:cubicBezTo>
                    <a:pt x="42" y="150"/>
                    <a:pt x="39" y="144"/>
                    <a:pt x="39" y="137"/>
                  </a:cubicBezTo>
                  <a:cubicBezTo>
                    <a:pt x="39" y="133"/>
                    <a:pt x="39" y="132"/>
                    <a:pt x="40" y="130"/>
                  </a:cubicBezTo>
                  <a:lnTo>
                    <a:pt x="58" y="6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Freeform 266">
              <a:extLst>
                <a:ext uri="{FF2B5EF4-FFF2-40B4-BE49-F238E27FC236}">
                  <a16:creationId xmlns:a16="http://schemas.microsoft.com/office/drawing/2014/main" id="{0C77052E-ECDD-4E44-ACBF-2A761A739FB4}"/>
                </a:ext>
              </a:extLst>
            </p:cNvPr>
            <p:cNvSpPr>
              <a:spLocks/>
            </p:cNvSpPr>
            <p:nvPr>
              <p:custDataLst>
                <p:tags r:id="rId18"/>
              </p:custDataLst>
            </p:nvPr>
          </p:nvSpPr>
          <p:spPr bwMode="auto">
            <a:xfrm>
              <a:off x="4708525" y="3092451"/>
              <a:ext cx="63500" cy="263525"/>
            </a:xfrm>
            <a:custGeom>
              <a:avLst/>
              <a:gdLst>
                <a:gd name="T0" fmla="*/ 6 w 90"/>
                <a:gd name="T1" fmla="*/ 0 h 348"/>
                <a:gd name="T2" fmla="*/ 0 w 90"/>
                <a:gd name="T3" fmla="*/ 4 h 348"/>
                <a:gd name="T4" fmla="*/ 3 w 90"/>
                <a:gd name="T5" fmla="*/ 9 h 348"/>
                <a:gd name="T6" fmla="*/ 66 w 90"/>
                <a:gd name="T7" fmla="*/ 174 h 348"/>
                <a:gd name="T8" fmla="*/ 6 w 90"/>
                <a:gd name="T9" fmla="*/ 336 h 348"/>
                <a:gd name="T10" fmla="*/ 0 w 90"/>
                <a:gd name="T11" fmla="*/ 344 h 348"/>
                <a:gd name="T12" fmla="*/ 4 w 90"/>
                <a:gd name="T13" fmla="*/ 348 h 348"/>
                <a:gd name="T14" fmla="*/ 64 w 90"/>
                <a:gd name="T15" fmla="*/ 282 h 348"/>
                <a:gd name="T16" fmla="*/ 90 w 90"/>
                <a:gd name="T17" fmla="*/ 174 h 348"/>
                <a:gd name="T18" fmla="*/ 6 w 90"/>
                <a:gd name="T19"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348">
                  <a:moveTo>
                    <a:pt x="6" y="0"/>
                  </a:moveTo>
                  <a:cubicBezTo>
                    <a:pt x="4" y="0"/>
                    <a:pt x="0" y="0"/>
                    <a:pt x="0" y="4"/>
                  </a:cubicBezTo>
                  <a:cubicBezTo>
                    <a:pt x="0" y="6"/>
                    <a:pt x="1" y="7"/>
                    <a:pt x="3" y="9"/>
                  </a:cubicBezTo>
                  <a:cubicBezTo>
                    <a:pt x="33" y="37"/>
                    <a:pt x="66" y="84"/>
                    <a:pt x="66" y="174"/>
                  </a:cubicBezTo>
                  <a:cubicBezTo>
                    <a:pt x="66" y="247"/>
                    <a:pt x="44" y="302"/>
                    <a:pt x="6" y="336"/>
                  </a:cubicBezTo>
                  <a:cubicBezTo>
                    <a:pt x="0" y="342"/>
                    <a:pt x="0" y="343"/>
                    <a:pt x="0" y="344"/>
                  </a:cubicBezTo>
                  <a:cubicBezTo>
                    <a:pt x="0" y="346"/>
                    <a:pt x="1" y="348"/>
                    <a:pt x="4" y="348"/>
                  </a:cubicBezTo>
                  <a:cubicBezTo>
                    <a:pt x="8" y="348"/>
                    <a:pt x="41" y="325"/>
                    <a:pt x="64" y="282"/>
                  </a:cubicBezTo>
                  <a:cubicBezTo>
                    <a:pt x="80" y="253"/>
                    <a:pt x="90" y="215"/>
                    <a:pt x="90" y="174"/>
                  </a:cubicBezTo>
                  <a:cubicBezTo>
                    <a:pt x="90" y="125"/>
                    <a:pt x="75" y="49"/>
                    <a:pt x="6" y="0"/>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 name="Freeform 267">
              <a:extLst>
                <a:ext uri="{FF2B5EF4-FFF2-40B4-BE49-F238E27FC236}">
                  <a16:creationId xmlns:a16="http://schemas.microsoft.com/office/drawing/2014/main" id="{6D1FF6C9-512E-4887-ADD5-8CDFA8A945EC}"/>
                </a:ext>
              </a:extLst>
            </p:cNvPr>
            <p:cNvSpPr>
              <a:spLocks/>
            </p:cNvSpPr>
            <p:nvPr>
              <p:custDataLst>
                <p:tags r:id="rId19"/>
              </p:custDataLst>
            </p:nvPr>
          </p:nvSpPr>
          <p:spPr bwMode="auto">
            <a:xfrm>
              <a:off x="4830762" y="3259138"/>
              <a:ext cx="31750" cy="82550"/>
            </a:xfrm>
            <a:custGeom>
              <a:avLst/>
              <a:gdLst>
                <a:gd name="T0" fmla="*/ 34 w 44"/>
                <a:gd name="T1" fmla="*/ 35 h 108"/>
                <a:gd name="T2" fmla="*/ 7 w 44"/>
                <a:gd name="T3" fmla="*/ 99 h 108"/>
                <a:gd name="T4" fmla="*/ 4 w 44"/>
                <a:gd name="T5" fmla="*/ 103 h 108"/>
                <a:gd name="T6" fmla="*/ 9 w 44"/>
                <a:gd name="T7" fmla="*/ 108 h 108"/>
                <a:gd name="T8" fmla="*/ 44 w 44"/>
                <a:gd name="T9" fmla="*/ 38 h 108"/>
                <a:gd name="T10" fmla="*/ 19 w 44"/>
                <a:gd name="T11" fmla="*/ 0 h 108"/>
                <a:gd name="T12" fmla="*/ 0 w 44"/>
                <a:gd name="T13" fmla="*/ 20 h 108"/>
                <a:gd name="T14" fmla="*/ 20 w 44"/>
                <a:gd name="T15" fmla="*/ 41 h 108"/>
                <a:gd name="T16" fmla="*/ 34 w 44"/>
                <a:gd name="T17" fmla="*/ 3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08">
                  <a:moveTo>
                    <a:pt x="34" y="35"/>
                  </a:moveTo>
                  <a:cubicBezTo>
                    <a:pt x="34" y="54"/>
                    <a:pt x="31" y="77"/>
                    <a:pt x="7" y="99"/>
                  </a:cubicBezTo>
                  <a:cubicBezTo>
                    <a:pt x="5" y="100"/>
                    <a:pt x="4" y="101"/>
                    <a:pt x="4" y="103"/>
                  </a:cubicBezTo>
                  <a:cubicBezTo>
                    <a:pt x="4" y="105"/>
                    <a:pt x="7" y="108"/>
                    <a:pt x="9" y="108"/>
                  </a:cubicBezTo>
                  <a:cubicBezTo>
                    <a:pt x="14" y="108"/>
                    <a:pt x="44" y="80"/>
                    <a:pt x="44" y="38"/>
                  </a:cubicBezTo>
                  <a:cubicBezTo>
                    <a:pt x="44" y="17"/>
                    <a:pt x="35" y="0"/>
                    <a:pt x="19" y="0"/>
                  </a:cubicBezTo>
                  <a:cubicBezTo>
                    <a:pt x="8" y="0"/>
                    <a:pt x="0" y="10"/>
                    <a:pt x="0" y="20"/>
                  </a:cubicBezTo>
                  <a:cubicBezTo>
                    <a:pt x="0" y="32"/>
                    <a:pt x="8" y="41"/>
                    <a:pt x="20" y="41"/>
                  </a:cubicBezTo>
                  <a:cubicBezTo>
                    <a:pt x="28" y="41"/>
                    <a:pt x="34" y="35"/>
                    <a:pt x="34" y="35"/>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 name="Freeform 268">
              <a:extLst>
                <a:ext uri="{FF2B5EF4-FFF2-40B4-BE49-F238E27FC236}">
                  <a16:creationId xmlns:a16="http://schemas.microsoft.com/office/drawing/2014/main" id="{8332C28B-A712-4832-94B3-12C18AC639BC}"/>
                </a:ext>
              </a:extLst>
            </p:cNvPr>
            <p:cNvSpPr>
              <a:spLocks/>
            </p:cNvSpPr>
            <p:nvPr>
              <p:custDataLst>
                <p:tags r:id="rId20"/>
              </p:custDataLst>
            </p:nvPr>
          </p:nvSpPr>
          <p:spPr bwMode="auto">
            <a:xfrm>
              <a:off x="4905375" y="3175001"/>
              <a:ext cx="100013" cy="117475"/>
            </a:xfrm>
            <a:custGeom>
              <a:avLst/>
              <a:gdLst>
                <a:gd name="T0" fmla="*/ 125 w 139"/>
                <a:gd name="T1" fmla="*/ 22 h 157"/>
                <a:gd name="T2" fmla="*/ 110 w 139"/>
                <a:gd name="T3" fmla="*/ 39 h 157"/>
                <a:gd name="T4" fmla="*/ 122 w 139"/>
                <a:gd name="T5" fmla="*/ 50 h 157"/>
                <a:gd name="T6" fmla="*/ 139 w 139"/>
                <a:gd name="T7" fmla="*/ 30 h 157"/>
                <a:gd name="T8" fmla="*/ 92 w 139"/>
                <a:gd name="T9" fmla="*/ 0 h 157"/>
                <a:gd name="T10" fmla="*/ 28 w 139"/>
                <a:gd name="T11" fmla="*/ 51 h 157"/>
                <a:gd name="T12" fmla="*/ 40 w 139"/>
                <a:gd name="T13" fmla="*/ 76 h 157"/>
                <a:gd name="T14" fmla="*/ 80 w 139"/>
                <a:gd name="T15" fmla="*/ 89 h 157"/>
                <a:gd name="T16" fmla="*/ 109 w 139"/>
                <a:gd name="T17" fmla="*/ 112 h 157"/>
                <a:gd name="T18" fmla="*/ 91 w 139"/>
                <a:gd name="T19" fmla="*/ 140 h 157"/>
                <a:gd name="T20" fmla="*/ 56 w 139"/>
                <a:gd name="T21" fmla="*/ 147 h 157"/>
                <a:gd name="T22" fmla="*/ 14 w 139"/>
                <a:gd name="T23" fmla="*/ 133 h 157"/>
                <a:gd name="T24" fmla="*/ 33 w 139"/>
                <a:gd name="T25" fmla="*/ 113 h 157"/>
                <a:gd name="T26" fmla="*/ 20 w 139"/>
                <a:gd name="T27" fmla="*/ 100 h 157"/>
                <a:gd name="T28" fmla="*/ 0 w 139"/>
                <a:gd name="T29" fmla="*/ 123 h 157"/>
                <a:gd name="T30" fmla="*/ 56 w 139"/>
                <a:gd name="T31" fmla="*/ 157 h 157"/>
                <a:gd name="T32" fmla="*/ 132 w 139"/>
                <a:gd name="T33" fmla="*/ 100 h 157"/>
                <a:gd name="T34" fmla="*/ 84 w 139"/>
                <a:gd name="T35" fmla="*/ 59 h 157"/>
                <a:gd name="T36" fmla="*/ 70 w 139"/>
                <a:gd name="T37" fmla="*/ 56 h 157"/>
                <a:gd name="T38" fmla="*/ 50 w 139"/>
                <a:gd name="T39" fmla="*/ 39 h 157"/>
                <a:gd name="T40" fmla="*/ 64 w 139"/>
                <a:gd name="T41" fmla="*/ 16 h 157"/>
                <a:gd name="T42" fmla="*/ 92 w 139"/>
                <a:gd name="T43" fmla="*/ 10 h 157"/>
                <a:gd name="T44" fmla="*/ 125 w 139"/>
                <a:gd name="T45" fmla="*/ 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9" h="157">
                  <a:moveTo>
                    <a:pt x="125" y="22"/>
                  </a:moveTo>
                  <a:cubicBezTo>
                    <a:pt x="116" y="25"/>
                    <a:pt x="110" y="32"/>
                    <a:pt x="110" y="39"/>
                  </a:cubicBezTo>
                  <a:cubicBezTo>
                    <a:pt x="110" y="47"/>
                    <a:pt x="117" y="50"/>
                    <a:pt x="122" y="50"/>
                  </a:cubicBezTo>
                  <a:cubicBezTo>
                    <a:pt x="125" y="50"/>
                    <a:pt x="139" y="48"/>
                    <a:pt x="139" y="30"/>
                  </a:cubicBezTo>
                  <a:cubicBezTo>
                    <a:pt x="139" y="7"/>
                    <a:pt x="114" y="0"/>
                    <a:pt x="92" y="0"/>
                  </a:cubicBezTo>
                  <a:cubicBezTo>
                    <a:pt x="38" y="0"/>
                    <a:pt x="28" y="40"/>
                    <a:pt x="28" y="51"/>
                  </a:cubicBezTo>
                  <a:cubicBezTo>
                    <a:pt x="28" y="64"/>
                    <a:pt x="35" y="72"/>
                    <a:pt x="40" y="76"/>
                  </a:cubicBezTo>
                  <a:cubicBezTo>
                    <a:pt x="49" y="83"/>
                    <a:pt x="56" y="85"/>
                    <a:pt x="80" y="89"/>
                  </a:cubicBezTo>
                  <a:cubicBezTo>
                    <a:pt x="87" y="90"/>
                    <a:pt x="109" y="94"/>
                    <a:pt x="109" y="112"/>
                  </a:cubicBezTo>
                  <a:cubicBezTo>
                    <a:pt x="109" y="118"/>
                    <a:pt x="106" y="131"/>
                    <a:pt x="91" y="140"/>
                  </a:cubicBezTo>
                  <a:cubicBezTo>
                    <a:pt x="77" y="147"/>
                    <a:pt x="60" y="147"/>
                    <a:pt x="56" y="147"/>
                  </a:cubicBezTo>
                  <a:cubicBezTo>
                    <a:pt x="42" y="147"/>
                    <a:pt x="22" y="144"/>
                    <a:pt x="14" y="133"/>
                  </a:cubicBezTo>
                  <a:cubicBezTo>
                    <a:pt x="26" y="131"/>
                    <a:pt x="33" y="123"/>
                    <a:pt x="33" y="113"/>
                  </a:cubicBezTo>
                  <a:cubicBezTo>
                    <a:pt x="33" y="104"/>
                    <a:pt x="27" y="100"/>
                    <a:pt x="20" y="100"/>
                  </a:cubicBezTo>
                  <a:cubicBezTo>
                    <a:pt x="10" y="100"/>
                    <a:pt x="0" y="108"/>
                    <a:pt x="0" y="123"/>
                  </a:cubicBezTo>
                  <a:cubicBezTo>
                    <a:pt x="0" y="144"/>
                    <a:pt x="22" y="157"/>
                    <a:pt x="56" y="157"/>
                  </a:cubicBezTo>
                  <a:cubicBezTo>
                    <a:pt x="120" y="157"/>
                    <a:pt x="132" y="113"/>
                    <a:pt x="132" y="100"/>
                  </a:cubicBezTo>
                  <a:cubicBezTo>
                    <a:pt x="132" y="67"/>
                    <a:pt x="96" y="61"/>
                    <a:pt x="84" y="59"/>
                  </a:cubicBezTo>
                  <a:cubicBezTo>
                    <a:pt x="80" y="58"/>
                    <a:pt x="72" y="57"/>
                    <a:pt x="70" y="56"/>
                  </a:cubicBezTo>
                  <a:cubicBezTo>
                    <a:pt x="57" y="53"/>
                    <a:pt x="50" y="46"/>
                    <a:pt x="50" y="39"/>
                  </a:cubicBezTo>
                  <a:cubicBezTo>
                    <a:pt x="50" y="30"/>
                    <a:pt x="57" y="21"/>
                    <a:pt x="64" y="16"/>
                  </a:cubicBezTo>
                  <a:cubicBezTo>
                    <a:pt x="74" y="10"/>
                    <a:pt x="86" y="10"/>
                    <a:pt x="92" y="10"/>
                  </a:cubicBezTo>
                  <a:cubicBezTo>
                    <a:pt x="99" y="10"/>
                    <a:pt x="117" y="11"/>
                    <a:pt x="125" y="22"/>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 name="Freeform 269">
              <a:extLst>
                <a:ext uri="{FF2B5EF4-FFF2-40B4-BE49-F238E27FC236}">
                  <a16:creationId xmlns:a16="http://schemas.microsoft.com/office/drawing/2014/main" id="{4F7F78BC-3417-4F37-8E44-39043CD0799D}"/>
                </a:ext>
              </a:extLst>
            </p:cNvPr>
            <p:cNvSpPr>
              <a:spLocks/>
            </p:cNvSpPr>
            <p:nvPr>
              <p:custDataLst>
                <p:tags r:id="rId21"/>
              </p:custDataLst>
            </p:nvPr>
          </p:nvSpPr>
          <p:spPr bwMode="auto">
            <a:xfrm>
              <a:off x="5038725" y="3211513"/>
              <a:ext cx="68263" cy="119063"/>
            </a:xfrm>
            <a:custGeom>
              <a:avLst/>
              <a:gdLst>
                <a:gd name="T0" fmla="*/ 57 w 96"/>
                <a:gd name="T1" fmla="*/ 60 h 158"/>
                <a:gd name="T2" fmla="*/ 86 w 96"/>
                <a:gd name="T3" fmla="*/ 60 h 158"/>
                <a:gd name="T4" fmla="*/ 93 w 96"/>
                <a:gd name="T5" fmla="*/ 58 h 158"/>
                <a:gd name="T6" fmla="*/ 95 w 96"/>
                <a:gd name="T7" fmla="*/ 53 h 158"/>
                <a:gd name="T8" fmla="*/ 87 w 96"/>
                <a:gd name="T9" fmla="*/ 48 h 158"/>
                <a:gd name="T10" fmla="*/ 60 w 96"/>
                <a:gd name="T11" fmla="*/ 48 h 158"/>
                <a:gd name="T12" fmla="*/ 65 w 96"/>
                <a:gd name="T13" fmla="*/ 28 h 158"/>
                <a:gd name="T14" fmla="*/ 69 w 96"/>
                <a:gd name="T15" fmla="*/ 9 h 158"/>
                <a:gd name="T16" fmla="*/ 60 w 96"/>
                <a:gd name="T17" fmla="*/ 0 h 158"/>
                <a:gd name="T18" fmla="*/ 48 w 96"/>
                <a:gd name="T19" fmla="*/ 9 h 158"/>
                <a:gd name="T20" fmla="*/ 38 w 96"/>
                <a:gd name="T21" fmla="*/ 48 h 158"/>
                <a:gd name="T22" fmla="*/ 8 w 96"/>
                <a:gd name="T23" fmla="*/ 48 h 158"/>
                <a:gd name="T24" fmla="*/ 0 w 96"/>
                <a:gd name="T25" fmla="*/ 55 h 158"/>
                <a:gd name="T26" fmla="*/ 8 w 96"/>
                <a:gd name="T27" fmla="*/ 60 h 158"/>
                <a:gd name="T28" fmla="*/ 35 w 96"/>
                <a:gd name="T29" fmla="*/ 60 h 158"/>
                <a:gd name="T30" fmla="*/ 21 w 96"/>
                <a:gd name="T31" fmla="*/ 118 h 158"/>
                <a:gd name="T32" fmla="*/ 17 w 96"/>
                <a:gd name="T33" fmla="*/ 134 h 158"/>
                <a:gd name="T34" fmla="*/ 48 w 96"/>
                <a:gd name="T35" fmla="*/ 158 h 158"/>
                <a:gd name="T36" fmla="*/ 96 w 96"/>
                <a:gd name="T37" fmla="*/ 120 h 158"/>
                <a:gd name="T38" fmla="*/ 91 w 96"/>
                <a:gd name="T39" fmla="*/ 116 h 158"/>
                <a:gd name="T40" fmla="*/ 85 w 96"/>
                <a:gd name="T41" fmla="*/ 120 h 158"/>
                <a:gd name="T42" fmla="*/ 49 w 96"/>
                <a:gd name="T43" fmla="*/ 150 h 158"/>
                <a:gd name="T44" fmla="*/ 39 w 96"/>
                <a:gd name="T45" fmla="*/ 137 h 158"/>
                <a:gd name="T46" fmla="*/ 39 w 96"/>
                <a:gd name="T47" fmla="*/ 130 h 158"/>
                <a:gd name="T48" fmla="*/ 57 w 96"/>
                <a:gd name="T49" fmla="*/ 6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 h="158">
                  <a:moveTo>
                    <a:pt x="57" y="60"/>
                  </a:moveTo>
                  <a:lnTo>
                    <a:pt x="86" y="60"/>
                  </a:lnTo>
                  <a:cubicBezTo>
                    <a:pt x="91" y="60"/>
                    <a:pt x="92" y="59"/>
                    <a:pt x="93" y="58"/>
                  </a:cubicBezTo>
                  <a:cubicBezTo>
                    <a:pt x="94" y="57"/>
                    <a:pt x="95" y="54"/>
                    <a:pt x="95" y="53"/>
                  </a:cubicBezTo>
                  <a:cubicBezTo>
                    <a:pt x="95" y="48"/>
                    <a:pt x="91" y="48"/>
                    <a:pt x="87" y="48"/>
                  </a:cubicBezTo>
                  <a:lnTo>
                    <a:pt x="60" y="48"/>
                  </a:lnTo>
                  <a:lnTo>
                    <a:pt x="65" y="28"/>
                  </a:lnTo>
                  <a:cubicBezTo>
                    <a:pt x="66" y="21"/>
                    <a:pt x="69" y="10"/>
                    <a:pt x="69" y="9"/>
                  </a:cubicBezTo>
                  <a:cubicBezTo>
                    <a:pt x="69" y="4"/>
                    <a:pt x="66" y="0"/>
                    <a:pt x="60" y="0"/>
                  </a:cubicBezTo>
                  <a:cubicBezTo>
                    <a:pt x="56" y="0"/>
                    <a:pt x="50" y="3"/>
                    <a:pt x="48" y="9"/>
                  </a:cubicBezTo>
                  <a:cubicBezTo>
                    <a:pt x="47" y="14"/>
                    <a:pt x="50" y="2"/>
                    <a:pt x="38" y="48"/>
                  </a:cubicBezTo>
                  <a:lnTo>
                    <a:pt x="8" y="48"/>
                  </a:lnTo>
                  <a:cubicBezTo>
                    <a:pt x="4" y="48"/>
                    <a:pt x="0" y="48"/>
                    <a:pt x="0" y="55"/>
                  </a:cubicBezTo>
                  <a:cubicBezTo>
                    <a:pt x="0" y="60"/>
                    <a:pt x="3" y="60"/>
                    <a:pt x="8" y="60"/>
                  </a:cubicBezTo>
                  <a:lnTo>
                    <a:pt x="35" y="60"/>
                  </a:lnTo>
                  <a:lnTo>
                    <a:pt x="21" y="118"/>
                  </a:lnTo>
                  <a:cubicBezTo>
                    <a:pt x="19" y="123"/>
                    <a:pt x="17" y="131"/>
                    <a:pt x="17" y="134"/>
                  </a:cubicBezTo>
                  <a:cubicBezTo>
                    <a:pt x="17" y="148"/>
                    <a:pt x="31" y="158"/>
                    <a:pt x="48" y="158"/>
                  </a:cubicBezTo>
                  <a:cubicBezTo>
                    <a:pt x="78" y="158"/>
                    <a:pt x="96" y="125"/>
                    <a:pt x="96" y="120"/>
                  </a:cubicBezTo>
                  <a:cubicBezTo>
                    <a:pt x="96" y="116"/>
                    <a:pt x="92" y="116"/>
                    <a:pt x="91" y="116"/>
                  </a:cubicBezTo>
                  <a:cubicBezTo>
                    <a:pt x="87" y="116"/>
                    <a:pt x="87" y="117"/>
                    <a:pt x="85" y="120"/>
                  </a:cubicBezTo>
                  <a:cubicBezTo>
                    <a:pt x="77" y="138"/>
                    <a:pt x="62" y="150"/>
                    <a:pt x="49" y="150"/>
                  </a:cubicBezTo>
                  <a:cubicBezTo>
                    <a:pt x="41" y="150"/>
                    <a:pt x="39" y="144"/>
                    <a:pt x="39" y="137"/>
                  </a:cubicBezTo>
                  <a:cubicBezTo>
                    <a:pt x="39" y="133"/>
                    <a:pt x="39" y="132"/>
                    <a:pt x="39" y="130"/>
                  </a:cubicBezTo>
                  <a:lnTo>
                    <a:pt x="57" y="6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 name="Freeform 270">
              <a:extLst>
                <a:ext uri="{FF2B5EF4-FFF2-40B4-BE49-F238E27FC236}">
                  <a16:creationId xmlns:a16="http://schemas.microsoft.com/office/drawing/2014/main" id="{620FC2DF-D780-4962-AD4F-F594D8AE3AAB}"/>
                </a:ext>
              </a:extLst>
            </p:cNvPr>
            <p:cNvSpPr>
              <a:spLocks/>
            </p:cNvSpPr>
            <p:nvPr>
              <p:custDataLst>
                <p:tags r:id="rId22"/>
              </p:custDataLst>
            </p:nvPr>
          </p:nvSpPr>
          <p:spPr bwMode="auto">
            <a:xfrm>
              <a:off x="5140325" y="3203576"/>
              <a:ext cx="149225" cy="155575"/>
            </a:xfrm>
            <a:custGeom>
              <a:avLst/>
              <a:gdLst>
                <a:gd name="T0" fmla="*/ 111 w 207"/>
                <a:gd name="T1" fmla="*/ 110 h 207"/>
                <a:gd name="T2" fmla="*/ 197 w 207"/>
                <a:gd name="T3" fmla="*/ 110 h 207"/>
                <a:gd name="T4" fmla="*/ 207 w 207"/>
                <a:gd name="T5" fmla="*/ 103 h 207"/>
                <a:gd name="T6" fmla="*/ 197 w 207"/>
                <a:gd name="T7" fmla="*/ 96 h 207"/>
                <a:gd name="T8" fmla="*/ 111 w 207"/>
                <a:gd name="T9" fmla="*/ 96 h 207"/>
                <a:gd name="T10" fmla="*/ 111 w 207"/>
                <a:gd name="T11" fmla="*/ 10 h 207"/>
                <a:gd name="T12" fmla="*/ 104 w 207"/>
                <a:gd name="T13" fmla="*/ 0 h 207"/>
                <a:gd name="T14" fmla="*/ 97 w 207"/>
                <a:gd name="T15" fmla="*/ 10 h 207"/>
                <a:gd name="T16" fmla="*/ 97 w 207"/>
                <a:gd name="T17" fmla="*/ 96 h 207"/>
                <a:gd name="T18" fmla="*/ 10 w 207"/>
                <a:gd name="T19" fmla="*/ 96 h 207"/>
                <a:gd name="T20" fmla="*/ 0 w 207"/>
                <a:gd name="T21" fmla="*/ 103 h 207"/>
                <a:gd name="T22" fmla="*/ 10 w 207"/>
                <a:gd name="T23" fmla="*/ 110 h 207"/>
                <a:gd name="T24" fmla="*/ 97 w 207"/>
                <a:gd name="T25" fmla="*/ 110 h 207"/>
                <a:gd name="T26" fmla="*/ 97 w 207"/>
                <a:gd name="T27" fmla="*/ 197 h 207"/>
                <a:gd name="T28" fmla="*/ 104 w 207"/>
                <a:gd name="T29" fmla="*/ 207 h 207"/>
                <a:gd name="T30" fmla="*/ 111 w 207"/>
                <a:gd name="T31" fmla="*/ 197 h 207"/>
                <a:gd name="T32" fmla="*/ 111 w 207"/>
                <a:gd name="T33" fmla="*/ 11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7" h="207">
                  <a:moveTo>
                    <a:pt x="111" y="110"/>
                  </a:moveTo>
                  <a:lnTo>
                    <a:pt x="197" y="110"/>
                  </a:lnTo>
                  <a:cubicBezTo>
                    <a:pt x="201" y="110"/>
                    <a:pt x="207" y="110"/>
                    <a:pt x="207" y="103"/>
                  </a:cubicBezTo>
                  <a:cubicBezTo>
                    <a:pt x="207" y="96"/>
                    <a:pt x="201" y="96"/>
                    <a:pt x="197" y="96"/>
                  </a:cubicBezTo>
                  <a:lnTo>
                    <a:pt x="111" y="96"/>
                  </a:lnTo>
                  <a:lnTo>
                    <a:pt x="111" y="10"/>
                  </a:lnTo>
                  <a:cubicBezTo>
                    <a:pt x="111" y="6"/>
                    <a:pt x="111" y="0"/>
                    <a:pt x="104" y="0"/>
                  </a:cubicBezTo>
                  <a:cubicBezTo>
                    <a:pt x="97" y="0"/>
                    <a:pt x="97" y="6"/>
                    <a:pt x="97" y="10"/>
                  </a:cubicBezTo>
                  <a:lnTo>
                    <a:pt x="97" y="96"/>
                  </a:lnTo>
                  <a:lnTo>
                    <a:pt x="10" y="96"/>
                  </a:lnTo>
                  <a:cubicBezTo>
                    <a:pt x="7" y="96"/>
                    <a:pt x="0" y="96"/>
                    <a:pt x="0" y="103"/>
                  </a:cubicBezTo>
                  <a:cubicBezTo>
                    <a:pt x="0" y="110"/>
                    <a:pt x="7" y="110"/>
                    <a:pt x="10" y="110"/>
                  </a:cubicBezTo>
                  <a:lnTo>
                    <a:pt x="97" y="110"/>
                  </a:lnTo>
                  <a:lnTo>
                    <a:pt x="97" y="197"/>
                  </a:lnTo>
                  <a:cubicBezTo>
                    <a:pt x="97" y="200"/>
                    <a:pt x="97" y="207"/>
                    <a:pt x="104" y="207"/>
                  </a:cubicBezTo>
                  <a:cubicBezTo>
                    <a:pt x="111" y="207"/>
                    <a:pt x="111" y="200"/>
                    <a:pt x="111" y="197"/>
                  </a:cubicBezTo>
                  <a:lnTo>
                    <a:pt x="111" y="11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 name="Freeform 271">
              <a:extLst>
                <a:ext uri="{FF2B5EF4-FFF2-40B4-BE49-F238E27FC236}">
                  <a16:creationId xmlns:a16="http://schemas.microsoft.com/office/drawing/2014/main" id="{8804630A-5D86-463E-AD05-DEA10F86FC3C}"/>
                </a:ext>
              </a:extLst>
            </p:cNvPr>
            <p:cNvSpPr>
              <a:spLocks/>
            </p:cNvSpPr>
            <p:nvPr>
              <p:custDataLst>
                <p:tags r:id="rId23"/>
              </p:custDataLst>
            </p:nvPr>
          </p:nvSpPr>
          <p:spPr bwMode="auto">
            <a:xfrm>
              <a:off x="5334000" y="3203576"/>
              <a:ext cx="74613" cy="123825"/>
            </a:xfrm>
            <a:custGeom>
              <a:avLst/>
              <a:gdLst>
                <a:gd name="T0" fmla="*/ 63 w 102"/>
                <a:gd name="T1" fmla="*/ 7 h 165"/>
                <a:gd name="T2" fmla="*/ 54 w 102"/>
                <a:gd name="T3" fmla="*/ 0 h 165"/>
                <a:gd name="T4" fmla="*/ 4 w 102"/>
                <a:gd name="T5" fmla="*/ 16 h 165"/>
                <a:gd name="T6" fmla="*/ 0 w 102"/>
                <a:gd name="T7" fmla="*/ 16 h 165"/>
                <a:gd name="T8" fmla="*/ 0 w 102"/>
                <a:gd name="T9" fmla="*/ 27 h 165"/>
                <a:gd name="T10" fmla="*/ 4 w 102"/>
                <a:gd name="T11" fmla="*/ 27 h 165"/>
                <a:gd name="T12" fmla="*/ 40 w 102"/>
                <a:gd name="T13" fmla="*/ 20 h 165"/>
                <a:gd name="T14" fmla="*/ 40 w 102"/>
                <a:gd name="T15" fmla="*/ 144 h 165"/>
                <a:gd name="T16" fmla="*/ 14 w 102"/>
                <a:gd name="T17" fmla="*/ 154 h 165"/>
                <a:gd name="T18" fmla="*/ 1 w 102"/>
                <a:gd name="T19" fmla="*/ 154 h 165"/>
                <a:gd name="T20" fmla="*/ 1 w 102"/>
                <a:gd name="T21" fmla="*/ 165 h 165"/>
                <a:gd name="T22" fmla="*/ 52 w 102"/>
                <a:gd name="T23" fmla="*/ 164 h 165"/>
                <a:gd name="T24" fmla="*/ 102 w 102"/>
                <a:gd name="T25" fmla="*/ 165 h 165"/>
                <a:gd name="T26" fmla="*/ 102 w 102"/>
                <a:gd name="T27" fmla="*/ 154 h 165"/>
                <a:gd name="T28" fmla="*/ 89 w 102"/>
                <a:gd name="T29" fmla="*/ 154 h 165"/>
                <a:gd name="T30" fmla="*/ 63 w 102"/>
                <a:gd name="T31" fmla="*/ 144 h 165"/>
                <a:gd name="T32" fmla="*/ 63 w 102"/>
                <a:gd name="T33" fmla="*/ 7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2" h="165">
                  <a:moveTo>
                    <a:pt x="63" y="7"/>
                  </a:moveTo>
                  <a:cubicBezTo>
                    <a:pt x="63" y="0"/>
                    <a:pt x="62" y="0"/>
                    <a:pt x="54" y="0"/>
                  </a:cubicBezTo>
                  <a:cubicBezTo>
                    <a:pt x="36" y="16"/>
                    <a:pt x="9" y="16"/>
                    <a:pt x="4" y="16"/>
                  </a:cubicBezTo>
                  <a:lnTo>
                    <a:pt x="0" y="16"/>
                  </a:lnTo>
                  <a:lnTo>
                    <a:pt x="0" y="27"/>
                  </a:lnTo>
                  <a:lnTo>
                    <a:pt x="4" y="27"/>
                  </a:lnTo>
                  <a:cubicBezTo>
                    <a:pt x="10" y="27"/>
                    <a:pt x="26" y="26"/>
                    <a:pt x="40" y="20"/>
                  </a:cubicBezTo>
                  <a:lnTo>
                    <a:pt x="40" y="144"/>
                  </a:lnTo>
                  <a:cubicBezTo>
                    <a:pt x="40" y="152"/>
                    <a:pt x="40" y="154"/>
                    <a:pt x="14" y="154"/>
                  </a:cubicBezTo>
                  <a:lnTo>
                    <a:pt x="1" y="154"/>
                  </a:lnTo>
                  <a:lnTo>
                    <a:pt x="1" y="165"/>
                  </a:lnTo>
                  <a:cubicBezTo>
                    <a:pt x="15" y="164"/>
                    <a:pt x="37" y="164"/>
                    <a:pt x="52" y="164"/>
                  </a:cubicBezTo>
                  <a:cubicBezTo>
                    <a:pt x="66" y="164"/>
                    <a:pt x="88" y="164"/>
                    <a:pt x="102" y="165"/>
                  </a:cubicBezTo>
                  <a:lnTo>
                    <a:pt x="102" y="154"/>
                  </a:lnTo>
                  <a:lnTo>
                    <a:pt x="89" y="154"/>
                  </a:lnTo>
                  <a:cubicBezTo>
                    <a:pt x="63" y="154"/>
                    <a:pt x="63" y="152"/>
                    <a:pt x="63" y="144"/>
                  </a:cubicBezTo>
                  <a:lnTo>
                    <a:pt x="63" y="7"/>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 name="Freeform 272">
              <a:extLst>
                <a:ext uri="{FF2B5EF4-FFF2-40B4-BE49-F238E27FC236}">
                  <a16:creationId xmlns:a16="http://schemas.microsoft.com/office/drawing/2014/main" id="{3E9D3C4F-E446-4CF8-AD53-833544B1CC63}"/>
                </a:ext>
              </a:extLst>
            </p:cNvPr>
            <p:cNvSpPr>
              <a:spLocks/>
            </p:cNvSpPr>
            <p:nvPr>
              <p:custDataLst>
                <p:tags r:id="rId24"/>
              </p:custDataLst>
            </p:nvPr>
          </p:nvSpPr>
          <p:spPr bwMode="auto">
            <a:xfrm>
              <a:off x="5467350" y="3189288"/>
              <a:ext cx="185738" cy="69850"/>
            </a:xfrm>
            <a:custGeom>
              <a:avLst/>
              <a:gdLst>
                <a:gd name="T0" fmla="*/ 258 w 258"/>
                <a:gd name="T1" fmla="*/ 14 h 93"/>
                <a:gd name="T2" fmla="*/ 252 w 258"/>
                <a:gd name="T3" fmla="*/ 0 h 93"/>
                <a:gd name="T4" fmla="*/ 246 w 258"/>
                <a:gd name="T5" fmla="*/ 14 h 93"/>
                <a:gd name="T6" fmla="*/ 193 w 258"/>
                <a:gd name="T7" fmla="*/ 69 h 93"/>
                <a:gd name="T8" fmla="*/ 132 w 258"/>
                <a:gd name="T9" fmla="*/ 35 h 93"/>
                <a:gd name="T10" fmla="*/ 65 w 258"/>
                <a:gd name="T11" fmla="*/ 0 h 93"/>
                <a:gd name="T12" fmla="*/ 0 w 258"/>
                <a:gd name="T13" fmla="*/ 79 h 93"/>
                <a:gd name="T14" fmla="*/ 6 w 258"/>
                <a:gd name="T15" fmla="*/ 93 h 93"/>
                <a:gd name="T16" fmla="*/ 12 w 258"/>
                <a:gd name="T17" fmla="*/ 78 h 93"/>
                <a:gd name="T18" fmla="*/ 65 w 258"/>
                <a:gd name="T19" fmla="*/ 24 h 93"/>
                <a:gd name="T20" fmla="*/ 127 w 258"/>
                <a:gd name="T21" fmla="*/ 58 h 93"/>
                <a:gd name="T22" fmla="*/ 193 w 258"/>
                <a:gd name="T23" fmla="*/ 93 h 93"/>
                <a:gd name="T24" fmla="*/ 258 w 258"/>
                <a:gd name="T25" fmla="*/ 1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8" h="93">
                  <a:moveTo>
                    <a:pt x="258" y="14"/>
                  </a:moveTo>
                  <a:cubicBezTo>
                    <a:pt x="258" y="0"/>
                    <a:pt x="253" y="0"/>
                    <a:pt x="252" y="0"/>
                  </a:cubicBezTo>
                  <a:cubicBezTo>
                    <a:pt x="247" y="0"/>
                    <a:pt x="246" y="10"/>
                    <a:pt x="246" y="14"/>
                  </a:cubicBezTo>
                  <a:cubicBezTo>
                    <a:pt x="245" y="40"/>
                    <a:pt x="226" y="69"/>
                    <a:pt x="193" y="69"/>
                  </a:cubicBezTo>
                  <a:cubicBezTo>
                    <a:pt x="169" y="69"/>
                    <a:pt x="151" y="53"/>
                    <a:pt x="132" y="35"/>
                  </a:cubicBezTo>
                  <a:cubicBezTo>
                    <a:pt x="113" y="19"/>
                    <a:pt x="92" y="0"/>
                    <a:pt x="65" y="0"/>
                  </a:cubicBezTo>
                  <a:cubicBezTo>
                    <a:pt x="25" y="0"/>
                    <a:pt x="0" y="40"/>
                    <a:pt x="0" y="79"/>
                  </a:cubicBezTo>
                  <a:cubicBezTo>
                    <a:pt x="0" y="92"/>
                    <a:pt x="5" y="93"/>
                    <a:pt x="6" y="93"/>
                  </a:cubicBezTo>
                  <a:cubicBezTo>
                    <a:pt x="12" y="93"/>
                    <a:pt x="12" y="84"/>
                    <a:pt x="12" y="78"/>
                  </a:cubicBezTo>
                  <a:cubicBezTo>
                    <a:pt x="14" y="53"/>
                    <a:pt x="32" y="24"/>
                    <a:pt x="65" y="24"/>
                  </a:cubicBezTo>
                  <a:cubicBezTo>
                    <a:pt x="90" y="24"/>
                    <a:pt x="107" y="40"/>
                    <a:pt x="127" y="58"/>
                  </a:cubicBezTo>
                  <a:cubicBezTo>
                    <a:pt x="145" y="74"/>
                    <a:pt x="166" y="93"/>
                    <a:pt x="193" y="93"/>
                  </a:cubicBezTo>
                  <a:cubicBezTo>
                    <a:pt x="233" y="93"/>
                    <a:pt x="258" y="52"/>
                    <a:pt x="258" y="14"/>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 name="Freeform 273">
              <a:extLst>
                <a:ext uri="{FF2B5EF4-FFF2-40B4-BE49-F238E27FC236}">
                  <a16:creationId xmlns:a16="http://schemas.microsoft.com/office/drawing/2014/main" id="{D9CBC630-8497-4248-9E45-EA9726DFF53A}"/>
                </a:ext>
              </a:extLst>
            </p:cNvPr>
            <p:cNvSpPr>
              <a:spLocks/>
            </p:cNvSpPr>
            <p:nvPr>
              <p:custDataLst>
                <p:tags r:id="rId25"/>
              </p:custDataLst>
            </p:nvPr>
          </p:nvSpPr>
          <p:spPr bwMode="auto">
            <a:xfrm>
              <a:off x="5686425" y="3101976"/>
              <a:ext cx="222250" cy="206375"/>
            </a:xfrm>
            <a:custGeom>
              <a:avLst/>
              <a:gdLst>
                <a:gd name="T0" fmla="*/ 172 w 307"/>
                <a:gd name="T1" fmla="*/ 34 h 273"/>
                <a:gd name="T2" fmla="*/ 243 w 307"/>
                <a:gd name="T3" fmla="*/ 34 h 273"/>
                <a:gd name="T4" fmla="*/ 307 w 307"/>
                <a:gd name="T5" fmla="*/ 2 h 273"/>
                <a:gd name="T6" fmla="*/ 302 w 307"/>
                <a:gd name="T7" fmla="*/ 0 h 273"/>
                <a:gd name="T8" fmla="*/ 279 w 307"/>
                <a:gd name="T9" fmla="*/ 10 h 273"/>
                <a:gd name="T10" fmla="*/ 278 w 307"/>
                <a:gd name="T11" fmla="*/ 11 h 273"/>
                <a:gd name="T12" fmla="*/ 241 w 307"/>
                <a:gd name="T13" fmla="*/ 11 h 273"/>
                <a:gd name="T14" fmla="*/ 179 w 307"/>
                <a:gd name="T15" fmla="*/ 11 h 273"/>
                <a:gd name="T16" fmla="*/ 92 w 307"/>
                <a:gd name="T17" fmla="*/ 11 h 273"/>
                <a:gd name="T18" fmla="*/ 28 w 307"/>
                <a:gd name="T19" fmla="*/ 37 h 273"/>
                <a:gd name="T20" fmla="*/ 0 w 307"/>
                <a:gd name="T21" fmla="*/ 80 h 273"/>
                <a:gd name="T22" fmla="*/ 4 w 307"/>
                <a:gd name="T23" fmla="*/ 83 h 273"/>
                <a:gd name="T24" fmla="*/ 22 w 307"/>
                <a:gd name="T25" fmla="*/ 76 h 273"/>
                <a:gd name="T26" fmla="*/ 36 w 307"/>
                <a:gd name="T27" fmla="*/ 59 h 273"/>
                <a:gd name="T28" fmla="*/ 71 w 307"/>
                <a:gd name="T29" fmla="*/ 34 h 273"/>
                <a:gd name="T30" fmla="*/ 145 w 307"/>
                <a:gd name="T31" fmla="*/ 34 h 273"/>
                <a:gd name="T32" fmla="*/ 137 w 307"/>
                <a:gd name="T33" fmla="*/ 47 h 273"/>
                <a:gd name="T34" fmla="*/ 98 w 307"/>
                <a:gd name="T35" fmla="*/ 202 h 273"/>
                <a:gd name="T36" fmla="*/ 76 w 307"/>
                <a:gd name="T37" fmla="*/ 264 h 273"/>
                <a:gd name="T38" fmla="*/ 73 w 307"/>
                <a:gd name="T39" fmla="*/ 271 h 273"/>
                <a:gd name="T40" fmla="*/ 78 w 307"/>
                <a:gd name="T41" fmla="*/ 273 h 273"/>
                <a:gd name="T42" fmla="*/ 106 w 307"/>
                <a:gd name="T43" fmla="*/ 258 h 273"/>
                <a:gd name="T44" fmla="*/ 134 w 307"/>
                <a:gd name="T45" fmla="*/ 187 h 273"/>
                <a:gd name="T46" fmla="*/ 172 w 307"/>
                <a:gd name="T47" fmla="*/ 34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7" h="273">
                  <a:moveTo>
                    <a:pt x="172" y="34"/>
                  </a:moveTo>
                  <a:lnTo>
                    <a:pt x="243" y="34"/>
                  </a:lnTo>
                  <a:cubicBezTo>
                    <a:pt x="287" y="34"/>
                    <a:pt x="307" y="9"/>
                    <a:pt x="307" y="2"/>
                  </a:cubicBezTo>
                  <a:cubicBezTo>
                    <a:pt x="307" y="0"/>
                    <a:pt x="304" y="0"/>
                    <a:pt x="302" y="0"/>
                  </a:cubicBezTo>
                  <a:cubicBezTo>
                    <a:pt x="301" y="0"/>
                    <a:pt x="294" y="0"/>
                    <a:pt x="279" y="10"/>
                  </a:cubicBezTo>
                  <a:lnTo>
                    <a:pt x="278" y="11"/>
                  </a:lnTo>
                  <a:cubicBezTo>
                    <a:pt x="275" y="11"/>
                    <a:pt x="253" y="11"/>
                    <a:pt x="241" y="11"/>
                  </a:cubicBezTo>
                  <a:lnTo>
                    <a:pt x="179" y="11"/>
                  </a:lnTo>
                  <a:cubicBezTo>
                    <a:pt x="150" y="11"/>
                    <a:pt x="121" y="11"/>
                    <a:pt x="92" y="11"/>
                  </a:cubicBezTo>
                  <a:cubicBezTo>
                    <a:pt x="82" y="11"/>
                    <a:pt x="55" y="17"/>
                    <a:pt x="28" y="37"/>
                  </a:cubicBezTo>
                  <a:cubicBezTo>
                    <a:pt x="2" y="58"/>
                    <a:pt x="0" y="77"/>
                    <a:pt x="0" y="80"/>
                  </a:cubicBezTo>
                  <a:cubicBezTo>
                    <a:pt x="0" y="82"/>
                    <a:pt x="2" y="83"/>
                    <a:pt x="4" y="83"/>
                  </a:cubicBezTo>
                  <a:cubicBezTo>
                    <a:pt x="6" y="83"/>
                    <a:pt x="13" y="81"/>
                    <a:pt x="22" y="76"/>
                  </a:cubicBezTo>
                  <a:cubicBezTo>
                    <a:pt x="34" y="68"/>
                    <a:pt x="35" y="65"/>
                    <a:pt x="36" y="59"/>
                  </a:cubicBezTo>
                  <a:cubicBezTo>
                    <a:pt x="42" y="34"/>
                    <a:pt x="58" y="34"/>
                    <a:pt x="71" y="34"/>
                  </a:cubicBezTo>
                  <a:lnTo>
                    <a:pt x="145" y="34"/>
                  </a:lnTo>
                  <a:cubicBezTo>
                    <a:pt x="141" y="37"/>
                    <a:pt x="139" y="42"/>
                    <a:pt x="137" y="47"/>
                  </a:cubicBezTo>
                  <a:lnTo>
                    <a:pt x="98" y="202"/>
                  </a:lnTo>
                  <a:cubicBezTo>
                    <a:pt x="96" y="211"/>
                    <a:pt x="89" y="235"/>
                    <a:pt x="76" y="264"/>
                  </a:cubicBezTo>
                  <a:cubicBezTo>
                    <a:pt x="73" y="269"/>
                    <a:pt x="73" y="270"/>
                    <a:pt x="73" y="271"/>
                  </a:cubicBezTo>
                  <a:cubicBezTo>
                    <a:pt x="73" y="273"/>
                    <a:pt x="76" y="273"/>
                    <a:pt x="78" y="273"/>
                  </a:cubicBezTo>
                  <a:cubicBezTo>
                    <a:pt x="86" y="273"/>
                    <a:pt x="101" y="264"/>
                    <a:pt x="106" y="258"/>
                  </a:cubicBezTo>
                  <a:cubicBezTo>
                    <a:pt x="111" y="252"/>
                    <a:pt x="127" y="214"/>
                    <a:pt x="134" y="187"/>
                  </a:cubicBezTo>
                  <a:lnTo>
                    <a:pt x="172" y="34"/>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 name="Freeform 274">
              <a:extLst>
                <a:ext uri="{FF2B5EF4-FFF2-40B4-BE49-F238E27FC236}">
                  <a16:creationId xmlns:a16="http://schemas.microsoft.com/office/drawing/2014/main" id="{9CD253B5-20B9-4E83-AC6B-B76FF5A27160}"/>
                </a:ext>
              </a:extLst>
            </p:cNvPr>
            <p:cNvSpPr>
              <a:spLocks/>
            </p:cNvSpPr>
            <p:nvPr>
              <p:custDataLst>
                <p:tags r:id="rId26"/>
              </p:custDataLst>
            </p:nvPr>
          </p:nvSpPr>
          <p:spPr bwMode="auto">
            <a:xfrm>
              <a:off x="5930900" y="3092451"/>
              <a:ext cx="65088" cy="263525"/>
            </a:xfrm>
            <a:custGeom>
              <a:avLst/>
              <a:gdLst>
                <a:gd name="T0" fmla="*/ 83 w 90"/>
                <a:gd name="T1" fmla="*/ 0 h 348"/>
                <a:gd name="T2" fmla="*/ 0 w 90"/>
                <a:gd name="T3" fmla="*/ 174 h 348"/>
                <a:gd name="T4" fmla="*/ 83 w 90"/>
                <a:gd name="T5" fmla="*/ 348 h 348"/>
                <a:gd name="T6" fmla="*/ 90 w 90"/>
                <a:gd name="T7" fmla="*/ 344 h 348"/>
                <a:gd name="T8" fmla="*/ 87 w 90"/>
                <a:gd name="T9" fmla="*/ 339 h 348"/>
                <a:gd name="T10" fmla="*/ 23 w 90"/>
                <a:gd name="T11" fmla="*/ 174 h 348"/>
                <a:gd name="T12" fmla="*/ 88 w 90"/>
                <a:gd name="T13" fmla="*/ 8 h 348"/>
                <a:gd name="T14" fmla="*/ 90 w 90"/>
                <a:gd name="T15" fmla="*/ 4 h 348"/>
                <a:gd name="T16" fmla="*/ 83 w 90"/>
                <a:gd name="T17"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348">
                  <a:moveTo>
                    <a:pt x="83" y="0"/>
                  </a:moveTo>
                  <a:cubicBezTo>
                    <a:pt x="17" y="47"/>
                    <a:pt x="0" y="121"/>
                    <a:pt x="0" y="174"/>
                  </a:cubicBezTo>
                  <a:cubicBezTo>
                    <a:pt x="0" y="223"/>
                    <a:pt x="14" y="300"/>
                    <a:pt x="83" y="348"/>
                  </a:cubicBezTo>
                  <a:cubicBezTo>
                    <a:pt x="86" y="348"/>
                    <a:pt x="90" y="348"/>
                    <a:pt x="90" y="344"/>
                  </a:cubicBezTo>
                  <a:cubicBezTo>
                    <a:pt x="90" y="342"/>
                    <a:pt x="89" y="341"/>
                    <a:pt x="87" y="339"/>
                  </a:cubicBezTo>
                  <a:cubicBezTo>
                    <a:pt x="40" y="297"/>
                    <a:pt x="23" y="238"/>
                    <a:pt x="23" y="174"/>
                  </a:cubicBezTo>
                  <a:cubicBezTo>
                    <a:pt x="23" y="80"/>
                    <a:pt x="59" y="34"/>
                    <a:pt x="88" y="8"/>
                  </a:cubicBezTo>
                  <a:cubicBezTo>
                    <a:pt x="89" y="7"/>
                    <a:pt x="90" y="6"/>
                    <a:pt x="90" y="4"/>
                  </a:cubicBezTo>
                  <a:cubicBezTo>
                    <a:pt x="90" y="0"/>
                    <a:pt x="86" y="0"/>
                    <a:pt x="83" y="0"/>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 name="Freeform 275">
              <a:extLst>
                <a:ext uri="{FF2B5EF4-FFF2-40B4-BE49-F238E27FC236}">
                  <a16:creationId xmlns:a16="http://schemas.microsoft.com/office/drawing/2014/main" id="{E1665051-71E9-45F2-AE0B-8916F2D42E9F}"/>
                </a:ext>
              </a:extLst>
            </p:cNvPr>
            <p:cNvSpPr>
              <a:spLocks/>
            </p:cNvSpPr>
            <p:nvPr>
              <p:custDataLst>
                <p:tags r:id="rId27"/>
              </p:custDataLst>
            </p:nvPr>
          </p:nvSpPr>
          <p:spPr bwMode="auto">
            <a:xfrm>
              <a:off x="6042025" y="3209926"/>
              <a:ext cx="28575" cy="30163"/>
            </a:xfrm>
            <a:custGeom>
              <a:avLst/>
              <a:gdLst>
                <a:gd name="T0" fmla="*/ 40 w 40"/>
                <a:gd name="T1" fmla="*/ 20 h 40"/>
                <a:gd name="T2" fmla="*/ 21 w 40"/>
                <a:gd name="T3" fmla="*/ 0 h 40"/>
                <a:gd name="T4" fmla="*/ 0 w 40"/>
                <a:gd name="T5" fmla="*/ 20 h 40"/>
                <a:gd name="T6" fmla="*/ 20 w 40"/>
                <a:gd name="T7" fmla="*/ 40 h 40"/>
                <a:gd name="T8" fmla="*/ 40 w 40"/>
                <a:gd name="T9" fmla="*/ 20 h 40"/>
              </a:gdLst>
              <a:ahLst/>
              <a:cxnLst>
                <a:cxn ang="0">
                  <a:pos x="T0" y="T1"/>
                </a:cxn>
                <a:cxn ang="0">
                  <a:pos x="T2" y="T3"/>
                </a:cxn>
                <a:cxn ang="0">
                  <a:pos x="T4" y="T5"/>
                </a:cxn>
                <a:cxn ang="0">
                  <a:pos x="T6" y="T7"/>
                </a:cxn>
                <a:cxn ang="0">
                  <a:pos x="T8" y="T9"/>
                </a:cxn>
              </a:cxnLst>
              <a:rect l="0" t="0" r="r" b="b"/>
              <a:pathLst>
                <a:path w="40" h="40">
                  <a:moveTo>
                    <a:pt x="40" y="20"/>
                  </a:moveTo>
                  <a:cubicBezTo>
                    <a:pt x="40" y="8"/>
                    <a:pt x="30" y="0"/>
                    <a:pt x="21" y="0"/>
                  </a:cubicBezTo>
                  <a:cubicBezTo>
                    <a:pt x="9" y="0"/>
                    <a:pt x="0" y="10"/>
                    <a:pt x="0" y="20"/>
                  </a:cubicBezTo>
                  <a:cubicBezTo>
                    <a:pt x="0" y="33"/>
                    <a:pt x="11" y="40"/>
                    <a:pt x="20" y="40"/>
                  </a:cubicBezTo>
                  <a:cubicBezTo>
                    <a:pt x="32" y="40"/>
                    <a:pt x="40" y="31"/>
                    <a:pt x="40" y="20"/>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 name="Freeform 276">
              <a:extLst>
                <a:ext uri="{FF2B5EF4-FFF2-40B4-BE49-F238E27FC236}">
                  <a16:creationId xmlns:a16="http://schemas.microsoft.com/office/drawing/2014/main" id="{87D8EAC8-1D87-45E9-BB62-4B3920342129}"/>
                </a:ext>
              </a:extLst>
            </p:cNvPr>
            <p:cNvSpPr>
              <a:spLocks/>
            </p:cNvSpPr>
            <p:nvPr>
              <p:custDataLst>
                <p:tags r:id="rId28"/>
              </p:custDataLst>
            </p:nvPr>
          </p:nvSpPr>
          <p:spPr bwMode="auto">
            <a:xfrm>
              <a:off x="6135687" y="3092451"/>
              <a:ext cx="12700" cy="263525"/>
            </a:xfrm>
            <a:custGeom>
              <a:avLst/>
              <a:gdLst>
                <a:gd name="T0" fmla="*/ 17 w 17"/>
                <a:gd name="T1" fmla="*/ 14 h 349"/>
                <a:gd name="T2" fmla="*/ 9 w 17"/>
                <a:gd name="T3" fmla="*/ 0 h 349"/>
                <a:gd name="T4" fmla="*/ 0 w 17"/>
                <a:gd name="T5" fmla="*/ 14 h 349"/>
                <a:gd name="T6" fmla="*/ 0 w 17"/>
                <a:gd name="T7" fmla="*/ 335 h 349"/>
                <a:gd name="T8" fmla="*/ 9 w 17"/>
                <a:gd name="T9" fmla="*/ 349 h 349"/>
                <a:gd name="T10" fmla="*/ 17 w 17"/>
                <a:gd name="T11" fmla="*/ 335 h 349"/>
                <a:gd name="T12" fmla="*/ 17 w 17"/>
                <a:gd name="T13" fmla="*/ 14 h 349"/>
              </a:gdLst>
              <a:ahLst/>
              <a:cxnLst>
                <a:cxn ang="0">
                  <a:pos x="T0" y="T1"/>
                </a:cxn>
                <a:cxn ang="0">
                  <a:pos x="T2" y="T3"/>
                </a:cxn>
                <a:cxn ang="0">
                  <a:pos x="T4" y="T5"/>
                </a:cxn>
                <a:cxn ang="0">
                  <a:pos x="T6" y="T7"/>
                </a:cxn>
                <a:cxn ang="0">
                  <a:pos x="T8" y="T9"/>
                </a:cxn>
                <a:cxn ang="0">
                  <a:pos x="T10" y="T11"/>
                </a:cxn>
                <a:cxn ang="0">
                  <a:pos x="T12" y="T13"/>
                </a:cxn>
              </a:cxnLst>
              <a:rect l="0" t="0" r="r" b="b"/>
              <a:pathLst>
                <a:path w="17" h="349">
                  <a:moveTo>
                    <a:pt x="17" y="14"/>
                  </a:moveTo>
                  <a:cubicBezTo>
                    <a:pt x="17" y="8"/>
                    <a:pt x="17" y="0"/>
                    <a:pt x="9" y="0"/>
                  </a:cubicBezTo>
                  <a:cubicBezTo>
                    <a:pt x="0" y="0"/>
                    <a:pt x="0" y="8"/>
                    <a:pt x="0" y="14"/>
                  </a:cubicBezTo>
                  <a:lnTo>
                    <a:pt x="0" y="335"/>
                  </a:lnTo>
                  <a:cubicBezTo>
                    <a:pt x="0" y="340"/>
                    <a:pt x="0" y="349"/>
                    <a:pt x="9" y="349"/>
                  </a:cubicBezTo>
                  <a:cubicBezTo>
                    <a:pt x="17" y="349"/>
                    <a:pt x="17" y="341"/>
                    <a:pt x="17" y="335"/>
                  </a:cubicBezTo>
                  <a:lnTo>
                    <a:pt x="17" y="14"/>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 name="Freeform 277">
              <a:extLst>
                <a:ext uri="{FF2B5EF4-FFF2-40B4-BE49-F238E27FC236}">
                  <a16:creationId xmlns:a16="http://schemas.microsoft.com/office/drawing/2014/main" id="{31330FEF-EF4F-4C12-B4C2-E627AAA7AA09}"/>
                </a:ext>
              </a:extLst>
            </p:cNvPr>
            <p:cNvSpPr>
              <a:spLocks/>
            </p:cNvSpPr>
            <p:nvPr>
              <p:custDataLst>
                <p:tags r:id="rId29"/>
              </p:custDataLst>
            </p:nvPr>
          </p:nvSpPr>
          <p:spPr bwMode="auto">
            <a:xfrm>
              <a:off x="6202362" y="3175001"/>
              <a:ext cx="101600" cy="117475"/>
            </a:xfrm>
            <a:custGeom>
              <a:avLst/>
              <a:gdLst>
                <a:gd name="T0" fmla="*/ 125 w 139"/>
                <a:gd name="T1" fmla="*/ 22 h 157"/>
                <a:gd name="T2" fmla="*/ 111 w 139"/>
                <a:gd name="T3" fmla="*/ 39 h 157"/>
                <a:gd name="T4" fmla="*/ 122 w 139"/>
                <a:gd name="T5" fmla="*/ 50 h 157"/>
                <a:gd name="T6" fmla="*/ 139 w 139"/>
                <a:gd name="T7" fmla="*/ 30 h 157"/>
                <a:gd name="T8" fmla="*/ 92 w 139"/>
                <a:gd name="T9" fmla="*/ 0 h 157"/>
                <a:gd name="T10" fmla="*/ 28 w 139"/>
                <a:gd name="T11" fmla="*/ 51 h 157"/>
                <a:gd name="T12" fmla="*/ 40 w 139"/>
                <a:gd name="T13" fmla="*/ 76 h 157"/>
                <a:gd name="T14" fmla="*/ 80 w 139"/>
                <a:gd name="T15" fmla="*/ 89 h 157"/>
                <a:gd name="T16" fmla="*/ 109 w 139"/>
                <a:gd name="T17" fmla="*/ 112 h 157"/>
                <a:gd name="T18" fmla="*/ 91 w 139"/>
                <a:gd name="T19" fmla="*/ 140 h 157"/>
                <a:gd name="T20" fmla="*/ 56 w 139"/>
                <a:gd name="T21" fmla="*/ 147 h 157"/>
                <a:gd name="T22" fmla="*/ 14 w 139"/>
                <a:gd name="T23" fmla="*/ 133 h 157"/>
                <a:gd name="T24" fmla="*/ 33 w 139"/>
                <a:gd name="T25" fmla="*/ 113 h 157"/>
                <a:gd name="T26" fmla="*/ 20 w 139"/>
                <a:gd name="T27" fmla="*/ 100 h 157"/>
                <a:gd name="T28" fmla="*/ 0 w 139"/>
                <a:gd name="T29" fmla="*/ 123 h 157"/>
                <a:gd name="T30" fmla="*/ 56 w 139"/>
                <a:gd name="T31" fmla="*/ 157 h 157"/>
                <a:gd name="T32" fmla="*/ 132 w 139"/>
                <a:gd name="T33" fmla="*/ 100 h 157"/>
                <a:gd name="T34" fmla="*/ 84 w 139"/>
                <a:gd name="T35" fmla="*/ 59 h 157"/>
                <a:gd name="T36" fmla="*/ 70 w 139"/>
                <a:gd name="T37" fmla="*/ 56 h 157"/>
                <a:gd name="T38" fmla="*/ 51 w 139"/>
                <a:gd name="T39" fmla="*/ 39 h 157"/>
                <a:gd name="T40" fmla="*/ 64 w 139"/>
                <a:gd name="T41" fmla="*/ 16 h 157"/>
                <a:gd name="T42" fmla="*/ 92 w 139"/>
                <a:gd name="T43" fmla="*/ 10 h 157"/>
                <a:gd name="T44" fmla="*/ 125 w 139"/>
                <a:gd name="T45" fmla="*/ 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9" h="157">
                  <a:moveTo>
                    <a:pt x="125" y="22"/>
                  </a:moveTo>
                  <a:cubicBezTo>
                    <a:pt x="116" y="25"/>
                    <a:pt x="111" y="32"/>
                    <a:pt x="111" y="39"/>
                  </a:cubicBezTo>
                  <a:cubicBezTo>
                    <a:pt x="111" y="47"/>
                    <a:pt x="117" y="50"/>
                    <a:pt x="122" y="50"/>
                  </a:cubicBezTo>
                  <a:cubicBezTo>
                    <a:pt x="126" y="50"/>
                    <a:pt x="139" y="48"/>
                    <a:pt x="139" y="30"/>
                  </a:cubicBezTo>
                  <a:cubicBezTo>
                    <a:pt x="139" y="7"/>
                    <a:pt x="114" y="0"/>
                    <a:pt x="92" y="0"/>
                  </a:cubicBezTo>
                  <a:cubicBezTo>
                    <a:pt x="38" y="0"/>
                    <a:pt x="28" y="40"/>
                    <a:pt x="28" y="51"/>
                  </a:cubicBezTo>
                  <a:cubicBezTo>
                    <a:pt x="28" y="64"/>
                    <a:pt x="36" y="72"/>
                    <a:pt x="40" y="76"/>
                  </a:cubicBezTo>
                  <a:cubicBezTo>
                    <a:pt x="49" y="83"/>
                    <a:pt x="56" y="85"/>
                    <a:pt x="80" y="89"/>
                  </a:cubicBezTo>
                  <a:cubicBezTo>
                    <a:pt x="87" y="90"/>
                    <a:pt x="109" y="94"/>
                    <a:pt x="109" y="112"/>
                  </a:cubicBezTo>
                  <a:cubicBezTo>
                    <a:pt x="109" y="118"/>
                    <a:pt x="106" y="131"/>
                    <a:pt x="91" y="140"/>
                  </a:cubicBezTo>
                  <a:cubicBezTo>
                    <a:pt x="77" y="147"/>
                    <a:pt x="60" y="147"/>
                    <a:pt x="56" y="147"/>
                  </a:cubicBezTo>
                  <a:cubicBezTo>
                    <a:pt x="42" y="147"/>
                    <a:pt x="22" y="144"/>
                    <a:pt x="14" y="133"/>
                  </a:cubicBezTo>
                  <a:cubicBezTo>
                    <a:pt x="26" y="131"/>
                    <a:pt x="33" y="123"/>
                    <a:pt x="33" y="113"/>
                  </a:cubicBezTo>
                  <a:cubicBezTo>
                    <a:pt x="33" y="104"/>
                    <a:pt x="27" y="100"/>
                    <a:pt x="20" y="100"/>
                  </a:cubicBezTo>
                  <a:cubicBezTo>
                    <a:pt x="10" y="100"/>
                    <a:pt x="0" y="108"/>
                    <a:pt x="0" y="123"/>
                  </a:cubicBezTo>
                  <a:cubicBezTo>
                    <a:pt x="0" y="144"/>
                    <a:pt x="22" y="157"/>
                    <a:pt x="56" y="157"/>
                  </a:cubicBezTo>
                  <a:cubicBezTo>
                    <a:pt x="120" y="157"/>
                    <a:pt x="132" y="113"/>
                    <a:pt x="132" y="100"/>
                  </a:cubicBezTo>
                  <a:cubicBezTo>
                    <a:pt x="132" y="67"/>
                    <a:pt x="97" y="61"/>
                    <a:pt x="84" y="59"/>
                  </a:cubicBezTo>
                  <a:cubicBezTo>
                    <a:pt x="81" y="58"/>
                    <a:pt x="72" y="57"/>
                    <a:pt x="70" y="56"/>
                  </a:cubicBezTo>
                  <a:cubicBezTo>
                    <a:pt x="57" y="53"/>
                    <a:pt x="51" y="46"/>
                    <a:pt x="51" y="39"/>
                  </a:cubicBezTo>
                  <a:cubicBezTo>
                    <a:pt x="51" y="30"/>
                    <a:pt x="57" y="21"/>
                    <a:pt x="64" y="16"/>
                  </a:cubicBezTo>
                  <a:cubicBezTo>
                    <a:pt x="74" y="10"/>
                    <a:pt x="86" y="10"/>
                    <a:pt x="92" y="10"/>
                  </a:cubicBezTo>
                  <a:cubicBezTo>
                    <a:pt x="99" y="10"/>
                    <a:pt x="117" y="11"/>
                    <a:pt x="125" y="22"/>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 name="Freeform 278">
              <a:extLst>
                <a:ext uri="{FF2B5EF4-FFF2-40B4-BE49-F238E27FC236}">
                  <a16:creationId xmlns:a16="http://schemas.microsoft.com/office/drawing/2014/main" id="{97E223BA-498F-4741-A41F-14E16E49A1EE}"/>
                </a:ext>
              </a:extLst>
            </p:cNvPr>
            <p:cNvSpPr>
              <a:spLocks/>
            </p:cNvSpPr>
            <p:nvPr>
              <p:custDataLst>
                <p:tags r:id="rId30"/>
              </p:custDataLst>
            </p:nvPr>
          </p:nvSpPr>
          <p:spPr bwMode="auto">
            <a:xfrm>
              <a:off x="6335712" y="3211513"/>
              <a:ext cx="69850" cy="119063"/>
            </a:xfrm>
            <a:custGeom>
              <a:avLst/>
              <a:gdLst>
                <a:gd name="T0" fmla="*/ 57 w 96"/>
                <a:gd name="T1" fmla="*/ 60 h 158"/>
                <a:gd name="T2" fmla="*/ 86 w 96"/>
                <a:gd name="T3" fmla="*/ 60 h 158"/>
                <a:gd name="T4" fmla="*/ 93 w 96"/>
                <a:gd name="T5" fmla="*/ 58 h 158"/>
                <a:gd name="T6" fmla="*/ 95 w 96"/>
                <a:gd name="T7" fmla="*/ 53 h 158"/>
                <a:gd name="T8" fmla="*/ 87 w 96"/>
                <a:gd name="T9" fmla="*/ 48 h 158"/>
                <a:gd name="T10" fmla="*/ 60 w 96"/>
                <a:gd name="T11" fmla="*/ 48 h 158"/>
                <a:gd name="T12" fmla="*/ 65 w 96"/>
                <a:gd name="T13" fmla="*/ 28 h 158"/>
                <a:gd name="T14" fmla="*/ 69 w 96"/>
                <a:gd name="T15" fmla="*/ 9 h 158"/>
                <a:gd name="T16" fmla="*/ 60 w 96"/>
                <a:gd name="T17" fmla="*/ 0 h 158"/>
                <a:gd name="T18" fmla="*/ 48 w 96"/>
                <a:gd name="T19" fmla="*/ 9 h 158"/>
                <a:gd name="T20" fmla="*/ 38 w 96"/>
                <a:gd name="T21" fmla="*/ 48 h 158"/>
                <a:gd name="T22" fmla="*/ 9 w 96"/>
                <a:gd name="T23" fmla="*/ 48 h 158"/>
                <a:gd name="T24" fmla="*/ 0 w 96"/>
                <a:gd name="T25" fmla="*/ 55 h 158"/>
                <a:gd name="T26" fmla="*/ 8 w 96"/>
                <a:gd name="T27" fmla="*/ 60 h 158"/>
                <a:gd name="T28" fmla="*/ 35 w 96"/>
                <a:gd name="T29" fmla="*/ 60 h 158"/>
                <a:gd name="T30" fmla="*/ 21 w 96"/>
                <a:gd name="T31" fmla="*/ 118 h 158"/>
                <a:gd name="T32" fmla="*/ 18 w 96"/>
                <a:gd name="T33" fmla="*/ 134 h 158"/>
                <a:gd name="T34" fmla="*/ 48 w 96"/>
                <a:gd name="T35" fmla="*/ 158 h 158"/>
                <a:gd name="T36" fmla="*/ 96 w 96"/>
                <a:gd name="T37" fmla="*/ 120 h 158"/>
                <a:gd name="T38" fmla="*/ 91 w 96"/>
                <a:gd name="T39" fmla="*/ 116 h 158"/>
                <a:gd name="T40" fmla="*/ 86 w 96"/>
                <a:gd name="T41" fmla="*/ 120 h 158"/>
                <a:gd name="T42" fmla="*/ 49 w 96"/>
                <a:gd name="T43" fmla="*/ 150 h 158"/>
                <a:gd name="T44" fmla="*/ 39 w 96"/>
                <a:gd name="T45" fmla="*/ 137 h 158"/>
                <a:gd name="T46" fmla="*/ 39 w 96"/>
                <a:gd name="T47" fmla="*/ 130 h 158"/>
                <a:gd name="T48" fmla="*/ 57 w 96"/>
                <a:gd name="T49" fmla="*/ 6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 h="158">
                  <a:moveTo>
                    <a:pt x="57" y="60"/>
                  </a:moveTo>
                  <a:lnTo>
                    <a:pt x="86" y="60"/>
                  </a:lnTo>
                  <a:cubicBezTo>
                    <a:pt x="92" y="60"/>
                    <a:pt x="92" y="59"/>
                    <a:pt x="93" y="58"/>
                  </a:cubicBezTo>
                  <a:cubicBezTo>
                    <a:pt x="94" y="57"/>
                    <a:pt x="95" y="54"/>
                    <a:pt x="95" y="53"/>
                  </a:cubicBezTo>
                  <a:cubicBezTo>
                    <a:pt x="95" y="48"/>
                    <a:pt x="91" y="48"/>
                    <a:pt x="87" y="48"/>
                  </a:cubicBezTo>
                  <a:lnTo>
                    <a:pt x="60" y="48"/>
                  </a:lnTo>
                  <a:lnTo>
                    <a:pt x="65" y="28"/>
                  </a:lnTo>
                  <a:cubicBezTo>
                    <a:pt x="66" y="21"/>
                    <a:pt x="69" y="10"/>
                    <a:pt x="69" y="9"/>
                  </a:cubicBezTo>
                  <a:cubicBezTo>
                    <a:pt x="69" y="4"/>
                    <a:pt x="66" y="0"/>
                    <a:pt x="60" y="0"/>
                  </a:cubicBezTo>
                  <a:cubicBezTo>
                    <a:pt x="56" y="0"/>
                    <a:pt x="50" y="3"/>
                    <a:pt x="48" y="9"/>
                  </a:cubicBezTo>
                  <a:cubicBezTo>
                    <a:pt x="47" y="14"/>
                    <a:pt x="50" y="2"/>
                    <a:pt x="38" y="48"/>
                  </a:cubicBezTo>
                  <a:lnTo>
                    <a:pt x="9" y="48"/>
                  </a:lnTo>
                  <a:cubicBezTo>
                    <a:pt x="4" y="48"/>
                    <a:pt x="0" y="48"/>
                    <a:pt x="0" y="55"/>
                  </a:cubicBezTo>
                  <a:cubicBezTo>
                    <a:pt x="0" y="60"/>
                    <a:pt x="3" y="60"/>
                    <a:pt x="8" y="60"/>
                  </a:cubicBezTo>
                  <a:lnTo>
                    <a:pt x="35" y="60"/>
                  </a:lnTo>
                  <a:lnTo>
                    <a:pt x="21" y="118"/>
                  </a:lnTo>
                  <a:cubicBezTo>
                    <a:pt x="20" y="123"/>
                    <a:pt x="18" y="131"/>
                    <a:pt x="18" y="134"/>
                  </a:cubicBezTo>
                  <a:cubicBezTo>
                    <a:pt x="18" y="148"/>
                    <a:pt x="31" y="158"/>
                    <a:pt x="48" y="158"/>
                  </a:cubicBezTo>
                  <a:cubicBezTo>
                    <a:pt x="78" y="158"/>
                    <a:pt x="96" y="125"/>
                    <a:pt x="96" y="120"/>
                  </a:cubicBezTo>
                  <a:cubicBezTo>
                    <a:pt x="96" y="116"/>
                    <a:pt x="92" y="116"/>
                    <a:pt x="91" y="116"/>
                  </a:cubicBezTo>
                  <a:cubicBezTo>
                    <a:pt x="87" y="116"/>
                    <a:pt x="87" y="117"/>
                    <a:pt x="86" y="120"/>
                  </a:cubicBezTo>
                  <a:cubicBezTo>
                    <a:pt x="77" y="138"/>
                    <a:pt x="62" y="150"/>
                    <a:pt x="49" y="150"/>
                  </a:cubicBezTo>
                  <a:cubicBezTo>
                    <a:pt x="41" y="150"/>
                    <a:pt x="39" y="144"/>
                    <a:pt x="39" y="137"/>
                  </a:cubicBezTo>
                  <a:cubicBezTo>
                    <a:pt x="39" y="133"/>
                    <a:pt x="39" y="132"/>
                    <a:pt x="39" y="130"/>
                  </a:cubicBezTo>
                  <a:lnTo>
                    <a:pt x="57" y="6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279">
              <a:extLst>
                <a:ext uri="{FF2B5EF4-FFF2-40B4-BE49-F238E27FC236}">
                  <a16:creationId xmlns:a16="http://schemas.microsoft.com/office/drawing/2014/main" id="{D1370182-B58C-482A-BE4D-3B6A3CD30504}"/>
                </a:ext>
              </a:extLst>
            </p:cNvPr>
            <p:cNvSpPr>
              <a:spLocks/>
            </p:cNvSpPr>
            <p:nvPr>
              <p:custDataLst>
                <p:tags r:id="rId31"/>
              </p:custDataLst>
            </p:nvPr>
          </p:nvSpPr>
          <p:spPr bwMode="auto">
            <a:xfrm>
              <a:off x="6467475" y="3259138"/>
              <a:ext cx="33338" cy="82550"/>
            </a:xfrm>
            <a:custGeom>
              <a:avLst/>
              <a:gdLst>
                <a:gd name="T0" fmla="*/ 35 w 45"/>
                <a:gd name="T1" fmla="*/ 35 h 108"/>
                <a:gd name="T2" fmla="*/ 8 w 45"/>
                <a:gd name="T3" fmla="*/ 99 h 108"/>
                <a:gd name="T4" fmla="*/ 5 w 45"/>
                <a:gd name="T5" fmla="*/ 103 h 108"/>
                <a:gd name="T6" fmla="*/ 10 w 45"/>
                <a:gd name="T7" fmla="*/ 108 h 108"/>
                <a:gd name="T8" fmla="*/ 45 w 45"/>
                <a:gd name="T9" fmla="*/ 38 h 108"/>
                <a:gd name="T10" fmla="*/ 20 w 45"/>
                <a:gd name="T11" fmla="*/ 0 h 108"/>
                <a:gd name="T12" fmla="*/ 0 w 45"/>
                <a:gd name="T13" fmla="*/ 20 h 108"/>
                <a:gd name="T14" fmla="*/ 21 w 45"/>
                <a:gd name="T15" fmla="*/ 41 h 108"/>
                <a:gd name="T16" fmla="*/ 35 w 45"/>
                <a:gd name="T17" fmla="*/ 3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35" y="35"/>
                  </a:moveTo>
                  <a:cubicBezTo>
                    <a:pt x="35" y="54"/>
                    <a:pt x="31" y="77"/>
                    <a:pt x="8" y="99"/>
                  </a:cubicBezTo>
                  <a:cubicBezTo>
                    <a:pt x="6" y="100"/>
                    <a:pt x="5" y="101"/>
                    <a:pt x="5" y="103"/>
                  </a:cubicBezTo>
                  <a:cubicBezTo>
                    <a:pt x="5" y="105"/>
                    <a:pt x="8" y="108"/>
                    <a:pt x="10" y="108"/>
                  </a:cubicBezTo>
                  <a:cubicBezTo>
                    <a:pt x="15" y="108"/>
                    <a:pt x="45" y="80"/>
                    <a:pt x="45" y="38"/>
                  </a:cubicBezTo>
                  <a:cubicBezTo>
                    <a:pt x="45" y="17"/>
                    <a:pt x="36" y="0"/>
                    <a:pt x="20" y="0"/>
                  </a:cubicBezTo>
                  <a:cubicBezTo>
                    <a:pt x="9" y="0"/>
                    <a:pt x="0" y="10"/>
                    <a:pt x="0" y="20"/>
                  </a:cubicBezTo>
                  <a:cubicBezTo>
                    <a:pt x="0" y="32"/>
                    <a:pt x="8" y="41"/>
                    <a:pt x="21" y="41"/>
                  </a:cubicBezTo>
                  <a:cubicBezTo>
                    <a:pt x="29" y="41"/>
                    <a:pt x="35" y="35"/>
                    <a:pt x="35" y="35"/>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280">
              <a:extLst>
                <a:ext uri="{FF2B5EF4-FFF2-40B4-BE49-F238E27FC236}">
                  <a16:creationId xmlns:a16="http://schemas.microsoft.com/office/drawing/2014/main" id="{6809A9EB-A5BC-4EB8-92FB-FAC74E830317}"/>
                </a:ext>
              </a:extLst>
            </p:cNvPr>
            <p:cNvSpPr>
              <a:spLocks noEditPoints="1"/>
            </p:cNvSpPr>
            <p:nvPr>
              <p:custDataLst>
                <p:tags r:id="rId32"/>
              </p:custDataLst>
            </p:nvPr>
          </p:nvSpPr>
          <p:spPr bwMode="auto">
            <a:xfrm>
              <a:off x="6540500" y="3175001"/>
              <a:ext cx="128588" cy="117475"/>
            </a:xfrm>
            <a:custGeom>
              <a:avLst/>
              <a:gdLst>
                <a:gd name="T0" fmla="*/ 126 w 178"/>
                <a:gd name="T1" fmla="*/ 20 h 157"/>
                <a:gd name="T2" fmla="*/ 90 w 178"/>
                <a:gd name="T3" fmla="*/ 0 h 157"/>
                <a:gd name="T4" fmla="*/ 0 w 178"/>
                <a:gd name="T5" fmla="*/ 99 h 157"/>
                <a:gd name="T6" fmla="*/ 53 w 178"/>
                <a:gd name="T7" fmla="*/ 157 h 157"/>
                <a:gd name="T8" fmla="*/ 102 w 178"/>
                <a:gd name="T9" fmla="*/ 133 h 157"/>
                <a:gd name="T10" fmla="*/ 138 w 178"/>
                <a:gd name="T11" fmla="*/ 157 h 157"/>
                <a:gd name="T12" fmla="*/ 166 w 178"/>
                <a:gd name="T13" fmla="*/ 139 h 157"/>
                <a:gd name="T14" fmla="*/ 178 w 178"/>
                <a:gd name="T15" fmla="*/ 104 h 157"/>
                <a:gd name="T16" fmla="*/ 172 w 178"/>
                <a:gd name="T17" fmla="*/ 99 h 157"/>
                <a:gd name="T18" fmla="*/ 164 w 178"/>
                <a:gd name="T19" fmla="*/ 110 h 157"/>
                <a:gd name="T20" fmla="*/ 139 w 178"/>
                <a:gd name="T21" fmla="*/ 147 h 157"/>
                <a:gd name="T22" fmla="*/ 128 w 178"/>
                <a:gd name="T23" fmla="*/ 130 h 157"/>
                <a:gd name="T24" fmla="*/ 133 w 178"/>
                <a:gd name="T25" fmla="*/ 103 h 157"/>
                <a:gd name="T26" fmla="*/ 140 w 178"/>
                <a:gd name="T27" fmla="*/ 71 h 157"/>
                <a:gd name="T28" fmla="*/ 147 w 178"/>
                <a:gd name="T29" fmla="*/ 45 h 157"/>
                <a:gd name="T30" fmla="*/ 154 w 178"/>
                <a:gd name="T31" fmla="*/ 18 h 157"/>
                <a:gd name="T32" fmla="*/ 142 w 178"/>
                <a:gd name="T33" fmla="*/ 6 h 157"/>
                <a:gd name="T34" fmla="*/ 126 w 178"/>
                <a:gd name="T35" fmla="*/ 20 h 157"/>
                <a:gd name="T36" fmla="*/ 103 w 178"/>
                <a:gd name="T37" fmla="*/ 110 h 157"/>
                <a:gd name="T38" fmla="*/ 86 w 178"/>
                <a:gd name="T39" fmla="*/ 133 h 157"/>
                <a:gd name="T40" fmla="*/ 54 w 178"/>
                <a:gd name="T41" fmla="*/ 147 h 157"/>
                <a:gd name="T42" fmla="*/ 28 w 178"/>
                <a:gd name="T43" fmla="*/ 113 h 157"/>
                <a:gd name="T44" fmla="*/ 46 w 178"/>
                <a:gd name="T45" fmla="*/ 43 h 157"/>
                <a:gd name="T46" fmla="*/ 90 w 178"/>
                <a:gd name="T47" fmla="*/ 10 h 157"/>
                <a:gd name="T48" fmla="*/ 121 w 178"/>
                <a:gd name="T49" fmla="*/ 40 h 157"/>
                <a:gd name="T50" fmla="*/ 120 w 178"/>
                <a:gd name="T51" fmla="*/ 45 h 157"/>
                <a:gd name="T52" fmla="*/ 103 w 178"/>
                <a:gd name="T53" fmla="*/ 11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8" h="157">
                  <a:moveTo>
                    <a:pt x="126" y="20"/>
                  </a:moveTo>
                  <a:cubicBezTo>
                    <a:pt x="118" y="9"/>
                    <a:pt x="107" y="0"/>
                    <a:pt x="90" y="0"/>
                  </a:cubicBezTo>
                  <a:cubicBezTo>
                    <a:pt x="45" y="0"/>
                    <a:pt x="0" y="49"/>
                    <a:pt x="0" y="99"/>
                  </a:cubicBezTo>
                  <a:cubicBezTo>
                    <a:pt x="0" y="133"/>
                    <a:pt x="23" y="157"/>
                    <a:pt x="53" y="157"/>
                  </a:cubicBezTo>
                  <a:cubicBezTo>
                    <a:pt x="71" y="157"/>
                    <a:pt x="88" y="146"/>
                    <a:pt x="102" y="133"/>
                  </a:cubicBezTo>
                  <a:cubicBezTo>
                    <a:pt x="109" y="154"/>
                    <a:pt x="129" y="157"/>
                    <a:pt x="138" y="157"/>
                  </a:cubicBezTo>
                  <a:cubicBezTo>
                    <a:pt x="151" y="157"/>
                    <a:pt x="159" y="149"/>
                    <a:pt x="166" y="139"/>
                  </a:cubicBezTo>
                  <a:cubicBezTo>
                    <a:pt x="173" y="125"/>
                    <a:pt x="178" y="105"/>
                    <a:pt x="178" y="104"/>
                  </a:cubicBezTo>
                  <a:cubicBezTo>
                    <a:pt x="178" y="99"/>
                    <a:pt x="173" y="99"/>
                    <a:pt x="172" y="99"/>
                  </a:cubicBezTo>
                  <a:cubicBezTo>
                    <a:pt x="167" y="99"/>
                    <a:pt x="167" y="101"/>
                    <a:pt x="164" y="110"/>
                  </a:cubicBezTo>
                  <a:cubicBezTo>
                    <a:pt x="160" y="127"/>
                    <a:pt x="154" y="147"/>
                    <a:pt x="139" y="147"/>
                  </a:cubicBezTo>
                  <a:cubicBezTo>
                    <a:pt x="130" y="147"/>
                    <a:pt x="128" y="140"/>
                    <a:pt x="128" y="130"/>
                  </a:cubicBezTo>
                  <a:cubicBezTo>
                    <a:pt x="128" y="124"/>
                    <a:pt x="130" y="112"/>
                    <a:pt x="133" y="103"/>
                  </a:cubicBezTo>
                  <a:cubicBezTo>
                    <a:pt x="135" y="93"/>
                    <a:pt x="139" y="79"/>
                    <a:pt x="140" y="71"/>
                  </a:cubicBezTo>
                  <a:lnTo>
                    <a:pt x="147" y="45"/>
                  </a:lnTo>
                  <a:cubicBezTo>
                    <a:pt x="149" y="36"/>
                    <a:pt x="154" y="19"/>
                    <a:pt x="154" y="18"/>
                  </a:cubicBezTo>
                  <a:cubicBezTo>
                    <a:pt x="154" y="10"/>
                    <a:pt x="147" y="6"/>
                    <a:pt x="142" y="6"/>
                  </a:cubicBezTo>
                  <a:cubicBezTo>
                    <a:pt x="136" y="6"/>
                    <a:pt x="128" y="11"/>
                    <a:pt x="126" y="20"/>
                  </a:cubicBezTo>
                  <a:close/>
                  <a:moveTo>
                    <a:pt x="103" y="110"/>
                  </a:moveTo>
                  <a:cubicBezTo>
                    <a:pt x="101" y="120"/>
                    <a:pt x="93" y="127"/>
                    <a:pt x="86" y="133"/>
                  </a:cubicBezTo>
                  <a:cubicBezTo>
                    <a:pt x="83" y="136"/>
                    <a:pt x="69" y="147"/>
                    <a:pt x="54" y="147"/>
                  </a:cubicBezTo>
                  <a:cubicBezTo>
                    <a:pt x="41" y="147"/>
                    <a:pt x="28" y="138"/>
                    <a:pt x="28" y="113"/>
                  </a:cubicBezTo>
                  <a:cubicBezTo>
                    <a:pt x="28" y="95"/>
                    <a:pt x="38" y="57"/>
                    <a:pt x="46" y="43"/>
                  </a:cubicBezTo>
                  <a:cubicBezTo>
                    <a:pt x="62" y="15"/>
                    <a:pt x="80" y="10"/>
                    <a:pt x="90" y="10"/>
                  </a:cubicBezTo>
                  <a:cubicBezTo>
                    <a:pt x="114" y="10"/>
                    <a:pt x="121" y="36"/>
                    <a:pt x="121" y="40"/>
                  </a:cubicBezTo>
                  <a:cubicBezTo>
                    <a:pt x="121" y="41"/>
                    <a:pt x="120" y="44"/>
                    <a:pt x="120" y="45"/>
                  </a:cubicBezTo>
                  <a:lnTo>
                    <a:pt x="103" y="11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281">
              <a:extLst>
                <a:ext uri="{FF2B5EF4-FFF2-40B4-BE49-F238E27FC236}">
                  <a16:creationId xmlns:a16="http://schemas.microsoft.com/office/drawing/2014/main" id="{0D501EC7-1E0C-4CA4-84CE-DF01A8B80963}"/>
                </a:ext>
              </a:extLst>
            </p:cNvPr>
            <p:cNvSpPr>
              <a:spLocks/>
            </p:cNvSpPr>
            <p:nvPr>
              <p:custDataLst>
                <p:tags r:id="rId33"/>
              </p:custDataLst>
            </p:nvPr>
          </p:nvSpPr>
          <p:spPr bwMode="auto">
            <a:xfrm>
              <a:off x="6696075" y="3211513"/>
              <a:ext cx="69850" cy="119063"/>
            </a:xfrm>
            <a:custGeom>
              <a:avLst/>
              <a:gdLst>
                <a:gd name="T0" fmla="*/ 57 w 96"/>
                <a:gd name="T1" fmla="*/ 60 h 158"/>
                <a:gd name="T2" fmla="*/ 86 w 96"/>
                <a:gd name="T3" fmla="*/ 60 h 158"/>
                <a:gd name="T4" fmla="*/ 93 w 96"/>
                <a:gd name="T5" fmla="*/ 58 h 158"/>
                <a:gd name="T6" fmla="*/ 95 w 96"/>
                <a:gd name="T7" fmla="*/ 53 h 158"/>
                <a:gd name="T8" fmla="*/ 87 w 96"/>
                <a:gd name="T9" fmla="*/ 48 h 158"/>
                <a:gd name="T10" fmla="*/ 59 w 96"/>
                <a:gd name="T11" fmla="*/ 48 h 158"/>
                <a:gd name="T12" fmla="*/ 65 w 96"/>
                <a:gd name="T13" fmla="*/ 28 h 158"/>
                <a:gd name="T14" fmla="*/ 69 w 96"/>
                <a:gd name="T15" fmla="*/ 9 h 158"/>
                <a:gd name="T16" fmla="*/ 60 w 96"/>
                <a:gd name="T17" fmla="*/ 0 h 158"/>
                <a:gd name="T18" fmla="*/ 48 w 96"/>
                <a:gd name="T19" fmla="*/ 9 h 158"/>
                <a:gd name="T20" fmla="*/ 38 w 96"/>
                <a:gd name="T21" fmla="*/ 48 h 158"/>
                <a:gd name="T22" fmla="*/ 8 w 96"/>
                <a:gd name="T23" fmla="*/ 48 h 158"/>
                <a:gd name="T24" fmla="*/ 0 w 96"/>
                <a:gd name="T25" fmla="*/ 55 h 158"/>
                <a:gd name="T26" fmla="*/ 7 w 96"/>
                <a:gd name="T27" fmla="*/ 60 h 158"/>
                <a:gd name="T28" fmla="*/ 35 w 96"/>
                <a:gd name="T29" fmla="*/ 60 h 158"/>
                <a:gd name="T30" fmla="*/ 20 w 96"/>
                <a:gd name="T31" fmla="*/ 118 h 158"/>
                <a:gd name="T32" fmla="*/ 17 w 96"/>
                <a:gd name="T33" fmla="*/ 134 h 158"/>
                <a:gd name="T34" fmla="*/ 48 w 96"/>
                <a:gd name="T35" fmla="*/ 158 h 158"/>
                <a:gd name="T36" fmla="*/ 96 w 96"/>
                <a:gd name="T37" fmla="*/ 120 h 158"/>
                <a:gd name="T38" fmla="*/ 91 w 96"/>
                <a:gd name="T39" fmla="*/ 116 h 158"/>
                <a:gd name="T40" fmla="*/ 85 w 96"/>
                <a:gd name="T41" fmla="*/ 120 h 158"/>
                <a:gd name="T42" fmla="*/ 49 w 96"/>
                <a:gd name="T43" fmla="*/ 150 h 158"/>
                <a:gd name="T44" fmla="*/ 38 w 96"/>
                <a:gd name="T45" fmla="*/ 137 h 158"/>
                <a:gd name="T46" fmla="*/ 39 w 96"/>
                <a:gd name="T47" fmla="*/ 130 h 158"/>
                <a:gd name="T48" fmla="*/ 57 w 96"/>
                <a:gd name="T49" fmla="*/ 6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 h="158">
                  <a:moveTo>
                    <a:pt x="57" y="60"/>
                  </a:moveTo>
                  <a:lnTo>
                    <a:pt x="86" y="60"/>
                  </a:lnTo>
                  <a:cubicBezTo>
                    <a:pt x="91" y="60"/>
                    <a:pt x="91" y="59"/>
                    <a:pt x="93" y="58"/>
                  </a:cubicBezTo>
                  <a:cubicBezTo>
                    <a:pt x="94" y="57"/>
                    <a:pt x="95" y="54"/>
                    <a:pt x="95" y="53"/>
                  </a:cubicBezTo>
                  <a:cubicBezTo>
                    <a:pt x="95" y="48"/>
                    <a:pt x="91" y="48"/>
                    <a:pt x="87" y="48"/>
                  </a:cubicBezTo>
                  <a:lnTo>
                    <a:pt x="59" y="48"/>
                  </a:lnTo>
                  <a:lnTo>
                    <a:pt x="65" y="28"/>
                  </a:lnTo>
                  <a:cubicBezTo>
                    <a:pt x="66" y="21"/>
                    <a:pt x="69" y="10"/>
                    <a:pt x="69" y="9"/>
                  </a:cubicBezTo>
                  <a:cubicBezTo>
                    <a:pt x="69" y="4"/>
                    <a:pt x="66" y="0"/>
                    <a:pt x="60" y="0"/>
                  </a:cubicBezTo>
                  <a:cubicBezTo>
                    <a:pt x="56" y="0"/>
                    <a:pt x="50" y="3"/>
                    <a:pt x="48" y="9"/>
                  </a:cubicBezTo>
                  <a:cubicBezTo>
                    <a:pt x="46" y="14"/>
                    <a:pt x="49" y="2"/>
                    <a:pt x="38" y="48"/>
                  </a:cubicBezTo>
                  <a:lnTo>
                    <a:pt x="8" y="48"/>
                  </a:lnTo>
                  <a:cubicBezTo>
                    <a:pt x="3" y="48"/>
                    <a:pt x="0" y="48"/>
                    <a:pt x="0" y="55"/>
                  </a:cubicBezTo>
                  <a:cubicBezTo>
                    <a:pt x="0" y="60"/>
                    <a:pt x="3" y="60"/>
                    <a:pt x="7" y="60"/>
                  </a:cubicBezTo>
                  <a:lnTo>
                    <a:pt x="35" y="60"/>
                  </a:lnTo>
                  <a:lnTo>
                    <a:pt x="20" y="118"/>
                  </a:lnTo>
                  <a:cubicBezTo>
                    <a:pt x="19" y="123"/>
                    <a:pt x="17" y="131"/>
                    <a:pt x="17" y="134"/>
                  </a:cubicBezTo>
                  <a:cubicBezTo>
                    <a:pt x="17" y="148"/>
                    <a:pt x="30" y="158"/>
                    <a:pt x="48" y="158"/>
                  </a:cubicBezTo>
                  <a:cubicBezTo>
                    <a:pt x="78" y="158"/>
                    <a:pt x="96" y="125"/>
                    <a:pt x="96" y="120"/>
                  </a:cubicBezTo>
                  <a:cubicBezTo>
                    <a:pt x="96" y="116"/>
                    <a:pt x="92" y="116"/>
                    <a:pt x="91" y="116"/>
                  </a:cubicBezTo>
                  <a:cubicBezTo>
                    <a:pt x="87" y="116"/>
                    <a:pt x="86" y="117"/>
                    <a:pt x="85" y="120"/>
                  </a:cubicBezTo>
                  <a:cubicBezTo>
                    <a:pt x="77" y="138"/>
                    <a:pt x="62" y="150"/>
                    <a:pt x="49" y="150"/>
                  </a:cubicBezTo>
                  <a:cubicBezTo>
                    <a:pt x="41" y="150"/>
                    <a:pt x="38" y="144"/>
                    <a:pt x="38" y="137"/>
                  </a:cubicBezTo>
                  <a:cubicBezTo>
                    <a:pt x="38" y="133"/>
                    <a:pt x="39" y="132"/>
                    <a:pt x="39" y="130"/>
                  </a:cubicBezTo>
                  <a:lnTo>
                    <a:pt x="57" y="6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282">
              <a:extLst>
                <a:ext uri="{FF2B5EF4-FFF2-40B4-BE49-F238E27FC236}">
                  <a16:creationId xmlns:a16="http://schemas.microsoft.com/office/drawing/2014/main" id="{70F7E964-E6C1-40C8-B01F-F278918196B5}"/>
                </a:ext>
              </a:extLst>
            </p:cNvPr>
            <p:cNvSpPr>
              <a:spLocks/>
            </p:cNvSpPr>
            <p:nvPr>
              <p:custDataLst>
                <p:tags r:id="rId34"/>
              </p:custDataLst>
            </p:nvPr>
          </p:nvSpPr>
          <p:spPr bwMode="auto">
            <a:xfrm>
              <a:off x="6818312" y="3092451"/>
              <a:ext cx="65088" cy="263525"/>
            </a:xfrm>
            <a:custGeom>
              <a:avLst/>
              <a:gdLst>
                <a:gd name="T0" fmla="*/ 6 w 90"/>
                <a:gd name="T1" fmla="*/ 0 h 348"/>
                <a:gd name="T2" fmla="*/ 0 w 90"/>
                <a:gd name="T3" fmla="*/ 4 h 348"/>
                <a:gd name="T4" fmla="*/ 3 w 90"/>
                <a:gd name="T5" fmla="*/ 9 h 348"/>
                <a:gd name="T6" fmla="*/ 66 w 90"/>
                <a:gd name="T7" fmla="*/ 174 h 348"/>
                <a:gd name="T8" fmla="*/ 6 w 90"/>
                <a:gd name="T9" fmla="*/ 336 h 348"/>
                <a:gd name="T10" fmla="*/ 0 w 90"/>
                <a:gd name="T11" fmla="*/ 344 h 348"/>
                <a:gd name="T12" fmla="*/ 4 w 90"/>
                <a:gd name="T13" fmla="*/ 348 h 348"/>
                <a:gd name="T14" fmla="*/ 65 w 90"/>
                <a:gd name="T15" fmla="*/ 282 h 348"/>
                <a:gd name="T16" fmla="*/ 90 w 90"/>
                <a:gd name="T17" fmla="*/ 174 h 348"/>
                <a:gd name="T18" fmla="*/ 6 w 90"/>
                <a:gd name="T19"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348">
                  <a:moveTo>
                    <a:pt x="6" y="0"/>
                  </a:moveTo>
                  <a:cubicBezTo>
                    <a:pt x="4" y="0"/>
                    <a:pt x="0" y="0"/>
                    <a:pt x="0" y="4"/>
                  </a:cubicBezTo>
                  <a:cubicBezTo>
                    <a:pt x="0" y="6"/>
                    <a:pt x="1" y="7"/>
                    <a:pt x="3" y="9"/>
                  </a:cubicBezTo>
                  <a:cubicBezTo>
                    <a:pt x="33" y="37"/>
                    <a:pt x="66" y="84"/>
                    <a:pt x="66" y="174"/>
                  </a:cubicBezTo>
                  <a:cubicBezTo>
                    <a:pt x="66" y="247"/>
                    <a:pt x="44" y="302"/>
                    <a:pt x="6" y="336"/>
                  </a:cubicBezTo>
                  <a:cubicBezTo>
                    <a:pt x="0" y="342"/>
                    <a:pt x="0" y="343"/>
                    <a:pt x="0" y="344"/>
                  </a:cubicBezTo>
                  <a:cubicBezTo>
                    <a:pt x="0" y="346"/>
                    <a:pt x="1" y="348"/>
                    <a:pt x="4" y="348"/>
                  </a:cubicBezTo>
                  <a:cubicBezTo>
                    <a:pt x="8" y="348"/>
                    <a:pt x="42" y="325"/>
                    <a:pt x="65" y="282"/>
                  </a:cubicBezTo>
                  <a:cubicBezTo>
                    <a:pt x="80" y="253"/>
                    <a:pt x="90" y="215"/>
                    <a:pt x="90" y="174"/>
                  </a:cubicBezTo>
                  <a:cubicBezTo>
                    <a:pt x="90" y="125"/>
                    <a:pt x="75" y="49"/>
                    <a:pt x="6" y="0"/>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Freeform 283">
              <a:extLst>
                <a:ext uri="{FF2B5EF4-FFF2-40B4-BE49-F238E27FC236}">
                  <a16:creationId xmlns:a16="http://schemas.microsoft.com/office/drawing/2014/main" id="{25D68B2C-6DD1-445C-9590-E7CE6D7EF8DE}"/>
                </a:ext>
              </a:extLst>
            </p:cNvPr>
            <p:cNvSpPr>
              <a:spLocks/>
            </p:cNvSpPr>
            <p:nvPr>
              <p:custDataLst>
                <p:tags r:id="rId35"/>
              </p:custDataLst>
            </p:nvPr>
          </p:nvSpPr>
          <p:spPr bwMode="auto">
            <a:xfrm>
              <a:off x="6940550" y="3259138"/>
              <a:ext cx="31750" cy="82550"/>
            </a:xfrm>
            <a:custGeom>
              <a:avLst/>
              <a:gdLst>
                <a:gd name="T0" fmla="*/ 34 w 44"/>
                <a:gd name="T1" fmla="*/ 35 h 108"/>
                <a:gd name="T2" fmla="*/ 7 w 44"/>
                <a:gd name="T3" fmla="*/ 99 h 108"/>
                <a:gd name="T4" fmla="*/ 4 w 44"/>
                <a:gd name="T5" fmla="*/ 103 h 108"/>
                <a:gd name="T6" fmla="*/ 9 w 44"/>
                <a:gd name="T7" fmla="*/ 108 h 108"/>
                <a:gd name="T8" fmla="*/ 44 w 44"/>
                <a:gd name="T9" fmla="*/ 38 h 108"/>
                <a:gd name="T10" fmla="*/ 19 w 44"/>
                <a:gd name="T11" fmla="*/ 0 h 108"/>
                <a:gd name="T12" fmla="*/ 0 w 44"/>
                <a:gd name="T13" fmla="*/ 20 h 108"/>
                <a:gd name="T14" fmla="*/ 20 w 44"/>
                <a:gd name="T15" fmla="*/ 41 h 108"/>
                <a:gd name="T16" fmla="*/ 34 w 44"/>
                <a:gd name="T17" fmla="*/ 3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08">
                  <a:moveTo>
                    <a:pt x="34" y="35"/>
                  </a:moveTo>
                  <a:cubicBezTo>
                    <a:pt x="34" y="54"/>
                    <a:pt x="31" y="77"/>
                    <a:pt x="7" y="99"/>
                  </a:cubicBezTo>
                  <a:cubicBezTo>
                    <a:pt x="6" y="100"/>
                    <a:pt x="4" y="101"/>
                    <a:pt x="4" y="103"/>
                  </a:cubicBezTo>
                  <a:cubicBezTo>
                    <a:pt x="4" y="105"/>
                    <a:pt x="7" y="108"/>
                    <a:pt x="9" y="108"/>
                  </a:cubicBezTo>
                  <a:cubicBezTo>
                    <a:pt x="14" y="108"/>
                    <a:pt x="44" y="80"/>
                    <a:pt x="44" y="38"/>
                  </a:cubicBezTo>
                  <a:cubicBezTo>
                    <a:pt x="44" y="17"/>
                    <a:pt x="36" y="0"/>
                    <a:pt x="19" y="0"/>
                  </a:cubicBezTo>
                  <a:cubicBezTo>
                    <a:pt x="8" y="0"/>
                    <a:pt x="0" y="10"/>
                    <a:pt x="0" y="20"/>
                  </a:cubicBezTo>
                  <a:cubicBezTo>
                    <a:pt x="0" y="32"/>
                    <a:pt x="8" y="41"/>
                    <a:pt x="20" y="41"/>
                  </a:cubicBezTo>
                  <a:cubicBezTo>
                    <a:pt x="28" y="41"/>
                    <a:pt x="34" y="35"/>
                    <a:pt x="34" y="35"/>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284">
              <a:extLst>
                <a:ext uri="{FF2B5EF4-FFF2-40B4-BE49-F238E27FC236}">
                  <a16:creationId xmlns:a16="http://schemas.microsoft.com/office/drawing/2014/main" id="{AC8C8002-CAA2-44A4-BE36-14267A87FBE8}"/>
                </a:ext>
              </a:extLst>
            </p:cNvPr>
            <p:cNvSpPr>
              <a:spLocks/>
            </p:cNvSpPr>
            <p:nvPr>
              <p:custDataLst>
                <p:tags r:id="rId36"/>
              </p:custDataLst>
            </p:nvPr>
          </p:nvSpPr>
          <p:spPr bwMode="auto">
            <a:xfrm>
              <a:off x="7015162" y="3175001"/>
              <a:ext cx="100013" cy="117475"/>
            </a:xfrm>
            <a:custGeom>
              <a:avLst/>
              <a:gdLst>
                <a:gd name="T0" fmla="*/ 125 w 139"/>
                <a:gd name="T1" fmla="*/ 22 h 157"/>
                <a:gd name="T2" fmla="*/ 110 w 139"/>
                <a:gd name="T3" fmla="*/ 39 h 157"/>
                <a:gd name="T4" fmla="*/ 122 w 139"/>
                <a:gd name="T5" fmla="*/ 50 h 157"/>
                <a:gd name="T6" fmla="*/ 139 w 139"/>
                <a:gd name="T7" fmla="*/ 30 h 157"/>
                <a:gd name="T8" fmla="*/ 92 w 139"/>
                <a:gd name="T9" fmla="*/ 0 h 157"/>
                <a:gd name="T10" fmla="*/ 28 w 139"/>
                <a:gd name="T11" fmla="*/ 51 h 157"/>
                <a:gd name="T12" fmla="*/ 40 w 139"/>
                <a:gd name="T13" fmla="*/ 76 h 157"/>
                <a:gd name="T14" fmla="*/ 80 w 139"/>
                <a:gd name="T15" fmla="*/ 89 h 157"/>
                <a:gd name="T16" fmla="*/ 109 w 139"/>
                <a:gd name="T17" fmla="*/ 112 h 157"/>
                <a:gd name="T18" fmla="*/ 91 w 139"/>
                <a:gd name="T19" fmla="*/ 140 h 157"/>
                <a:gd name="T20" fmla="*/ 56 w 139"/>
                <a:gd name="T21" fmla="*/ 147 h 157"/>
                <a:gd name="T22" fmla="*/ 14 w 139"/>
                <a:gd name="T23" fmla="*/ 133 h 157"/>
                <a:gd name="T24" fmla="*/ 33 w 139"/>
                <a:gd name="T25" fmla="*/ 113 h 157"/>
                <a:gd name="T26" fmla="*/ 20 w 139"/>
                <a:gd name="T27" fmla="*/ 100 h 157"/>
                <a:gd name="T28" fmla="*/ 0 w 139"/>
                <a:gd name="T29" fmla="*/ 123 h 157"/>
                <a:gd name="T30" fmla="*/ 56 w 139"/>
                <a:gd name="T31" fmla="*/ 157 h 157"/>
                <a:gd name="T32" fmla="*/ 132 w 139"/>
                <a:gd name="T33" fmla="*/ 100 h 157"/>
                <a:gd name="T34" fmla="*/ 84 w 139"/>
                <a:gd name="T35" fmla="*/ 59 h 157"/>
                <a:gd name="T36" fmla="*/ 70 w 139"/>
                <a:gd name="T37" fmla="*/ 56 h 157"/>
                <a:gd name="T38" fmla="*/ 51 w 139"/>
                <a:gd name="T39" fmla="*/ 39 h 157"/>
                <a:gd name="T40" fmla="*/ 64 w 139"/>
                <a:gd name="T41" fmla="*/ 16 h 157"/>
                <a:gd name="T42" fmla="*/ 92 w 139"/>
                <a:gd name="T43" fmla="*/ 10 h 157"/>
                <a:gd name="T44" fmla="*/ 125 w 139"/>
                <a:gd name="T45" fmla="*/ 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9" h="157">
                  <a:moveTo>
                    <a:pt x="125" y="22"/>
                  </a:moveTo>
                  <a:cubicBezTo>
                    <a:pt x="116" y="25"/>
                    <a:pt x="110" y="32"/>
                    <a:pt x="110" y="39"/>
                  </a:cubicBezTo>
                  <a:cubicBezTo>
                    <a:pt x="110" y="47"/>
                    <a:pt x="118" y="50"/>
                    <a:pt x="122" y="50"/>
                  </a:cubicBezTo>
                  <a:cubicBezTo>
                    <a:pt x="126" y="50"/>
                    <a:pt x="139" y="48"/>
                    <a:pt x="139" y="30"/>
                  </a:cubicBezTo>
                  <a:cubicBezTo>
                    <a:pt x="139" y="7"/>
                    <a:pt x="114" y="0"/>
                    <a:pt x="92" y="0"/>
                  </a:cubicBezTo>
                  <a:cubicBezTo>
                    <a:pt x="38" y="0"/>
                    <a:pt x="28" y="40"/>
                    <a:pt x="28" y="51"/>
                  </a:cubicBezTo>
                  <a:cubicBezTo>
                    <a:pt x="28" y="64"/>
                    <a:pt x="36" y="72"/>
                    <a:pt x="40" y="76"/>
                  </a:cubicBezTo>
                  <a:cubicBezTo>
                    <a:pt x="49" y="83"/>
                    <a:pt x="56" y="85"/>
                    <a:pt x="80" y="89"/>
                  </a:cubicBezTo>
                  <a:cubicBezTo>
                    <a:pt x="87" y="90"/>
                    <a:pt x="109" y="94"/>
                    <a:pt x="109" y="112"/>
                  </a:cubicBezTo>
                  <a:cubicBezTo>
                    <a:pt x="109" y="118"/>
                    <a:pt x="106" y="131"/>
                    <a:pt x="91" y="140"/>
                  </a:cubicBezTo>
                  <a:cubicBezTo>
                    <a:pt x="77" y="147"/>
                    <a:pt x="60" y="147"/>
                    <a:pt x="56" y="147"/>
                  </a:cubicBezTo>
                  <a:cubicBezTo>
                    <a:pt x="42" y="147"/>
                    <a:pt x="22" y="144"/>
                    <a:pt x="14" y="133"/>
                  </a:cubicBezTo>
                  <a:cubicBezTo>
                    <a:pt x="26" y="131"/>
                    <a:pt x="33" y="123"/>
                    <a:pt x="33" y="113"/>
                  </a:cubicBezTo>
                  <a:cubicBezTo>
                    <a:pt x="33" y="104"/>
                    <a:pt x="27" y="100"/>
                    <a:pt x="20" y="100"/>
                  </a:cubicBezTo>
                  <a:cubicBezTo>
                    <a:pt x="10" y="100"/>
                    <a:pt x="0" y="108"/>
                    <a:pt x="0" y="123"/>
                  </a:cubicBezTo>
                  <a:cubicBezTo>
                    <a:pt x="0" y="144"/>
                    <a:pt x="22" y="157"/>
                    <a:pt x="56" y="157"/>
                  </a:cubicBezTo>
                  <a:cubicBezTo>
                    <a:pt x="120" y="157"/>
                    <a:pt x="132" y="113"/>
                    <a:pt x="132" y="100"/>
                  </a:cubicBezTo>
                  <a:cubicBezTo>
                    <a:pt x="132" y="67"/>
                    <a:pt x="97" y="61"/>
                    <a:pt x="84" y="59"/>
                  </a:cubicBezTo>
                  <a:cubicBezTo>
                    <a:pt x="81" y="58"/>
                    <a:pt x="72" y="57"/>
                    <a:pt x="70" y="56"/>
                  </a:cubicBezTo>
                  <a:cubicBezTo>
                    <a:pt x="57" y="53"/>
                    <a:pt x="51" y="46"/>
                    <a:pt x="51" y="39"/>
                  </a:cubicBezTo>
                  <a:cubicBezTo>
                    <a:pt x="51" y="30"/>
                    <a:pt x="57" y="21"/>
                    <a:pt x="64" y="16"/>
                  </a:cubicBezTo>
                  <a:cubicBezTo>
                    <a:pt x="74" y="10"/>
                    <a:pt x="86" y="10"/>
                    <a:pt x="92" y="10"/>
                  </a:cubicBezTo>
                  <a:cubicBezTo>
                    <a:pt x="99" y="10"/>
                    <a:pt x="118" y="11"/>
                    <a:pt x="125" y="22"/>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285">
              <a:extLst>
                <a:ext uri="{FF2B5EF4-FFF2-40B4-BE49-F238E27FC236}">
                  <a16:creationId xmlns:a16="http://schemas.microsoft.com/office/drawing/2014/main" id="{56085324-F0A8-47CF-981A-D39066371568}"/>
                </a:ext>
              </a:extLst>
            </p:cNvPr>
            <p:cNvSpPr>
              <a:spLocks noEditPoints="1"/>
            </p:cNvSpPr>
            <p:nvPr>
              <p:custDataLst>
                <p:tags r:id="rId37"/>
              </p:custDataLst>
            </p:nvPr>
          </p:nvSpPr>
          <p:spPr bwMode="auto">
            <a:xfrm>
              <a:off x="7146925" y="3203576"/>
              <a:ext cx="93663" cy="128588"/>
            </a:xfrm>
            <a:custGeom>
              <a:avLst/>
              <a:gdLst>
                <a:gd name="T0" fmla="*/ 129 w 129"/>
                <a:gd name="T1" fmla="*/ 86 h 171"/>
                <a:gd name="T2" fmla="*/ 65 w 129"/>
                <a:gd name="T3" fmla="*/ 0 h 171"/>
                <a:gd name="T4" fmla="*/ 0 w 129"/>
                <a:gd name="T5" fmla="*/ 86 h 171"/>
                <a:gd name="T6" fmla="*/ 65 w 129"/>
                <a:gd name="T7" fmla="*/ 171 h 171"/>
                <a:gd name="T8" fmla="*/ 129 w 129"/>
                <a:gd name="T9" fmla="*/ 86 h 171"/>
                <a:gd name="T10" fmla="*/ 65 w 129"/>
                <a:gd name="T11" fmla="*/ 163 h 171"/>
                <a:gd name="T12" fmla="*/ 28 w 129"/>
                <a:gd name="T13" fmla="*/ 134 h 171"/>
                <a:gd name="T14" fmla="*/ 25 w 129"/>
                <a:gd name="T15" fmla="*/ 83 h 171"/>
                <a:gd name="T16" fmla="*/ 28 w 129"/>
                <a:gd name="T17" fmla="*/ 33 h 171"/>
                <a:gd name="T18" fmla="*/ 65 w 129"/>
                <a:gd name="T19" fmla="*/ 8 h 171"/>
                <a:gd name="T20" fmla="*/ 101 w 129"/>
                <a:gd name="T21" fmla="*/ 35 h 171"/>
                <a:gd name="T22" fmla="*/ 104 w 129"/>
                <a:gd name="T23" fmla="*/ 83 h 171"/>
                <a:gd name="T24" fmla="*/ 101 w 129"/>
                <a:gd name="T25" fmla="*/ 135 h 171"/>
                <a:gd name="T26" fmla="*/ 65 w 129"/>
                <a:gd name="T27" fmla="*/ 16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9" h="171">
                  <a:moveTo>
                    <a:pt x="129" y="86"/>
                  </a:moveTo>
                  <a:cubicBezTo>
                    <a:pt x="129" y="68"/>
                    <a:pt x="129" y="0"/>
                    <a:pt x="65" y="0"/>
                  </a:cubicBezTo>
                  <a:cubicBezTo>
                    <a:pt x="0" y="0"/>
                    <a:pt x="0" y="68"/>
                    <a:pt x="0" y="86"/>
                  </a:cubicBezTo>
                  <a:cubicBezTo>
                    <a:pt x="0" y="104"/>
                    <a:pt x="0" y="171"/>
                    <a:pt x="65" y="171"/>
                  </a:cubicBezTo>
                  <a:cubicBezTo>
                    <a:pt x="129" y="171"/>
                    <a:pt x="129" y="104"/>
                    <a:pt x="129" y="86"/>
                  </a:cubicBezTo>
                  <a:close/>
                  <a:moveTo>
                    <a:pt x="65" y="163"/>
                  </a:moveTo>
                  <a:cubicBezTo>
                    <a:pt x="55" y="163"/>
                    <a:pt x="34" y="159"/>
                    <a:pt x="28" y="134"/>
                  </a:cubicBezTo>
                  <a:cubicBezTo>
                    <a:pt x="25" y="121"/>
                    <a:pt x="25" y="103"/>
                    <a:pt x="25" y="83"/>
                  </a:cubicBezTo>
                  <a:cubicBezTo>
                    <a:pt x="25" y="65"/>
                    <a:pt x="25" y="47"/>
                    <a:pt x="28" y="33"/>
                  </a:cubicBezTo>
                  <a:cubicBezTo>
                    <a:pt x="35" y="12"/>
                    <a:pt x="54" y="8"/>
                    <a:pt x="65" y="8"/>
                  </a:cubicBezTo>
                  <a:cubicBezTo>
                    <a:pt x="83" y="8"/>
                    <a:pt x="96" y="18"/>
                    <a:pt x="101" y="35"/>
                  </a:cubicBezTo>
                  <a:cubicBezTo>
                    <a:pt x="104" y="48"/>
                    <a:pt x="104" y="68"/>
                    <a:pt x="104" y="83"/>
                  </a:cubicBezTo>
                  <a:cubicBezTo>
                    <a:pt x="104" y="100"/>
                    <a:pt x="104" y="120"/>
                    <a:pt x="101" y="135"/>
                  </a:cubicBezTo>
                  <a:cubicBezTo>
                    <a:pt x="94" y="159"/>
                    <a:pt x="74" y="163"/>
                    <a:pt x="65" y="163"/>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286">
              <a:extLst>
                <a:ext uri="{FF2B5EF4-FFF2-40B4-BE49-F238E27FC236}">
                  <a16:creationId xmlns:a16="http://schemas.microsoft.com/office/drawing/2014/main" id="{F925AA16-2FDA-44DC-A71F-26705AD366DE}"/>
                </a:ext>
              </a:extLst>
            </p:cNvPr>
            <p:cNvSpPr>
              <a:spLocks/>
            </p:cNvSpPr>
            <p:nvPr>
              <p:custDataLst>
                <p:tags r:id="rId38"/>
              </p:custDataLst>
            </p:nvPr>
          </p:nvSpPr>
          <p:spPr bwMode="auto">
            <a:xfrm>
              <a:off x="7292975" y="3189288"/>
              <a:ext cx="185738" cy="69850"/>
            </a:xfrm>
            <a:custGeom>
              <a:avLst/>
              <a:gdLst>
                <a:gd name="T0" fmla="*/ 258 w 258"/>
                <a:gd name="T1" fmla="*/ 14 h 93"/>
                <a:gd name="T2" fmla="*/ 252 w 258"/>
                <a:gd name="T3" fmla="*/ 0 h 93"/>
                <a:gd name="T4" fmla="*/ 246 w 258"/>
                <a:gd name="T5" fmla="*/ 14 h 93"/>
                <a:gd name="T6" fmla="*/ 193 w 258"/>
                <a:gd name="T7" fmla="*/ 69 h 93"/>
                <a:gd name="T8" fmla="*/ 131 w 258"/>
                <a:gd name="T9" fmla="*/ 35 h 93"/>
                <a:gd name="T10" fmla="*/ 65 w 258"/>
                <a:gd name="T11" fmla="*/ 0 h 93"/>
                <a:gd name="T12" fmla="*/ 0 w 258"/>
                <a:gd name="T13" fmla="*/ 79 h 93"/>
                <a:gd name="T14" fmla="*/ 6 w 258"/>
                <a:gd name="T15" fmla="*/ 93 h 93"/>
                <a:gd name="T16" fmla="*/ 12 w 258"/>
                <a:gd name="T17" fmla="*/ 78 h 93"/>
                <a:gd name="T18" fmla="*/ 65 w 258"/>
                <a:gd name="T19" fmla="*/ 24 h 93"/>
                <a:gd name="T20" fmla="*/ 127 w 258"/>
                <a:gd name="T21" fmla="*/ 58 h 93"/>
                <a:gd name="T22" fmla="*/ 193 w 258"/>
                <a:gd name="T23" fmla="*/ 93 h 93"/>
                <a:gd name="T24" fmla="*/ 258 w 258"/>
                <a:gd name="T25" fmla="*/ 1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8" h="93">
                  <a:moveTo>
                    <a:pt x="258" y="14"/>
                  </a:moveTo>
                  <a:cubicBezTo>
                    <a:pt x="258" y="0"/>
                    <a:pt x="253" y="0"/>
                    <a:pt x="252" y="0"/>
                  </a:cubicBezTo>
                  <a:cubicBezTo>
                    <a:pt x="246" y="0"/>
                    <a:pt x="246" y="10"/>
                    <a:pt x="246" y="14"/>
                  </a:cubicBezTo>
                  <a:cubicBezTo>
                    <a:pt x="244" y="40"/>
                    <a:pt x="226" y="69"/>
                    <a:pt x="193" y="69"/>
                  </a:cubicBezTo>
                  <a:cubicBezTo>
                    <a:pt x="168" y="69"/>
                    <a:pt x="151" y="53"/>
                    <a:pt x="131" y="35"/>
                  </a:cubicBezTo>
                  <a:cubicBezTo>
                    <a:pt x="113" y="19"/>
                    <a:pt x="92" y="0"/>
                    <a:pt x="65" y="0"/>
                  </a:cubicBezTo>
                  <a:cubicBezTo>
                    <a:pt x="25" y="0"/>
                    <a:pt x="0" y="40"/>
                    <a:pt x="0" y="79"/>
                  </a:cubicBezTo>
                  <a:cubicBezTo>
                    <a:pt x="0" y="92"/>
                    <a:pt x="5" y="93"/>
                    <a:pt x="6" y="93"/>
                  </a:cubicBezTo>
                  <a:cubicBezTo>
                    <a:pt x="11" y="93"/>
                    <a:pt x="12" y="84"/>
                    <a:pt x="12" y="78"/>
                  </a:cubicBezTo>
                  <a:cubicBezTo>
                    <a:pt x="14" y="53"/>
                    <a:pt x="32" y="24"/>
                    <a:pt x="65" y="24"/>
                  </a:cubicBezTo>
                  <a:cubicBezTo>
                    <a:pt x="90" y="24"/>
                    <a:pt x="107" y="40"/>
                    <a:pt x="127" y="58"/>
                  </a:cubicBezTo>
                  <a:cubicBezTo>
                    <a:pt x="145" y="74"/>
                    <a:pt x="166" y="93"/>
                    <a:pt x="193" y="93"/>
                  </a:cubicBezTo>
                  <a:cubicBezTo>
                    <a:pt x="233" y="93"/>
                    <a:pt x="258" y="52"/>
                    <a:pt x="258" y="14"/>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287">
              <a:extLst>
                <a:ext uri="{FF2B5EF4-FFF2-40B4-BE49-F238E27FC236}">
                  <a16:creationId xmlns:a16="http://schemas.microsoft.com/office/drawing/2014/main" id="{6E33545C-E476-4408-AF65-E743943F009B}"/>
                </a:ext>
              </a:extLst>
            </p:cNvPr>
            <p:cNvSpPr>
              <a:spLocks/>
            </p:cNvSpPr>
            <p:nvPr>
              <p:custDataLst>
                <p:tags r:id="rId39"/>
              </p:custDataLst>
            </p:nvPr>
          </p:nvSpPr>
          <p:spPr bwMode="auto">
            <a:xfrm>
              <a:off x="7512050" y="3101976"/>
              <a:ext cx="220663" cy="206375"/>
            </a:xfrm>
            <a:custGeom>
              <a:avLst/>
              <a:gdLst>
                <a:gd name="T0" fmla="*/ 172 w 306"/>
                <a:gd name="T1" fmla="*/ 34 h 273"/>
                <a:gd name="T2" fmla="*/ 243 w 306"/>
                <a:gd name="T3" fmla="*/ 34 h 273"/>
                <a:gd name="T4" fmla="*/ 306 w 306"/>
                <a:gd name="T5" fmla="*/ 2 h 273"/>
                <a:gd name="T6" fmla="*/ 302 w 306"/>
                <a:gd name="T7" fmla="*/ 0 h 273"/>
                <a:gd name="T8" fmla="*/ 279 w 306"/>
                <a:gd name="T9" fmla="*/ 10 h 273"/>
                <a:gd name="T10" fmla="*/ 278 w 306"/>
                <a:gd name="T11" fmla="*/ 11 h 273"/>
                <a:gd name="T12" fmla="*/ 241 w 306"/>
                <a:gd name="T13" fmla="*/ 11 h 273"/>
                <a:gd name="T14" fmla="*/ 179 w 306"/>
                <a:gd name="T15" fmla="*/ 11 h 273"/>
                <a:gd name="T16" fmla="*/ 92 w 306"/>
                <a:gd name="T17" fmla="*/ 11 h 273"/>
                <a:gd name="T18" fmla="*/ 28 w 306"/>
                <a:gd name="T19" fmla="*/ 37 h 273"/>
                <a:gd name="T20" fmla="*/ 0 w 306"/>
                <a:gd name="T21" fmla="*/ 80 h 273"/>
                <a:gd name="T22" fmla="*/ 3 w 306"/>
                <a:gd name="T23" fmla="*/ 83 h 273"/>
                <a:gd name="T24" fmla="*/ 22 w 306"/>
                <a:gd name="T25" fmla="*/ 76 h 273"/>
                <a:gd name="T26" fmla="*/ 36 w 306"/>
                <a:gd name="T27" fmla="*/ 59 h 273"/>
                <a:gd name="T28" fmla="*/ 71 w 306"/>
                <a:gd name="T29" fmla="*/ 34 h 273"/>
                <a:gd name="T30" fmla="*/ 145 w 306"/>
                <a:gd name="T31" fmla="*/ 34 h 273"/>
                <a:gd name="T32" fmla="*/ 137 w 306"/>
                <a:gd name="T33" fmla="*/ 47 h 273"/>
                <a:gd name="T34" fmla="*/ 98 w 306"/>
                <a:gd name="T35" fmla="*/ 202 h 273"/>
                <a:gd name="T36" fmla="*/ 76 w 306"/>
                <a:gd name="T37" fmla="*/ 264 h 273"/>
                <a:gd name="T38" fmla="*/ 73 w 306"/>
                <a:gd name="T39" fmla="*/ 271 h 273"/>
                <a:gd name="T40" fmla="*/ 77 w 306"/>
                <a:gd name="T41" fmla="*/ 273 h 273"/>
                <a:gd name="T42" fmla="*/ 106 w 306"/>
                <a:gd name="T43" fmla="*/ 258 h 273"/>
                <a:gd name="T44" fmla="*/ 134 w 306"/>
                <a:gd name="T45" fmla="*/ 187 h 273"/>
                <a:gd name="T46" fmla="*/ 172 w 306"/>
                <a:gd name="T47" fmla="*/ 34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6" h="273">
                  <a:moveTo>
                    <a:pt x="172" y="34"/>
                  </a:moveTo>
                  <a:lnTo>
                    <a:pt x="243" y="34"/>
                  </a:lnTo>
                  <a:cubicBezTo>
                    <a:pt x="287" y="34"/>
                    <a:pt x="306" y="9"/>
                    <a:pt x="306" y="2"/>
                  </a:cubicBezTo>
                  <a:cubicBezTo>
                    <a:pt x="306" y="0"/>
                    <a:pt x="304" y="0"/>
                    <a:pt x="302" y="0"/>
                  </a:cubicBezTo>
                  <a:cubicBezTo>
                    <a:pt x="301" y="0"/>
                    <a:pt x="294" y="0"/>
                    <a:pt x="279" y="10"/>
                  </a:cubicBezTo>
                  <a:lnTo>
                    <a:pt x="278" y="11"/>
                  </a:lnTo>
                  <a:cubicBezTo>
                    <a:pt x="275" y="11"/>
                    <a:pt x="253" y="11"/>
                    <a:pt x="241" y="11"/>
                  </a:cubicBezTo>
                  <a:lnTo>
                    <a:pt x="179" y="11"/>
                  </a:lnTo>
                  <a:cubicBezTo>
                    <a:pt x="150" y="11"/>
                    <a:pt x="121" y="11"/>
                    <a:pt x="92" y="11"/>
                  </a:cubicBezTo>
                  <a:cubicBezTo>
                    <a:pt x="82" y="11"/>
                    <a:pt x="55" y="17"/>
                    <a:pt x="28" y="37"/>
                  </a:cubicBezTo>
                  <a:cubicBezTo>
                    <a:pt x="1" y="58"/>
                    <a:pt x="0" y="77"/>
                    <a:pt x="0" y="80"/>
                  </a:cubicBezTo>
                  <a:cubicBezTo>
                    <a:pt x="0" y="82"/>
                    <a:pt x="2" y="83"/>
                    <a:pt x="3" y="83"/>
                  </a:cubicBezTo>
                  <a:cubicBezTo>
                    <a:pt x="6" y="83"/>
                    <a:pt x="13" y="81"/>
                    <a:pt x="22" y="76"/>
                  </a:cubicBezTo>
                  <a:cubicBezTo>
                    <a:pt x="33" y="68"/>
                    <a:pt x="35" y="65"/>
                    <a:pt x="36" y="59"/>
                  </a:cubicBezTo>
                  <a:cubicBezTo>
                    <a:pt x="42" y="34"/>
                    <a:pt x="58" y="34"/>
                    <a:pt x="71" y="34"/>
                  </a:cubicBezTo>
                  <a:lnTo>
                    <a:pt x="145" y="34"/>
                  </a:lnTo>
                  <a:cubicBezTo>
                    <a:pt x="140" y="37"/>
                    <a:pt x="138" y="42"/>
                    <a:pt x="137" y="47"/>
                  </a:cubicBezTo>
                  <a:lnTo>
                    <a:pt x="98" y="202"/>
                  </a:lnTo>
                  <a:cubicBezTo>
                    <a:pt x="96" y="211"/>
                    <a:pt x="89" y="235"/>
                    <a:pt x="76" y="264"/>
                  </a:cubicBezTo>
                  <a:cubicBezTo>
                    <a:pt x="73" y="269"/>
                    <a:pt x="73" y="270"/>
                    <a:pt x="73" y="271"/>
                  </a:cubicBezTo>
                  <a:cubicBezTo>
                    <a:pt x="73" y="273"/>
                    <a:pt x="76" y="273"/>
                    <a:pt x="77" y="273"/>
                  </a:cubicBezTo>
                  <a:cubicBezTo>
                    <a:pt x="86" y="273"/>
                    <a:pt x="100" y="264"/>
                    <a:pt x="106" y="258"/>
                  </a:cubicBezTo>
                  <a:cubicBezTo>
                    <a:pt x="111" y="252"/>
                    <a:pt x="127" y="214"/>
                    <a:pt x="134" y="187"/>
                  </a:cubicBezTo>
                  <a:lnTo>
                    <a:pt x="172" y="34"/>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 name="Freeform 288">
              <a:extLst>
                <a:ext uri="{FF2B5EF4-FFF2-40B4-BE49-F238E27FC236}">
                  <a16:creationId xmlns:a16="http://schemas.microsoft.com/office/drawing/2014/main" id="{F410FB13-1786-4CF2-8C7F-00D129EEE3A1}"/>
                </a:ext>
              </a:extLst>
            </p:cNvPr>
            <p:cNvSpPr>
              <a:spLocks noEditPoints="1"/>
            </p:cNvSpPr>
            <p:nvPr>
              <p:custDataLst>
                <p:tags r:id="rId40"/>
              </p:custDataLst>
            </p:nvPr>
          </p:nvSpPr>
          <p:spPr bwMode="auto">
            <a:xfrm>
              <a:off x="7673975" y="3203576"/>
              <a:ext cx="93663" cy="128588"/>
            </a:xfrm>
            <a:custGeom>
              <a:avLst/>
              <a:gdLst>
                <a:gd name="T0" fmla="*/ 130 w 130"/>
                <a:gd name="T1" fmla="*/ 86 h 171"/>
                <a:gd name="T2" fmla="*/ 65 w 130"/>
                <a:gd name="T3" fmla="*/ 0 h 171"/>
                <a:gd name="T4" fmla="*/ 0 w 130"/>
                <a:gd name="T5" fmla="*/ 86 h 171"/>
                <a:gd name="T6" fmla="*/ 65 w 130"/>
                <a:gd name="T7" fmla="*/ 171 h 171"/>
                <a:gd name="T8" fmla="*/ 130 w 130"/>
                <a:gd name="T9" fmla="*/ 86 h 171"/>
                <a:gd name="T10" fmla="*/ 65 w 130"/>
                <a:gd name="T11" fmla="*/ 163 h 171"/>
                <a:gd name="T12" fmla="*/ 29 w 130"/>
                <a:gd name="T13" fmla="*/ 134 h 171"/>
                <a:gd name="T14" fmla="*/ 25 w 130"/>
                <a:gd name="T15" fmla="*/ 83 h 171"/>
                <a:gd name="T16" fmla="*/ 29 w 130"/>
                <a:gd name="T17" fmla="*/ 33 h 171"/>
                <a:gd name="T18" fmla="*/ 65 w 130"/>
                <a:gd name="T19" fmla="*/ 8 h 171"/>
                <a:gd name="T20" fmla="*/ 101 w 130"/>
                <a:gd name="T21" fmla="*/ 35 h 171"/>
                <a:gd name="T22" fmla="*/ 105 w 130"/>
                <a:gd name="T23" fmla="*/ 83 h 171"/>
                <a:gd name="T24" fmla="*/ 101 w 130"/>
                <a:gd name="T25" fmla="*/ 135 h 171"/>
                <a:gd name="T26" fmla="*/ 65 w 130"/>
                <a:gd name="T27" fmla="*/ 16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 h="171">
                  <a:moveTo>
                    <a:pt x="130" y="86"/>
                  </a:moveTo>
                  <a:cubicBezTo>
                    <a:pt x="130" y="68"/>
                    <a:pt x="130" y="0"/>
                    <a:pt x="65" y="0"/>
                  </a:cubicBezTo>
                  <a:cubicBezTo>
                    <a:pt x="0" y="0"/>
                    <a:pt x="0" y="68"/>
                    <a:pt x="0" y="86"/>
                  </a:cubicBezTo>
                  <a:cubicBezTo>
                    <a:pt x="0" y="104"/>
                    <a:pt x="0" y="171"/>
                    <a:pt x="65" y="171"/>
                  </a:cubicBezTo>
                  <a:cubicBezTo>
                    <a:pt x="130" y="171"/>
                    <a:pt x="130" y="104"/>
                    <a:pt x="130" y="86"/>
                  </a:cubicBezTo>
                  <a:close/>
                  <a:moveTo>
                    <a:pt x="65" y="163"/>
                  </a:moveTo>
                  <a:cubicBezTo>
                    <a:pt x="56" y="163"/>
                    <a:pt x="35" y="159"/>
                    <a:pt x="29" y="134"/>
                  </a:cubicBezTo>
                  <a:cubicBezTo>
                    <a:pt x="25" y="121"/>
                    <a:pt x="25" y="103"/>
                    <a:pt x="25" y="83"/>
                  </a:cubicBezTo>
                  <a:cubicBezTo>
                    <a:pt x="25" y="65"/>
                    <a:pt x="25" y="47"/>
                    <a:pt x="29" y="33"/>
                  </a:cubicBezTo>
                  <a:cubicBezTo>
                    <a:pt x="35" y="12"/>
                    <a:pt x="54" y="8"/>
                    <a:pt x="65" y="8"/>
                  </a:cubicBezTo>
                  <a:cubicBezTo>
                    <a:pt x="83" y="8"/>
                    <a:pt x="97" y="18"/>
                    <a:pt x="101" y="35"/>
                  </a:cubicBezTo>
                  <a:cubicBezTo>
                    <a:pt x="105" y="48"/>
                    <a:pt x="105" y="68"/>
                    <a:pt x="105" y="83"/>
                  </a:cubicBezTo>
                  <a:cubicBezTo>
                    <a:pt x="105" y="100"/>
                    <a:pt x="105" y="120"/>
                    <a:pt x="101" y="135"/>
                  </a:cubicBezTo>
                  <a:cubicBezTo>
                    <a:pt x="95" y="159"/>
                    <a:pt x="75" y="163"/>
                    <a:pt x="65" y="163"/>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 name="Freeform 289">
              <a:extLst>
                <a:ext uri="{FF2B5EF4-FFF2-40B4-BE49-F238E27FC236}">
                  <a16:creationId xmlns:a16="http://schemas.microsoft.com/office/drawing/2014/main" id="{F1F76D60-507C-46D6-B956-C5887CA4DC5A}"/>
                </a:ext>
              </a:extLst>
            </p:cNvPr>
            <p:cNvSpPr>
              <a:spLocks/>
            </p:cNvSpPr>
            <p:nvPr>
              <p:custDataLst>
                <p:tags r:id="rId41"/>
              </p:custDataLst>
            </p:nvPr>
          </p:nvSpPr>
          <p:spPr bwMode="auto">
            <a:xfrm>
              <a:off x="7977187" y="2563813"/>
              <a:ext cx="106363" cy="1130300"/>
            </a:xfrm>
            <a:custGeom>
              <a:avLst/>
              <a:gdLst>
                <a:gd name="T0" fmla="*/ 0 w 148"/>
                <a:gd name="T1" fmla="*/ 1495 h 1495"/>
                <a:gd name="T2" fmla="*/ 148 w 148"/>
                <a:gd name="T3" fmla="*/ 1495 h 1495"/>
                <a:gd name="T4" fmla="*/ 148 w 148"/>
                <a:gd name="T5" fmla="*/ 1464 h 1495"/>
                <a:gd name="T6" fmla="*/ 31 w 148"/>
                <a:gd name="T7" fmla="*/ 1464 h 1495"/>
                <a:gd name="T8" fmla="*/ 31 w 148"/>
                <a:gd name="T9" fmla="*/ 31 h 1495"/>
                <a:gd name="T10" fmla="*/ 148 w 148"/>
                <a:gd name="T11" fmla="*/ 31 h 1495"/>
                <a:gd name="T12" fmla="*/ 148 w 148"/>
                <a:gd name="T13" fmla="*/ 0 h 1495"/>
                <a:gd name="T14" fmla="*/ 0 w 148"/>
                <a:gd name="T15" fmla="*/ 0 h 1495"/>
                <a:gd name="T16" fmla="*/ 0 w 148"/>
                <a:gd name="T17" fmla="*/ 1495 h 1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1495">
                  <a:moveTo>
                    <a:pt x="0" y="1495"/>
                  </a:moveTo>
                  <a:lnTo>
                    <a:pt x="148" y="1495"/>
                  </a:lnTo>
                  <a:lnTo>
                    <a:pt x="148" y="1464"/>
                  </a:lnTo>
                  <a:lnTo>
                    <a:pt x="31" y="1464"/>
                  </a:lnTo>
                  <a:lnTo>
                    <a:pt x="31" y="31"/>
                  </a:lnTo>
                  <a:lnTo>
                    <a:pt x="148" y="31"/>
                  </a:lnTo>
                  <a:lnTo>
                    <a:pt x="148" y="0"/>
                  </a:lnTo>
                  <a:lnTo>
                    <a:pt x="0" y="0"/>
                  </a:lnTo>
                  <a:lnTo>
                    <a:pt x="0" y="1495"/>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 name="Freeform 290">
              <a:extLst>
                <a:ext uri="{FF2B5EF4-FFF2-40B4-BE49-F238E27FC236}">
                  <a16:creationId xmlns:a16="http://schemas.microsoft.com/office/drawing/2014/main" id="{51FB519E-C24D-41EC-B583-553B9CD7211A}"/>
                </a:ext>
              </a:extLst>
            </p:cNvPr>
            <p:cNvSpPr>
              <a:spLocks/>
            </p:cNvSpPr>
            <p:nvPr>
              <p:custDataLst>
                <p:tags r:id="rId42"/>
              </p:custDataLst>
            </p:nvPr>
          </p:nvSpPr>
          <p:spPr bwMode="auto">
            <a:xfrm>
              <a:off x="8253412" y="2573338"/>
              <a:ext cx="188913" cy="179388"/>
            </a:xfrm>
            <a:custGeom>
              <a:avLst/>
              <a:gdLst>
                <a:gd name="T0" fmla="*/ 154 w 260"/>
                <a:gd name="T1" fmla="*/ 25 h 236"/>
                <a:gd name="T2" fmla="*/ 165 w 260"/>
                <a:gd name="T3" fmla="*/ 13 h 236"/>
                <a:gd name="T4" fmla="*/ 186 w 260"/>
                <a:gd name="T5" fmla="*/ 13 h 236"/>
                <a:gd name="T6" fmla="*/ 225 w 260"/>
                <a:gd name="T7" fmla="*/ 15 h 236"/>
                <a:gd name="T8" fmla="*/ 241 w 260"/>
                <a:gd name="T9" fmla="*/ 43 h 236"/>
                <a:gd name="T10" fmla="*/ 239 w 260"/>
                <a:gd name="T11" fmla="*/ 71 h 236"/>
                <a:gd name="T12" fmla="*/ 238 w 260"/>
                <a:gd name="T13" fmla="*/ 75 h 236"/>
                <a:gd name="T14" fmla="*/ 244 w 260"/>
                <a:gd name="T15" fmla="*/ 80 h 236"/>
                <a:gd name="T16" fmla="*/ 251 w 260"/>
                <a:gd name="T17" fmla="*/ 71 h 236"/>
                <a:gd name="T18" fmla="*/ 260 w 260"/>
                <a:gd name="T19" fmla="*/ 5 h 236"/>
                <a:gd name="T20" fmla="*/ 250 w 260"/>
                <a:gd name="T21" fmla="*/ 0 h 236"/>
                <a:gd name="T22" fmla="*/ 35 w 260"/>
                <a:gd name="T23" fmla="*/ 0 h 236"/>
                <a:gd name="T24" fmla="*/ 24 w 260"/>
                <a:gd name="T25" fmla="*/ 7 h 236"/>
                <a:gd name="T26" fmla="*/ 2 w 260"/>
                <a:gd name="T27" fmla="*/ 69 h 236"/>
                <a:gd name="T28" fmla="*/ 0 w 260"/>
                <a:gd name="T29" fmla="*/ 75 h 236"/>
                <a:gd name="T30" fmla="*/ 6 w 260"/>
                <a:gd name="T31" fmla="*/ 80 h 236"/>
                <a:gd name="T32" fmla="*/ 13 w 260"/>
                <a:gd name="T33" fmla="*/ 72 h 236"/>
                <a:gd name="T34" fmla="*/ 98 w 260"/>
                <a:gd name="T35" fmla="*/ 13 h 236"/>
                <a:gd name="T36" fmla="*/ 112 w 260"/>
                <a:gd name="T37" fmla="*/ 13 h 236"/>
                <a:gd name="T38" fmla="*/ 123 w 260"/>
                <a:gd name="T39" fmla="*/ 16 h 236"/>
                <a:gd name="T40" fmla="*/ 122 w 260"/>
                <a:gd name="T41" fmla="*/ 23 h 236"/>
                <a:gd name="T42" fmla="*/ 76 w 260"/>
                <a:gd name="T43" fmla="*/ 207 h 236"/>
                <a:gd name="T44" fmla="*/ 35 w 260"/>
                <a:gd name="T45" fmla="*/ 223 h 236"/>
                <a:gd name="T46" fmla="*/ 19 w 260"/>
                <a:gd name="T47" fmla="*/ 231 h 236"/>
                <a:gd name="T48" fmla="*/ 25 w 260"/>
                <a:gd name="T49" fmla="*/ 236 h 236"/>
                <a:gd name="T50" fmla="*/ 55 w 260"/>
                <a:gd name="T51" fmla="*/ 235 h 236"/>
                <a:gd name="T52" fmla="*/ 85 w 260"/>
                <a:gd name="T53" fmla="*/ 234 h 236"/>
                <a:gd name="T54" fmla="*/ 117 w 260"/>
                <a:gd name="T55" fmla="*/ 235 h 236"/>
                <a:gd name="T56" fmla="*/ 146 w 260"/>
                <a:gd name="T57" fmla="*/ 236 h 236"/>
                <a:gd name="T58" fmla="*/ 154 w 260"/>
                <a:gd name="T59" fmla="*/ 228 h 236"/>
                <a:gd name="T60" fmla="*/ 140 w 260"/>
                <a:gd name="T61" fmla="*/ 223 h 236"/>
                <a:gd name="T62" fmla="*/ 119 w 260"/>
                <a:gd name="T63" fmla="*/ 222 h 236"/>
                <a:gd name="T64" fmla="*/ 107 w 260"/>
                <a:gd name="T65" fmla="*/ 216 h 236"/>
                <a:gd name="T66" fmla="*/ 108 w 260"/>
                <a:gd name="T67" fmla="*/ 208 h 236"/>
                <a:gd name="T68" fmla="*/ 154 w 260"/>
                <a:gd name="T69" fmla="*/ 25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0" h="236">
                  <a:moveTo>
                    <a:pt x="154" y="25"/>
                  </a:moveTo>
                  <a:cubicBezTo>
                    <a:pt x="157" y="15"/>
                    <a:pt x="157" y="14"/>
                    <a:pt x="165" y="13"/>
                  </a:cubicBezTo>
                  <a:cubicBezTo>
                    <a:pt x="167" y="13"/>
                    <a:pt x="179" y="13"/>
                    <a:pt x="186" y="13"/>
                  </a:cubicBezTo>
                  <a:cubicBezTo>
                    <a:pt x="207" y="13"/>
                    <a:pt x="216" y="13"/>
                    <a:pt x="225" y="15"/>
                  </a:cubicBezTo>
                  <a:cubicBezTo>
                    <a:pt x="241" y="20"/>
                    <a:pt x="241" y="30"/>
                    <a:pt x="241" y="43"/>
                  </a:cubicBezTo>
                  <a:cubicBezTo>
                    <a:pt x="241" y="48"/>
                    <a:pt x="241" y="53"/>
                    <a:pt x="239" y="71"/>
                  </a:cubicBezTo>
                  <a:lnTo>
                    <a:pt x="238" y="75"/>
                  </a:lnTo>
                  <a:cubicBezTo>
                    <a:pt x="238" y="78"/>
                    <a:pt x="241" y="80"/>
                    <a:pt x="244" y="80"/>
                  </a:cubicBezTo>
                  <a:cubicBezTo>
                    <a:pt x="249" y="80"/>
                    <a:pt x="250" y="77"/>
                    <a:pt x="251" y="71"/>
                  </a:cubicBezTo>
                  <a:lnTo>
                    <a:pt x="260" y="5"/>
                  </a:lnTo>
                  <a:cubicBezTo>
                    <a:pt x="260" y="0"/>
                    <a:pt x="256" y="0"/>
                    <a:pt x="250" y="0"/>
                  </a:cubicBezTo>
                  <a:lnTo>
                    <a:pt x="35" y="0"/>
                  </a:lnTo>
                  <a:cubicBezTo>
                    <a:pt x="27" y="0"/>
                    <a:pt x="26" y="0"/>
                    <a:pt x="24" y="7"/>
                  </a:cubicBezTo>
                  <a:lnTo>
                    <a:pt x="2" y="69"/>
                  </a:lnTo>
                  <a:cubicBezTo>
                    <a:pt x="1" y="70"/>
                    <a:pt x="0" y="74"/>
                    <a:pt x="0" y="75"/>
                  </a:cubicBezTo>
                  <a:cubicBezTo>
                    <a:pt x="0" y="77"/>
                    <a:pt x="1" y="80"/>
                    <a:pt x="6" y="80"/>
                  </a:cubicBezTo>
                  <a:cubicBezTo>
                    <a:pt x="10" y="80"/>
                    <a:pt x="11" y="78"/>
                    <a:pt x="13" y="72"/>
                  </a:cubicBezTo>
                  <a:cubicBezTo>
                    <a:pt x="33" y="16"/>
                    <a:pt x="45" y="13"/>
                    <a:pt x="98" y="13"/>
                  </a:cubicBezTo>
                  <a:lnTo>
                    <a:pt x="112" y="13"/>
                  </a:lnTo>
                  <a:cubicBezTo>
                    <a:pt x="123" y="13"/>
                    <a:pt x="123" y="13"/>
                    <a:pt x="123" y="16"/>
                  </a:cubicBezTo>
                  <a:cubicBezTo>
                    <a:pt x="123" y="16"/>
                    <a:pt x="123" y="18"/>
                    <a:pt x="122" y="23"/>
                  </a:cubicBezTo>
                  <a:lnTo>
                    <a:pt x="76" y="207"/>
                  </a:lnTo>
                  <a:cubicBezTo>
                    <a:pt x="73" y="220"/>
                    <a:pt x="72" y="223"/>
                    <a:pt x="35" y="223"/>
                  </a:cubicBezTo>
                  <a:cubicBezTo>
                    <a:pt x="23" y="223"/>
                    <a:pt x="19" y="223"/>
                    <a:pt x="19" y="231"/>
                  </a:cubicBezTo>
                  <a:cubicBezTo>
                    <a:pt x="19" y="232"/>
                    <a:pt x="20" y="236"/>
                    <a:pt x="25" y="236"/>
                  </a:cubicBezTo>
                  <a:cubicBezTo>
                    <a:pt x="35" y="236"/>
                    <a:pt x="46" y="235"/>
                    <a:pt x="55" y="235"/>
                  </a:cubicBezTo>
                  <a:cubicBezTo>
                    <a:pt x="65" y="235"/>
                    <a:pt x="76" y="234"/>
                    <a:pt x="85" y="234"/>
                  </a:cubicBezTo>
                  <a:cubicBezTo>
                    <a:pt x="95" y="234"/>
                    <a:pt x="107" y="234"/>
                    <a:pt x="117" y="235"/>
                  </a:cubicBezTo>
                  <a:cubicBezTo>
                    <a:pt x="126" y="235"/>
                    <a:pt x="137" y="236"/>
                    <a:pt x="146" y="236"/>
                  </a:cubicBezTo>
                  <a:cubicBezTo>
                    <a:pt x="149" y="236"/>
                    <a:pt x="154" y="236"/>
                    <a:pt x="154" y="228"/>
                  </a:cubicBezTo>
                  <a:cubicBezTo>
                    <a:pt x="154" y="223"/>
                    <a:pt x="150" y="223"/>
                    <a:pt x="140" y="223"/>
                  </a:cubicBezTo>
                  <a:cubicBezTo>
                    <a:pt x="133" y="223"/>
                    <a:pt x="126" y="223"/>
                    <a:pt x="119" y="222"/>
                  </a:cubicBezTo>
                  <a:cubicBezTo>
                    <a:pt x="108" y="221"/>
                    <a:pt x="107" y="220"/>
                    <a:pt x="107" y="216"/>
                  </a:cubicBezTo>
                  <a:cubicBezTo>
                    <a:pt x="107" y="213"/>
                    <a:pt x="107" y="213"/>
                    <a:pt x="108" y="208"/>
                  </a:cubicBezTo>
                  <a:lnTo>
                    <a:pt x="154" y="25"/>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 name="Freeform 291">
              <a:extLst>
                <a:ext uri="{FF2B5EF4-FFF2-40B4-BE49-F238E27FC236}">
                  <a16:creationId xmlns:a16="http://schemas.microsoft.com/office/drawing/2014/main" id="{D7BD1B0C-EAED-4658-BE79-CF61FA7BF890}"/>
                </a:ext>
              </a:extLst>
            </p:cNvPr>
            <p:cNvSpPr>
              <a:spLocks/>
            </p:cNvSpPr>
            <p:nvPr>
              <p:custDataLst>
                <p:tags r:id="rId43"/>
              </p:custDataLst>
            </p:nvPr>
          </p:nvSpPr>
          <p:spPr bwMode="auto">
            <a:xfrm>
              <a:off x="8108950" y="2863851"/>
              <a:ext cx="477838" cy="528638"/>
            </a:xfrm>
            <a:custGeom>
              <a:avLst/>
              <a:gdLst>
                <a:gd name="T0" fmla="*/ 603 w 663"/>
                <a:gd name="T1" fmla="*/ 699 h 699"/>
                <a:gd name="T2" fmla="*/ 663 w 663"/>
                <a:gd name="T3" fmla="*/ 539 h 699"/>
                <a:gd name="T4" fmla="*/ 651 w 663"/>
                <a:gd name="T5" fmla="*/ 539 h 699"/>
                <a:gd name="T6" fmla="*/ 521 w 663"/>
                <a:gd name="T7" fmla="*/ 640 h 699"/>
                <a:gd name="T8" fmla="*/ 366 w 663"/>
                <a:gd name="T9" fmla="*/ 655 h 699"/>
                <a:gd name="T10" fmla="*/ 65 w 663"/>
                <a:gd name="T11" fmla="*/ 655 h 699"/>
                <a:gd name="T12" fmla="*/ 319 w 663"/>
                <a:gd name="T13" fmla="*/ 357 h 699"/>
                <a:gd name="T14" fmla="*/ 324 w 663"/>
                <a:gd name="T15" fmla="*/ 349 h 699"/>
                <a:gd name="T16" fmla="*/ 320 w 663"/>
                <a:gd name="T17" fmla="*/ 342 h 699"/>
                <a:gd name="T18" fmla="*/ 88 w 663"/>
                <a:gd name="T19" fmla="*/ 24 h 699"/>
                <a:gd name="T20" fmla="*/ 361 w 663"/>
                <a:gd name="T21" fmla="*/ 24 h 699"/>
                <a:gd name="T22" fmla="*/ 478 w 663"/>
                <a:gd name="T23" fmla="*/ 32 h 699"/>
                <a:gd name="T24" fmla="*/ 587 w 663"/>
                <a:gd name="T25" fmla="*/ 70 h 699"/>
                <a:gd name="T26" fmla="*/ 651 w 663"/>
                <a:gd name="T27" fmla="*/ 140 h 699"/>
                <a:gd name="T28" fmla="*/ 663 w 663"/>
                <a:gd name="T29" fmla="*/ 140 h 699"/>
                <a:gd name="T30" fmla="*/ 603 w 663"/>
                <a:gd name="T31" fmla="*/ 0 h 699"/>
                <a:gd name="T32" fmla="*/ 13 w 663"/>
                <a:gd name="T33" fmla="*/ 0 h 699"/>
                <a:gd name="T34" fmla="*/ 0 w 663"/>
                <a:gd name="T35" fmla="*/ 4 h 699"/>
                <a:gd name="T36" fmla="*/ 0 w 663"/>
                <a:gd name="T37" fmla="*/ 20 h 699"/>
                <a:gd name="T38" fmla="*/ 263 w 663"/>
                <a:gd name="T39" fmla="*/ 381 h 699"/>
                <a:gd name="T40" fmla="*/ 5 w 663"/>
                <a:gd name="T41" fmla="*/ 684 h 699"/>
                <a:gd name="T42" fmla="*/ 0 w 663"/>
                <a:gd name="T43" fmla="*/ 693 h 699"/>
                <a:gd name="T44" fmla="*/ 13 w 663"/>
                <a:gd name="T45" fmla="*/ 699 h 699"/>
                <a:gd name="T46" fmla="*/ 603 w 663"/>
                <a:gd name="T47" fmla="*/ 699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63" h="699">
                  <a:moveTo>
                    <a:pt x="603" y="699"/>
                  </a:moveTo>
                  <a:lnTo>
                    <a:pt x="663" y="539"/>
                  </a:lnTo>
                  <a:lnTo>
                    <a:pt x="651" y="539"/>
                  </a:lnTo>
                  <a:cubicBezTo>
                    <a:pt x="631" y="591"/>
                    <a:pt x="578" y="625"/>
                    <a:pt x="521" y="640"/>
                  </a:cubicBezTo>
                  <a:cubicBezTo>
                    <a:pt x="511" y="642"/>
                    <a:pt x="462" y="655"/>
                    <a:pt x="366" y="655"/>
                  </a:cubicBezTo>
                  <a:lnTo>
                    <a:pt x="65" y="655"/>
                  </a:lnTo>
                  <a:lnTo>
                    <a:pt x="319" y="357"/>
                  </a:lnTo>
                  <a:cubicBezTo>
                    <a:pt x="323" y="353"/>
                    <a:pt x="324" y="352"/>
                    <a:pt x="324" y="349"/>
                  </a:cubicBezTo>
                  <a:cubicBezTo>
                    <a:pt x="324" y="348"/>
                    <a:pt x="324" y="347"/>
                    <a:pt x="320" y="342"/>
                  </a:cubicBezTo>
                  <a:lnTo>
                    <a:pt x="88" y="24"/>
                  </a:lnTo>
                  <a:lnTo>
                    <a:pt x="361" y="24"/>
                  </a:lnTo>
                  <a:cubicBezTo>
                    <a:pt x="428" y="24"/>
                    <a:pt x="473" y="31"/>
                    <a:pt x="478" y="32"/>
                  </a:cubicBezTo>
                  <a:cubicBezTo>
                    <a:pt x="505" y="36"/>
                    <a:pt x="548" y="45"/>
                    <a:pt x="587" y="70"/>
                  </a:cubicBezTo>
                  <a:cubicBezTo>
                    <a:pt x="600" y="78"/>
                    <a:pt x="634" y="100"/>
                    <a:pt x="651" y="140"/>
                  </a:cubicBezTo>
                  <a:lnTo>
                    <a:pt x="663" y="140"/>
                  </a:lnTo>
                  <a:lnTo>
                    <a:pt x="603" y="0"/>
                  </a:lnTo>
                  <a:lnTo>
                    <a:pt x="13" y="0"/>
                  </a:lnTo>
                  <a:cubicBezTo>
                    <a:pt x="2" y="0"/>
                    <a:pt x="1" y="1"/>
                    <a:pt x="0" y="4"/>
                  </a:cubicBezTo>
                  <a:cubicBezTo>
                    <a:pt x="0" y="5"/>
                    <a:pt x="0" y="15"/>
                    <a:pt x="0" y="20"/>
                  </a:cubicBezTo>
                  <a:lnTo>
                    <a:pt x="263" y="381"/>
                  </a:lnTo>
                  <a:lnTo>
                    <a:pt x="5" y="684"/>
                  </a:lnTo>
                  <a:cubicBezTo>
                    <a:pt x="0" y="690"/>
                    <a:pt x="0" y="693"/>
                    <a:pt x="0" y="693"/>
                  </a:cubicBezTo>
                  <a:cubicBezTo>
                    <a:pt x="0" y="699"/>
                    <a:pt x="4" y="699"/>
                    <a:pt x="13" y="699"/>
                  </a:cubicBezTo>
                  <a:lnTo>
                    <a:pt x="603" y="699"/>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 name="Freeform 292">
              <a:extLst>
                <a:ext uri="{FF2B5EF4-FFF2-40B4-BE49-F238E27FC236}">
                  <a16:creationId xmlns:a16="http://schemas.microsoft.com/office/drawing/2014/main" id="{BD59338B-1BD4-4182-9A6F-ACE8EBE12D91}"/>
                </a:ext>
              </a:extLst>
            </p:cNvPr>
            <p:cNvSpPr>
              <a:spLocks/>
            </p:cNvSpPr>
            <p:nvPr>
              <p:custDataLst>
                <p:tags r:id="rId44"/>
              </p:custDataLst>
            </p:nvPr>
          </p:nvSpPr>
          <p:spPr bwMode="auto">
            <a:xfrm>
              <a:off x="8121650" y="3497263"/>
              <a:ext cx="84138" cy="168275"/>
            </a:xfrm>
            <a:custGeom>
              <a:avLst/>
              <a:gdLst>
                <a:gd name="T0" fmla="*/ 71 w 117"/>
                <a:gd name="T1" fmla="*/ 80 h 221"/>
                <a:gd name="T2" fmla="*/ 106 w 117"/>
                <a:gd name="T3" fmla="*/ 80 h 221"/>
                <a:gd name="T4" fmla="*/ 117 w 117"/>
                <a:gd name="T5" fmla="*/ 72 h 221"/>
                <a:gd name="T6" fmla="*/ 107 w 117"/>
                <a:gd name="T7" fmla="*/ 67 h 221"/>
                <a:gd name="T8" fmla="*/ 74 w 117"/>
                <a:gd name="T9" fmla="*/ 67 h 221"/>
                <a:gd name="T10" fmla="*/ 87 w 117"/>
                <a:gd name="T11" fmla="*/ 16 h 221"/>
                <a:gd name="T12" fmla="*/ 88 w 117"/>
                <a:gd name="T13" fmla="*/ 11 h 221"/>
                <a:gd name="T14" fmla="*/ 76 w 117"/>
                <a:gd name="T15" fmla="*/ 0 h 221"/>
                <a:gd name="T16" fmla="*/ 60 w 117"/>
                <a:gd name="T17" fmla="*/ 15 h 221"/>
                <a:gd name="T18" fmla="*/ 46 w 117"/>
                <a:gd name="T19" fmla="*/ 67 h 221"/>
                <a:gd name="T20" fmla="*/ 11 w 117"/>
                <a:gd name="T21" fmla="*/ 67 h 221"/>
                <a:gd name="T22" fmla="*/ 0 w 117"/>
                <a:gd name="T23" fmla="*/ 75 h 221"/>
                <a:gd name="T24" fmla="*/ 10 w 117"/>
                <a:gd name="T25" fmla="*/ 80 h 221"/>
                <a:gd name="T26" fmla="*/ 43 w 117"/>
                <a:gd name="T27" fmla="*/ 80 h 221"/>
                <a:gd name="T28" fmla="*/ 23 w 117"/>
                <a:gd name="T29" fmla="*/ 162 h 221"/>
                <a:gd name="T30" fmla="*/ 17 w 117"/>
                <a:gd name="T31" fmla="*/ 188 h 221"/>
                <a:gd name="T32" fmla="*/ 55 w 117"/>
                <a:gd name="T33" fmla="*/ 221 h 221"/>
                <a:gd name="T34" fmla="*/ 115 w 117"/>
                <a:gd name="T35" fmla="*/ 168 h 221"/>
                <a:gd name="T36" fmla="*/ 110 w 117"/>
                <a:gd name="T37" fmla="*/ 163 h 221"/>
                <a:gd name="T38" fmla="*/ 102 w 117"/>
                <a:gd name="T39" fmla="*/ 170 h 221"/>
                <a:gd name="T40" fmla="*/ 56 w 117"/>
                <a:gd name="T41" fmla="*/ 211 h 221"/>
                <a:gd name="T42" fmla="*/ 44 w 117"/>
                <a:gd name="T43" fmla="*/ 194 h 221"/>
                <a:gd name="T44" fmla="*/ 46 w 117"/>
                <a:gd name="T45" fmla="*/ 180 h 221"/>
                <a:gd name="T46" fmla="*/ 71 w 117"/>
                <a:gd name="T47" fmla="*/ 8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221">
                  <a:moveTo>
                    <a:pt x="71" y="80"/>
                  </a:moveTo>
                  <a:lnTo>
                    <a:pt x="106" y="80"/>
                  </a:lnTo>
                  <a:cubicBezTo>
                    <a:pt x="113" y="80"/>
                    <a:pt x="117" y="80"/>
                    <a:pt x="117" y="72"/>
                  </a:cubicBezTo>
                  <a:cubicBezTo>
                    <a:pt x="117" y="67"/>
                    <a:pt x="113" y="67"/>
                    <a:pt x="107" y="67"/>
                  </a:cubicBezTo>
                  <a:lnTo>
                    <a:pt x="74" y="67"/>
                  </a:lnTo>
                  <a:lnTo>
                    <a:pt x="87" y="16"/>
                  </a:lnTo>
                  <a:cubicBezTo>
                    <a:pt x="87" y="14"/>
                    <a:pt x="88" y="12"/>
                    <a:pt x="88" y="11"/>
                  </a:cubicBezTo>
                  <a:cubicBezTo>
                    <a:pt x="88" y="5"/>
                    <a:pt x="83" y="0"/>
                    <a:pt x="76" y="0"/>
                  </a:cubicBezTo>
                  <a:cubicBezTo>
                    <a:pt x="67" y="0"/>
                    <a:pt x="62" y="6"/>
                    <a:pt x="60" y="15"/>
                  </a:cubicBezTo>
                  <a:cubicBezTo>
                    <a:pt x="57" y="23"/>
                    <a:pt x="62" y="7"/>
                    <a:pt x="46" y="67"/>
                  </a:cubicBezTo>
                  <a:lnTo>
                    <a:pt x="11" y="67"/>
                  </a:lnTo>
                  <a:cubicBezTo>
                    <a:pt x="4" y="67"/>
                    <a:pt x="0" y="67"/>
                    <a:pt x="0" y="75"/>
                  </a:cubicBezTo>
                  <a:cubicBezTo>
                    <a:pt x="0" y="80"/>
                    <a:pt x="4" y="80"/>
                    <a:pt x="10" y="80"/>
                  </a:cubicBezTo>
                  <a:lnTo>
                    <a:pt x="43" y="80"/>
                  </a:lnTo>
                  <a:lnTo>
                    <a:pt x="23" y="162"/>
                  </a:lnTo>
                  <a:cubicBezTo>
                    <a:pt x="21" y="171"/>
                    <a:pt x="17" y="183"/>
                    <a:pt x="17" y="188"/>
                  </a:cubicBezTo>
                  <a:cubicBezTo>
                    <a:pt x="17" y="209"/>
                    <a:pt x="35" y="221"/>
                    <a:pt x="55" y="221"/>
                  </a:cubicBezTo>
                  <a:cubicBezTo>
                    <a:pt x="93" y="221"/>
                    <a:pt x="115" y="172"/>
                    <a:pt x="115" y="168"/>
                  </a:cubicBezTo>
                  <a:cubicBezTo>
                    <a:pt x="115" y="163"/>
                    <a:pt x="111" y="163"/>
                    <a:pt x="110" y="163"/>
                  </a:cubicBezTo>
                  <a:cubicBezTo>
                    <a:pt x="106" y="163"/>
                    <a:pt x="105" y="164"/>
                    <a:pt x="102" y="170"/>
                  </a:cubicBezTo>
                  <a:cubicBezTo>
                    <a:pt x="93" y="192"/>
                    <a:pt x="75" y="211"/>
                    <a:pt x="56" y="211"/>
                  </a:cubicBezTo>
                  <a:cubicBezTo>
                    <a:pt x="48" y="211"/>
                    <a:pt x="44" y="207"/>
                    <a:pt x="44" y="194"/>
                  </a:cubicBezTo>
                  <a:cubicBezTo>
                    <a:pt x="44" y="191"/>
                    <a:pt x="45" y="183"/>
                    <a:pt x="46" y="180"/>
                  </a:cubicBezTo>
                  <a:lnTo>
                    <a:pt x="71" y="8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 name="Freeform 293">
              <a:extLst>
                <a:ext uri="{FF2B5EF4-FFF2-40B4-BE49-F238E27FC236}">
                  <a16:creationId xmlns:a16="http://schemas.microsoft.com/office/drawing/2014/main" id="{65F6A9A6-414C-4011-AC42-40C3582DCC51}"/>
                </a:ext>
              </a:extLst>
            </p:cNvPr>
            <p:cNvSpPr>
              <a:spLocks noEditPoints="1"/>
            </p:cNvSpPr>
            <p:nvPr>
              <p:custDataLst>
                <p:tags r:id="rId45"/>
              </p:custDataLst>
            </p:nvPr>
          </p:nvSpPr>
          <p:spPr bwMode="auto">
            <a:xfrm>
              <a:off x="8237537" y="3560763"/>
              <a:ext cx="184150" cy="71438"/>
            </a:xfrm>
            <a:custGeom>
              <a:avLst/>
              <a:gdLst>
                <a:gd name="T0" fmla="*/ 243 w 256"/>
                <a:gd name="T1" fmla="*/ 17 h 94"/>
                <a:gd name="T2" fmla="*/ 256 w 256"/>
                <a:gd name="T3" fmla="*/ 9 h 94"/>
                <a:gd name="T4" fmla="*/ 244 w 256"/>
                <a:gd name="T5" fmla="*/ 0 h 94"/>
                <a:gd name="T6" fmla="*/ 13 w 256"/>
                <a:gd name="T7" fmla="*/ 0 h 94"/>
                <a:gd name="T8" fmla="*/ 0 w 256"/>
                <a:gd name="T9" fmla="*/ 9 h 94"/>
                <a:gd name="T10" fmla="*/ 13 w 256"/>
                <a:gd name="T11" fmla="*/ 17 h 94"/>
                <a:gd name="T12" fmla="*/ 243 w 256"/>
                <a:gd name="T13" fmla="*/ 17 h 94"/>
                <a:gd name="T14" fmla="*/ 244 w 256"/>
                <a:gd name="T15" fmla="*/ 94 h 94"/>
                <a:gd name="T16" fmla="*/ 256 w 256"/>
                <a:gd name="T17" fmla="*/ 86 h 94"/>
                <a:gd name="T18" fmla="*/ 243 w 256"/>
                <a:gd name="T19" fmla="*/ 77 h 94"/>
                <a:gd name="T20" fmla="*/ 13 w 256"/>
                <a:gd name="T21" fmla="*/ 77 h 94"/>
                <a:gd name="T22" fmla="*/ 0 w 256"/>
                <a:gd name="T23" fmla="*/ 86 h 94"/>
                <a:gd name="T24" fmla="*/ 13 w 256"/>
                <a:gd name="T25" fmla="*/ 94 h 94"/>
                <a:gd name="T26" fmla="*/ 244 w 256"/>
                <a:gd name="T27"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6" h="94">
                  <a:moveTo>
                    <a:pt x="243" y="17"/>
                  </a:moveTo>
                  <a:cubicBezTo>
                    <a:pt x="248" y="17"/>
                    <a:pt x="256" y="17"/>
                    <a:pt x="256" y="9"/>
                  </a:cubicBezTo>
                  <a:cubicBezTo>
                    <a:pt x="256" y="0"/>
                    <a:pt x="248" y="0"/>
                    <a:pt x="244" y="0"/>
                  </a:cubicBezTo>
                  <a:lnTo>
                    <a:pt x="13" y="0"/>
                  </a:lnTo>
                  <a:cubicBezTo>
                    <a:pt x="8" y="0"/>
                    <a:pt x="0" y="0"/>
                    <a:pt x="0" y="9"/>
                  </a:cubicBezTo>
                  <a:cubicBezTo>
                    <a:pt x="0" y="17"/>
                    <a:pt x="8" y="17"/>
                    <a:pt x="13" y="17"/>
                  </a:cubicBezTo>
                  <a:lnTo>
                    <a:pt x="243" y="17"/>
                  </a:lnTo>
                  <a:close/>
                  <a:moveTo>
                    <a:pt x="244" y="94"/>
                  </a:moveTo>
                  <a:cubicBezTo>
                    <a:pt x="248" y="94"/>
                    <a:pt x="256" y="94"/>
                    <a:pt x="256" y="86"/>
                  </a:cubicBezTo>
                  <a:cubicBezTo>
                    <a:pt x="256" y="77"/>
                    <a:pt x="248" y="77"/>
                    <a:pt x="243" y="77"/>
                  </a:cubicBezTo>
                  <a:lnTo>
                    <a:pt x="13" y="77"/>
                  </a:lnTo>
                  <a:cubicBezTo>
                    <a:pt x="8" y="77"/>
                    <a:pt x="0" y="77"/>
                    <a:pt x="0" y="86"/>
                  </a:cubicBezTo>
                  <a:cubicBezTo>
                    <a:pt x="0" y="94"/>
                    <a:pt x="8" y="94"/>
                    <a:pt x="13" y="94"/>
                  </a:cubicBezTo>
                  <a:lnTo>
                    <a:pt x="244" y="94"/>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 name="Freeform 294">
              <a:extLst>
                <a:ext uri="{FF2B5EF4-FFF2-40B4-BE49-F238E27FC236}">
                  <a16:creationId xmlns:a16="http://schemas.microsoft.com/office/drawing/2014/main" id="{E8086A01-C9E9-4DE9-8873-079DC903850A}"/>
                </a:ext>
              </a:extLst>
            </p:cNvPr>
            <p:cNvSpPr>
              <a:spLocks noEditPoints="1"/>
            </p:cNvSpPr>
            <p:nvPr>
              <p:custDataLst>
                <p:tags r:id="rId46"/>
              </p:custDataLst>
            </p:nvPr>
          </p:nvSpPr>
          <p:spPr bwMode="auto">
            <a:xfrm>
              <a:off x="8453437" y="3487738"/>
              <a:ext cx="115888" cy="180975"/>
            </a:xfrm>
            <a:custGeom>
              <a:avLst/>
              <a:gdLst>
                <a:gd name="T0" fmla="*/ 162 w 162"/>
                <a:gd name="T1" fmla="*/ 120 h 239"/>
                <a:gd name="T2" fmla="*/ 142 w 162"/>
                <a:gd name="T3" fmla="*/ 30 h 239"/>
                <a:gd name="T4" fmla="*/ 81 w 162"/>
                <a:gd name="T5" fmla="*/ 0 h 239"/>
                <a:gd name="T6" fmla="*/ 0 w 162"/>
                <a:gd name="T7" fmla="*/ 120 h 239"/>
                <a:gd name="T8" fmla="*/ 81 w 162"/>
                <a:gd name="T9" fmla="*/ 239 h 239"/>
                <a:gd name="T10" fmla="*/ 162 w 162"/>
                <a:gd name="T11" fmla="*/ 120 h 239"/>
                <a:gd name="T12" fmla="*/ 81 w 162"/>
                <a:gd name="T13" fmla="*/ 229 h 239"/>
                <a:gd name="T14" fmla="*/ 37 w 162"/>
                <a:gd name="T15" fmla="*/ 191 h 239"/>
                <a:gd name="T16" fmla="*/ 32 w 162"/>
                <a:gd name="T17" fmla="*/ 116 h 239"/>
                <a:gd name="T18" fmla="*/ 37 w 162"/>
                <a:gd name="T19" fmla="*/ 45 h 239"/>
                <a:gd name="T20" fmla="*/ 81 w 162"/>
                <a:gd name="T21" fmla="*/ 10 h 239"/>
                <a:gd name="T22" fmla="*/ 124 w 162"/>
                <a:gd name="T23" fmla="*/ 42 h 239"/>
                <a:gd name="T24" fmla="*/ 130 w 162"/>
                <a:gd name="T25" fmla="*/ 116 h 239"/>
                <a:gd name="T26" fmla="*/ 126 w 162"/>
                <a:gd name="T27" fmla="*/ 189 h 239"/>
                <a:gd name="T28" fmla="*/ 81 w 162"/>
                <a:gd name="T29" fmla="*/ 22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239">
                  <a:moveTo>
                    <a:pt x="162" y="120"/>
                  </a:moveTo>
                  <a:cubicBezTo>
                    <a:pt x="162" y="82"/>
                    <a:pt x="158" y="54"/>
                    <a:pt x="142" y="30"/>
                  </a:cubicBezTo>
                  <a:cubicBezTo>
                    <a:pt x="131" y="14"/>
                    <a:pt x="109" y="0"/>
                    <a:pt x="81" y="0"/>
                  </a:cubicBezTo>
                  <a:cubicBezTo>
                    <a:pt x="0" y="0"/>
                    <a:pt x="0" y="95"/>
                    <a:pt x="0" y="120"/>
                  </a:cubicBezTo>
                  <a:cubicBezTo>
                    <a:pt x="0" y="146"/>
                    <a:pt x="0" y="239"/>
                    <a:pt x="81" y="239"/>
                  </a:cubicBezTo>
                  <a:cubicBezTo>
                    <a:pt x="162" y="239"/>
                    <a:pt x="162" y="146"/>
                    <a:pt x="162" y="120"/>
                  </a:cubicBezTo>
                  <a:close/>
                  <a:moveTo>
                    <a:pt x="81" y="229"/>
                  </a:moveTo>
                  <a:cubicBezTo>
                    <a:pt x="65" y="229"/>
                    <a:pt x="44" y="219"/>
                    <a:pt x="37" y="191"/>
                  </a:cubicBezTo>
                  <a:cubicBezTo>
                    <a:pt x="32" y="170"/>
                    <a:pt x="32" y="142"/>
                    <a:pt x="32" y="116"/>
                  </a:cubicBezTo>
                  <a:cubicBezTo>
                    <a:pt x="32" y="90"/>
                    <a:pt x="32" y="64"/>
                    <a:pt x="37" y="45"/>
                  </a:cubicBezTo>
                  <a:cubicBezTo>
                    <a:pt x="45" y="17"/>
                    <a:pt x="67" y="10"/>
                    <a:pt x="81" y="10"/>
                  </a:cubicBezTo>
                  <a:cubicBezTo>
                    <a:pt x="100" y="10"/>
                    <a:pt x="118" y="21"/>
                    <a:pt x="124" y="42"/>
                  </a:cubicBezTo>
                  <a:cubicBezTo>
                    <a:pt x="130" y="60"/>
                    <a:pt x="130" y="86"/>
                    <a:pt x="130" y="116"/>
                  </a:cubicBezTo>
                  <a:cubicBezTo>
                    <a:pt x="130" y="142"/>
                    <a:pt x="130" y="167"/>
                    <a:pt x="126" y="189"/>
                  </a:cubicBezTo>
                  <a:cubicBezTo>
                    <a:pt x="119" y="221"/>
                    <a:pt x="95" y="229"/>
                    <a:pt x="81" y="229"/>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 name="Freeform 295">
              <a:extLst>
                <a:ext uri="{FF2B5EF4-FFF2-40B4-BE49-F238E27FC236}">
                  <a16:creationId xmlns:a16="http://schemas.microsoft.com/office/drawing/2014/main" id="{ECA40745-2778-4E54-8FCC-2EA269E70E44}"/>
                </a:ext>
              </a:extLst>
            </p:cNvPr>
            <p:cNvSpPr>
              <a:spLocks/>
            </p:cNvSpPr>
            <p:nvPr>
              <p:custDataLst>
                <p:tags r:id="rId47"/>
              </p:custDataLst>
            </p:nvPr>
          </p:nvSpPr>
          <p:spPr bwMode="auto">
            <a:xfrm>
              <a:off x="8672512" y="3055938"/>
              <a:ext cx="188913" cy="247650"/>
            </a:xfrm>
            <a:custGeom>
              <a:avLst/>
              <a:gdLst>
                <a:gd name="T0" fmla="*/ 12 w 262"/>
                <a:gd name="T1" fmla="*/ 94 h 328"/>
                <a:gd name="T2" fmla="*/ 91 w 262"/>
                <a:gd name="T3" fmla="*/ 36 h 328"/>
                <a:gd name="T4" fmla="*/ 172 w 262"/>
                <a:gd name="T5" fmla="*/ 163 h 328"/>
                <a:gd name="T6" fmla="*/ 166 w 262"/>
                <a:gd name="T7" fmla="*/ 212 h 328"/>
                <a:gd name="T8" fmla="*/ 140 w 262"/>
                <a:gd name="T9" fmla="*/ 319 h 328"/>
                <a:gd name="T10" fmla="*/ 146 w 262"/>
                <a:gd name="T11" fmla="*/ 328 h 328"/>
                <a:gd name="T12" fmla="*/ 162 w 262"/>
                <a:gd name="T13" fmla="*/ 298 h 328"/>
                <a:gd name="T14" fmla="*/ 181 w 262"/>
                <a:gd name="T15" fmla="*/ 212 h 328"/>
                <a:gd name="T16" fmla="*/ 185 w 262"/>
                <a:gd name="T17" fmla="*/ 193 h 328"/>
                <a:gd name="T18" fmla="*/ 252 w 262"/>
                <a:gd name="T19" fmla="*/ 30 h 328"/>
                <a:gd name="T20" fmla="*/ 262 w 262"/>
                <a:gd name="T21" fmla="*/ 11 h 328"/>
                <a:gd name="T22" fmla="*/ 256 w 262"/>
                <a:gd name="T23" fmla="*/ 6 h 328"/>
                <a:gd name="T24" fmla="*/ 250 w 262"/>
                <a:gd name="T25" fmla="*/ 9 h 328"/>
                <a:gd name="T26" fmla="*/ 184 w 262"/>
                <a:gd name="T27" fmla="*/ 157 h 328"/>
                <a:gd name="T28" fmla="*/ 164 w 262"/>
                <a:gd name="T29" fmla="*/ 55 h 328"/>
                <a:gd name="T30" fmla="*/ 97 w 262"/>
                <a:gd name="T31" fmla="*/ 0 h 328"/>
                <a:gd name="T32" fmla="*/ 0 w 262"/>
                <a:gd name="T33" fmla="*/ 91 h 328"/>
                <a:gd name="T34" fmla="*/ 10 w 262"/>
                <a:gd name="T35" fmla="*/ 96 h 328"/>
                <a:gd name="T36" fmla="*/ 12 w 262"/>
                <a:gd name="T37" fmla="*/ 94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2" h="328">
                  <a:moveTo>
                    <a:pt x="12" y="94"/>
                  </a:moveTo>
                  <a:cubicBezTo>
                    <a:pt x="31" y="37"/>
                    <a:pt x="85" y="36"/>
                    <a:pt x="91" y="36"/>
                  </a:cubicBezTo>
                  <a:cubicBezTo>
                    <a:pt x="166" y="36"/>
                    <a:pt x="172" y="123"/>
                    <a:pt x="172" y="163"/>
                  </a:cubicBezTo>
                  <a:cubicBezTo>
                    <a:pt x="172" y="193"/>
                    <a:pt x="169" y="202"/>
                    <a:pt x="166" y="212"/>
                  </a:cubicBezTo>
                  <a:cubicBezTo>
                    <a:pt x="155" y="248"/>
                    <a:pt x="140" y="306"/>
                    <a:pt x="140" y="319"/>
                  </a:cubicBezTo>
                  <a:cubicBezTo>
                    <a:pt x="140" y="324"/>
                    <a:pt x="142" y="328"/>
                    <a:pt x="146" y="328"/>
                  </a:cubicBezTo>
                  <a:cubicBezTo>
                    <a:pt x="153" y="328"/>
                    <a:pt x="157" y="317"/>
                    <a:pt x="162" y="298"/>
                  </a:cubicBezTo>
                  <a:cubicBezTo>
                    <a:pt x="174" y="256"/>
                    <a:pt x="179" y="228"/>
                    <a:pt x="181" y="212"/>
                  </a:cubicBezTo>
                  <a:cubicBezTo>
                    <a:pt x="182" y="206"/>
                    <a:pt x="183" y="199"/>
                    <a:pt x="185" y="193"/>
                  </a:cubicBezTo>
                  <a:cubicBezTo>
                    <a:pt x="201" y="143"/>
                    <a:pt x="232" y="69"/>
                    <a:pt x="252" y="30"/>
                  </a:cubicBezTo>
                  <a:cubicBezTo>
                    <a:pt x="256" y="24"/>
                    <a:pt x="262" y="13"/>
                    <a:pt x="262" y="11"/>
                  </a:cubicBezTo>
                  <a:cubicBezTo>
                    <a:pt x="262" y="6"/>
                    <a:pt x="257" y="6"/>
                    <a:pt x="256" y="6"/>
                  </a:cubicBezTo>
                  <a:cubicBezTo>
                    <a:pt x="254" y="6"/>
                    <a:pt x="251" y="6"/>
                    <a:pt x="250" y="9"/>
                  </a:cubicBezTo>
                  <a:cubicBezTo>
                    <a:pt x="224" y="57"/>
                    <a:pt x="204" y="106"/>
                    <a:pt x="184" y="157"/>
                  </a:cubicBezTo>
                  <a:cubicBezTo>
                    <a:pt x="184" y="141"/>
                    <a:pt x="183" y="103"/>
                    <a:pt x="164" y="55"/>
                  </a:cubicBezTo>
                  <a:cubicBezTo>
                    <a:pt x="152" y="25"/>
                    <a:pt x="132" y="0"/>
                    <a:pt x="97" y="0"/>
                  </a:cubicBezTo>
                  <a:cubicBezTo>
                    <a:pt x="35" y="0"/>
                    <a:pt x="0" y="76"/>
                    <a:pt x="0" y="91"/>
                  </a:cubicBezTo>
                  <a:cubicBezTo>
                    <a:pt x="0" y="96"/>
                    <a:pt x="5" y="96"/>
                    <a:pt x="10" y="96"/>
                  </a:cubicBezTo>
                  <a:lnTo>
                    <a:pt x="12" y="94"/>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 name="Freeform 296">
              <a:extLst>
                <a:ext uri="{FF2B5EF4-FFF2-40B4-BE49-F238E27FC236}">
                  <a16:creationId xmlns:a16="http://schemas.microsoft.com/office/drawing/2014/main" id="{20C76B06-2153-4041-9003-854C135CC463}"/>
                </a:ext>
              </a:extLst>
            </p:cNvPr>
            <p:cNvSpPr>
              <a:spLocks/>
            </p:cNvSpPr>
            <p:nvPr>
              <p:custDataLst>
                <p:tags r:id="rId48"/>
              </p:custDataLst>
            </p:nvPr>
          </p:nvSpPr>
          <p:spPr bwMode="auto">
            <a:xfrm>
              <a:off x="8882062" y="2901951"/>
              <a:ext cx="85725" cy="166688"/>
            </a:xfrm>
            <a:custGeom>
              <a:avLst/>
              <a:gdLst>
                <a:gd name="T0" fmla="*/ 72 w 118"/>
                <a:gd name="T1" fmla="*/ 80 h 221"/>
                <a:gd name="T2" fmla="*/ 107 w 118"/>
                <a:gd name="T3" fmla="*/ 80 h 221"/>
                <a:gd name="T4" fmla="*/ 118 w 118"/>
                <a:gd name="T5" fmla="*/ 73 h 221"/>
                <a:gd name="T6" fmla="*/ 108 w 118"/>
                <a:gd name="T7" fmla="*/ 68 h 221"/>
                <a:gd name="T8" fmla="*/ 75 w 118"/>
                <a:gd name="T9" fmla="*/ 68 h 221"/>
                <a:gd name="T10" fmla="*/ 88 w 118"/>
                <a:gd name="T11" fmla="*/ 16 h 221"/>
                <a:gd name="T12" fmla="*/ 89 w 118"/>
                <a:gd name="T13" fmla="*/ 11 h 221"/>
                <a:gd name="T14" fmla="*/ 77 w 118"/>
                <a:gd name="T15" fmla="*/ 0 h 221"/>
                <a:gd name="T16" fmla="*/ 60 w 118"/>
                <a:gd name="T17" fmla="*/ 15 h 221"/>
                <a:gd name="T18" fmla="*/ 47 w 118"/>
                <a:gd name="T19" fmla="*/ 68 h 221"/>
                <a:gd name="T20" fmla="*/ 12 w 118"/>
                <a:gd name="T21" fmla="*/ 68 h 221"/>
                <a:gd name="T22" fmla="*/ 0 w 118"/>
                <a:gd name="T23" fmla="*/ 75 h 221"/>
                <a:gd name="T24" fmla="*/ 11 w 118"/>
                <a:gd name="T25" fmla="*/ 80 h 221"/>
                <a:gd name="T26" fmla="*/ 44 w 118"/>
                <a:gd name="T27" fmla="*/ 80 h 221"/>
                <a:gd name="T28" fmla="*/ 23 w 118"/>
                <a:gd name="T29" fmla="*/ 163 h 221"/>
                <a:gd name="T30" fmla="*/ 18 w 118"/>
                <a:gd name="T31" fmla="*/ 188 h 221"/>
                <a:gd name="T32" fmla="*/ 55 w 118"/>
                <a:gd name="T33" fmla="*/ 221 h 221"/>
                <a:gd name="T34" fmla="*/ 116 w 118"/>
                <a:gd name="T35" fmla="*/ 168 h 221"/>
                <a:gd name="T36" fmla="*/ 111 w 118"/>
                <a:gd name="T37" fmla="*/ 164 h 221"/>
                <a:gd name="T38" fmla="*/ 103 w 118"/>
                <a:gd name="T39" fmla="*/ 170 h 221"/>
                <a:gd name="T40" fmla="*/ 57 w 118"/>
                <a:gd name="T41" fmla="*/ 212 h 221"/>
                <a:gd name="T42" fmla="*/ 44 w 118"/>
                <a:gd name="T43" fmla="*/ 195 h 221"/>
                <a:gd name="T44" fmla="*/ 46 w 118"/>
                <a:gd name="T45" fmla="*/ 180 h 221"/>
                <a:gd name="T46" fmla="*/ 72 w 118"/>
                <a:gd name="T47" fmla="*/ 8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 h="221">
                  <a:moveTo>
                    <a:pt x="72" y="80"/>
                  </a:moveTo>
                  <a:lnTo>
                    <a:pt x="107" y="80"/>
                  </a:lnTo>
                  <a:cubicBezTo>
                    <a:pt x="114" y="80"/>
                    <a:pt x="118" y="80"/>
                    <a:pt x="118" y="73"/>
                  </a:cubicBezTo>
                  <a:cubicBezTo>
                    <a:pt x="118" y="68"/>
                    <a:pt x="114" y="68"/>
                    <a:pt x="108" y="68"/>
                  </a:cubicBezTo>
                  <a:lnTo>
                    <a:pt x="75" y="68"/>
                  </a:lnTo>
                  <a:lnTo>
                    <a:pt x="88" y="16"/>
                  </a:lnTo>
                  <a:cubicBezTo>
                    <a:pt x="88" y="14"/>
                    <a:pt x="89" y="13"/>
                    <a:pt x="89" y="11"/>
                  </a:cubicBezTo>
                  <a:cubicBezTo>
                    <a:pt x="89" y="5"/>
                    <a:pt x="84" y="0"/>
                    <a:pt x="77" y="0"/>
                  </a:cubicBezTo>
                  <a:cubicBezTo>
                    <a:pt x="68" y="0"/>
                    <a:pt x="63" y="6"/>
                    <a:pt x="60" y="15"/>
                  </a:cubicBezTo>
                  <a:cubicBezTo>
                    <a:pt x="58" y="24"/>
                    <a:pt x="62" y="7"/>
                    <a:pt x="47" y="68"/>
                  </a:cubicBezTo>
                  <a:lnTo>
                    <a:pt x="12" y="68"/>
                  </a:lnTo>
                  <a:cubicBezTo>
                    <a:pt x="5" y="68"/>
                    <a:pt x="0" y="68"/>
                    <a:pt x="0" y="75"/>
                  </a:cubicBezTo>
                  <a:cubicBezTo>
                    <a:pt x="0" y="80"/>
                    <a:pt x="5" y="80"/>
                    <a:pt x="11" y="80"/>
                  </a:cubicBezTo>
                  <a:lnTo>
                    <a:pt x="44" y="80"/>
                  </a:lnTo>
                  <a:lnTo>
                    <a:pt x="23" y="163"/>
                  </a:lnTo>
                  <a:cubicBezTo>
                    <a:pt x="21" y="171"/>
                    <a:pt x="18" y="184"/>
                    <a:pt x="18" y="188"/>
                  </a:cubicBezTo>
                  <a:cubicBezTo>
                    <a:pt x="18" y="209"/>
                    <a:pt x="36" y="221"/>
                    <a:pt x="55" y="221"/>
                  </a:cubicBezTo>
                  <a:cubicBezTo>
                    <a:pt x="94" y="221"/>
                    <a:pt x="116" y="173"/>
                    <a:pt x="116" y="168"/>
                  </a:cubicBezTo>
                  <a:cubicBezTo>
                    <a:pt x="116" y="164"/>
                    <a:pt x="112" y="164"/>
                    <a:pt x="111" y="164"/>
                  </a:cubicBezTo>
                  <a:cubicBezTo>
                    <a:pt x="106" y="164"/>
                    <a:pt x="106" y="164"/>
                    <a:pt x="103" y="170"/>
                  </a:cubicBezTo>
                  <a:cubicBezTo>
                    <a:pt x="93" y="192"/>
                    <a:pt x="76" y="212"/>
                    <a:pt x="57" y="212"/>
                  </a:cubicBezTo>
                  <a:cubicBezTo>
                    <a:pt x="49" y="212"/>
                    <a:pt x="44" y="207"/>
                    <a:pt x="44" y="195"/>
                  </a:cubicBezTo>
                  <a:cubicBezTo>
                    <a:pt x="44" y="191"/>
                    <a:pt x="46" y="184"/>
                    <a:pt x="46" y="180"/>
                  </a:cubicBezTo>
                  <a:lnTo>
                    <a:pt x="72" y="8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 name="Freeform 297">
              <a:extLst>
                <a:ext uri="{FF2B5EF4-FFF2-40B4-BE49-F238E27FC236}">
                  <a16:creationId xmlns:a16="http://schemas.microsoft.com/office/drawing/2014/main" id="{48349E1E-5494-44FF-81DF-00C4070C22CE}"/>
                </a:ext>
              </a:extLst>
            </p:cNvPr>
            <p:cNvSpPr>
              <a:spLocks/>
            </p:cNvSpPr>
            <p:nvPr>
              <p:custDataLst>
                <p:tags r:id="rId49"/>
              </p:custDataLst>
            </p:nvPr>
          </p:nvSpPr>
          <p:spPr bwMode="auto">
            <a:xfrm>
              <a:off x="9007475" y="2965451"/>
              <a:ext cx="292100" cy="265113"/>
            </a:xfrm>
            <a:custGeom>
              <a:avLst/>
              <a:gdLst>
                <a:gd name="T0" fmla="*/ 191 w 406"/>
                <a:gd name="T1" fmla="*/ 27 h 352"/>
                <a:gd name="T2" fmla="*/ 312 w 406"/>
                <a:gd name="T3" fmla="*/ 84 h 352"/>
                <a:gd name="T4" fmla="*/ 205 w 406"/>
                <a:gd name="T5" fmla="*/ 177 h 352"/>
                <a:gd name="T6" fmla="*/ 164 w 406"/>
                <a:gd name="T7" fmla="*/ 201 h 352"/>
                <a:gd name="T8" fmla="*/ 167 w 406"/>
                <a:gd name="T9" fmla="*/ 204 h 352"/>
                <a:gd name="T10" fmla="*/ 223 w 406"/>
                <a:gd name="T11" fmla="*/ 276 h 352"/>
                <a:gd name="T12" fmla="*/ 289 w 406"/>
                <a:gd name="T13" fmla="*/ 352 h 352"/>
                <a:gd name="T14" fmla="*/ 406 w 406"/>
                <a:gd name="T15" fmla="*/ 279 h 352"/>
                <a:gd name="T16" fmla="*/ 401 w 406"/>
                <a:gd name="T17" fmla="*/ 276 h 352"/>
                <a:gd name="T18" fmla="*/ 365 w 406"/>
                <a:gd name="T19" fmla="*/ 297 h 352"/>
                <a:gd name="T20" fmla="*/ 322 w 406"/>
                <a:gd name="T21" fmla="*/ 324 h 352"/>
                <a:gd name="T22" fmla="*/ 264 w 406"/>
                <a:gd name="T23" fmla="*/ 250 h 352"/>
                <a:gd name="T24" fmla="*/ 233 w 406"/>
                <a:gd name="T25" fmla="*/ 193 h 352"/>
                <a:gd name="T26" fmla="*/ 354 w 406"/>
                <a:gd name="T27" fmla="*/ 62 h 352"/>
                <a:gd name="T28" fmla="*/ 195 w 406"/>
                <a:gd name="T29" fmla="*/ 0 h 352"/>
                <a:gd name="T30" fmla="*/ 75 w 406"/>
                <a:gd name="T31" fmla="*/ 18 h 352"/>
                <a:gd name="T32" fmla="*/ 0 w 406"/>
                <a:gd name="T33" fmla="*/ 93 h 352"/>
                <a:gd name="T34" fmla="*/ 5 w 406"/>
                <a:gd name="T35" fmla="*/ 97 h 352"/>
                <a:gd name="T36" fmla="*/ 28 w 406"/>
                <a:gd name="T37" fmla="*/ 87 h 352"/>
                <a:gd name="T38" fmla="*/ 43 w 406"/>
                <a:gd name="T39" fmla="*/ 68 h 352"/>
                <a:gd name="T40" fmla="*/ 127 w 406"/>
                <a:gd name="T41" fmla="*/ 27 h 352"/>
                <a:gd name="T42" fmla="*/ 103 w 406"/>
                <a:gd name="T43" fmla="*/ 177 h 352"/>
                <a:gd name="T44" fmla="*/ 49 w 406"/>
                <a:gd name="T45" fmla="*/ 341 h 352"/>
                <a:gd name="T46" fmla="*/ 46 w 406"/>
                <a:gd name="T47" fmla="*/ 348 h 352"/>
                <a:gd name="T48" fmla="*/ 51 w 406"/>
                <a:gd name="T49" fmla="*/ 352 h 352"/>
                <a:gd name="T50" fmla="*/ 88 w 406"/>
                <a:gd name="T51" fmla="*/ 330 h 352"/>
                <a:gd name="T52" fmla="*/ 168 w 406"/>
                <a:gd name="T53" fmla="*/ 27 h 352"/>
                <a:gd name="T54" fmla="*/ 191 w 406"/>
                <a:gd name="T55" fmla="*/ 2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6" h="352">
                  <a:moveTo>
                    <a:pt x="191" y="27"/>
                  </a:moveTo>
                  <a:cubicBezTo>
                    <a:pt x="287" y="27"/>
                    <a:pt x="312" y="51"/>
                    <a:pt x="312" y="84"/>
                  </a:cubicBezTo>
                  <a:cubicBezTo>
                    <a:pt x="312" y="114"/>
                    <a:pt x="288" y="174"/>
                    <a:pt x="205" y="177"/>
                  </a:cubicBezTo>
                  <a:cubicBezTo>
                    <a:pt x="181" y="178"/>
                    <a:pt x="164" y="195"/>
                    <a:pt x="164" y="201"/>
                  </a:cubicBezTo>
                  <a:cubicBezTo>
                    <a:pt x="164" y="204"/>
                    <a:pt x="166" y="204"/>
                    <a:pt x="167" y="204"/>
                  </a:cubicBezTo>
                  <a:cubicBezTo>
                    <a:pt x="188" y="207"/>
                    <a:pt x="198" y="217"/>
                    <a:pt x="223" y="276"/>
                  </a:cubicBezTo>
                  <a:cubicBezTo>
                    <a:pt x="246" y="329"/>
                    <a:pt x="259" y="352"/>
                    <a:pt x="289" y="352"/>
                  </a:cubicBezTo>
                  <a:cubicBezTo>
                    <a:pt x="349" y="352"/>
                    <a:pt x="406" y="290"/>
                    <a:pt x="406" y="279"/>
                  </a:cubicBezTo>
                  <a:cubicBezTo>
                    <a:pt x="406" y="276"/>
                    <a:pt x="402" y="276"/>
                    <a:pt x="401" y="276"/>
                  </a:cubicBezTo>
                  <a:cubicBezTo>
                    <a:pt x="395" y="276"/>
                    <a:pt x="376" y="283"/>
                    <a:pt x="365" y="297"/>
                  </a:cubicBezTo>
                  <a:cubicBezTo>
                    <a:pt x="357" y="309"/>
                    <a:pt x="346" y="324"/>
                    <a:pt x="322" y="324"/>
                  </a:cubicBezTo>
                  <a:cubicBezTo>
                    <a:pt x="296" y="324"/>
                    <a:pt x="281" y="289"/>
                    <a:pt x="264" y="250"/>
                  </a:cubicBezTo>
                  <a:cubicBezTo>
                    <a:pt x="253" y="225"/>
                    <a:pt x="244" y="206"/>
                    <a:pt x="233" y="193"/>
                  </a:cubicBezTo>
                  <a:cubicBezTo>
                    <a:pt x="305" y="167"/>
                    <a:pt x="354" y="114"/>
                    <a:pt x="354" y="62"/>
                  </a:cubicBezTo>
                  <a:cubicBezTo>
                    <a:pt x="354" y="0"/>
                    <a:pt x="270" y="0"/>
                    <a:pt x="195" y="0"/>
                  </a:cubicBezTo>
                  <a:cubicBezTo>
                    <a:pt x="145" y="0"/>
                    <a:pt x="117" y="0"/>
                    <a:pt x="75" y="18"/>
                  </a:cubicBezTo>
                  <a:cubicBezTo>
                    <a:pt x="9" y="47"/>
                    <a:pt x="0" y="89"/>
                    <a:pt x="0" y="93"/>
                  </a:cubicBezTo>
                  <a:cubicBezTo>
                    <a:pt x="0" y="96"/>
                    <a:pt x="2" y="97"/>
                    <a:pt x="5" y="97"/>
                  </a:cubicBezTo>
                  <a:cubicBezTo>
                    <a:pt x="13" y="97"/>
                    <a:pt x="24" y="90"/>
                    <a:pt x="28" y="87"/>
                  </a:cubicBezTo>
                  <a:cubicBezTo>
                    <a:pt x="38" y="80"/>
                    <a:pt x="40" y="77"/>
                    <a:pt x="43" y="68"/>
                  </a:cubicBezTo>
                  <a:cubicBezTo>
                    <a:pt x="50" y="48"/>
                    <a:pt x="64" y="30"/>
                    <a:pt x="127" y="27"/>
                  </a:cubicBezTo>
                  <a:cubicBezTo>
                    <a:pt x="124" y="58"/>
                    <a:pt x="120" y="104"/>
                    <a:pt x="103" y="177"/>
                  </a:cubicBezTo>
                  <a:cubicBezTo>
                    <a:pt x="89" y="233"/>
                    <a:pt x="71" y="288"/>
                    <a:pt x="49" y="341"/>
                  </a:cubicBezTo>
                  <a:cubicBezTo>
                    <a:pt x="46" y="347"/>
                    <a:pt x="46" y="348"/>
                    <a:pt x="46" y="348"/>
                  </a:cubicBezTo>
                  <a:cubicBezTo>
                    <a:pt x="46" y="352"/>
                    <a:pt x="50" y="352"/>
                    <a:pt x="51" y="352"/>
                  </a:cubicBezTo>
                  <a:cubicBezTo>
                    <a:pt x="61" y="352"/>
                    <a:pt x="82" y="340"/>
                    <a:pt x="88" y="330"/>
                  </a:cubicBezTo>
                  <a:cubicBezTo>
                    <a:pt x="89" y="328"/>
                    <a:pt x="152" y="187"/>
                    <a:pt x="168" y="27"/>
                  </a:cubicBezTo>
                  <a:lnTo>
                    <a:pt x="191" y="27"/>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 name="Freeform 298">
              <a:extLst>
                <a:ext uri="{FF2B5EF4-FFF2-40B4-BE49-F238E27FC236}">
                  <a16:creationId xmlns:a16="http://schemas.microsoft.com/office/drawing/2014/main" id="{941D3BFF-E805-4CF8-85DF-B7CF8AB6F6DA}"/>
                </a:ext>
              </a:extLst>
            </p:cNvPr>
            <p:cNvSpPr>
              <a:spLocks/>
            </p:cNvSpPr>
            <p:nvPr>
              <p:custDataLst>
                <p:tags r:id="rId50"/>
              </p:custDataLst>
            </p:nvPr>
          </p:nvSpPr>
          <p:spPr bwMode="auto">
            <a:xfrm>
              <a:off x="9339262" y="2940051"/>
              <a:ext cx="82550" cy="376238"/>
            </a:xfrm>
            <a:custGeom>
              <a:avLst/>
              <a:gdLst>
                <a:gd name="T0" fmla="*/ 115 w 115"/>
                <a:gd name="T1" fmla="*/ 493 h 498"/>
                <a:gd name="T2" fmla="*/ 107 w 115"/>
                <a:gd name="T3" fmla="*/ 482 h 498"/>
                <a:gd name="T4" fmla="*/ 29 w 115"/>
                <a:gd name="T5" fmla="*/ 249 h 498"/>
                <a:gd name="T6" fmla="*/ 109 w 115"/>
                <a:gd name="T7" fmla="*/ 13 h 498"/>
                <a:gd name="T8" fmla="*/ 115 w 115"/>
                <a:gd name="T9" fmla="*/ 5 h 498"/>
                <a:gd name="T10" fmla="*/ 110 w 115"/>
                <a:gd name="T11" fmla="*/ 0 h 498"/>
                <a:gd name="T12" fmla="*/ 31 w 115"/>
                <a:gd name="T13" fmla="*/ 97 h 498"/>
                <a:gd name="T14" fmla="*/ 0 w 115"/>
                <a:gd name="T15" fmla="*/ 249 h 498"/>
                <a:gd name="T16" fmla="*/ 32 w 115"/>
                <a:gd name="T17" fmla="*/ 405 h 498"/>
                <a:gd name="T18" fmla="*/ 110 w 115"/>
                <a:gd name="T19" fmla="*/ 498 h 498"/>
                <a:gd name="T20" fmla="*/ 115 w 115"/>
                <a:gd name="T21" fmla="*/ 493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8">
                  <a:moveTo>
                    <a:pt x="115" y="493"/>
                  </a:moveTo>
                  <a:cubicBezTo>
                    <a:pt x="115" y="492"/>
                    <a:pt x="115" y="491"/>
                    <a:pt x="107" y="482"/>
                  </a:cubicBezTo>
                  <a:cubicBezTo>
                    <a:pt x="44" y="420"/>
                    <a:pt x="29" y="325"/>
                    <a:pt x="29" y="249"/>
                  </a:cubicBezTo>
                  <a:cubicBezTo>
                    <a:pt x="29" y="162"/>
                    <a:pt x="47" y="75"/>
                    <a:pt x="109" y="13"/>
                  </a:cubicBezTo>
                  <a:cubicBezTo>
                    <a:pt x="115" y="7"/>
                    <a:pt x="115" y="6"/>
                    <a:pt x="115" y="5"/>
                  </a:cubicBezTo>
                  <a:cubicBezTo>
                    <a:pt x="115" y="1"/>
                    <a:pt x="113" y="0"/>
                    <a:pt x="110" y="0"/>
                  </a:cubicBezTo>
                  <a:cubicBezTo>
                    <a:pt x="105" y="0"/>
                    <a:pt x="60" y="33"/>
                    <a:pt x="31" y="97"/>
                  </a:cubicBezTo>
                  <a:cubicBezTo>
                    <a:pt x="6" y="152"/>
                    <a:pt x="0" y="207"/>
                    <a:pt x="0" y="249"/>
                  </a:cubicBezTo>
                  <a:cubicBezTo>
                    <a:pt x="0" y="288"/>
                    <a:pt x="5" y="348"/>
                    <a:pt x="32" y="405"/>
                  </a:cubicBezTo>
                  <a:cubicBezTo>
                    <a:pt x="62" y="466"/>
                    <a:pt x="105" y="498"/>
                    <a:pt x="110" y="498"/>
                  </a:cubicBezTo>
                  <a:cubicBezTo>
                    <a:pt x="113" y="498"/>
                    <a:pt x="115" y="497"/>
                    <a:pt x="115" y="493"/>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 name="Freeform 299">
              <a:extLst>
                <a:ext uri="{FF2B5EF4-FFF2-40B4-BE49-F238E27FC236}">
                  <a16:creationId xmlns:a16="http://schemas.microsoft.com/office/drawing/2014/main" id="{811D8EDE-3799-4300-89B5-A1B3F451465A}"/>
                </a:ext>
              </a:extLst>
            </p:cNvPr>
            <p:cNvSpPr>
              <a:spLocks/>
            </p:cNvSpPr>
            <p:nvPr>
              <p:custDataLst>
                <p:tags r:id="rId51"/>
              </p:custDataLst>
            </p:nvPr>
          </p:nvSpPr>
          <p:spPr bwMode="auto">
            <a:xfrm>
              <a:off x="9461500" y="3055938"/>
              <a:ext cx="131763" cy="171450"/>
            </a:xfrm>
            <a:custGeom>
              <a:avLst/>
              <a:gdLst>
                <a:gd name="T0" fmla="*/ 169 w 183"/>
                <a:gd name="T1" fmla="*/ 34 h 226"/>
                <a:gd name="T2" fmla="*/ 145 w 183"/>
                <a:gd name="T3" fmla="*/ 57 h 226"/>
                <a:gd name="T4" fmla="*/ 160 w 183"/>
                <a:gd name="T5" fmla="*/ 71 h 226"/>
                <a:gd name="T6" fmla="*/ 183 w 183"/>
                <a:gd name="T7" fmla="*/ 43 h 226"/>
                <a:gd name="T8" fmla="*/ 124 w 183"/>
                <a:gd name="T9" fmla="*/ 0 h 226"/>
                <a:gd name="T10" fmla="*/ 40 w 183"/>
                <a:gd name="T11" fmla="*/ 73 h 226"/>
                <a:gd name="T12" fmla="*/ 91 w 183"/>
                <a:gd name="T13" fmla="*/ 122 h 226"/>
                <a:gd name="T14" fmla="*/ 143 w 183"/>
                <a:gd name="T15" fmla="*/ 160 h 226"/>
                <a:gd name="T16" fmla="*/ 72 w 183"/>
                <a:gd name="T17" fmla="*/ 215 h 226"/>
                <a:gd name="T18" fmla="*/ 15 w 183"/>
                <a:gd name="T19" fmla="*/ 189 h 226"/>
                <a:gd name="T20" fmla="*/ 46 w 183"/>
                <a:gd name="T21" fmla="*/ 162 h 226"/>
                <a:gd name="T22" fmla="*/ 28 w 183"/>
                <a:gd name="T23" fmla="*/ 145 h 226"/>
                <a:gd name="T24" fmla="*/ 0 w 183"/>
                <a:gd name="T25" fmla="*/ 178 h 226"/>
                <a:gd name="T26" fmla="*/ 71 w 183"/>
                <a:gd name="T27" fmla="*/ 226 h 226"/>
                <a:gd name="T28" fmla="*/ 171 w 183"/>
                <a:gd name="T29" fmla="*/ 143 h 226"/>
                <a:gd name="T30" fmla="*/ 156 w 183"/>
                <a:gd name="T31" fmla="*/ 107 h 226"/>
                <a:gd name="T32" fmla="*/ 106 w 183"/>
                <a:gd name="T33" fmla="*/ 86 h 226"/>
                <a:gd name="T34" fmla="*/ 68 w 183"/>
                <a:gd name="T35" fmla="*/ 56 h 226"/>
                <a:gd name="T36" fmla="*/ 124 w 183"/>
                <a:gd name="T37" fmla="*/ 11 h 226"/>
                <a:gd name="T38" fmla="*/ 169 w 183"/>
                <a:gd name="T39" fmla="*/ 34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3" h="226">
                  <a:moveTo>
                    <a:pt x="169" y="34"/>
                  </a:moveTo>
                  <a:cubicBezTo>
                    <a:pt x="155" y="35"/>
                    <a:pt x="145" y="46"/>
                    <a:pt x="145" y="57"/>
                  </a:cubicBezTo>
                  <a:cubicBezTo>
                    <a:pt x="145" y="64"/>
                    <a:pt x="149" y="71"/>
                    <a:pt x="160" y="71"/>
                  </a:cubicBezTo>
                  <a:cubicBezTo>
                    <a:pt x="171" y="71"/>
                    <a:pt x="183" y="63"/>
                    <a:pt x="183" y="43"/>
                  </a:cubicBezTo>
                  <a:cubicBezTo>
                    <a:pt x="183" y="21"/>
                    <a:pt x="162" y="0"/>
                    <a:pt x="124" y="0"/>
                  </a:cubicBezTo>
                  <a:cubicBezTo>
                    <a:pt x="58" y="0"/>
                    <a:pt x="40" y="51"/>
                    <a:pt x="40" y="73"/>
                  </a:cubicBezTo>
                  <a:cubicBezTo>
                    <a:pt x="40" y="112"/>
                    <a:pt x="77" y="119"/>
                    <a:pt x="91" y="122"/>
                  </a:cubicBezTo>
                  <a:cubicBezTo>
                    <a:pt x="117" y="127"/>
                    <a:pt x="143" y="133"/>
                    <a:pt x="143" y="160"/>
                  </a:cubicBezTo>
                  <a:cubicBezTo>
                    <a:pt x="143" y="173"/>
                    <a:pt x="131" y="215"/>
                    <a:pt x="72" y="215"/>
                  </a:cubicBezTo>
                  <a:cubicBezTo>
                    <a:pt x="65" y="215"/>
                    <a:pt x="26" y="215"/>
                    <a:pt x="15" y="189"/>
                  </a:cubicBezTo>
                  <a:cubicBezTo>
                    <a:pt x="34" y="191"/>
                    <a:pt x="46" y="176"/>
                    <a:pt x="46" y="162"/>
                  </a:cubicBezTo>
                  <a:cubicBezTo>
                    <a:pt x="46" y="151"/>
                    <a:pt x="38" y="145"/>
                    <a:pt x="28" y="145"/>
                  </a:cubicBezTo>
                  <a:cubicBezTo>
                    <a:pt x="15" y="145"/>
                    <a:pt x="0" y="155"/>
                    <a:pt x="0" y="178"/>
                  </a:cubicBezTo>
                  <a:cubicBezTo>
                    <a:pt x="0" y="206"/>
                    <a:pt x="28" y="226"/>
                    <a:pt x="71" y="226"/>
                  </a:cubicBezTo>
                  <a:cubicBezTo>
                    <a:pt x="152" y="226"/>
                    <a:pt x="171" y="166"/>
                    <a:pt x="171" y="143"/>
                  </a:cubicBezTo>
                  <a:cubicBezTo>
                    <a:pt x="171" y="125"/>
                    <a:pt x="162" y="113"/>
                    <a:pt x="156" y="107"/>
                  </a:cubicBezTo>
                  <a:cubicBezTo>
                    <a:pt x="142" y="93"/>
                    <a:pt x="128" y="90"/>
                    <a:pt x="106" y="86"/>
                  </a:cubicBezTo>
                  <a:cubicBezTo>
                    <a:pt x="88" y="82"/>
                    <a:pt x="68" y="78"/>
                    <a:pt x="68" y="56"/>
                  </a:cubicBezTo>
                  <a:cubicBezTo>
                    <a:pt x="68" y="42"/>
                    <a:pt x="80" y="11"/>
                    <a:pt x="124" y="11"/>
                  </a:cubicBezTo>
                  <a:cubicBezTo>
                    <a:pt x="136" y="11"/>
                    <a:pt x="161" y="15"/>
                    <a:pt x="169" y="34"/>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 name="Freeform 300">
              <a:extLst>
                <a:ext uri="{FF2B5EF4-FFF2-40B4-BE49-F238E27FC236}">
                  <a16:creationId xmlns:a16="http://schemas.microsoft.com/office/drawing/2014/main" id="{233A4475-ED66-4C48-9EEB-1048331B0012}"/>
                </a:ext>
              </a:extLst>
            </p:cNvPr>
            <p:cNvSpPr>
              <a:spLocks/>
            </p:cNvSpPr>
            <p:nvPr>
              <p:custDataLst>
                <p:tags r:id="rId52"/>
              </p:custDataLst>
            </p:nvPr>
          </p:nvSpPr>
          <p:spPr bwMode="auto">
            <a:xfrm>
              <a:off x="9621837" y="3114676"/>
              <a:ext cx="85725" cy="166688"/>
            </a:xfrm>
            <a:custGeom>
              <a:avLst/>
              <a:gdLst>
                <a:gd name="T0" fmla="*/ 71 w 118"/>
                <a:gd name="T1" fmla="*/ 81 h 222"/>
                <a:gd name="T2" fmla="*/ 107 w 118"/>
                <a:gd name="T3" fmla="*/ 81 h 222"/>
                <a:gd name="T4" fmla="*/ 118 w 118"/>
                <a:gd name="T5" fmla="*/ 73 h 222"/>
                <a:gd name="T6" fmla="*/ 108 w 118"/>
                <a:gd name="T7" fmla="*/ 68 h 222"/>
                <a:gd name="T8" fmla="*/ 75 w 118"/>
                <a:gd name="T9" fmla="*/ 68 h 222"/>
                <a:gd name="T10" fmla="*/ 87 w 118"/>
                <a:gd name="T11" fmla="*/ 17 h 222"/>
                <a:gd name="T12" fmla="*/ 88 w 118"/>
                <a:gd name="T13" fmla="*/ 12 h 222"/>
                <a:gd name="T14" fmla="*/ 77 w 118"/>
                <a:gd name="T15" fmla="*/ 0 h 222"/>
                <a:gd name="T16" fmla="*/ 60 w 118"/>
                <a:gd name="T17" fmla="*/ 15 h 222"/>
                <a:gd name="T18" fmla="*/ 47 w 118"/>
                <a:gd name="T19" fmla="*/ 68 h 222"/>
                <a:gd name="T20" fmla="*/ 11 w 118"/>
                <a:gd name="T21" fmla="*/ 68 h 222"/>
                <a:gd name="T22" fmla="*/ 0 w 118"/>
                <a:gd name="T23" fmla="*/ 76 h 222"/>
                <a:gd name="T24" fmla="*/ 11 w 118"/>
                <a:gd name="T25" fmla="*/ 81 h 222"/>
                <a:gd name="T26" fmla="*/ 44 w 118"/>
                <a:gd name="T27" fmla="*/ 81 h 222"/>
                <a:gd name="T28" fmla="*/ 23 w 118"/>
                <a:gd name="T29" fmla="*/ 163 h 222"/>
                <a:gd name="T30" fmla="*/ 18 w 118"/>
                <a:gd name="T31" fmla="*/ 189 h 222"/>
                <a:gd name="T32" fmla="*/ 55 w 118"/>
                <a:gd name="T33" fmla="*/ 222 h 222"/>
                <a:gd name="T34" fmla="*/ 116 w 118"/>
                <a:gd name="T35" fmla="*/ 169 h 222"/>
                <a:gd name="T36" fmla="*/ 110 w 118"/>
                <a:gd name="T37" fmla="*/ 164 h 222"/>
                <a:gd name="T38" fmla="*/ 103 w 118"/>
                <a:gd name="T39" fmla="*/ 171 h 222"/>
                <a:gd name="T40" fmla="*/ 56 w 118"/>
                <a:gd name="T41" fmla="*/ 212 h 222"/>
                <a:gd name="T42" fmla="*/ 44 w 118"/>
                <a:gd name="T43" fmla="*/ 195 h 222"/>
                <a:gd name="T44" fmla="*/ 46 w 118"/>
                <a:gd name="T45" fmla="*/ 181 h 222"/>
                <a:gd name="T46" fmla="*/ 71 w 118"/>
                <a:gd name="T47" fmla="*/ 8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 h="222">
                  <a:moveTo>
                    <a:pt x="71" y="81"/>
                  </a:moveTo>
                  <a:lnTo>
                    <a:pt x="107" y="81"/>
                  </a:lnTo>
                  <a:cubicBezTo>
                    <a:pt x="114" y="81"/>
                    <a:pt x="118" y="81"/>
                    <a:pt x="118" y="73"/>
                  </a:cubicBezTo>
                  <a:cubicBezTo>
                    <a:pt x="118" y="68"/>
                    <a:pt x="114" y="68"/>
                    <a:pt x="108" y="68"/>
                  </a:cubicBezTo>
                  <a:lnTo>
                    <a:pt x="75" y="68"/>
                  </a:lnTo>
                  <a:lnTo>
                    <a:pt x="87" y="17"/>
                  </a:lnTo>
                  <a:cubicBezTo>
                    <a:pt x="88" y="15"/>
                    <a:pt x="88" y="13"/>
                    <a:pt x="88" y="12"/>
                  </a:cubicBezTo>
                  <a:cubicBezTo>
                    <a:pt x="88" y="5"/>
                    <a:pt x="84" y="0"/>
                    <a:pt x="77" y="0"/>
                  </a:cubicBezTo>
                  <a:cubicBezTo>
                    <a:pt x="68" y="0"/>
                    <a:pt x="63" y="6"/>
                    <a:pt x="60" y="15"/>
                  </a:cubicBezTo>
                  <a:cubicBezTo>
                    <a:pt x="58" y="24"/>
                    <a:pt x="62" y="7"/>
                    <a:pt x="47" y="68"/>
                  </a:cubicBezTo>
                  <a:lnTo>
                    <a:pt x="11" y="68"/>
                  </a:lnTo>
                  <a:cubicBezTo>
                    <a:pt x="5" y="68"/>
                    <a:pt x="0" y="68"/>
                    <a:pt x="0" y="76"/>
                  </a:cubicBezTo>
                  <a:cubicBezTo>
                    <a:pt x="0" y="81"/>
                    <a:pt x="4" y="81"/>
                    <a:pt x="11" y="81"/>
                  </a:cubicBezTo>
                  <a:lnTo>
                    <a:pt x="44" y="81"/>
                  </a:lnTo>
                  <a:lnTo>
                    <a:pt x="23" y="163"/>
                  </a:lnTo>
                  <a:cubicBezTo>
                    <a:pt x="21" y="172"/>
                    <a:pt x="18" y="184"/>
                    <a:pt x="18" y="189"/>
                  </a:cubicBezTo>
                  <a:cubicBezTo>
                    <a:pt x="18" y="209"/>
                    <a:pt x="35" y="222"/>
                    <a:pt x="55" y="222"/>
                  </a:cubicBezTo>
                  <a:cubicBezTo>
                    <a:pt x="94" y="222"/>
                    <a:pt x="116" y="173"/>
                    <a:pt x="116" y="169"/>
                  </a:cubicBezTo>
                  <a:cubicBezTo>
                    <a:pt x="116" y="164"/>
                    <a:pt x="111" y="164"/>
                    <a:pt x="110" y="164"/>
                  </a:cubicBezTo>
                  <a:cubicBezTo>
                    <a:pt x="106" y="164"/>
                    <a:pt x="106" y="165"/>
                    <a:pt x="103" y="171"/>
                  </a:cubicBezTo>
                  <a:cubicBezTo>
                    <a:pt x="93" y="193"/>
                    <a:pt x="76" y="212"/>
                    <a:pt x="56" y="212"/>
                  </a:cubicBezTo>
                  <a:cubicBezTo>
                    <a:pt x="49" y="212"/>
                    <a:pt x="44" y="208"/>
                    <a:pt x="44" y="195"/>
                  </a:cubicBezTo>
                  <a:cubicBezTo>
                    <a:pt x="44" y="192"/>
                    <a:pt x="46" y="184"/>
                    <a:pt x="46" y="181"/>
                  </a:cubicBezTo>
                  <a:lnTo>
                    <a:pt x="71" y="81"/>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 name="Freeform 301">
              <a:extLst>
                <a:ext uri="{FF2B5EF4-FFF2-40B4-BE49-F238E27FC236}">
                  <a16:creationId xmlns:a16="http://schemas.microsoft.com/office/drawing/2014/main" id="{634A64D8-A7BB-4DA6-9A63-DD3A1BB7E882}"/>
                </a:ext>
              </a:extLst>
            </p:cNvPr>
            <p:cNvSpPr>
              <a:spLocks/>
            </p:cNvSpPr>
            <p:nvPr>
              <p:custDataLst>
                <p:tags r:id="rId53"/>
              </p:custDataLst>
            </p:nvPr>
          </p:nvSpPr>
          <p:spPr bwMode="auto">
            <a:xfrm>
              <a:off x="9769475" y="3182938"/>
              <a:ext cx="41275" cy="112713"/>
            </a:xfrm>
            <a:custGeom>
              <a:avLst/>
              <a:gdLst>
                <a:gd name="T0" fmla="*/ 58 w 58"/>
                <a:gd name="T1" fmla="*/ 52 h 149"/>
                <a:gd name="T2" fmla="*/ 26 w 58"/>
                <a:gd name="T3" fmla="*/ 0 h 149"/>
                <a:gd name="T4" fmla="*/ 0 w 58"/>
                <a:gd name="T5" fmla="*/ 26 h 149"/>
                <a:gd name="T6" fmla="*/ 26 w 58"/>
                <a:gd name="T7" fmla="*/ 53 h 149"/>
                <a:gd name="T8" fmla="*/ 44 w 58"/>
                <a:gd name="T9" fmla="*/ 46 h 149"/>
                <a:gd name="T10" fmla="*/ 46 w 58"/>
                <a:gd name="T11" fmla="*/ 45 h 149"/>
                <a:gd name="T12" fmla="*/ 47 w 58"/>
                <a:gd name="T13" fmla="*/ 52 h 149"/>
                <a:gd name="T14" fmla="*/ 13 w 58"/>
                <a:gd name="T15" fmla="*/ 135 h 149"/>
                <a:gd name="T16" fmla="*/ 8 w 58"/>
                <a:gd name="T17" fmla="*/ 143 h 149"/>
                <a:gd name="T18" fmla="*/ 13 w 58"/>
                <a:gd name="T19" fmla="*/ 149 h 149"/>
                <a:gd name="T20" fmla="*/ 58 w 58"/>
                <a:gd name="T21" fmla="*/ 5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149">
                  <a:moveTo>
                    <a:pt x="58" y="52"/>
                  </a:moveTo>
                  <a:cubicBezTo>
                    <a:pt x="58" y="19"/>
                    <a:pt x="46" y="0"/>
                    <a:pt x="26" y="0"/>
                  </a:cubicBezTo>
                  <a:cubicBezTo>
                    <a:pt x="10" y="0"/>
                    <a:pt x="0" y="12"/>
                    <a:pt x="0" y="26"/>
                  </a:cubicBezTo>
                  <a:cubicBezTo>
                    <a:pt x="0" y="40"/>
                    <a:pt x="10" y="53"/>
                    <a:pt x="26" y="53"/>
                  </a:cubicBezTo>
                  <a:cubicBezTo>
                    <a:pt x="32" y="53"/>
                    <a:pt x="39" y="51"/>
                    <a:pt x="44" y="46"/>
                  </a:cubicBezTo>
                  <a:cubicBezTo>
                    <a:pt x="45" y="45"/>
                    <a:pt x="46" y="45"/>
                    <a:pt x="46" y="45"/>
                  </a:cubicBezTo>
                  <a:cubicBezTo>
                    <a:pt x="47" y="45"/>
                    <a:pt x="47" y="45"/>
                    <a:pt x="47" y="52"/>
                  </a:cubicBezTo>
                  <a:cubicBezTo>
                    <a:pt x="47" y="89"/>
                    <a:pt x="30" y="119"/>
                    <a:pt x="13" y="135"/>
                  </a:cubicBezTo>
                  <a:cubicBezTo>
                    <a:pt x="8" y="141"/>
                    <a:pt x="8" y="142"/>
                    <a:pt x="8" y="143"/>
                  </a:cubicBezTo>
                  <a:cubicBezTo>
                    <a:pt x="8" y="147"/>
                    <a:pt x="10" y="149"/>
                    <a:pt x="13" y="149"/>
                  </a:cubicBezTo>
                  <a:cubicBezTo>
                    <a:pt x="18" y="149"/>
                    <a:pt x="58" y="110"/>
                    <a:pt x="58" y="52"/>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 name="Freeform 302">
              <a:extLst>
                <a:ext uri="{FF2B5EF4-FFF2-40B4-BE49-F238E27FC236}">
                  <a16:creationId xmlns:a16="http://schemas.microsoft.com/office/drawing/2014/main" id="{9F11646B-EB08-4E38-8223-E645C788AF89}"/>
                </a:ext>
              </a:extLst>
            </p:cNvPr>
            <p:cNvSpPr>
              <a:spLocks noEditPoints="1"/>
            </p:cNvSpPr>
            <p:nvPr>
              <p:custDataLst>
                <p:tags r:id="rId54"/>
              </p:custDataLst>
            </p:nvPr>
          </p:nvSpPr>
          <p:spPr bwMode="auto">
            <a:xfrm>
              <a:off x="9912350" y="3055938"/>
              <a:ext cx="165100" cy="171450"/>
            </a:xfrm>
            <a:custGeom>
              <a:avLst/>
              <a:gdLst>
                <a:gd name="T0" fmla="*/ 166 w 228"/>
                <a:gd name="T1" fmla="*/ 32 h 226"/>
                <a:gd name="T2" fmla="*/ 120 w 228"/>
                <a:gd name="T3" fmla="*/ 0 h 226"/>
                <a:gd name="T4" fmla="*/ 0 w 228"/>
                <a:gd name="T5" fmla="*/ 146 h 226"/>
                <a:gd name="T6" fmla="*/ 66 w 228"/>
                <a:gd name="T7" fmla="*/ 226 h 226"/>
                <a:gd name="T8" fmla="*/ 131 w 228"/>
                <a:gd name="T9" fmla="*/ 189 h 226"/>
                <a:gd name="T10" fmla="*/ 176 w 228"/>
                <a:gd name="T11" fmla="*/ 226 h 226"/>
                <a:gd name="T12" fmla="*/ 213 w 228"/>
                <a:gd name="T13" fmla="*/ 199 h 226"/>
                <a:gd name="T14" fmla="*/ 228 w 228"/>
                <a:gd name="T15" fmla="*/ 149 h 226"/>
                <a:gd name="T16" fmla="*/ 222 w 228"/>
                <a:gd name="T17" fmla="*/ 144 h 226"/>
                <a:gd name="T18" fmla="*/ 215 w 228"/>
                <a:gd name="T19" fmla="*/ 153 h 226"/>
                <a:gd name="T20" fmla="*/ 177 w 228"/>
                <a:gd name="T21" fmla="*/ 215 h 226"/>
                <a:gd name="T22" fmla="*/ 162 w 228"/>
                <a:gd name="T23" fmla="*/ 192 h 226"/>
                <a:gd name="T24" fmla="*/ 169 w 228"/>
                <a:gd name="T25" fmla="*/ 155 h 226"/>
                <a:gd name="T26" fmla="*/ 180 w 228"/>
                <a:gd name="T27" fmla="*/ 110 h 226"/>
                <a:gd name="T28" fmla="*/ 197 w 228"/>
                <a:gd name="T29" fmla="*/ 41 h 226"/>
                <a:gd name="T30" fmla="*/ 201 w 228"/>
                <a:gd name="T31" fmla="*/ 24 h 226"/>
                <a:gd name="T32" fmla="*/ 186 w 228"/>
                <a:gd name="T33" fmla="*/ 10 h 226"/>
                <a:gd name="T34" fmla="*/ 166 w 228"/>
                <a:gd name="T35" fmla="*/ 32 h 226"/>
                <a:gd name="T36" fmla="*/ 133 w 228"/>
                <a:gd name="T37" fmla="*/ 161 h 226"/>
                <a:gd name="T38" fmla="*/ 123 w 228"/>
                <a:gd name="T39" fmla="*/ 180 h 226"/>
                <a:gd name="T40" fmla="*/ 67 w 228"/>
                <a:gd name="T41" fmla="*/ 215 h 226"/>
                <a:gd name="T42" fmla="*/ 35 w 228"/>
                <a:gd name="T43" fmla="*/ 168 h 226"/>
                <a:gd name="T44" fmla="*/ 62 w 228"/>
                <a:gd name="T45" fmla="*/ 59 h 226"/>
                <a:gd name="T46" fmla="*/ 120 w 228"/>
                <a:gd name="T47" fmla="*/ 11 h 226"/>
                <a:gd name="T48" fmla="*/ 160 w 228"/>
                <a:gd name="T49" fmla="*/ 55 h 226"/>
                <a:gd name="T50" fmla="*/ 158 w 228"/>
                <a:gd name="T51" fmla="*/ 64 h 226"/>
                <a:gd name="T52" fmla="*/ 133 w 228"/>
                <a:gd name="T53" fmla="*/ 16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26">
                  <a:moveTo>
                    <a:pt x="166" y="32"/>
                  </a:moveTo>
                  <a:cubicBezTo>
                    <a:pt x="157" y="14"/>
                    <a:pt x="142" y="0"/>
                    <a:pt x="120" y="0"/>
                  </a:cubicBezTo>
                  <a:cubicBezTo>
                    <a:pt x="61" y="0"/>
                    <a:pt x="0" y="73"/>
                    <a:pt x="0" y="146"/>
                  </a:cubicBezTo>
                  <a:cubicBezTo>
                    <a:pt x="0" y="193"/>
                    <a:pt x="27" y="226"/>
                    <a:pt x="66" y="226"/>
                  </a:cubicBezTo>
                  <a:cubicBezTo>
                    <a:pt x="76" y="226"/>
                    <a:pt x="101" y="224"/>
                    <a:pt x="131" y="189"/>
                  </a:cubicBezTo>
                  <a:cubicBezTo>
                    <a:pt x="135" y="210"/>
                    <a:pt x="152" y="226"/>
                    <a:pt x="176" y="226"/>
                  </a:cubicBezTo>
                  <a:cubicBezTo>
                    <a:pt x="193" y="226"/>
                    <a:pt x="205" y="215"/>
                    <a:pt x="213" y="199"/>
                  </a:cubicBezTo>
                  <a:cubicBezTo>
                    <a:pt x="221" y="181"/>
                    <a:pt x="228" y="150"/>
                    <a:pt x="228" y="149"/>
                  </a:cubicBezTo>
                  <a:cubicBezTo>
                    <a:pt x="228" y="144"/>
                    <a:pt x="223" y="144"/>
                    <a:pt x="222" y="144"/>
                  </a:cubicBezTo>
                  <a:cubicBezTo>
                    <a:pt x="217" y="144"/>
                    <a:pt x="216" y="146"/>
                    <a:pt x="215" y="153"/>
                  </a:cubicBezTo>
                  <a:cubicBezTo>
                    <a:pt x="206" y="186"/>
                    <a:pt x="197" y="215"/>
                    <a:pt x="177" y="215"/>
                  </a:cubicBezTo>
                  <a:cubicBezTo>
                    <a:pt x="164" y="215"/>
                    <a:pt x="162" y="202"/>
                    <a:pt x="162" y="192"/>
                  </a:cubicBezTo>
                  <a:cubicBezTo>
                    <a:pt x="162" y="181"/>
                    <a:pt x="163" y="177"/>
                    <a:pt x="169" y="155"/>
                  </a:cubicBezTo>
                  <a:cubicBezTo>
                    <a:pt x="174" y="134"/>
                    <a:pt x="175" y="129"/>
                    <a:pt x="180" y="110"/>
                  </a:cubicBezTo>
                  <a:lnTo>
                    <a:pt x="197" y="41"/>
                  </a:lnTo>
                  <a:cubicBezTo>
                    <a:pt x="201" y="27"/>
                    <a:pt x="201" y="26"/>
                    <a:pt x="201" y="24"/>
                  </a:cubicBezTo>
                  <a:cubicBezTo>
                    <a:pt x="201" y="15"/>
                    <a:pt x="195" y="10"/>
                    <a:pt x="186" y="10"/>
                  </a:cubicBezTo>
                  <a:cubicBezTo>
                    <a:pt x="175" y="10"/>
                    <a:pt x="167" y="21"/>
                    <a:pt x="166" y="32"/>
                  </a:cubicBezTo>
                  <a:close/>
                  <a:moveTo>
                    <a:pt x="133" y="161"/>
                  </a:moveTo>
                  <a:cubicBezTo>
                    <a:pt x="131" y="170"/>
                    <a:pt x="131" y="171"/>
                    <a:pt x="123" y="180"/>
                  </a:cubicBezTo>
                  <a:cubicBezTo>
                    <a:pt x="101" y="207"/>
                    <a:pt x="81" y="215"/>
                    <a:pt x="67" y="215"/>
                  </a:cubicBezTo>
                  <a:cubicBezTo>
                    <a:pt x="42" y="215"/>
                    <a:pt x="35" y="188"/>
                    <a:pt x="35" y="168"/>
                  </a:cubicBezTo>
                  <a:cubicBezTo>
                    <a:pt x="35" y="143"/>
                    <a:pt x="51" y="82"/>
                    <a:pt x="62" y="59"/>
                  </a:cubicBezTo>
                  <a:cubicBezTo>
                    <a:pt x="78" y="30"/>
                    <a:pt x="100" y="11"/>
                    <a:pt x="120" y="11"/>
                  </a:cubicBezTo>
                  <a:cubicBezTo>
                    <a:pt x="153" y="11"/>
                    <a:pt x="160" y="52"/>
                    <a:pt x="160" y="55"/>
                  </a:cubicBezTo>
                  <a:cubicBezTo>
                    <a:pt x="160" y="58"/>
                    <a:pt x="159" y="61"/>
                    <a:pt x="158" y="64"/>
                  </a:cubicBezTo>
                  <a:lnTo>
                    <a:pt x="133" y="161"/>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 name="Freeform 303">
              <a:extLst>
                <a:ext uri="{FF2B5EF4-FFF2-40B4-BE49-F238E27FC236}">
                  <a16:creationId xmlns:a16="http://schemas.microsoft.com/office/drawing/2014/main" id="{6F0DA68E-A527-4686-9841-BCCD02ED850B}"/>
                </a:ext>
              </a:extLst>
            </p:cNvPr>
            <p:cNvSpPr>
              <a:spLocks/>
            </p:cNvSpPr>
            <p:nvPr>
              <p:custDataLst>
                <p:tags r:id="rId55"/>
              </p:custDataLst>
            </p:nvPr>
          </p:nvSpPr>
          <p:spPr bwMode="auto">
            <a:xfrm>
              <a:off x="10098087" y="3114676"/>
              <a:ext cx="84138" cy="166688"/>
            </a:xfrm>
            <a:custGeom>
              <a:avLst/>
              <a:gdLst>
                <a:gd name="T0" fmla="*/ 71 w 118"/>
                <a:gd name="T1" fmla="*/ 81 h 222"/>
                <a:gd name="T2" fmla="*/ 107 w 118"/>
                <a:gd name="T3" fmla="*/ 81 h 222"/>
                <a:gd name="T4" fmla="*/ 118 w 118"/>
                <a:gd name="T5" fmla="*/ 73 h 222"/>
                <a:gd name="T6" fmla="*/ 108 w 118"/>
                <a:gd name="T7" fmla="*/ 68 h 222"/>
                <a:gd name="T8" fmla="*/ 75 w 118"/>
                <a:gd name="T9" fmla="*/ 68 h 222"/>
                <a:gd name="T10" fmla="*/ 87 w 118"/>
                <a:gd name="T11" fmla="*/ 17 h 222"/>
                <a:gd name="T12" fmla="*/ 89 w 118"/>
                <a:gd name="T13" fmla="*/ 12 h 222"/>
                <a:gd name="T14" fmla="*/ 77 w 118"/>
                <a:gd name="T15" fmla="*/ 0 h 222"/>
                <a:gd name="T16" fmla="*/ 60 w 118"/>
                <a:gd name="T17" fmla="*/ 15 h 222"/>
                <a:gd name="T18" fmla="*/ 47 w 118"/>
                <a:gd name="T19" fmla="*/ 68 h 222"/>
                <a:gd name="T20" fmla="*/ 11 w 118"/>
                <a:gd name="T21" fmla="*/ 68 h 222"/>
                <a:gd name="T22" fmla="*/ 0 w 118"/>
                <a:gd name="T23" fmla="*/ 76 h 222"/>
                <a:gd name="T24" fmla="*/ 11 w 118"/>
                <a:gd name="T25" fmla="*/ 81 h 222"/>
                <a:gd name="T26" fmla="*/ 44 w 118"/>
                <a:gd name="T27" fmla="*/ 81 h 222"/>
                <a:gd name="T28" fmla="*/ 23 w 118"/>
                <a:gd name="T29" fmla="*/ 163 h 222"/>
                <a:gd name="T30" fmla="*/ 18 w 118"/>
                <a:gd name="T31" fmla="*/ 189 h 222"/>
                <a:gd name="T32" fmla="*/ 55 w 118"/>
                <a:gd name="T33" fmla="*/ 222 h 222"/>
                <a:gd name="T34" fmla="*/ 116 w 118"/>
                <a:gd name="T35" fmla="*/ 169 h 222"/>
                <a:gd name="T36" fmla="*/ 111 w 118"/>
                <a:gd name="T37" fmla="*/ 164 h 222"/>
                <a:gd name="T38" fmla="*/ 103 w 118"/>
                <a:gd name="T39" fmla="*/ 171 h 222"/>
                <a:gd name="T40" fmla="*/ 56 w 118"/>
                <a:gd name="T41" fmla="*/ 212 h 222"/>
                <a:gd name="T42" fmla="*/ 44 w 118"/>
                <a:gd name="T43" fmla="*/ 195 h 222"/>
                <a:gd name="T44" fmla="*/ 46 w 118"/>
                <a:gd name="T45" fmla="*/ 181 h 222"/>
                <a:gd name="T46" fmla="*/ 71 w 118"/>
                <a:gd name="T47" fmla="*/ 8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 h="222">
                  <a:moveTo>
                    <a:pt x="71" y="81"/>
                  </a:moveTo>
                  <a:lnTo>
                    <a:pt x="107" y="81"/>
                  </a:lnTo>
                  <a:cubicBezTo>
                    <a:pt x="114" y="81"/>
                    <a:pt x="118" y="81"/>
                    <a:pt x="118" y="73"/>
                  </a:cubicBezTo>
                  <a:cubicBezTo>
                    <a:pt x="118" y="68"/>
                    <a:pt x="114" y="68"/>
                    <a:pt x="108" y="68"/>
                  </a:cubicBezTo>
                  <a:lnTo>
                    <a:pt x="75" y="68"/>
                  </a:lnTo>
                  <a:lnTo>
                    <a:pt x="87" y="17"/>
                  </a:lnTo>
                  <a:cubicBezTo>
                    <a:pt x="88" y="15"/>
                    <a:pt x="89" y="13"/>
                    <a:pt x="89" y="12"/>
                  </a:cubicBezTo>
                  <a:cubicBezTo>
                    <a:pt x="89" y="5"/>
                    <a:pt x="84" y="0"/>
                    <a:pt x="77" y="0"/>
                  </a:cubicBezTo>
                  <a:cubicBezTo>
                    <a:pt x="68" y="0"/>
                    <a:pt x="63" y="6"/>
                    <a:pt x="60" y="15"/>
                  </a:cubicBezTo>
                  <a:cubicBezTo>
                    <a:pt x="58" y="24"/>
                    <a:pt x="62" y="7"/>
                    <a:pt x="47" y="68"/>
                  </a:cubicBezTo>
                  <a:lnTo>
                    <a:pt x="11" y="68"/>
                  </a:lnTo>
                  <a:cubicBezTo>
                    <a:pt x="5" y="68"/>
                    <a:pt x="0" y="68"/>
                    <a:pt x="0" y="76"/>
                  </a:cubicBezTo>
                  <a:cubicBezTo>
                    <a:pt x="0" y="81"/>
                    <a:pt x="5" y="81"/>
                    <a:pt x="11" y="81"/>
                  </a:cubicBezTo>
                  <a:lnTo>
                    <a:pt x="44" y="81"/>
                  </a:lnTo>
                  <a:lnTo>
                    <a:pt x="23" y="163"/>
                  </a:lnTo>
                  <a:cubicBezTo>
                    <a:pt x="21" y="172"/>
                    <a:pt x="18" y="184"/>
                    <a:pt x="18" y="189"/>
                  </a:cubicBezTo>
                  <a:cubicBezTo>
                    <a:pt x="18" y="209"/>
                    <a:pt x="36" y="222"/>
                    <a:pt x="55" y="222"/>
                  </a:cubicBezTo>
                  <a:cubicBezTo>
                    <a:pt x="94" y="222"/>
                    <a:pt x="116" y="173"/>
                    <a:pt x="116" y="169"/>
                  </a:cubicBezTo>
                  <a:cubicBezTo>
                    <a:pt x="116" y="164"/>
                    <a:pt x="112" y="164"/>
                    <a:pt x="111" y="164"/>
                  </a:cubicBezTo>
                  <a:cubicBezTo>
                    <a:pt x="106" y="164"/>
                    <a:pt x="106" y="165"/>
                    <a:pt x="103" y="171"/>
                  </a:cubicBezTo>
                  <a:cubicBezTo>
                    <a:pt x="93" y="193"/>
                    <a:pt x="76" y="212"/>
                    <a:pt x="56" y="212"/>
                  </a:cubicBezTo>
                  <a:cubicBezTo>
                    <a:pt x="49" y="212"/>
                    <a:pt x="44" y="208"/>
                    <a:pt x="44" y="195"/>
                  </a:cubicBezTo>
                  <a:cubicBezTo>
                    <a:pt x="44" y="192"/>
                    <a:pt x="46" y="184"/>
                    <a:pt x="46" y="181"/>
                  </a:cubicBezTo>
                  <a:lnTo>
                    <a:pt x="71" y="81"/>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 name="Freeform 304">
              <a:extLst>
                <a:ext uri="{FF2B5EF4-FFF2-40B4-BE49-F238E27FC236}">
                  <a16:creationId xmlns:a16="http://schemas.microsoft.com/office/drawing/2014/main" id="{E2D120E3-0AAD-4AAB-B8F8-888626370785}"/>
                </a:ext>
              </a:extLst>
            </p:cNvPr>
            <p:cNvSpPr>
              <a:spLocks/>
            </p:cNvSpPr>
            <p:nvPr>
              <p:custDataLst>
                <p:tags r:id="rId56"/>
              </p:custDataLst>
            </p:nvPr>
          </p:nvSpPr>
          <p:spPr bwMode="auto">
            <a:xfrm>
              <a:off x="10234612" y="2940051"/>
              <a:ext cx="82550" cy="376238"/>
            </a:xfrm>
            <a:custGeom>
              <a:avLst/>
              <a:gdLst>
                <a:gd name="T0" fmla="*/ 116 w 116"/>
                <a:gd name="T1" fmla="*/ 249 h 498"/>
                <a:gd name="T2" fmla="*/ 83 w 116"/>
                <a:gd name="T3" fmla="*/ 93 h 498"/>
                <a:gd name="T4" fmla="*/ 5 w 116"/>
                <a:gd name="T5" fmla="*/ 0 h 498"/>
                <a:gd name="T6" fmla="*/ 0 w 116"/>
                <a:gd name="T7" fmla="*/ 5 h 498"/>
                <a:gd name="T8" fmla="*/ 10 w 116"/>
                <a:gd name="T9" fmla="*/ 16 h 498"/>
                <a:gd name="T10" fmla="*/ 87 w 116"/>
                <a:gd name="T11" fmla="*/ 249 h 498"/>
                <a:gd name="T12" fmla="*/ 7 w 116"/>
                <a:gd name="T13" fmla="*/ 485 h 498"/>
                <a:gd name="T14" fmla="*/ 0 w 116"/>
                <a:gd name="T15" fmla="*/ 493 h 498"/>
                <a:gd name="T16" fmla="*/ 5 w 116"/>
                <a:gd name="T17" fmla="*/ 498 h 498"/>
                <a:gd name="T18" fmla="*/ 85 w 116"/>
                <a:gd name="T19" fmla="*/ 401 h 498"/>
                <a:gd name="T20" fmla="*/ 116 w 116"/>
                <a:gd name="T21" fmla="*/ 24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8">
                  <a:moveTo>
                    <a:pt x="116" y="249"/>
                  </a:moveTo>
                  <a:cubicBezTo>
                    <a:pt x="116" y="210"/>
                    <a:pt x="111" y="150"/>
                    <a:pt x="83" y="93"/>
                  </a:cubicBezTo>
                  <a:cubicBezTo>
                    <a:pt x="53" y="32"/>
                    <a:pt x="10" y="0"/>
                    <a:pt x="5" y="0"/>
                  </a:cubicBezTo>
                  <a:cubicBezTo>
                    <a:pt x="2" y="0"/>
                    <a:pt x="0" y="2"/>
                    <a:pt x="0" y="5"/>
                  </a:cubicBezTo>
                  <a:cubicBezTo>
                    <a:pt x="0" y="6"/>
                    <a:pt x="0" y="7"/>
                    <a:pt x="10" y="16"/>
                  </a:cubicBezTo>
                  <a:cubicBezTo>
                    <a:pt x="59" y="65"/>
                    <a:pt x="87" y="145"/>
                    <a:pt x="87" y="249"/>
                  </a:cubicBezTo>
                  <a:cubicBezTo>
                    <a:pt x="87" y="334"/>
                    <a:pt x="69" y="422"/>
                    <a:pt x="7" y="485"/>
                  </a:cubicBezTo>
                  <a:cubicBezTo>
                    <a:pt x="0" y="491"/>
                    <a:pt x="0" y="492"/>
                    <a:pt x="0" y="493"/>
                  </a:cubicBezTo>
                  <a:cubicBezTo>
                    <a:pt x="0" y="496"/>
                    <a:pt x="2" y="498"/>
                    <a:pt x="5" y="498"/>
                  </a:cubicBezTo>
                  <a:cubicBezTo>
                    <a:pt x="10" y="498"/>
                    <a:pt x="55" y="464"/>
                    <a:pt x="85" y="401"/>
                  </a:cubicBezTo>
                  <a:cubicBezTo>
                    <a:pt x="110" y="346"/>
                    <a:pt x="116" y="291"/>
                    <a:pt x="116" y="249"/>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 name="Freeform 305">
              <a:extLst>
                <a:ext uri="{FF2B5EF4-FFF2-40B4-BE49-F238E27FC236}">
                  <a16:creationId xmlns:a16="http://schemas.microsoft.com/office/drawing/2014/main" id="{7C410D9D-C916-4B07-A329-79C5F4ABA9A5}"/>
                </a:ext>
              </a:extLst>
            </p:cNvPr>
            <p:cNvSpPr>
              <a:spLocks/>
            </p:cNvSpPr>
            <p:nvPr>
              <p:custDataLst>
                <p:tags r:id="rId57"/>
              </p:custDataLst>
            </p:nvPr>
          </p:nvSpPr>
          <p:spPr bwMode="auto">
            <a:xfrm>
              <a:off x="10356850" y="2563813"/>
              <a:ext cx="106363" cy="1130300"/>
            </a:xfrm>
            <a:custGeom>
              <a:avLst/>
              <a:gdLst>
                <a:gd name="T0" fmla="*/ 117 w 148"/>
                <a:gd name="T1" fmla="*/ 1464 h 1495"/>
                <a:gd name="T2" fmla="*/ 0 w 148"/>
                <a:gd name="T3" fmla="*/ 1464 h 1495"/>
                <a:gd name="T4" fmla="*/ 0 w 148"/>
                <a:gd name="T5" fmla="*/ 1495 h 1495"/>
                <a:gd name="T6" fmla="*/ 148 w 148"/>
                <a:gd name="T7" fmla="*/ 1495 h 1495"/>
                <a:gd name="T8" fmla="*/ 148 w 148"/>
                <a:gd name="T9" fmla="*/ 0 h 1495"/>
                <a:gd name="T10" fmla="*/ 0 w 148"/>
                <a:gd name="T11" fmla="*/ 0 h 1495"/>
                <a:gd name="T12" fmla="*/ 0 w 148"/>
                <a:gd name="T13" fmla="*/ 31 h 1495"/>
                <a:gd name="T14" fmla="*/ 117 w 148"/>
                <a:gd name="T15" fmla="*/ 31 h 1495"/>
                <a:gd name="T16" fmla="*/ 117 w 148"/>
                <a:gd name="T17" fmla="*/ 1464 h 1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1495">
                  <a:moveTo>
                    <a:pt x="117" y="1464"/>
                  </a:moveTo>
                  <a:lnTo>
                    <a:pt x="0" y="1464"/>
                  </a:lnTo>
                  <a:lnTo>
                    <a:pt x="0" y="1495"/>
                  </a:lnTo>
                  <a:lnTo>
                    <a:pt x="148" y="1495"/>
                  </a:lnTo>
                  <a:lnTo>
                    <a:pt x="148" y="0"/>
                  </a:lnTo>
                  <a:lnTo>
                    <a:pt x="0" y="0"/>
                  </a:lnTo>
                  <a:lnTo>
                    <a:pt x="0" y="31"/>
                  </a:lnTo>
                  <a:lnTo>
                    <a:pt x="117" y="31"/>
                  </a:lnTo>
                  <a:lnTo>
                    <a:pt x="117" y="1464"/>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08391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FE494-77DB-4A7B-9BDF-3A8B0F08128C}"/>
              </a:ext>
            </a:extLst>
          </p:cNvPr>
          <p:cNvSpPr>
            <a:spLocks noGrp="1"/>
          </p:cNvSpPr>
          <p:nvPr>
            <p:ph type="title"/>
          </p:nvPr>
        </p:nvSpPr>
        <p:spPr>
          <a:xfrm>
            <a:off x="1141413" y="618518"/>
            <a:ext cx="9905998" cy="1478570"/>
          </a:xfrm>
        </p:spPr>
        <p:txBody>
          <a:bodyPr/>
          <a:lstStyle/>
          <a:p>
            <a:r>
              <a:rPr lang="en-US" dirty="0"/>
              <a:t>Function Approximation</a:t>
            </a:r>
          </a:p>
        </p:txBody>
      </p:sp>
      <p:sp>
        <p:nvSpPr>
          <p:cNvPr id="4" name="Footer Placeholder 3">
            <a:extLst>
              <a:ext uri="{FF2B5EF4-FFF2-40B4-BE49-F238E27FC236}">
                <a16:creationId xmlns:a16="http://schemas.microsoft.com/office/drawing/2014/main" id="{F2C0A1CD-EB45-4D27-AFD6-93D4D81E2B8F}"/>
              </a:ext>
            </a:extLst>
          </p:cNvPr>
          <p:cNvSpPr>
            <a:spLocks noGrp="1"/>
          </p:cNvSpPr>
          <p:nvPr>
            <p:ph type="ftr" sz="quarter" idx="11"/>
          </p:nvPr>
        </p:nvSpPr>
        <p:spPr/>
        <p:txBody>
          <a:bodyPr/>
          <a:lstStyle/>
          <a:p>
            <a:r>
              <a:rPr lang="en-US"/>
              <a:t>zeshan.khan@nu.edu.pk</a:t>
            </a:r>
          </a:p>
        </p:txBody>
      </p:sp>
      <p:sp>
        <p:nvSpPr>
          <p:cNvPr id="5" name="Slide Number Placeholder 4">
            <a:extLst>
              <a:ext uri="{FF2B5EF4-FFF2-40B4-BE49-F238E27FC236}">
                <a16:creationId xmlns:a16="http://schemas.microsoft.com/office/drawing/2014/main" id="{06020A84-BB69-4937-AB6D-36173213C4A7}"/>
              </a:ext>
            </a:extLst>
          </p:cNvPr>
          <p:cNvSpPr>
            <a:spLocks noGrp="1"/>
          </p:cNvSpPr>
          <p:nvPr>
            <p:ph type="sldNum" sz="quarter" idx="12"/>
          </p:nvPr>
        </p:nvSpPr>
        <p:spPr/>
        <p:txBody>
          <a:bodyPr>
            <a:normAutofit lnSpcReduction="10000"/>
          </a:bodyPr>
          <a:lstStyle/>
          <a:p>
            <a:fld id="{61B0A9B0-00DD-443E-89E6-7966037938EE}" type="slidenum">
              <a:rPr lang="en-US" smtClean="0"/>
              <a:t>19</a:t>
            </a:fld>
            <a:endParaRPr lang="en-US"/>
          </a:p>
        </p:txBody>
      </p:sp>
      <p:grpSp>
        <p:nvGrpSpPr>
          <p:cNvPr id="794" name="Group 793">
            <a:extLst>
              <a:ext uri="{FF2B5EF4-FFF2-40B4-BE49-F238E27FC236}">
                <a16:creationId xmlns:a16="http://schemas.microsoft.com/office/drawing/2014/main" id="{29113230-9351-4C28-9FA6-9AC93D77F013}"/>
              </a:ext>
            </a:extLst>
          </p:cNvPr>
          <p:cNvGrpSpPr/>
          <p:nvPr/>
        </p:nvGrpSpPr>
        <p:grpSpPr>
          <a:xfrm>
            <a:off x="2604771" y="2294816"/>
            <a:ext cx="3666721" cy="523220"/>
            <a:chOff x="2604771" y="2294816"/>
            <a:chExt cx="3666721" cy="523220"/>
          </a:xfrm>
        </p:grpSpPr>
        <p:grpSp>
          <p:nvGrpSpPr>
            <p:cNvPr id="233" name="Group 232">
              <a:extLst>
                <a:ext uri="{FF2B5EF4-FFF2-40B4-BE49-F238E27FC236}">
                  <a16:creationId xmlns:a16="http://schemas.microsoft.com/office/drawing/2014/main" id="{33BAC85B-B67C-4898-90D9-5010D3297A5A}"/>
                </a:ext>
              </a:extLst>
            </p:cNvPr>
            <p:cNvGrpSpPr>
              <a:grpSpLocks noChangeAspect="1"/>
            </p:cNvGrpSpPr>
            <p:nvPr>
              <p:custDataLst>
                <p:tags r:id="rId64"/>
              </p:custDataLst>
            </p:nvPr>
          </p:nvGrpSpPr>
          <p:grpSpPr>
            <a:xfrm>
              <a:off x="4995141" y="2395511"/>
              <a:ext cx="1276351" cy="358775"/>
              <a:chOff x="2117725" y="2422525"/>
              <a:chExt cx="1276351" cy="358775"/>
            </a:xfrm>
          </p:grpSpPr>
          <p:sp>
            <p:nvSpPr>
              <p:cNvPr id="223" name="Freeform 63">
                <a:extLst>
                  <a:ext uri="{FF2B5EF4-FFF2-40B4-BE49-F238E27FC236}">
                    <a16:creationId xmlns:a16="http://schemas.microsoft.com/office/drawing/2014/main" id="{D3ABED21-27B1-4F06-942F-748D1E5F6C77}"/>
                  </a:ext>
                </a:extLst>
              </p:cNvPr>
              <p:cNvSpPr>
                <a:spLocks noEditPoints="1"/>
              </p:cNvSpPr>
              <p:nvPr>
                <p:custDataLst>
                  <p:tags r:id="rId65"/>
                </p:custDataLst>
              </p:nvPr>
            </p:nvSpPr>
            <p:spPr bwMode="auto">
              <a:xfrm>
                <a:off x="2117725" y="2438400"/>
                <a:ext cx="220663" cy="322263"/>
              </a:xfrm>
              <a:custGeom>
                <a:avLst/>
                <a:gdLst>
                  <a:gd name="T0" fmla="*/ 193 w 344"/>
                  <a:gd name="T1" fmla="*/ 349 h 449"/>
                  <a:gd name="T2" fmla="*/ 344 w 344"/>
                  <a:gd name="T3" fmla="*/ 135 h 449"/>
                  <a:gd name="T4" fmla="*/ 217 w 344"/>
                  <a:gd name="T5" fmla="*/ 0 h 449"/>
                  <a:gd name="T6" fmla="*/ 0 w 344"/>
                  <a:gd name="T7" fmla="*/ 230 h 449"/>
                  <a:gd name="T8" fmla="*/ 127 w 344"/>
                  <a:gd name="T9" fmla="*/ 363 h 449"/>
                  <a:gd name="T10" fmla="*/ 176 w 344"/>
                  <a:gd name="T11" fmla="*/ 355 h 449"/>
                  <a:gd name="T12" fmla="*/ 174 w 344"/>
                  <a:gd name="T13" fmla="*/ 394 h 449"/>
                  <a:gd name="T14" fmla="*/ 215 w 344"/>
                  <a:gd name="T15" fmla="*/ 449 h 449"/>
                  <a:gd name="T16" fmla="*/ 299 w 344"/>
                  <a:gd name="T17" fmla="*/ 352 h 449"/>
                  <a:gd name="T18" fmla="*/ 293 w 344"/>
                  <a:gd name="T19" fmla="*/ 347 h 449"/>
                  <a:gd name="T20" fmla="*/ 287 w 344"/>
                  <a:gd name="T21" fmla="*/ 352 h 449"/>
                  <a:gd name="T22" fmla="*/ 229 w 344"/>
                  <a:gd name="T23" fmla="*/ 400 h 449"/>
                  <a:gd name="T24" fmla="*/ 193 w 344"/>
                  <a:gd name="T25" fmla="*/ 349 h 449"/>
                  <a:gd name="T26" fmla="*/ 99 w 344"/>
                  <a:gd name="T27" fmla="*/ 345 h 449"/>
                  <a:gd name="T28" fmla="*/ 43 w 344"/>
                  <a:gd name="T29" fmla="*/ 246 h 449"/>
                  <a:gd name="T30" fmla="*/ 94 w 344"/>
                  <a:gd name="T31" fmla="*/ 87 h 449"/>
                  <a:gd name="T32" fmla="*/ 214 w 344"/>
                  <a:gd name="T33" fmla="*/ 13 h 449"/>
                  <a:gd name="T34" fmla="*/ 300 w 344"/>
                  <a:gd name="T35" fmla="*/ 119 h 449"/>
                  <a:gd name="T36" fmla="*/ 191 w 344"/>
                  <a:gd name="T37" fmla="*/ 332 h 449"/>
                  <a:gd name="T38" fmla="*/ 147 w 344"/>
                  <a:gd name="T39" fmla="*/ 278 h 449"/>
                  <a:gd name="T40" fmla="*/ 96 w 344"/>
                  <a:gd name="T41" fmla="*/ 329 h 449"/>
                  <a:gd name="T42" fmla="*/ 99 w 344"/>
                  <a:gd name="T43" fmla="*/ 345 h 449"/>
                  <a:gd name="T44" fmla="*/ 130 w 344"/>
                  <a:gd name="T45" fmla="*/ 350 h 449"/>
                  <a:gd name="T46" fmla="*/ 107 w 344"/>
                  <a:gd name="T47" fmla="*/ 329 h 449"/>
                  <a:gd name="T48" fmla="*/ 147 w 344"/>
                  <a:gd name="T49" fmla="*/ 289 h 449"/>
                  <a:gd name="T50" fmla="*/ 178 w 344"/>
                  <a:gd name="T51" fmla="*/ 331 h 449"/>
                  <a:gd name="T52" fmla="*/ 172 w 344"/>
                  <a:gd name="T53" fmla="*/ 341 h 449"/>
                  <a:gd name="T54" fmla="*/ 130 w 344"/>
                  <a:gd name="T55" fmla="*/ 35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44" h="449">
                    <a:moveTo>
                      <a:pt x="193" y="349"/>
                    </a:moveTo>
                    <a:cubicBezTo>
                      <a:pt x="271" y="319"/>
                      <a:pt x="344" y="231"/>
                      <a:pt x="344" y="135"/>
                    </a:cubicBezTo>
                    <a:cubicBezTo>
                      <a:pt x="344" y="54"/>
                      <a:pt x="291" y="0"/>
                      <a:pt x="217" y="0"/>
                    </a:cubicBezTo>
                    <a:cubicBezTo>
                      <a:pt x="109" y="0"/>
                      <a:pt x="0" y="114"/>
                      <a:pt x="0" y="230"/>
                    </a:cubicBezTo>
                    <a:cubicBezTo>
                      <a:pt x="0" y="313"/>
                      <a:pt x="55" y="363"/>
                      <a:pt x="127" y="363"/>
                    </a:cubicBezTo>
                    <a:cubicBezTo>
                      <a:pt x="140" y="363"/>
                      <a:pt x="157" y="361"/>
                      <a:pt x="176" y="355"/>
                    </a:cubicBezTo>
                    <a:cubicBezTo>
                      <a:pt x="174" y="386"/>
                      <a:pt x="174" y="387"/>
                      <a:pt x="174" y="394"/>
                    </a:cubicBezTo>
                    <a:cubicBezTo>
                      <a:pt x="174" y="410"/>
                      <a:pt x="174" y="449"/>
                      <a:pt x="215" y="449"/>
                    </a:cubicBezTo>
                    <a:cubicBezTo>
                      <a:pt x="275" y="449"/>
                      <a:pt x="299" y="357"/>
                      <a:pt x="299" y="352"/>
                    </a:cubicBezTo>
                    <a:cubicBezTo>
                      <a:pt x="299" y="348"/>
                      <a:pt x="295" y="347"/>
                      <a:pt x="293" y="347"/>
                    </a:cubicBezTo>
                    <a:cubicBezTo>
                      <a:pt x="289" y="347"/>
                      <a:pt x="288" y="349"/>
                      <a:pt x="287" y="352"/>
                    </a:cubicBezTo>
                    <a:cubicBezTo>
                      <a:pt x="275" y="388"/>
                      <a:pt x="246" y="400"/>
                      <a:pt x="229" y="400"/>
                    </a:cubicBezTo>
                    <a:cubicBezTo>
                      <a:pt x="206" y="400"/>
                      <a:pt x="198" y="387"/>
                      <a:pt x="193" y="349"/>
                    </a:cubicBezTo>
                    <a:close/>
                    <a:moveTo>
                      <a:pt x="99" y="345"/>
                    </a:moveTo>
                    <a:cubicBezTo>
                      <a:pt x="60" y="329"/>
                      <a:pt x="43" y="291"/>
                      <a:pt x="43" y="246"/>
                    </a:cubicBezTo>
                    <a:cubicBezTo>
                      <a:pt x="43" y="211"/>
                      <a:pt x="56" y="140"/>
                      <a:pt x="94" y="87"/>
                    </a:cubicBezTo>
                    <a:cubicBezTo>
                      <a:pt x="131" y="36"/>
                      <a:pt x="178" y="13"/>
                      <a:pt x="214" y="13"/>
                    </a:cubicBezTo>
                    <a:cubicBezTo>
                      <a:pt x="264" y="13"/>
                      <a:pt x="300" y="52"/>
                      <a:pt x="300" y="119"/>
                    </a:cubicBezTo>
                    <a:cubicBezTo>
                      <a:pt x="300" y="168"/>
                      <a:pt x="275" y="285"/>
                      <a:pt x="191" y="332"/>
                    </a:cubicBezTo>
                    <a:cubicBezTo>
                      <a:pt x="189" y="314"/>
                      <a:pt x="184" y="278"/>
                      <a:pt x="147" y="278"/>
                    </a:cubicBezTo>
                    <a:cubicBezTo>
                      <a:pt x="121" y="278"/>
                      <a:pt x="96" y="303"/>
                      <a:pt x="96" y="329"/>
                    </a:cubicBezTo>
                    <a:cubicBezTo>
                      <a:pt x="96" y="339"/>
                      <a:pt x="99" y="344"/>
                      <a:pt x="99" y="345"/>
                    </a:cubicBezTo>
                    <a:close/>
                    <a:moveTo>
                      <a:pt x="130" y="350"/>
                    </a:moveTo>
                    <a:cubicBezTo>
                      <a:pt x="123" y="350"/>
                      <a:pt x="107" y="350"/>
                      <a:pt x="107" y="329"/>
                    </a:cubicBezTo>
                    <a:cubicBezTo>
                      <a:pt x="107" y="309"/>
                      <a:pt x="126" y="289"/>
                      <a:pt x="147" y="289"/>
                    </a:cubicBezTo>
                    <a:cubicBezTo>
                      <a:pt x="168" y="289"/>
                      <a:pt x="178" y="301"/>
                      <a:pt x="178" y="331"/>
                    </a:cubicBezTo>
                    <a:cubicBezTo>
                      <a:pt x="178" y="339"/>
                      <a:pt x="177" y="339"/>
                      <a:pt x="172" y="341"/>
                    </a:cubicBezTo>
                    <a:cubicBezTo>
                      <a:pt x="159" y="347"/>
                      <a:pt x="144" y="350"/>
                      <a:pt x="130" y="350"/>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64">
                <a:extLst>
                  <a:ext uri="{FF2B5EF4-FFF2-40B4-BE49-F238E27FC236}">
                    <a16:creationId xmlns:a16="http://schemas.microsoft.com/office/drawing/2014/main" id="{6A0D2B28-7E1C-4852-9A45-C9AD05B8FCBF}"/>
                  </a:ext>
                </a:extLst>
              </p:cNvPr>
              <p:cNvSpPr>
                <a:spLocks noEditPoints="1"/>
              </p:cNvSpPr>
              <p:nvPr>
                <p:custDataLst>
                  <p:tags r:id="rId66"/>
                </p:custDataLst>
              </p:nvPr>
            </p:nvSpPr>
            <p:spPr bwMode="auto">
              <a:xfrm>
                <a:off x="2366963" y="2568575"/>
                <a:ext cx="100013" cy="179388"/>
              </a:xfrm>
              <a:custGeom>
                <a:avLst/>
                <a:gdLst>
                  <a:gd name="T0" fmla="*/ 156 w 156"/>
                  <a:gd name="T1" fmla="*/ 76 h 249"/>
                  <a:gd name="T2" fmla="*/ 108 w 156"/>
                  <a:gd name="T3" fmla="*/ 0 h 249"/>
                  <a:gd name="T4" fmla="*/ 0 w 156"/>
                  <a:gd name="T5" fmla="*/ 173 h 249"/>
                  <a:gd name="T6" fmla="*/ 48 w 156"/>
                  <a:gd name="T7" fmla="*/ 249 h 249"/>
                  <a:gd name="T8" fmla="*/ 156 w 156"/>
                  <a:gd name="T9" fmla="*/ 76 h 249"/>
                  <a:gd name="T10" fmla="*/ 39 w 156"/>
                  <a:gd name="T11" fmla="*/ 118 h 249"/>
                  <a:gd name="T12" fmla="*/ 108 w 156"/>
                  <a:gd name="T13" fmla="*/ 10 h 249"/>
                  <a:gd name="T14" fmla="*/ 130 w 156"/>
                  <a:gd name="T15" fmla="*/ 55 h 249"/>
                  <a:gd name="T16" fmla="*/ 120 w 156"/>
                  <a:gd name="T17" fmla="*/ 118 h 249"/>
                  <a:gd name="T18" fmla="*/ 39 w 156"/>
                  <a:gd name="T19" fmla="*/ 118 h 249"/>
                  <a:gd name="T20" fmla="*/ 117 w 156"/>
                  <a:gd name="T21" fmla="*/ 131 h 249"/>
                  <a:gd name="T22" fmla="*/ 88 w 156"/>
                  <a:gd name="T23" fmla="*/ 205 h 249"/>
                  <a:gd name="T24" fmla="*/ 48 w 156"/>
                  <a:gd name="T25" fmla="*/ 239 h 249"/>
                  <a:gd name="T26" fmla="*/ 26 w 156"/>
                  <a:gd name="T27" fmla="*/ 194 h 249"/>
                  <a:gd name="T28" fmla="*/ 36 w 156"/>
                  <a:gd name="T29" fmla="*/ 131 h 249"/>
                  <a:gd name="T30" fmla="*/ 117 w 156"/>
                  <a:gd name="T31" fmla="*/ 131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6" h="249">
                    <a:moveTo>
                      <a:pt x="156" y="76"/>
                    </a:moveTo>
                    <a:cubicBezTo>
                      <a:pt x="156" y="39"/>
                      <a:pt x="142" y="0"/>
                      <a:pt x="108" y="0"/>
                    </a:cubicBezTo>
                    <a:cubicBezTo>
                      <a:pt x="56" y="0"/>
                      <a:pt x="0" y="94"/>
                      <a:pt x="0" y="173"/>
                    </a:cubicBezTo>
                    <a:cubicBezTo>
                      <a:pt x="0" y="215"/>
                      <a:pt x="16" y="249"/>
                      <a:pt x="48" y="249"/>
                    </a:cubicBezTo>
                    <a:cubicBezTo>
                      <a:pt x="101" y="249"/>
                      <a:pt x="156" y="154"/>
                      <a:pt x="156" y="76"/>
                    </a:cubicBezTo>
                    <a:close/>
                    <a:moveTo>
                      <a:pt x="39" y="118"/>
                    </a:moveTo>
                    <a:cubicBezTo>
                      <a:pt x="57" y="43"/>
                      <a:pt x="87" y="10"/>
                      <a:pt x="108" y="10"/>
                    </a:cubicBezTo>
                    <a:cubicBezTo>
                      <a:pt x="130" y="10"/>
                      <a:pt x="130" y="49"/>
                      <a:pt x="130" y="55"/>
                    </a:cubicBezTo>
                    <a:cubicBezTo>
                      <a:pt x="130" y="69"/>
                      <a:pt x="127" y="89"/>
                      <a:pt x="120" y="118"/>
                    </a:cubicBezTo>
                    <a:lnTo>
                      <a:pt x="39" y="118"/>
                    </a:lnTo>
                    <a:close/>
                    <a:moveTo>
                      <a:pt x="117" y="131"/>
                    </a:moveTo>
                    <a:cubicBezTo>
                      <a:pt x="107" y="169"/>
                      <a:pt x="99" y="188"/>
                      <a:pt x="88" y="205"/>
                    </a:cubicBezTo>
                    <a:cubicBezTo>
                      <a:pt x="78" y="223"/>
                      <a:pt x="64" y="239"/>
                      <a:pt x="48" y="239"/>
                    </a:cubicBezTo>
                    <a:cubicBezTo>
                      <a:pt x="29" y="239"/>
                      <a:pt x="26" y="213"/>
                      <a:pt x="26" y="194"/>
                    </a:cubicBezTo>
                    <a:cubicBezTo>
                      <a:pt x="26" y="171"/>
                      <a:pt x="33" y="144"/>
                      <a:pt x="36" y="131"/>
                    </a:cubicBezTo>
                    <a:lnTo>
                      <a:pt x="117" y="131"/>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65">
                <a:extLst>
                  <a:ext uri="{FF2B5EF4-FFF2-40B4-BE49-F238E27FC236}">
                    <a16:creationId xmlns:a16="http://schemas.microsoft.com/office/drawing/2014/main" id="{07142061-A5B0-4FE8-B58A-CAFDA551EF3F}"/>
                  </a:ext>
                </a:extLst>
              </p:cNvPr>
              <p:cNvSpPr>
                <a:spLocks/>
              </p:cNvSpPr>
              <p:nvPr>
                <p:custDataLst>
                  <p:tags r:id="rId67"/>
                </p:custDataLst>
              </p:nvPr>
            </p:nvSpPr>
            <p:spPr bwMode="auto">
              <a:xfrm>
                <a:off x="2528888" y="2422525"/>
                <a:ext cx="73025" cy="358775"/>
              </a:xfrm>
              <a:custGeom>
                <a:avLst/>
                <a:gdLst>
                  <a:gd name="T0" fmla="*/ 115 w 115"/>
                  <a:gd name="T1" fmla="*/ 494 h 499"/>
                  <a:gd name="T2" fmla="*/ 107 w 115"/>
                  <a:gd name="T3" fmla="*/ 483 h 499"/>
                  <a:gd name="T4" fmla="*/ 29 w 115"/>
                  <a:gd name="T5" fmla="*/ 249 h 499"/>
                  <a:gd name="T6" fmla="*/ 109 w 115"/>
                  <a:gd name="T7" fmla="*/ 13 h 499"/>
                  <a:gd name="T8" fmla="*/ 115 w 115"/>
                  <a:gd name="T9" fmla="*/ 5 h 499"/>
                  <a:gd name="T10" fmla="*/ 110 w 115"/>
                  <a:gd name="T11" fmla="*/ 0 h 499"/>
                  <a:gd name="T12" fmla="*/ 31 w 115"/>
                  <a:gd name="T13" fmla="*/ 97 h 499"/>
                  <a:gd name="T14" fmla="*/ 0 w 115"/>
                  <a:gd name="T15" fmla="*/ 249 h 499"/>
                  <a:gd name="T16" fmla="*/ 33 w 115"/>
                  <a:gd name="T17" fmla="*/ 405 h 499"/>
                  <a:gd name="T18" fmla="*/ 110 w 115"/>
                  <a:gd name="T19" fmla="*/ 499 h 499"/>
                  <a:gd name="T20" fmla="*/ 115 w 115"/>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494"/>
                    </a:moveTo>
                    <a:cubicBezTo>
                      <a:pt x="115" y="492"/>
                      <a:pt x="115" y="491"/>
                      <a:pt x="107" y="483"/>
                    </a:cubicBezTo>
                    <a:cubicBezTo>
                      <a:pt x="45" y="420"/>
                      <a:pt x="29" y="326"/>
                      <a:pt x="29" y="249"/>
                    </a:cubicBezTo>
                    <a:cubicBezTo>
                      <a:pt x="29" y="162"/>
                      <a:pt x="48" y="76"/>
                      <a:pt x="109" y="13"/>
                    </a:cubicBezTo>
                    <a:cubicBezTo>
                      <a:pt x="115" y="7"/>
                      <a:pt x="115" y="6"/>
                      <a:pt x="115" y="5"/>
                    </a:cubicBezTo>
                    <a:cubicBezTo>
                      <a:pt x="115" y="1"/>
                      <a:pt x="113" y="0"/>
                      <a:pt x="110" y="0"/>
                    </a:cubicBezTo>
                    <a:cubicBezTo>
                      <a:pt x="105" y="0"/>
                      <a:pt x="61" y="34"/>
                      <a:pt x="31" y="97"/>
                    </a:cubicBezTo>
                    <a:cubicBezTo>
                      <a:pt x="6" y="152"/>
                      <a:pt x="0" y="207"/>
                      <a:pt x="0" y="249"/>
                    </a:cubicBezTo>
                    <a:cubicBezTo>
                      <a:pt x="0" y="288"/>
                      <a:pt x="5" y="348"/>
                      <a:pt x="33" y="405"/>
                    </a:cubicBezTo>
                    <a:cubicBezTo>
                      <a:pt x="63" y="466"/>
                      <a:pt x="105" y="499"/>
                      <a:pt x="110" y="499"/>
                    </a:cubicBezTo>
                    <a:cubicBezTo>
                      <a:pt x="113" y="499"/>
                      <a:pt x="115" y="497"/>
                      <a:pt x="115" y="494"/>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66">
                <a:extLst>
                  <a:ext uri="{FF2B5EF4-FFF2-40B4-BE49-F238E27FC236}">
                    <a16:creationId xmlns:a16="http://schemas.microsoft.com/office/drawing/2014/main" id="{32E3D902-1574-4B01-88EF-272495603B54}"/>
                  </a:ext>
                </a:extLst>
              </p:cNvPr>
              <p:cNvSpPr>
                <a:spLocks/>
              </p:cNvSpPr>
              <p:nvPr>
                <p:custDataLst>
                  <p:tags r:id="rId68"/>
                </p:custDataLst>
              </p:nvPr>
            </p:nvSpPr>
            <p:spPr bwMode="auto">
              <a:xfrm>
                <a:off x="2636838" y="2532063"/>
                <a:ext cx="117475" cy="163513"/>
              </a:xfrm>
              <a:custGeom>
                <a:avLst/>
                <a:gdLst>
                  <a:gd name="T0" fmla="*/ 169 w 183"/>
                  <a:gd name="T1" fmla="*/ 33 h 225"/>
                  <a:gd name="T2" fmla="*/ 145 w 183"/>
                  <a:gd name="T3" fmla="*/ 56 h 225"/>
                  <a:gd name="T4" fmla="*/ 161 w 183"/>
                  <a:gd name="T5" fmla="*/ 70 h 225"/>
                  <a:gd name="T6" fmla="*/ 183 w 183"/>
                  <a:gd name="T7" fmla="*/ 42 h 225"/>
                  <a:gd name="T8" fmla="*/ 124 w 183"/>
                  <a:gd name="T9" fmla="*/ 0 h 225"/>
                  <a:gd name="T10" fmla="*/ 40 w 183"/>
                  <a:gd name="T11" fmla="*/ 72 h 225"/>
                  <a:gd name="T12" fmla="*/ 91 w 183"/>
                  <a:gd name="T13" fmla="*/ 122 h 225"/>
                  <a:gd name="T14" fmla="*/ 143 w 183"/>
                  <a:gd name="T15" fmla="*/ 160 h 225"/>
                  <a:gd name="T16" fmla="*/ 72 w 183"/>
                  <a:gd name="T17" fmla="*/ 214 h 225"/>
                  <a:gd name="T18" fmla="*/ 15 w 183"/>
                  <a:gd name="T19" fmla="*/ 188 h 225"/>
                  <a:gd name="T20" fmla="*/ 46 w 183"/>
                  <a:gd name="T21" fmla="*/ 162 h 225"/>
                  <a:gd name="T22" fmla="*/ 28 w 183"/>
                  <a:gd name="T23" fmla="*/ 144 h 225"/>
                  <a:gd name="T24" fmla="*/ 0 w 183"/>
                  <a:gd name="T25" fmla="*/ 177 h 225"/>
                  <a:gd name="T26" fmla="*/ 71 w 183"/>
                  <a:gd name="T27" fmla="*/ 225 h 225"/>
                  <a:gd name="T28" fmla="*/ 172 w 183"/>
                  <a:gd name="T29" fmla="*/ 143 h 225"/>
                  <a:gd name="T30" fmla="*/ 156 w 183"/>
                  <a:gd name="T31" fmla="*/ 106 h 225"/>
                  <a:gd name="T32" fmla="*/ 106 w 183"/>
                  <a:gd name="T33" fmla="*/ 85 h 225"/>
                  <a:gd name="T34" fmla="*/ 68 w 183"/>
                  <a:gd name="T35" fmla="*/ 55 h 225"/>
                  <a:gd name="T36" fmla="*/ 124 w 183"/>
                  <a:gd name="T37" fmla="*/ 10 h 225"/>
                  <a:gd name="T38" fmla="*/ 169 w 183"/>
                  <a:gd name="T39" fmla="*/ 3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3" h="225">
                    <a:moveTo>
                      <a:pt x="169" y="33"/>
                    </a:moveTo>
                    <a:cubicBezTo>
                      <a:pt x="155" y="34"/>
                      <a:pt x="145" y="45"/>
                      <a:pt x="145" y="56"/>
                    </a:cubicBezTo>
                    <a:cubicBezTo>
                      <a:pt x="145" y="63"/>
                      <a:pt x="150" y="70"/>
                      <a:pt x="161" y="70"/>
                    </a:cubicBezTo>
                    <a:cubicBezTo>
                      <a:pt x="172" y="70"/>
                      <a:pt x="183" y="62"/>
                      <a:pt x="183" y="42"/>
                    </a:cubicBezTo>
                    <a:cubicBezTo>
                      <a:pt x="183" y="20"/>
                      <a:pt x="162" y="0"/>
                      <a:pt x="124" y="0"/>
                    </a:cubicBezTo>
                    <a:cubicBezTo>
                      <a:pt x="58" y="0"/>
                      <a:pt x="40" y="50"/>
                      <a:pt x="40" y="72"/>
                    </a:cubicBezTo>
                    <a:cubicBezTo>
                      <a:pt x="40" y="111"/>
                      <a:pt x="77" y="119"/>
                      <a:pt x="91" y="122"/>
                    </a:cubicBezTo>
                    <a:cubicBezTo>
                      <a:pt x="117" y="127"/>
                      <a:pt x="143" y="132"/>
                      <a:pt x="143" y="160"/>
                    </a:cubicBezTo>
                    <a:cubicBezTo>
                      <a:pt x="143" y="173"/>
                      <a:pt x="132" y="214"/>
                      <a:pt x="72" y="214"/>
                    </a:cubicBezTo>
                    <a:cubicBezTo>
                      <a:pt x="65" y="214"/>
                      <a:pt x="26" y="214"/>
                      <a:pt x="15" y="188"/>
                    </a:cubicBezTo>
                    <a:cubicBezTo>
                      <a:pt x="34" y="190"/>
                      <a:pt x="46" y="176"/>
                      <a:pt x="46" y="162"/>
                    </a:cubicBezTo>
                    <a:cubicBezTo>
                      <a:pt x="46" y="150"/>
                      <a:pt x="38" y="144"/>
                      <a:pt x="28" y="144"/>
                    </a:cubicBezTo>
                    <a:cubicBezTo>
                      <a:pt x="15" y="144"/>
                      <a:pt x="0" y="155"/>
                      <a:pt x="0" y="177"/>
                    </a:cubicBezTo>
                    <a:cubicBezTo>
                      <a:pt x="0" y="205"/>
                      <a:pt x="28" y="225"/>
                      <a:pt x="71" y="225"/>
                    </a:cubicBezTo>
                    <a:cubicBezTo>
                      <a:pt x="152" y="225"/>
                      <a:pt x="172" y="165"/>
                      <a:pt x="172" y="143"/>
                    </a:cubicBezTo>
                    <a:cubicBezTo>
                      <a:pt x="172" y="125"/>
                      <a:pt x="162" y="112"/>
                      <a:pt x="156" y="106"/>
                    </a:cubicBezTo>
                    <a:cubicBezTo>
                      <a:pt x="143" y="92"/>
                      <a:pt x="128" y="90"/>
                      <a:pt x="106" y="85"/>
                    </a:cubicBezTo>
                    <a:cubicBezTo>
                      <a:pt x="88" y="81"/>
                      <a:pt x="68" y="78"/>
                      <a:pt x="68" y="55"/>
                    </a:cubicBezTo>
                    <a:cubicBezTo>
                      <a:pt x="68" y="41"/>
                      <a:pt x="80" y="10"/>
                      <a:pt x="124" y="10"/>
                    </a:cubicBezTo>
                    <a:cubicBezTo>
                      <a:pt x="137" y="10"/>
                      <a:pt x="162" y="14"/>
                      <a:pt x="169" y="33"/>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67">
                <a:extLst>
                  <a:ext uri="{FF2B5EF4-FFF2-40B4-BE49-F238E27FC236}">
                    <a16:creationId xmlns:a16="http://schemas.microsoft.com/office/drawing/2014/main" id="{A86C223E-FFE5-4D5F-9653-FFAA60FBC5CA}"/>
                  </a:ext>
                </a:extLst>
              </p:cNvPr>
              <p:cNvSpPr>
                <a:spLocks/>
              </p:cNvSpPr>
              <p:nvPr>
                <p:custDataLst>
                  <p:tags r:id="rId69"/>
                </p:custDataLst>
              </p:nvPr>
            </p:nvSpPr>
            <p:spPr bwMode="auto">
              <a:xfrm>
                <a:off x="2778125" y="2587625"/>
                <a:ext cx="76200" cy="160338"/>
              </a:xfrm>
              <a:custGeom>
                <a:avLst/>
                <a:gdLst>
                  <a:gd name="T0" fmla="*/ 71 w 118"/>
                  <a:gd name="T1" fmla="*/ 80 h 221"/>
                  <a:gd name="T2" fmla="*/ 107 w 118"/>
                  <a:gd name="T3" fmla="*/ 80 h 221"/>
                  <a:gd name="T4" fmla="*/ 118 w 118"/>
                  <a:gd name="T5" fmla="*/ 72 h 221"/>
                  <a:gd name="T6" fmla="*/ 108 w 118"/>
                  <a:gd name="T7" fmla="*/ 67 h 221"/>
                  <a:gd name="T8" fmla="*/ 74 w 118"/>
                  <a:gd name="T9" fmla="*/ 67 h 221"/>
                  <a:gd name="T10" fmla="*/ 87 w 118"/>
                  <a:gd name="T11" fmla="*/ 16 h 221"/>
                  <a:gd name="T12" fmla="*/ 88 w 118"/>
                  <a:gd name="T13" fmla="*/ 11 h 221"/>
                  <a:gd name="T14" fmla="*/ 77 w 118"/>
                  <a:gd name="T15" fmla="*/ 0 h 221"/>
                  <a:gd name="T16" fmla="*/ 60 w 118"/>
                  <a:gd name="T17" fmla="*/ 15 h 221"/>
                  <a:gd name="T18" fmla="*/ 47 w 118"/>
                  <a:gd name="T19" fmla="*/ 67 h 221"/>
                  <a:gd name="T20" fmla="*/ 11 w 118"/>
                  <a:gd name="T21" fmla="*/ 67 h 221"/>
                  <a:gd name="T22" fmla="*/ 0 w 118"/>
                  <a:gd name="T23" fmla="*/ 75 h 221"/>
                  <a:gd name="T24" fmla="*/ 11 w 118"/>
                  <a:gd name="T25" fmla="*/ 80 h 221"/>
                  <a:gd name="T26" fmla="*/ 44 w 118"/>
                  <a:gd name="T27" fmla="*/ 80 h 221"/>
                  <a:gd name="T28" fmla="*/ 23 w 118"/>
                  <a:gd name="T29" fmla="*/ 162 h 221"/>
                  <a:gd name="T30" fmla="*/ 18 w 118"/>
                  <a:gd name="T31" fmla="*/ 188 h 221"/>
                  <a:gd name="T32" fmla="*/ 55 w 118"/>
                  <a:gd name="T33" fmla="*/ 221 h 221"/>
                  <a:gd name="T34" fmla="*/ 116 w 118"/>
                  <a:gd name="T35" fmla="*/ 168 h 221"/>
                  <a:gd name="T36" fmla="*/ 110 w 118"/>
                  <a:gd name="T37" fmla="*/ 163 h 221"/>
                  <a:gd name="T38" fmla="*/ 103 w 118"/>
                  <a:gd name="T39" fmla="*/ 170 h 221"/>
                  <a:gd name="T40" fmla="*/ 56 w 118"/>
                  <a:gd name="T41" fmla="*/ 211 h 221"/>
                  <a:gd name="T42" fmla="*/ 44 w 118"/>
                  <a:gd name="T43" fmla="*/ 194 h 221"/>
                  <a:gd name="T44" fmla="*/ 46 w 118"/>
                  <a:gd name="T45" fmla="*/ 180 h 221"/>
                  <a:gd name="T46" fmla="*/ 71 w 118"/>
                  <a:gd name="T47" fmla="*/ 8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 h="221">
                    <a:moveTo>
                      <a:pt x="71" y="80"/>
                    </a:moveTo>
                    <a:lnTo>
                      <a:pt x="107" y="80"/>
                    </a:lnTo>
                    <a:cubicBezTo>
                      <a:pt x="113" y="80"/>
                      <a:pt x="118" y="80"/>
                      <a:pt x="118" y="72"/>
                    </a:cubicBezTo>
                    <a:cubicBezTo>
                      <a:pt x="118" y="67"/>
                      <a:pt x="113" y="67"/>
                      <a:pt x="108" y="67"/>
                    </a:cubicBezTo>
                    <a:lnTo>
                      <a:pt x="74" y="67"/>
                    </a:lnTo>
                    <a:lnTo>
                      <a:pt x="87" y="16"/>
                    </a:lnTo>
                    <a:cubicBezTo>
                      <a:pt x="88" y="14"/>
                      <a:pt x="88" y="12"/>
                      <a:pt x="88" y="11"/>
                    </a:cubicBezTo>
                    <a:cubicBezTo>
                      <a:pt x="88" y="5"/>
                      <a:pt x="83" y="0"/>
                      <a:pt x="77" y="0"/>
                    </a:cubicBezTo>
                    <a:cubicBezTo>
                      <a:pt x="68" y="0"/>
                      <a:pt x="63" y="6"/>
                      <a:pt x="60" y="15"/>
                    </a:cubicBezTo>
                    <a:cubicBezTo>
                      <a:pt x="58" y="23"/>
                      <a:pt x="62" y="7"/>
                      <a:pt x="47" y="67"/>
                    </a:cubicBezTo>
                    <a:lnTo>
                      <a:pt x="11" y="67"/>
                    </a:lnTo>
                    <a:cubicBezTo>
                      <a:pt x="5" y="67"/>
                      <a:pt x="0" y="67"/>
                      <a:pt x="0" y="75"/>
                    </a:cubicBezTo>
                    <a:cubicBezTo>
                      <a:pt x="0" y="80"/>
                      <a:pt x="4" y="80"/>
                      <a:pt x="11" y="80"/>
                    </a:cubicBezTo>
                    <a:lnTo>
                      <a:pt x="44" y="80"/>
                    </a:lnTo>
                    <a:lnTo>
                      <a:pt x="23" y="162"/>
                    </a:lnTo>
                    <a:cubicBezTo>
                      <a:pt x="21" y="171"/>
                      <a:pt x="18" y="183"/>
                      <a:pt x="18" y="188"/>
                    </a:cubicBezTo>
                    <a:cubicBezTo>
                      <a:pt x="18" y="208"/>
                      <a:pt x="35" y="221"/>
                      <a:pt x="55" y="221"/>
                    </a:cubicBezTo>
                    <a:cubicBezTo>
                      <a:pt x="94" y="221"/>
                      <a:pt x="116" y="172"/>
                      <a:pt x="116" y="168"/>
                    </a:cubicBezTo>
                    <a:cubicBezTo>
                      <a:pt x="116" y="163"/>
                      <a:pt x="111" y="163"/>
                      <a:pt x="110" y="163"/>
                    </a:cubicBezTo>
                    <a:cubicBezTo>
                      <a:pt x="106" y="163"/>
                      <a:pt x="106" y="164"/>
                      <a:pt x="103" y="170"/>
                    </a:cubicBezTo>
                    <a:cubicBezTo>
                      <a:pt x="93" y="192"/>
                      <a:pt x="75" y="211"/>
                      <a:pt x="56" y="211"/>
                    </a:cubicBezTo>
                    <a:cubicBezTo>
                      <a:pt x="49" y="211"/>
                      <a:pt x="44" y="207"/>
                      <a:pt x="44" y="194"/>
                    </a:cubicBezTo>
                    <a:cubicBezTo>
                      <a:pt x="44" y="191"/>
                      <a:pt x="45" y="183"/>
                      <a:pt x="46" y="180"/>
                    </a:cubicBezTo>
                    <a:lnTo>
                      <a:pt x="71" y="8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68">
                <a:extLst>
                  <a:ext uri="{FF2B5EF4-FFF2-40B4-BE49-F238E27FC236}">
                    <a16:creationId xmlns:a16="http://schemas.microsoft.com/office/drawing/2014/main" id="{FAD025D9-81C1-41EC-8D80-A543A8137CBE}"/>
                  </a:ext>
                </a:extLst>
              </p:cNvPr>
              <p:cNvSpPr>
                <a:spLocks/>
              </p:cNvSpPr>
              <p:nvPr>
                <p:custDataLst>
                  <p:tags r:id="rId70"/>
                </p:custDataLst>
              </p:nvPr>
            </p:nvSpPr>
            <p:spPr bwMode="auto">
              <a:xfrm>
                <a:off x="2908300" y="2652713"/>
                <a:ext cx="36513" cy="107950"/>
              </a:xfrm>
              <a:custGeom>
                <a:avLst/>
                <a:gdLst>
                  <a:gd name="T0" fmla="*/ 58 w 58"/>
                  <a:gd name="T1" fmla="*/ 52 h 149"/>
                  <a:gd name="T2" fmla="*/ 26 w 58"/>
                  <a:gd name="T3" fmla="*/ 0 h 149"/>
                  <a:gd name="T4" fmla="*/ 0 w 58"/>
                  <a:gd name="T5" fmla="*/ 26 h 149"/>
                  <a:gd name="T6" fmla="*/ 26 w 58"/>
                  <a:gd name="T7" fmla="*/ 53 h 149"/>
                  <a:gd name="T8" fmla="*/ 44 w 58"/>
                  <a:gd name="T9" fmla="*/ 46 h 149"/>
                  <a:gd name="T10" fmla="*/ 46 w 58"/>
                  <a:gd name="T11" fmla="*/ 45 h 149"/>
                  <a:gd name="T12" fmla="*/ 47 w 58"/>
                  <a:gd name="T13" fmla="*/ 52 h 149"/>
                  <a:gd name="T14" fmla="*/ 13 w 58"/>
                  <a:gd name="T15" fmla="*/ 136 h 149"/>
                  <a:gd name="T16" fmla="*/ 8 w 58"/>
                  <a:gd name="T17" fmla="*/ 144 h 149"/>
                  <a:gd name="T18" fmla="*/ 13 w 58"/>
                  <a:gd name="T19" fmla="*/ 149 h 149"/>
                  <a:gd name="T20" fmla="*/ 58 w 58"/>
                  <a:gd name="T21" fmla="*/ 5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149">
                    <a:moveTo>
                      <a:pt x="58" y="52"/>
                    </a:moveTo>
                    <a:cubicBezTo>
                      <a:pt x="58" y="20"/>
                      <a:pt x="46" y="0"/>
                      <a:pt x="26" y="0"/>
                    </a:cubicBezTo>
                    <a:cubicBezTo>
                      <a:pt x="10" y="0"/>
                      <a:pt x="0" y="13"/>
                      <a:pt x="0" y="26"/>
                    </a:cubicBezTo>
                    <a:cubicBezTo>
                      <a:pt x="0" y="40"/>
                      <a:pt x="10" y="53"/>
                      <a:pt x="26" y="53"/>
                    </a:cubicBezTo>
                    <a:cubicBezTo>
                      <a:pt x="32" y="53"/>
                      <a:pt x="39" y="51"/>
                      <a:pt x="44" y="46"/>
                    </a:cubicBezTo>
                    <a:cubicBezTo>
                      <a:pt x="45" y="45"/>
                      <a:pt x="46" y="45"/>
                      <a:pt x="46" y="45"/>
                    </a:cubicBezTo>
                    <a:cubicBezTo>
                      <a:pt x="47" y="45"/>
                      <a:pt x="47" y="45"/>
                      <a:pt x="47" y="52"/>
                    </a:cubicBezTo>
                    <a:cubicBezTo>
                      <a:pt x="47" y="89"/>
                      <a:pt x="30" y="119"/>
                      <a:pt x="13" y="136"/>
                    </a:cubicBezTo>
                    <a:cubicBezTo>
                      <a:pt x="8" y="141"/>
                      <a:pt x="8" y="142"/>
                      <a:pt x="8" y="144"/>
                    </a:cubicBezTo>
                    <a:cubicBezTo>
                      <a:pt x="8" y="147"/>
                      <a:pt x="10" y="149"/>
                      <a:pt x="13" y="149"/>
                    </a:cubicBezTo>
                    <a:cubicBezTo>
                      <a:pt x="18" y="149"/>
                      <a:pt x="58" y="111"/>
                      <a:pt x="58" y="52"/>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69">
                <a:extLst>
                  <a:ext uri="{FF2B5EF4-FFF2-40B4-BE49-F238E27FC236}">
                    <a16:creationId xmlns:a16="http://schemas.microsoft.com/office/drawing/2014/main" id="{B8B3B5C7-979B-43FF-95B4-A3C446D24249}"/>
                  </a:ext>
                </a:extLst>
              </p:cNvPr>
              <p:cNvSpPr>
                <a:spLocks noEditPoints="1"/>
              </p:cNvSpPr>
              <p:nvPr>
                <p:custDataLst>
                  <p:tags r:id="rId71"/>
                </p:custDataLst>
              </p:nvPr>
            </p:nvSpPr>
            <p:spPr bwMode="auto">
              <a:xfrm>
                <a:off x="3035300" y="2532063"/>
                <a:ext cx="146050" cy="163513"/>
              </a:xfrm>
              <a:custGeom>
                <a:avLst/>
                <a:gdLst>
                  <a:gd name="T0" fmla="*/ 166 w 229"/>
                  <a:gd name="T1" fmla="*/ 31 h 225"/>
                  <a:gd name="T2" fmla="*/ 121 w 229"/>
                  <a:gd name="T3" fmla="*/ 0 h 225"/>
                  <a:gd name="T4" fmla="*/ 0 w 229"/>
                  <a:gd name="T5" fmla="*/ 146 h 225"/>
                  <a:gd name="T6" fmla="*/ 67 w 229"/>
                  <a:gd name="T7" fmla="*/ 225 h 225"/>
                  <a:gd name="T8" fmla="*/ 132 w 229"/>
                  <a:gd name="T9" fmla="*/ 188 h 225"/>
                  <a:gd name="T10" fmla="*/ 177 w 229"/>
                  <a:gd name="T11" fmla="*/ 225 h 225"/>
                  <a:gd name="T12" fmla="*/ 214 w 229"/>
                  <a:gd name="T13" fmla="*/ 198 h 225"/>
                  <a:gd name="T14" fmla="*/ 229 w 229"/>
                  <a:gd name="T15" fmla="*/ 149 h 225"/>
                  <a:gd name="T16" fmla="*/ 223 w 229"/>
                  <a:gd name="T17" fmla="*/ 144 h 225"/>
                  <a:gd name="T18" fmla="*/ 216 w 229"/>
                  <a:gd name="T19" fmla="*/ 153 h 225"/>
                  <a:gd name="T20" fmla="*/ 178 w 229"/>
                  <a:gd name="T21" fmla="*/ 214 h 225"/>
                  <a:gd name="T22" fmla="*/ 163 w 229"/>
                  <a:gd name="T23" fmla="*/ 191 h 225"/>
                  <a:gd name="T24" fmla="*/ 169 w 229"/>
                  <a:gd name="T25" fmla="*/ 155 h 225"/>
                  <a:gd name="T26" fmla="*/ 180 w 229"/>
                  <a:gd name="T27" fmla="*/ 110 h 225"/>
                  <a:gd name="T28" fmla="*/ 198 w 229"/>
                  <a:gd name="T29" fmla="*/ 40 h 225"/>
                  <a:gd name="T30" fmla="*/ 202 w 229"/>
                  <a:gd name="T31" fmla="*/ 23 h 225"/>
                  <a:gd name="T32" fmla="*/ 187 w 229"/>
                  <a:gd name="T33" fmla="*/ 9 h 225"/>
                  <a:gd name="T34" fmla="*/ 166 w 229"/>
                  <a:gd name="T35" fmla="*/ 31 h 225"/>
                  <a:gd name="T36" fmla="*/ 134 w 229"/>
                  <a:gd name="T37" fmla="*/ 161 h 225"/>
                  <a:gd name="T38" fmla="*/ 124 w 229"/>
                  <a:gd name="T39" fmla="*/ 179 h 225"/>
                  <a:gd name="T40" fmla="*/ 68 w 229"/>
                  <a:gd name="T41" fmla="*/ 214 h 225"/>
                  <a:gd name="T42" fmla="*/ 36 w 229"/>
                  <a:gd name="T43" fmla="*/ 168 h 225"/>
                  <a:gd name="T44" fmla="*/ 63 w 229"/>
                  <a:gd name="T45" fmla="*/ 58 h 225"/>
                  <a:gd name="T46" fmla="*/ 121 w 229"/>
                  <a:gd name="T47" fmla="*/ 10 h 225"/>
                  <a:gd name="T48" fmla="*/ 160 w 229"/>
                  <a:gd name="T49" fmla="*/ 54 h 225"/>
                  <a:gd name="T50" fmla="*/ 159 w 229"/>
                  <a:gd name="T51" fmla="*/ 63 h 225"/>
                  <a:gd name="T52" fmla="*/ 134 w 229"/>
                  <a:gd name="T53" fmla="*/ 16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9" h="225">
                    <a:moveTo>
                      <a:pt x="166" y="31"/>
                    </a:moveTo>
                    <a:cubicBezTo>
                      <a:pt x="157" y="13"/>
                      <a:pt x="143" y="0"/>
                      <a:pt x="121" y="0"/>
                    </a:cubicBezTo>
                    <a:cubicBezTo>
                      <a:pt x="62" y="0"/>
                      <a:pt x="0" y="73"/>
                      <a:pt x="0" y="146"/>
                    </a:cubicBezTo>
                    <a:cubicBezTo>
                      <a:pt x="0" y="192"/>
                      <a:pt x="28" y="225"/>
                      <a:pt x="67" y="225"/>
                    </a:cubicBezTo>
                    <a:cubicBezTo>
                      <a:pt x="77" y="225"/>
                      <a:pt x="102" y="223"/>
                      <a:pt x="132" y="188"/>
                    </a:cubicBezTo>
                    <a:cubicBezTo>
                      <a:pt x="136" y="209"/>
                      <a:pt x="153" y="225"/>
                      <a:pt x="177" y="225"/>
                    </a:cubicBezTo>
                    <a:cubicBezTo>
                      <a:pt x="194" y="225"/>
                      <a:pt x="206" y="214"/>
                      <a:pt x="214" y="198"/>
                    </a:cubicBezTo>
                    <a:cubicBezTo>
                      <a:pt x="222" y="180"/>
                      <a:pt x="229" y="150"/>
                      <a:pt x="229" y="149"/>
                    </a:cubicBezTo>
                    <a:cubicBezTo>
                      <a:pt x="229" y="144"/>
                      <a:pt x="224" y="144"/>
                      <a:pt x="223" y="144"/>
                    </a:cubicBezTo>
                    <a:cubicBezTo>
                      <a:pt x="218" y="144"/>
                      <a:pt x="217" y="146"/>
                      <a:pt x="216" y="153"/>
                    </a:cubicBezTo>
                    <a:cubicBezTo>
                      <a:pt x="207" y="185"/>
                      <a:pt x="198" y="214"/>
                      <a:pt x="178" y="214"/>
                    </a:cubicBezTo>
                    <a:cubicBezTo>
                      <a:pt x="164" y="214"/>
                      <a:pt x="163" y="201"/>
                      <a:pt x="163" y="191"/>
                    </a:cubicBezTo>
                    <a:cubicBezTo>
                      <a:pt x="163" y="181"/>
                      <a:pt x="164" y="177"/>
                      <a:pt x="169" y="155"/>
                    </a:cubicBezTo>
                    <a:cubicBezTo>
                      <a:pt x="175" y="134"/>
                      <a:pt x="176" y="129"/>
                      <a:pt x="180" y="110"/>
                    </a:cubicBezTo>
                    <a:lnTo>
                      <a:pt x="198" y="40"/>
                    </a:lnTo>
                    <a:cubicBezTo>
                      <a:pt x="202" y="26"/>
                      <a:pt x="202" y="25"/>
                      <a:pt x="202" y="23"/>
                    </a:cubicBezTo>
                    <a:cubicBezTo>
                      <a:pt x="202" y="14"/>
                      <a:pt x="196" y="9"/>
                      <a:pt x="187" y="9"/>
                    </a:cubicBezTo>
                    <a:cubicBezTo>
                      <a:pt x="175" y="9"/>
                      <a:pt x="168" y="20"/>
                      <a:pt x="166" y="31"/>
                    </a:cubicBezTo>
                    <a:close/>
                    <a:moveTo>
                      <a:pt x="134" y="161"/>
                    </a:moveTo>
                    <a:cubicBezTo>
                      <a:pt x="132" y="170"/>
                      <a:pt x="132" y="171"/>
                      <a:pt x="124" y="179"/>
                    </a:cubicBezTo>
                    <a:cubicBezTo>
                      <a:pt x="102" y="206"/>
                      <a:pt x="82" y="214"/>
                      <a:pt x="68" y="214"/>
                    </a:cubicBezTo>
                    <a:cubicBezTo>
                      <a:pt x="43" y="214"/>
                      <a:pt x="36" y="187"/>
                      <a:pt x="36" y="168"/>
                    </a:cubicBezTo>
                    <a:cubicBezTo>
                      <a:pt x="36" y="143"/>
                      <a:pt x="52" y="81"/>
                      <a:pt x="63" y="58"/>
                    </a:cubicBezTo>
                    <a:cubicBezTo>
                      <a:pt x="79" y="29"/>
                      <a:pt x="101" y="10"/>
                      <a:pt x="121" y="10"/>
                    </a:cubicBezTo>
                    <a:cubicBezTo>
                      <a:pt x="153" y="10"/>
                      <a:pt x="160" y="51"/>
                      <a:pt x="160" y="54"/>
                    </a:cubicBezTo>
                    <a:cubicBezTo>
                      <a:pt x="160" y="57"/>
                      <a:pt x="159" y="60"/>
                      <a:pt x="159" y="63"/>
                    </a:cubicBezTo>
                    <a:lnTo>
                      <a:pt x="134" y="161"/>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70">
                <a:extLst>
                  <a:ext uri="{FF2B5EF4-FFF2-40B4-BE49-F238E27FC236}">
                    <a16:creationId xmlns:a16="http://schemas.microsoft.com/office/drawing/2014/main" id="{13D6148C-DCA0-4E68-9341-83B8D693399B}"/>
                  </a:ext>
                </a:extLst>
              </p:cNvPr>
              <p:cNvSpPr>
                <a:spLocks/>
              </p:cNvSpPr>
              <p:nvPr>
                <p:custDataLst>
                  <p:tags r:id="rId72"/>
                </p:custDataLst>
              </p:nvPr>
            </p:nvSpPr>
            <p:spPr bwMode="auto">
              <a:xfrm>
                <a:off x="3198813" y="2587625"/>
                <a:ext cx="76200" cy="160338"/>
              </a:xfrm>
              <a:custGeom>
                <a:avLst/>
                <a:gdLst>
                  <a:gd name="T0" fmla="*/ 71 w 118"/>
                  <a:gd name="T1" fmla="*/ 80 h 221"/>
                  <a:gd name="T2" fmla="*/ 107 w 118"/>
                  <a:gd name="T3" fmla="*/ 80 h 221"/>
                  <a:gd name="T4" fmla="*/ 118 w 118"/>
                  <a:gd name="T5" fmla="*/ 72 h 221"/>
                  <a:gd name="T6" fmla="*/ 108 w 118"/>
                  <a:gd name="T7" fmla="*/ 67 h 221"/>
                  <a:gd name="T8" fmla="*/ 74 w 118"/>
                  <a:gd name="T9" fmla="*/ 67 h 221"/>
                  <a:gd name="T10" fmla="*/ 87 w 118"/>
                  <a:gd name="T11" fmla="*/ 16 h 221"/>
                  <a:gd name="T12" fmla="*/ 88 w 118"/>
                  <a:gd name="T13" fmla="*/ 11 h 221"/>
                  <a:gd name="T14" fmla="*/ 77 w 118"/>
                  <a:gd name="T15" fmla="*/ 0 h 221"/>
                  <a:gd name="T16" fmla="*/ 60 w 118"/>
                  <a:gd name="T17" fmla="*/ 15 h 221"/>
                  <a:gd name="T18" fmla="*/ 47 w 118"/>
                  <a:gd name="T19" fmla="*/ 67 h 221"/>
                  <a:gd name="T20" fmla="*/ 11 w 118"/>
                  <a:gd name="T21" fmla="*/ 67 h 221"/>
                  <a:gd name="T22" fmla="*/ 0 w 118"/>
                  <a:gd name="T23" fmla="*/ 75 h 221"/>
                  <a:gd name="T24" fmla="*/ 11 w 118"/>
                  <a:gd name="T25" fmla="*/ 80 h 221"/>
                  <a:gd name="T26" fmla="*/ 44 w 118"/>
                  <a:gd name="T27" fmla="*/ 80 h 221"/>
                  <a:gd name="T28" fmla="*/ 23 w 118"/>
                  <a:gd name="T29" fmla="*/ 162 h 221"/>
                  <a:gd name="T30" fmla="*/ 18 w 118"/>
                  <a:gd name="T31" fmla="*/ 188 h 221"/>
                  <a:gd name="T32" fmla="*/ 55 w 118"/>
                  <a:gd name="T33" fmla="*/ 221 h 221"/>
                  <a:gd name="T34" fmla="*/ 116 w 118"/>
                  <a:gd name="T35" fmla="*/ 168 h 221"/>
                  <a:gd name="T36" fmla="*/ 110 w 118"/>
                  <a:gd name="T37" fmla="*/ 163 h 221"/>
                  <a:gd name="T38" fmla="*/ 103 w 118"/>
                  <a:gd name="T39" fmla="*/ 170 h 221"/>
                  <a:gd name="T40" fmla="*/ 56 w 118"/>
                  <a:gd name="T41" fmla="*/ 211 h 221"/>
                  <a:gd name="T42" fmla="*/ 44 w 118"/>
                  <a:gd name="T43" fmla="*/ 194 h 221"/>
                  <a:gd name="T44" fmla="*/ 46 w 118"/>
                  <a:gd name="T45" fmla="*/ 180 h 221"/>
                  <a:gd name="T46" fmla="*/ 71 w 118"/>
                  <a:gd name="T47" fmla="*/ 8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 h="221">
                    <a:moveTo>
                      <a:pt x="71" y="80"/>
                    </a:moveTo>
                    <a:lnTo>
                      <a:pt x="107" y="80"/>
                    </a:lnTo>
                    <a:cubicBezTo>
                      <a:pt x="114" y="80"/>
                      <a:pt x="118" y="80"/>
                      <a:pt x="118" y="72"/>
                    </a:cubicBezTo>
                    <a:cubicBezTo>
                      <a:pt x="118" y="67"/>
                      <a:pt x="114" y="67"/>
                      <a:pt x="108" y="67"/>
                    </a:cubicBezTo>
                    <a:lnTo>
                      <a:pt x="74" y="67"/>
                    </a:lnTo>
                    <a:lnTo>
                      <a:pt x="87" y="16"/>
                    </a:lnTo>
                    <a:cubicBezTo>
                      <a:pt x="88" y="14"/>
                      <a:pt x="88" y="12"/>
                      <a:pt x="88" y="11"/>
                    </a:cubicBezTo>
                    <a:cubicBezTo>
                      <a:pt x="88" y="5"/>
                      <a:pt x="84" y="0"/>
                      <a:pt x="77" y="0"/>
                    </a:cubicBezTo>
                    <a:cubicBezTo>
                      <a:pt x="68" y="0"/>
                      <a:pt x="63" y="6"/>
                      <a:pt x="60" y="15"/>
                    </a:cubicBezTo>
                    <a:cubicBezTo>
                      <a:pt x="58" y="23"/>
                      <a:pt x="62" y="7"/>
                      <a:pt x="47" y="67"/>
                    </a:cubicBezTo>
                    <a:lnTo>
                      <a:pt x="11" y="67"/>
                    </a:lnTo>
                    <a:cubicBezTo>
                      <a:pt x="5" y="67"/>
                      <a:pt x="0" y="67"/>
                      <a:pt x="0" y="75"/>
                    </a:cubicBezTo>
                    <a:cubicBezTo>
                      <a:pt x="0" y="80"/>
                      <a:pt x="4" y="80"/>
                      <a:pt x="11" y="80"/>
                    </a:cubicBezTo>
                    <a:lnTo>
                      <a:pt x="44" y="80"/>
                    </a:lnTo>
                    <a:lnTo>
                      <a:pt x="23" y="162"/>
                    </a:lnTo>
                    <a:cubicBezTo>
                      <a:pt x="21" y="171"/>
                      <a:pt x="18" y="183"/>
                      <a:pt x="18" y="188"/>
                    </a:cubicBezTo>
                    <a:cubicBezTo>
                      <a:pt x="18" y="208"/>
                      <a:pt x="35" y="221"/>
                      <a:pt x="55" y="221"/>
                    </a:cubicBezTo>
                    <a:cubicBezTo>
                      <a:pt x="94" y="221"/>
                      <a:pt x="116" y="172"/>
                      <a:pt x="116" y="168"/>
                    </a:cubicBezTo>
                    <a:cubicBezTo>
                      <a:pt x="116" y="163"/>
                      <a:pt x="111" y="163"/>
                      <a:pt x="110" y="163"/>
                    </a:cubicBezTo>
                    <a:cubicBezTo>
                      <a:pt x="106" y="163"/>
                      <a:pt x="106" y="164"/>
                      <a:pt x="103" y="170"/>
                    </a:cubicBezTo>
                    <a:cubicBezTo>
                      <a:pt x="93" y="192"/>
                      <a:pt x="76" y="211"/>
                      <a:pt x="56" y="211"/>
                    </a:cubicBezTo>
                    <a:cubicBezTo>
                      <a:pt x="49" y="211"/>
                      <a:pt x="44" y="207"/>
                      <a:pt x="44" y="194"/>
                    </a:cubicBezTo>
                    <a:cubicBezTo>
                      <a:pt x="44" y="191"/>
                      <a:pt x="46" y="183"/>
                      <a:pt x="46" y="180"/>
                    </a:cubicBezTo>
                    <a:lnTo>
                      <a:pt x="71" y="8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71">
                <a:extLst>
                  <a:ext uri="{FF2B5EF4-FFF2-40B4-BE49-F238E27FC236}">
                    <a16:creationId xmlns:a16="http://schemas.microsoft.com/office/drawing/2014/main" id="{FDB71764-364C-495F-94BF-44428806CABF}"/>
                  </a:ext>
                </a:extLst>
              </p:cNvPr>
              <p:cNvSpPr>
                <a:spLocks/>
              </p:cNvSpPr>
              <p:nvPr>
                <p:custDataLst>
                  <p:tags r:id="rId73"/>
                </p:custDataLst>
              </p:nvPr>
            </p:nvSpPr>
            <p:spPr bwMode="auto">
              <a:xfrm>
                <a:off x="3319463" y="2422525"/>
                <a:ext cx="74613" cy="358775"/>
              </a:xfrm>
              <a:custGeom>
                <a:avLst/>
                <a:gdLst>
                  <a:gd name="T0" fmla="*/ 116 w 116"/>
                  <a:gd name="T1" fmla="*/ 249 h 499"/>
                  <a:gd name="T2" fmla="*/ 83 w 116"/>
                  <a:gd name="T3" fmla="*/ 94 h 499"/>
                  <a:gd name="T4" fmla="*/ 5 w 116"/>
                  <a:gd name="T5" fmla="*/ 0 h 499"/>
                  <a:gd name="T6" fmla="*/ 0 w 116"/>
                  <a:gd name="T7" fmla="*/ 5 h 499"/>
                  <a:gd name="T8" fmla="*/ 10 w 116"/>
                  <a:gd name="T9" fmla="*/ 16 h 499"/>
                  <a:gd name="T10" fmla="*/ 87 w 116"/>
                  <a:gd name="T11" fmla="*/ 249 h 499"/>
                  <a:gd name="T12" fmla="*/ 7 w 116"/>
                  <a:gd name="T13" fmla="*/ 485 h 499"/>
                  <a:gd name="T14" fmla="*/ 0 w 116"/>
                  <a:gd name="T15" fmla="*/ 494 h 499"/>
                  <a:gd name="T16" fmla="*/ 5 w 116"/>
                  <a:gd name="T17" fmla="*/ 499 h 499"/>
                  <a:gd name="T18" fmla="*/ 85 w 116"/>
                  <a:gd name="T19" fmla="*/ 401 h 499"/>
                  <a:gd name="T20" fmla="*/ 116 w 116"/>
                  <a:gd name="T21" fmla="*/ 24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249"/>
                    </a:moveTo>
                    <a:cubicBezTo>
                      <a:pt x="116" y="210"/>
                      <a:pt x="111" y="150"/>
                      <a:pt x="83" y="94"/>
                    </a:cubicBezTo>
                    <a:cubicBezTo>
                      <a:pt x="53" y="32"/>
                      <a:pt x="10" y="0"/>
                      <a:pt x="5" y="0"/>
                    </a:cubicBezTo>
                    <a:cubicBezTo>
                      <a:pt x="2" y="0"/>
                      <a:pt x="0" y="2"/>
                      <a:pt x="0" y="5"/>
                    </a:cubicBezTo>
                    <a:cubicBezTo>
                      <a:pt x="0" y="6"/>
                      <a:pt x="0" y="7"/>
                      <a:pt x="10" y="16"/>
                    </a:cubicBezTo>
                    <a:cubicBezTo>
                      <a:pt x="59" y="66"/>
                      <a:pt x="87" y="145"/>
                      <a:pt x="87" y="249"/>
                    </a:cubicBezTo>
                    <a:cubicBezTo>
                      <a:pt x="87" y="335"/>
                      <a:pt x="69" y="422"/>
                      <a:pt x="7" y="485"/>
                    </a:cubicBezTo>
                    <a:cubicBezTo>
                      <a:pt x="0" y="491"/>
                      <a:pt x="0" y="492"/>
                      <a:pt x="0" y="494"/>
                    </a:cubicBezTo>
                    <a:cubicBezTo>
                      <a:pt x="0" y="497"/>
                      <a:pt x="2" y="499"/>
                      <a:pt x="5" y="499"/>
                    </a:cubicBezTo>
                    <a:cubicBezTo>
                      <a:pt x="10" y="499"/>
                      <a:pt x="55" y="465"/>
                      <a:pt x="85" y="401"/>
                    </a:cubicBezTo>
                    <a:cubicBezTo>
                      <a:pt x="110" y="346"/>
                      <a:pt x="116" y="291"/>
                      <a:pt x="116" y="249"/>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39" name="TextBox 738">
              <a:extLst>
                <a:ext uri="{FF2B5EF4-FFF2-40B4-BE49-F238E27FC236}">
                  <a16:creationId xmlns:a16="http://schemas.microsoft.com/office/drawing/2014/main" id="{F3280DB2-6838-4EDD-B199-ED701381A76E}"/>
                </a:ext>
              </a:extLst>
            </p:cNvPr>
            <p:cNvSpPr txBox="1"/>
            <p:nvPr/>
          </p:nvSpPr>
          <p:spPr>
            <a:xfrm>
              <a:off x="2604771" y="2294816"/>
              <a:ext cx="1754413" cy="523220"/>
            </a:xfrm>
            <a:prstGeom prst="rect">
              <a:avLst/>
            </a:prstGeom>
            <a:noFill/>
          </p:spPr>
          <p:txBody>
            <a:bodyPr wrap="square" rtlCol="0">
              <a:spAutoFit/>
            </a:bodyPr>
            <a:lstStyle/>
            <a:p>
              <a:pPr algn="ctr"/>
              <a:r>
                <a:rPr lang="en-US" sz="2800" dirty="0"/>
                <a:t>Model:</a:t>
              </a:r>
            </a:p>
          </p:txBody>
        </p:sp>
      </p:grpSp>
      <p:grpSp>
        <p:nvGrpSpPr>
          <p:cNvPr id="795" name="Group 794">
            <a:extLst>
              <a:ext uri="{FF2B5EF4-FFF2-40B4-BE49-F238E27FC236}">
                <a16:creationId xmlns:a16="http://schemas.microsoft.com/office/drawing/2014/main" id="{9B8FA866-1466-456D-A05D-9CD1F8C362A3}"/>
              </a:ext>
            </a:extLst>
          </p:cNvPr>
          <p:cNvGrpSpPr/>
          <p:nvPr/>
        </p:nvGrpSpPr>
        <p:grpSpPr>
          <a:xfrm>
            <a:off x="2366193" y="3335396"/>
            <a:ext cx="4575223" cy="523220"/>
            <a:chOff x="2366193" y="2999814"/>
            <a:chExt cx="4575223" cy="523220"/>
          </a:xfrm>
        </p:grpSpPr>
        <p:grpSp>
          <p:nvGrpSpPr>
            <p:cNvPr id="359" name="Group 358">
              <a:extLst>
                <a:ext uri="{FF2B5EF4-FFF2-40B4-BE49-F238E27FC236}">
                  <a16:creationId xmlns:a16="http://schemas.microsoft.com/office/drawing/2014/main" id="{38A0DF77-40E3-475F-9398-0BE4DD102B87}"/>
                </a:ext>
              </a:extLst>
            </p:cNvPr>
            <p:cNvGrpSpPr>
              <a:grpSpLocks noChangeAspect="1"/>
            </p:cNvGrpSpPr>
            <p:nvPr>
              <p:custDataLst>
                <p:tags r:id="rId48"/>
              </p:custDataLst>
            </p:nvPr>
          </p:nvGrpSpPr>
          <p:grpSpPr>
            <a:xfrm>
              <a:off x="4995141" y="3100509"/>
              <a:ext cx="1946275" cy="358775"/>
              <a:chOff x="2198688" y="3019425"/>
              <a:chExt cx="1946275" cy="358775"/>
            </a:xfrm>
          </p:grpSpPr>
          <p:sp>
            <p:nvSpPr>
              <p:cNvPr id="343" name="Freeform 78">
                <a:extLst>
                  <a:ext uri="{FF2B5EF4-FFF2-40B4-BE49-F238E27FC236}">
                    <a16:creationId xmlns:a16="http://schemas.microsoft.com/office/drawing/2014/main" id="{A0D2799B-77CA-446F-8AB3-EF4E1AA39C67}"/>
                  </a:ext>
                </a:extLst>
              </p:cNvPr>
              <p:cNvSpPr>
                <a:spLocks/>
              </p:cNvSpPr>
              <p:nvPr>
                <p:custDataLst>
                  <p:tags r:id="rId49"/>
                </p:custDataLst>
              </p:nvPr>
            </p:nvSpPr>
            <p:spPr bwMode="auto">
              <a:xfrm>
                <a:off x="2198688" y="3019425"/>
                <a:ext cx="71438" cy="358775"/>
              </a:xfrm>
              <a:custGeom>
                <a:avLst/>
                <a:gdLst>
                  <a:gd name="T0" fmla="*/ 109 w 112"/>
                  <a:gd name="T1" fmla="*/ 19 h 499"/>
                  <a:gd name="T2" fmla="*/ 112 w 112"/>
                  <a:gd name="T3" fmla="*/ 10 h 499"/>
                  <a:gd name="T4" fmla="*/ 102 w 112"/>
                  <a:gd name="T5" fmla="*/ 0 h 499"/>
                  <a:gd name="T6" fmla="*/ 90 w 112"/>
                  <a:gd name="T7" fmla="*/ 11 h 499"/>
                  <a:gd name="T8" fmla="*/ 3 w 112"/>
                  <a:gd name="T9" fmla="*/ 240 h 499"/>
                  <a:gd name="T10" fmla="*/ 0 w 112"/>
                  <a:gd name="T11" fmla="*/ 249 h 499"/>
                  <a:gd name="T12" fmla="*/ 3 w 112"/>
                  <a:gd name="T13" fmla="*/ 258 h 499"/>
                  <a:gd name="T14" fmla="*/ 90 w 112"/>
                  <a:gd name="T15" fmla="*/ 487 h 499"/>
                  <a:gd name="T16" fmla="*/ 102 w 112"/>
                  <a:gd name="T17" fmla="*/ 499 h 499"/>
                  <a:gd name="T18" fmla="*/ 112 w 112"/>
                  <a:gd name="T19" fmla="*/ 489 h 499"/>
                  <a:gd name="T20" fmla="*/ 109 w 112"/>
                  <a:gd name="T21" fmla="*/ 481 h 499"/>
                  <a:gd name="T22" fmla="*/ 21 w 112"/>
                  <a:gd name="T23" fmla="*/ 249 h 499"/>
                  <a:gd name="T24" fmla="*/ 109 w 112"/>
                  <a:gd name="T25" fmla="*/ 1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 h="499">
                    <a:moveTo>
                      <a:pt x="109" y="19"/>
                    </a:moveTo>
                    <a:cubicBezTo>
                      <a:pt x="112" y="13"/>
                      <a:pt x="112" y="12"/>
                      <a:pt x="112" y="10"/>
                    </a:cubicBezTo>
                    <a:cubicBezTo>
                      <a:pt x="112" y="4"/>
                      <a:pt x="107" y="0"/>
                      <a:pt x="102" y="0"/>
                    </a:cubicBezTo>
                    <a:cubicBezTo>
                      <a:pt x="97" y="0"/>
                      <a:pt x="94" y="2"/>
                      <a:pt x="90" y="11"/>
                    </a:cubicBezTo>
                    <a:lnTo>
                      <a:pt x="3" y="240"/>
                    </a:lnTo>
                    <a:cubicBezTo>
                      <a:pt x="2" y="243"/>
                      <a:pt x="0" y="246"/>
                      <a:pt x="0" y="249"/>
                    </a:cubicBezTo>
                    <a:cubicBezTo>
                      <a:pt x="0" y="251"/>
                      <a:pt x="0" y="252"/>
                      <a:pt x="3" y="258"/>
                    </a:cubicBezTo>
                    <a:lnTo>
                      <a:pt x="90" y="487"/>
                    </a:lnTo>
                    <a:cubicBezTo>
                      <a:pt x="92" y="492"/>
                      <a:pt x="95" y="499"/>
                      <a:pt x="102" y="499"/>
                    </a:cubicBezTo>
                    <a:cubicBezTo>
                      <a:pt x="107" y="499"/>
                      <a:pt x="112" y="494"/>
                      <a:pt x="112" y="489"/>
                    </a:cubicBezTo>
                    <a:cubicBezTo>
                      <a:pt x="112" y="487"/>
                      <a:pt x="112" y="486"/>
                      <a:pt x="109" y="481"/>
                    </a:cubicBezTo>
                    <a:lnTo>
                      <a:pt x="21" y="249"/>
                    </a:lnTo>
                    <a:lnTo>
                      <a:pt x="109" y="19"/>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 name="Freeform 79">
                <a:extLst>
                  <a:ext uri="{FF2B5EF4-FFF2-40B4-BE49-F238E27FC236}">
                    <a16:creationId xmlns:a16="http://schemas.microsoft.com/office/drawing/2014/main" id="{CABE8509-C721-4CE5-BA86-97D8863D5BDC}"/>
                  </a:ext>
                </a:extLst>
              </p:cNvPr>
              <p:cNvSpPr>
                <a:spLocks/>
              </p:cNvSpPr>
              <p:nvPr>
                <p:custDataLst>
                  <p:tags r:id="rId50"/>
                </p:custDataLst>
              </p:nvPr>
            </p:nvSpPr>
            <p:spPr bwMode="auto">
              <a:xfrm>
                <a:off x="2303463" y="3128963"/>
                <a:ext cx="114300" cy="163513"/>
              </a:xfrm>
              <a:custGeom>
                <a:avLst/>
                <a:gdLst>
                  <a:gd name="T0" fmla="*/ 170 w 184"/>
                  <a:gd name="T1" fmla="*/ 33 h 225"/>
                  <a:gd name="T2" fmla="*/ 146 w 184"/>
                  <a:gd name="T3" fmla="*/ 56 h 225"/>
                  <a:gd name="T4" fmla="*/ 161 w 184"/>
                  <a:gd name="T5" fmla="*/ 70 h 225"/>
                  <a:gd name="T6" fmla="*/ 184 w 184"/>
                  <a:gd name="T7" fmla="*/ 42 h 225"/>
                  <a:gd name="T8" fmla="*/ 125 w 184"/>
                  <a:gd name="T9" fmla="*/ 0 h 225"/>
                  <a:gd name="T10" fmla="*/ 40 w 184"/>
                  <a:gd name="T11" fmla="*/ 72 h 225"/>
                  <a:gd name="T12" fmla="*/ 92 w 184"/>
                  <a:gd name="T13" fmla="*/ 122 h 225"/>
                  <a:gd name="T14" fmla="*/ 144 w 184"/>
                  <a:gd name="T15" fmla="*/ 160 h 225"/>
                  <a:gd name="T16" fmla="*/ 72 w 184"/>
                  <a:gd name="T17" fmla="*/ 214 h 225"/>
                  <a:gd name="T18" fmla="*/ 15 w 184"/>
                  <a:gd name="T19" fmla="*/ 188 h 225"/>
                  <a:gd name="T20" fmla="*/ 47 w 184"/>
                  <a:gd name="T21" fmla="*/ 162 h 225"/>
                  <a:gd name="T22" fmla="*/ 28 w 184"/>
                  <a:gd name="T23" fmla="*/ 144 h 225"/>
                  <a:gd name="T24" fmla="*/ 0 w 184"/>
                  <a:gd name="T25" fmla="*/ 177 h 225"/>
                  <a:gd name="T26" fmla="*/ 72 w 184"/>
                  <a:gd name="T27" fmla="*/ 225 h 225"/>
                  <a:gd name="T28" fmla="*/ 172 w 184"/>
                  <a:gd name="T29" fmla="*/ 143 h 225"/>
                  <a:gd name="T30" fmla="*/ 157 w 184"/>
                  <a:gd name="T31" fmla="*/ 106 h 225"/>
                  <a:gd name="T32" fmla="*/ 107 w 184"/>
                  <a:gd name="T33" fmla="*/ 85 h 225"/>
                  <a:gd name="T34" fmla="*/ 69 w 184"/>
                  <a:gd name="T35" fmla="*/ 55 h 225"/>
                  <a:gd name="T36" fmla="*/ 125 w 184"/>
                  <a:gd name="T37" fmla="*/ 10 h 225"/>
                  <a:gd name="T38" fmla="*/ 170 w 184"/>
                  <a:gd name="T39" fmla="*/ 3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4" h="225">
                    <a:moveTo>
                      <a:pt x="170" y="33"/>
                    </a:moveTo>
                    <a:cubicBezTo>
                      <a:pt x="156" y="34"/>
                      <a:pt x="146" y="45"/>
                      <a:pt x="146" y="56"/>
                    </a:cubicBezTo>
                    <a:cubicBezTo>
                      <a:pt x="146" y="63"/>
                      <a:pt x="150" y="70"/>
                      <a:pt x="161" y="70"/>
                    </a:cubicBezTo>
                    <a:cubicBezTo>
                      <a:pt x="172" y="70"/>
                      <a:pt x="184" y="62"/>
                      <a:pt x="184" y="42"/>
                    </a:cubicBezTo>
                    <a:cubicBezTo>
                      <a:pt x="184" y="20"/>
                      <a:pt x="163" y="0"/>
                      <a:pt x="125" y="0"/>
                    </a:cubicBezTo>
                    <a:cubicBezTo>
                      <a:pt x="59" y="0"/>
                      <a:pt x="40" y="50"/>
                      <a:pt x="40" y="72"/>
                    </a:cubicBezTo>
                    <a:cubicBezTo>
                      <a:pt x="40" y="111"/>
                      <a:pt x="77" y="119"/>
                      <a:pt x="92" y="122"/>
                    </a:cubicBezTo>
                    <a:cubicBezTo>
                      <a:pt x="118" y="127"/>
                      <a:pt x="144" y="132"/>
                      <a:pt x="144" y="160"/>
                    </a:cubicBezTo>
                    <a:cubicBezTo>
                      <a:pt x="144" y="173"/>
                      <a:pt x="132" y="214"/>
                      <a:pt x="72" y="214"/>
                    </a:cubicBezTo>
                    <a:cubicBezTo>
                      <a:pt x="65" y="214"/>
                      <a:pt x="27" y="214"/>
                      <a:pt x="15" y="188"/>
                    </a:cubicBezTo>
                    <a:cubicBezTo>
                      <a:pt x="34" y="190"/>
                      <a:pt x="47" y="176"/>
                      <a:pt x="47" y="162"/>
                    </a:cubicBezTo>
                    <a:cubicBezTo>
                      <a:pt x="47" y="150"/>
                      <a:pt x="39" y="144"/>
                      <a:pt x="28" y="144"/>
                    </a:cubicBezTo>
                    <a:cubicBezTo>
                      <a:pt x="15" y="144"/>
                      <a:pt x="0" y="155"/>
                      <a:pt x="0" y="177"/>
                    </a:cubicBezTo>
                    <a:cubicBezTo>
                      <a:pt x="0" y="205"/>
                      <a:pt x="29" y="225"/>
                      <a:pt x="72" y="225"/>
                    </a:cubicBezTo>
                    <a:cubicBezTo>
                      <a:pt x="153" y="225"/>
                      <a:pt x="172" y="165"/>
                      <a:pt x="172" y="143"/>
                    </a:cubicBezTo>
                    <a:cubicBezTo>
                      <a:pt x="172" y="125"/>
                      <a:pt x="163" y="112"/>
                      <a:pt x="157" y="106"/>
                    </a:cubicBezTo>
                    <a:cubicBezTo>
                      <a:pt x="143" y="92"/>
                      <a:pt x="129" y="90"/>
                      <a:pt x="107" y="85"/>
                    </a:cubicBezTo>
                    <a:cubicBezTo>
                      <a:pt x="89" y="81"/>
                      <a:pt x="69" y="78"/>
                      <a:pt x="69" y="55"/>
                    </a:cubicBezTo>
                    <a:cubicBezTo>
                      <a:pt x="69" y="41"/>
                      <a:pt x="81" y="10"/>
                      <a:pt x="125" y="10"/>
                    </a:cubicBezTo>
                    <a:cubicBezTo>
                      <a:pt x="137" y="10"/>
                      <a:pt x="162" y="14"/>
                      <a:pt x="170" y="33"/>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 name="Freeform 80">
                <a:extLst>
                  <a:ext uri="{FF2B5EF4-FFF2-40B4-BE49-F238E27FC236}">
                    <a16:creationId xmlns:a16="http://schemas.microsoft.com/office/drawing/2014/main" id="{AA429DD1-87E9-4D15-BF2B-E882F406F036}"/>
                  </a:ext>
                </a:extLst>
              </p:cNvPr>
              <p:cNvSpPr>
                <a:spLocks/>
              </p:cNvSpPr>
              <p:nvPr>
                <p:custDataLst>
                  <p:tags r:id="rId51"/>
                </p:custDataLst>
              </p:nvPr>
            </p:nvSpPr>
            <p:spPr bwMode="auto">
              <a:xfrm>
                <a:off x="2443163" y="3184525"/>
                <a:ext cx="73025" cy="160338"/>
              </a:xfrm>
              <a:custGeom>
                <a:avLst/>
                <a:gdLst>
                  <a:gd name="T0" fmla="*/ 71 w 118"/>
                  <a:gd name="T1" fmla="*/ 80 h 221"/>
                  <a:gd name="T2" fmla="*/ 106 w 118"/>
                  <a:gd name="T3" fmla="*/ 80 h 221"/>
                  <a:gd name="T4" fmla="*/ 118 w 118"/>
                  <a:gd name="T5" fmla="*/ 72 h 221"/>
                  <a:gd name="T6" fmla="*/ 107 w 118"/>
                  <a:gd name="T7" fmla="*/ 67 h 221"/>
                  <a:gd name="T8" fmla="*/ 74 w 118"/>
                  <a:gd name="T9" fmla="*/ 67 h 221"/>
                  <a:gd name="T10" fmla="*/ 87 w 118"/>
                  <a:gd name="T11" fmla="*/ 16 h 221"/>
                  <a:gd name="T12" fmla="*/ 88 w 118"/>
                  <a:gd name="T13" fmla="*/ 11 h 221"/>
                  <a:gd name="T14" fmla="*/ 76 w 118"/>
                  <a:gd name="T15" fmla="*/ 0 h 221"/>
                  <a:gd name="T16" fmla="*/ 60 w 118"/>
                  <a:gd name="T17" fmla="*/ 15 h 221"/>
                  <a:gd name="T18" fmla="*/ 46 w 118"/>
                  <a:gd name="T19" fmla="*/ 67 h 221"/>
                  <a:gd name="T20" fmla="*/ 11 w 118"/>
                  <a:gd name="T21" fmla="*/ 67 h 221"/>
                  <a:gd name="T22" fmla="*/ 0 w 118"/>
                  <a:gd name="T23" fmla="*/ 75 h 221"/>
                  <a:gd name="T24" fmla="*/ 10 w 118"/>
                  <a:gd name="T25" fmla="*/ 80 h 221"/>
                  <a:gd name="T26" fmla="*/ 43 w 118"/>
                  <a:gd name="T27" fmla="*/ 80 h 221"/>
                  <a:gd name="T28" fmla="*/ 23 w 118"/>
                  <a:gd name="T29" fmla="*/ 162 h 221"/>
                  <a:gd name="T30" fmla="*/ 17 w 118"/>
                  <a:gd name="T31" fmla="*/ 188 h 221"/>
                  <a:gd name="T32" fmla="*/ 55 w 118"/>
                  <a:gd name="T33" fmla="*/ 221 h 221"/>
                  <a:gd name="T34" fmla="*/ 115 w 118"/>
                  <a:gd name="T35" fmla="*/ 168 h 221"/>
                  <a:gd name="T36" fmla="*/ 110 w 118"/>
                  <a:gd name="T37" fmla="*/ 163 h 221"/>
                  <a:gd name="T38" fmla="*/ 103 w 118"/>
                  <a:gd name="T39" fmla="*/ 170 h 221"/>
                  <a:gd name="T40" fmla="*/ 56 w 118"/>
                  <a:gd name="T41" fmla="*/ 211 h 221"/>
                  <a:gd name="T42" fmla="*/ 44 w 118"/>
                  <a:gd name="T43" fmla="*/ 194 h 221"/>
                  <a:gd name="T44" fmla="*/ 46 w 118"/>
                  <a:gd name="T45" fmla="*/ 180 h 221"/>
                  <a:gd name="T46" fmla="*/ 71 w 118"/>
                  <a:gd name="T47" fmla="*/ 8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 h="221">
                    <a:moveTo>
                      <a:pt x="71" y="80"/>
                    </a:moveTo>
                    <a:lnTo>
                      <a:pt x="106" y="80"/>
                    </a:lnTo>
                    <a:cubicBezTo>
                      <a:pt x="113" y="80"/>
                      <a:pt x="118" y="80"/>
                      <a:pt x="118" y="72"/>
                    </a:cubicBezTo>
                    <a:cubicBezTo>
                      <a:pt x="118" y="67"/>
                      <a:pt x="113" y="67"/>
                      <a:pt x="107" y="67"/>
                    </a:cubicBezTo>
                    <a:lnTo>
                      <a:pt x="74" y="67"/>
                    </a:lnTo>
                    <a:lnTo>
                      <a:pt x="87" y="16"/>
                    </a:lnTo>
                    <a:cubicBezTo>
                      <a:pt x="87" y="14"/>
                      <a:pt x="88" y="12"/>
                      <a:pt x="88" y="11"/>
                    </a:cubicBezTo>
                    <a:cubicBezTo>
                      <a:pt x="88" y="5"/>
                      <a:pt x="83" y="0"/>
                      <a:pt x="76" y="0"/>
                    </a:cubicBezTo>
                    <a:cubicBezTo>
                      <a:pt x="67" y="0"/>
                      <a:pt x="62" y="6"/>
                      <a:pt x="60" y="15"/>
                    </a:cubicBezTo>
                    <a:cubicBezTo>
                      <a:pt x="57" y="23"/>
                      <a:pt x="62" y="7"/>
                      <a:pt x="46" y="67"/>
                    </a:cubicBezTo>
                    <a:lnTo>
                      <a:pt x="11" y="67"/>
                    </a:lnTo>
                    <a:cubicBezTo>
                      <a:pt x="4" y="67"/>
                      <a:pt x="0" y="67"/>
                      <a:pt x="0" y="75"/>
                    </a:cubicBezTo>
                    <a:cubicBezTo>
                      <a:pt x="0" y="80"/>
                      <a:pt x="4" y="80"/>
                      <a:pt x="10" y="80"/>
                    </a:cubicBezTo>
                    <a:lnTo>
                      <a:pt x="43" y="80"/>
                    </a:lnTo>
                    <a:lnTo>
                      <a:pt x="23" y="162"/>
                    </a:lnTo>
                    <a:cubicBezTo>
                      <a:pt x="21" y="171"/>
                      <a:pt x="17" y="183"/>
                      <a:pt x="17" y="188"/>
                    </a:cubicBezTo>
                    <a:cubicBezTo>
                      <a:pt x="17" y="208"/>
                      <a:pt x="35" y="221"/>
                      <a:pt x="55" y="221"/>
                    </a:cubicBezTo>
                    <a:cubicBezTo>
                      <a:pt x="93" y="221"/>
                      <a:pt x="115" y="172"/>
                      <a:pt x="115" y="168"/>
                    </a:cubicBezTo>
                    <a:cubicBezTo>
                      <a:pt x="115" y="163"/>
                      <a:pt x="111" y="163"/>
                      <a:pt x="110" y="163"/>
                    </a:cubicBezTo>
                    <a:cubicBezTo>
                      <a:pt x="106" y="163"/>
                      <a:pt x="105" y="164"/>
                      <a:pt x="103" y="170"/>
                    </a:cubicBezTo>
                    <a:cubicBezTo>
                      <a:pt x="93" y="192"/>
                      <a:pt x="75" y="211"/>
                      <a:pt x="56" y="211"/>
                    </a:cubicBezTo>
                    <a:cubicBezTo>
                      <a:pt x="48" y="211"/>
                      <a:pt x="44" y="207"/>
                      <a:pt x="44" y="194"/>
                    </a:cubicBezTo>
                    <a:cubicBezTo>
                      <a:pt x="44" y="191"/>
                      <a:pt x="45" y="183"/>
                      <a:pt x="46" y="180"/>
                    </a:cubicBezTo>
                    <a:lnTo>
                      <a:pt x="71" y="8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Freeform 81">
                <a:extLst>
                  <a:ext uri="{FF2B5EF4-FFF2-40B4-BE49-F238E27FC236}">
                    <a16:creationId xmlns:a16="http://schemas.microsoft.com/office/drawing/2014/main" id="{85368F93-4714-4492-A8C0-2CD5013784D4}"/>
                  </a:ext>
                </a:extLst>
              </p:cNvPr>
              <p:cNvSpPr>
                <a:spLocks/>
              </p:cNvSpPr>
              <p:nvPr>
                <p:custDataLst>
                  <p:tags r:id="rId52"/>
                </p:custDataLst>
              </p:nvPr>
            </p:nvSpPr>
            <p:spPr bwMode="auto">
              <a:xfrm>
                <a:off x="2570163" y="3249613"/>
                <a:ext cx="36513" cy="107950"/>
              </a:xfrm>
              <a:custGeom>
                <a:avLst/>
                <a:gdLst>
                  <a:gd name="T0" fmla="*/ 59 w 59"/>
                  <a:gd name="T1" fmla="*/ 52 h 149"/>
                  <a:gd name="T2" fmla="*/ 27 w 59"/>
                  <a:gd name="T3" fmla="*/ 0 h 149"/>
                  <a:gd name="T4" fmla="*/ 0 w 59"/>
                  <a:gd name="T5" fmla="*/ 26 h 149"/>
                  <a:gd name="T6" fmla="*/ 27 w 59"/>
                  <a:gd name="T7" fmla="*/ 53 h 149"/>
                  <a:gd name="T8" fmla="*/ 44 w 59"/>
                  <a:gd name="T9" fmla="*/ 46 h 149"/>
                  <a:gd name="T10" fmla="*/ 47 w 59"/>
                  <a:gd name="T11" fmla="*/ 45 h 149"/>
                  <a:gd name="T12" fmla="*/ 48 w 59"/>
                  <a:gd name="T13" fmla="*/ 52 h 149"/>
                  <a:gd name="T14" fmla="*/ 14 w 59"/>
                  <a:gd name="T15" fmla="*/ 136 h 149"/>
                  <a:gd name="T16" fmla="*/ 8 w 59"/>
                  <a:gd name="T17" fmla="*/ 144 h 149"/>
                  <a:gd name="T18" fmla="*/ 13 w 59"/>
                  <a:gd name="T19" fmla="*/ 149 h 149"/>
                  <a:gd name="T20" fmla="*/ 59 w 59"/>
                  <a:gd name="T21" fmla="*/ 5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49">
                    <a:moveTo>
                      <a:pt x="59" y="52"/>
                    </a:moveTo>
                    <a:cubicBezTo>
                      <a:pt x="59" y="20"/>
                      <a:pt x="46" y="0"/>
                      <a:pt x="27" y="0"/>
                    </a:cubicBezTo>
                    <a:cubicBezTo>
                      <a:pt x="10" y="0"/>
                      <a:pt x="0" y="13"/>
                      <a:pt x="0" y="26"/>
                    </a:cubicBezTo>
                    <a:cubicBezTo>
                      <a:pt x="0" y="40"/>
                      <a:pt x="10" y="53"/>
                      <a:pt x="27" y="53"/>
                    </a:cubicBezTo>
                    <a:cubicBezTo>
                      <a:pt x="33" y="53"/>
                      <a:pt x="39" y="51"/>
                      <a:pt x="44" y="46"/>
                    </a:cubicBezTo>
                    <a:cubicBezTo>
                      <a:pt x="46" y="45"/>
                      <a:pt x="46" y="45"/>
                      <a:pt x="47" y="45"/>
                    </a:cubicBezTo>
                    <a:cubicBezTo>
                      <a:pt x="47" y="45"/>
                      <a:pt x="48" y="45"/>
                      <a:pt x="48" y="52"/>
                    </a:cubicBezTo>
                    <a:cubicBezTo>
                      <a:pt x="48" y="89"/>
                      <a:pt x="30" y="119"/>
                      <a:pt x="14" y="136"/>
                    </a:cubicBezTo>
                    <a:cubicBezTo>
                      <a:pt x="8" y="141"/>
                      <a:pt x="8" y="142"/>
                      <a:pt x="8" y="144"/>
                    </a:cubicBezTo>
                    <a:cubicBezTo>
                      <a:pt x="8" y="147"/>
                      <a:pt x="11" y="149"/>
                      <a:pt x="13" y="149"/>
                    </a:cubicBezTo>
                    <a:cubicBezTo>
                      <a:pt x="19" y="149"/>
                      <a:pt x="59" y="111"/>
                      <a:pt x="59" y="52"/>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Freeform 82">
                <a:extLst>
                  <a:ext uri="{FF2B5EF4-FFF2-40B4-BE49-F238E27FC236}">
                    <a16:creationId xmlns:a16="http://schemas.microsoft.com/office/drawing/2014/main" id="{371FE1F0-2351-47D2-A561-A8962DC2D6DC}"/>
                  </a:ext>
                </a:extLst>
              </p:cNvPr>
              <p:cNvSpPr>
                <a:spLocks noEditPoints="1"/>
              </p:cNvSpPr>
              <p:nvPr>
                <p:custDataLst>
                  <p:tags r:id="rId53"/>
                </p:custDataLst>
              </p:nvPr>
            </p:nvSpPr>
            <p:spPr bwMode="auto">
              <a:xfrm>
                <a:off x="2693988" y="3128963"/>
                <a:ext cx="142875" cy="163513"/>
              </a:xfrm>
              <a:custGeom>
                <a:avLst/>
                <a:gdLst>
                  <a:gd name="T0" fmla="*/ 166 w 228"/>
                  <a:gd name="T1" fmla="*/ 31 h 225"/>
                  <a:gd name="T2" fmla="*/ 120 w 228"/>
                  <a:gd name="T3" fmla="*/ 0 h 225"/>
                  <a:gd name="T4" fmla="*/ 0 w 228"/>
                  <a:gd name="T5" fmla="*/ 146 h 225"/>
                  <a:gd name="T6" fmla="*/ 66 w 228"/>
                  <a:gd name="T7" fmla="*/ 225 h 225"/>
                  <a:gd name="T8" fmla="*/ 131 w 228"/>
                  <a:gd name="T9" fmla="*/ 188 h 225"/>
                  <a:gd name="T10" fmla="*/ 177 w 228"/>
                  <a:gd name="T11" fmla="*/ 225 h 225"/>
                  <a:gd name="T12" fmla="*/ 213 w 228"/>
                  <a:gd name="T13" fmla="*/ 198 h 225"/>
                  <a:gd name="T14" fmla="*/ 228 w 228"/>
                  <a:gd name="T15" fmla="*/ 149 h 225"/>
                  <a:gd name="T16" fmla="*/ 222 w 228"/>
                  <a:gd name="T17" fmla="*/ 144 h 225"/>
                  <a:gd name="T18" fmla="*/ 215 w 228"/>
                  <a:gd name="T19" fmla="*/ 153 h 225"/>
                  <a:gd name="T20" fmla="*/ 177 w 228"/>
                  <a:gd name="T21" fmla="*/ 214 h 225"/>
                  <a:gd name="T22" fmla="*/ 163 w 228"/>
                  <a:gd name="T23" fmla="*/ 191 h 225"/>
                  <a:gd name="T24" fmla="*/ 169 w 228"/>
                  <a:gd name="T25" fmla="*/ 155 h 225"/>
                  <a:gd name="T26" fmla="*/ 180 w 228"/>
                  <a:gd name="T27" fmla="*/ 110 h 225"/>
                  <a:gd name="T28" fmla="*/ 198 w 228"/>
                  <a:gd name="T29" fmla="*/ 40 h 225"/>
                  <a:gd name="T30" fmla="*/ 201 w 228"/>
                  <a:gd name="T31" fmla="*/ 23 h 225"/>
                  <a:gd name="T32" fmla="*/ 187 w 228"/>
                  <a:gd name="T33" fmla="*/ 9 h 225"/>
                  <a:gd name="T34" fmla="*/ 166 w 228"/>
                  <a:gd name="T35" fmla="*/ 31 h 225"/>
                  <a:gd name="T36" fmla="*/ 134 w 228"/>
                  <a:gd name="T37" fmla="*/ 161 h 225"/>
                  <a:gd name="T38" fmla="*/ 124 w 228"/>
                  <a:gd name="T39" fmla="*/ 179 h 225"/>
                  <a:gd name="T40" fmla="*/ 67 w 228"/>
                  <a:gd name="T41" fmla="*/ 214 h 225"/>
                  <a:gd name="T42" fmla="*/ 35 w 228"/>
                  <a:gd name="T43" fmla="*/ 168 h 225"/>
                  <a:gd name="T44" fmla="*/ 63 w 228"/>
                  <a:gd name="T45" fmla="*/ 58 h 225"/>
                  <a:gd name="T46" fmla="*/ 121 w 228"/>
                  <a:gd name="T47" fmla="*/ 10 h 225"/>
                  <a:gd name="T48" fmla="*/ 160 w 228"/>
                  <a:gd name="T49" fmla="*/ 54 h 225"/>
                  <a:gd name="T50" fmla="*/ 159 w 228"/>
                  <a:gd name="T51" fmla="*/ 63 h 225"/>
                  <a:gd name="T52" fmla="*/ 134 w 228"/>
                  <a:gd name="T53" fmla="*/ 16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25">
                    <a:moveTo>
                      <a:pt x="166" y="31"/>
                    </a:moveTo>
                    <a:cubicBezTo>
                      <a:pt x="157" y="13"/>
                      <a:pt x="143" y="0"/>
                      <a:pt x="120" y="0"/>
                    </a:cubicBezTo>
                    <a:cubicBezTo>
                      <a:pt x="62" y="0"/>
                      <a:pt x="0" y="73"/>
                      <a:pt x="0" y="146"/>
                    </a:cubicBezTo>
                    <a:cubicBezTo>
                      <a:pt x="0" y="192"/>
                      <a:pt x="27" y="225"/>
                      <a:pt x="66" y="225"/>
                    </a:cubicBezTo>
                    <a:cubicBezTo>
                      <a:pt x="76" y="225"/>
                      <a:pt x="101" y="223"/>
                      <a:pt x="131" y="188"/>
                    </a:cubicBezTo>
                    <a:cubicBezTo>
                      <a:pt x="135" y="209"/>
                      <a:pt x="153" y="225"/>
                      <a:pt x="177" y="225"/>
                    </a:cubicBezTo>
                    <a:cubicBezTo>
                      <a:pt x="194" y="225"/>
                      <a:pt x="205" y="214"/>
                      <a:pt x="213" y="198"/>
                    </a:cubicBezTo>
                    <a:cubicBezTo>
                      <a:pt x="222" y="180"/>
                      <a:pt x="228" y="150"/>
                      <a:pt x="228" y="149"/>
                    </a:cubicBezTo>
                    <a:cubicBezTo>
                      <a:pt x="228" y="144"/>
                      <a:pt x="224" y="144"/>
                      <a:pt x="222" y="144"/>
                    </a:cubicBezTo>
                    <a:cubicBezTo>
                      <a:pt x="217" y="144"/>
                      <a:pt x="217" y="146"/>
                      <a:pt x="215" y="153"/>
                    </a:cubicBezTo>
                    <a:cubicBezTo>
                      <a:pt x="207" y="185"/>
                      <a:pt x="198" y="214"/>
                      <a:pt x="177" y="214"/>
                    </a:cubicBezTo>
                    <a:cubicBezTo>
                      <a:pt x="164" y="214"/>
                      <a:pt x="163" y="201"/>
                      <a:pt x="163" y="191"/>
                    </a:cubicBezTo>
                    <a:cubicBezTo>
                      <a:pt x="163" y="181"/>
                      <a:pt x="164" y="177"/>
                      <a:pt x="169" y="155"/>
                    </a:cubicBezTo>
                    <a:cubicBezTo>
                      <a:pt x="175" y="134"/>
                      <a:pt x="176" y="129"/>
                      <a:pt x="180" y="110"/>
                    </a:cubicBezTo>
                    <a:lnTo>
                      <a:pt x="198" y="40"/>
                    </a:lnTo>
                    <a:cubicBezTo>
                      <a:pt x="201" y="26"/>
                      <a:pt x="201" y="25"/>
                      <a:pt x="201" y="23"/>
                    </a:cubicBezTo>
                    <a:cubicBezTo>
                      <a:pt x="201" y="14"/>
                      <a:pt x="195" y="9"/>
                      <a:pt x="187" y="9"/>
                    </a:cubicBezTo>
                    <a:cubicBezTo>
                      <a:pt x="175" y="9"/>
                      <a:pt x="168" y="20"/>
                      <a:pt x="166" y="31"/>
                    </a:cubicBezTo>
                    <a:close/>
                    <a:moveTo>
                      <a:pt x="134" y="161"/>
                    </a:moveTo>
                    <a:cubicBezTo>
                      <a:pt x="131" y="170"/>
                      <a:pt x="131" y="171"/>
                      <a:pt x="124" y="179"/>
                    </a:cubicBezTo>
                    <a:cubicBezTo>
                      <a:pt x="102" y="206"/>
                      <a:pt x="81" y="214"/>
                      <a:pt x="67" y="214"/>
                    </a:cubicBezTo>
                    <a:cubicBezTo>
                      <a:pt x="42" y="214"/>
                      <a:pt x="35" y="187"/>
                      <a:pt x="35" y="168"/>
                    </a:cubicBezTo>
                    <a:cubicBezTo>
                      <a:pt x="35" y="143"/>
                      <a:pt x="51" y="81"/>
                      <a:pt x="63" y="58"/>
                    </a:cubicBezTo>
                    <a:cubicBezTo>
                      <a:pt x="78" y="29"/>
                      <a:pt x="101" y="10"/>
                      <a:pt x="121" y="10"/>
                    </a:cubicBezTo>
                    <a:cubicBezTo>
                      <a:pt x="153" y="10"/>
                      <a:pt x="160" y="51"/>
                      <a:pt x="160" y="54"/>
                    </a:cubicBezTo>
                    <a:cubicBezTo>
                      <a:pt x="160" y="57"/>
                      <a:pt x="159" y="60"/>
                      <a:pt x="159" y="63"/>
                    </a:cubicBezTo>
                    <a:lnTo>
                      <a:pt x="134" y="161"/>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 name="Freeform 83">
                <a:extLst>
                  <a:ext uri="{FF2B5EF4-FFF2-40B4-BE49-F238E27FC236}">
                    <a16:creationId xmlns:a16="http://schemas.microsoft.com/office/drawing/2014/main" id="{7469B42C-EF8B-4C2D-86AA-4F72D05FB13A}"/>
                  </a:ext>
                </a:extLst>
              </p:cNvPr>
              <p:cNvSpPr>
                <a:spLocks/>
              </p:cNvSpPr>
              <p:nvPr>
                <p:custDataLst>
                  <p:tags r:id="rId54"/>
                </p:custDataLst>
              </p:nvPr>
            </p:nvSpPr>
            <p:spPr bwMode="auto">
              <a:xfrm>
                <a:off x="2855913" y="3184525"/>
                <a:ext cx="74613" cy="160338"/>
              </a:xfrm>
              <a:custGeom>
                <a:avLst/>
                <a:gdLst>
                  <a:gd name="T0" fmla="*/ 71 w 118"/>
                  <a:gd name="T1" fmla="*/ 80 h 221"/>
                  <a:gd name="T2" fmla="*/ 107 w 118"/>
                  <a:gd name="T3" fmla="*/ 80 h 221"/>
                  <a:gd name="T4" fmla="*/ 118 w 118"/>
                  <a:gd name="T5" fmla="*/ 72 h 221"/>
                  <a:gd name="T6" fmla="*/ 107 w 118"/>
                  <a:gd name="T7" fmla="*/ 67 h 221"/>
                  <a:gd name="T8" fmla="*/ 74 w 118"/>
                  <a:gd name="T9" fmla="*/ 67 h 221"/>
                  <a:gd name="T10" fmla="*/ 87 w 118"/>
                  <a:gd name="T11" fmla="*/ 16 h 221"/>
                  <a:gd name="T12" fmla="*/ 88 w 118"/>
                  <a:gd name="T13" fmla="*/ 11 h 221"/>
                  <a:gd name="T14" fmla="*/ 76 w 118"/>
                  <a:gd name="T15" fmla="*/ 0 h 221"/>
                  <a:gd name="T16" fmla="*/ 60 w 118"/>
                  <a:gd name="T17" fmla="*/ 15 h 221"/>
                  <a:gd name="T18" fmla="*/ 47 w 118"/>
                  <a:gd name="T19" fmla="*/ 67 h 221"/>
                  <a:gd name="T20" fmla="*/ 11 w 118"/>
                  <a:gd name="T21" fmla="*/ 67 h 221"/>
                  <a:gd name="T22" fmla="*/ 0 w 118"/>
                  <a:gd name="T23" fmla="*/ 75 h 221"/>
                  <a:gd name="T24" fmla="*/ 10 w 118"/>
                  <a:gd name="T25" fmla="*/ 80 h 221"/>
                  <a:gd name="T26" fmla="*/ 43 w 118"/>
                  <a:gd name="T27" fmla="*/ 80 h 221"/>
                  <a:gd name="T28" fmla="*/ 23 w 118"/>
                  <a:gd name="T29" fmla="*/ 162 h 221"/>
                  <a:gd name="T30" fmla="*/ 18 w 118"/>
                  <a:gd name="T31" fmla="*/ 188 h 221"/>
                  <a:gd name="T32" fmla="*/ 55 w 118"/>
                  <a:gd name="T33" fmla="*/ 221 h 221"/>
                  <a:gd name="T34" fmla="*/ 116 w 118"/>
                  <a:gd name="T35" fmla="*/ 168 h 221"/>
                  <a:gd name="T36" fmla="*/ 110 w 118"/>
                  <a:gd name="T37" fmla="*/ 163 h 221"/>
                  <a:gd name="T38" fmla="*/ 103 w 118"/>
                  <a:gd name="T39" fmla="*/ 170 h 221"/>
                  <a:gd name="T40" fmla="*/ 56 w 118"/>
                  <a:gd name="T41" fmla="*/ 211 h 221"/>
                  <a:gd name="T42" fmla="*/ 44 w 118"/>
                  <a:gd name="T43" fmla="*/ 194 h 221"/>
                  <a:gd name="T44" fmla="*/ 46 w 118"/>
                  <a:gd name="T45" fmla="*/ 180 h 221"/>
                  <a:gd name="T46" fmla="*/ 71 w 118"/>
                  <a:gd name="T47" fmla="*/ 8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 h="221">
                    <a:moveTo>
                      <a:pt x="71" y="80"/>
                    </a:moveTo>
                    <a:lnTo>
                      <a:pt x="107" y="80"/>
                    </a:lnTo>
                    <a:cubicBezTo>
                      <a:pt x="113" y="80"/>
                      <a:pt x="118" y="80"/>
                      <a:pt x="118" y="72"/>
                    </a:cubicBezTo>
                    <a:cubicBezTo>
                      <a:pt x="118" y="67"/>
                      <a:pt x="113" y="67"/>
                      <a:pt x="107" y="67"/>
                    </a:cubicBezTo>
                    <a:lnTo>
                      <a:pt x="74" y="67"/>
                    </a:lnTo>
                    <a:lnTo>
                      <a:pt x="87" y="16"/>
                    </a:lnTo>
                    <a:cubicBezTo>
                      <a:pt x="87" y="14"/>
                      <a:pt x="88" y="12"/>
                      <a:pt x="88" y="11"/>
                    </a:cubicBezTo>
                    <a:cubicBezTo>
                      <a:pt x="88" y="5"/>
                      <a:pt x="83" y="0"/>
                      <a:pt x="76" y="0"/>
                    </a:cubicBezTo>
                    <a:cubicBezTo>
                      <a:pt x="67" y="0"/>
                      <a:pt x="62" y="6"/>
                      <a:pt x="60" y="15"/>
                    </a:cubicBezTo>
                    <a:cubicBezTo>
                      <a:pt x="57" y="23"/>
                      <a:pt x="62" y="7"/>
                      <a:pt x="47" y="67"/>
                    </a:cubicBezTo>
                    <a:lnTo>
                      <a:pt x="11" y="67"/>
                    </a:lnTo>
                    <a:cubicBezTo>
                      <a:pt x="4" y="67"/>
                      <a:pt x="0" y="67"/>
                      <a:pt x="0" y="75"/>
                    </a:cubicBezTo>
                    <a:cubicBezTo>
                      <a:pt x="0" y="80"/>
                      <a:pt x="4" y="80"/>
                      <a:pt x="10" y="80"/>
                    </a:cubicBezTo>
                    <a:lnTo>
                      <a:pt x="43" y="80"/>
                    </a:lnTo>
                    <a:lnTo>
                      <a:pt x="23" y="162"/>
                    </a:lnTo>
                    <a:cubicBezTo>
                      <a:pt x="21" y="171"/>
                      <a:pt x="18" y="183"/>
                      <a:pt x="18" y="188"/>
                    </a:cubicBezTo>
                    <a:cubicBezTo>
                      <a:pt x="18" y="208"/>
                      <a:pt x="35" y="221"/>
                      <a:pt x="55" y="221"/>
                    </a:cubicBezTo>
                    <a:cubicBezTo>
                      <a:pt x="94" y="221"/>
                      <a:pt x="116" y="172"/>
                      <a:pt x="116" y="168"/>
                    </a:cubicBezTo>
                    <a:cubicBezTo>
                      <a:pt x="116" y="163"/>
                      <a:pt x="111" y="163"/>
                      <a:pt x="110" y="163"/>
                    </a:cubicBezTo>
                    <a:cubicBezTo>
                      <a:pt x="106" y="163"/>
                      <a:pt x="106" y="164"/>
                      <a:pt x="103" y="170"/>
                    </a:cubicBezTo>
                    <a:cubicBezTo>
                      <a:pt x="93" y="192"/>
                      <a:pt x="75" y="211"/>
                      <a:pt x="56" y="211"/>
                    </a:cubicBezTo>
                    <a:cubicBezTo>
                      <a:pt x="49" y="211"/>
                      <a:pt x="44" y="207"/>
                      <a:pt x="44" y="194"/>
                    </a:cubicBezTo>
                    <a:cubicBezTo>
                      <a:pt x="44" y="191"/>
                      <a:pt x="45" y="183"/>
                      <a:pt x="46" y="180"/>
                    </a:cubicBezTo>
                    <a:lnTo>
                      <a:pt x="71" y="8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 name="Freeform 84">
                <a:extLst>
                  <a:ext uri="{FF2B5EF4-FFF2-40B4-BE49-F238E27FC236}">
                    <a16:creationId xmlns:a16="http://schemas.microsoft.com/office/drawing/2014/main" id="{37C0F1B9-244E-4182-84A0-C978B4A1E93F}"/>
                  </a:ext>
                </a:extLst>
              </p:cNvPr>
              <p:cNvSpPr>
                <a:spLocks/>
              </p:cNvSpPr>
              <p:nvPr>
                <p:custDataLst>
                  <p:tags r:id="rId55"/>
                </p:custDataLst>
              </p:nvPr>
            </p:nvSpPr>
            <p:spPr bwMode="auto">
              <a:xfrm>
                <a:off x="2982913" y="3249613"/>
                <a:ext cx="38100" cy="107950"/>
              </a:xfrm>
              <a:custGeom>
                <a:avLst/>
                <a:gdLst>
                  <a:gd name="T0" fmla="*/ 59 w 59"/>
                  <a:gd name="T1" fmla="*/ 52 h 149"/>
                  <a:gd name="T2" fmla="*/ 27 w 59"/>
                  <a:gd name="T3" fmla="*/ 0 h 149"/>
                  <a:gd name="T4" fmla="*/ 0 w 59"/>
                  <a:gd name="T5" fmla="*/ 26 h 149"/>
                  <a:gd name="T6" fmla="*/ 27 w 59"/>
                  <a:gd name="T7" fmla="*/ 53 h 149"/>
                  <a:gd name="T8" fmla="*/ 44 w 59"/>
                  <a:gd name="T9" fmla="*/ 46 h 149"/>
                  <a:gd name="T10" fmla="*/ 47 w 59"/>
                  <a:gd name="T11" fmla="*/ 45 h 149"/>
                  <a:gd name="T12" fmla="*/ 48 w 59"/>
                  <a:gd name="T13" fmla="*/ 52 h 149"/>
                  <a:gd name="T14" fmla="*/ 14 w 59"/>
                  <a:gd name="T15" fmla="*/ 136 h 149"/>
                  <a:gd name="T16" fmla="*/ 8 w 59"/>
                  <a:gd name="T17" fmla="*/ 144 h 149"/>
                  <a:gd name="T18" fmla="*/ 13 w 59"/>
                  <a:gd name="T19" fmla="*/ 149 h 149"/>
                  <a:gd name="T20" fmla="*/ 59 w 59"/>
                  <a:gd name="T21" fmla="*/ 5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49">
                    <a:moveTo>
                      <a:pt x="59" y="52"/>
                    </a:moveTo>
                    <a:cubicBezTo>
                      <a:pt x="59" y="20"/>
                      <a:pt x="46" y="0"/>
                      <a:pt x="27" y="0"/>
                    </a:cubicBezTo>
                    <a:cubicBezTo>
                      <a:pt x="10" y="0"/>
                      <a:pt x="0" y="13"/>
                      <a:pt x="0" y="26"/>
                    </a:cubicBezTo>
                    <a:cubicBezTo>
                      <a:pt x="0" y="40"/>
                      <a:pt x="10" y="53"/>
                      <a:pt x="27" y="53"/>
                    </a:cubicBezTo>
                    <a:cubicBezTo>
                      <a:pt x="33" y="53"/>
                      <a:pt x="39" y="51"/>
                      <a:pt x="44" y="46"/>
                    </a:cubicBezTo>
                    <a:cubicBezTo>
                      <a:pt x="46" y="45"/>
                      <a:pt x="46" y="45"/>
                      <a:pt x="47" y="45"/>
                    </a:cubicBezTo>
                    <a:cubicBezTo>
                      <a:pt x="47" y="45"/>
                      <a:pt x="48" y="45"/>
                      <a:pt x="48" y="52"/>
                    </a:cubicBezTo>
                    <a:cubicBezTo>
                      <a:pt x="48" y="89"/>
                      <a:pt x="30" y="119"/>
                      <a:pt x="14" y="136"/>
                    </a:cubicBezTo>
                    <a:cubicBezTo>
                      <a:pt x="8" y="141"/>
                      <a:pt x="8" y="142"/>
                      <a:pt x="8" y="144"/>
                    </a:cubicBezTo>
                    <a:cubicBezTo>
                      <a:pt x="8" y="147"/>
                      <a:pt x="11" y="149"/>
                      <a:pt x="13" y="149"/>
                    </a:cubicBezTo>
                    <a:cubicBezTo>
                      <a:pt x="19" y="149"/>
                      <a:pt x="59" y="111"/>
                      <a:pt x="59" y="52"/>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 name="Freeform 85">
                <a:extLst>
                  <a:ext uri="{FF2B5EF4-FFF2-40B4-BE49-F238E27FC236}">
                    <a16:creationId xmlns:a16="http://schemas.microsoft.com/office/drawing/2014/main" id="{BD790F3B-50BB-433A-AED2-963BAC359162}"/>
                  </a:ext>
                </a:extLst>
              </p:cNvPr>
              <p:cNvSpPr>
                <a:spLocks/>
              </p:cNvSpPr>
              <p:nvPr>
                <p:custDataLst>
                  <p:tags r:id="rId56"/>
                </p:custDataLst>
              </p:nvPr>
            </p:nvSpPr>
            <p:spPr bwMode="auto">
              <a:xfrm>
                <a:off x="3105151" y="3128963"/>
                <a:ext cx="127000" cy="163513"/>
              </a:xfrm>
              <a:custGeom>
                <a:avLst/>
                <a:gdLst>
                  <a:gd name="T0" fmla="*/ 29 w 203"/>
                  <a:gd name="T1" fmla="*/ 190 h 225"/>
                  <a:gd name="T2" fmla="*/ 25 w 203"/>
                  <a:gd name="T3" fmla="*/ 212 h 225"/>
                  <a:gd name="T4" fmla="*/ 39 w 203"/>
                  <a:gd name="T5" fmla="*/ 225 h 225"/>
                  <a:gd name="T6" fmla="*/ 58 w 203"/>
                  <a:gd name="T7" fmla="*/ 211 h 225"/>
                  <a:gd name="T8" fmla="*/ 77 w 203"/>
                  <a:gd name="T9" fmla="*/ 133 h 225"/>
                  <a:gd name="T10" fmla="*/ 93 w 203"/>
                  <a:gd name="T11" fmla="*/ 68 h 225"/>
                  <a:gd name="T12" fmla="*/ 121 w 203"/>
                  <a:gd name="T13" fmla="*/ 27 h 225"/>
                  <a:gd name="T14" fmla="*/ 161 w 203"/>
                  <a:gd name="T15" fmla="*/ 10 h 225"/>
                  <a:gd name="T16" fmla="*/ 182 w 203"/>
                  <a:gd name="T17" fmla="*/ 16 h 225"/>
                  <a:gd name="T18" fmla="*/ 156 w 203"/>
                  <a:gd name="T19" fmla="*/ 44 h 225"/>
                  <a:gd name="T20" fmla="*/ 175 w 203"/>
                  <a:gd name="T21" fmla="*/ 61 h 225"/>
                  <a:gd name="T22" fmla="*/ 203 w 203"/>
                  <a:gd name="T23" fmla="*/ 32 h 225"/>
                  <a:gd name="T24" fmla="*/ 161 w 203"/>
                  <a:gd name="T25" fmla="*/ 0 h 225"/>
                  <a:gd name="T26" fmla="*/ 97 w 203"/>
                  <a:gd name="T27" fmla="*/ 38 h 225"/>
                  <a:gd name="T28" fmla="*/ 52 w 203"/>
                  <a:gd name="T29" fmla="*/ 0 h 225"/>
                  <a:gd name="T30" fmla="*/ 15 w 203"/>
                  <a:gd name="T31" fmla="*/ 28 h 225"/>
                  <a:gd name="T32" fmla="*/ 0 w 203"/>
                  <a:gd name="T33" fmla="*/ 76 h 225"/>
                  <a:gd name="T34" fmla="*/ 6 w 203"/>
                  <a:gd name="T35" fmla="*/ 81 h 225"/>
                  <a:gd name="T36" fmla="*/ 14 w 203"/>
                  <a:gd name="T37" fmla="*/ 70 h 225"/>
                  <a:gd name="T38" fmla="*/ 51 w 203"/>
                  <a:gd name="T39" fmla="*/ 10 h 225"/>
                  <a:gd name="T40" fmla="*/ 66 w 203"/>
                  <a:gd name="T41" fmla="*/ 33 h 225"/>
                  <a:gd name="T42" fmla="*/ 58 w 203"/>
                  <a:gd name="T43" fmla="*/ 75 h 225"/>
                  <a:gd name="T44" fmla="*/ 29 w 203"/>
                  <a:gd name="T45" fmla="*/ 19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3" h="225">
                    <a:moveTo>
                      <a:pt x="29" y="190"/>
                    </a:moveTo>
                    <a:cubicBezTo>
                      <a:pt x="28" y="198"/>
                      <a:pt x="25" y="209"/>
                      <a:pt x="25" y="212"/>
                    </a:cubicBezTo>
                    <a:cubicBezTo>
                      <a:pt x="25" y="221"/>
                      <a:pt x="32" y="225"/>
                      <a:pt x="39" y="225"/>
                    </a:cubicBezTo>
                    <a:cubicBezTo>
                      <a:pt x="45" y="225"/>
                      <a:pt x="54" y="221"/>
                      <a:pt x="58" y="211"/>
                    </a:cubicBezTo>
                    <a:cubicBezTo>
                      <a:pt x="59" y="209"/>
                      <a:pt x="75" y="142"/>
                      <a:pt x="77" y="133"/>
                    </a:cubicBezTo>
                    <a:cubicBezTo>
                      <a:pt x="81" y="116"/>
                      <a:pt x="90" y="81"/>
                      <a:pt x="93" y="68"/>
                    </a:cubicBezTo>
                    <a:cubicBezTo>
                      <a:pt x="95" y="61"/>
                      <a:pt x="109" y="38"/>
                      <a:pt x="121" y="27"/>
                    </a:cubicBezTo>
                    <a:cubicBezTo>
                      <a:pt x="125" y="23"/>
                      <a:pt x="140" y="10"/>
                      <a:pt x="161" y="10"/>
                    </a:cubicBezTo>
                    <a:cubicBezTo>
                      <a:pt x="174" y="10"/>
                      <a:pt x="182" y="16"/>
                      <a:pt x="182" y="16"/>
                    </a:cubicBezTo>
                    <a:cubicBezTo>
                      <a:pt x="167" y="19"/>
                      <a:pt x="156" y="31"/>
                      <a:pt x="156" y="44"/>
                    </a:cubicBezTo>
                    <a:cubicBezTo>
                      <a:pt x="156" y="52"/>
                      <a:pt x="162" y="61"/>
                      <a:pt x="175" y="61"/>
                    </a:cubicBezTo>
                    <a:cubicBezTo>
                      <a:pt x="189" y="61"/>
                      <a:pt x="203" y="50"/>
                      <a:pt x="203" y="32"/>
                    </a:cubicBezTo>
                    <a:cubicBezTo>
                      <a:pt x="203" y="14"/>
                      <a:pt x="187" y="0"/>
                      <a:pt x="161" y="0"/>
                    </a:cubicBezTo>
                    <a:cubicBezTo>
                      <a:pt x="129" y="0"/>
                      <a:pt x="107" y="24"/>
                      <a:pt x="97" y="38"/>
                    </a:cubicBezTo>
                    <a:cubicBezTo>
                      <a:pt x="93" y="15"/>
                      <a:pt x="75" y="0"/>
                      <a:pt x="52" y="0"/>
                    </a:cubicBezTo>
                    <a:cubicBezTo>
                      <a:pt x="29" y="0"/>
                      <a:pt x="20" y="19"/>
                      <a:pt x="15" y="28"/>
                    </a:cubicBezTo>
                    <a:cubicBezTo>
                      <a:pt x="6" y="45"/>
                      <a:pt x="0" y="75"/>
                      <a:pt x="0" y="76"/>
                    </a:cubicBezTo>
                    <a:cubicBezTo>
                      <a:pt x="0" y="81"/>
                      <a:pt x="5" y="81"/>
                      <a:pt x="6" y="81"/>
                    </a:cubicBezTo>
                    <a:cubicBezTo>
                      <a:pt x="11" y="81"/>
                      <a:pt x="11" y="81"/>
                      <a:pt x="14" y="70"/>
                    </a:cubicBezTo>
                    <a:cubicBezTo>
                      <a:pt x="23" y="34"/>
                      <a:pt x="33" y="10"/>
                      <a:pt x="51" y="10"/>
                    </a:cubicBezTo>
                    <a:cubicBezTo>
                      <a:pt x="59" y="10"/>
                      <a:pt x="66" y="14"/>
                      <a:pt x="66" y="33"/>
                    </a:cubicBezTo>
                    <a:cubicBezTo>
                      <a:pt x="66" y="44"/>
                      <a:pt x="64" y="49"/>
                      <a:pt x="58" y="75"/>
                    </a:cubicBezTo>
                    <a:lnTo>
                      <a:pt x="29" y="19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Freeform 86">
                <a:extLst>
                  <a:ext uri="{FF2B5EF4-FFF2-40B4-BE49-F238E27FC236}">
                    <a16:creationId xmlns:a16="http://schemas.microsoft.com/office/drawing/2014/main" id="{1BB5D27C-004E-47EE-B43A-DBECFDC5C3C4}"/>
                  </a:ext>
                </a:extLst>
              </p:cNvPr>
              <p:cNvSpPr>
                <a:spLocks/>
              </p:cNvSpPr>
              <p:nvPr>
                <p:custDataLst>
                  <p:tags r:id="rId57"/>
                </p:custDataLst>
              </p:nvPr>
            </p:nvSpPr>
            <p:spPr bwMode="auto">
              <a:xfrm>
                <a:off x="3246438" y="3184525"/>
                <a:ext cx="73025" cy="160338"/>
              </a:xfrm>
              <a:custGeom>
                <a:avLst/>
                <a:gdLst>
                  <a:gd name="T0" fmla="*/ 71 w 117"/>
                  <a:gd name="T1" fmla="*/ 80 h 221"/>
                  <a:gd name="T2" fmla="*/ 106 w 117"/>
                  <a:gd name="T3" fmla="*/ 80 h 221"/>
                  <a:gd name="T4" fmla="*/ 117 w 117"/>
                  <a:gd name="T5" fmla="*/ 72 h 221"/>
                  <a:gd name="T6" fmla="*/ 107 w 117"/>
                  <a:gd name="T7" fmla="*/ 67 h 221"/>
                  <a:gd name="T8" fmla="*/ 74 w 117"/>
                  <a:gd name="T9" fmla="*/ 67 h 221"/>
                  <a:gd name="T10" fmla="*/ 87 w 117"/>
                  <a:gd name="T11" fmla="*/ 16 h 221"/>
                  <a:gd name="T12" fmla="*/ 88 w 117"/>
                  <a:gd name="T13" fmla="*/ 11 h 221"/>
                  <a:gd name="T14" fmla="*/ 76 w 117"/>
                  <a:gd name="T15" fmla="*/ 0 h 221"/>
                  <a:gd name="T16" fmla="*/ 59 w 117"/>
                  <a:gd name="T17" fmla="*/ 15 h 221"/>
                  <a:gd name="T18" fmla="*/ 46 w 117"/>
                  <a:gd name="T19" fmla="*/ 67 h 221"/>
                  <a:gd name="T20" fmla="*/ 11 w 117"/>
                  <a:gd name="T21" fmla="*/ 67 h 221"/>
                  <a:gd name="T22" fmla="*/ 0 w 117"/>
                  <a:gd name="T23" fmla="*/ 75 h 221"/>
                  <a:gd name="T24" fmla="*/ 10 w 117"/>
                  <a:gd name="T25" fmla="*/ 80 h 221"/>
                  <a:gd name="T26" fmla="*/ 43 w 117"/>
                  <a:gd name="T27" fmla="*/ 80 h 221"/>
                  <a:gd name="T28" fmla="*/ 23 w 117"/>
                  <a:gd name="T29" fmla="*/ 162 h 221"/>
                  <a:gd name="T30" fmla="*/ 17 w 117"/>
                  <a:gd name="T31" fmla="*/ 188 h 221"/>
                  <a:gd name="T32" fmla="*/ 55 w 117"/>
                  <a:gd name="T33" fmla="*/ 221 h 221"/>
                  <a:gd name="T34" fmla="*/ 115 w 117"/>
                  <a:gd name="T35" fmla="*/ 168 h 221"/>
                  <a:gd name="T36" fmla="*/ 110 w 117"/>
                  <a:gd name="T37" fmla="*/ 163 h 221"/>
                  <a:gd name="T38" fmla="*/ 102 w 117"/>
                  <a:gd name="T39" fmla="*/ 170 h 221"/>
                  <a:gd name="T40" fmla="*/ 56 w 117"/>
                  <a:gd name="T41" fmla="*/ 211 h 221"/>
                  <a:gd name="T42" fmla="*/ 43 w 117"/>
                  <a:gd name="T43" fmla="*/ 194 h 221"/>
                  <a:gd name="T44" fmla="*/ 46 w 117"/>
                  <a:gd name="T45" fmla="*/ 180 h 221"/>
                  <a:gd name="T46" fmla="*/ 71 w 117"/>
                  <a:gd name="T47" fmla="*/ 8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221">
                    <a:moveTo>
                      <a:pt x="71" y="80"/>
                    </a:moveTo>
                    <a:lnTo>
                      <a:pt x="106" y="80"/>
                    </a:lnTo>
                    <a:cubicBezTo>
                      <a:pt x="113" y="80"/>
                      <a:pt x="117" y="80"/>
                      <a:pt x="117" y="72"/>
                    </a:cubicBezTo>
                    <a:cubicBezTo>
                      <a:pt x="117" y="67"/>
                      <a:pt x="113" y="67"/>
                      <a:pt x="107" y="67"/>
                    </a:cubicBezTo>
                    <a:lnTo>
                      <a:pt x="74" y="67"/>
                    </a:lnTo>
                    <a:lnTo>
                      <a:pt x="87" y="16"/>
                    </a:lnTo>
                    <a:cubicBezTo>
                      <a:pt x="87" y="14"/>
                      <a:pt x="88" y="12"/>
                      <a:pt x="88" y="11"/>
                    </a:cubicBezTo>
                    <a:cubicBezTo>
                      <a:pt x="88" y="5"/>
                      <a:pt x="83" y="0"/>
                      <a:pt x="76" y="0"/>
                    </a:cubicBezTo>
                    <a:cubicBezTo>
                      <a:pt x="67" y="0"/>
                      <a:pt x="62" y="6"/>
                      <a:pt x="59" y="15"/>
                    </a:cubicBezTo>
                    <a:cubicBezTo>
                      <a:pt x="57" y="23"/>
                      <a:pt x="62" y="7"/>
                      <a:pt x="46" y="67"/>
                    </a:cubicBezTo>
                    <a:lnTo>
                      <a:pt x="11" y="67"/>
                    </a:lnTo>
                    <a:cubicBezTo>
                      <a:pt x="4" y="67"/>
                      <a:pt x="0" y="67"/>
                      <a:pt x="0" y="75"/>
                    </a:cubicBezTo>
                    <a:cubicBezTo>
                      <a:pt x="0" y="80"/>
                      <a:pt x="4" y="80"/>
                      <a:pt x="10" y="80"/>
                    </a:cubicBezTo>
                    <a:lnTo>
                      <a:pt x="43" y="80"/>
                    </a:lnTo>
                    <a:lnTo>
                      <a:pt x="23" y="162"/>
                    </a:lnTo>
                    <a:cubicBezTo>
                      <a:pt x="20" y="171"/>
                      <a:pt x="17" y="183"/>
                      <a:pt x="17" y="188"/>
                    </a:cubicBezTo>
                    <a:cubicBezTo>
                      <a:pt x="17" y="208"/>
                      <a:pt x="35" y="221"/>
                      <a:pt x="55" y="221"/>
                    </a:cubicBezTo>
                    <a:cubicBezTo>
                      <a:pt x="93" y="221"/>
                      <a:pt x="115" y="172"/>
                      <a:pt x="115" y="168"/>
                    </a:cubicBezTo>
                    <a:cubicBezTo>
                      <a:pt x="115" y="163"/>
                      <a:pt x="111" y="163"/>
                      <a:pt x="110" y="163"/>
                    </a:cubicBezTo>
                    <a:cubicBezTo>
                      <a:pt x="106" y="163"/>
                      <a:pt x="105" y="164"/>
                      <a:pt x="102" y="170"/>
                    </a:cubicBezTo>
                    <a:cubicBezTo>
                      <a:pt x="93" y="192"/>
                      <a:pt x="75" y="211"/>
                      <a:pt x="56" y="211"/>
                    </a:cubicBezTo>
                    <a:cubicBezTo>
                      <a:pt x="48" y="211"/>
                      <a:pt x="43" y="207"/>
                      <a:pt x="43" y="194"/>
                    </a:cubicBezTo>
                    <a:cubicBezTo>
                      <a:pt x="43" y="191"/>
                      <a:pt x="45" y="183"/>
                      <a:pt x="46" y="180"/>
                    </a:cubicBezTo>
                    <a:lnTo>
                      <a:pt x="71" y="8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 name="Freeform 87">
                <a:extLst>
                  <a:ext uri="{FF2B5EF4-FFF2-40B4-BE49-F238E27FC236}">
                    <a16:creationId xmlns:a16="http://schemas.microsoft.com/office/drawing/2014/main" id="{0F011398-9F2B-4951-875F-287DA3B1A272}"/>
                  </a:ext>
                </a:extLst>
              </p:cNvPr>
              <p:cNvSpPr>
                <a:spLocks/>
              </p:cNvSpPr>
              <p:nvPr>
                <p:custDataLst>
                  <p:tags r:id="rId58"/>
                </p:custDataLst>
              </p:nvPr>
            </p:nvSpPr>
            <p:spPr bwMode="auto">
              <a:xfrm>
                <a:off x="3373438" y="3249613"/>
                <a:ext cx="36513" cy="107950"/>
              </a:xfrm>
              <a:custGeom>
                <a:avLst/>
                <a:gdLst>
                  <a:gd name="T0" fmla="*/ 59 w 59"/>
                  <a:gd name="T1" fmla="*/ 52 h 149"/>
                  <a:gd name="T2" fmla="*/ 27 w 59"/>
                  <a:gd name="T3" fmla="*/ 0 h 149"/>
                  <a:gd name="T4" fmla="*/ 0 w 59"/>
                  <a:gd name="T5" fmla="*/ 26 h 149"/>
                  <a:gd name="T6" fmla="*/ 27 w 59"/>
                  <a:gd name="T7" fmla="*/ 53 h 149"/>
                  <a:gd name="T8" fmla="*/ 44 w 59"/>
                  <a:gd name="T9" fmla="*/ 46 h 149"/>
                  <a:gd name="T10" fmla="*/ 47 w 59"/>
                  <a:gd name="T11" fmla="*/ 45 h 149"/>
                  <a:gd name="T12" fmla="*/ 48 w 59"/>
                  <a:gd name="T13" fmla="*/ 52 h 149"/>
                  <a:gd name="T14" fmla="*/ 14 w 59"/>
                  <a:gd name="T15" fmla="*/ 136 h 149"/>
                  <a:gd name="T16" fmla="*/ 8 w 59"/>
                  <a:gd name="T17" fmla="*/ 144 h 149"/>
                  <a:gd name="T18" fmla="*/ 13 w 59"/>
                  <a:gd name="T19" fmla="*/ 149 h 149"/>
                  <a:gd name="T20" fmla="*/ 59 w 59"/>
                  <a:gd name="T21" fmla="*/ 5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49">
                    <a:moveTo>
                      <a:pt x="59" y="52"/>
                    </a:moveTo>
                    <a:cubicBezTo>
                      <a:pt x="59" y="20"/>
                      <a:pt x="46" y="0"/>
                      <a:pt x="27" y="0"/>
                    </a:cubicBezTo>
                    <a:cubicBezTo>
                      <a:pt x="10" y="0"/>
                      <a:pt x="0" y="13"/>
                      <a:pt x="0" y="26"/>
                    </a:cubicBezTo>
                    <a:cubicBezTo>
                      <a:pt x="0" y="40"/>
                      <a:pt x="10" y="53"/>
                      <a:pt x="27" y="53"/>
                    </a:cubicBezTo>
                    <a:cubicBezTo>
                      <a:pt x="33" y="53"/>
                      <a:pt x="39" y="51"/>
                      <a:pt x="44" y="46"/>
                    </a:cubicBezTo>
                    <a:cubicBezTo>
                      <a:pt x="46" y="45"/>
                      <a:pt x="46" y="45"/>
                      <a:pt x="47" y="45"/>
                    </a:cubicBezTo>
                    <a:cubicBezTo>
                      <a:pt x="47" y="45"/>
                      <a:pt x="48" y="45"/>
                      <a:pt x="48" y="52"/>
                    </a:cubicBezTo>
                    <a:cubicBezTo>
                      <a:pt x="48" y="89"/>
                      <a:pt x="30" y="119"/>
                      <a:pt x="14" y="136"/>
                    </a:cubicBezTo>
                    <a:cubicBezTo>
                      <a:pt x="8" y="141"/>
                      <a:pt x="8" y="142"/>
                      <a:pt x="8" y="144"/>
                    </a:cubicBezTo>
                    <a:cubicBezTo>
                      <a:pt x="8" y="147"/>
                      <a:pt x="11" y="149"/>
                      <a:pt x="13" y="149"/>
                    </a:cubicBezTo>
                    <a:cubicBezTo>
                      <a:pt x="19" y="149"/>
                      <a:pt x="59" y="111"/>
                      <a:pt x="59" y="52"/>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 name="Freeform 88">
                <a:extLst>
                  <a:ext uri="{FF2B5EF4-FFF2-40B4-BE49-F238E27FC236}">
                    <a16:creationId xmlns:a16="http://schemas.microsoft.com/office/drawing/2014/main" id="{05720C2C-64A0-4A35-B91B-55CC95575DAF}"/>
                  </a:ext>
                </a:extLst>
              </p:cNvPr>
              <p:cNvSpPr>
                <a:spLocks/>
              </p:cNvSpPr>
              <p:nvPr>
                <p:custDataLst>
                  <p:tags r:id="rId59"/>
                </p:custDataLst>
              </p:nvPr>
            </p:nvSpPr>
            <p:spPr bwMode="auto">
              <a:xfrm>
                <a:off x="3502026" y="3128963"/>
                <a:ext cx="114300" cy="163513"/>
              </a:xfrm>
              <a:custGeom>
                <a:avLst/>
                <a:gdLst>
                  <a:gd name="T0" fmla="*/ 169 w 183"/>
                  <a:gd name="T1" fmla="*/ 33 h 225"/>
                  <a:gd name="T2" fmla="*/ 145 w 183"/>
                  <a:gd name="T3" fmla="*/ 56 h 225"/>
                  <a:gd name="T4" fmla="*/ 160 w 183"/>
                  <a:gd name="T5" fmla="*/ 70 h 225"/>
                  <a:gd name="T6" fmla="*/ 183 w 183"/>
                  <a:gd name="T7" fmla="*/ 42 h 225"/>
                  <a:gd name="T8" fmla="*/ 124 w 183"/>
                  <a:gd name="T9" fmla="*/ 0 h 225"/>
                  <a:gd name="T10" fmla="*/ 40 w 183"/>
                  <a:gd name="T11" fmla="*/ 72 h 225"/>
                  <a:gd name="T12" fmla="*/ 91 w 183"/>
                  <a:gd name="T13" fmla="*/ 122 h 225"/>
                  <a:gd name="T14" fmla="*/ 143 w 183"/>
                  <a:gd name="T15" fmla="*/ 160 h 225"/>
                  <a:gd name="T16" fmla="*/ 72 w 183"/>
                  <a:gd name="T17" fmla="*/ 214 h 225"/>
                  <a:gd name="T18" fmla="*/ 15 w 183"/>
                  <a:gd name="T19" fmla="*/ 188 h 225"/>
                  <a:gd name="T20" fmla="*/ 46 w 183"/>
                  <a:gd name="T21" fmla="*/ 162 h 225"/>
                  <a:gd name="T22" fmla="*/ 28 w 183"/>
                  <a:gd name="T23" fmla="*/ 144 h 225"/>
                  <a:gd name="T24" fmla="*/ 0 w 183"/>
                  <a:gd name="T25" fmla="*/ 177 h 225"/>
                  <a:gd name="T26" fmla="*/ 71 w 183"/>
                  <a:gd name="T27" fmla="*/ 225 h 225"/>
                  <a:gd name="T28" fmla="*/ 171 w 183"/>
                  <a:gd name="T29" fmla="*/ 143 h 225"/>
                  <a:gd name="T30" fmla="*/ 156 w 183"/>
                  <a:gd name="T31" fmla="*/ 106 h 225"/>
                  <a:gd name="T32" fmla="*/ 106 w 183"/>
                  <a:gd name="T33" fmla="*/ 85 h 225"/>
                  <a:gd name="T34" fmla="*/ 68 w 183"/>
                  <a:gd name="T35" fmla="*/ 55 h 225"/>
                  <a:gd name="T36" fmla="*/ 124 w 183"/>
                  <a:gd name="T37" fmla="*/ 10 h 225"/>
                  <a:gd name="T38" fmla="*/ 169 w 183"/>
                  <a:gd name="T39" fmla="*/ 3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3" h="225">
                    <a:moveTo>
                      <a:pt x="169" y="33"/>
                    </a:moveTo>
                    <a:cubicBezTo>
                      <a:pt x="155" y="34"/>
                      <a:pt x="145" y="45"/>
                      <a:pt x="145" y="56"/>
                    </a:cubicBezTo>
                    <a:cubicBezTo>
                      <a:pt x="145" y="63"/>
                      <a:pt x="149" y="70"/>
                      <a:pt x="160" y="70"/>
                    </a:cubicBezTo>
                    <a:cubicBezTo>
                      <a:pt x="171" y="70"/>
                      <a:pt x="183" y="62"/>
                      <a:pt x="183" y="42"/>
                    </a:cubicBezTo>
                    <a:cubicBezTo>
                      <a:pt x="183" y="20"/>
                      <a:pt x="162" y="0"/>
                      <a:pt x="124" y="0"/>
                    </a:cubicBezTo>
                    <a:cubicBezTo>
                      <a:pt x="58" y="0"/>
                      <a:pt x="40" y="50"/>
                      <a:pt x="40" y="72"/>
                    </a:cubicBezTo>
                    <a:cubicBezTo>
                      <a:pt x="40" y="111"/>
                      <a:pt x="77" y="119"/>
                      <a:pt x="91" y="122"/>
                    </a:cubicBezTo>
                    <a:cubicBezTo>
                      <a:pt x="117" y="127"/>
                      <a:pt x="143" y="132"/>
                      <a:pt x="143" y="160"/>
                    </a:cubicBezTo>
                    <a:cubicBezTo>
                      <a:pt x="143" y="173"/>
                      <a:pt x="131" y="214"/>
                      <a:pt x="72" y="214"/>
                    </a:cubicBezTo>
                    <a:cubicBezTo>
                      <a:pt x="65" y="214"/>
                      <a:pt x="26" y="214"/>
                      <a:pt x="15" y="188"/>
                    </a:cubicBezTo>
                    <a:cubicBezTo>
                      <a:pt x="34" y="190"/>
                      <a:pt x="46" y="176"/>
                      <a:pt x="46" y="162"/>
                    </a:cubicBezTo>
                    <a:cubicBezTo>
                      <a:pt x="46" y="150"/>
                      <a:pt x="38" y="144"/>
                      <a:pt x="28" y="144"/>
                    </a:cubicBezTo>
                    <a:cubicBezTo>
                      <a:pt x="15" y="144"/>
                      <a:pt x="0" y="155"/>
                      <a:pt x="0" y="177"/>
                    </a:cubicBezTo>
                    <a:cubicBezTo>
                      <a:pt x="0" y="205"/>
                      <a:pt x="28" y="225"/>
                      <a:pt x="71" y="225"/>
                    </a:cubicBezTo>
                    <a:cubicBezTo>
                      <a:pt x="152" y="225"/>
                      <a:pt x="171" y="165"/>
                      <a:pt x="171" y="143"/>
                    </a:cubicBezTo>
                    <a:cubicBezTo>
                      <a:pt x="171" y="125"/>
                      <a:pt x="162" y="112"/>
                      <a:pt x="156" y="106"/>
                    </a:cubicBezTo>
                    <a:cubicBezTo>
                      <a:pt x="142" y="92"/>
                      <a:pt x="128" y="90"/>
                      <a:pt x="106" y="85"/>
                    </a:cubicBezTo>
                    <a:cubicBezTo>
                      <a:pt x="88" y="81"/>
                      <a:pt x="68" y="78"/>
                      <a:pt x="68" y="55"/>
                    </a:cubicBezTo>
                    <a:cubicBezTo>
                      <a:pt x="68" y="41"/>
                      <a:pt x="80" y="10"/>
                      <a:pt x="124" y="10"/>
                    </a:cubicBezTo>
                    <a:cubicBezTo>
                      <a:pt x="136" y="10"/>
                      <a:pt x="161" y="14"/>
                      <a:pt x="169" y="33"/>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 name="Freeform 89">
                <a:extLst>
                  <a:ext uri="{FF2B5EF4-FFF2-40B4-BE49-F238E27FC236}">
                    <a16:creationId xmlns:a16="http://schemas.microsoft.com/office/drawing/2014/main" id="{09D5F66B-076D-46F1-9233-BECC3264FEF6}"/>
                  </a:ext>
                </a:extLst>
              </p:cNvPr>
              <p:cNvSpPr>
                <a:spLocks/>
              </p:cNvSpPr>
              <p:nvPr>
                <p:custDataLst>
                  <p:tags r:id="rId60"/>
                </p:custDataLst>
              </p:nvPr>
            </p:nvSpPr>
            <p:spPr bwMode="auto">
              <a:xfrm>
                <a:off x="3641726" y="3184525"/>
                <a:ext cx="73025" cy="160338"/>
              </a:xfrm>
              <a:custGeom>
                <a:avLst/>
                <a:gdLst>
                  <a:gd name="T0" fmla="*/ 71 w 118"/>
                  <a:gd name="T1" fmla="*/ 80 h 221"/>
                  <a:gd name="T2" fmla="*/ 107 w 118"/>
                  <a:gd name="T3" fmla="*/ 80 h 221"/>
                  <a:gd name="T4" fmla="*/ 118 w 118"/>
                  <a:gd name="T5" fmla="*/ 72 h 221"/>
                  <a:gd name="T6" fmla="*/ 107 w 118"/>
                  <a:gd name="T7" fmla="*/ 67 h 221"/>
                  <a:gd name="T8" fmla="*/ 74 w 118"/>
                  <a:gd name="T9" fmla="*/ 67 h 221"/>
                  <a:gd name="T10" fmla="*/ 87 w 118"/>
                  <a:gd name="T11" fmla="*/ 16 h 221"/>
                  <a:gd name="T12" fmla="*/ 88 w 118"/>
                  <a:gd name="T13" fmla="*/ 11 h 221"/>
                  <a:gd name="T14" fmla="*/ 76 w 118"/>
                  <a:gd name="T15" fmla="*/ 0 h 221"/>
                  <a:gd name="T16" fmla="*/ 60 w 118"/>
                  <a:gd name="T17" fmla="*/ 15 h 221"/>
                  <a:gd name="T18" fmla="*/ 47 w 118"/>
                  <a:gd name="T19" fmla="*/ 67 h 221"/>
                  <a:gd name="T20" fmla="*/ 11 w 118"/>
                  <a:gd name="T21" fmla="*/ 67 h 221"/>
                  <a:gd name="T22" fmla="*/ 0 w 118"/>
                  <a:gd name="T23" fmla="*/ 75 h 221"/>
                  <a:gd name="T24" fmla="*/ 10 w 118"/>
                  <a:gd name="T25" fmla="*/ 80 h 221"/>
                  <a:gd name="T26" fmla="*/ 43 w 118"/>
                  <a:gd name="T27" fmla="*/ 80 h 221"/>
                  <a:gd name="T28" fmla="*/ 23 w 118"/>
                  <a:gd name="T29" fmla="*/ 162 h 221"/>
                  <a:gd name="T30" fmla="*/ 18 w 118"/>
                  <a:gd name="T31" fmla="*/ 188 h 221"/>
                  <a:gd name="T32" fmla="*/ 55 w 118"/>
                  <a:gd name="T33" fmla="*/ 221 h 221"/>
                  <a:gd name="T34" fmla="*/ 116 w 118"/>
                  <a:gd name="T35" fmla="*/ 168 h 221"/>
                  <a:gd name="T36" fmla="*/ 110 w 118"/>
                  <a:gd name="T37" fmla="*/ 163 h 221"/>
                  <a:gd name="T38" fmla="*/ 103 w 118"/>
                  <a:gd name="T39" fmla="*/ 170 h 221"/>
                  <a:gd name="T40" fmla="*/ 56 w 118"/>
                  <a:gd name="T41" fmla="*/ 211 h 221"/>
                  <a:gd name="T42" fmla="*/ 44 w 118"/>
                  <a:gd name="T43" fmla="*/ 194 h 221"/>
                  <a:gd name="T44" fmla="*/ 46 w 118"/>
                  <a:gd name="T45" fmla="*/ 180 h 221"/>
                  <a:gd name="T46" fmla="*/ 71 w 118"/>
                  <a:gd name="T47" fmla="*/ 8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 h="221">
                    <a:moveTo>
                      <a:pt x="71" y="80"/>
                    </a:moveTo>
                    <a:lnTo>
                      <a:pt x="107" y="80"/>
                    </a:lnTo>
                    <a:cubicBezTo>
                      <a:pt x="113" y="80"/>
                      <a:pt x="118" y="80"/>
                      <a:pt x="118" y="72"/>
                    </a:cubicBezTo>
                    <a:cubicBezTo>
                      <a:pt x="118" y="67"/>
                      <a:pt x="113" y="67"/>
                      <a:pt x="107" y="67"/>
                    </a:cubicBezTo>
                    <a:lnTo>
                      <a:pt x="74" y="67"/>
                    </a:lnTo>
                    <a:lnTo>
                      <a:pt x="87" y="16"/>
                    </a:lnTo>
                    <a:cubicBezTo>
                      <a:pt x="87" y="14"/>
                      <a:pt x="88" y="12"/>
                      <a:pt x="88" y="11"/>
                    </a:cubicBezTo>
                    <a:cubicBezTo>
                      <a:pt x="88" y="5"/>
                      <a:pt x="83" y="0"/>
                      <a:pt x="76" y="0"/>
                    </a:cubicBezTo>
                    <a:cubicBezTo>
                      <a:pt x="67" y="0"/>
                      <a:pt x="62" y="6"/>
                      <a:pt x="60" y="15"/>
                    </a:cubicBezTo>
                    <a:cubicBezTo>
                      <a:pt x="57" y="23"/>
                      <a:pt x="62" y="7"/>
                      <a:pt x="47" y="67"/>
                    </a:cubicBezTo>
                    <a:lnTo>
                      <a:pt x="11" y="67"/>
                    </a:lnTo>
                    <a:cubicBezTo>
                      <a:pt x="4" y="67"/>
                      <a:pt x="0" y="67"/>
                      <a:pt x="0" y="75"/>
                    </a:cubicBezTo>
                    <a:cubicBezTo>
                      <a:pt x="0" y="80"/>
                      <a:pt x="4" y="80"/>
                      <a:pt x="10" y="80"/>
                    </a:cubicBezTo>
                    <a:lnTo>
                      <a:pt x="43" y="80"/>
                    </a:lnTo>
                    <a:lnTo>
                      <a:pt x="23" y="162"/>
                    </a:lnTo>
                    <a:cubicBezTo>
                      <a:pt x="21" y="171"/>
                      <a:pt x="18" y="183"/>
                      <a:pt x="18" y="188"/>
                    </a:cubicBezTo>
                    <a:cubicBezTo>
                      <a:pt x="18" y="208"/>
                      <a:pt x="35" y="221"/>
                      <a:pt x="55" y="221"/>
                    </a:cubicBezTo>
                    <a:cubicBezTo>
                      <a:pt x="94" y="221"/>
                      <a:pt x="116" y="172"/>
                      <a:pt x="116" y="168"/>
                    </a:cubicBezTo>
                    <a:cubicBezTo>
                      <a:pt x="116" y="163"/>
                      <a:pt x="111" y="163"/>
                      <a:pt x="110" y="163"/>
                    </a:cubicBezTo>
                    <a:cubicBezTo>
                      <a:pt x="106" y="163"/>
                      <a:pt x="106" y="164"/>
                      <a:pt x="103" y="170"/>
                    </a:cubicBezTo>
                    <a:cubicBezTo>
                      <a:pt x="93" y="192"/>
                      <a:pt x="75" y="211"/>
                      <a:pt x="56" y="211"/>
                    </a:cubicBezTo>
                    <a:cubicBezTo>
                      <a:pt x="49" y="211"/>
                      <a:pt x="44" y="207"/>
                      <a:pt x="44" y="194"/>
                    </a:cubicBezTo>
                    <a:cubicBezTo>
                      <a:pt x="44" y="191"/>
                      <a:pt x="45" y="183"/>
                      <a:pt x="46" y="180"/>
                    </a:cubicBezTo>
                    <a:lnTo>
                      <a:pt x="71" y="8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 name="Freeform 90">
                <a:extLst>
                  <a:ext uri="{FF2B5EF4-FFF2-40B4-BE49-F238E27FC236}">
                    <a16:creationId xmlns:a16="http://schemas.microsoft.com/office/drawing/2014/main" id="{930DBA17-E189-4BA2-A358-2C2C9EFF491E}"/>
                  </a:ext>
                </a:extLst>
              </p:cNvPr>
              <p:cNvSpPr>
                <a:spLocks/>
              </p:cNvSpPr>
              <p:nvPr>
                <p:custDataLst>
                  <p:tags r:id="rId61"/>
                </p:custDataLst>
              </p:nvPr>
            </p:nvSpPr>
            <p:spPr bwMode="auto">
              <a:xfrm>
                <a:off x="3741738" y="3186113"/>
                <a:ext cx="160338" cy="185738"/>
              </a:xfrm>
              <a:custGeom>
                <a:avLst/>
                <a:gdLst>
                  <a:gd name="T0" fmla="*/ 137 w 257"/>
                  <a:gd name="T1" fmla="*/ 137 h 257"/>
                  <a:gd name="T2" fmla="*/ 244 w 257"/>
                  <a:gd name="T3" fmla="*/ 137 h 257"/>
                  <a:gd name="T4" fmla="*/ 257 w 257"/>
                  <a:gd name="T5" fmla="*/ 128 h 257"/>
                  <a:gd name="T6" fmla="*/ 244 w 257"/>
                  <a:gd name="T7" fmla="*/ 120 h 257"/>
                  <a:gd name="T8" fmla="*/ 137 w 257"/>
                  <a:gd name="T9" fmla="*/ 120 h 257"/>
                  <a:gd name="T10" fmla="*/ 137 w 257"/>
                  <a:gd name="T11" fmla="*/ 13 h 257"/>
                  <a:gd name="T12" fmla="*/ 129 w 257"/>
                  <a:gd name="T13" fmla="*/ 0 h 257"/>
                  <a:gd name="T14" fmla="*/ 120 w 257"/>
                  <a:gd name="T15" fmla="*/ 13 h 257"/>
                  <a:gd name="T16" fmla="*/ 120 w 257"/>
                  <a:gd name="T17" fmla="*/ 120 h 257"/>
                  <a:gd name="T18" fmla="*/ 13 w 257"/>
                  <a:gd name="T19" fmla="*/ 120 h 257"/>
                  <a:gd name="T20" fmla="*/ 0 w 257"/>
                  <a:gd name="T21" fmla="*/ 128 h 257"/>
                  <a:gd name="T22" fmla="*/ 13 w 257"/>
                  <a:gd name="T23" fmla="*/ 137 h 257"/>
                  <a:gd name="T24" fmla="*/ 120 w 257"/>
                  <a:gd name="T25" fmla="*/ 137 h 257"/>
                  <a:gd name="T26" fmla="*/ 120 w 257"/>
                  <a:gd name="T27" fmla="*/ 244 h 257"/>
                  <a:gd name="T28" fmla="*/ 128 w 257"/>
                  <a:gd name="T29" fmla="*/ 257 h 257"/>
                  <a:gd name="T30" fmla="*/ 137 w 257"/>
                  <a:gd name="T31" fmla="*/ 244 h 257"/>
                  <a:gd name="T32" fmla="*/ 137 w 257"/>
                  <a:gd name="T33" fmla="*/ 13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7" h="257">
                    <a:moveTo>
                      <a:pt x="137" y="137"/>
                    </a:moveTo>
                    <a:lnTo>
                      <a:pt x="244" y="137"/>
                    </a:lnTo>
                    <a:cubicBezTo>
                      <a:pt x="248" y="137"/>
                      <a:pt x="257" y="137"/>
                      <a:pt x="257" y="128"/>
                    </a:cubicBezTo>
                    <a:cubicBezTo>
                      <a:pt x="257" y="120"/>
                      <a:pt x="249" y="120"/>
                      <a:pt x="244" y="120"/>
                    </a:cubicBezTo>
                    <a:lnTo>
                      <a:pt x="137" y="120"/>
                    </a:lnTo>
                    <a:lnTo>
                      <a:pt x="137" y="13"/>
                    </a:lnTo>
                    <a:cubicBezTo>
                      <a:pt x="137" y="8"/>
                      <a:pt x="137" y="0"/>
                      <a:pt x="129" y="0"/>
                    </a:cubicBezTo>
                    <a:cubicBezTo>
                      <a:pt x="120" y="0"/>
                      <a:pt x="120" y="8"/>
                      <a:pt x="120" y="13"/>
                    </a:cubicBezTo>
                    <a:lnTo>
                      <a:pt x="120" y="120"/>
                    </a:lnTo>
                    <a:lnTo>
                      <a:pt x="13" y="120"/>
                    </a:lnTo>
                    <a:cubicBezTo>
                      <a:pt x="9" y="120"/>
                      <a:pt x="0" y="120"/>
                      <a:pt x="0" y="128"/>
                    </a:cubicBezTo>
                    <a:cubicBezTo>
                      <a:pt x="0" y="137"/>
                      <a:pt x="8" y="137"/>
                      <a:pt x="13" y="137"/>
                    </a:cubicBezTo>
                    <a:lnTo>
                      <a:pt x="120" y="137"/>
                    </a:lnTo>
                    <a:lnTo>
                      <a:pt x="120" y="244"/>
                    </a:lnTo>
                    <a:cubicBezTo>
                      <a:pt x="120" y="248"/>
                      <a:pt x="120" y="257"/>
                      <a:pt x="128" y="257"/>
                    </a:cubicBezTo>
                    <a:cubicBezTo>
                      <a:pt x="137" y="257"/>
                      <a:pt x="137" y="249"/>
                      <a:pt x="137" y="244"/>
                    </a:cubicBezTo>
                    <a:lnTo>
                      <a:pt x="137" y="137"/>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 name="Freeform 91">
                <a:extLst>
                  <a:ext uri="{FF2B5EF4-FFF2-40B4-BE49-F238E27FC236}">
                    <a16:creationId xmlns:a16="http://schemas.microsoft.com/office/drawing/2014/main" id="{213A4E77-02DC-4203-8FD3-A8969CD9F86C}"/>
                  </a:ext>
                </a:extLst>
              </p:cNvPr>
              <p:cNvSpPr>
                <a:spLocks/>
              </p:cNvSpPr>
              <p:nvPr>
                <p:custDataLst>
                  <p:tags r:id="rId62"/>
                </p:custDataLst>
              </p:nvPr>
            </p:nvSpPr>
            <p:spPr bwMode="auto">
              <a:xfrm>
                <a:off x="3941763" y="3175000"/>
                <a:ext cx="79375" cy="166688"/>
              </a:xfrm>
              <a:custGeom>
                <a:avLst/>
                <a:gdLst>
                  <a:gd name="T0" fmla="*/ 78 w 126"/>
                  <a:gd name="T1" fmla="*/ 10 h 232"/>
                  <a:gd name="T2" fmla="*/ 68 w 126"/>
                  <a:gd name="T3" fmla="*/ 0 h 232"/>
                  <a:gd name="T4" fmla="*/ 0 w 126"/>
                  <a:gd name="T5" fmla="*/ 22 h 232"/>
                  <a:gd name="T6" fmla="*/ 0 w 126"/>
                  <a:gd name="T7" fmla="*/ 35 h 232"/>
                  <a:gd name="T8" fmla="*/ 50 w 126"/>
                  <a:gd name="T9" fmla="*/ 25 h 232"/>
                  <a:gd name="T10" fmla="*/ 50 w 126"/>
                  <a:gd name="T11" fmla="*/ 203 h 232"/>
                  <a:gd name="T12" fmla="*/ 15 w 126"/>
                  <a:gd name="T13" fmla="*/ 219 h 232"/>
                  <a:gd name="T14" fmla="*/ 2 w 126"/>
                  <a:gd name="T15" fmla="*/ 219 h 232"/>
                  <a:gd name="T16" fmla="*/ 2 w 126"/>
                  <a:gd name="T17" fmla="*/ 232 h 232"/>
                  <a:gd name="T18" fmla="*/ 64 w 126"/>
                  <a:gd name="T19" fmla="*/ 230 h 232"/>
                  <a:gd name="T20" fmla="*/ 126 w 126"/>
                  <a:gd name="T21" fmla="*/ 232 h 232"/>
                  <a:gd name="T22" fmla="*/ 126 w 126"/>
                  <a:gd name="T23" fmla="*/ 219 h 232"/>
                  <a:gd name="T24" fmla="*/ 113 w 126"/>
                  <a:gd name="T25" fmla="*/ 219 h 232"/>
                  <a:gd name="T26" fmla="*/ 78 w 126"/>
                  <a:gd name="T27" fmla="*/ 203 h 232"/>
                  <a:gd name="T28" fmla="*/ 78 w 126"/>
                  <a:gd name="T29" fmla="*/ 1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232">
                    <a:moveTo>
                      <a:pt x="78" y="10"/>
                    </a:moveTo>
                    <a:cubicBezTo>
                      <a:pt x="78" y="0"/>
                      <a:pt x="78" y="0"/>
                      <a:pt x="68" y="0"/>
                    </a:cubicBezTo>
                    <a:cubicBezTo>
                      <a:pt x="46" y="22"/>
                      <a:pt x="14" y="22"/>
                      <a:pt x="0" y="22"/>
                    </a:cubicBezTo>
                    <a:lnTo>
                      <a:pt x="0" y="35"/>
                    </a:lnTo>
                    <a:cubicBezTo>
                      <a:pt x="8" y="35"/>
                      <a:pt x="31" y="35"/>
                      <a:pt x="50" y="25"/>
                    </a:cubicBezTo>
                    <a:lnTo>
                      <a:pt x="50" y="203"/>
                    </a:lnTo>
                    <a:cubicBezTo>
                      <a:pt x="50" y="214"/>
                      <a:pt x="50" y="219"/>
                      <a:pt x="15" y="219"/>
                    </a:cubicBezTo>
                    <a:lnTo>
                      <a:pt x="2" y="219"/>
                    </a:lnTo>
                    <a:lnTo>
                      <a:pt x="2" y="232"/>
                    </a:lnTo>
                    <a:cubicBezTo>
                      <a:pt x="8" y="231"/>
                      <a:pt x="51" y="230"/>
                      <a:pt x="64" y="230"/>
                    </a:cubicBezTo>
                    <a:cubicBezTo>
                      <a:pt x="75" y="230"/>
                      <a:pt x="119" y="231"/>
                      <a:pt x="126" y="232"/>
                    </a:cubicBezTo>
                    <a:lnTo>
                      <a:pt x="126" y="219"/>
                    </a:lnTo>
                    <a:lnTo>
                      <a:pt x="113" y="219"/>
                    </a:lnTo>
                    <a:cubicBezTo>
                      <a:pt x="78" y="219"/>
                      <a:pt x="78" y="214"/>
                      <a:pt x="78" y="203"/>
                    </a:cubicBezTo>
                    <a:lnTo>
                      <a:pt x="78" y="1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 name="Freeform 92">
                <a:extLst>
                  <a:ext uri="{FF2B5EF4-FFF2-40B4-BE49-F238E27FC236}">
                    <a16:creationId xmlns:a16="http://schemas.microsoft.com/office/drawing/2014/main" id="{77CF581A-4177-4E27-846A-5EE43F94D672}"/>
                  </a:ext>
                </a:extLst>
              </p:cNvPr>
              <p:cNvSpPr>
                <a:spLocks/>
              </p:cNvSpPr>
              <p:nvPr>
                <p:custDataLst>
                  <p:tags r:id="rId63"/>
                </p:custDataLst>
              </p:nvPr>
            </p:nvSpPr>
            <p:spPr bwMode="auto">
              <a:xfrm>
                <a:off x="4075113" y="3019425"/>
                <a:ext cx="69850" cy="358775"/>
              </a:xfrm>
              <a:custGeom>
                <a:avLst/>
                <a:gdLst>
                  <a:gd name="T0" fmla="*/ 109 w 112"/>
                  <a:gd name="T1" fmla="*/ 258 h 499"/>
                  <a:gd name="T2" fmla="*/ 112 w 112"/>
                  <a:gd name="T3" fmla="*/ 249 h 499"/>
                  <a:gd name="T4" fmla="*/ 109 w 112"/>
                  <a:gd name="T5" fmla="*/ 241 h 499"/>
                  <a:gd name="T6" fmla="*/ 22 w 112"/>
                  <a:gd name="T7" fmla="*/ 11 h 499"/>
                  <a:gd name="T8" fmla="*/ 10 w 112"/>
                  <a:gd name="T9" fmla="*/ 0 h 499"/>
                  <a:gd name="T10" fmla="*/ 0 w 112"/>
                  <a:gd name="T11" fmla="*/ 10 h 499"/>
                  <a:gd name="T12" fmla="*/ 3 w 112"/>
                  <a:gd name="T13" fmla="*/ 18 h 499"/>
                  <a:gd name="T14" fmla="*/ 91 w 112"/>
                  <a:gd name="T15" fmla="*/ 249 h 499"/>
                  <a:gd name="T16" fmla="*/ 3 w 112"/>
                  <a:gd name="T17" fmla="*/ 480 h 499"/>
                  <a:gd name="T18" fmla="*/ 0 w 112"/>
                  <a:gd name="T19" fmla="*/ 489 h 499"/>
                  <a:gd name="T20" fmla="*/ 10 w 112"/>
                  <a:gd name="T21" fmla="*/ 499 h 499"/>
                  <a:gd name="T22" fmla="*/ 21 w 112"/>
                  <a:gd name="T23" fmla="*/ 489 h 499"/>
                  <a:gd name="T24" fmla="*/ 109 w 112"/>
                  <a:gd name="T25" fmla="*/ 258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 h="499">
                    <a:moveTo>
                      <a:pt x="109" y="258"/>
                    </a:moveTo>
                    <a:cubicBezTo>
                      <a:pt x="112" y="252"/>
                      <a:pt x="112" y="251"/>
                      <a:pt x="112" y="249"/>
                    </a:cubicBezTo>
                    <a:cubicBezTo>
                      <a:pt x="112" y="248"/>
                      <a:pt x="112" y="247"/>
                      <a:pt x="109" y="241"/>
                    </a:cubicBezTo>
                    <a:lnTo>
                      <a:pt x="22" y="11"/>
                    </a:lnTo>
                    <a:cubicBezTo>
                      <a:pt x="19" y="3"/>
                      <a:pt x="16" y="0"/>
                      <a:pt x="10" y="0"/>
                    </a:cubicBezTo>
                    <a:cubicBezTo>
                      <a:pt x="5" y="0"/>
                      <a:pt x="0" y="4"/>
                      <a:pt x="0" y="10"/>
                    </a:cubicBezTo>
                    <a:cubicBezTo>
                      <a:pt x="0" y="11"/>
                      <a:pt x="0" y="12"/>
                      <a:pt x="3" y="18"/>
                    </a:cubicBezTo>
                    <a:lnTo>
                      <a:pt x="91" y="249"/>
                    </a:lnTo>
                    <a:lnTo>
                      <a:pt x="3" y="480"/>
                    </a:lnTo>
                    <a:cubicBezTo>
                      <a:pt x="0" y="485"/>
                      <a:pt x="0" y="486"/>
                      <a:pt x="0" y="489"/>
                    </a:cubicBezTo>
                    <a:cubicBezTo>
                      <a:pt x="0" y="494"/>
                      <a:pt x="5" y="499"/>
                      <a:pt x="10" y="499"/>
                    </a:cubicBezTo>
                    <a:cubicBezTo>
                      <a:pt x="17" y="499"/>
                      <a:pt x="19" y="494"/>
                      <a:pt x="21" y="489"/>
                    </a:cubicBezTo>
                    <a:lnTo>
                      <a:pt x="109" y="258"/>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40" name="TextBox 739">
              <a:extLst>
                <a:ext uri="{FF2B5EF4-FFF2-40B4-BE49-F238E27FC236}">
                  <a16:creationId xmlns:a16="http://schemas.microsoft.com/office/drawing/2014/main" id="{76BC4FE8-C526-4544-AC20-14FA32182182}"/>
                </a:ext>
              </a:extLst>
            </p:cNvPr>
            <p:cNvSpPr txBox="1"/>
            <p:nvPr/>
          </p:nvSpPr>
          <p:spPr>
            <a:xfrm>
              <a:off x="2366193" y="2999814"/>
              <a:ext cx="2231568" cy="523220"/>
            </a:xfrm>
            <a:prstGeom prst="rect">
              <a:avLst/>
            </a:prstGeom>
            <a:noFill/>
          </p:spPr>
          <p:txBody>
            <a:bodyPr wrap="square" rtlCol="0">
              <a:spAutoFit/>
            </a:bodyPr>
            <a:lstStyle/>
            <a:p>
              <a:pPr algn="ctr"/>
              <a:r>
                <a:rPr lang="en-US" sz="2800" dirty="0"/>
                <a:t>Training data:</a:t>
              </a:r>
            </a:p>
          </p:txBody>
        </p:sp>
      </p:grpSp>
      <p:sp>
        <p:nvSpPr>
          <p:cNvPr id="741" name="TextBox 740">
            <a:extLst>
              <a:ext uri="{FF2B5EF4-FFF2-40B4-BE49-F238E27FC236}">
                <a16:creationId xmlns:a16="http://schemas.microsoft.com/office/drawing/2014/main" id="{B3D5ADE1-6F3A-4A58-97EF-E3C63F28AB58}"/>
              </a:ext>
            </a:extLst>
          </p:cNvPr>
          <p:cNvSpPr txBox="1"/>
          <p:nvPr/>
        </p:nvSpPr>
        <p:spPr>
          <a:xfrm>
            <a:off x="2366193" y="4375976"/>
            <a:ext cx="2231568" cy="523220"/>
          </a:xfrm>
          <a:prstGeom prst="rect">
            <a:avLst/>
          </a:prstGeom>
          <a:noFill/>
        </p:spPr>
        <p:txBody>
          <a:bodyPr wrap="square" rtlCol="0">
            <a:spAutoFit/>
          </a:bodyPr>
          <a:lstStyle/>
          <a:p>
            <a:pPr algn="ctr"/>
            <a:r>
              <a:rPr lang="en-US" sz="2800" dirty="0"/>
              <a:t>Loss function:</a:t>
            </a:r>
          </a:p>
        </p:txBody>
      </p:sp>
      <p:grpSp>
        <p:nvGrpSpPr>
          <p:cNvPr id="658" name="Group 657">
            <a:extLst>
              <a:ext uri="{FF2B5EF4-FFF2-40B4-BE49-F238E27FC236}">
                <a16:creationId xmlns:a16="http://schemas.microsoft.com/office/drawing/2014/main" id="{D9062C0B-EEAD-41D3-A384-4B78A744C27C}"/>
              </a:ext>
            </a:extLst>
          </p:cNvPr>
          <p:cNvGrpSpPr>
            <a:grpSpLocks noChangeAspect="1"/>
          </p:cNvGrpSpPr>
          <p:nvPr>
            <p:custDataLst>
              <p:tags r:id="rId1"/>
            </p:custDataLst>
          </p:nvPr>
        </p:nvGrpSpPr>
        <p:grpSpPr>
          <a:xfrm>
            <a:off x="6177826" y="5026774"/>
            <a:ext cx="3582988" cy="358775"/>
            <a:chOff x="3995738" y="3784600"/>
            <a:chExt cx="3582988" cy="358775"/>
          </a:xfrm>
        </p:grpSpPr>
        <p:sp>
          <p:nvSpPr>
            <p:cNvPr id="635" name="Freeform 185">
              <a:extLst>
                <a:ext uri="{FF2B5EF4-FFF2-40B4-BE49-F238E27FC236}">
                  <a16:creationId xmlns:a16="http://schemas.microsoft.com/office/drawing/2014/main" id="{892FA4C2-2AB8-4B2D-B501-1625CF4F54AE}"/>
                </a:ext>
              </a:extLst>
            </p:cNvPr>
            <p:cNvSpPr>
              <a:spLocks/>
            </p:cNvSpPr>
            <p:nvPr>
              <p:custDataLst>
                <p:tags r:id="rId26"/>
              </p:custDataLst>
            </p:nvPr>
          </p:nvSpPr>
          <p:spPr bwMode="auto">
            <a:xfrm>
              <a:off x="3995738" y="3894138"/>
              <a:ext cx="141288" cy="233363"/>
            </a:xfrm>
            <a:custGeom>
              <a:avLst/>
              <a:gdLst>
                <a:gd name="T0" fmla="*/ 228 w 230"/>
                <a:gd name="T1" fmla="*/ 30 h 322"/>
                <a:gd name="T2" fmla="*/ 230 w 230"/>
                <a:gd name="T3" fmla="*/ 18 h 322"/>
                <a:gd name="T4" fmla="*/ 215 w 230"/>
                <a:gd name="T5" fmla="*/ 5 h 322"/>
                <a:gd name="T6" fmla="*/ 198 w 230"/>
                <a:gd name="T7" fmla="*/ 15 h 322"/>
                <a:gd name="T8" fmla="*/ 191 w 230"/>
                <a:gd name="T9" fmla="*/ 42 h 322"/>
                <a:gd name="T10" fmla="*/ 181 w 230"/>
                <a:gd name="T11" fmla="*/ 82 h 322"/>
                <a:gd name="T12" fmla="*/ 159 w 230"/>
                <a:gd name="T13" fmla="*/ 172 h 322"/>
                <a:gd name="T14" fmla="*/ 102 w 230"/>
                <a:gd name="T15" fmla="*/ 214 h 322"/>
                <a:gd name="T16" fmla="*/ 71 w 230"/>
                <a:gd name="T17" fmla="*/ 174 h 322"/>
                <a:gd name="T18" fmla="*/ 97 w 230"/>
                <a:gd name="T19" fmla="*/ 76 h 322"/>
                <a:gd name="T20" fmla="*/ 107 w 230"/>
                <a:gd name="T21" fmla="*/ 40 h 322"/>
                <a:gd name="T22" fmla="*/ 66 w 230"/>
                <a:gd name="T23" fmla="*/ 0 h 322"/>
                <a:gd name="T24" fmla="*/ 0 w 230"/>
                <a:gd name="T25" fmla="*/ 76 h 322"/>
                <a:gd name="T26" fmla="*/ 6 w 230"/>
                <a:gd name="T27" fmla="*/ 81 h 322"/>
                <a:gd name="T28" fmla="*/ 14 w 230"/>
                <a:gd name="T29" fmla="*/ 72 h 322"/>
                <a:gd name="T30" fmla="*/ 64 w 230"/>
                <a:gd name="T31" fmla="*/ 10 h 322"/>
                <a:gd name="T32" fmla="*/ 77 w 230"/>
                <a:gd name="T33" fmla="*/ 26 h 322"/>
                <a:gd name="T34" fmla="*/ 68 w 230"/>
                <a:gd name="T35" fmla="*/ 61 h 322"/>
                <a:gd name="T36" fmla="*/ 39 w 230"/>
                <a:gd name="T37" fmla="*/ 166 h 322"/>
                <a:gd name="T38" fmla="*/ 100 w 230"/>
                <a:gd name="T39" fmla="*/ 225 h 322"/>
                <a:gd name="T40" fmla="*/ 151 w 230"/>
                <a:gd name="T41" fmla="*/ 203 h 322"/>
                <a:gd name="T42" fmla="*/ 118 w 230"/>
                <a:gd name="T43" fmla="*/ 280 h 322"/>
                <a:gd name="T44" fmla="*/ 63 w 230"/>
                <a:gd name="T45" fmla="*/ 311 h 322"/>
                <a:gd name="T46" fmla="*/ 25 w 230"/>
                <a:gd name="T47" fmla="*/ 290 h 322"/>
                <a:gd name="T48" fmla="*/ 47 w 230"/>
                <a:gd name="T49" fmla="*/ 284 h 322"/>
                <a:gd name="T50" fmla="*/ 57 w 230"/>
                <a:gd name="T51" fmla="*/ 264 h 322"/>
                <a:gd name="T52" fmla="*/ 38 w 230"/>
                <a:gd name="T53" fmla="*/ 246 h 322"/>
                <a:gd name="T54" fmla="*/ 10 w 230"/>
                <a:gd name="T55" fmla="*/ 279 h 322"/>
                <a:gd name="T56" fmla="*/ 63 w 230"/>
                <a:gd name="T57" fmla="*/ 322 h 322"/>
                <a:gd name="T58" fmla="*/ 180 w 230"/>
                <a:gd name="T59" fmla="*/ 220 h 322"/>
                <a:gd name="T60" fmla="*/ 228 w 230"/>
                <a:gd name="T61" fmla="*/ 3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0" h="322">
                  <a:moveTo>
                    <a:pt x="228" y="30"/>
                  </a:moveTo>
                  <a:cubicBezTo>
                    <a:pt x="230" y="23"/>
                    <a:pt x="230" y="22"/>
                    <a:pt x="230" y="18"/>
                  </a:cubicBezTo>
                  <a:cubicBezTo>
                    <a:pt x="230" y="9"/>
                    <a:pt x="223" y="5"/>
                    <a:pt x="215" y="5"/>
                  </a:cubicBezTo>
                  <a:cubicBezTo>
                    <a:pt x="210" y="5"/>
                    <a:pt x="202" y="8"/>
                    <a:pt x="198" y="15"/>
                  </a:cubicBezTo>
                  <a:cubicBezTo>
                    <a:pt x="197" y="18"/>
                    <a:pt x="193" y="33"/>
                    <a:pt x="191" y="42"/>
                  </a:cubicBezTo>
                  <a:cubicBezTo>
                    <a:pt x="187" y="55"/>
                    <a:pt x="184" y="69"/>
                    <a:pt x="181" y="82"/>
                  </a:cubicBezTo>
                  <a:lnTo>
                    <a:pt x="159" y="172"/>
                  </a:lnTo>
                  <a:cubicBezTo>
                    <a:pt x="157" y="180"/>
                    <a:pt x="135" y="214"/>
                    <a:pt x="102" y="214"/>
                  </a:cubicBezTo>
                  <a:cubicBezTo>
                    <a:pt x="77" y="214"/>
                    <a:pt x="71" y="192"/>
                    <a:pt x="71" y="174"/>
                  </a:cubicBezTo>
                  <a:cubicBezTo>
                    <a:pt x="71" y="151"/>
                    <a:pt x="80" y="120"/>
                    <a:pt x="97" y="76"/>
                  </a:cubicBezTo>
                  <a:cubicBezTo>
                    <a:pt x="105" y="56"/>
                    <a:pt x="107" y="50"/>
                    <a:pt x="107" y="40"/>
                  </a:cubicBezTo>
                  <a:cubicBezTo>
                    <a:pt x="107" y="18"/>
                    <a:pt x="91" y="0"/>
                    <a:pt x="66" y="0"/>
                  </a:cubicBezTo>
                  <a:cubicBezTo>
                    <a:pt x="18" y="0"/>
                    <a:pt x="0" y="72"/>
                    <a:pt x="0" y="76"/>
                  </a:cubicBezTo>
                  <a:cubicBezTo>
                    <a:pt x="0" y="81"/>
                    <a:pt x="5" y="81"/>
                    <a:pt x="6" y="81"/>
                  </a:cubicBezTo>
                  <a:cubicBezTo>
                    <a:pt x="11" y="81"/>
                    <a:pt x="11" y="80"/>
                    <a:pt x="14" y="72"/>
                  </a:cubicBezTo>
                  <a:cubicBezTo>
                    <a:pt x="27" y="25"/>
                    <a:pt x="47" y="10"/>
                    <a:pt x="64" y="10"/>
                  </a:cubicBezTo>
                  <a:cubicBezTo>
                    <a:pt x="68" y="10"/>
                    <a:pt x="77" y="10"/>
                    <a:pt x="77" y="26"/>
                  </a:cubicBezTo>
                  <a:cubicBezTo>
                    <a:pt x="77" y="39"/>
                    <a:pt x="72" y="52"/>
                    <a:pt x="68" y="61"/>
                  </a:cubicBezTo>
                  <a:cubicBezTo>
                    <a:pt x="48" y="114"/>
                    <a:pt x="39" y="143"/>
                    <a:pt x="39" y="166"/>
                  </a:cubicBezTo>
                  <a:cubicBezTo>
                    <a:pt x="39" y="210"/>
                    <a:pt x="71" y="225"/>
                    <a:pt x="100" y="225"/>
                  </a:cubicBezTo>
                  <a:cubicBezTo>
                    <a:pt x="120" y="225"/>
                    <a:pt x="137" y="217"/>
                    <a:pt x="151" y="203"/>
                  </a:cubicBezTo>
                  <a:cubicBezTo>
                    <a:pt x="144" y="229"/>
                    <a:pt x="138" y="253"/>
                    <a:pt x="118" y="280"/>
                  </a:cubicBezTo>
                  <a:cubicBezTo>
                    <a:pt x="105" y="297"/>
                    <a:pt x="86" y="311"/>
                    <a:pt x="63" y="311"/>
                  </a:cubicBezTo>
                  <a:cubicBezTo>
                    <a:pt x="56" y="311"/>
                    <a:pt x="34" y="310"/>
                    <a:pt x="25" y="290"/>
                  </a:cubicBezTo>
                  <a:cubicBezTo>
                    <a:pt x="33" y="290"/>
                    <a:pt x="40" y="290"/>
                    <a:pt x="47" y="284"/>
                  </a:cubicBezTo>
                  <a:cubicBezTo>
                    <a:pt x="52" y="280"/>
                    <a:pt x="57" y="273"/>
                    <a:pt x="57" y="264"/>
                  </a:cubicBezTo>
                  <a:cubicBezTo>
                    <a:pt x="57" y="248"/>
                    <a:pt x="43" y="246"/>
                    <a:pt x="38" y="246"/>
                  </a:cubicBezTo>
                  <a:cubicBezTo>
                    <a:pt x="27" y="246"/>
                    <a:pt x="10" y="254"/>
                    <a:pt x="10" y="279"/>
                  </a:cubicBezTo>
                  <a:cubicBezTo>
                    <a:pt x="10" y="304"/>
                    <a:pt x="32" y="322"/>
                    <a:pt x="63" y="322"/>
                  </a:cubicBezTo>
                  <a:cubicBezTo>
                    <a:pt x="115" y="322"/>
                    <a:pt x="166" y="277"/>
                    <a:pt x="180" y="220"/>
                  </a:cubicBezTo>
                  <a:lnTo>
                    <a:pt x="228" y="3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6" name="Freeform 186">
              <a:extLst>
                <a:ext uri="{FF2B5EF4-FFF2-40B4-BE49-F238E27FC236}">
                  <a16:creationId xmlns:a16="http://schemas.microsoft.com/office/drawing/2014/main" id="{E9D10AF8-0F9D-4F98-A8AD-89CB76B4F9B1}"/>
                </a:ext>
              </a:extLst>
            </p:cNvPr>
            <p:cNvSpPr>
              <a:spLocks/>
            </p:cNvSpPr>
            <p:nvPr>
              <p:custDataLst>
                <p:tags r:id="rId27"/>
              </p:custDataLst>
            </p:nvPr>
          </p:nvSpPr>
          <p:spPr bwMode="auto">
            <a:xfrm>
              <a:off x="4146551" y="3949700"/>
              <a:ext cx="71438" cy="160338"/>
            </a:xfrm>
            <a:custGeom>
              <a:avLst/>
              <a:gdLst>
                <a:gd name="T0" fmla="*/ 72 w 118"/>
                <a:gd name="T1" fmla="*/ 80 h 221"/>
                <a:gd name="T2" fmla="*/ 107 w 118"/>
                <a:gd name="T3" fmla="*/ 80 h 221"/>
                <a:gd name="T4" fmla="*/ 118 w 118"/>
                <a:gd name="T5" fmla="*/ 72 h 221"/>
                <a:gd name="T6" fmla="*/ 108 w 118"/>
                <a:gd name="T7" fmla="*/ 67 h 221"/>
                <a:gd name="T8" fmla="*/ 75 w 118"/>
                <a:gd name="T9" fmla="*/ 67 h 221"/>
                <a:gd name="T10" fmla="*/ 88 w 118"/>
                <a:gd name="T11" fmla="*/ 16 h 221"/>
                <a:gd name="T12" fmla="*/ 89 w 118"/>
                <a:gd name="T13" fmla="*/ 11 h 221"/>
                <a:gd name="T14" fmla="*/ 77 w 118"/>
                <a:gd name="T15" fmla="*/ 0 h 221"/>
                <a:gd name="T16" fmla="*/ 60 w 118"/>
                <a:gd name="T17" fmla="*/ 15 h 221"/>
                <a:gd name="T18" fmla="*/ 47 w 118"/>
                <a:gd name="T19" fmla="*/ 67 h 221"/>
                <a:gd name="T20" fmla="*/ 12 w 118"/>
                <a:gd name="T21" fmla="*/ 67 h 221"/>
                <a:gd name="T22" fmla="*/ 0 w 118"/>
                <a:gd name="T23" fmla="*/ 75 h 221"/>
                <a:gd name="T24" fmla="*/ 11 w 118"/>
                <a:gd name="T25" fmla="*/ 80 h 221"/>
                <a:gd name="T26" fmla="*/ 44 w 118"/>
                <a:gd name="T27" fmla="*/ 80 h 221"/>
                <a:gd name="T28" fmla="*/ 23 w 118"/>
                <a:gd name="T29" fmla="*/ 162 h 221"/>
                <a:gd name="T30" fmla="*/ 18 w 118"/>
                <a:gd name="T31" fmla="*/ 188 h 221"/>
                <a:gd name="T32" fmla="*/ 55 w 118"/>
                <a:gd name="T33" fmla="*/ 221 h 221"/>
                <a:gd name="T34" fmla="*/ 116 w 118"/>
                <a:gd name="T35" fmla="*/ 168 h 221"/>
                <a:gd name="T36" fmla="*/ 111 w 118"/>
                <a:gd name="T37" fmla="*/ 163 h 221"/>
                <a:gd name="T38" fmla="*/ 103 w 118"/>
                <a:gd name="T39" fmla="*/ 170 h 221"/>
                <a:gd name="T40" fmla="*/ 57 w 118"/>
                <a:gd name="T41" fmla="*/ 211 h 221"/>
                <a:gd name="T42" fmla="*/ 44 w 118"/>
                <a:gd name="T43" fmla="*/ 194 h 221"/>
                <a:gd name="T44" fmla="*/ 46 w 118"/>
                <a:gd name="T45" fmla="*/ 180 h 221"/>
                <a:gd name="T46" fmla="*/ 72 w 118"/>
                <a:gd name="T47" fmla="*/ 8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 h="221">
                  <a:moveTo>
                    <a:pt x="72" y="80"/>
                  </a:moveTo>
                  <a:lnTo>
                    <a:pt x="107" y="80"/>
                  </a:lnTo>
                  <a:cubicBezTo>
                    <a:pt x="114" y="80"/>
                    <a:pt x="118" y="80"/>
                    <a:pt x="118" y="72"/>
                  </a:cubicBezTo>
                  <a:cubicBezTo>
                    <a:pt x="118" y="67"/>
                    <a:pt x="114" y="67"/>
                    <a:pt x="108" y="67"/>
                  </a:cubicBezTo>
                  <a:lnTo>
                    <a:pt x="75" y="67"/>
                  </a:lnTo>
                  <a:lnTo>
                    <a:pt x="88" y="16"/>
                  </a:lnTo>
                  <a:cubicBezTo>
                    <a:pt x="88" y="14"/>
                    <a:pt x="89" y="12"/>
                    <a:pt x="89" y="11"/>
                  </a:cubicBezTo>
                  <a:cubicBezTo>
                    <a:pt x="89" y="5"/>
                    <a:pt x="84" y="0"/>
                    <a:pt x="77" y="0"/>
                  </a:cubicBezTo>
                  <a:cubicBezTo>
                    <a:pt x="68" y="0"/>
                    <a:pt x="63" y="6"/>
                    <a:pt x="60" y="15"/>
                  </a:cubicBezTo>
                  <a:cubicBezTo>
                    <a:pt x="58" y="23"/>
                    <a:pt x="62" y="7"/>
                    <a:pt x="47" y="67"/>
                  </a:cubicBezTo>
                  <a:lnTo>
                    <a:pt x="12" y="67"/>
                  </a:lnTo>
                  <a:cubicBezTo>
                    <a:pt x="5" y="67"/>
                    <a:pt x="0" y="67"/>
                    <a:pt x="0" y="75"/>
                  </a:cubicBezTo>
                  <a:cubicBezTo>
                    <a:pt x="0" y="80"/>
                    <a:pt x="5" y="80"/>
                    <a:pt x="11" y="80"/>
                  </a:cubicBezTo>
                  <a:lnTo>
                    <a:pt x="44" y="80"/>
                  </a:lnTo>
                  <a:lnTo>
                    <a:pt x="23" y="162"/>
                  </a:lnTo>
                  <a:cubicBezTo>
                    <a:pt x="21" y="171"/>
                    <a:pt x="18" y="183"/>
                    <a:pt x="18" y="188"/>
                  </a:cubicBezTo>
                  <a:cubicBezTo>
                    <a:pt x="18" y="208"/>
                    <a:pt x="36" y="221"/>
                    <a:pt x="55" y="221"/>
                  </a:cubicBezTo>
                  <a:cubicBezTo>
                    <a:pt x="94" y="221"/>
                    <a:pt x="116" y="172"/>
                    <a:pt x="116" y="168"/>
                  </a:cubicBezTo>
                  <a:cubicBezTo>
                    <a:pt x="116" y="163"/>
                    <a:pt x="112" y="163"/>
                    <a:pt x="111" y="163"/>
                  </a:cubicBezTo>
                  <a:cubicBezTo>
                    <a:pt x="106" y="163"/>
                    <a:pt x="106" y="164"/>
                    <a:pt x="103" y="170"/>
                  </a:cubicBezTo>
                  <a:cubicBezTo>
                    <a:pt x="93" y="192"/>
                    <a:pt x="76" y="211"/>
                    <a:pt x="57" y="211"/>
                  </a:cubicBezTo>
                  <a:cubicBezTo>
                    <a:pt x="49" y="211"/>
                    <a:pt x="44" y="207"/>
                    <a:pt x="44" y="194"/>
                  </a:cubicBezTo>
                  <a:cubicBezTo>
                    <a:pt x="44" y="191"/>
                    <a:pt x="46" y="183"/>
                    <a:pt x="46" y="180"/>
                  </a:cubicBezTo>
                  <a:lnTo>
                    <a:pt x="72" y="8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7" name="Freeform 187">
              <a:extLst>
                <a:ext uri="{FF2B5EF4-FFF2-40B4-BE49-F238E27FC236}">
                  <a16:creationId xmlns:a16="http://schemas.microsoft.com/office/drawing/2014/main" id="{8C7EF7FB-F4DC-4DCF-85F3-A351A4B5BEAC}"/>
                </a:ext>
              </a:extLst>
            </p:cNvPr>
            <p:cNvSpPr>
              <a:spLocks noEditPoints="1"/>
            </p:cNvSpPr>
            <p:nvPr>
              <p:custDataLst>
                <p:tags r:id="rId28"/>
              </p:custDataLst>
            </p:nvPr>
          </p:nvSpPr>
          <p:spPr bwMode="auto">
            <a:xfrm>
              <a:off x="4346576" y="3921125"/>
              <a:ext cx="204788" cy="84138"/>
            </a:xfrm>
            <a:custGeom>
              <a:avLst/>
              <a:gdLst>
                <a:gd name="T0" fmla="*/ 315 w 332"/>
                <a:gd name="T1" fmla="*/ 20 h 117"/>
                <a:gd name="T2" fmla="*/ 332 w 332"/>
                <a:gd name="T3" fmla="*/ 10 h 117"/>
                <a:gd name="T4" fmla="*/ 316 w 332"/>
                <a:gd name="T5" fmla="*/ 0 h 117"/>
                <a:gd name="T6" fmla="*/ 17 w 332"/>
                <a:gd name="T7" fmla="*/ 0 h 117"/>
                <a:gd name="T8" fmla="*/ 0 w 332"/>
                <a:gd name="T9" fmla="*/ 10 h 117"/>
                <a:gd name="T10" fmla="*/ 17 w 332"/>
                <a:gd name="T11" fmla="*/ 20 h 117"/>
                <a:gd name="T12" fmla="*/ 315 w 332"/>
                <a:gd name="T13" fmla="*/ 20 h 117"/>
                <a:gd name="T14" fmla="*/ 316 w 332"/>
                <a:gd name="T15" fmla="*/ 117 h 117"/>
                <a:gd name="T16" fmla="*/ 332 w 332"/>
                <a:gd name="T17" fmla="*/ 107 h 117"/>
                <a:gd name="T18" fmla="*/ 315 w 332"/>
                <a:gd name="T19" fmla="*/ 97 h 117"/>
                <a:gd name="T20" fmla="*/ 17 w 332"/>
                <a:gd name="T21" fmla="*/ 97 h 117"/>
                <a:gd name="T22" fmla="*/ 0 w 332"/>
                <a:gd name="T23" fmla="*/ 107 h 117"/>
                <a:gd name="T24" fmla="*/ 17 w 332"/>
                <a:gd name="T25" fmla="*/ 117 h 117"/>
                <a:gd name="T26" fmla="*/ 316 w 332"/>
                <a:gd name="T2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2" h="117">
                  <a:moveTo>
                    <a:pt x="315" y="20"/>
                  </a:moveTo>
                  <a:cubicBezTo>
                    <a:pt x="323" y="20"/>
                    <a:pt x="332" y="20"/>
                    <a:pt x="332" y="10"/>
                  </a:cubicBezTo>
                  <a:cubicBezTo>
                    <a:pt x="332" y="0"/>
                    <a:pt x="323" y="0"/>
                    <a:pt x="316" y="0"/>
                  </a:cubicBezTo>
                  <a:lnTo>
                    <a:pt x="17" y="0"/>
                  </a:lnTo>
                  <a:cubicBezTo>
                    <a:pt x="10" y="0"/>
                    <a:pt x="0" y="0"/>
                    <a:pt x="0" y="10"/>
                  </a:cubicBezTo>
                  <a:cubicBezTo>
                    <a:pt x="0" y="20"/>
                    <a:pt x="10" y="20"/>
                    <a:pt x="17" y="20"/>
                  </a:cubicBezTo>
                  <a:lnTo>
                    <a:pt x="315" y="20"/>
                  </a:lnTo>
                  <a:close/>
                  <a:moveTo>
                    <a:pt x="316" y="117"/>
                  </a:moveTo>
                  <a:cubicBezTo>
                    <a:pt x="323" y="117"/>
                    <a:pt x="332" y="117"/>
                    <a:pt x="332" y="107"/>
                  </a:cubicBezTo>
                  <a:cubicBezTo>
                    <a:pt x="332" y="97"/>
                    <a:pt x="323" y="97"/>
                    <a:pt x="315" y="97"/>
                  </a:cubicBezTo>
                  <a:lnTo>
                    <a:pt x="17" y="97"/>
                  </a:lnTo>
                  <a:cubicBezTo>
                    <a:pt x="10" y="97"/>
                    <a:pt x="0" y="97"/>
                    <a:pt x="0" y="107"/>
                  </a:cubicBezTo>
                  <a:cubicBezTo>
                    <a:pt x="0" y="117"/>
                    <a:pt x="10" y="117"/>
                    <a:pt x="17" y="117"/>
                  </a:cubicBezTo>
                  <a:lnTo>
                    <a:pt x="316" y="117"/>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8" name="Freeform 188">
              <a:extLst>
                <a:ext uri="{FF2B5EF4-FFF2-40B4-BE49-F238E27FC236}">
                  <a16:creationId xmlns:a16="http://schemas.microsoft.com/office/drawing/2014/main" id="{D0595DC6-5B03-49DB-8B34-8C78D45D6A02}"/>
                </a:ext>
              </a:extLst>
            </p:cNvPr>
            <p:cNvSpPr>
              <a:spLocks/>
            </p:cNvSpPr>
            <p:nvPr>
              <p:custDataLst>
                <p:tags r:id="rId29"/>
              </p:custDataLst>
            </p:nvPr>
          </p:nvSpPr>
          <p:spPr bwMode="auto">
            <a:xfrm>
              <a:off x="4662488" y="3894138"/>
              <a:ext cx="123825" cy="163513"/>
            </a:xfrm>
            <a:custGeom>
              <a:avLst/>
              <a:gdLst>
                <a:gd name="T0" fmla="*/ 29 w 203"/>
                <a:gd name="T1" fmla="*/ 190 h 225"/>
                <a:gd name="T2" fmla="*/ 25 w 203"/>
                <a:gd name="T3" fmla="*/ 212 h 225"/>
                <a:gd name="T4" fmla="*/ 39 w 203"/>
                <a:gd name="T5" fmla="*/ 225 h 225"/>
                <a:gd name="T6" fmla="*/ 58 w 203"/>
                <a:gd name="T7" fmla="*/ 211 h 225"/>
                <a:gd name="T8" fmla="*/ 78 w 203"/>
                <a:gd name="T9" fmla="*/ 133 h 225"/>
                <a:gd name="T10" fmla="*/ 94 w 203"/>
                <a:gd name="T11" fmla="*/ 68 h 225"/>
                <a:gd name="T12" fmla="*/ 122 w 203"/>
                <a:gd name="T13" fmla="*/ 27 h 225"/>
                <a:gd name="T14" fmla="*/ 161 w 203"/>
                <a:gd name="T15" fmla="*/ 10 h 225"/>
                <a:gd name="T16" fmla="*/ 182 w 203"/>
                <a:gd name="T17" fmla="*/ 16 h 225"/>
                <a:gd name="T18" fmla="*/ 156 w 203"/>
                <a:gd name="T19" fmla="*/ 44 h 225"/>
                <a:gd name="T20" fmla="*/ 175 w 203"/>
                <a:gd name="T21" fmla="*/ 61 h 225"/>
                <a:gd name="T22" fmla="*/ 203 w 203"/>
                <a:gd name="T23" fmla="*/ 32 h 225"/>
                <a:gd name="T24" fmla="*/ 161 w 203"/>
                <a:gd name="T25" fmla="*/ 0 h 225"/>
                <a:gd name="T26" fmla="*/ 98 w 203"/>
                <a:gd name="T27" fmla="*/ 38 h 225"/>
                <a:gd name="T28" fmla="*/ 52 w 203"/>
                <a:gd name="T29" fmla="*/ 0 h 225"/>
                <a:gd name="T30" fmla="*/ 15 w 203"/>
                <a:gd name="T31" fmla="*/ 28 h 225"/>
                <a:gd name="T32" fmla="*/ 0 w 203"/>
                <a:gd name="T33" fmla="*/ 76 h 225"/>
                <a:gd name="T34" fmla="*/ 6 w 203"/>
                <a:gd name="T35" fmla="*/ 81 h 225"/>
                <a:gd name="T36" fmla="*/ 14 w 203"/>
                <a:gd name="T37" fmla="*/ 70 h 225"/>
                <a:gd name="T38" fmla="*/ 51 w 203"/>
                <a:gd name="T39" fmla="*/ 10 h 225"/>
                <a:gd name="T40" fmla="*/ 66 w 203"/>
                <a:gd name="T41" fmla="*/ 33 h 225"/>
                <a:gd name="T42" fmla="*/ 58 w 203"/>
                <a:gd name="T43" fmla="*/ 75 h 225"/>
                <a:gd name="T44" fmla="*/ 29 w 203"/>
                <a:gd name="T45" fmla="*/ 19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3" h="225">
                  <a:moveTo>
                    <a:pt x="29" y="190"/>
                  </a:moveTo>
                  <a:cubicBezTo>
                    <a:pt x="28" y="198"/>
                    <a:pt x="25" y="209"/>
                    <a:pt x="25" y="212"/>
                  </a:cubicBezTo>
                  <a:cubicBezTo>
                    <a:pt x="25" y="221"/>
                    <a:pt x="32" y="225"/>
                    <a:pt x="39" y="225"/>
                  </a:cubicBezTo>
                  <a:cubicBezTo>
                    <a:pt x="45" y="225"/>
                    <a:pt x="54" y="221"/>
                    <a:pt x="58" y="211"/>
                  </a:cubicBezTo>
                  <a:cubicBezTo>
                    <a:pt x="59" y="209"/>
                    <a:pt x="76" y="142"/>
                    <a:pt x="78" y="133"/>
                  </a:cubicBezTo>
                  <a:cubicBezTo>
                    <a:pt x="82" y="116"/>
                    <a:pt x="91" y="81"/>
                    <a:pt x="94" y="68"/>
                  </a:cubicBezTo>
                  <a:cubicBezTo>
                    <a:pt x="96" y="61"/>
                    <a:pt x="110" y="38"/>
                    <a:pt x="122" y="27"/>
                  </a:cubicBezTo>
                  <a:cubicBezTo>
                    <a:pt x="126" y="23"/>
                    <a:pt x="140" y="10"/>
                    <a:pt x="161" y="10"/>
                  </a:cubicBezTo>
                  <a:cubicBezTo>
                    <a:pt x="174" y="10"/>
                    <a:pt x="182" y="16"/>
                    <a:pt x="182" y="16"/>
                  </a:cubicBezTo>
                  <a:cubicBezTo>
                    <a:pt x="167" y="19"/>
                    <a:pt x="156" y="31"/>
                    <a:pt x="156" y="44"/>
                  </a:cubicBezTo>
                  <a:cubicBezTo>
                    <a:pt x="156" y="52"/>
                    <a:pt x="162" y="61"/>
                    <a:pt x="175" y="61"/>
                  </a:cubicBezTo>
                  <a:cubicBezTo>
                    <a:pt x="189" y="61"/>
                    <a:pt x="203" y="50"/>
                    <a:pt x="203" y="32"/>
                  </a:cubicBezTo>
                  <a:cubicBezTo>
                    <a:pt x="203" y="14"/>
                    <a:pt x="187" y="0"/>
                    <a:pt x="161" y="0"/>
                  </a:cubicBezTo>
                  <a:cubicBezTo>
                    <a:pt x="129" y="0"/>
                    <a:pt x="107" y="24"/>
                    <a:pt x="98" y="38"/>
                  </a:cubicBezTo>
                  <a:cubicBezTo>
                    <a:pt x="94" y="15"/>
                    <a:pt x="76" y="0"/>
                    <a:pt x="52" y="0"/>
                  </a:cubicBezTo>
                  <a:cubicBezTo>
                    <a:pt x="29" y="0"/>
                    <a:pt x="20" y="19"/>
                    <a:pt x="15" y="28"/>
                  </a:cubicBezTo>
                  <a:cubicBezTo>
                    <a:pt x="6" y="45"/>
                    <a:pt x="0" y="75"/>
                    <a:pt x="0" y="76"/>
                  </a:cubicBezTo>
                  <a:cubicBezTo>
                    <a:pt x="0" y="81"/>
                    <a:pt x="5" y="81"/>
                    <a:pt x="6" y="81"/>
                  </a:cubicBezTo>
                  <a:cubicBezTo>
                    <a:pt x="11" y="81"/>
                    <a:pt x="11" y="81"/>
                    <a:pt x="14" y="70"/>
                  </a:cubicBezTo>
                  <a:cubicBezTo>
                    <a:pt x="23" y="34"/>
                    <a:pt x="33" y="10"/>
                    <a:pt x="51" y="10"/>
                  </a:cubicBezTo>
                  <a:cubicBezTo>
                    <a:pt x="59" y="10"/>
                    <a:pt x="66" y="14"/>
                    <a:pt x="66" y="33"/>
                  </a:cubicBezTo>
                  <a:cubicBezTo>
                    <a:pt x="66" y="44"/>
                    <a:pt x="65" y="49"/>
                    <a:pt x="58" y="75"/>
                  </a:cubicBezTo>
                  <a:lnTo>
                    <a:pt x="29" y="19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9" name="Freeform 189">
              <a:extLst>
                <a:ext uri="{FF2B5EF4-FFF2-40B4-BE49-F238E27FC236}">
                  <a16:creationId xmlns:a16="http://schemas.microsoft.com/office/drawing/2014/main" id="{F034D640-CB5B-4059-9385-7597D54E341F}"/>
                </a:ext>
              </a:extLst>
            </p:cNvPr>
            <p:cNvSpPr>
              <a:spLocks/>
            </p:cNvSpPr>
            <p:nvPr>
              <p:custDataLst>
                <p:tags r:id="rId30"/>
              </p:custDataLst>
            </p:nvPr>
          </p:nvSpPr>
          <p:spPr bwMode="auto">
            <a:xfrm>
              <a:off x="4800601" y="3949700"/>
              <a:ext cx="71438" cy="160338"/>
            </a:xfrm>
            <a:custGeom>
              <a:avLst/>
              <a:gdLst>
                <a:gd name="T0" fmla="*/ 71 w 118"/>
                <a:gd name="T1" fmla="*/ 80 h 221"/>
                <a:gd name="T2" fmla="*/ 106 w 118"/>
                <a:gd name="T3" fmla="*/ 80 h 221"/>
                <a:gd name="T4" fmla="*/ 118 w 118"/>
                <a:gd name="T5" fmla="*/ 72 h 221"/>
                <a:gd name="T6" fmla="*/ 107 w 118"/>
                <a:gd name="T7" fmla="*/ 67 h 221"/>
                <a:gd name="T8" fmla="*/ 74 w 118"/>
                <a:gd name="T9" fmla="*/ 67 h 221"/>
                <a:gd name="T10" fmla="*/ 87 w 118"/>
                <a:gd name="T11" fmla="*/ 16 h 221"/>
                <a:gd name="T12" fmla="*/ 88 w 118"/>
                <a:gd name="T13" fmla="*/ 11 h 221"/>
                <a:gd name="T14" fmla="*/ 76 w 118"/>
                <a:gd name="T15" fmla="*/ 0 h 221"/>
                <a:gd name="T16" fmla="*/ 60 w 118"/>
                <a:gd name="T17" fmla="*/ 15 h 221"/>
                <a:gd name="T18" fmla="*/ 46 w 118"/>
                <a:gd name="T19" fmla="*/ 67 h 221"/>
                <a:gd name="T20" fmla="*/ 11 w 118"/>
                <a:gd name="T21" fmla="*/ 67 h 221"/>
                <a:gd name="T22" fmla="*/ 0 w 118"/>
                <a:gd name="T23" fmla="*/ 75 h 221"/>
                <a:gd name="T24" fmla="*/ 10 w 118"/>
                <a:gd name="T25" fmla="*/ 80 h 221"/>
                <a:gd name="T26" fmla="*/ 43 w 118"/>
                <a:gd name="T27" fmla="*/ 80 h 221"/>
                <a:gd name="T28" fmla="*/ 23 w 118"/>
                <a:gd name="T29" fmla="*/ 162 h 221"/>
                <a:gd name="T30" fmla="*/ 17 w 118"/>
                <a:gd name="T31" fmla="*/ 188 h 221"/>
                <a:gd name="T32" fmla="*/ 55 w 118"/>
                <a:gd name="T33" fmla="*/ 221 h 221"/>
                <a:gd name="T34" fmla="*/ 115 w 118"/>
                <a:gd name="T35" fmla="*/ 168 h 221"/>
                <a:gd name="T36" fmla="*/ 110 w 118"/>
                <a:gd name="T37" fmla="*/ 163 h 221"/>
                <a:gd name="T38" fmla="*/ 103 w 118"/>
                <a:gd name="T39" fmla="*/ 170 h 221"/>
                <a:gd name="T40" fmla="*/ 56 w 118"/>
                <a:gd name="T41" fmla="*/ 211 h 221"/>
                <a:gd name="T42" fmla="*/ 44 w 118"/>
                <a:gd name="T43" fmla="*/ 194 h 221"/>
                <a:gd name="T44" fmla="*/ 46 w 118"/>
                <a:gd name="T45" fmla="*/ 180 h 221"/>
                <a:gd name="T46" fmla="*/ 71 w 118"/>
                <a:gd name="T47" fmla="*/ 8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 h="221">
                  <a:moveTo>
                    <a:pt x="71" y="80"/>
                  </a:moveTo>
                  <a:lnTo>
                    <a:pt x="106" y="80"/>
                  </a:lnTo>
                  <a:cubicBezTo>
                    <a:pt x="113" y="80"/>
                    <a:pt x="118" y="80"/>
                    <a:pt x="118" y="72"/>
                  </a:cubicBezTo>
                  <a:cubicBezTo>
                    <a:pt x="118" y="67"/>
                    <a:pt x="113" y="67"/>
                    <a:pt x="107" y="67"/>
                  </a:cubicBezTo>
                  <a:lnTo>
                    <a:pt x="74" y="67"/>
                  </a:lnTo>
                  <a:lnTo>
                    <a:pt x="87" y="16"/>
                  </a:lnTo>
                  <a:cubicBezTo>
                    <a:pt x="87" y="14"/>
                    <a:pt x="88" y="12"/>
                    <a:pt x="88" y="11"/>
                  </a:cubicBezTo>
                  <a:cubicBezTo>
                    <a:pt x="88" y="5"/>
                    <a:pt x="83" y="0"/>
                    <a:pt x="76" y="0"/>
                  </a:cubicBezTo>
                  <a:cubicBezTo>
                    <a:pt x="67" y="0"/>
                    <a:pt x="62" y="6"/>
                    <a:pt x="60" y="15"/>
                  </a:cubicBezTo>
                  <a:cubicBezTo>
                    <a:pt x="57" y="23"/>
                    <a:pt x="62" y="7"/>
                    <a:pt x="46" y="67"/>
                  </a:cubicBezTo>
                  <a:lnTo>
                    <a:pt x="11" y="67"/>
                  </a:lnTo>
                  <a:cubicBezTo>
                    <a:pt x="4" y="67"/>
                    <a:pt x="0" y="67"/>
                    <a:pt x="0" y="75"/>
                  </a:cubicBezTo>
                  <a:cubicBezTo>
                    <a:pt x="0" y="80"/>
                    <a:pt x="4" y="80"/>
                    <a:pt x="10" y="80"/>
                  </a:cubicBezTo>
                  <a:lnTo>
                    <a:pt x="43" y="80"/>
                  </a:lnTo>
                  <a:lnTo>
                    <a:pt x="23" y="162"/>
                  </a:lnTo>
                  <a:cubicBezTo>
                    <a:pt x="21" y="171"/>
                    <a:pt x="17" y="183"/>
                    <a:pt x="17" y="188"/>
                  </a:cubicBezTo>
                  <a:cubicBezTo>
                    <a:pt x="17" y="208"/>
                    <a:pt x="35" y="221"/>
                    <a:pt x="55" y="221"/>
                  </a:cubicBezTo>
                  <a:cubicBezTo>
                    <a:pt x="93" y="221"/>
                    <a:pt x="115" y="172"/>
                    <a:pt x="115" y="168"/>
                  </a:cubicBezTo>
                  <a:cubicBezTo>
                    <a:pt x="115" y="163"/>
                    <a:pt x="111" y="163"/>
                    <a:pt x="110" y="163"/>
                  </a:cubicBezTo>
                  <a:cubicBezTo>
                    <a:pt x="106" y="163"/>
                    <a:pt x="105" y="164"/>
                    <a:pt x="103" y="170"/>
                  </a:cubicBezTo>
                  <a:cubicBezTo>
                    <a:pt x="93" y="192"/>
                    <a:pt x="75" y="211"/>
                    <a:pt x="56" y="211"/>
                  </a:cubicBezTo>
                  <a:cubicBezTo>
                    <a:pt x="49" y="211"/>
                    <a:pt x="44" y="207"/>
                    <a:pt x="44" y="194"/>
                  </a:cubicBezTo>
                  <a:cubicBezTo>
                    <a:pt x="44" y="191"/>
                    <a:pt x="45" y="183"/>
                    <a:pt x="46" y="180"/>
                  </a:cubicBezTo>
                  <a:lnTo>
                    <a:pt x="71" y="8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0" name="Freeform 190">
              <a:extLst>
                <a:ext uri="{FF2B5EF4-FFF2-40B4-BE49-F238E27FC236}">
                  <a16:creationId xmlns:a16="http://schemas.microsoft.com/office/drawing/2014/main" id="{6EB237DE-A514-4866-B0F8-6198DA6E47CB}"/>
                </a:ext>
              </a:extLst>
            </p:cNvPr>
            <p:cNvSpPr>
              <a:spLocks/>
            </p:cNvSpPr>
            <p:nvPr>
              <p:custDataLst>
                <p:tags r:id="rId31"/>
              </p:custDataLst>
            </p:nvPr>
          </p:nvSpPr>
          <p:spPr bwMode="auto">
            <a:xfrm>
              <a:off x="4983163" y="3843338"/>
              <a:ext cx="204788" cy="239713"/>
            </a:xfrm>
            <a:custGeom>
              <a:avLst/>
              <a:gdLst>
                <a:gd name="T0" fmla="*/ 176 w 332"/>
                <a:gd name="T1" fmla="*/ 176 h 332"/>
                <a:gd name="T2" fmla="*/ 315 w 332"/>
                <a:gd name="T3" fmla="*/ 176 h 332"/>
                <a:gd name="T4" fmla="*/ 332 w 332"/>
                <a:gd name="T5" fmla="*/ 166 h 332"/>
                <a:gd name="T6" fmla="*/ 315 w 332"/>
                <a:gd name="T7" fmla="*/ 156 h 332"/>
                <a:gd name="T8" fmla="*/ 176 w 332"/>
                <a:gd name="T9" fmla="*/ 156 h 332"/>
                <a:gd name="T10" fmla="*/ 176 w 332"/>
                <a:gd name="T11" fmla="*/ 17 h 332"/>
                <a:gd name="T12" fmla="*/ 166 w 332"/>
                <a:gd name="T13" fmla="*/ 0 h 332"/>
                <a:gd name="T14" fmla="*/ 156 w 332"/>
                <a:gd name="T15" fmla="*/ 17 h 332"/>
                <a:gd name="T16" fmla="*/ 156 w 332"/>
                <a:gd name="T17" fmla="*/ 156 h 332"/>
                <a:gd name="T18" fmla="*/ 17 w 332"/>
                <a:gd name="T19" fmla="*/ 156 h 332"/>
                <a:gd name="T20" fmla="*/ 0 w 332"/>
                <a:gd name="T21" fmla="*/ 166 h 332"/>
                <a:gd name="T22" fmla="*/ 17 w 332"/>
                <a:gd name="T23" fmla="*/ 176 h 332"/>
                <a:gd name="T24" fmla="*/ 156 w 332"/>
                <a:gd name="T25" fmla="*/ 176 h 332"/>
                <a:gd name="T26" fmla="*/ 156 w 332"/>
                <a:gd name="T27" fmla="*/ 316 h 332"/>
                <a:gd name="T28" fmla="*/ 166 w 332"/>
                <a:gd name="T29" fmla="*/ 332 h 332"/>
                <a:gd name="T30" fmla="*/ 176 w 332"/>
                <a:gd name="T31" fmla="*/ 316 h 332"/>
                <a:gd name="T32" fmla="*/ 176 w 332"/>
                <a:gd name="T33" fmla="*/ 176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332">
                  <a:moveTo>
                    <a:pt x="176" y="176"/>
                  </a:moveTo>
                  <a:lnTo>
                    <a:pt x="315" y="176"/>
                  </a:lnTo>
                  <a:cubicBezTo>
                    <a:pt x="322" y="176"/>
                    <a:pt x="332" y="176"/>
                    <a:pt x="332" y="166"/>
                  </a:cubicBezTo>
                  <a:cubicBezTo>
                    <a:pt x="332" y="156"/>
                    <a:pt x="322" y="156"/>
                    <a:pt x="315" y="156"/>
                  </a:cubicBezTo>
                  <a:lnTo>
                    <a:pt x="176" y="156"/>
                  </a:lnTo>
                  <a:lnTo>
                    <a:pt x="176" y="17"/>
                  </a:lnTo>
                  <a:cubicBezTo>
                    <a:pt x="176" y="10"/>
                    <a:pt x="176" y="0"/>
                    <a:pt x="166" y="0"/>
                  </a:cubicBezTo>
                  <a:cubicBezTo>
                    <a:pt x="156" y="0"/>
                    <a:pt x="156" y="10"/>
                    <a:pt x="156" y="17"/>
                  </a:cubicBezTo>
                  <a:lnTo>
                    <a:pt x="156" y="156"/>
                  </a:lnTo>
                  <a:lnTo>
                    <a:pt x="17" y="156"/>
                  </a:lnTo>
                  <a:cubicBezTo>
                    <a:pt x="10" y="156"/>
                    <a:pt x="0" y="156"/>
                    <a:pt x="0" y="166"/>
                  </a:cubicBezTo>
                  <a:cubicBezTo>
                    <a:pt x="0" y="176"/>
                    <a:pt x="10" y="176"/>
                    <a:pt x="17" y="176"/>
                  </a:cubicBezTo>
                  <a:lnTo>
                    <a:pt x="156" y="176"/>
                  </a:lnTo>
                  <a:lnTo>
                    <a:pt x="156" y="316"/>
                  </a:lnTo>
                  <a:cubicBezTo>
                    <a:pt x="156" y="323"/>
                    <a:pt x="156" y="332"/>
                    <a:pt x="166" y="332"/>
                  </a:cubicBezTo>
                  <a:cubicBezTo>
                    <a:pt x="176" y="332"/>
                    <a:pt x="176" y="323"/>
                    <a:pt x="176" y="316"/>
                  </a:cubicBezTo>
                  <a:lnTo>
                    <a:pt x="176" y="176"/>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1" name="Freeform 191">
              <a:extLst>
                <a:ext uri="{FF2B5EF4-FFF2-40B4-BE49-F238E27FC236}">
                  <a16:creationId xmlns:a16="http://schemas.microsoft.com/office/drawing/2014/main" id="{F46CC8EF-221F-4AF4-B8AF-29B675E132FC}"/>
                </a:ext>
              </a:extLst>
            </p:cNvPr>
            <p:cNvSpPr>
              <a:spLocks/>
            </p:cNvSpPr>
            <p:nvPr>
              <p:custDataLst>
                <p:tags r:id="rId32"/>
              </p:custDataLst>
            </p:nvPr>
          </p:nvSpPr>
          <p:spPr bwMode="auto">
            <a:xfrm>
              <a:off x="5278438" y="3894138"/>
              <a:ext cx="160338" cy="236538"/>
            </a:xfrm>
            <a:custGeom>
              <a:avLst/>
              <a:gdLst>
                <a:gd name="T0" fmla="*/ 12 w 262"/>
                <a:gd name="T1" fmla="*/ 93 h 327"/>
                <a:gd name="T2" fmla="*/ 91 w 262"/>
                <a:gd name="T3" fmla="*/ 35 h 327"/>
                <a:gd name="T4" fmla="*/ 172 w 262"/>
                <a:gd name="T5" fmla="*/ 162 h 327"/>
                <a:gd name="T6" fmla="*/ 166 w 262"/>
                <a:gd name="T7" fmla="*/ 211 h 327"/>
                <a:gd name="T8" fmla="*/ 140 w 262"/>
                <a:gd name="T9" fmla="*/ 318 h 327"/>
                <a:gd name="T10" fmla="*/ 146 w 262"/>
                <a:gd name="T11" fmla="*/ 327 h 327"/>
                <a:gd name="T12" fmla="*/ 162 w 262"/>
                <a:gd name="T13" fmla="*/ 297 h 327"/>
                <a:gd name="T14" fmla="*/ 181 w 262"/>
                <a:gd name="T15" fmla="*/ 211 h 327"/>
                <a:gd name="T16" fmla="*/ 185 w 262"/>
                <a:gd name="T17" fmla="*/ 192 h 327"/>
                <a:gd name="T18" fmla="*/ 253 w 262"/>
                <a:gd name="T19" fmla="*/ 29 h 327"/>
                <a:gd name="T20" fmla="*/ 262 w 262"/>
                <a:gd name="T21" fmla="*/ 10 h 327"/>
                <a:gd name="T22" fmla="*/ 256 w 262"/>
                <a:gd name="T23" fmla="*/ 5 h 327"/>
                <a:gd name="T24" fmla="*/ 250 w 262"/>
                <a:gd name="T25" fmla="*/ 8 h 327"/>
                <a:gd name="T26" fmla="*/ 184 w 262"/>
                <a:gd name="T27" fmla="*/ 156 h 327"/>
                <a:gd name="T28" fmla="*/ 164 w 262"/>
                <a:gd name="T29" fmla="*/ 54 h 327"/>
                <a:gd name="T30" fmla="*/ 98 w 262"/>
                <a:gd name="T31" fmla="*/ 0 h 327"/>
                <a:gd name="T32" fmla="*/ 0 w 262"/>
                <a:gd name="T33" fmla="*/ 91 h 327"/>
                <a:gd name="T34" fmla="*/ 10 w 262"/>
                <a:gd name="T35" fmla="*/ 96 h 327"/>
                <a:gd name="T36" fmla="*/ 12 w 262"/>
                <a:gd name="T37" fmla="*/ 93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2" h="327">
                  <a:moveTo>
                    <a:pt x="12" y="93"/>
                  </a:moveTo>
                  <a:cubicBezTo>
                    <a:pt x="31" y="36"/>
                    <a:pt x="86" y="35"/>
                    <a:pt x="91" y="35"/>
                  </a:cubicBezTo>
                  <a:cubicBezTo>
                    <a:pt x="166" y="35"/>
                    <a:pt x="172" y="123"/>
                    <a:pt x="172" y="162"/>
                  </a:cubicBezTo>
                  <a:cubicBezTo>
                    <a:pt x="172" y="192"/>
                    <a:pt x="169" y="201"/>
                    <a:pt x="166" y="211"/>
                  </a:cubicBezTo>
                  <a:cubicBezTo>
                    <a:pt x="155" y="247"/>
                    <a:pt x="140" y="305"/>
                    <a:pt x="140" y="318"/>
                  </a:cubicBezTo>
                  <a:cubicBezTo>
                    <a:pt x="140" y="324"/>
                    <a:pt x="142" y="327"/>
                    <a:pt x="146" y="327"/>
                  </a:cubicBezTo>
                  <a:cubicBezTo>
                    <a:pt x="153" y="327"/>
                    <a:pt x="157" y="316"/>
                    <a:pt x="162" y="297"/>
                  </a:cubicBezTo>
                  <a:cubicBezTo>
                    <a:pt x="174" y="255"/>
                    <a:pt x="179" y="227"/>
                    <a:pt x="181" y="211"/>
                  </a:cubicBezTo>
                  <a:cubicBezTo>
                    <a:pt x="182" y="205"/>
                    <a:pt x="183" y="198"/>
                    <a:pt x="185" y="192"/>
                  </a:cubicBezTo>
                  <a:cubicBezTo>
                    <a:pt x="201" y="143"/>
                    <a:pt x="233" y="68"/>
                    <a:pt x="253" y="29"/>
                  </a:cubicBezTo>
                  <a:cubicBezTo>
                    <a:pt x="256" y="23"/>
                    <a:pt x="262" y="12"/>
                    <a:pt x="262" y="10"/>
                  </a:cubicBezTo>
                  <a:cubicBezTo>
                    <a:pt x="262" y="5"/>
                    <a:pt x="257" y="5"/>
                    <a:pt x="256" y="5"/>
                  </a:cubicBezTo>
                  <a:cubicBezTo>
                    <a:pt x="255" y="5"/>
                    <a:pt x="252" y="5"/>
                    <a:pt x="250" y="8"/>
                  </a:cubicBezTo>
                  <a:cubicBezTo>
                    <a:pt x="224" y="56"/>
                    <a:pt x="204" y="106"/>
                    <a:pt x="184" y="156"/>
                  </a:cubicBezTo>
                  <a:cubicBezTo>
                    <a:pt x="184" y="141"/>
                    <a:pt x="183" y="103"/>
                    <a:pt x="164" y="54"/>
                  </a:cubicBezTo>
                  <a:cubicBezTo>
                    <a:pt x="152" y="24"/>
                    <a:pt x="132" y="0"/>
                    <a:pt x="98" y="0"/>
                  </a:cubicBezTo>
                  <a:cubicBezTo>
                    <a:pt x="35" y="0"/>
                    <a:pt x="0" y="75"/>
                    <a:pt x="0" y="91"/>
                  </a:cubicBezTo>
                  <a:cubicBezTo>
                    <a:pt x="0" y="96"/>
                    <a:pt x="5" y="96"/>
                    <a:pt x="10" y="96"/>
                  </a:cubicBezTo>
                  <a:lnTo>
                    <a:pt x="12" y="93"/>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2" name="Freeform 192">
              <a:extLst>
                <a:ext uri="{FF2B5EF4-FFF2-40B4-BE49-F238E27FC236}">
                  <a16:creationId xmlns:a16="http://schemas.microsoft.com/office/drawing/2014/main" id="{495E8C5D-C0DC-4D1D-AAC0-88F485910E73}"/>
                </a:ext>
              </a:extLst>
            </p:cNvPr>
            <p:cNvSpPr>
              <a:spLocks noEditPoints="1"/>
            </p:cNvSpPr>
            <p:nvPr>
              <p:custDataLst>
                <p:tags r:id="rId33"/>
              </p:custDataLst>
            </p:nvPr>
          </p:nvSpPr>
          <p:spPr bwMode="auto">
            <a:xfrm>
              <a:off x="5464176" y="3800475"/>
              <a:ext cx="211138" cy="322263"/>
            </a:xfrm>
            <a:custGeom>
              <a:avLst/>
              <a:gdLst>
                <a:gd name="T0" fmla="*/ 194 w 344"/>
                <a:gd name="T1" fmla="*/ 349 h 449"/>
                <a:gd name="T2" fmla="*/ 344 w 344"/>
                <a:gd name="T3" fmla="*/ 135 h 449"/>
                <a:gd name="T4" fmla="*/ 217 w 344"/>
                <a:gd name="T5" fmla="*/ 0 h 449"/>
                <a:gd name="T6" fmla="*/ 0 w 344"/>
                <a:gd name="T7" fmla="*/ 230 h 449"/>
                <a:gd name="T8" fmla="*/ 127 w 344"/>
                <a:gd name="T9" fmla="*/ 363 h 449"/>
                <a:gd name="T10" fmla="*/ 176 w 344"/>
                <a:gd name="T11" fmla="*/ 355 h 449"/>
                <a:gd name="T12" fmla="*/ 174 w 344"/>
                <a:gd name="T13" fmla="*/ 394 h 449"/>
                <a:gd name="T14" fmla="*/ 215 w 344"/>
                <a:gd name="T15" fmla="*/ 449 h 449"/>
                <a:gd name="T16" fmla="*/ 299 w 344"/>
                <a:gd name="T17" fmla="*/ 352 h 449"/>
                <a:gd name="T18" fmla="*/ 293 w 344"/>
                <a:gd name="T19" fmla="*/ 347 h 449"/>
                <a:gd name="T20" fmla="*/ 287 w 344"/>
                <a:gd name="T21" fmla="*/ 352 h 449"/>
                <a:gd name="T22" fmla="*/ 229 w 344"/>
                <a:gd name="T23" fmla="*/ 400 h 449"/>
                <a:gd name="T24" fmla="*/ 194 w 344"/>
                <a:gd name="T25" fmla="*/ 349 h 449"/>
                <a:gd name="T26" fmla="*/ 99 w 344"/>
                <a:gd name="T27" fmla="*/ 345 h 449"/>
                <a:gd name="T28" fmla="*/ 43 w 344"/>
                <a:gd name="T29" fmla="*/ 246 h 449"/>
                <a:gd name="T30" fmla="*/ 94 w 344"/>
                <a:gd name="T31" fmla="*/ 87 h 449"/>
                <a:gd name="T32" fmla="*/ 214 w 344"/>
                <a:gd name="T33" fmla="*/ 13 h 449"/>
                <a:gd name="T34" fmla="*/ 300 w 344"/>
                <a:gd name="T35" fmla="*/ 119 h 449"/>
                <a:gd name="T36" fmla="*/ 191 w 344"/>
                <a:gd name="T37" fmla="*/ 332 h 449"/>
                <a:gd name="T38" fmla="*/ 147 w 344"/>
                <a:gd name="T39" fmla="*/ 278 h 449"/>
                <a:gd name="T40" fmla="*/ 96 w 344"/>
                <a:gd name="T41" fmla="*/ 329 h 449"/>
                <a:gd name="T42" fmla="*/ 99 w 344"/>
                <a:gd name="T43" fmla="*/ 345 h 449"/>
                <a:gd name="T44" fmla="*/ 130 w 344"/>
                <a:gd name="T45" fmla="*/ 350 h 449"/>
                <a:gd name="T46" fmla="*/ 107 w 344"/>
                <a:gd name="T47" fmla="*/ 329 h 449"/>
                <a:gd name="T48" fmla="*/ 147 w 344"/>
                <a:gd name="T49" fmla="*/ 289 h 449"/>
                <a:gd name="T50" fmla="*/ 178 w 344"/>
                <a:gd name="T51" fmla="*/ 331 h 449"/>
                <a:gd name="T52" fmla="*/ 172 w 344"/>
                <a:gd name="T53" fmla="*/ 341 h 449"/>
                <a:gd name="T54" fmla="*/ 130 w 344"/>
                <a:gd name="T55" fmla="*/ 35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44" h="449">
                  <a:moveTo>
                    <a:pt x="194" y="349"/>
                  </a:moveTo>
                  <a:cubicBezTo>
                    <a:pt x="271" y="319"/>
                    <a:pt x="344" y="231"/>
                    <a:pt x="344" y="135"/>
                  </a:cubicBezTo>
                  <a:cubicBezTo>
                    <a:pt x="344" y="54"/>
                    <a:pt x="291" y="0"/>
                    <a:pt x="217" y="0"/>
                  </a:cubicBezTo>
                  <a:cubicBezTo>
                    <a:pt x="109" y="0"/>
                    <a:pt x="0" y="114"/>
                    <a:pt x="0" y="230"/>
                  </a:cubicBezTo>
                  <a:cubicBezTo>
                    <a:pt x="0" y="313"/>
                    <a:pt x="55" y="363"/>
                    <a:pt x="127" y="363"/>
                  </a:cubicBezTo>
                  <a:cubicBezTo>
                    <a:pt x="140" y="363"/>
                    <a:pt x="157" y="361"/>
                    <a:pt x="176" y="355"/>
                  </a:cubicBezTo>
                  <a:cubicBezTo>
                    <a:pt x="174" y="386"/>
                    <a:pt x="174" y="387"/>
                    <a:pt x="174" y="394"/>
                  </a:cubicBezTo>
                  <a:cubicBezTo>
                    <a:pt x="174" y="410"/>
                    <a:pt x="174" y="449"/>
                    <a:pt x="215" y="449"/>
                  </a:cubicBezTo>
                  <a:cubicBezTo>
                    <a:pt x="275" y="449"/>
                    <a:pt x="299" y="357"/>
                    <a:pt x="299" y="352"/>
                  </a:cubicBezTo>
                  <a:cubicBezTo>
                    <a:pt x="299" y="348"/>
                    <a:pt x="295" y="347"/>
                    <a:pt x="293" y="347"/>
                  </a:cubicBezTo>
                  <a:cubicBezTo>
                    <a:pt x="289" y="347"/>
                    <a:pt x="288" y="349"/>
                    <a:pt x="287" y="352"/>
                  </a:cubicBezTo>
                  <a:cubicBezTo>
                    <a:pt x="275" y="388"/>
                    <a:pt x="246" y="400"/>
                    <a:pt x="229" y="400"/>
                  </a:cubicBezTo>
                  <a:cubicBezTo>
                    <a:pt x="206" y="400"/>
                    <a:pt x="199" y="387"/>
                    <a:pt x="194" y="349"/>
                  </a:cubicBezTo>
                  <a:close/>
                  <a:moveTo>
                    <a:pt x="99" y="345"/>
                  </a:moveTo>
                  <a:cubicBezTo>
                    <a:pt x="60" y="329"/>
                    <a:pt x="43" y="291"/>
                    <a:pt x="43" y="246"/>
                  </a:cubicBezTo>
                  <a:cubicBezTo>
                    <a:pt x="43" y="211"/>
                    <a:pt x="56" y="140"/>
                    <a:pt x="94" y="87"/>
                  </a:cubicBezTo>
                  <a:cubicBezTo>
                    <a:pt x="131" y="36"/>
                    <a:pt x="178" y="13"/>
                    <a:pt x="214" y="13"/>
                  </a:cubicBezTo>
                  <a:cubicBezTo>
                    <a:pt x="264" y="13"/>
                    <a:pt x="300" y="52"/>
                    <a:pt x="300" y="119"/>
                  </a:cubicBezTo>
                  <a:cubicBezTo>
                    <a:pt x="300" y="168"/>
                    <a:pt x="275" y="285"/>
                    <a:pt x="191" y="332"/>
                  </a:cubicBezTo>
                  <a:cubicBezTo>
                    <a:pt x="189" y="314"/>
                    <a:pt x="184" y="278"/>
                    <a:pt x="147" y="278"/>
                  </a:cubicBezTo>
                  <a:cubicBezTo>
                    <a:pt x="121" y="278"/>
                    <a:pt x="96" y="303"/>
                    <a:pt x="96" y="329"/>
                  </a:cubicBezTo>
                  <a:cubicBezTo>
                    <a:pt x="96" y="339"/>
                    <a:pt x="99" y="344"/>
                    <a:pt x="99" y="345"/>
                  </a:cubicBezTo>
                  <a:close/>
                  <a:moveTo>
                    <a:pt x="130" y="350"/>
                  </a:moveTo>
                  <a:cubicBezTo>
                    <a:pt x="123" y="350"/>
                    <a:pt x="107" y="350"/>
                    <a:pt x="107" y="329"/>
                  </a:cubicBezTo>
                  <a:cubicBezTo>
                    <a:pt x="107" y="309"/>
                    <a:pt x="126" y="289"/>
                    <a:pt x="147" y="289"/>
                  </a:cubicBezTo>
                  <a:cubicBezTo>
                    <a:pt x="168" y="289"/>
                    <a:pt x="178" y="301"/>
                    <a:pt x="178" y="331"/>
                  </a:cubicBezTo>
                  <a:cubicBezTo>
                    <a:pt x="178" y="339"/>
                    <a:pt x="177" y="339"/>
                    <a:pt x="172" y="341"/>
                  </a:cubicBezTo>
                  <a:cubicBezTo>
                    <a:pt x="159" y="347"/>
                    <a:pt x="144" y="350"/>
                    <a:pt x="130" y="350"/>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3" name="Freeform 193">
              <a:extLst>
                <a:ext uri="{FF2B5EF4-FFF2-40B4-BE49-F238E27FC236}">
                  <a16:creationId xmlns:a16="http://schemas.microsoft.com/office/drawing/2014/main" id="{90FE5C40-333D-4261-B524-8C731D1A0FDA}"/>
                </a:ext>
              </a:extLst>
            </p:cNvPr>
            <p:cNvSpPr>
              <a:spLocks/>
            </p:cNvSpPr>
            <p:nvPr>
              <p:custDataLst>
                <p:tags r:id="rId34"/>
              </p:custDataLst>
            </p:nvPr>
          </p:nvSpPr>
          <p:spPr bwMode="auto">
            <a:xfrm>
              <a:off x="5719763" y="3784600"/>
              <a:ext cx="71438" cy="358775"/>
            </a:xfrm>
            <a:custGeom>
              <a:avLst/>
              <a:gdLst>
                <a:gd name="T0" fmla="*/ 116 w 116"/>
                <a:gd name="T1" fmla="*/ 494 h 499"/>
                <a:gd name="T2" fmla="*/ 107 w 116"/>
                <a:gd name="T3" fmla="*/ 483 h 499"/>
                <a:gd name="T4" fmla="*/ 29 w 116"/>
                <a:gd name="T5" fmla="*/ 249 h 499"/>
                <a:gd name="T6" fmla="*/ 109 w 116"/>
                <a:gd name="T7" fmla="*/ 13 h 499"/>
                <a:gd name="T8" fmla="*/ 116 w 116"/>
                <a:gd name="T9" fmla="*/ 5 h 499"/>
                <a:gd name="T10" fmla="*/ 111 w 116"/>
                <a:gd name="T11" fmla="*/ 0 h 499"/>
                <a:gd name="T12" fmla="*/ 32 w 116"/>
                <a:gd name="T13" fmla="*/ 97 h 499"/>
                <a:gd name="T14" fmla="*/ 0 w 116"/>
                <a:gd name="T15" fmla="*/ 249 h 499"/>
                <a:gd name="T16" fmla="*/ 33 w 116"/>
                <a:gd name="T17" fmla="*/ 405 h 499"/>
                <a:gd name="T18" fmla="*/ 111 w 116"/>
                <a:gd name="T19" fmla="*/ 499 h 499"/>
                <a:gd name="T20" fmla="*/ 116 w 116"/>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494"/>
                  </a:moveTo>
                  <a:cubicBezTo>
                    <a:pt x="116" y="492"/>
                    <a:pt x="116" y="491"/>
                    <a:pt x="107" y="483"/>
                  </a:cubicBezTo>
                  <a:cubicBezTo>
                    <a:pt x="45" y="420"/>
                    <a:pt x="29" y="326"/>
                    <a:pt x="29" y="249"/>
                  </a:cubicBezTo>
                  <a:cubicBezTo>
                    <a:pt x="29" y="162"/>
                    <a:pt x="48" y="76"/>
                    <a:pt x="109" y="13"/>
                  </a:cubicBezTo>
                  <a:cubicBezTo>
                    <a:pt x="116" y="7"/>
                    <a:pt x="116" y="6"/>
                    <a:pt x="116" y="5"/>
                  </a:cubicBezTo>
                  <a:cubicBezTo>
                    <a:pt x="116" y="1"/>
                    <a:pt x="114" y="0"/>
                    <a:pt x="111" y="0"/>
                  </a:cubicBezTo>
                  <a:cubicBezTo>
                    <a:pt x="106" y="0"/>
                    <a:pt x="61" y="34"/>
                    <a:pt x="32" y="97"/>
                  </a:cubicBezTo>
                  <a:cubicBezTo>
                    <a:pt x="6" y="152"/>
                    <a:pt x="0" y="207"/>
                    <a:pt x="0" y="249"/>
                  </a:cubicBezTo>
                  <a:cubicBezTo>
                    <a:pt x="0" y="288"/>
                    <a:pt x="6" y="348"/>
                    <a:pt x="33" y="405"/>
                  </a:cubicBezTo>
                  <a:cubicBezTo>
                    <a:pt x="63" y="466"/>
                    <a:pt x="106" y="499"/>
                    <a:pt x="111" y="499"/>
                  </a:cubicBezTo>
                  <a:cubicBezTo>
                    <a:pt x="114" y="499"/>
                    <a:pt x="116" y="497"/>
                    <a:pt x="116" y="494"/>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4" name="Freeform 194">
              <a:extLst>
                <a:ext uri="{FF2B5EF4-FFF2-40B4-BE49-F238E27FC236}">
                  <a16:creationId xmlns:a16="http://schemas.microsoft.com/office/drawing/2014/main" id="{31E2F80F-A363-4DEF-BD0E-2A69E78C0D05}"/>
                </a:ext>
              </a:extLst>
            </p:cNvPr>
            <p:cNvSpPr>
              <a:spLocks/>
            </p:cNvSpPr>
            <p:nvPr>
              <p:custDataLst>
                <p:tags r:id="rId35"/>
              </p:custDataLst>
            </p:nvPr>
          </p:nvSpPr>
          <p:spPr bwMode="auto">
            <a:xfrm>
              <a:off x="5826126" y="3894138"/>
              <a:ext cx="111125" cy="163513"/>
            </a:xfrm>
            <a:custGeom>
              <a:avLst/>
              <a:gdLst>
                <a:gd name="T0" fmla="*/ 169 w 183"/>
                <a:gd name="T1" fmla="*/ 33 h 225"/>
                <a:gd name="T2" fmla="*/ 145 w 183"/>
                <a:gd name="T3" fmla="*/ 56 h 225"/>
                <a:gd name="T4" fmla="*/ 160 w 183"/>
                <a:gd name="T5" fmla="*/ 70 h 225"/>
                <a:gd name="T6" fmla="*/ 183 w 183"/>
                <a:gd name="T7" fmla="*/ 42 h 225"/>
                <a:gd name="T8" fmla="*/ 124 w 183"/>
                <a:gd name="T9" fmla="*/ 0 h 225"/>
                <a:gd name="T10" fmla="*/ 39 w 183"/>
                <a:gd name="T11" fmla="*/ 72 h 225"/>
                <a:gd name="T12" fmla="*/ 91 w 183"/>
                <a:gd name="T13" fmla="*/ 122 h 225"/>
                <a:gd name="T14" fmla="*/ 143 w 183"/>
                <a:gd name="T15" fmla="*/ 160 h 225"/>
                <a:gd name="T16" fmla="*/ 71 w 183"/>
                <a:gd name="T17" fmla="*/ 214 h 225"/>
                <a:gd name="T18" fmla="*/ 14 w 183"/>
                <a:gd name="T19" fmla="*/ 188 h 225"/>
                <a:gd name="T20" fmla="*/ 46 w 183"/>
                <a:gd name="T21" fmla="*/ 162 h 225"/>
                <a:gd name="T22" fmla="*/ 27 w 183"/>
                <a:gd name="T23" fmla="*/ 144 h 225"/>
                <a:gd name="T24" fmla="*/ 0 w 183"/>
                <a:gd name="T25" fmla="*/ 177 h 225"/>
                <a:gd name="T26" fmla="*/ 71 w 183"/>
                <a:gd name="T27" fmla="*/ 225 h 225"/>
                <a:gd name="T28" fmla="*/ 171 w 183"/>
                <a:gd name="T29" fmla="*/ 143 h 225"/>
                <a:gd name="T30" fmla="*/ 156 w 183"/>
                <a:gd name="T31" fmla="*/ 106 h 225"/>
                <a:gd name="T32" fmla="*/ 106 w 183"/>
                <a:gd name="T33" fmla="*/ 85 h 225"/>
                <a:gd name="T34" fmla="*/ 68 w 183"/>
                <a:gd name="T35" fmla="*/ 55 h 225"/>
                <a:gd name="T36" fmla="*/ 124 w 183"/>
                <a:gd name="T37" fmla="*/ 10 h 225"/>
                <a:gd name="T38" fmla="*/ 169 w 183"/>
                <a:gd name="T39" fmla="*/ 3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3" h="225">
                  <a:moveTo>
                    <a:pt x="169" y="33"/>
                  </a:moveTo>
                  <a:cubicBezTo>
                    <a:pt x="155" y="34"/>
                    <a:pt x="145" y="45"/>
                    <a:pt x="145" y="56"/>
                  </a:cubicBezTo>
                  <a:cubicBezTo>
                    <a:pt x="145" y="63"/>
                    <a:pt x="149" y="70"/>
                    <a:pt x="160" y="70"/>
                  </a:cubicBezTo>
                  <a:cubicBezTo>
                    <a:pt x="171" y="70"/>
                    <a:pt x="183" y="62"/>
                    <a:pt x="183" y="42"/>
                  </a:cubicBezTo>
                  <a:cubicBezTo>
                    <a:pt x="183" y="20"/>
                    <a:pt x="162" y="0"/>
                    <a:pt x="124" y="0"/>
                  </a:cubicBezTo>
                  <a:cubicBezTo>
                    <a:pt x="58" y="0"/>
                    <a:pt x="39" y="50"/>
                    <a:pt x="39" y="72"/>
                  </a:cubicBezTo>
                  <a:cubicBezTo>
                    <a:pt x="39" y="111"/>
                    <a:pt x="76" y="119"/>
                    <a:pt x="91" y="122"/>
                  </a:cubicBezTo>
                  <a:cubicBezTo>
                    <a:pt x="117" y="127"/>
                    <a:pt x="143" y="132"/>
                    <a:pt x="143" y="160"/>
                  </a:cubicBezTo>
                  <a:cubicBezTo>
                    <a:pt x="143" y="173"/>
                    <a:pt x="131" y="214"/>
                    <a:pt x="71" y="214"/>
                  </a:cubicBezTo>
                  <a:cubicBezTo>
                    <a:pt x="64" y="214"/>
                    <a:pt x="26" y="214"/>
                    <a:pt x="14" y="188"/>
                  </a:cubicBezTo>
                  <a:cubicBezTo>
                    <a:pt x="33" y="190"/>
                    <a:pt x="46" y="176"/>
                    <a:pt x="46" y="162"/>
                  </a:cubicBezTo>
                  <a:cubicBezTo>
                    <a:pt x="46" y="150"/>
                    <a:pt x="38" y="144"/>
                    <a:pt x="27" y="144"/>
                  </a:cubicBezTo>
                  <a:cubicBezTo>
                    <a:pt x="14" y="144"/>
                    <a:pt x="0" y="155"/>
                    <a:pt x="0" y="177"/>
                  </a:cubicBezTo>
                  <a:cubicBezTo>
                    <a:pt x="0" y="205"/>
                    <a:pt x="28" y="225"/>
                    <a:pt x="71" y="225"/>
                  </a:cubicBezTo>
                  <a:cubicBezTo>
                    <a:pt x="152" y="225"/>
                    <a:pt x="171" y="165"/>
                    <a:pt x="171" y="143"/>
                  </a:cubicBezTo>
                  <a:cubicBezTo>
                    <a:pt x="171" y="125"/>
                    <a:pt x="162" y="112"/>
                    <a:pt x="156" y="106"/>
                  </a:cubicBezTo>
                  <a:cubicBezTo>
                    <a:pt x="142" y="92"/>
                    <a:pt x="128" y="90"/>
                    <a:pt x="106" y="85"/>
                  </a:cubicBezTo>
                  <a:cubicBezTo>
                    <a:pt x="88" y="81"/>
                    <a:pt x="68" y="78"/>
                    <a:pt x="68" y="55"/>
                  </a:cubicBezTo>
                  <a:cubicBezTo>
                    <a:pt x="68" y="41"/>
                    <a:pt x="80" y="10"/>
                    <a:pt x="124" y="10"/>
                  </a:cubicBezTo>
                  <a:cubicBezTo>
                    <a:pt x="136" y="10"/>
                    <a:pt x="161" y="14"/>
                    <a:pt x="169" y="33"/>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5" name="Freeform 195">
              <a:extLst>
                <a:ext uri="{FF2B5EF4-FFF2-40B4-BE49-F238E27FC236}">
                  <a16:creationId xmlns:a16="http://schemas.microsoft.com/office/drawing/2014/main" id="{A2E4305A-10D9-47F0-83DB-08443C0BF57A}"/>
                </a:ext>
              </a:extLst>
            </p:cNvPr>
            <p:cNvSpPr>
              <a:spLocks/>
            </p:cNvSpPr>
            <p:nvPr>
              <p:custDataLst>
                <p:tags r:id="rId36"/>
              </p:custDataLst>
            </p:nvPr>
          </p:nvSpPr>
          <p:spPr bwMode="auto">
            <a:xfrm>
              <a:off x="5961063" y="3949700"/>
              <a:ext cx="73025" cy="160338"/>
            </a:xfrm>
            <a:custGeom>
              <a:avLst/>
              <a:gdLst>
                <a:gd name="T0" fmla="*/ 71 w 118"/>
                <a:gd name="T1" fmla="*/ 80 h 221"/>
                <a:gd name="T2" fmla="*/ 106 w 118"/>
                <a:gd name="T3" fmla="*/ 80 h 221"/>
                <a:gd name="T4" fmla="*/ 118 w 118"/>
                <a:gd name="T5" fmla="*/ 72 h 221"/>
                <a:gd name="T6" fmla="*/ 107 w 118"/>
                <a:gd name="T7" fmla="*/ 67 h 221"/>
                <a:gd name="T8" fmla="*/ 74 w 118"/>
                <a:gd name="T9" fmla="*/ 67 h 221"/>
                <a:gd name="T10" fmla="*/ 87 w 118"/>
                <a:gd name="T11" fmla="*/ 16 h 221"/>
                <a:gd name="T12" fmla="*/ 88 w 118"/>
                <a:gd name="T13" fmla="*/ 11 h 221"/>
                <a:gd name="T14" fmla="*/ 76 w 118"/>
                <a:gd name="T15" fmla="*/ 0 h 221"/>
                <a:gd name="T16" fmla="*/ 60 w 118"/>
                <a:gd name="T17" fmla="*/ 15 h 221"/>
                <a:gd name="T18" fmla="*/ 46 w 118"/>
                <a:gd name="T19" fmla="*/ 67 h 221"/>
                <a:gd name="T20" fmla="*/ 11 w 118"/>
                <a:gd name="T21" fmla="*/ 67 h 221"/>
                <a:gd name="T22" fmla="*/ 0 w 118"/>
                <a:gd name="T23" fmla="*/ 75 h 221"/>
                <a:gd name="T24" fmla="*/ 10 w 118"/>
                <a:gd name="T25" fmla="*/ 80 h 221"/>
                <a:gd name="T26" fmla="*/ 43 w 118"/>
                <a:gd name="T27" fmla="*/ 80 h 221"/>
                <a:gd name="T28" fmla="*/ 23 w 118"/>
                <a:gd name="T29" fmla="*/ 162 h 221"/>
                <a:gd name="T30" fmla="*/ 17 w 118"/>
                <a:gd name="T31" fmla="*/ 188 h 221"/>
                <a:gd name="T32" fmla="*/ 55 w 118"/>
                <a:gd name="T33" fmla="*/ 221 h 221"/>
                <a:gd name="T34" fmla="*/ 115 w 118"/>
                <a:gd name="T35" fmla="*/ 168 h 221"/>
                <a:gd name="T36" fmla="*/ 110 w 118"/>
                <a:gd name="T37" fmla="*/ 163 h 221"/>
                <a:gd name="T38" fmla="*/ 103 w 118"/>
                <a:gd name="T39" fmla="*/ 170 h 221"/>
                <a:gd name="T40" fmla="*/ 56 w 118"/>
                <a:gd name="T41" fmla="*/ 211 h 221"/>
                <a:gd name="T42" fmla="*/ 44 w 118"/>
                <a:gd name="T43" fmla="*/ 194 h 221"/>
                <a:gd name="T44" fmla="*/ 46 w 118"/>
                <a:gd name="T45" fmla="*/ 180 h 221"/>
                <a:gd name="T46" fmla="*/ 71 w 118"/>
                <a:gd name="T47" fmla="*/ 8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 h="221">
                  <a:moveTo>
                    <a:pt x="71" y="80"/>
                  </a:moveTo>
                  <a:lnTo>
                    <a:pt x="106" y="80"/>
                  </a:lnTo>
                  <a:cubicBezTo>
                    <a:pt x="113" y="80"/>
                    <a:pt x="118" y="80"/>
                    <a:pt x="118" y="72"/>
                  </a:cubicBezTo>
                  <a:cubicBezTo>
                    <a:pt x="118" y="67"/>
                    <a:pt x="113" y="67"/>
                    <a:pt x="107" y="67"/>
                  </a:cubicBezTo>
                  <a:lnTo>
                    <a:pt x="74" y="67"/>
                  </a:lnTo>
                  <a:lnTo>
                    <a:pt x="87" y="16"/>
                  </a:lnTo>
                  <a:cubicBezTo>
                    <a:pt x="87" y="14"/>
                    <a:pt x="88" y="12"/>
                    <a:pt x="88" y="11"/>
                  </a:cubicBezTo>
                  <a:cubicBezTo>
                    <a:pt x="88" y="5"/>
                    <a:pt x="83" y="0"/>
                    <a:pt x="76" y="0"/>
                  </a:cubicBezTo>
                  <a:cubicBezTo>
                    <a:pt x="67" y="0"/>
                    <a:pt x="62" y="6"/>
                    <a:pt x="60" y="15"/>
                  </a:cubicBezTo>
                  <a:cubicBezTo>
                    <a:pt x="57" y="23"/>
                    <a:pt x="62" y="7"/>
                    <a:pt x="46" y="67"/>
                  </a:cubicBezTo>
                  <a:lnTo>
                    <a:pt x="11" y="67"/>
                  </a:lnTo>
                  <a:cubicBezTo>
                    <a:pt x="4" y="67"/>
                    <a:pt x="0" y="67"/>
                    <a:pt x="0" y="75"/>
                  </a:cubicBezTo>
                  <a:cubicBezTo>
                    <a:pt x="0" y="80"/>
                    <a:pt x="4" y="80"/>
                    <a:pt x="10" y="80"/>
                  </a:cubicBezTo>
                  <a:lnTo>
                    <a:pt x="43" y="80"/>
                  </a:lnTo>
                  <a:lnTo>
                    <a:pt x="23" y="162"/>
                  </a:lnTo>
                  <a:cubicBezTo>
                    <a:pt x="21" y="171"/>
                    <a:pt x="17" y="183"/>
                    <a:pt x="17" y="188"/>
                  </a:cubicBezTo>
                  <a:cubicBezTo>
                    <a:pt x="17" y="208"/>
                    <a:pt x="35" y="221"/>
                    <a:pt x="55" y="221"/>
                  </a:cubicBezTo>
                  <a:cubicBezTo>
                    <a:pt x="93" y="221"/>
                    <a:pt x="115" y="172"/>
                    <a:pt x="115" y="168"/>
                  </a:cubicBezTo>
                  <a:cubicBezTo>
                    <a:pt x="115" y="163"/>
                    <a:pt x="111" y="163"/>
                    <a:pt x="110" y="163"/>
                  </a:cubicBezTo>
                  <a:cubicBezTo>
                    <a:pt x="106" y="163"/>
                    <a:pt x="105" y="164"/>
                    <a:pt x="103" y="170"/>
                  </a:cubicBezTo>
                  <a:cubicBezTo>
                    <a:pt x="93" y="192"/>
                    <a:pt x="75" y="211"/>
                    <a:pt x="56" y="211"/>
                  </a:cubicBezTo>
                  <a:cubicBezTo>
                    <a:pt x="49" y="211"/>
                    <a:pt x="44" y="207"/>
                    <a:pt x="44" y="194"/>
                  </a:cubicBezTo>
                  <a:cubicBezTo>
                    <a:pt x="44" y="191"/>
                    <a:pt x="45" y="183"/>
                    <a:pt x="46" y="180"/>
                  </a:cubicBezTo>
                  <a:lnTo>
                    <a:pt x="71" y="8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6" name="Freeform 196">
              <a:extLst>
                <a:ext uri="{FF2B5EF4-FFF2-40B4-BE49-F238E27FC236}">
                  <a16:creationId xmlns:a16="http://schemas.microsoft.com/office/drawing/2014/main" id="{D2185477-086B-484F-952A-1B65BC87F59D}"/>
                </a:ext>
              </a:extLst>
            </p:cNvPr>
            <p:cNvSpPr>
              <a:spLocks/>
            </p:cNvSpPr>
            <p:nvPr>
              <p:custDataLst>
                <p:tags r:id="rId37"/>
              </p:custDataLst>
            </p:nvPr>
          </p:nvSpPr>
          <p:spPr bwMode="auto">
            <a:xfrm>
              <a:off x="6059488" y="3951288"/>
              <a:ext cx="158750" cy="185738"/>
            </a:xfrm>
            <a:custGeom>
              <a:avLst/>
              <a:gdLst>
                <a:gd name="T0" fmla="*/ 137 w 257"/>
                <a:gd name="T1" fmla="*/ 137 h 257"/>
                <a:gd name="T2" fmla="*/ 244 w 257"/>
                <a:gd name="T3" fmla="*/ 137 h 257"/>
                <a:gd name="T4" fmla="*/ 257 w 257"/>
                <a:gd name="T5" fmla="*/ 128 h 257"/>
                <a:gd name="T6" fmla="*/ 244 w 257"/>
                <a:gd name="T7" fmla="*/ 120 h 257"/>
                <a:gd name="T8" fmla="*/ 137 w 257"/>
                <a:gd name="T9" fmla="*/ 120 h 257"/>
                <a:gd name="T10" fmla="*/ 137 w 257"/>
                <a:gd name="T11" fmla="*/ 13 h 257"/>
                <a:gd name="T12" fmla="*/ 129 w 257"/>
                <a:gd name="T13" fmla="*/ 0 h 257"/>
                <a:gd name="T14" fmla="*/ 120 w 257"/>
                <a:gd name="T15" fmla="*/ 13 h 257"/>
                <a:gd name="T16" fmla="*/ 120 w 257"/>
                <a:gd name="T17" fmla="*/ 120 h 257"/>
                <a:gd name="T18" fmla="*/ 13 w 257"/>
                <a:gd name="T19" fmla="*/ 120 h 257"/>
                <a:gd name="T20" fmla="*/ 0 w 257"/>
                <a:gd name="T21" fmla="*/ 128 h 257"/>
                <a:gd name="T22" fmla="*/ 13 w 257"/>
                <a:gd name="T23" fmla="*/ 137 h 257"/>
                <a:gd name="T24" fmla="*/ 120 w 257"/>
                <a:gd name="T25" fmla="*/ 137 h 257"/>
                <a:gd name="T26" fmla="*/ 120 w 257"/>
                <a:gd name="T27" fmla="*/ 244 h 257"/>
                <a:gd name="T28" fmla="*/ 128 w 257"/>
                <a:gd name="T29" fmla="*/ 257 h 257"/>
                <a:gd name="T30" fmla="*/ 137 w 257"/>
                <a:gd name="T31" fmla="*/ 244 h 257"/>
                <a:gd name="T32" fmla="*/ 137 w 257"/>
                <a:gd name="T33" fmla="*/ 13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7" h="257">
                  <a:moveTo>
                    <a:pt x="137" y="137"/>
                  </a:moveTo>
                  <a:lnTo>
                    <a:pt x="244" y="137"/>
                  </a:lnTo>
                  <a:cubicBezTo>
                    <a:pt x="248" y="137"/>
                    <a:pt x="257" y="137"/>
                    <a:pt x="257" y="128"/>
                  </a:cubicBezTo>
                  <a:cubicBezTo>
                    <a:pt x="257" y="120"/>
                    <a:pt x="249" y="120"/>
                    <a:pt x="244" y="120"/>
                  </a:cubicBezTo>
                  <a:lnTo>
                    <a:pt x="137" y="120"/>
                  </a:lnTo>
                  <a:lnTo>
                    <a:pt x="137" y="13"/>
                  </a:lnTo>
                  <a:cubicBezTo>
                    <a:pt x="137" y="8"/>
                    <a:pt x="137" y="0"/>
                    <a:pt x="129" y="0"/>
                  </a:cubicBezTo>
                  <a:cubicBezTo>
                    <a:pt x="120" y="0"/>
                    <a:pt x="120" y="8"/>
                    <a:pt x="120" y="13"/>
                  </a:cubicBezTo>
                  <a:lnTo>
                    <a:pt x="120" y="120"/>
                  </a:lnTo>
                  <a:lnTo>
                    <a:pt x="13" y="120"/>
                  </a:lnTo>
                  <a:cubicBezTo>
                    <a:pt x="8" y="120"/>
                    <a:pt x="0" y="120"/>
                    <a:pt x="0" y="128"/>
                  </a:cubicBezTo>
                  <a:cubicBezTo>
                    <a:pt x="0" y="137"/>
                    <a:pt x="8" y="137"/>
                    <a:pt x="13" y="137"/>
                  </a:cubicBezTo>
                  <a:lnTo>
                    <a:pt x="120" y="137"/>
                  </a:lnTo>
                  <a:lnTo>
                    <a:pt x="120" y="244"/>
                  </a:lnTo>
                  <a:cubicBezTo>
                    <a:pt x="120" y="248"/>
                    <a:pt x="120" y="257"/>
                    <a:pt x="128" y="257"/>
                  </a:cubicBezTo>
                  <a:cubicBezTo>
                    <a:pt x="137" y="257"/>
                    <a:pt x="137" y="249"/>
                    <a:pt x="137" y="244"/>
                  </a:cubicBezTo>
                  <a:lnTo>
                    <a:pt x="137" y="137"/>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7" name="Freeform 197">
              <a:extLst>
                <a:ext uri="{FF2B5EF4-FFF2-40B4-BE49-F238E27FC236}">
                  <a16:creationId xmlns:a16="http://schemas.microsoft.com/office/drawing/2014/main" id="{F13F0079-BC12-4E3D-AC96-47E84615A735}"/>
                </a:ext>
              </a:extLst>
            </p:cNvPr>
            <p:cNvSpPr>
              <a:spLocks/>
            </p:cNvSpPr>
            <p:nvPr>
              <p:custDataLst>
                <p:tags r:id="rId38"/>
              </p:custDataLst>
            </p:nvPr>
          </p:nvSpPr>
          <p:spPr bwMode="auto">
            <a:xfrm>
              <a:off x="6256338" y="3940175"/>
              <a:ext cx="77788" cy="166688"/>
            </a:xfrm>
            <a:custGeom>
              <a:avLst/>
              <a:gdLst>
                <a:gd name="T0" fmla="*/ 79 w 127"/>
                <a:gd name="T1" fmla="*/ 10 h 232"/>
                <a:gd name="T2" fmla="*/ 69 w 127"/>
                <a:gd name="T3" fmla="*/ 0 h 232"/>
                <a:gd name="T4" fmla="*/ 0 w 127"/>
                <a:gd name="T5" fmla="*/ 22 h 232"/>
                <a:gd name="T6" fmla="*/ 0 w 127"/>
                <a:gd name="T7" fmla="*/ 35 h 232"/>
                <a:gd name="T8" fmla="*/ 51 w 127"/>
                <a:gd name="T9" fmla="*/ 25 h 232"/>
                <a:gd name="T10" fmla="*/ 51 w 127"/>
                <a:gd name="T11" fmla="*/ 203 h 232"/>
                <a:gd name="T12" fmla="*/ 16 w 127"/>
                <a:gd name="T13" fmla="*/ 219 h 232"/>
                <a:gd name="T14" fmla="*/ 3 w 127"/>
                <a:gd name="T15" fmla="*/ 219 h 232"/>
                <a:gd name="T16" fmla="*/ 3 w 127"/>
                <a:gd name="T17" fmla="*/ 232 h 232"/>
                <a:gd name="T18" fmla="*/ 65 w 127"/>
                <a:gd name="T19" fmla="*/ 230 h 232"/>
                <a:gd name="T20" fmla="*/ 127 w 127"/>
                <a:gd name="T21" fmla="*/ 232 h 232"/>
                <a:gd name="T22" fmla="*/ 127 w 127"/>
                <a:gd name="T23" fmla="*/ 219 h 232"/>
                <a:gd name="T24" fmla="*/ 114 w 127"/>
                <a:gd name="T25" fmla="*/ 219 h 232"/>
                <a:gd name="T26" fmla="*/ 79 w 127"/>
                <a:gd name="T27" fmla="*/ 203 h 232"/>
                <a:gd name="T28" fmla="*/ 79 w 127"/>
                <a:gd name="T29" fmla="*/ 1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 h="232">
                  <a:moveTo>
                    <a:pt x="79" y="10"/>
                  </a:moveTo>
                  <a:cubicBezTo>
                    <a:pt x="79" y="0"/>
                    <a:pt x="78" y="0"/>
                    <a:pt x="69" y="0"/>
                  </a:cubicBezTo>
                  <a:cubicBezTo>
                    <a:pt x="46" y="22"/>
                    <a:pt x="15" y="22"/>
                    <a:pt x="0" y="22"/>
                  </a:cubicBezTo>
                  <a:lnTo>
                    <a:pt x="0" y="35"/>
                  </a:lnTo>
                  <a:cubicBezTo>
                    <a:pt x="9" y="35"/>
                    <a:pt x="32" y="35"/>
                    <a:pt x="51" y="25"/>
                  </a:cubicBezTo>
                  <a:lnTo>
                    <a:pt x="51" y="203"/>
                  </a:lnTo>
                  <a:cubicBezTo>
                    <a:pt x="51" y="214"/>
                    <a:pt x="51" y="219"/>
                    <a:pt x="16" y="219"/>
                  </a:cubicBezTo>
                  <a:lnTo>
                    <a:pt x="3" y="219"/>
                  </a:lnTo>
                  <a:lnTo>
                    <a:pt x="3" y="232"/>
                  </a:lnTo>
                  <a:cubicBezTo>
                    <a:pt x="9" y="231"/>
                    <a:pt x="52" y="230"/>
                    <a:pt x="65" y="230"/>
                  </a:cubicBezTo>
                  <a:cubicBezTo>
                    <a:pt x="76" y="230"/>
                    <a:pt x="120" y="231"/>
                    <a:pt x="127" y="232"/>
                  </a:cubicBezTo>
                  <a:lnTo>
                    <a:pt x="127" y="219"/>
                  </a:lnTo>
                  <a:lnTo>
                    <a:pt x="114" y="219"/>
                  </a:lnTo>
                  <a:cubicBezTo>
                    <a:pt x="79" y="219"/>
                    <a:pt x="79" y="214"/>
                    <a:pt x="79" y="203"/>
                  </a:cubicBezTo>
                  <a:lnTo>
                    <a:pt x="79" y="1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8" name="Freeform 198">
              <a:extLst>
                <a:ext uri="{FF2B5EF4-FFF2-40B4-BE49-F238E27FC236}">
                  <a16:creationId xmlns:a16="http://schemas.microsoft.com/office/drawing/2014/main" id="{B550687E-C2ED-46A9-82E7-74AE1D9C2A95}"/>
                </a:ext>
              </a:extLst>
            </p:cNvPr>
            <p:cNvSpPr>
              <a:spLocks/>
            </p:cNvSpPr>
            <p:nvPr>
              <p:custDataLst>
                <p:tags r:id="rId39"/>
              </p:custDataLst>
            </p:nvPr>
          </p:nvSpPr>
          <p:spPr bwMode="auto">
            <a:xfrm>
              <a:off x="6396038" y="4014788"/>
              <a:ext cx="36513" cy="107950"/>
            </a:xfrm>
            <a:custGeom>
              <a:avLst/>
              <a:gdLst>
                <a:gd name="T0" fmla="*/ 58 w 58"/>
                <a:gd name="T1" fmla="*/ 52 h 149"/>
                <a:gd name="T2" fmla="*/ 26 w 58"/>
                <a:gd name="T3" fmla="*/ 0 h 149"/>
                <a:gd name="T4" fmla="*/ 0 w 58"/>
                <a:gd name="T5" fmla="*/ 26 h 149"/>
                <a:gd name="T6" fmla="*/ 26 w 58"/>
                <a:gd name="T7" fmla="*/ 53 h 149"/>
                <a:gd name="T8" fmla="*/ 44 w 58"/>
                <a:gd name="T9" fmla="*/ 46 h 149"/>
                <a:gd name="T10" fmla="*/ 46 w 58"/>
                <a:gd name="T11" fmla="*/ 45 h 149"/>
                <a:gd name="T12" fmla="*/ 47 w 58"/>
                <a:gd name="T13" fmla="*/ 52 h 149"/>
                <a:gd name="T14" fmla="*/ 13 w 58"/>
                <a:gd name="T15" fmla="*/ 136 h 149"/>
                <a:gd name="T16" fmla="*/ 8 w 58"/>
                <a:gd name="T17" fmla="*/ 144 h 149"/>
                <a:gd name="T18" fmla="*/ 13 w 58"/>
                <a:gd name="T19" fmla="*/ 149 h 149"/>
                <a:gd name="T20" fmla="*/ 58 w 58"/>
                <a:gd name="T21" fmla="*/ 5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149">
                  <a:moveTo>
                    <a:pt x="58" y="52"/>
                  </a:moveTo>
                  <a:cubicBezTo>
                    <a:pt x="58" y="20"/>
                    <a:pt x="46" y="0"/>
                    <a:pt x="26" y="0"/>
                  </a:cubicBezTo>
                  <a:cubicBezTo>
                    <a:pt x="10" y="0"/>
                    <a:pt x="0" y="13"/>
                    <a:pt x="0" y="26"/>
                  </a:cubicBezTo>
                  <a:cubicBezTo>
                    <a:pt x="0" y="40"/>
                    <a:pt x="10" y="53"/>
                    <a:pt x="26" y="53"/>
                  </a:cubicBezTo>
                  <a:cubicBezTo>
                    <a:pt x="32" y="53"/>
                    <a:pt x="39" y="51"/>
                    <a:pt x="44" y="46"/>
                  </a:cubicBezTo>
                  <a:cubicBezTo>
                    <a:pt x="45" y="45"/>
                    <a:pt x="46" y="45"/>
                    <a:pt x="46" y="45"/>
                  </a:cubicBezTo>
                  <a:cubicBezTo>
                    <a:pt x="47" y="45"/>
                    <a:pt x="47" y="45"/>
                    <a:pt x="47" y="52"/>
                  </a:cubicBezTo>
                  <a:cubicBezTo>
                    <a:pt x="47" y="89"/>
                    <a:pt x="30" y="119"/>
                    <a:pt x="13" y="136"/>
                  </a:cubicBezTo>
                  <a:cubicBezTo>
                    <a:pt x="8" y="141"/>
                    <a:pt x="8" y="142"/>
                    <a:pt x="8" y="144"/>
                  </a:cubicBezTo>
                  <a:cubicBezTo>
                    <a:pt x="8" y="147"/>
                    <a:pt x="10" y="149"/>
                    <a:pt x="13" y="149"/>
                  </a:cubicBezTo>
                  <a:cubicBezTo>
                    <a:pt x="18" y="149"/>
                    <a:pt x="58" y="111"/>
                    <a:pt x="58" y="52"/>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9" name="Freeform 199">
              <a:extLst>
                <a:ext uri="{FF2B5EF4-FFF2-40B4-BE49-F238E27FC236}">
                  <a16:creationId xmlns:a16="http://schemas.microsoft.com/office/drawing/2014/main" id="{F0D27004-DD32-44A6-B0FD-A09F587DDBC7}"/>
                </a:ext>
              </a:extLst>
            </p:cNvPr>
            <p:cNvSpPr>
              <a:spLocks/>
            </p:cNvSpPr>
            <p:nvPr>
              <p:custDataLst>
                <p:tags r:id="rId40"/>
              </p:custDataLst>
            </p:nvPr>
          </p:nvSpPr>
          <p:spPr bwMode="auto">
            <a:xfrm>
              <a:off x="6515101" y="3898900"/>
              <a:ext cx="165100" cy="158750"/>
            </a:xfrm>
            <a:custGeom>
              <a:avLst/>
              <a:gdLst>
                <a:gd name="T0" fmla="*/ 119 w 269"/>
                <a:gd name="T1" fmla="*/ 29 h 220"/>
                <a:gd name="T2" fmla="*/ 175 w 269"/>
                <a:gd name="T3" fmla="*/ 29 h 220"/>
                <a:gd name="T4" fmla="*/ 154 w 269"/>
                <a:gd name="T5" fmla="*/ 158 h 220"/>
                <a:gd name="T6" fmla="*/ 158 w 269"/>
                <a:gd name="T7" fmla="*/ 195 h 220"/>
                <a:gd name="T8" fmla="*/ 176 w 269"/>
                <a:gd name="T9" fmla="*/ 220 h 220"/>
                <a:gd name="T10" fmla="*/ 196 w 269"/>
                <a:gd name="T11" fmla="*/ 201 h 220"/>
                <a:gd name="T12" fmla="*/ 193 w 269"/>
                <a:gd name="T13" fmla="*/ 190 h 220"/>
                <a:gd name="T14" fmla="*/ 179 w 269"/>
                <a:gd name="T15" fmla="*/ 108 h 220"/>
                <a:gd name="T16" fmla="*/ 188 w 269"/>
                <a:gd name="T17" fmla="*/ 29 h 220"/>
                <a:gd name="T18" fmla="*/ 245 w 269"/>
                <a:gd name="T19" fmla="*/ 29 h 220"/>
                <a:gd name="T20" fmla="*/ 269 w 269"/>
                <a:gd name="T21" fmla="*/ 12 h 220"/>
                <a:gd name="T22" fmla="*/ 249 w 269"/>
                <a:gd name="T23" fmla="*/ 0 h 220"/>
                <a:gd name="T24" fmla="*/ 82 w 269"/>
                <a:gd name="T25" fmla="*/ 0 h 220"/>
                <a:gd name="T26" fmla="*/ 30 w 269"/>
                <a:gd name="T27" fmla="*/ 23 h 220"/>
                <a:gd name="T28" fmla="*/ 0 w 269"/>
                <a:gd name="T29" fmla="*/ 68 h 220"/>
                <a:gd name="T30" fmla="*/ 6 w 269"/>
                <a:gd name="T31" fmla="*/ 73 h 220"/>
                <a:gd name="T32" fmla="*/ 14 w 269"/>
                <a:gd name="T33" fmla="*/ 67 h 220"/>
                <a:gd name="T34" fmla="*/ 77 w 269"/>
                <a:gd name="T35" fmla="*/ 29 h 220"/>
                <a:gd name="T36" fmla="*/ 106 w 269"/>
                <a:gd name="T37" fmla="*/ 29 h 220"/>
                <a:gd name="T38" fmla="*/ 42 w 269"/>
                <a:gd name="T39" fmla="*/ 195 h 220"/>
                <a:gd name="T40" fmla="*/ 38 w 269"/>
                <a:gd name="T41" fmla="*/ 207 h 220"/>
                <a:gd name="T42" fmla="*/ 52 w 269"/>
                <a:gd name="T43" fmla="*/ 220 h 220"/>
                <a:gd name="T44" fmla="*/ 77 w 269"/>
                <a:gd name="T45" fmla="*/ 188 h 220"/>
                <a:gd name="T46" fmla="*/ 91 w 269"/>
                <a:gd name="T47" fmla="*/ 139 h 220"/>
                <a:gd name="T48" fmla="*/ 119 w 269"/>
                <a:gd name="T49" fmla="*/ 29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9" h="220">
                  <a:moveTo>
                    <a:pt x="119" y="29"/>
                  </a:moveTo>
                  <a:lnTo>
                    <a:pt x="175" y="29"/>
                  </a:lnTo>
                  <a:cubicBezTo>
                    <a:pt x="158" y="103"/>
                    <a:pt x="154" y="124"/>
                    <a:pt x="154" y="158"/>
                  </a:cubicBezTo>
                  <a:cubicBezTo>
                    <a:pt x="154" y="165"/>
                    <a:pt x="154" y="178"/>
                    <a:pt x="158" y="195"/>
                  </a:cubicBezTo>
                  <a:cubicBezTo>
                    <a:pt x="163" y="217"/>
                    <a:pt x="168" y="220"/>
                    <a:pt x="176" y="220"/>
                  </a:cubicBezTo>
                  <a:cubicBezTo>
                    <a:pt x="186" y="220"/>
                    <a:pt x="196" y="211"/>
                    <a:pt x="196" y="201"/>
                  </a:cubicBezTo>
                  <a:cubicBezTo>
                    <a:pt x="196" y="198"/>
                    <a:pt x="196" y="197"/>
                    <a:pt x="193" y="190"/>
                  </a:cubicBezTo>
                  <a:cubicBezTo>
                    <a:pt x="179" y="155"/>
                    <a:pt x="179" y="122"/>
                    <a:pt x="179" y="108"/>
                  </a:cubicBezTo>
                  <a:cubicBezTo>
                    <a:pt x="179" y="82"/>
                    <a:pt x="182" y="55"/>
                    <a:pt x="188" y="29"/>
                  </a:cubicBezTo>
                  <a:lnTo>
                    <a:pt x="245" y="29"/>
                  </a:lnTo>
                  <a:cubicBezTo>
                    <a:pt x="251" y="29"/>
                    <a:pt x="269" y="29"/>
                    <a:pt x="269" y="12"/>
                  </a:cubicBezTo>
                  <a:cubicBezTo>
                    <a:pt x="269" y="0"/>
                    <a:pt x="259" y="0"/>
                    <a:pt x="249" y="0"/>
                  </a:cubicBezTo>
                  <a:lnTo>
                    <a:pt x="82" y="0"/>
                  </a:lnTo>
                  <a:cubicBezTo>
                    <a:pt x="71" y="0"/>
                    <a:pt x="52" y="0"/>
                    <a:pt x="30" y="23"/>
                  </a:cubicBezTo>
                  <a:cubicBezTo>
                    <a:pt x="13" y="43"/>
                    <a:pt x="0" y="66"/>
                    <a:pt x="0" y="68"/>
                  </a:cubicBezTo>
                  <a:cubicBezTo>
                    <a:pt x="0" y="69"/>
                    <a:pt x="0" y="73"/>
                    <a:pt x="6" y="73"/>
                  </a:cubicBezTo>
                  <a:cubicBezTo>
                    <a:pt x="10" y="73"/>
                    <a:pt x="11" y="71"/>
                    <a:pt x="14" y="67"/>
                  </a:cubicBezTo>
                  <a:cubicBezTo>
                    <a:pt x="38" y="29"/>
                    <a:pt x="67" y="29"/>
                    <a:pt x="77" y="29"/>
                  </a:cubicBezTo>
                  <a:lnTo>
                    <a:pt x="106" y="29"/>
                  </a:lnTo>
                  <a:cubicBezTo>
                    <a:pt x="90" y="89"/>
                    <a:pt x="63" y="150"/>
                    <a:pt x="42" y="195"/>
                  </a:cubicBezTo>
                  <a:cubicBezTo>
                    <a:pt x="38" y="202"/>
                    <a:pt x="38" y="203"/>
                    <a:pt x="38" y="207"/>
                  </a:cubicBezTo>
                  <a:cubicBezTo>
                    <a:pt x="38" y="216"/>
                    <a:pt x="46" y="220"/>
                    <a:pt x="52" y="220"/>
                  </a:cubicBezTo>
                  <a:cubicBezTo>
                    <a:pt x="67" y="220"/>
                    <a:pt x="71" y="206"/>
                    <a:pt x="77" y="188"/>
                  </a:cubicBezTo>
                  <a:cubicBezTo>
                    <a:pt x="84" y="165"/>
                    <a:pt x="84" y="164"/>
                    <a:pt x="91" y="139"/>
                  </a:cubicBezTo>
                  <a:lnTo>
                    <a:pt x="119" y="29"/>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0" name="Freeform 200">
              <a:extLst>
                <a:ext uri="{FF2B5EF4-FFF2-40B4-BE49-F238E27FC236}">
                  <a16:creationId xmlns:a16="http://schemas.microsoft.com/office/drawing/2014/main" id="{EC855843-B807-469C-A6EC-12BFFC531134}"/>
                </a:ext>
              </a:extLst>
            </p:cNvPr>
            <p:cNvSpPr>
              <a:spLocks/>
            </p:cNvSpPr>
            <p:nvPr>
              <p:custDataLst>
                <p:tags r:id="rId41"/>
              </p:custDataLst>
            </p:nvPr>
          </p:nvSpPr>
          <p:spPr bwMode="auto">
            <a:xfrm>
              <a:off x="6723063" y="3784600"/>
              <a:ext cx="69850" cy="358775"/>
            </a:xfrm>
            <a:custGeom>
              <a:avLst/>
              <a:gdLst>
                <a:gd name="T0" fmla="*/ 115 w 115"/>
                <a:gd name="T1" fmla="*/ 494 h 499"/>
                <a:gd name="T2" fmla="*/ 107 w 115"/>
                <a:gd name="T3" fmla="*/ 483 h 499"/>
                <a:gd name="T4" fmla="*/ 28 w 115"/>
                <a:gd name="T5" fmla="*/ 249 h 499"/>
                <a:gd name="T6" fmla="*/ 109 w 115"/>
                <a:gd name="T7" fmla="*/ 13 h 499"/>
                <a:gd name="T8" fmla="*/ 115 w 115"/>
                <a:gd name="T9" fmla="*/ 5 h 499"/>
                <a:gd name="T10" fmla="*/ 110 w 115"/>
                <a:gd name="T11" fmla="*/ 0 h 499"/>
                <a:gd name="T12" fmla="*/ 31 w 115"/>
                <a:gd name="T13" fmla="*/ 97 h 499"/>
                <a:gd name="T14" fmla="*/ 0 w 115"/>
                <a:gd name="T15" fmla="*/ 249 h 499"/>
                <a:gd name="T16" fmla="*/ 32 w 115"/>
                <a:gd name="T17" fmla="*/ 405 h 499"/>
                <a:gd name="T18" fmla="*/ 110 w 115"/>
                <a:gd name="T19" fmla="*/ 499 h 499"/>
                <a:gd name="T20" fmla="*/ 115 w 115"/>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494"/>
                  </a:moveTo>
                  <a:cubicBezTo>
                    <a:pt x="115" y="492"/>
                    <a:pt x="115" y="491"/>
                    <a:pt x="107" y="483"/>
                  </a:cubicBezTo>
                  <a:cubicBezTo>
                    <a:pt x="44" y="420"/>
                    <a:pt x="28" y="326"/>
                    <a:pt x="28" y="249"/>
                  </a:cubicBezTo>
                  <a:cubicBezTo>
                    <a:pt x="28" y="162"/>
                    <a:pt x="47" y="76"/>
                    <a:pt x="109" y="13"/>
                  </a:cubicBezTo>
                  <a:cubicBezTo>
                    <a:pt x="115" y="7"/>
                    <a:pt x="115" y="6"/>
                    <a:pt x="115" y="5"/>
                  </a:cubicBezTo>
                  <a:cubicBezTo>
                    <a:pt x="115" y="1"/>
                    <a:pt x="113" y="0"/>
                    <a:pt x="110" y="0"/>
                  </a:cubicBezTo>
                  <a:cubicBezTo>
                    <a:pt x="105" y="0"/>
                    <a:pt x="60" y="34"/>
                    <a:pt x="31" y="97"/>
                  </a:cubicBezTo>
                  <a:cubicBezTo>
                    <a:pt x="6" y="152"/>
                    <a:pt x="0" y="207"/>
                    <a:pt x="0" y="249"/>
                  </a:cubicBezTo>
                  <a:cubicBezTo>
                    <a:pt x="0" y="288"/>
                    <a:pt x="5" y="348"/>
                    <a:pt x="32" y="405"/>
                  </a:cubicBezTo>
                  <a:cubicBezTo>
                    <a:pt x="62" y="466"/>
                    <a:pt x="105" y="499"/>
                    <a:pt x="110" y="499"/>
                  </a:cubicBezTo>
                  <a:cubicBezTo>
                    <a:pt x="113" y="499"/>
                    <a:pt x="115" y="497"/>
                    <a:pt x="115" y="494"/>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1" name="Freeform 201">
              <a:extLst>
                <a:ext uri="{FF2B5EF4-FFF2-40B4-BE49-F238E27FC236}">
                  <a16:creationId xmlns:a16="http://schemas.microsoft.com/office/drawing/2014/main" id="{0E416658-26ED-468A-911A-BF52FCF52731}"/>
                </a:ext>
              </a:extLst>
            </p:cNvPr>
            <p:cNvSpPr>
              <a:spLocks/>
            </p:cNvSpPr>
            <p:nvPr>
              <p:custDataLst>
                <p:tags r:id="rId42"/>
              </p:custDataLst>
            </p:nvPr>
          </p:nvSpPr>
          <p:spPr bwMode="auto">
            <a:xfrm>
              <a:off x="6826251" y="3894138"/>
              <a:ext cx="112713" cy="163513"/>
            </a:xfrm>
            <a:custGeom>
              <a:avLst/>
              <a:gdLst>
                <a:gd name="T0" fmla="*/ 169 w 183"/>
                <a:gd name="T1" fmla="*/ 33 h 225"/>
                <a:gd name="T2" fmla="*/ 145 w 183"/>
                <a:gd name="T3" fmla="*/ 56 h 225"/>
                <a:gd name="T4" fmla="*/ 160 w 183"/>
                <a:gd name="T5" fmla="*/ 70 h 225"/>
                <a:gd name="T6" fmla="*/ 183 w 183"/>
                <a:gd name="T7" fmla="*/ 42 h 225"/>
                <a:gd name="T8" fmla="*/ 124 w 183"/>
                <a:gd name="T9" fmla="*/ 0 h 225"/>
                <a:gd name="T10" fmla="*/ 40 w 183"/>
                <a:gd name="T11" fmla="*/ 72 h 225"/>
                <a:gd name="T12" fmla="*/ 91 w 183"/>
                <a:gd name="T13" fmla="*/ 122 h 225"/>
                <a:gd name="T14" fmla="*/ 143 w 183"/>
                <a:gd name="T15" fmla="*/ 160 h 225"/>
                <a:gd name="T16" fmla="*/ 72 w 183"/>
                <a:gd name="T17" fmla="*/ 214 h 225"/>
                <a:gd name="T18" fmla="*/ 15 w 183"/>
                <a:gd name="T19" fmla="*/ 188 h 225"/>
                <a:gd name="T20" fmla="*/ 46 w 183"/>
                <a:gd name="T21" fmla="*/ 162 h 225"/>
                <a:gd name="T22" fmla="*/ 28 w 183"/>
                <a:gd name="T23" fmla="*/ 144 h 225"/>
                <a:gd name="T24" fmla="*/ 0 w 183"/>
                <a:gd name="T25" fmla="*/ 177 h 225"/>
                <a:gd name="T26" fmla="*/ 71 w 183"/>
                <a:gd name="T27" fmla="*/ 225 h 225"/>
                <a:gd name="T28" fmla="*/ 171 w 183"/>
                <a:gd name="T29" fmla="*/ 143 h 225"/>
                <a:gd name="T30" fmla="*/ 156 w 183"/>
                <a:gd name="T31" fmla="*/ 106 h 225"/>
                <a:gd name="T32" fmla="*/ 106 w 183"/>
                <a:gd name="T33" fmla="*/ 85 h 225"/>
                <a:gd name="T34" fmla="*/ 68 w 183"/>
                <a:gd name="T35" fmla="*/ 55 h 225"/>
                <a:gd name="T36" fmla="*/ 124 w 183"/>
                <a:gd name="T37" fmla="*/ 10 h 225"/>
                <a:gd name="T38" fmla="*/ 169 w 183"/>
                <a:gd name="T39" fmla="*/ 3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3" h="225">
                  <a:moveTo>
                    <a:pt x="169" y="33"/>
                  </a:moveTo>
                  <a:cubicBezTo>
                    <a:pt x="155" y="34"/>
                    <a:pt x="145" y="45"/>
                    <a:pt x="145" y="56"/>
                  </a:cubicBezTo>
                  <a:cubicBezTo>
                    <a:pt x="145" y="63"/>
                    <a:pt x="149" y="70"/>
                    <a:pt x="160" y="70"/>
                  </a:cubicBezTo>
                  <a:cubicBezTo>
                    <a:pt x="171" y="70"/>
                    <a:pt x="183" y="62"/>
                    <a:pt x="183" y="42"/>
                  </a:cubicBezTo>
                  <a:cubicBezTo>
                    <a:pt x="183" y="20"/>
                    <a:pt x="162" y="0"/>
                    <a:pt x="124" y="0"/>
                  </a:cubicBezTo>
                  <a:cubicBezTo>
                    <a:pt x="58" y="0"/>
                    <a:pt x="40" y="50"/>
                    <a:pt x="40" y="72"/>
                  </a:cubicBezTo>
                  <a:cubicBezTo>
                    <a:pt x="40" y="111"/>
                    <a:pt x="77" y="119"/>
                    <a:pt x="91" y="122"/>
                  </a:cubicBezTo>
                  <a:cubicBezTo>
                    <a:pt x="117" y="127"/>
                    <a:pt x="143" y="132"/>
                    <a:pt x="143" y="160"/>
                  </a:cubicBezTo>
                  <a:cubicBezTo>
                    <a:pt x="143" y="173"/>
                    <a:pt x="131" y="214"/>
                    <a:pt x="72" y="214"/>
                  </a:cubicBezTo>
                  <a:cubicBezTo>
                    <a:pt x="65" y="214"/>
                    <a:pt x="26" y="214"/>
                    <a:pt x="15" y="188"/>
                  </a:cubicBezTo>
                  <a:cubicBezTo>
                    <a:pt x="34" y="190"/>
                    <a:pt x="46" y="176"/>
                    <a:pt x="46" y="162"/>
                  </a:cubicBezTo>
                  <a:cubicBezTo>
                    <a:pt x="46" y="150"/>
                    <a:pt x="38" y="144"/>
                    <a:pt x="28" y="144"/>
                  </a:cubicBezTo>
                  <a:cubicBezTo>
                    <a:pt x="15" y="144"/>
                    <a:pt x="0" y="155"/>
                    <a:pt x="0" y="177"/>
                  </a:cubicBezTo>
                  <a:cubicBezTo>
                    <a:pt x="0" y="205"/>
                    <a:pt x="28" y="225"/>
                    <a:pt x="71" y="225"/>
                  </a:cubicBezTo>
                  <a:cubicBezTo>
                    <a:pt x="152" y="225"/>
                    <a:pt x="171" y="165"/>
                    <a:pt x="171" y="143"/>
                  </a:cubicBezTo>
                  <a:cubicBezTo>
                    <a:pt x="171" y="125"/>
                    <a:pt x="162" y="112"/>
                    <a:pt x="156" y="106"/>
                  </a:cubicBezTo>
                  <a:cubicBezTo>
                    <a:pt x="142" y="92"/>
                    <a:pt x="128" y="90"/>
                    <a:pt x="106" y="85"/>
                  </a:cubicBezTo>
                  <a:cubicBezTo>
                    <a:pt x="88" y="81"/>
                    <a:pt x="68" y="78"/>
                    <a:pt x="68" y="55"/>
                  </a:cubicBezTo>
                  <a:cubicBezTo>
                    <a:pt x="68" y="41"/>
                    <a:pt x="80" y="10"/>
                    <a:pt x="124" y="10"/>
                  </a:cubicBezTo>
                  <a:cubicBezTo>
                    <a:pt x="136" y="10"/>
                    <a:pt x="161" y="14"/>
                    <a:pt x="169" y="33"/>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2" name="Freeform 202">
              <a:extLst>
                <a:ext uri="{FF2B5EF4-FFF2-40B4-BE49-F238E27FC236}">
                  <a16:creationId xmlns:a16="http://schemas.microsoft.com/office/drawing/2014/main" id="{8B5CDCD2-36E2-4919-8559-1F32C971A98E}"/>
                </a:ext>
              </a:extLst>
            </p:cNvPr>
            <p:cNvSpPr>
              <a:spLocks/>
            </p:cNvSpPr>
            <p:nvPr>
              <p:custDataLst>
                <p:tags r:id="rId43"/>
              </p:custDataLst>
            </p:nvPr>
          </p:nvSpPr>
          <p:spPr bwMode="auto">
            <a:xfrm>
              <a:off x="6962776" y="3949700"/>
              <a:ext cx="73025" cy="160338"/>
            </a:xfrm>
            <a:custGeom>
              <a:avLst/>
              <a:gdLst>
                <a:gd name="T0" fmla="*/ 71 w 118"/>
                <a:gd name="T1" fmla="*/ 80 h 221"/>
                <a:gd name="T2" fmla="*/ 107 w 118"/>
                <a:gd name="T3" fmla="*/ 80 h 221"/>
                <a:gd name="T4" fmla="*/ 118 w 118"/>
                <a:gd name="T5" fmla="*/ 72 h 221"/>
                <a:gd name="T6" fmla="*/ 107 w 118"/>
                <a:gd name="T7" fmla="*/ 67 h 221"/>
                <a:gd name="T8" fmla="*/ 74 w 118"/>
                <a:gd name="T9" fmla="*/ 67 h 221"/>
                <a:gd name="T10" fmla="*/ 87 w 118"/>
                <a:gd name="T11" fmla="*/ 16 h 221"/>
                <a:gd name="T12" fmla="*/ 88 w 118"/>
                <a:gd name="T13" fmla="*/ 11 h 221"/>
                <a:gd name="T14" fmla="*/ 76 w 118"/>
                <a:gd name="T15" fmla="*/ 0 h 221"/>
                <a:gd name="T16" fmla="*/ 60 w 118"/>
                <a:gd name="T17" fmla="*/ 15 h 221"/>
                <a:gd name="T18" fmla="*/ 47 w 118"/>
                <a:gd name="T19" fmla="*/ 67 h 221"/>
                <a:gd name="T20" fmla="*/ 11 w 118"/>
                <a:gd name="T21" fmla="*/ 67 h 221"/>
                <a:gd name="T22" fmla="*/ 0 w 118"/>
                <a:gd name="T23" fmla="*/ 75 h 221"/>
                <a:gd name="T24" fmla="*/ 11 w 118"/>
                <a:gd name="T25" fmla="*/ 80 h 221"/>
                <a:gd name="T26" fmla="*/ 44 w 118"/>
                <a:gd name="T27" fmla="*/ 80 h 221"/>
                <a:gd name="T28" fmla="*/ 23 w 118"/>
                <a:gd name="T29" fmla="*/ 162 h 221"/>
                <a:gd name="T30" fmla="*/ 18 w 118"/>
                <a:gd name="T31" fmla="*/ 188 h 221"/>
                <a:gd name="T32" fmla="*/ 55 w 118"/>
                <a:gd name="T33" fmla="*/ 221 h 221"/>
                <a:gd name="T34" fmla="*/ 116 w 118"/>
                <a:gd name="T35" fmla="*/ 168 h 221"/>
                <a:gd name="T36" fmla="*/ 110 w 118"/>
                <a:gd name="T37" fmla="*/ 163 h 221"/>
                <a:gd name="T38" fmla="*/ 103 w 118"/>
                <a:gd name="T39" fmla="*/ 170 h 221"/>
                <a:gd name="T40" fmla="*/ 56 w 118"/>
                <a:gd name="T41" fmla="*/ 211 h 221"/>
                <a:gd name="T42" fmla="*/ 44 w 118"/>
                <a:gd name="T43" fmla="*/ 194 h 221"/>
                <a:gd name="T44" fmla="*/ 46 w 118"/>
                <a:gd name="T45" fmla="*/ 180 h 221"/>
                <a:gd name="T46" fmla="*/ 71 w 118"/>
                <a:gd name="T47" fmla="*/ 8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 h="221">
                  <a:moveTo>
                    <a:pt x="71" y="80"/>
                  </a:moveTo>
                  <a:lnTo>
                    <a:pt x="107" y="80"/>
                  </a:lnTo>
                  <a:cubicBezTo>
                    <a:pt x="113" y="80"/>
                    <a:pt x="118" y="80"/>
                    <a:pt x="118" y="72"/>
                  </a:cubicBezTo>
                  <a:cubicBezTo>
                    <a:pt x="118" y="67"/>
                    <a:pt x="113" y="67"/>
                    <a:pt x="107" y="67"/>
                  </a:cubicBezTo>
                  <a:lnTo>
                    <a:pt x="74" y="67"/>
                  </a:lnTo>
                  <a:lnTo>
                    <a:pt x="87" y="16"/>
                  </a:lnTo>
                  <a:cubicBezTo>
                    <a:pt x="88" y="14"/>
                    <a:pt x="88" y="12"/>
                    <a:pt x="88" y="11"/>
                  </a:cubicBezTo>
                  <a:cubicBezTo>
                    <a:pt x="88" y="5"/>
                    <a:pt x="83" y="0"/>
                    <a:pt x="76" y="0"/>
                  </a:cubicBezTo>
                  <a:cubicBezTo>
                    <a:pt x="68" y="0"/>
                    <a:pt x="62" y="6"/>
                    <a:pt x="60" y="15"/>
                  </a:cubicBezTo>
                  <a:cubicBezTo>
                    <a:pt x="58" y="23"/>
                    <a:pt x="62" y="7"/>
                    <a:pt x="47" y="67"/>
                  </a:cubicBezTo>
                  <a:lnTo>
                    <a:pt x="11" y="67"/>
                  </a:lnTo>
                  <a:cubicBezTo>
                    <a:pt x="5" y="67"/>
                    <a:pt x="0" y="67"/>
                    <a:pt x="0" y="75"/>
                  </a:cubicBezTo>
                  <a:cubicBezTo>
                    <a:pt x="0" y="80"/>
                    <a:pt x="4" y="80"/>
                    <a:pt x="11" y="80"/>
                  </a:cubicBezTo>
                  <a:lnTo>
                    <a:pt x="44" y="80"/>
                  </a:lnTo>
                  <a:lnTo>
                    <a:pt x="23" y="162"/>
                  </a:lnTo>
                  <a:cubicBezTo>
                    <a:pt x="21" y="171"/>
                    <a:pt x="18" y="183"/>
                    <a:pt x="18" y="188"/>
                  </a:cubicBezTo>
                  <a:cubicBezTo>
                    <a:pt x="18" y="208"/>
                    <a:pt x="35" y="221"/>
                    <a:pt x="55" y="221"/>
                  </a:cubicBezTo>
                  <a:cubicBezTo>
                    <a:pt x="94" y="221"/>
                    <a:pt x="116" y="172"/>
                    <a:pt x="116" y="168"/>
                  </a:cubicBezTo>
                  <a:cubicBezTo>
                    <a:pt x="116" y="163"/>
                    <a:pt x="111" y="163"/>
                    <a:pt x="110" y="163"/>
                  </a:cubicBezTo>
                  <a:cubicBezTo>
                    <a:pt x="106" y="163"/>
                    <a:pt x="106" y="164"/>
                    <a:pt x="103" y="170"/>
                  </a:cubicBezTo>
                  <a:cubicBezTo>
                    <a:pt x="93" y="192"/>
                    <a:pt x="75" y="211"/>
                    <a:pt x="56" y="211"/>
                  </a:cubicBezTo>
                  <a:cubicBezTo>
                    <a:pt x="49" y="211"/>
                    <a:pt x="44" y="207"/>
                    <a:pt x="44" y="194"/>
                  </a:cubicBezTo>
                  <a:cubicBezTo>
                    <a:pt x="44" y="191"/>
                    <a:pt x="45" y="183"/>
                    <a:pt x="46" y="180"/>
                  </a:cubicBezTo>
                  <a:lnTo>
                    <a:pt x="71" y="8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3" name="Freeform 203">
              <a:extLst>
                <a:ext uri="{FF2B5EF4-FFF2-40B4-BE49-F238E27FC236}">
                  <a16:creationId xmlns:a16="http://schemas.microsoft.com/office/drawing/2014/main" id="{4732ED58-497F-4069-918B-3D163004FD7A}"/>
                </a:ext>
              </a:extLst>
            </p:cNvPr>
            <p:cNvSpPr>
              <a:spLocks/>
            </p:cNvSpPr>
            <p:nvPr>
              <p:custDataLst>
                <p:tags r:id="rId44"/>
              </p:custDataLst>
            </p:nvPr>
          </p:nvSpPr>
          <p:spPr bwMode="auto">
            <a:xfrm>
              <a:off x="7061201" y="3951288"/>
              <a:ext cx="158750" cy="185738"/>
            </a:xfrm>
            <a:custGeom>
              <a:avLst/>
              <a:gdLst>
                <a:gd name="T0" fmla="*/ 137 w 257"/>
                <a:gd name="T1" fmla="*/ 137 h 257"/>
                <a:gd name="T2" fmla="*/ 244 w 257"/>
                <a:gd name="T3" fmla="*/ 137 h 257"/>
                <a:gd name="T4" fmla="*/ 257 w 257"/>
                <a:gd name="T5" fmla="*/ 128 h 257"/>
                <a:gd name="T6" fmla="*/ 244 w 257"/>
                <a:gd name="T7" fmla="*/ 120 h 257"/>
                <a:gd name="T8" fmla="*/ 137 w 257"/>
                <a:gd name="T9" fmla="*/ 120 h 257"/>
                <a:gd name="T10" fmla="*/ 137 w 257"/>
                <a:gd name="T11" fmla="*/ 13 h 257"/>
                <a:gd name="T12" fmla="*/ 129 w 257"/>
                <a:gd name="T13" fmla="*/ 0 h 257"/>
                <a:gd name="T14" fmla="*/ 120 w 257"/>
                <a:gd name="T15" fmla="*/ 13 h 257"/>
                <a:gd name="T16" fmla="*/ 120 w 257"/>
                <a:gd name="T17" fmla="*/ 120 h 257"/>
                <a:gd name="T18" fmla="*/ 13 w 257"/>
                <a:gd name="T19" fmla="*/ 120 h 257"/>
                <a:gd name="T20" fmla="*/ 0 w 257"/>
                <a:gd name="T21" fmla="*/ 128 h 257"/>
                <a:gd name="T22" fmla="*/ 13 w 257"/>
                <a:gd name="T23" fmla="*/ 137 h 257"/>
                <a:gd name="T24" fmla="*/ 120 w 257"/>
                <a:gd name="T25" fmla="*/ 137 h 257"/>
                <a:gd name="T26" fmla="*/ 120 w 257"/>
                <a:gd name="T27" fmla="*/ 244 h 257"/>
                <a:gd name="T28" fmla="*/ 129 w 257"/>
                <a:gd name="T29" fmla="*/ 257 h 257"/>
                <a:gd name="T30" fmla="*/ 137 w 257"/>
                <a:gd name="T31" fmla="*/ 244 h 257"/>
                <a:gd name="T32" fmla="*/ 137 w 257"/>
                <a:gd name="T33" fmla="*/ 13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7" h="257">
                  <a:moveTo>
                    <a:pt x="137" y="137"/>
                  </a:moveTo>
                  <a:lnTo>
                    <a:pt x="244" y="137"/>
                  </a:lnTo>
                  <a:cubicBezTo>
                    <a:pt x="249" y="137"/>
                    <a:pt x="257" y="137"/>
                    <a:pt x="257" y="128"/>
                  </a:cubicBezTo>
                  <a:cubicBezTo>
                    <a:pt x="257" y="120"/>
                    <a:pt x="249" y="120"/>
                    <a:pt x="244" y="120"/>
                  </a:cubicBezTo>
                  <a:lnTo>
                    <a:pt x="137" y="120"/>
                  </a:lnTo>
                  <a:lnTo>
                    <a:pt x="137" y="13"/>
                  </a:lnTo>
                  <a:cubicBezTo>
                    <a:pt x="137" y="8"/>
                    <a:pt x="137" y="0"/>
                    <a:pt x="129" y="0"/>
                  </a:cubicBezTo>
                  <a:cubicBezTo>
                    <a:pt x="120" y="0"/>
                    <a:pt x="120" y="8"/>
                    <a:pt x="120" y="13"/>
                  </a:cubicBezTo>
                  <a:lnTo>
                    <a:pt x="120" y="120"/>
                  </a:lnTo>
                  <a:lnTo>
                    <a:pt x="13" y="120"/>
                  </a:lnTo>
                  <a:cubicBezTo>
                    <a:pt x="9" y="120"/>
                    <a:pt x="0" y="120"/>
                    <a:pt x="0" y="128"/>
                  </a:cubicBezTo>
                  <a:cubicBezTo>
                    <a:pt x="0" y="137"/>
                    <a:pt x="8" y="137"/>
                    <a:pt x="13" y="137"/>
                  </a:cubicBezTo>
                  <a:lnTo>
                    <a:pt x="120" y="137"/>
                  </a:lnTo>
                  <a:lnTo>
                    <a:pt x="120" y="244"/>
                  </a:lnTo>
                  <a:cubicBezTo>
                    <a:pt x="120" y="248"/>
                    <a:pt x="120" y="257"/>
                    <a:pt x="129" y="257"/>
                  </a:cubicBezTo>
                  <a:cubicBezTo>
                    <a:pt x="137" y="257"/>
                    <a:pt x="137" y="249"/>
                    <a:pt x="137" y="244"/>
                  </a:cubicBezTo>
                  <a:lnTo>
                    <a:pt x="137" y="137"/>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4" name="Freeform 204">
              <a:extLst>
                <a:ext uri="{FF2B5EF4-FFF2-40B4-BE49-F238E27FC236}">
                  <a16:creationId xmlns:a16="http://schemas.microsoft.com/office/drawing/2014/main" id="{54376DB7-1443-44DB-A158-23BCB2DE1C2E}"/>
                </a:ext>
              </a:extLst>
            </p:cNvPr>
            <p:cNvSpPr>
              <a:spLocks/>
            </p:cNvSpPr>
            <p:nvPr>
              <p:custDataLst>
                <p:tags r:id="rId45"/>
              </p:custDataLst>
            </p:nvPr>
          </p:nvSpPr>
          <p:spPr bwMode="auto">
            <a:xfrm>
              <a:off x="7258051" y="3940175"/>
              <a:ext cx="77788" cy="166688"/>
            </a:xfrm>
            <a:custGeom>
              <a:avLst/>
              <a:gdLst>
                <a:gd name="T0" fmla="*/ 79 w 127"/>
                <a:gd name="T1" fmla="*/ 10 h 232"/>
                <a:gd name="T2" fmla="*/ 68 w 127"/>
                <a:gd name="T3" fmla="*/ 0 h 232"/>
                <a:gd name="T4" fmla="*/ 0 w 127"/>
                <a:gd name="T5" fmla="*/ 22 h 232"/>
                <a:gd name="T6" fmla="*/ 0 w 127"/>
                <a:gd name="T7" fmla="*/ 35 h 232"/>
                <a:gd name="T8" fmla="*/ 50 w 127"/>
                <a:gd name="T9" fmla="*/ 25 h 232"/>
                <a:gd name="T10" fmla="*/ 50 w 127"/>
                <a:gd name="T11" fmla="*/ 203 h 232"/>
                <a:gd name="T12" fmla="*/ 15 w 127"/>
                <a:gd name="T13" fmla="*/ 219 h 232"/>
                <a:gd name="T14" fmla="*/ 2 w 127"/>
                <a:gd name="T15" fmla="*/ 219 h 232"/>
                <a:gd name="T16" fmla="*/ 2 w 127"/>
                <a:gd name="T17" fmla="*/ 232 h 232"/>
                <a:gd name="T18" fmla="*/ 64 w 127"/>
                <a:gd name="T19" fmla="*/ 230 h 232"/>
                <a:gd name="T20" fmla="*/ 127 w 127"/>
                <a:gd name="T21" fmla="*/ 232 h 232"/>
                <a:gd name="T22" fmla="*/ 127 w 127"/>
                <a:gd name="T23" fmla="*/ 219 h 232"/>
                <a:gd name="T24" fmla="*/ 113 w 127"/>
                <a:gd name="T25" fmla="*/ 219 h 232"/>
                <a:gd name="T26" fmla="*/ 79 w 127"/>
                <a:gd name="T27" fmla="*/ 203 h 232"/>
                <a:gd name="T28" fmla="*/ 79 w 127"/>
                <a:gd name="T29" fmla="*/ 1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 h="232">
                  <a:moveTo>
                    <a:pt x="79" y="10"/>
                  </a:moveTo>
                  <a:cubicBezTo>
                    <a:pt x="79" y="0"/>
                    <a:pt x="78" y="0"/>
                    <a:pt x="68" y="0"/>
                  </a:cubicBezTo>
                  <a:cubicBezTo>
                    <a:pt x="46" y="22"/>
                    <a:pt x="14" y="22"/>
                    <a:pt x="0" y="22"/>
                  </a:cubicBezTo>
                  <a:lnTo>
                    <a:pt x="0" y="35"/>
                  </a:lnTo>
                  <a:cubicBezTo>
                    <a:pt x="8" y="35"/>
                    <a:pt x="31" y="35"/>
                    <a:pt x="50" y="25"/>
                  </a:cubicBezTo>
                  <a:lnTo>
                    <a:pt x="50" y="203"/>
                  </a:lnTo>
                  <a:cubicBezTo>
                    <a:pt x="50" y="214"/>
                    <a:pt x="50" y="219"/>
                    <a:pt x="15" y="219"/>
                  </a:cubicBezTo>
                  <a:lnTo>
                    <a:pt x="2" y="219"/>
                  </a:lnTo>
                  <a:lnTo>
                    <a:pt x="2" y="232"/>
                  </a:lnTo>
                  <a:cubicBezTo>
                    <a:pt x="8" y="231"/>
                    <a:pt x="51" y="230"/>
                    <a:pt x="64" y="230"/>
                  </a:cubicBezTo>
                  <a:cubicBezTo>
                    <a:pt x="75" y="230"/>
                    <a:pt x="119" y="231"/>
                    <a:pt x="127" y="232"/>
                  </a:cubicBezTo>
                  <a:lnTo>
                    <a:pt x="127" y="219"/>
                  </a:lnTo>
                  <a:lnTo>
                    <a:pt x="113" y="219"/>
                  </a:lnTo>
                  <a:cubicBezTo>
                    <a:pt x="79" y="219"/>
                    <a:pt x="79" y="214"/>
                    <a:pt x="79" y="203"/>
                  </a:cubicBezTo>
                  <a:lnTo>
                    <a:pt x="79" y="1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5" name="Freeform 205">
              <a:extLst>
                <a:ext uri="{FF2B5EF4-FFF2-40B4-BE49-F238E27FC236}">
                  <a16:creationId xmlns:a16="http://schemas.microsoft.com/office/drawing/2014/main" id="{65CD54AB-7681-49F6-8FAB-E90442A149C9}"/>
                </a:ext>
              </a:extLst>
            </p:cNvPr>
            <p:cNvSpPr>
              <a:spLocks/>
            </p:cNvSpPr>
            <p:nvPr>
              <p:custDataLst>
                <p:tags r:id="rId46"/>
              </p:custDataLst>
            </p:nvPr>
          </p:nvSpPr>
          <p:spPr bwMode="auto">
            <a:xfrm>
              <a:off x="7389813" y="3784600"/>
              <a:ext cx="69850" cy="358775"/>
            </a:xfrm>
            <a:custGeom>
              <a:avLst/>
              <a:gdLst>
                <a:gd name="T0" fmla="*/ 115 w 115"/>
                <a:gd name="T1" fmla="*/ 249 h 499"/>
                <a:gd name="T2" fmla="*/ 82 w 115"/>
                <a:gd name="T3" fmla="*/ 94 h 499"/>
                <a:gd name="T4" fmla="*/ 5 w 115"/>
                <a:gd name="T5" fmla="*/ 0 h 499"/>
                <a:gd name="T6" fmla="*/ 0 w 115"/>
                <a:gd name="T7" fmla="*/ 5 h 499"/>
                <a:gd name="T8" fmla="*/ 9 w 115"/>
                <a:gd name="T9" fmla="*/ 16 h 499"/>
                <a:gd name="T10" fmla="*/ 86 w 115"/>
                <a:gd name="T11" fmla="*/ 249 h 499"/>
                <a:gd name="T12" fmla="*/ 6 w 115"/>
                <a:gd name="T13" fmla="*/ 485 h 499"/>
                <a:gd name="T14" fmla="*/ 0 w 115"/>
                <a:gd name="T15" fmla="*/ 494 h 499"/>
                <a:gd name="T16" fmla="*/ 5 w 115"/>
                <a:gd name="T17" fmla="*/ 499 h 499"/>
                <a:gd name="T18" fmla="*/ 84 w 115"/>
                <a:gd name="T19" fmla="*/ 401 h 499"/>
                <a:gd name="T20" fmla="*/ 115 w 115"/>
                <a:gd name="T21" fmla="*/ 24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249"/>
                  </a:moveTo>
                  <a:cubicBezTo>
                    <a:pt x="115" y="210"/>
                    <a:pt x="110" y="150"/>
                    <a:pt x="82" y="94"/>
                  </a:cubicBezTo>
                  <a:cubicBezTo>
                    <a:pt x="52" y="32"/>
                    <a:pt x="10" y="0"/>
                    <a:pt x="5" y="0"/>
                  </a:cubicBezTo>
                  <a:cubicBezTo>
                    <a:pt x="2" y="0"/>
                    <a:pt x="0" y="2"/>
                    <a:pt x="0" y="5"/>
                  </a:cubicBezTo>
                  <a:cubicBezTo>
                    <a:pt x="0" y="6"/>
                    <a:pt x="0" y="7"/>
                    <a:pt x="9" y="16"/>
                  </a:cubicBezTo>
                  <a:cubicBezTo>
                    <a:pt x="58" y="66"/>
                    <a:pt x="86" y="145"/>
                    <a:pt x="86" y="249"/>
                  </a:cubicBezTo>
                  <a:cubicBezTo>
                    <a:pt x="86" y="335"/>
                    <a:pt x="68" y="422"/>
                    <a:pt x="6" y="485"/>
                  </a:cubicBezTo>
                  <a:cubicBezTo>
                    <a:pt x="0" y="491"/>
                    <a:pt x="0" y="492"/>
                    <a:pt x="0" y="494"/>
                  </a:cubicBezTo>
                  <a:cubicBezTo>
                    <a:pt x="0" y="497"/>
                    <a:pt x="2" y="499"/>
                    <a:pt x="5" y="499"/>
                  </a:cubicBezTo>
                  <a:cubicBezTo>
                    <a:pt x="10" y="499"/>
                    <a:pt x="54" y="465"/>
                    <a:pt x="84" y="401"/>
                  </a:cubicBezTo>
                  <a:cubicBezTo>
                    <a:pt x="109" y="346"/>
                    <a:pt x="115" y="291"/>
                    <a:pt x="115" y="249"/>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6" name="Freeform 206">
              <a:extLst>
                <a:ext uri="{FF2B5EF4-FFF2-40B4-BE49-F238E27FC236}">
                  <a16:creationId xmlns:a16="http://schemas.microsoft.com/office/drawing/2014/main" id="{E6A09902-0D80-4D33-9736-7FB5B6B31E1E}"/>
                </a:ext>
              </a:extLst>
            </p:cNvPr>
            <p:cNvSpPr>
              <a:spLocks/>
            </p:cNvSpPr>
            <p:nvPr>
              <p:custDataLst>
                <p:tags r:id="rId47"/>
              </p:custDataLst>
            </p:nvPr>
          </p:nvSpPr>
          <p:spPr bwMode="auto">
            <a:xfrm>
              <a:off x="7507288" y="3784600"/>
              <a:ext cx="71438" cy="358775"/>
            </a:xfrm>
            <a:custGeom>
              <a:avLst/>
              <a:gdLst>
                <a:gd name="T0" fmla="*/ 116 w 116"/>
                <a:gd name="T1" fmla="*/ 249 h 499"/>
                <a:gd name="T2" fmla="*/ 83 w 116"/>
                <a:gd name="T3" fmla="*/ 94 h 499"/>
                <a:gd name="T4" fmla="*/ 5 w 116"/>
                <a:gd name="T5" fmla="*/ 0 h 499"/>
                <a:gd name="T6" fmla="*/ 0 w 116"/>
                <a:gd name="T7" fmla="*/ 5 h 499"/>
                <a:gd name="T8" fmla="*/ 10 w 116"/>
                <a:gd name="T9" fmla="*/ 16 h 499"/>
                <a:gd name="T10" fmla="*/ 87 w 116"/>
                <a:gd name="T11" fmla="*/ 249 h 499"/>
                <a:gd name="T12" fmla="*/ 7 w 116"/>
                <a:gd name="T13" fmla="*/ 485 h 499"/>
                <a:gd name="T14" fmla="*/ 0 w 116"/>
                <a:gd name="T15" fmla="*/ 494 h 499"/>
                <a:gd name="T16" fmla="*/ 5 w 116"/>
                <a:gd name="T17" fmla="*/ 499 h 499"/>
                <a:gd name="T18" fmla="*/ 85 w 116"/>
                <a:gd name="T19" fmla="*/ 401 h 499"/>
                <a:gd name="T20" fmla="*/ 116 w 116"/>
                <a:gd name="T21" fmla="*/ 24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249"/>
                  </a:moveTo>
                  <a:cubicBezTo>
                    <a:pt x="116" y="210"/>
                    <a:pt x="111" y="150"/>
                    <a:pt x="83" y="94"/>
                  </a:cubicBezTo>
                  <a:cubicBezTo>
                    <a:pt x="53" y="32"/>
                    <a:pt x="10" y="0"/>
                    <a:pt x="5" y="0"/>
                  </a:cubicBezTo>
                  <a:cubicBezTo>
                    <a:pt x="2" y="0"/>
                    <a:pt x="0" y="2"/>
                    <a:pt x="0" y="5"/>
                  </a:cubicBezTo>
                  <a:cubicBezTo>
                    <a:pt x="0" y="6"/>
                    <a:pt x="0" y="7"/>
                    <a:pt x="10" y="16"/>
                  </a:cubicBezTo>
                  <a:cubicBezTo>
                    <a:pt x="59" y="66"/>
                    <a:pt x="87" y="145"/>
                    <a:pt x="87" y="249"/>
                  </a:cubicBezTo>
                  <a:cubicBezTo>
                    <a:pt x="87" y="335"/>
                    <a:pt x="69" y="422"/>
                    <a:pt x="7" y="485"/>
                  </a:cubicBezTo>
                  <a:cubicBezTo>
                    <a:pt x="0" y="491"/>
                    <a:pt x="0" y="492"/>
                    <a:pt x="0" y="494"/>
                  </a:cubicBezTo>
                  <a:cubicBezTo>
                    <a:pt x="0" y="497"/>
                    <a:pt x="2" y="499"/>
                    <a:pt x="5" y="499"/>
                  </a:cubicBezTo>
                  <a:cubicBezTo>
                    <a:pt x="10" y="499"/>
                    <a:pt x="55" y="465"/>
                    <a:pt x="85" y="401"/>
                  </a:cubicBezTo>
                  <a:cubicBezTo>
                    <a:pt x="110" y="346"/>
                    <a:pt x="116" y="291"/>
                    <a:pt x="116" y="249"/>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28" name="Group 827">
            <a:extLst>
              <a:ext uri="{FF2B5EF4-FFF2-40B4-BE49-F238E27FC236}">
                <a16:creationId xmlns:a16="http://schemas.microsoft.com/office/drawing/2014/main" id="{6D4AC004-6CD7-4111-8FAF-9BBFC3E9A47D}"/>
              </a:ext>
            </a:extLst>
          </p:cNvPr>
          <p:cNvGrpSpPr>
            <a:grpSpLocks noChangeAspect="1"/>
          </p:cNvGrpSpPr>
          <p:nvPr>
            <p:custDataLst>
              <p:tags r:id="rId2"/>
            </p:custDataLst>
          </p:nvPr>
        </p:nvGrpSpPr>
        <p:grpSpPr>
          <a:xfrm>
            <a:off x="4997451" y="4394200"/>
            <a:ext cx="3376613" cy="407988"/>
            <a:chOff x="4997451" y="4394200"/>
            <a:chExt cx="3376613" cy="407988"/>
          </a:xfrm>
        </p:grpSpPr>
        <p:sp>
          <p:nvSpPr>
            <p:cNvPr id="804" name="Freeform 242">
              <a:extLst>
                <a:ext uri="{FF2B5EF4-FFF2-40B4-BE49-F238E27FC236}">
                  <a16:creationId xmlns:a16="http://schemas.microsoft.com/office/drawing/2014/main" id="{0C413E20-F6F5-42F5-B433-BE4300FC246A}"/>
                </a:ext>
              </a:extLst>
            </p:cNvPr>
            <p:cNvSpPr>
              <a:spLocks/>
            </p:cNvSpPr>
            <p:nvPr>
              <p:custDataLst>
                <p:tags r:id="rId3"/>
              </p:custDataLst>
            </p:nvPr>
          </p:nvSpPr>
          <p:spPr bwMode="auto">
            <a:xfrm>
              <a:off x="4997451" y="4456113"/>
              <a:ext cx="192088" cy="263525"/>
            </a:xfrm>
            <a:custGeom>
              <a:avLst/>
              <a:gdLst>
                <a:gd name="T0" fmla="*/ 75 w 311"/>
                <a:gd name="T1" fmla="*/ 305 h 363"/>
                <a:gd name="T2" fmla="*/ 116 w 311"/>
                <a:gd name="T3" fmla="*/ 205 h 363"/>
                <a:gd name="T4" fmla="*/ 184 w 311"/>
                <a:gd name="T5" fmla="*/ 42 h 363"/>
                <a:gd name="T6" fmla="*/ 210 w 311"/>
                <a:gd name="T7" fmla="*/ 31 h 363"/>
                <a:gd name="T8" fmla="*/ 245 w 311"/>
                <a:gd name="T9" fmla="*/ 72 h 363"/>
                <a:gd name="T10" fmla="*/ 243 w 311"/>
                <a:gd name="T11" fmla="*/ 91 h 363"/>
                <a:gd name="T12" fmla="*/ 246 w 311"/>
                <a:gd name="T13" fmla="*/ 94 h 363"/>
                <a:gd name="T14" fmla="*/ 280 w 311"/>
                <a:gd name="T15" fmla="*/ 80 h 363"/>
                <a:gd name="T16" fmla="*/ 293 w 311"/>
                <a:gd name="T17" fmla="*/ 47 h 363"/>
                <a:gd name="T18" fmla="*/ 252 w 311"/>
                <a:gd name="T19" fmla="*/ 0 h 363"/>
                <a:gd name="T20" fmla="*/ 143 w 311"/>
                <a:gd name="T21" fmla="*/ 53 h 363"/>
                <a:gd name="T22" fmla="*/ 70 w 311"/>
                <a:gd name="T23" fmla="*/ 222 h 363"/>
                <a:gd name="T24" fmla="*/ 42 w 311"/>
                <a:gd name="T25" fmla="*/ 301 h 363"/>
                <a:gd name="T26" fmla="*/ 19 w 311"/>
                <a:gd name="T27" fmla="*/ 336 h 363"/>
                <a:gd name="T28" fmla="*/ 0 w 311"/>
                <a:gd name="T29" fmla="*/ 360 h 363"/>
                <a:gd name="T30" fmla="*/ 5 w 311"/>
                <a:gd name="T31" fmla="*/ 363 h 363"/>
                <a:gd name="T32" fmla="*/ 30 w 311"/>
                <a:gd name="T33" fmla="*/ 352 h 363"/>
                <a:gd name="T34" fmla="*/ 51 w 311"/>
                <a:gd name="T35" fmla="*/ 334 h 363"/>
                <a:gd name="T36" fmla="*/ 125 w 311"/>
                <a:gd name="T37" fmla="*/ 348 h 363"/>
                <a:gd name="T38" fmla="*/ 201 w 311"/>
                <a:gd name="T39" fmla="*/ 363 h 363"/>
                <a:gd name="T40" fmla="*/ 298 w 311"/>
                <a:gd name="T41" fmla="*/ 310 h 363"/>
                <a:gd name="T42" fmla="*/ 311 w 311"/>
                <a:gd name="T43" fmla="*/ 283 h 363"/>
                <a:gd name="T44" fmla="*/ 308 w 311"/>
                <a:gd name="T45" fmla="*/ 279 h 363"/>
                <a:gd name="T46" fmla="*/ 279 w 311"/>
                <a:gd name="T47" fmla="*/ 291 h 363"/>
                <a:gd name="T48" fmla="*/ 262 w 311"/>
                <a:gd name="T49" fmla="*/ 311 h 363"/>
                <a:gd name="T50" fmla="*/ 255 w 311"/>
                <a:gd name="T51" fmla="*/ 326 h 363"/>
                <a:gd name="T52" fmla="*/ 243 w 311"/>
                <a:gd name="T53" fmla="*/ 332 h 363"/>
                <a:gd name="T54" fmla="*/ 161 w 311"/>
                <a:gd name="T55" fmla="*/ 315 h 363"/>
                <a:gd name="T56" fmla="*/ 94 w 311"/>
                <a:gd name="T57" fmla="*/ 303 h 363"/>
                <a:gd name="T58" fmla="*/ 75 w 311"/>
                <a:gd name="T59" fmla="*/ 305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63">
                  <a:moveTo>
                    <a:pt x="75" y="305"/>
                  </a:moveTo>
                  <a:cubicBezTo>
                    <a:pt x="101" y="263"/>
                    <a:pt x="110" y="232"/>
                    <a:pt x="116" y="205"/>
                  </a:cubicBezTo>
                  <a:cubicBezTo>
                    <a:pt x="134" y="136"/>
                    <a:pt x="153" y="76"/>
                    <a:pt x="184" y="42"/>
                  </a:cubicBezTo>
                  <a:cubicBezTo>
                    <a:pt x="190" y="35"/>
                    <a:pt x="194" y="31"/>
                    <a:pt x="210" y="31"/>
                  </a:cubicBezTo>
                  <a:cubicBezTo>
                    <a:pt x="244" y="31"/>
                    <a:pt x="245" y="65"/>
                    <a:pt x="245" y="72"/>
                  </a:cubicBezTo>
                  <a:cubicBezTo>
                    <a:pt x="245" y="81"/>
                    <a:pt x="243" y="88"/>
                    <a:pt x="243" y="91"/>
                  </a:cubicBezTo>
                  <a:cubicBezTo>
                    <a:pt x="243" y="94"/>
                    <a:pt x="246" y="94"/>
                    <a:pt x="246" y="94"/>
                  </a:cubicBezTo>
                  <a:cubicBezTo>
                    <a:pt x="254" y="94"/>
                    <a:pt x="267" y="89"/>
                    <a:pt x="280" y="80"/>
                  </a:cubicBezTo>
                  <a:cubicBezTo>
                    <a:pt x="289" y="73"/>
                    <a:pt x="293" y="68"/>
                    <a:pt x="293" y="47"/>
                  </a:cubicBezTo>
                  <a:cubicBezTo>
                    <a:pt x="293" y="20"/>
                    <a:pt x="279" y="0"/>
                    <a:pt x="252" y="0"/>
                  </a:cubicBezTo>
                  <a:cubicBezTo>
                    <a:pt x="236" y="0"/>
                    <a:pt x="192" y="4"/>
                    <a:pt x="143" y="53"/>
                  </a:cubicBezTo>
                  <a:cubicBezTo>
                    <a:pt x="103" y="94"/>
                    <a:pt x="80" y="184"/>
                    <a:pt x="70" y="222"/>
                  </a:cubicBezTo>
                  <a:cubicBezTo>
                    <a:pt x="61" y="256"/>
                    <a:pt x="57" y="271"/>
                    <a:pt x="42" y="301"/>
                  </a:cubicBezTo>
                  <a:cubicBezTo>
                    <a:pt x="39" y="307"/>
                    <a:pt x="26" y="329"/>
                    <a:pt x="19" y="336"/>
                  </a:cubicBezTo>
                  <a:cubicBezTo>
                    <a:pt x="5" y="348"/>
                    <a:pt x="0" y="357"/>
                    <a:pt x="0" y="360"/>
                  </a:cubicBezTo>
                  <a:cubicBezTo>
                    <a:pt x="0" y="361"/>
                    <a:pt x="1" y="363"/>
                    <a:pt x="5" y="363"/>
                  </a:cubicBezTo>
                  <a:cubicBezTo>
                    <a:pt x="7" y="363"/>
                    <a:pt x="17" y="361"/>
                    <a:pt x="30" y="352"/>
                  </a:cubicBezTo>
                  <a:cubicBezTo>
                    <a:pt x="39" y="347"/>
                    <a:pt x="40" y="346"/>
                    <a:pt x="51" y="334"/>
                  </a:cubicBezTo>
                  <a:cubicBezTo>
                    <a:pt x="76" y="335"/>
                    <a:pt x="93" y="339"/>
                    <a:pt x="125" y="348"/>
                  </a:cubicBezTo>
                  <a:cubicBezTo>
                    <a:pt x="150" y="355"/>
                    <a:pt x="176" y="363"/>
                    <a:pt x="201" y="363"/>
                  </a:cubicBezTo>
                  <a:cubicBezTo>
                    <a:pt x="242" y="363"/>
                    <a:pt x="282" y="332"/>
                    <a:pt x="298" y="310"/>
                  </a:cubicBezTo>
                  <a:cubicBezTo>
                    <a:pt x="308" y="297"/>
                    <a:pt x="311" y="284"/>
                    <a:pt x="311" y="283"/>
                  </a:cubicBezTo>
                  <a:cubicBezTo>
                    <a:pt x="311" y="279"/>
                    <a:pt x="308" y="279"/>
                    <a:pt x="308" y="279"/>
                  </a:cubicBezTo>
                  <a:cubicBezTo>
                    <a:pt x="300" y="279"/>
                    <a:pt x="288" y="285"/>
                    <a:pt x="279" y="291"/>
                  </a:cubicBezTo>
                  <a:cubicBezTo>
                    <a:pt x="266" y="299"/>
                    <a:pt x="265" y="302"/>
                    <a:pt x="262" y="311"/>
                  </a:cubicBezTo>
                  <a:cubicBezTo>
                    <a:pt x="260" y="319"/>
                    <a:pt x="257" y="323"/>
                    <a:pt x="255" y="326"/>
                  </a:cubicBezTo>
                  <a:cubicBezTo>
                    <a:pt x="251" y="332"/>
                    <a:pt x="250" y="332"/>
                    <a:pt x="243" y="332"/>
                  </a:cubicBezTo>
                  <a:cubicBezTo>
                    <a:pt x="219" y="332"/>
                    <a:pt x="194" y="324"/>
                    <a:pt x="161" y="315"/>
                  </a:cubicBezTo>
                  <a:cubicBezTo>
                    <a:pt x="147" y="311"/>
                    <a:pt x="119" y="303"/>
                    <a:pt x="94" y="303"/>
                  </a:cubicBezTo>
                  <a:cubicBezTo>
                    <a:pt x="88" y="303"/>
                    <a:pt x="81" y="304"/>
                    <a:pt x="75" y="305"/>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5" name="Freeform 243">
              <a:extLst>
                <a:ext uri="{FF2B5EF4-FFF2-40B4-BE49-F238E27FC236}">
                  <a16:creationId xmlns:a16="http://schemas.microsoft.com/office/drawing/2014/main" id="{6C29AD84-4580-4004-B310-4103B2C39E4E}"/>
                </a:ext>
              </a:extLst>
            </p:cNvPr>
            <p:cNvSpPr>
              <a:spLocks/>
            </p:cNvSpPr>
            <p:nvPr>
              <p:custDataLst>
                <p:tags r:id="rId4"/>
              </p:custDataLst>
            </p:nvPr>
          </p:nvSpPr>
          <p:spPr bwMode="auto">
            <a:xfrm>
              <a:off x="5230814" y="4440238"/>
              <a:ext cx="71438" cy="361950"/>
            </a:xfrm>
            <a:custGeom>
              <a:avLst/>
              <a:gdLst>
                <a:gd name="T0" fmla="*/ 115 w 115"/>
                <a:gd name="T1" fmla="*/ 494 h 499"/>
                <a:gd name="T2" fmla="*/ 107 w 115"/>
                <a:gd name="T3" fmla="*/ 483 h 499"/>
                <a:gd name="T4" fmla="*/ 29 w 115"/>
                <a:gd name="T5" fmla="*/ 249 h 499"/>
                <a:gd name="T6" fmla="*/ 109 w 115"/>
                <a:gd name="T7" fmla="*/ 13 h 499"/>
                <a:gd name="T8" fmla="*/ 115 w 115"/>
                <a:gd name="T9" fmla="*/ 4 h 499"/>
                <a:gd name="T10" fmla="*/ 110 w 115"/>
                <a:gd name="T11" fmla="*/ 0 h 499"/>
                <a:gd name="T12" fmla="*/ 31 w 115"/>
                <a:gd name="T13" fmla="*/ 97 h 499"/>
                <a:gd name="T14" fmla="*/ 0 w 115"/>
                <a:gd name="T15" fmla="*/ 249 h 499"/>
                <a:gd name="T16" fmla="*/ 33 w 115"/>
                <a:gd name="T17" fmla="*/ 405 h 499"/>
                <a:gd name="T18" fmla="*/ 110 w 115"/>
                <a:gd name="T19" fmla="*/ 499 h 499"/>
                <a:gd name="T20" fmla="*/ 115 w 115"/>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494"/>
                  </a:moveTo>
                  <a:cubicBezTo>
                    <a:pt x="115" y="492"/>
                    <a:pt x="115" y="491"/>
                    <a:pt x="107" y="483"/>
                  </a:cubicBezTo>
                  <a:cubicBezTo>
                    <a:pt x="45" y="420"/>
                    <a:pt x="29" y="325"/>
                    <a:pt x="29" y="249"/>
                  </a:cubicBezTo>
                  <a:cubicBezTo>
                    <a:pt x="29" y="162"/>
                    <a:pt x="48" y="75"/>
                    <a:pt x="109" y="13"/>
                  </a:cubicBezTo>
                  <a:cubicBezTo>
                    <a:pt x="115" y="7"/>
                    <a:pt x="115" y="6"/>
                    <a:pt x="115" y="4"/>
                  </a:cubicBezTo>
                  <a:cubicBezTo>
                    <a:pt x="115" y="1"/>
                    <a:pt x="113" y="0"/>
                    <a:pt x="110" y="0"/>
                  </a:cubicBezTo>
                  <a:cubicBezTo>
                    <a:pt x="105" y="0"/>
                    <a:pt x="60" y="33"/>
                    <a:pt x="31" y="97"/>
                  </a:cubicBezTo>
                  <a:cubicBezTo>
                    <a:pt x="6" y="152"/>
                    <a:pt x="0" y="207"/>
                    <a:pt x="0" y="249"/>
                  </a:cubicBezTo>
                  <a:cubicBezTo>
                    <a:pt x="0" y="288"/>
                    <a:pt x="5" y="348"/>
                    <a:pt x="33" y="405"/>
                  </a:cubicBezTo>
                  <a:cubicBezTo>
                    <a:pt x="62" y="466"/>
                    <a:pt x="105" y="499"/>
                    <a:pt x="110" y="499"/>
                  </a:cubicBezTo>
                  <a:cubicBezTo>
                    <a:pt x="113" y="499"/>
                    <a:pt x="115" y="497"/>
                    <a:pt x="115" y="494"/>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6" name="Freeform 244">
              <a:extLst>
                <a:ext uri="{FF2B5EF4-FFF2-40B4-BE49-F238E27FC236}">
                  <a16:creationId xmlns:a16="http://schemas.microsoft.com/office/drawing/2014/main" id="{9F7A5639-4754-47B3-90F1-D6C34425A2D4}"/>
                </a:ext>
              </a:extLst>
            </p:cNvPr>
            <p:cNvSpPr>
              <a:spLocks noEditPoints="1"/>
            </p:cNvSpPr>
            <p:nvPr>
              <p:custDataLst>
                <p:tags r:id="rId5"/>
              </p:custDataLst>
            </p:nvPr>
          </p:nvSpPr>
          <p:spPr bwMode="auto">
            <a:xfrm>
              <a:off x="5334001" y="4456113"/>
              <a:ext cx="127000" cy="260350"/>
            </a:xfrm>
            <a:custGeom>
              <a:avLst/>
              <a:gdLst>
                <a:gd name="T0" fmla="*/ 206 w 206"/>
                <a:gd name="T1" fmla="*/ 102 h 357"/>
                <a:gd name="T2" fmla="*/ 146 w 206"/>
                <a:gd name="T3" fmla="*/ 0 h 357"/>
                <a:gd name="T4" fmla="*/ 0 w 206"/>
                <a:gd name="T5" fmla="*/ 255 h 357"/>
                <a:gd name="T6" fmla="*/ 60 w 206"/>
                <a:gd name="T7" fmla="*/ 357 h 357"/>
                <a:gd name="T8" fmla="*/ 206 w 206"/>
                <a:gd name="T9" fmla="*/ 102 h 357"/>
                <a:gd name="T10" fmla="*/ 53 w 206"/>
                <a:gd name="T11" fmla="*/ 171 h 357"/>
                <a:gd name="T12" fmla="*/ 91 w 206"/>
                <a:gd name="T13" fmla="*/ 63 h 357"/>
                <a:gd name="T14" fmla="*/ 146 w 206"/>
                <a:gd name="T15" fmla="*/ 11 h 357"/>
                <a:gd name="T16" fmla="*/ 173 w 206"/>
                <a:gd name="T17" fmla="*/ 71 h 357"/>
                <a:gd name="T18" fmla="*/ 157 w 206"/>
                <a:gd name="T19" fmla="*/ 171 h 357"/>
                <a:gd name="T20" fmla="*/ 53 w 206"/>
                <a:gd name="T21" fmla="*/ 171 h 357"/>
                <a:gd name="T22" fmla="*/ 153 w 206"/>
                <a:gd name="T23" fmla="*/ 187 h 357"/>
                <a:gd name="T24" fmla="*/ 118 w 206"/>
                <a:gd name="T25" fmla="*/ 288 h 357"/>
                <a:gd name="T26" fmla="*/ 60 w 206"/>
                <a:gd name="T27" fmla="*/ 346 h 357"/>
                <a:gd name="T28" fmla="*/ 33 w 206"/>
                <a:gd name="T29" fmla="*/ 285 h 357"/>
                <a:gd name="T30" fmla="*/ 49 w 206"/>
                <a:gd name="T31" fmla="*/ 187 h 357"/>
                <a:gd name="T32" fmla="*/ 153 w 206"/>
                <a:gd name="T33" fmla="*/ 187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6" h="357">
                  <a:moveTo>
                    <a:pt x="206" y="102"/>
                  </a:moveTo>
                  <a:cubicBezTo>
                    <a:pt x="206" y="69"/>
                    <a:pt x="197" y="0"/>
                    <a:pt x="146" y="0"/>
                  </a:cubicBezTo>
                  <a:cubicBezTo>
                    <a:pt x="77" y="0"/>
                    <a:pt x="0" y="141"/>
                    <a:pt x="0" y="255"/>
                  </a:cubicBezTo>
                  <a:cubicBezTo>
                    <a:pt x="0" y="302"/>
                    <a:pt x="14" y="357"/>
                    <a:pt x="60" y="357"/>
                  </a:cubicBezTo>
                  <a:cubicBezTo>
                    <a:pt x="130" y="357"/>
                    <a:pt x="206" y="214"/>
                    <a:pt x="206" y="102"/>
                  </a:cubicBezTo>
                  <a:close/>
                  <a:moveTo>
                    <a:pt x="53" y="171"/>
                  </a:moveTo>
                  <a:cubicBezTo>
                    <a:pt x="61" y="139"/>
                    <a:pt x="71" y="99"/>
                    <a:pt x="91" y="63"/>
                  </a:cubicBezTo>
                  <a:cubicBezTo>
                    <a:pt x="105" y="39"/>
                    <a:pt x="123" y="11"/>
                    <a:pt x="146" y="11"/>
                  </a:cubicBezTo>
                  <a:cubicBezTo>
                    <a:pt x="170" y="11"/>
                    <a:pt x="173" y="43"/>
                    <a:pt x="173" y="71"/>
                  </a:cubicBezTo>
                  <a:cubicBezTo>
                    <a:pt x="173" y="96"/>
                    <a:pt x="169" y="121"/>
                    <a:pt x="157" y="171"/>
                  </a:cubicBezTo>
                  <a:lnTo>
                    <a:pt x="53" y="171"/>
                  </a:lnTo>
                  <a:close/>
                  <a:moveTo>
                    <a:pt x="153" y="187"/>
                  </a:moveTo>
                  <a:cubicBezTo>
                    <a:pt x="147" y="210"/>
                    <a:pt x="137" y="252"/>
                    <a:pt x="118" y="288"/>
                  </a:cubicBezTo>
                  <a:cubicBezTo>
                    <a:pt x="100" y="322"/>
                    <a:pt x="81" y="346"/>
                    <a:pt x="60" y="346"/>
                  </a:cubicBezTo>
                  <a:cubicBezTo>
                    <a:pt x="43" y="346"/>
                    <a:pt x="33" y="332"/>
                    <a:pt x="33" y="285"/>
                  </a:cubicBezTo>
                  <a:cubicBezTo>
                    <a:pt x="33" y="264"/>
                    <a:pt x="36" y="236"/>
                    <a:pt x="49" y="187"/>
                  </a:cubicBezTo>
                  <a:lnTo>
                    <a:pt x="153" y="187"/>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7" name="Freeform 245">
              <a:extLst>
                <a:ext uri="{FF2B5EF4-FFF2-40B4-BE49-F238E27FC236}">
                  <a16:creationId xmlns:a16="http://schemas.microsoft.com/office/drawing/2014/main" id="{43BB5782-0E23-4E53-A697-CC7F269345CE}"/>
                </a:ext>
              </a:extLst>
            </p:cNvPr>
            <p:cNvSpPr>
              <a:spLocks/>
            </p:cNvSpPr>
            <p:nvPr>
              <p:custDataLst>
                <p:tags r:id="rId6"/>
              </p:custDataLst>
            </p:nvPr>
          </p:nvSpPr>
          <p:spPr bwMode="auto">
            <a:xfrm>
              <a:off x="5491164" y="4440238"/>
              <a:ext cx="71438" cy="361950"/>
            </a:xfrm>
            <a:custGeom>
              <a:avLst/>
              <a:gdLst>
                <a:gd name="T0" fmla="*/ 116 w 116"/>
                <a:gd name="T1" fmla="*/ 249 h 499"/>
                <a:gd name="T2" fmla="*/ 83 w 116"/>
                <a:gd name="T3" fmla="*/ 93 h 499"/>
                <a:gd name="T4" fmla="*/ 5 w 116"/>
                <a:gd name="T5" fmla="*/ 0 h 499"/>
                <a:gd name="T6" fmla="*/ 0 w 116"/>
                <a:gd name="T7" fmla="*/ 4 h 499"/>
                <a:gd name="T8" fmla="*/ 10 w 116"/>
                <a:gd name="T9" fmla="*/ 16 h 499"/>
                <a:gd name="T10" fmla="*/ 87 w 116"/>
                <a:gd name="T11" fmla="*/ 249 h 499"/>
                <a:gd name="T12" fmla="*/ 7 w 116"/>
                <a:gd name="T13" fmla="*/ 485 h 499"/>
                <a:gd name="T14" fmla="*/ 0 w 116"/>
                <a:gd name="T15" fmla="*/ 494 h 499"/>
                <a:gd name="T16" fmla="*/ 5 w 116"/>
                <a:gd name="T17" fmla="*/ 499 h 499"/>
                <a:gd name="T18" fmla="*/ 84 w 116"/>
                <a:gd name="T19" fmla="*/ 401 h 499"/>
                <a:gd name="T20" fmla="*/ 116 w 116"/>
                <a:gd name="T21" fmla="*/ 24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249"/>
                  </a:moveTo>
                  <a:cubicBezTo>
                    <a:pt x="116" y="210"/>
                    <a:pt x="110" y="150"/>
                    <a:pt x="83" y="93"/>
                  </a:cubicBezTo>
                  <a:cubicBezTo>
                    <a:pt x="53" y="32"/>
                    <a:pt x="10" y="0"/>
                    <a:pt x="5" y="0"/>
                  </a:cubicBezTo>
                  <a:cubicBezTo>
                    <a:pt x="2" y="0"/>
                    <a:pt x="0" y="2"/>
                    <a:pt x="0" y="4"/>
                  </a:cubicBezTo>
                  <a:cubicBezTo>
                    <a:pt x="0" y="6"/>
                    <a:pt x="0" y="7"/>
                    <a:pt x="10" y="16"/>
                  </a:cubicBezTo>
                  <a:cubicBezTo>
                    <a:pt x="58" y="65"/>
                    <a:pt x="87" y="145"/>
                    <a:pt x="87" y="249"/>
                  </a:cubicBezTo>
                  <a:cubicBezTo>
                    <a:pt x="87" y="334"/>
                    <a:pt x="68" y="422"/>
                    <a:pt x="7" y="485"/>
                  </a:cubicBezTo>
                  <a:cubicBezTo>
                    <a:pt x="0" y="491"/>
                    <a:pt x="0" y="492"/>
                    <a:pt x="0" y="494"/>
                  </a:cubicBezTo>
                  <a:cubicBezTo>
                    <a:pt x="0" y="497"/>
                    <a:pt x="2" y="499"/>
                    <a:pt x="5" y="499"/>
                  </a:cubicBezTo>
                  <a:cubicBezTo>
                    <a:pt x="10" y="499"/>
                    <a:pt x="55" y="465"/>
                    <a:pt x="84" y="401"/>
                  </a:cubicBezTo>
                  <a:cubicBezTo>
                    <a:pt x="110" y="346"/>
                    <a:pt x="116" y="291"/>
                    <a:pt x="116" y="249"/>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8" name="Freeform 246">
              <a:extLst>
                <a:ext uri="{FF2B5EF4-FFF2-40B4-BE49-F238E27FC236}">
                  <a16:creationId xmlns:a16="http://schemas.microsoft.com/office/drawing/2014/main" id="{27733400-9D50-4B88-BCDC-4167AE555064}"/>
                </a:ext>
              </a:extLst>
            </p:cNvPr>
            <p:cNvSpPr>
              <a:spLocks noEditPoints="1"/>
            </p:cNvSpPr>
            <p:nvPr>
              <p:custDataLst>
                <p:tags r:id="rId7"/>
              </p:custDataLst>
            </p:nvPr>
          </p:nvSpPr>
          <p:spPr bwMode="auto">
            <a:xfrm>
              <a:off x="5695951" y="4578350"/>
              <a:ext cx="204788" cy="85725"/>
            </a:xfrm>
            <a:custGeom>
              <a:avLst/>
              <a:gdLst>
                <a:gd name="T0" fmla="*/ 314 w 331"/>
                <a:gd name="T1" fmla="*/ 20 h 116"/>
                <a:gd name="T2" fmla="*/ 331 w 331"/>
                <a:gd name="T3" fmla="*/ 10 h 116"/>
                <a:gd name="T4" fmla="*/ 315 w 331"/>
                <a:gd name="T5" fmla="*/ 0 h 116"/>
                <a:gd name="T6" fmla="*/ 16 w 331"/>
                <a:gd name="T7" fmla="*/ 0 h 116"/>
                <a:gd name="T8" fmla="*/ 0 w 331"/>
                <a:gd name="T9" fmla="*/ 10 h 116"/>
                <a:gd name="T10" fmla="*/ 17 w 331"/>
                <a:gd name="T11" fmla="*/ 20 h 116"/>
                <a:gd name="T12" fmla="*/ 314 w 331"/>
                <a:gd name="T13" fmla="*/ 20 h 116"/>
                <a:gd name="T14" fmla="*/ 315 w 331"/>
                <a:gd name="T15" fmla="*/ 116 h 116"/>
                <a:gd name="T16" fmla="*/ 331 w 331"/>
                <a:gd name="T17" fmla="*/ 106 h 116"/>
                <a:gd name="T18" fmla="*/ 314 w 331"/>
                <a:gd name="T19" fmla="*/ 96 h 116"/>
                <a:gd name="T20" fmla="*/ 17 w 331"/>
                <a:gd name="T21" fmla="*/ 96 h 116"/>
                <a:gd name="T22" fmla="*/ 0 w 331"/>
                <a:gd name="T23" fmla="*/ 106 h 116"/>
                <a:gd name="T24" fmla="*/ 16 w 331"/>
                <a:gd name="T25" fmla="*/ 116 h 116"/>
                <a:gd name="T26" fmla="*/ 315 w 331"/>
                <a:gd name="T2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1" h="116">
                  <a:moveTo>
                    <a:pt x="314" y="20"/>
                  </a:moveTo>
                  <a:cubicBezTo>
                    <a:pt x="322" y="20"/>
                    <a:pt x="331" y="20"/>
                    <a:pt x="331" y="10"/>
                  </a:cubicBezTo>
                  <a:cubicBezTo>
                    <a:pt x="331" y="0"/>
                    <a:pt x="322" y="0"/>
                    <a:pt x="315" y="0"/>
                  </a:cubicBezTo>
                  <a:lnTo>
                    <a:pt x="16" y="0"/>
                  </a:lnTo>
                  <a:cubicBezTo>
                    <a:pt x="9" y="0"/>
                    <a:pt x="0" y="0"/>
                    <a:pt x="0" y="10"/>
                  </a:cubicBezTo>
                  <a:cubicBezTo>
                    <a:pt x="0" y="20"/>
                    <a:pt x="9" y="20"/>
                    <a:pt x="17" y="20"/>
                  </a:cubicBezTo>
                  <a:lnTo>
                    <a:pt x="314" y="20"/>
                  </a:lnTo>
                  <a:close/>
                  <a:moveTo>
                    <a:pt x="315" y="116"/>
                  </a:moveTo>
                  <a:cubicBezTo>
                    <a:pt x="322" y="116"/>
                    <a:pt x="331" y="116"/>
                    <a:pt x="331" y="106"/>
                  </a:cubicBezTo>
                  <a:cubicBezTo>
                    <a:pt x="331" y="96"/>
                    <a:pt x="322" y="96"/>
                    <a:pt x="314" y="96"/>
                  </a:cubicBezTo>
                  <a:lnTo>
                    <a:pt x="17" y="96"/>
                  </a:lnTo>
                  <a:cubicBezTo>
                    <a:pt x="9" y="96"/>
                    <a:pt x="0" y="96"/>
                    <a:pt x="0" y="106"/>
                  </a:cubicBezTo>
                  <a:cubicBezTo>
                    <a:pt x="0" y="116"/>
                    <a:pt x="9" y="116"/>
                    <a:pt x="16" y="116"/>
                  </a:cubicBezTo>
                  <a:lnTo>
                    <a:pt x="315" y="116"/>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9" name="Freeform 247">
              <a:extLst>
                <a:ext uri="{FF2B5EF4-FFF2-40B4-BE49-F238E27FC236}">
                  <a16:creationId xmlns:a16="http://schemas.microsoft.com/office/drawing/2014/main" id="{E888EE94-1C5A-465E-8140-29DF6A2010F9}"/>
                </a:ext>
              </a:extLst>
            </p:cNvPr>
            <p:cNvSpPr>
              <a:spLocks/>
            </p:cNvSpPr>
            <p:nvPr>
              <p:custDataLst>
                <p:tags r:id="rId8"/>
              </p:custDataLst>
            </p:nvPr>
          </p:nvSpPr>
          <p:spPr bwMode="auto">
            <a:xfrm>
              <a:off x="6040439" y="4440238"/>
              <a:ext cx="12700" cy="361950"/>
            </a:xfrm>
            <a:custGeom>
              <a:avLst/>
              <a:gdLst>
                <a:gd name="T0" fmla="*/ 20 w 20"/>
                <a:gd name="T1" fmla="*/ 17 h 499"/>
                <a:gd name="T2" fmla="*/ 10 w 20"/>
                <a:gd name="T3" fmla="*/ 0 h 499"/>
                <a:gd name="T4" fmla="*/ 0 w 20"/>
                <a:gd name="T5" fmla="*/ 17 h 499"/>
                <a:gd name="T6" fmla="*/ 0 w 20"/>
                <a:gd name="T7" fmla="*/ 481 h 499"/>
                <a:gd name="T8" fmla="*/ 10 w 20"/>
                <a:gd name="T9" fmla="*/ 499 h 499"/>
                <a:gd name="T10" fmla="*/ 20 w 20"/>
                <a:gd name="T11" fmla="*/ 481 h 499"/>
                <a:gd name="T12" fmla="*/ 20 w 20"/>
                <a:gd name="T13" fmla="*/ 17 h 499"/>
              </a:gdLst>
              <a:ahLst/>
              <a:cxnLst>
                <a:cxn ang="0">
                  <a:pos x="T0" y="T1"/>
                </a:cxn>
                <a:cxn ang="0">
                  <a:pos x="T2" y="T3"/>
                </a:cxn>
                <a:cxn ang="0">
                  <a:pos x="T4" y="T5"/>
                </a:cxn>
                <a:cxn ang="0">
                  <a:pos x="T6" y="T7"/>
                </a:cxn>
                <a:cxn ang="0">
                  <a:pos x="T8" y="T9"/>
                </a:cxn>
                <a:cxn ang="0">
                  <a:pos x="T10" y="T11"/>
                </a:cxn>
                <a:cxn ang="0">
                  <a:pos x="T12" y="T13"/>
                </a:cxn>
              </a:cxnLst>
              <a:rect l="0" t="0" r="r" b="b"/>
              <a:pathLst>
                <a:path w="20" h="499">
                  <a:moveTo>
                    <a:pt x="20" y="17"/>
                  </a:moveTo>
                  <a:cubicBezTo>
                    <a:pt x="20" y="8"/>
                    <a:pt x="20" y="0"/>
                    <a:pt x="10" y="0"/>
                  </a:cubicBezTo>
                  <a:cubicBezTo>
                    <a:pt x="0" y="0"/>
                    <a:pt x="0" y="8"/>
                    <a:pt x="0" y="17"/>
                  </a:cubicBezTo>
                  <a:lnTo>
                    <a:pt x="0" y="481"/>
                  </a:lnTo>
                  <a:cubicBezTo>
                    <a:pt x="0" y="490"/>
                    <a:pt x="0" y="499"/>
                    <a:pt x="10" y="499"/>
                  </a:cubicBezTo>
                  <a:cubicBezTo>
                    <a:pt x="20" y="499"/>
                    <a:pt x="20" y="490"/>
                    <a:pt x="20" y="481"/>
                  </a:cubicBezTo>
                  <a:lnTo>
                    <a:pt x="20" y="17"/>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0" name="Freeform 248">
              <a:extLst>
                <a:ext uri="{FF2B5EF4-FFF2-40B4-BE49-F238E27FC236}">
                  <a16:creationId xmlns:a16="http://schemas.microsoft.com/office/drawing/2014/main" id="{572484AE-CF50-4027-8501-032DACE2513C}"/>
                </a:ext>
              </a:extLst>
            </p:cNvPr>
            <p:cNvSpPr>
              <a:spLocks/>
            </p:cNvSpPr>
            <p:nvPr>
              <p:custDataLst>
                <p:tags r:id="rId9"/>
              </p:custDataLst>
            </p:nvPr>
          </p:nvSpPr>
          <p:spPr bwMode="auto">
            <a:xfrm>
              <a:off x="6126164" y="4440238"/>
              <a:ext cx="12700" cy="361950"/>
            </a:xfrm>
            <a:custGeom>
              <a:avLst/>
              <a:gdLst>
                <a:gd name="T0" fmla="*/ 20 w 20"/>
                <a:gd name="T1" fmla="*/ 17 h 499"/>
                <a:gd name="T2" fmla="*/ 10 w 20"/>
                <a:gd name="T3" fmla="*/ 0 h 499"/>
                <a:gd name="T4" fmla="*/ 0 w 20"/>
                <a:gd name="T5" fmla="*/ 17 h 499"/>
                <a:gd name="T6" fmla="*/ 0 w 20"/>
                <a:gd name="T7" fmla="*/ 481 h 499"/>
                <a:gd name="T8" fmla="*/ 10 w 20"/>
                <a:gd name="T9" fmla="*/ 499 h 499"/>
                <a:gd name="T10" fmla="*/ 20 w 20"/>
                <a:gd name="T11" fmla="*/ 481 h 499"/>
                <a:gd name="T12" fmla="*/ 20 w 20"/>
                <a:gd name="T13" fmla="*/ 17 h 499"/>
              </a:gdLst>
              <a:ahLst/>
              <a:cxnLst>
                <a:cxn ang="0">
                  <a:pos x="T0" y="T1"/>
                </a:cxn>
                <a:cxn ang="0">
                  <a:pos x="T2" y="T3"/>
                </a:cxn>
                <a:cxn ang="0">
                  <a:pos x="T4" y="T5"/>
                </a:cxn>
                <a:cxn ang="0">
                  <a:pos x="T6" y="T7"/>
                </a:cxn>
                <a:cxn ang="0">
                  <a:pos x="T8" y="T9"/>
                </a:cxn>
                <a:cxn ang="0">
                  <a:pos x="T10" y="T11"/>
                </a:cxn>
                <a:cxn ang="0">
                  <a:pos x="T12" y="T13"/>
                </a:cxn>
              </a:cxnLst>
              <a:rect l="0" t="0" r="r" b="b"/>
              <a:pathLst>
                <a:path w="20" h="499">
                  <a:moveTo>
                    <a:pt x="20" y="17"/>
                  </a:moveTo>
                  <a:cubicBezTo>
                    <a:pt x="20" y="8"/>
                    <a:pt x="20" y="0"/>
                    <a:pt x="10" y="0"/>
                  </a:cubicBezTo>
                  <a:cubicBezTo>
                    <a:pt x="0" y="0"/>
                    <a:pt x="0" y="8"/>
                    <a:pt x="0" y="17"/>
                  </a:cubicBezTo>
                  <a:lnTo>
                    <a:pt x="0" y="481"/>
                  </a:lnTo>
                  <a:cubicBezTo>
                    <a:pt x="0" y="490"/>
                    <a:pt x="0" y="499"/>
                    <a:pt x="10" y="499"/>
                  </a:cubicBezTo>
                  <a:cubicBezTo>
                    <a:pt x="20" y="499"/>
                    <a:pt x="20" y="490"/>
                    <a:pt x="20" y="481"/>
                  </a:cubicBezTo>
                  <a:lnTo>
                    <a:pt x="20" y="17"/>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1" name="Freeform 249">
              <a:extLst>
                <a:ext uri="{FF2B5EF4-FFF2-40B4-BE49-F238E27FC236}">
                  <a16:creationId xmlns:a16="http://schemas.microsoft.com/office/drawing/2014/main" id="{E919C51A-1389-4AD7-93E2-5A98B5C31D56}"/>
                </a:ext>
              </a:extLst>
            </p:cNvPr>
            <p:cNvSpPr>
              <a:spLocks/>
            </p:cNvSpPr>
            <p:nvPr>
              <p:custDataLst>
                <p:tags r:id="rId10"/>
              </p:custDataLst>
            </p:nvPr>
          </p:nvSpPr>
          <p:spPr bwMode="auto">
            <a:xfrm>
              <a:off x="6183314" y="4551363"/>
              <a:ext cx="142875" cy="234950"/>
            </a:xfrm>
            <a:custGeom>
              <a:avLst/>
              <a:gdLst>
                <a:gd name="T0" fmla="*/ 228 w 230"/>
                <a:gd name="T1" fmla="*/ 31 h 323"/>
                <a:gd name="T2" fmla="*/ 230 w 230"/>
                <a:gd name="T3" fmla="*/ 19 h 323"/>
                <a:gd name="T4" fmla="*/ 215 w 230"/>
                <a:gd name="T5" fmla="*/ 6 h 323"/>
                <a:gd name="T6" fmla="*/ 198 w 230"/>
                <a:gd name="T7" fmla="*/ 16 h 323"/>
                <a:gd name="T8" fmla="*/ 191 w 230"/>
                <a:gd name="T9" fmla="*/ 43 h 323"/>
                <a:gd name="T10" fmla="*/ 181 w 230"/>
                <a:gd name="T11" fmla="*/ 83 h 323"/>
                <a:gd name="T12" fmla="*/ 158 w 230"/>
                <a:gd name="T13" fmla="*/ 173 h 323"/>
                <a:gd name="T14" fmla="*/ 102 w 230"/>
                <a:gd name="T15" fmla="*/ 215 h 323"/>
                <a:gd name="T16" fmla="*/ 71 w 230"/>
                <a:gd name="T17" fmla="*/ 175 h 323"/>
                <a:gd name="T18" fmla="*/ 97 w 230"/>
                <a:gd name="T19" fmla="*/ 77 h 323"/>
                <a:gd name="T20" fmla="*/ 107 w 230"/>
                <a:gd name="T21" fmla="*/ 41 h 323"/>
                <a:gd name="T22" fmla="*/ 66 w 230"/>
                <a:gd name="T23" fmla="*/ 0 h 323"/>
                <a:gd name="T24" fmla="*/ 0 w 230"/>
                <a:gd name="T25" fmla="*/ 77 h 323"/>
                <a:gd name="T26" fmla="*/ 6 w 230"/>
                <a:gd name="T27" fmla="*/ 82 h 323"/>
                <a:gd name="T28" fmla="*/ 14 w 230"/>
                <a:gd name="T29" fmla="*/ 73 h 323"/>
                <a:gd name="T30" fmla="*/ 64 w 230"/>
                <a:gd name="T31" fmla="*/ 11 h 323"/>
                <a:gd name="T32" fmla="*/ 77 w 230"/>
                <a:gd name="T33" fmla="*/ 27 h 323"/>
                <a:gd name="T34" fmla="*/ 68 w 230"/>
                <a:gd name="T35" fmla="*/ 62 h 323"/>
                <a:gd name="T36" fmla="*/ 39 w 230"/>
                <a:gd name="T37" fmla="*/ 167 h 323"/>
                <a:gd name="T38" fmla="*/ 100 w 230"/>
                <a:gd name="T39" fmla="*/ 226 h 323"/>
                <a:gd name="T40" fmla="*/ 150 w 230"/>
                <a:gd name="T41" fmla="*/ 204 h 323"/>
                <a:gd name="T42" fmla="*/ 118 w 230"/>
                <a:gd name="T43" fmla="*/ 281 h 323"/>
                <a:gd name="T44" fmla="*/ 63 w 230"/>
                <a:gd name="T45" fmla="*/ 312 h 323"/>
                <a:gd name="T46" fmla="*/ 25 w 230"/>
                <a:gd name="T47" fmla="*/ 291 h 323"/>
                <a:gd name="T48" fmla="*/ 47 w 230"/>
                <a:gd name="T49" fmla="*/ 285 h 323"/>
                <a:gd name="T50" fmla="*/ 57 w 230"/>
                <a:gd name="T51" fmla="*/ 265 h 323"/>
                <a:gd name="T52" fmla="*/ 38 w 230"/>
                <a:gd name="T53" fmla="*/ 247 h 323"/>
                <a:gd name="T54" fmla="*/ 10 w 230"/>
                <a:gd name="T55" fmla="*/ 280 h 323"/>
                <a:gd name="T56" fmla="*/ 63 w 230"/>
                <a:gd name="T57" fmla="*/ 323 h 323"/>
                <a:gd name="T58" fmla="*/ 180 w 230"/>
                <a:gd name="T59" fmla="*/ 221 h 323"/>
                <a:gd name="T60" fmla="*/ 228 w 230"/>
                <a:gd name="T61" fmla="*/ 3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0" h="323">
                  <a:moveTo>
                    <a:pt x="228" y="31"/>
                  </a:moveTo>
                  <a:cubicBezTo>
                    <a:pt x="230" y="24"/>
                    <a:pt x="230" y="23"/>
                    <a:pt x="230" y="19"/>
                  </a:cubicBezTo>
                  <a:cubicBezTo>
                    <a:pt x="230" y="10"/>
                    <a:pt x="223" y="6"/>
                    <a:pt x="215" y="6"/>
                  </a:cubicBezTo>
                  <a:cubicBezTo>
                    <a:pt x="210" y="6"/>
                    <a:pt x="202" y="9"/>
                    <a:pt x="198" y="16"/>
                  </a:cubicBezTo>
                  <a:cubicBezTo>
                    <a:pt x="197" y="19"/>
                    <a:pt x="193" y="34"/>
                    <a:pt x="191" y="43"/>
                  </a:cubicBezTo>
                  <a:cubicBezTo>
                    <a:pt x="187" y="56"/>
                    <a:pt x="184" y="70"/>
                    <a:pt x="181" y="83"/>
                  </a:cubicBezTo>
                  <a:lnTo>
                    <a:pt x="158" y="173"/>
                  </a:lnTo>
                  <a:cubicBezTo>
                    <a:pt x="156" y="180"/>
                    <a:pt x="135" y="215"/>
                    <a:pt x="102" y="215"/>
                  </a:cubicBezTo>
                  <a:cubicBezTo>
                    <a:pt x="77" y="215"/>
                    <a:pt x="71" y="193"/>
                    <a:pt x="71" y="175"/>
                  </a:cubicBezTo>
                  <a:cubicBezTo>
                    <a:pt x="71" y="152"/>
                    <a:pt x="80" y="121"/>
                    <a:pt x="97" y="77"/>
                  </a:cubicBezTo>
                  <a:cubicBezTo>
                    <a:pt x="105" y="57"/>
                    <a:pt x="107" y="51"/>
                    <a:pt x="107" y="41"/>
                  </a:cubicBezTo>
                  <a:cubicBezTo>
                    <a:pt x="107" y="19"/>
                    <a:pt x="91" y="0"/>
                    <a:pt x="66" y="0"/>
                  </a:cubicBezTo>
                  <a:cubicBezTo>
                    <a:pt x="18" y="0"/>
                    <a:pt x="0" y="73"/>
                    <a:pt x="0" y="77"/>
                  </a:cubicBezTo>
                  <a:cubicBezTo>
                    <a:pt x="0" y="82"/>
                    <a:pt x="5" y="82"/>
                    <a:pt x="6" y="82"/>
                  </a:cubicBezTo>
                  <a:cubicBezTo>
                    <a:pt x="11" y="82"/>
                    <a:pt x="11" y="81"/>
                    <a:pt x="14" y="73"/>
                  </a:cubicBezTo>
                  <a:cubicBezTo>
                    <a:pt x="27" y="26"/>
                    <a:pt x="47" y="11"/>
                    <a:pt x="64" y="11"/>
                  </a:cubicBezTo>
                  <a:cubicBezTo>
                    <a:pt x="68" y="11"/>
                    <a:pt x="77" y="11"/>
                    <a:pt x="77" y="27"/>
                  </a:cubicBezTo>
                  <a:cubicBezTo>
                    <a:pt x="77" y="40"/>
                    <a:pt x="72" y="53"/>
                    <a:pt x="68" y="62"/>
                  </a:cubicBezTo>
                  <a:cubicBezTo>
                    <a:pt x="48" y="115"/>
                    <a:pt x="39" y="143"/>
                    <a:pt x="39" y="167"/>
                  </a:cubicBezTo>
                  <a:cubicBezTo>
                    <a:pt x="39" y="211"/>
                    <a:pt x="71" y="226"/>
                    <a:pt x="100" y="226"/>
                  </a:cubicBezTo>
                  <a:cubicBezTo>
                    <a:pt x="119" y="226"/>
                    <a:pt x="136" y="218"/>
                    <a:pt x="150" y="204"/>
                  </a:cubicBezTo>
                  <a:cubicBezTo>
                    <a:pt x="144" y="230"/>
                    <a:pt x="138" y="254"/>
                    <a:pt x="118" y="281"/>
                  </a:cubicBezTo>
                  <a:cubicBezTo>
                    <a:pt x="105" y="298"/>
                    <a:pt x="86" y="312"/>
                    <a:pt x="63" y="312"/>
                  </a:cubicBezTo>
                  <a:cubicBezTo>
                    <a:pt x="56" y="312"/>
                    <a:pt x="34" y="311"/>
                    <a:pt x="25" y="291"/>
                  </a:cubicBezTo>
                  <a:cubicBezTo>
                    <a:pt x="33" y="291"/>
                    <a:pt x="40" y="291"/>
                    <a:pt x="47" y="285"/>
                  </a:cubicBezTo>
                  <a:cubicBezTo>
                    <a:pt x="52" y="281"/>
                    <a:pt x="57" y="274"/>
                    <a:pt x="57" y="265"/>
                  </a:cubicBezTo>
                  <a:cubicBezTo>
                    <a:pt x="57" y="249"/>
                    <a:pt x="43" y="247"/>
                    <a:pt x="38" y="247"/>
                  </a:cubicBezTo>
                  <a:cubicBezTo>
                    <a:pt x="27" y="247"/>
                    <a:pt x="10" y="255"/>
                    <a:pt x="10" y="280"/>
                  </a:cubicBezTo>
                  <a:cubicBezTo>
                    <a:pt x="10" y="305"/>
                    <a:pt x="32" y="323"/>
                    <a:pt x="63" y="323"/>
                  </a:cubicBezTo>
                  <a:cubicBezTo>
                    <a:pt x="115" y="323"/>
                    <a:pt x="166" y="278"/>
                    <a:pt x="180" y="221"/>
                  </a:cubicBezTo>
                  <a:lnTo>
                    <a:pt x="228" y="31"/>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2" name="Freeform 250">
              <a:extLst>
                <a:ext uri="{FF2B5EF4-FFF2-40B4-BE49-F238E27FC236}">
                  <a16:creationId xmlns:a16="http://schemas.microsoft.com/office/drawing/2014/main" id="{4819370A-5E8A-442F-A82C-51C2E3271942}"/>
                </a:ext>
              </a:extLst>
            </p:cNvPr>
            <p:cNvSpPr>
              <a:spLocks/>
            </p:cNvSpPr>
            <p:nvPr>
              <p:custDataLst>
                <p:tags r:id="rId11"/>
              </p:custDataLst>
            </p:nvPr>
          </p:nvSpPr>
          <p:spPr bwMode="auto">
            <a:xfrm>
              <a:off x="6334126" y="4606925"/>
              <a:ext cx="73025" cy="161925"/>
            </a:xfrm>
            <a:custGeom>
              <a:avLst/>
              <a:gdLst>
                <a:gd name="T0" fmla="*/ 71 w 118"/>
                <a:gd name="T1" fmla="*/ 81 h 222"/>
                <a:gd name="T2" fmla="*/ 107 w 118"/>
                <a:gd name="T3" fmla="*/ 81 h 222"/>
                <a:gd name="T4" fmla="*/ 118 w 118"/>
                <a:gd name="T5" fmla="*/ 73 h 222"/>
                <a:gd name="T6" fmla="*/ 107 w 118"/>
                <a:gd name="T7" fmla="*/ 68 h 222"/>
                <a:gd name="T8" fmla="*/ 74 w 118"/>
                <a:gd name="T9" fmla="*/ 68 h 222"/>
                <a:gd name="T10" fmla="*/ 87 w 118"/>
                <a:gd name="T11" fmla="*/ 16 h 222"/>
                <a:gd name="T12" fmla="*/ 88 w 118"/>
                <a:gd name="T13" fmla="*/ 12 h 222"/>
                <a:gd name="T14" fmla="*/ 76 w 118"/>
                <a:gd name="T15" fmla="*/ 0 h 222"/>
                <a:gd name="T16" fmla="*/ 60 w 118"/>
                <a:gd name="T17" fmla="*/ 15 h 222"/>
                <a:gd name="T18" fmla="*/ 47 w 118"/>
                <a:gd name="T19" fmla="*/ 68 h 222"/>
                <a:gd name="T20" fmla="*/ 11 w 118"/>
                <a:gd name="T21" fmla="*/ 68 h 222"/>
                <a:gd name="T22" fmla="*/ 0 w 118"/>
                <a:gd name="T23" fmla="*/ 76 h 222"/>
                <a:gd name="T24" fmla="*/ 11 w 118"/>
                <a:gd name="T25" fmla="*/ 81 h 222"/>
                <a:gd name="T26" fmla="*/ 44 w 118"/>
                <a:gd name="T27" fmla="*/ 81 h 222"/>
                <a:gd name="T28" fmla="*/ 23 w 118"/>
                <a:gd name="T29" fmla="*/ 163 h 222"/>
                <a:gd name="T30" fmla="*/ 18 w 118"/>
                <a:gd name="T31" fmla="*/ 189 h 222"/>
                <a:gd name="T32" fmla="*/ 55 w 118"/>
                <a:gd name="T33" fmla="*/ 222 h 222"/>
                <a:gd name="T34" fmla="*/ 116 w 118"/>
                <a:gd name="T35" fmla="*/ 169 h 222"/>
                <a:gd name="T36" fmla="*/ 110 w 118"/>
                <a:gd name="T37" fmla="*/ 164 h 222"/>
                <a:gd name="T38" fmla="*/ 103 w 118"/>
                <a:gd name="T39" fmla="*/ 171 h 222"/>
                <a:gd name="T40" fmla="*/ 56 w 118"/>
                <a:gd name="T41" fmla="*/ 212 h 222"/>
                <a:gd name="T42" fmla="*/ 44 w 118"/>
                <a:gd name="T43" fmla="*/ 195 h 222"/>
                <a:gd name="T44" fmla="*/ 46 w 118"/>
                <a:gd name="T45" fmla="*/ 181 h 222"/>
                <a:gd name="T46" fmla="*/ 71 w 118"/>
                <a:gd name="T47" fmla="*/ 8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 h="222">
                  <a:moveTo>
                    <a:pt x="71" y="81"/>
                  </a:moveTo>
                  <a:lnTo>
                    <a:pt x="107" y="81"/>
                  </a:lnTo>
                  <a:cubicBezTo>
                    <a:pt x="113" y="81"/>
                    <a:pt x="118" y="81"/>
                    <a:pt x="118" y="73"/>
                  </a:cubicBezTo>
                  <a:cubicBezTo>
                    <a:pt x="118" y="68"/>
                    <a:pt x="113" y="68"/>
                    <a:pt x="107" y="68"/>
                  </a:cubicBezTo>
                  <a:lnTo>
                    <a:pt x="74" y="68"/>
                  </a:lnTo>
                  <a:lnTo>
                    <a:pt x="87" y="16"/>
                  </a:lnTo>
                  <a:cubicBezTo>
                    <a:pt x="88" y="15"/>
                    <a:pt x="88" y="13"/>
                    <a:pt x="88" y="12"/>
                  </a:cubicBezTo>
                  <a:cubicBezTo>
                    <a:pt x="88" y="5"/>
                    <a:pt x="83" y="0"/>
                    <a:pt x="76" y="0"/>
                  </a:cubicBezTo>
                  <a:cubicBezTo>
                    <a:pt x="68" y="0"/>
                    <a:pt x="62" y="6"/>
                    <a:pt x="60" y="15"/>
                  </a:cubicBezTo>
                  <a:cubicBezTo>
                    <a:pt x="58" y="24"/>
                    <a:pt x="62" y="7"/>
                    <a:pt x="47" y="68"/>
                  </a:cubicBezTo>
                  <a:lnTo>
                    <a:pt x="11" y="68"/>
                  </a:lnTo>
                  <a:cubicBezTo>
                    <a:pt x="5" y="68"/>
                    <a:pt x="0" y="68"/>
                    <a:pt x="0" y="76"/>
                  </a:cubicBezTo>
                  <a:cubicBezTo>
                    <a:pt x="0" y="81"/>
                    <a:pt x="4" y="81"/>
                    <a:pt x="11" y="81"/>
                  </a:cubicBezTo>
                  <a:lnTo>
                    <a:pt x="44" y="81"/>
                  </a:lnTo>
                  <a:lnTo>
                    <a:pt x="23" y="163"/>
                  </a:lnTo>
                  <a:cubicBezTo>
                    <a:pt x="21" y="172"/>
                    <a:pt x="18" y="184"/>
                    <a:pt x="18" y="189"/>
                  </a:cubicBezTo>
                  <a:cubicBezTo>
                    <a:pt x="18" y="209"/>
                    <a:pt x="35" y="222"/>
                    <a:pt x="55" y="222"/>
                  </a:cubicBezTo>
                  <a:cubicBezTo>
                    <a:pt x="94" y="222"/>
                    <a:pt x="116" y="173"/>
                    <a:pt x="116" y="169"/>
                  </a:cubicBezTo>
                  <a:cubicBezTo>
                    <a:pt x="116" y="164"/>
                    <a:pt x="111" y="164"/>
                    <a:pt x="110" y="164"/>
                  </a:cubicBezTo>
                  <a:cubicBezTo>
                    <a:pt x="106" y="164"/>
                    <a:pt x="106" y="165"/>
                    <a:pt x="103" y="171"/>
                  </a:cubicBezTo>
                  <a:cubicBezTo>
                    <a:pt x="93" y="193"/>
                    <a:pt x="75" y="212"/>
                    <a:pt x="56" y="212"/>
                  </a:cubicBezTo>
                  <a:cubicBezTo>
                    <a:pt x="49" y="212"/>
                    <a:pt x="44" y="208"/>
                    <a:pt x="44" y="195"/>
                  </a:cubicBezTo>
                  <a:cubicBezTo>
                    <a:pt x="44" y="192"/>
                    <a:pt x="45" y="184"/>
                    <a:pt x="46" y="181"/>
                  </a:cubicBezTo>
                  <a:lnTo>
                    <a:pt x="71" y="81"/>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3" name="Freeform 251">
              <a:extLst>
                <a:ext uri="{FF2B5EF4-FFF2-40B4-BE49-F238E27FC236}">
                  <a16:creationId xmlns:a16="http://schemas.microsoft.com/office/drawing/2014/main" id="{6BAEA0EB-A8A1-4209-9609-C8E31D550D4E}"/>
                </a:ext>
              </a:extLst>
            </p:cNvPr>
            <p:cNvSpPr>
              <a:spLocks/>
            </p:cNvSpPr>
            <p:nvPr>
              <p:custDataLst>
                <p:tags r:id="rId12"/>
              </p:custDataLst>
            </p:nvPr>
          </p:nvSpPr>
          <p:spPr bwMode="auto">
            <a:xfrm>
              <a:off x="6527801" y="4613275"/>
              <a:ext cx="188913" cy="15875"/>
            </a:xfrm>
            <a:custGeom>
              <a:avLst/>
              <a:gdLst>
                <a:gd name="T0" fmla="*/ 287 w 305"/>
                <a:gd name="T1" fmla="*/ 20 h 20"/>
                <a:gd name="T2" fmla="*/ 305 w 305"/>
                <a:gd name="T3" fmla="*/ 10 h 20"/>
                <a:gd name="T4" fmla="*/ 287 w 305"/>
                <a:gd name="T5" fmla="*/ 0 h 20"/>
                <a:gd name="T6" fmla="*/ 17 w 305"/>
                <a:gd name="T7" fmla="*/ 0 h 20"/>
                <a:gd name="T8" fmla="*/ 0 w 305"/>
                <a:gd name="T9" fmla="*/ 10 h 20"/>
                <a:gd name="T10" fmla="*/ 17 w 305"/>
                <a:gd name="T11" fmla="*/ 20 h 20"/>
                <a:gd name="T12" fmla="*/ 287 w 305"/>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305" h="20">
                  <a:moveTo>
                    <a:pt x="287" y="20"/>
                  </a:moveTo>
                  <a:cubicBezTo>
                    <a:pt x="296" y="20"/>
                    <a:pt x="305" y="20"/>
                    <a:pt x="305" y="10"/>
                  </a:cubicBezTo>
                  <a:cubicBezTo>
                    <a:pt x="305" y="0"/>
                    <a:pt x="296" y="0"/>
                    <a:pt x="287" y="0"/>
                  </a:cubicBezTo>
                  <a:lnTo>
                    <a:pt x="17" y="0"/>
                  </a:lnTo>
                  <a:cubicBezTo>
                    <a:pt x="9" y="0"/>
                    <a:pt x="0" y="0"/>
                    <a:pt x="0" y="10"/>
                  </a:cubicBezTo>
                  <a:cubicBezTo>
                    <a:pt x="0" y="20"/>
                    <a:pt x="9" y="20"/>
                    <a:pt x="17" y="20"/>
                  </a:cubicBezTo>
                  <a:lnTo>
                    <a:pt x="287" y="2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4" name="Freeform 252">
              <a:extLst>
                <a:ext uri="{FF2B5EF4-FFF2-40B4-BE49-F238E27FC236}">
                  <a16:creationId xmlns:a16="http://schemas.microsoft.com/office/drawing/2014/main" id="{7F4F512E-5A2F-46A7-8DCF-1FEF0ECDC18B}"/>
                </a:ext>
              </a:extLst>
            </p:cNvPr>
            <p:cNvSpPr>
              <a:spLocks noEditPoints="1"/>
            </p:cNvSpPr>
            <p:nvPr>
              <p:custDataLst>
                <p:tags r:id="rId13"/>
              </p:custDataLst>
            </p:nvPr>
          </p:nvSpPr>
          <p:spPr bwMode="auto">
            <a:xfrm>
              <a:off x="6826251" y="4456113"/>
              <a:ext cx="212725" cy="327025"/>
            </a:xfrm>
            <a:custGeom>
              <a:avLst/>
              <a:gdLst>
                <a:gd name="T0" fmla="*/ 194 w 345"/>
                <a:gd name="T1" fmla="*/ 349 h 449"/>
                <a:gd name="T2" fmla="*/ 345 w 345"/>
                <a:gd name="T3" fmla="*/ 134 h 449"/>
                <a:gd name="T4" fmla="*/ 217 w 345"/>
                <a:gd name="T5" fmla="*/ 0 h 449"/>
                <a:gd name="T6" fmla="*/ 0 w 345"/>
                <a:gd name="T7" fmla="*/ 230 h 449"/>
                <a:gd name="T8" fmla="*/ 128 w 345"/>
                <a:gd name="T9" fmla="*/ 363 h 449"/>
                <a:gd name="T10" fmla="*/ 177 w 345"/>
                <a:gd name="T11" fmla="*/ 355 h 449"/>
                <a:gd name="T12" fmla="*/ 175 w 345"/>
                <a:gd name="T13" fmla="*/ 394 h 449"/>
                <a:gd name="T14" fmla="*/ 216 w 345"/>
                <a:gd name="T15" fmla="*/ 449 h 449"/>
                <a:gd name="T16" fmla="*/ 299 w 345"/>
                <a:gd name="T17" fmla="*/ 352 h 449"/>
                <a:gd name="T18" fmla="*/ 294 w 345"/>
                <a:gd name="T19" fmla="*/ 347 h 449"/>
                <a:gd name="T20" fmla="*/ 288 w 345"/>
                <a:gd name="T21" fmla="*/ 352 h 449"/>
                <a:gd name="T22" fmla="*/ 229 w 345"/>
                <a:gd name="T23" fmla="*/ 400 h 449"/>
                <a:gd name="T24" fmla="*/ 194 w 345"/>
                <a:gd name="T25" fmla="*/ 349 h 449"/>
                <a:gd name="T26" fmla="*/ 100 w 345"/>
                <a:gd name="T27" fmla="*/ 345 h 449"/>
                <a:gd name="T28" fmla="*/ 44 w 345"/>
                <a:gd name="T29" fmla="*/ 246 h 449"/>
                <a:gd name="T30" fmla="*/ 95 w 345"/>
                <a:gd name="T31" fmla="*/ 86 h 449"/>
                <a:gd name="T32" fmla="*/ 214 w 345"/>
                <a:gd name="T33" fmla="*/ 12 h 449"/>
                <a:gd name="T34" fmla="*/ 301 w 345"/>
                <a:gd name="T35" fmla="*/ 118 h 449"/>
                <a:gd name="T36" fmla="*/ 192 w 345"/>
                <a:gd name="T37" fmla="*/ 332 h 449"/>
                <a:gd name="T38" fmla="*/ 148 w 345"/>
                <a:gd name="T39" fmla="*/ 278 h 449"/>
                <a:gd name="T40" fmla="*/ 97 w 345"/>
                <a:gd name="T41" fmla="*/ 329 h 449"/>
                <a:gd name="T42" fmla="*/ 100 w 345"/>
                <a:gd name="T43" fmla="*/ 345 h 449"/>
                <a:gd name="T44" fmla="*/ 131 w 345"/>
                <a:gd name="T45" fmla="*/ 350 h 449"/>
                <a:gd name="T46" fmla="*/ 108 w 345"/>
                <a:gd name="T47" fmla="*/ 329 h 449"/>
                <a:gd name="T48" fmla="*/ 148 w 345"/>
                <a:gd name="T49" fmla="*/ 289 h 449"/>
                <a:gd name="T50" fmla="*/ 178 w 345"/>
                <a:gd name="T51" fmla="*/ 331 h 449"/>
                <a:gd name="T52" fmla="*/ 173 w 345"/>
                <a:gd name="T53" fmla="*/ 341 h 449"/>
                <a:gd name="T54" fmla="*/ 131 w 345"/>
                <a:gd name="T55" fmla="*/ 35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45" h="449">
                  <a:moveTo>
                    <a:pt x="194" y="349"/>
                  </a:moveTo>
                  <a:cubicBezTo>
                    <a:pt x="271" y="319"/>
                    <a:pt x="345" y="231"/>
                    <a:pt x="345" y="134"/>
                  </a:cubicBezTo>
                  <a:cubicBezTo>
                    <a:pt x="345" y="54"/>
                    <a:pt x="292" y="0"/>
                    <a:pt x="217" y="0"/>
                  </a:cubicBezTo>
                  <a:cubicBezTo>
                    <a:pt x="110" y="0"/>
                    <a:pt x="0" y="113"/>
                    <a:pt x="0" y="230"/>
                  </a:cubicBezTo>
                  <a:cubicBezTo>
                    <a:pt x="0" y="312"/>
                    <a:pt x="56" y="363"/>
                    <a:pt x="128" y="363"/>
                  </a:cubicBezTo>
                  <a:cubicBezTo>
                    <a:pt x="140" y="363"/>
                    <a:pt x="157" y="361"/>
                    <a:pt x="177" y="355"/>
                  </a:cubicBezTo>
                  <a:cubicBezTo>
                    <a:pt x="175" y="386"/>
                    <a:pt x="175" y="387"/>
                    <a:pt x="175" y="394"/>
                  </a:cubicBezTo>
                  <a:cubicBezTo>
                    <a:pt x="175" y="410"/>
                    <a:pt x="175" y="449"/>
                    <a:pt x="216" y="449"/>
                  </a:cubicBezTo>
                  <a:cubicBezTo>
                    <a:pt x="275" y="449"/>
                    <a:pt x="299" y="357"/>
                    <a:pt x="299" y="352"/>
                  </a:cubicBezTo>
                  <a:cubicBezTo>
                    <a:pt x="299" y="348"/>
                    <a:pt x="296" y="347"/>
                    <a:pt x="294" y="347"/>
                  </a:cubicBezTo>
                  <a:cubicBezTo>
                    <a:pt x="290" y="347"/>
                    <a:pt x="289" y="349"/>
                    <a:pt x="288" y="352"/>
                  </a:cubicBezTo>
                  <a:cubicBezTo>
                    <a:pt x="276" y="388"/>
                    <a:pt x="247" y="400"/>
                    <a:pt x="229" y="400"/>
                  </a:cubicBezTo>
                  <a:cubicBezTo>
                    <a:pt x="206" y="400"/>
                    <a:pt x="199" y="387"/>
                    <a:pt x="194" y="349"/>
                  </a:cubicBezTo>
                  <a:close/>
                  <a:moveTo>
                    <a:pt x="100" y="345"/>
                  </a:moveTo>
                  <a:cubicBezTo>
                    <a:pt x="61" y="329"/>
                    <a:pt x="44" y="290"/>
                    <a:pt x="44" y="246"/>
                  </a:cubicBezTo>
                  <a:cubicBezTo>
                    <a:pt x="44" y="211"/>
                    <a:pt x="57" y="140"/>
                    <a:pt x="95" y="86"/>
                  </a:cubicBezTo>
                  <a:cubicBezTo>
                    <a:pt x="131" y="35"/>
                    <a:pt x="178" y="12"/>
                    <a:pt x="214" y="12"/>
                  </a:cubicBezTo>
                  <a:cubicBezTo>
                    <a:pt x="264" y="12"/>
                    <a:pt x="301" y="51"/>
                    <a:pt x="301" y="118"/>
                  </a:cubicBezTo>
                  <a:cubicBezTo>
                    <a:pt x="301" y="168"/>
                    <a:pt x="275" y="285"/>
                    <a:pt x="192" y="332"/>
                  </a:cubicBezTo>
                  <a:cubicBezTo>
                    <a:pt x="189" y="314"/>
                    <a:pt x="184" y="278"/>
                    <a:pt x="148" y="278"/>
                  </a:cubicBezTo>
                  <a:cubicBezTo>
                    <a:pt x="121" y="278"/>
                    <a:pt x="97" y="303"/>
                    <a:pt x="97" y="329"/>
                  </a:cubicBezTo>
                  <a:cubicBezTo>
                    <a:pt x="97" y="339"/>
                    <a:pt x="100" y="344"/>
                    <a:pt x="100" y="345"/>
                  </a:cubicBezTo>
                  <a:close/>
                  <a:moveTo>
                    <a:pt x="131" y="350"/>
                  </a:moveTo>
                  <a:cubicBezTo>
                    <a:pt x="124" y="350"/>
                    <a:pt x="108" y="350"/>
                    <a:pt x="108" y="329"/>
                  </a:cubicBezTo>
                  <a:cubicBezTo>
                    <a:pt x="108" y="309"/>
                    <a:pt x="127" y="289"/>
                    <a:pt x="148" y="289"/>
                  </a:cubicBezTo>
                  <a:cubicBezTo>
                    <a:pt x="169" y="289"/>
                    <a:pt x="178" y="301"/>
                    <a:pt x="178" y="331"/>
                  </a:cubicBezTo>
                  <a:cubicBezTo>
                    <a:pt x="178" y="339"/>
                    <a:pt x="178" y="339"/>
                    <a:pt x="173" y="341"/>
                  </a:cubicBezTo>
                  <a:cubicBezTo>
                    <a:pt x="160" y="347"/>
                    <a:pt x="145" y="350"/>
                    <a:pt x="131" y="350"/>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5" name="Freeform 253">
              <a:extLst>
                <a:ext uri="{FF2B5EF4-FFF2-40B4-BE49-F238E27FC236}">
                  <a16:creationId xmlns:a16="http://schemas.microsoft.com/office/drawing/2014/main" id="{FA3EBA9C-831F-46DA-98DF-99BEF5B70B46}"/>
                </a:ext>
              </a:extLst>
            </p:cNvPr>
            <p:cNvSpPr>
              <a:spLocks noEditPoints="1"/>
            </p:cNvSpPr>
            <p:nvPr>
              <p:custDataLst>
                <p:tags r:id="rId14"/>
              </p:custDataLst>
            </p:nvPr>
          </p:nvSpPr>
          <p:spPr bwMode="auto">
            <a:xfrm>
              <a:off x="7067551" y="4587875"/>
              <a:ext cx="96838" cy="180975"/>
            </a:xfrm>
            <a:custGeom>
              <a:avLst/>
              <a:gdLst>
                <a:gd name="T0" fmla="*/ 157 w 157"/>
                <a:gd name="T1" fmla="*/ 76 h 249"/>
                <a:gd name="T2" fmla="*/ 109 w 157"/>
                <a:gd name="T3" fmla="*/ 0 h 249"/>
                <a:gd name="T4" fmla="*/ 0 w 157"/>
                <a:gd name="T5" fmla="*/ 173 h 249"/>
                <a:gd name="T6" fmla="*/ 49 w 157"/>
                <a:gd name="T7" fmla="*/ 249 h 249"/>
                <a:gd name="T8" fmla="*/ 157 w 157"/>
                <a:gd name="T9" fmla="*/ 76 h 249"/>
                <a:gd name="T10" fmla="*/ 40 w 157"/>
                <a:gd name="T11" fmla="*/ 118 h 249"/>
                <a:gd name="T12" fmla="*/ 108 w 157"/>
                <a:gd name="T13" fmla="*/ 10 h 249"/>
                <a:gd name="T14" fmla="*/ 131 w 157"/>
                <a:gd name="T15" fmla="*/ 55 h 249"/>
                <a:gd name="T16" fmla="*/ 120 w 157"/>
                <a:gd name="T17" fmla="*/ 118 h 249"/>
                <a:gd name="T18" fmla="*/ 40 w 157"/>
                <a:gd name="T19" fmla="*/ 118 h 249"/>
                <a:gd name="T20" fmla="*/ 117 w 157"/>
                <a:gd name="T21" fmla="*/ 131 h 249"/>
                <a:gd name="T22" fmla="*/ 89 w 157"/>
                <a:gd name="T23" fmla="*/ 205 h 249"/>
                <a:gd name="T24" fmla="*/ 49 w 157"/>
                <a:gd name="T25" fmla="*/ 239 h 249"/>
                <a:gd name="T26" fmla="*/ 27 w 157"/>
                <a:gd name="T27" fmla="*/ 194 h 249"/>
                <a:gd name="T28" fmla="*/ 37 w 157"/>
                <a:gd name="T29" fmla="*/ 131 h 249"/>
                <a:gd name="T30" fmla="*/ 117 w 157"/>
                <a:gd name="T31" fmla="*/ 131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7" h="249">
                  <a:moveTo>
                    <a:pt x="157" y="76"/>
                  </a:moveTo>
                  <a:cubicBezTo>
                    <a:pt x="157" y="39"/>
                    <a:pt x="143" y="0"/>
                    <a:pt x="109" y="0"/>
                  </a:cubicBezTo>
                  <a:cubicBezTo>
                    <a:pt x="56" y="0"/>
                    <a:pt x="0" y="93"/>
                    <a:pt x="0" y="173"/>
                  </a:cubicBezTo>
                  <a:cubicBezTo>
                    <a:pt x="0" y="215"/>
                    <a:pt x="17" y="249"/>
                    <a:pt x="49" y="249"/>
                  </a:cubicBezTo>
                  <a:cubicBezTo>
                    <a:pt x="102" y="249"/>
                    <a:pt x="157" y="154"/>
                    <a:pt x="157" y="76"/>
                  </a:cubicBezTo>
                  <a:close/>
                  <a:moveTo>
                    <a:pt x="40" y="118"/>
                  </a:moveTo>
                  <a:cubicBezTo>
                    <a:pt x="58" y="43"/>
                    <a:pt x="88" y="10"/>
                    <a:pt x="108" y="10"/>
                  </a:cubicBezTo>
                  <a:cubicBezTo>
                    <a:pt x="131" y="10"/>
                    <a:pt x="131" y="48"/>
                    <a:pt x="131" y="55"/>
                  </a:cubicBezTo>
                  <a:cubicBezTo>
                    <a:pt x="131" y="69"/>
                    <a:pt x="128" y="89"/>
                    <a:pt x="120" y="118"/>
                  </a:cubicBezTo>
                  <a:lnTo>
                    <a:pt x="40" y="118"/>
                  </a:lnTo>
                  <a:close/>
                  <a:moveTo>
                    <a:pt x="117" y="131"/>
                  </a:moveTo>
                  <a:cubicBezTo>
                    <a:pt x="107" y="169"/>
                    <a:pt x="99" y="188"/>
                    <a:pt x="89" y="205"/>
                  </a:cubicBezTo>
                  <a:cubicBezTo>
                    <a:pt x="78" y="223"/>
                    <a:pt x="64" y="239"/>
                    <a:pt x="49" y="239"/>
                  </a:cubicBezTo>
                  <a:cubicBezTo>
                    <a:pt x="30" y="239"/>
                    <a:pt x="27" y="213"/>
                    <a:pt x="27" y="194"/>
                  </a:cubicBezTo>
                  <a:cubicBezTo>
                    <a:pt x="27" y="171"/>
                    <a:pt x="33" y="144"/>
                    <a:pt x="37" y="131"/>
                  </a:cubicBezTo>
                  <a:lnTo>
                    <a:pt x="117" y="131"/>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6" name="Freeform 254">
              <a:extLst>
                <a:ext uri="{FF2B5EF4-FFF2-40B4-BE49-F238E27FC236}">
                  <a16:creationId xmlns:a16="http://schemas.microsoft.com/office/drawing/2014/main" id="{E26727C2-5341-4D28-83A5-17D827F211DD}"/>
                </a:ext>
              </a:extLst>
            </p:cNvPr>
            <p:cNvSpPr>
              <a:spLocks/>
            </p:cNvSpPr>
            <p:nvPr>
              <p:custDataLst>
                <p:tags r:id="rId15"/>
              </p:custDataLst>
            </p:nvPr>
          </p:nvSpPr>
          <p:spPr bwMode="auto">
            <a:xfrm>
              <a:off x="7223126" y="4440238"/>
              <a:ext cx="73025" cy="361950"/>
            </a:xfrm>
            <a:custGeom>
              <a:avLst/>
              <a:gdLst>
                <a:gd name="T0" fmla="*/ 116 w 116"/>
                <a:gd name="T1" fmla="*/ 494 h 499"/>
                <a:gd name="T2" fmla="*/ 107 w 116"/>
                <a:gd name="T3" fmla="*/ 483 h 499"/>
                <a:gd name="T4" fmla="*/ 29 w 116"/>
                <a:gd name="T5" fmla="*/ 249 h 499"/>
                <a:gd name="T6" fmla="*/ 109 w 116"/>
                <a:gd name="T7" fmla="*/ 13 h 499"/>
                <a:gd name="T8" fmla="*/ 116 w 116"/>
                <a:gd name="T9" fmla="*/ 4 h 499"/>
                <a:gd name="T10" fmla="*/ 111 w 116"/>
                <a:gd name="T11" fmla="*/ 0 h 499"/>
                <a:gd name="T12" fmla="*/ 32 w 116"/>
                <a:gd name="T13" fmla="*/ 97 h 499"/>
                <a:gd name="T14" fmla="*/ 0 w 116"/>
                <a:gd name="T15" fmla="*/ 249 h 499"/>
                <a:gd name="T16" fmla="*/ 33 w 116"/>
                <a:gd name="T17" fmla="*/ 405 h 499"/>
                <a:gd name="T18" fmla="*/ 111 w 116"/>
                <a:gd name="T19" fmla="*/ 499 h 499"/>
                <a:gd name="T20" fmla="*/ 116 w 116"/>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494"/>
                  </a:moveTo>
                  <a:cubicBezTo>
                    <a:pt x="116" y="492"/>
                    <a:pt x="116" y="491"/>
                    <a:pt x="107" y="483"/>
                  </a:cubicBezTo>
                  <a:cubicBezTo>
                    <a:pt x="45" y="420"/>
                    <a:pt x="29" y="325"/>
                    <a:pt x="29" y="249"/>
                  </a:cubicBezTo>
                  <a:cubicBezTo>
                    <a:pt x="29" y="162"/>
                    <a:pt x="48" y="75"/>
                    <a:pt x="109" y="13"/>
                  </a:cubicBezTo>
                  <a:cubicBezTo>
                    <a:pt x="116" y="7"/>
                    <a:pt x="116" y="6"/>
                    <a:pt x="116" y="4"/>
                  </a:cubicBezTo>
                  <a:cubicBezTo>
                    <a:pt x="116" y="1"/>
                    <a:pt x="114" y="0"/>
                    <a:pt x="111" y="0"/>
                  </a:cubicBezTo>
                  <a:cubicBezTo>
                    <a:pt x="106" y="0"/>
                    <a:pt x="61" y="33"/>
                    <a:pt x="32" y="97"/>
                  </a:cubicBezTo>
                  <a:cubicBezTo>
                    <a:pt x="6" y="152"/>
                    <a:pt x="0" y="207"/>
                    <a:pt x="0" y="249"/>
                  </a:cubicBezTo>
                  <a:cubicBezTo>
                    <a:pt x="0" y="288"/>
                    <a:pt x="6" y="348"/>
                    <a:pt x="33" y="405"/>
                  </a:cubicBezTo>
                  <a:cubicBezTo>
                    <a:pt x="63" y="466"/>
                    <a:pt x="106" y="499"/>
                    <a:pt x="111" y="499"/>
                  </a:cubicBezTo>
                  <a:cubicBezTo>
                    <a:pt x="114" y="499"/>
                    <a:pt x="116" y="497"/>
                    <a:pt x="116" y="494"/>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7" name="Freeform 255">
              <a:extLst>
                <a:ext uri="{FF2B5EF4-FFF2-40B4-BE49-F238E27FC236}">
                  <a16:creationId xmlns:a16="http://schemas.microsoft.com/office/drawing/2014/main" id="{D9A5E756-6323-41BB-91F4-364A77DCD755}"/>
                </a:ext>
              </a:extLst>
            </p:cNvPr>
            <p:cNvSpPr>
              <a:spLocks/>
            </p:cNvSpPr>
            <p:nvPr>
              <p:custDataLst>
                <p:tags r:id="rId16"/>
              </p:custDataLst>
            </p:nvPr>
          </p:nvSpPr>
          <p:spPr bwMode="auto">
            <a:xfrm>
              <a:off x="7329489" y="4551363"/>
              <a:ext cx="112713" cy="165100"/>
            </a:xfrm>
            <a:custGeom>
              <a:avLst/>
              <a:gdLst>
                <a:gd name="T0" fmla="*/ 169 w 184"/>
                <a:gd name="T1" fmla="*/ 34 h 226"/>
                <a:gd name="T2" fmla="*/ 146 w 184"/>
                <a:gd name="T3" fmla="*/ 57 h 226"/>
                <a:gd name="T4" fmla="*/ 161 w 184"/>
                <a:gd name="T5" fmla="*/ 71 h 226"/>
                <a:gd name="T6" fmla="*/ 184 w 184"/>
                <a:gd name="T7" fmla="*/ 43 h 226"/>
                <a:gd name="T8" fmla="*/ 125 w 184"/>
                <a:gd name="T9" fmla="*/ 0 h 226"/>
                <a:gd name="T10" fmla="*/ 40 w 184"/>
                <a:gd name="T11" fmla="*/ 73 h 226"/>
                <a:gd name="T12" fmla="*/ 92 w 184"/>
                <a:gd name="T13" fmla="*/ 122 h 226"/>
                <a:gd name="T14" fmla="*/ 144 w 184"/>
                <a:gd name="T15" fmla="*/ 160 h 226"/>
                <a:gd name="T16" fmla="*/ 72 w 184"/>
                <a:gd name="T17" fmla="*/ 215 h 226"/>
                <a:gd name="T18" fmla="*/ 15 w 184"/>
                <a:gd name="T19" fmla="*/ 189 h 226"/>
                <a:gd name="T20" fmla="*/ 47 w 184"/>
                <a:gd name="T21" fmla="*/ 162 h 226"/>
                <a:gd name="T22" fmla="*/ 28 w 184"/>
                <a:gd name="T23" fmla="*/ 145 h 226"/>
                <a:gd name="T24" fmla="*/ 0 w 184"/>
                <a:gd name="T25" fmla="*/ 178 h 226"/>
                <a:gd name="T26" fmla="*/ 72 w 184"/>
                <a:gd name="T27" fmla="*/ 226 h 226"/>
                <a:gd name="T28" fmla="*/ 172 w 184"/>
                <a:gd name="T29" fmla="*/ 143 h 226"/>
                <a:gd name="T30" fmla="*/ 157 w 184"/>
                <a:gd name="T31" fmla="*/ 107 h 226"/>
                <a:gd name="T32" fmla="*/ 107 w 184"/>
                <a:gd name="T33" fmla="*/ 86 h 226"/>
                <a:gd name="T34" fmla="*/ 69 w 184"/>
                <a:gd name="T35" fmla="*/ 56 h 226"/>
                <a:gd name="T36" fmla="*/ 125 w 184"/>
                <a:gd name="T37" fmla="*/ 11 h 226"/>
                <a:gd name="T38" fmla="*/ 169 w 184"/>
                <a:gd name="T39" fmla="*/ 34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4" h="226">
                  <a:moveTo>
                    <a:pt x="169" y="34"/>
                  </a:moveTo>
                  <a:cubicBezTo>
                    <a:pt x="156" y="35"/>
                    <a:pt x="146" y="46"/>
                    <a:pt x="146" y="57"/>
                  </a:cubicBezTo>
                  <a:cubicBezTo>
                    <a:pt x="146" y="64"/>
                    <a:pt x="150" y="71"/>
                    <a:pt x="161" y="71"/>
                  </a:cubicBezTo>
                  <a:cubicBezTo>
                    <a:pt x="172" y="71"/>
                    <a:pt x="184" y="63"/>
                    <a:pt x="184" y="43"/>
                  </a:cubicBezTo>
                  <a:cubicBezTo>
                    <a:pt x="184" y="21"/>
                    <a:pt x="163" y="0"/>
                    <a:pt x="125" y="0"/>
                  </a:cubicBezTo>
                  <a:cubicBezTo>
                    <a:pt x="59" y="0"/>
                    <a:pt x="40" y="51"/>
                    <a:pt x="40" y="73"/>
                  </a:cubicBezTo>
                  <a:cubicBezTo>
                    <a:pt x="40" y="112"/>
                    <a:pt x="77" y="119"/>
                    <a:pt x="92" y="122"/>
                  </a:cubicBezTo>
                  <a:cubicBezTo>
                    <a:pt x="118" y="127"/>
                    <a:pt x="144" y="133"/>
                    <a:pt x="144" y="160"/>
                  </a:cubicBezTo>
                  <a:cubicBezTo>
                    <a:pt x="144" y="173"/>
                    <a:pt x="132" y="215"/>
                    <a:pt x="72" y="215"/>
                  </a:cubicBezTo>
                  <a:cubicBezTo>
                    <a:pt x="65" y="215"/>
                    <a:pt x="27" y="215"/>
                    <a:pt x="15" y="189"/>
                  </a:cubicBezTo>
                  <a:cubicBezTo>
                    <a:pt x="34" y="191"/>
                    <a:pt x="47" y="176"/>
                    <a:pt x="47" y="162"/>
                  </a:cubicBezTo>
                  <a:cubicBezTo>
                    <a:pt x="47" y="151"/>
                    <a:pt x="39" y="145"/>
                    <a:pt x="28" y="145"/>
                  </a:cubicBezTo>
                  <a:cubicBezTo>
                    <a:pt x="15" y="145"/>
                    <a:pt x="0" y="155"/>
                    <a:pt x="0" y="178"/>
                  </a:cubicBezTo>
                  <a:cubicBezTo>
                    <a:pt x="0" y="206"/>
                    <a:pt x="29" y="226"/>
                    <a:pt x="72" y="226"/>
                  </a:cubicBezTo>
                  <a:cubicBezTo>
                    <a:pt x="153" y="226"/>
                    <a:pt x="172" y="166"/>
                    <a:pt x="172" y="143"/>
                  </a:cubicBezTo>
                  <a:cubicBezTo>
                    <a:pt x="172" y="125"/>
                    <a:pt x="163" y="113"/>
                    <a:pt x="157" y="107"/>
                  </a:cubicBezTo>
                  <a:cubicBezTo>
                    <a:pt x="143" y="93"/>
                    <a:pt x="129" y="91"/>
                    <a:pt x="107" y="86"/>
                  </a:cubicBezTo>
                  <a:cubicBezTo>
                    <a:pt x="89" y="82"/>
                    <a:pt x="69" y="79"/>
                    <a:pt x="69" y="56"/>
                  </a:cubicBezTo>
                  <a:cubicBezTo>
                    <a:pt x="69" y="42"/>
                    <a:pt x="81" y="11"/>
                    <a:pt x="125" y="11"/>
                  </a:cubicBezTo>
                  <a:cubicBezTo>
                    <a:pt x="137" y="11"/>
                    <a:pt x="162" y="15"/>
                    <a:pt x="169" y="34"/>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8" name="Freeform 256">
              <a:extLst>
                <a:ext uri="{FF2B5EF4-FFF2-40B4-BE49-F238E27FC236}">
                  <a16:creationId xmlns:a16="http://schemas.microsoft.com/office/drawing/2014/main" id="{2AB67F1C-77E2-4D7C-8123-03FB20ECAC80}"/>
                </a:ext>
              </a:extLst>
            </p:cNvPr>
            <p:cNvSpPr>
              <a:spLocks/>
            </p:cNvSpPr>
            <p:nvPr>
              <p:custDataLst>
                <p:tags r:id="rId17"/>
              </p:custDataLst>
            </p:nvPr>
          </p:nvSpPr>
          <p:spPr bwMode="auto">
            <a:xfrm>
              <a:off x="7466014" y="4606925"/>
              <a:ext cx="73025" cy="161925"/>
            </a:xfrm>
            <a:custGeom>
              <a:avLst/>
              <a:gdLst>
                <a:gd name="T0" fmla="*/ 71 w 117"/>
                <a:gd name="T1" fmla="*/ 81 h 222"/>
                <a:gd name="T2" fmla="*/ 106 w 117"/>
                <a:gd name="T3" fmla="*/ 81 h 222"/>
                <a:gd name="T4" fmla="*/ 117 w 117"/>
                <a:gd name="T5" fmla="*/ 73 h 222"/>
                <a:gd name="T6" fmla="*/ 107 w 117"/>
                <a:gd name="T7" fmla="*/ 68 h 222"/>
                <a:gd name="T8" fmla="*/ 74 w 117"/>
                <a:gd name="T9" fmla="*/ 68 h 222"/>
                <a:gd name="T10" fmla="*/ 87 w 117"/>
                <a:gd name="T11" fmla="*/ 16 h 222"/>
                <a:gd name="T12" fmla="*/ 88 w 117"/>
                <a:gd name="T13" fmla="*/ 12 h 222"/>
                <a:gd name="T14" fmla="*/ 76 w 117"/>
                <a:gd name="T15" fmla="*/ 0 h 222"/>
                <a:gd name="T16" fmla="*/ 60 w 117"/>
                <a:gd name="T17" fmla="*/ 15 h 222"/>
                <a:gd name="T18" fmla="*/ 46 w 117"/>
                <a:gd name="T19" fmla="*/ 68 h 222"/>
                <a:gd name="T20" fmla="*/ 11 w 117"/>
                <a:gd name="T21" fmla="*/ 68 h 222"/>
                <a:gd name="T22" fmla="*/ 0 w 117"/>
                <a:gd name="T23" fmla="*/ 76 h 222"/>
                <a:gd name="T24" fmla="*/ 10 w 117"/>
                <a:gd name="T25" fmla="*/ 81 h 222"/>
                <a:gd name="T26" fmla="*/ 43 w 117"/>
                <a:gd name="T27" fmla="*/ 81 h 222"/>
                <a:gd name="T28" fmla="*/ 23 w 117"/>
                <a:gd name="T29" fmla="*/ 163 h 222"/>
                <a:gd name="T30" fmla="*/ 17 w 117"/>
                <a:gd name="T31" fmla="*/ 189 h 222"/>
                <a:gd name="T32" fmla="*/ 55 w 117"/>
                <a:gd name="T33" fmla="*/ 222 h 222"/>
                <a:gd name="T34" fmla="*/ 115 w 117"/>
                <a:gd name="T35" fmla="*/ 169 h 222"/>
                <a:gd name="T36" fmla="*/ 110 w 117"/>
                <a:gd name="T37" fmla="*/ 164 h 222"/>
                <a:gd name="T38" fmla="*/ 103 w 117"/>
                <a:gd name="T39" fmla="*/ 171 h 222"/>
                <a:gd name="T40" fmla="*/ 56 w 117"/>
                <a:gd name="T41" fmla="*/ 212 h 222"/>
                <a:gd name="T42" fmla="*/ 44 w 117"/>
                <a:gd name="T43" fmla="*/ 195 h 222"/>
                <a:gd name="T44" fmla="*/ 46 w 117"/>
                <a:gd name="T45" fmla="*/ 181 h 222"/>
                <a:gd name="T46" fmla="*/ 71 w 117"/>
                <a:gd name="T47" fmla="*/ 8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222">
                  <a:moveTo>
                    <a:pt x="71" y="81"/>
                  </a:moveTo>
                  <a:lnTo>
                    <a:pt x="106" y="81"/>
                  </a:lnTo>
                  <a:cubicBezTo>
                    <a:pt x="113" y="81"/>
                    <a:pt x="117" y="81"/>
                    <a:pt x="117" y="73"/>
                  </a:cubicBezTo>
                  <a:cubicBezTo>
                    <a:pt x="117" y="68"/>
                    <a:pt x="113" y="68"/>
                    <a:pt x="107" y="68"/>
                  </a:cubicBezTo>
                  <a:lnTo>
                    <a:pt x="74" y="68"/>
                  </a:lnTo>
                  <a:lnTo>
                    <a:pt x="87" y="16"/>
                  </a:lnTo>
                  <a:cubicBezTo>
                    <a:pt x="87" y="15"/>
                    <a:pt x="88" y="13"/>
                    <a:pt x="88" y="12"/>
                  </a:cubicBezTo>
                  <a:cubicBezTo>
                    <a:pt x="88" y="5"/>
                    <a:pt x="83" y="0"/>
                    <a:pt x="76" y="0"/>
                  </a:cubicBezTo>
                  <a:cubicBezTo>
                    <a:pt x="67" y="0"/>
                    <a:pt x="62" y="6"/>
                    <a:pt x="60" y="15"/>
                  </a:cubicBezTo>
                  <a:cubicBezTo>
                    <a:pt x="57" y="24"/>
                    <a:pt x="62" y="7"/>
                    <a:pt x="46" y="68"/>
                  </a:cubicBezTo>
                  <a:lnTo>
                    <a:pt x="11" y="68"/>
                  </a:lnTo>
                  <a:cubicBezTo>
                    <a:pt x="4" y="68"/>
                    <a:pt x="0" y="68"/>
                    <a:pt x="0" y="76"/>
                  </a:cubicBezTo>
                  <a:cubicBezTo>
                    <a:pt x="0" y="81"/>
                    <a:pt x="4" y="81"/>
                    <a:pt x="10" y="81"/>
                  </a:cubicBezTo>
                  <a:lnTo>
                    <a:pt x="43" y="81"/>
                  </a:lnTo>
                  <a:lnTo>
                    <a:pt x="23" y="163"/>
                  </a:lnTo>
                  <a:cubicBezTo>
                    <a:pt x="21" y="172"/>
                    <a:pt x="17" y="184"/>
                    <a:pt x="17" y="189"/>
                  </a:cubicBezTo>
                  <a:cubicBezTo>
                    <a:pt x="17" y="209"/>
                    <a:pt x="35" y="222"/>
                    <a:pt x="55" y="222"/>
                  </a:cubicBezTo>
                  <a:cubicBezTo>
                    <a:pt x="93" y="222"/>
                    <a:pt x="115" y="173"/>
                    <a:pt x="115" y="169"/>
                  </a:cubicBezTo>
                  <a:cubicBezTo>
                    <a:pt x="115" y="164"/>
                    <a:pt x="111" y="164"/>
                    <a:pt x="110" y="164"/>
                  </a:cubicBezTo>
                  <a:cubicBezTo>
                    <a:pt x="106" y="164"/>
                    <a:pt x="105" y="165"/>
                    <a:pt x="103" y="171"/>
                  </a:cubicBezTo>
                  <a:cubicBezTo>
                    <a:pt x="93" y="193"/>
                    <a:pt x="75" y="212"/>
                    <a:pt x="56" y="212"/>
                  </a:cubicBezTo>
                  <a:cubicBezTo>
                    <a:pt x="48" y="212"/>
                    <a:pt x="44" y="208"/>
                    <a:pt x="44" y="195"/>
                  </a:cubicBezTo>
                  <a:cubicBezTo>
                    <a:pt x="44" y="192"/>
                    <a:pt x="45" y="184"/>
                    <a:pt x="46" y="181"/>
                  </a:cubicBezTo>
                  <a:lnTo>
                    <a:pt x="71" y="81"/>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9" name="Freeform 257">
              <a:extLst>
                <a:ext uri="{FF2B5EF4-FFF2-40B4-BE49-F238E27FC236}">
                  <a16:creationId xmlns:a16="http://schemas.microsoft.com/office/drawing/2014/main" id="{1D1289A5-D8AF-40B7-840C-82ADCDC11682}"/>
                </a:ext>
              </a:extLst>
            </p:cNvPr>
            <p:cNvSpPr>
              <a:spLocks/>
            </p:cNvSpPr>
            <p:nvPr>
              <p:custDataLst>
                <p:tags r:id="rId18"/>
              </p:custDataLst>
            </p:nvPr>
          </p:nvSpPr>
          <p:spPr bwMode="auto">
            <a:xfrm>
              <a:off x="7591426" y="4673600"/>
              <a:ext cx="36513" cy="107950"/>
            </a:xfrm>
            <a:custGeom>
              <a:avLst/>
              <a:gdLst>
                <a:gd name="T0" fmla="*/ 59 w 59"/>
                <a:gd name="T1" fmla="*/ 52 h 149"/>
                <a:gd name="T2" fmla="*/ 27 w 59"/>
                <a:gd name="T3" fmla="*/ 0 h 149"/>
                <a:gd name="T4" fmla="*/ 0 w 59"/>
                <a:gd name="T5" fmla="*/ 26 h 149"/>
                <a:gd name="T6" fmla="*/ 27 w 59"/>
                <a:gd name="T7" fmla="*/ 53 h 149"/>
                <a:gd name="T8" fmla="*/ 44 w 59"/>
                <a:gd name="T9" fmla="*/ 46 h 149"/>
                <a:gd name="T10" fmla="*/ 47 w 59"/>
                <a:gd name="T11" fmla="*/ 45 h 149"/>
                <a:gd name="T12" fmla="*/ 48 w 59"/>
                <a:gd name="T13" fmla="*/ 52 h 149"/>
                <a:gd name="T14" fmla="*/ 14 w 59"/>
                <a:gd name="T15" fmla="*/ 136 h 149"/>
                <a:gd name="T16" fmla="*/ 8 w 59"/>
                <a:gd name="T17" fmla="*/ 144 h 149"/>
                <a:gd name="T18" fmla="*/ 13 w 59"/>
                <a:gd name="T19" fmla="*/ 149 h 149"/>
                <a:gd name="T20" fmla="*/ 59 w 59"/>
                <a:gd name="T21" fmla="*/ 5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49">
                  <a:moveTo>
                    <a:pt x="59" y="52"/>
                  </a:moveTo>
                  <a:cubicBezTo>
                    <a:pt x="59" y="19"/>
                    <a:pt x="46" y="0"/>
                    <a:pt x="27" y="0"/>
                  </a:cubicBezTo>
                  <a:cubicBezTo>
                    <a:pt x="10" y="0"/>
                    <a:pt x="0" y="12"/>
                    <a:pt x="0" y="26"/>
                  </a:cubicBezTo>
                  <a:cubicBezTo>
                    <a:pt x="0" y="40"/>
                    <a:pt x="10" y="53"/>
                    <a:pt x="27" y="53"/>
                  </a:cubicBezTo>
                  <a:cubicBezTo>
                    <a:pt x="33" y="53"/>
                    <a:pt x="39" y="51"/>
                    <a:pt x="44" y="46"/>
                  </a:cubicBezTo>
                  <a:cubicBezTo>
                    <a:pt x="46" y="45"/>
                    <a:pt x="46" y="45"/>
                    <a:pt x="47" y="45"/>
                  </a:cubicBezTo>
                  <a:cubicBezTo>
                    <a:pt x="47" y="45"/>
                    <a:pt x="48" y="45"/>
                    <a:pt x="48" y="52"/>
                  </a:cubicBezTo>
                  <a:cubicBezTo>
                    <a:pt x="48" y="89"/>
                    <a:pt x="30" y="119"/>
                    <a:pt x="14" y="136"/>
                  </a:cubicBezTo>
                  <a:cubicBezTo>
                    <a:pt x="8" y="141"/>
                    <a:pt x="8" y="142"/>
                    <a:pt x="8" y="144"/>
                  </a:cubicBezTo>
                  <a:cubicBezTo>
                    <a:pt x="8" y="147"/>
                    <a:pt x="11" y="149"/>
                    <a:pt x="13" y="149"/>
                  </a:cubicBezTo>
                  <a:cubicBezTo>
                    <a:pt x="19" y="149"/>
                    <a:pt x="59" y="111"/>
                    <a:pt x="59" y="52"/>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0" name="Freeform 258">
              <a:extLst>
                <a:ext uri="{FF2B5EF4-FFF2-40B4-BE49-F238E27FC236}">
                  <a16:creationId xmlns:a16="http://schemas.microsoft.com/office/drawing/2014/main" id="{A4B5FE25-9C45-4742-8F4A-408C661DF221}"/>
                </a:ext>
              </a:extLst>
            </p:cNvPr>
            <p:cNvSpPr>
              <a:spLocks noEditPoints="1"/>
            </p:cNvSpPr>
            <p:nvPr>
              <p:custDataLst>
                <p:tags r:id="rId19"/>
              </p:custDataLst>
            </p:nvPr>
          </p:nvSpPr>
          <p:spPr bwMode="auto">
            <a:xfrm>
              <a:off x="7715251" y="4551363"/>
              <a:ext cx="141288" cy="165100"/>
            </a:xfrm>
            <a:custGeom>
              <a:avLst/>
              <a:gdLst>
                <a:gd name="T0" fmla="*/ 166 w 228"/>
                <a:gd name="T1" fmla="*/ 32 h 226"/>
                <a:gd name="T2" fmla="*/ 120 w 228"/>
                <a:gd name="T3" fmla="*/ 0 h 226"/>
                <a:gd name="T4" fmla="*/ 0 w 228"/>
                <a:gd name="T5" fmla="*/ 146 h 226"/>
                <a:gd name="T6" fmla="*/ 66 w 228"/>
                <a:gd name="T7" fmla="*/ 226 h 226"/>
                <a:gd name="T8" fmla="*/ 131 w 228"/>
                <a:gd name="T9" fmla="*/ 189 h 226"/>
                <a:gd name="T10" fmla="*/ 177 w 228"/>
                <a:gd name="T11" fmla="*/ 226 h 226"/>
                <a:gd name="T12" fmla="*/ 213 w 228"/>
                <a:gd name="T13" fmla="*/ 199 h 226"/>
                <a:gd name="T14" fmla="*/ 228 w 228"/>
                <a:gd name="T15" fmla="*/ 149 h 226"/>
                <a:gd name="T16" fmla="*/ 222 w 228"/>
                <a:gd name="T17" fmla="*/ 144 h 226"/>
                <a:gd name="T18" fmla="*/ 215 w 228"/>
                <a:gd name="T19" fmla="*/ 153 h 226"/>
                <a:gd name="T20" fmla="*/ 178 w 228"/>
                <a:gd name="T21" fmla="*/ 215 h 226"/>
                <a:gd name="T22" fmla="*/ 163 w 228"/>
                <a:gd name="T23" fmla="*/ 192 h 226"/>
                <a:gd name="T24" fmla="*/ 169 w 228"/>
                <a:gd name="T25" fmla="*/ 155 h 226"/>
                <a:gd name="T26" fmla="*/ 180 w 228"/>
                <a:gd name="T27" fmla="*/ 110 h 226"/>
                <a:gd name="T28" fmla="*/ 198 w 228"/>
                <a:gd name="T29" fmla="*/ 41 h 226"/>
                <a:gd name="T30" fmla="*/ 202 w 228"/>
                <a:gd name="T31" fmla="*/ 24 h 226"/>
                <a:gd name="T32" fmla="*/ 187 w 228"/>
                <a:gd name="T33" fmla="*/ 10 h 226"/>
                <a:gd name="T34" fmla="*/ 166 w 228"/>
                <a:gd name="T35" fmla="*/ 32 h 226"/>
                <a:gd name="T36" fmla="*/ 134 w 228"/>
                <a:gd name="T37" fmla="*/ 161 h 226"/>
                <a:gd name="T38" fmla="*/ 124 w 228"/>
                <a:gd name="T39" fmla="*/ 180 h 226"/>
                <a:gd name="T40" fmla="*/ 67 w 228"/>
                <a:gd name="T41" fmla="*/ 215 h 226"/>
                <a:gd name="T42" fmla="*/ 35 w 228"/>
                <a:gd name="T43" fmla="*/ 168 h 226"/>
                <a:gd name="T44" fmla="*/ 63 w 228"/>
                <a:gd name="T45" fmla="*/ 59 h 226"/>
                <a:gd name="T46" fmla="*/ 121 w 228"/>
                <a:gd name="T47" fmla="*/ 11 h 226"/>
                <a:gd name="T48" fmla="*/ 160 w 228"/>
                <a:gd name="T49" fmla="*/ 55 h 226"/>
                <a:gd name="T50" fmla="*/ 159 w 228"/>
                <a:gd name="T51" fmla="*/ 64 h 226"/>
                <a:gd name="T52" fmla="*/ 134 w 228"/>
                <a:gd name="T53" fmla="*/ 16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26">
                  <a:moveTo>
                    <a:pt x="166" y="32"/>
                  </a:moveTo>
                  <a:cubicBezTo>
                    <a:pt x="157" y="14"/>
                    <a:pt x="143" y="0"/>
                    <a:pt x="120" y="0"/>
                  </a:cubicBezTo>
                  <a:cubicBezTo>
                    <a:pt x="62" y="0"/>
                    <a:pt x="0" y="74"/>
                    <a:pt x="0" y="146"/>
                  </a:cubicBezTo>
                  <a:cubicBezTo>
                    <a:pt x="0" y="193"/>
                    <a:pt x="28" y="226"/>
                    <a:pt x="66" y="226"/>
                  </a:cubicBezTo>
                  <a:cubicBezTo>
                    <a:pt x="76" y="226"/>
                    <a:pt x="101" y="224"/>
                    <a:pt x="131" y="189"/>
                  </a:cubicBezTo>
                  <a:cubicBezTo>
                    <a:pt x="135" y="210"/>
                    <a:pt x="153" y="226"/>
                    <a:pt x="177" y="226"/>
                  </a:cubicBezTo>
                  <a:cubicBezTo>
                    <a:pt x="194" y="226"/>
                    <a:pt x="205" y="215"/>
                    <a:pt x="213" y="199"/>
                  </a:cubicBezTo>
                  <a:cubicBezTo>
                    <a:pt x="222" y="181"/>
                    <a:pt x="228" y="150"/>
                    <a:pt x="228" y="149"/>
                  </a:cubicBezTo>
                  <a:cubicBezTo>
                    <a:pt x="228" y="144"/>
                    <a:pt x="224" y="144"/>
                    <a:pt x="222" y="144"/>
                  </a:cubicBezTo>
                  <a:cubicBezTo>
                    <a:pt x="217" y="144"/>
                    <a:pt x="217" y="146"/>
                    <a:pt x="215" y="153"/>
                  </a:cubicBezTo>
                  <a:cubicBezTo>
                    <a:pt x="207" y="186"/>
                    <a:pt x="198" y="215"/>
                    <a:pt x="178" y="215"/>
                  </a:cubicBezTo>
                  <a:cubicBezTo>
                    <a:pt x="164" y="215"/>
                    <a:pt x="163" y="202"/>
                    <a:pt x="163" y="192"/>
                  </a:cubicBezTo>
                  <a:cubicBezTo>
                    <a:pt x="163" y="181"/>
                    <a:pt x="164" y="177"/>
                    <a:pt x="169" y="155"/>
                  </a:cubicBezTo>
                  <a:cubicBezTo>
                    <a:pt x="175" y="134"/>
                    <a:pt x="176" y="129"/>
                    <a:pt x="180" y="110"/>
                  </a:cubicBezTo>
                  <a:lnTo>
                    <a:pt x="198" y="41"/>
                  </a:lnTo>
                  <a:cubicBezTo>
                    <a:pt x="202" y="27"/>
                    <a:pt x="202" y="26"/>
                    <a:pt x="202" y="24"/>
                  </a:cubicBezTo>
                  <a:cubicBezTo>
                    <a:pt x="202" y="15"/>
                    <a:pt x="196" y="10"/>
                    <a:pt x="187" y="10"/>
                  </a:cubicBezTo>
                  <a:cubicBezTo>
                    <a:pt x="175" y="10"/>
                    <a:pt x="168" y="21"/>
                    <a:pt x="166" y="32"/>
                  </a:cubicBezTo>
                  <a:close/>
                  <a:moveTo>
                    <a:pt x="134" y="161"/>
                  </a:moveTo>
                  <a:cubicBezTo>
                    <a:pt x="131" y="170"/>
                    <a:pt x="131" y="171"/>
                    <a:pt x="124" y="180"/>
                  </a:cubicBezTo>
                  <a:cubicBezTo>
                    <a:pt x="102" y="207"/>
                    <a:pt x="81" y="215"/>
                    <a:pt x="67" y="215"/>
                  </a:cubicBezTo>
                  <a:cubicBezTo>
                    <a:pt x="42" y="215"/>
                    <a:pt x="35" y="188"/>
                    <a:pt x="35" y="168"/>
                  </a:cubicBezTo>
                  <a:cubicBezTo>
                    <a:pt x="35" y="143"/>
                    <a:pt x="51" y="82"/>
                    <a:pt x="63" y="59"/>
                  </a:cubicBezTo>
                  <a:cubicBezTo>
                    <a:pt x="78" y="30"/>
                    <a:pt x="101" y="11"/>
                    <a:pt x="121" y="11"/>
                  </a:cubicBezTo>
                  <a:cubicBezTo>
                    <a:pt x="153" y="11"/>
                    <a:pt x="160" y="52"/>
                    <a:pt x="160" y="55"/>
                  </a:cubicBezTo>
                  <a:cubicBezTo>
                    <a:pt x="160" y="58"/>
                    <a:pt x="159" y="61"/>
                    <a:pt x="159" y="64"/>
                  </a:cubicBezTo>
                  <a:lnTo>
                    <a:pt x="134" y="161"/>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1" name="Freeform 259">
              <a:extLst>
                <a:ext uri="{FF2B5EF4-FFF2-40B4-BE49-F238E27FC236}">
                  <a16:creationId xmlns:a16="http://schemas.microsoft.com/office/drawing/2014/main" id="{DE13F064-85EA-4CC9-B95F-310C3EDD53C3}"/>
                </a:ext>
              </a:extLst>
            </p:cNvPr>
            <p:cNvSpPr>
              <a:spLocks/>
            </p:cNvSpPr>
            <p:nvPr>
              <p:custDataLst>
                <p:tags r:id="rId20"/>
              </p:custDataLst>
            </p:nvPr>
          </p:nvSpPr>
          <p:spPr bwMode="auto">
            <a:xfrm>
              <a:off x="7874001" y="4606925"/>
              <a:ext cx="73025" cy="161925"/>
            </a:xfrm>
            <a:custGeom>
              <a:avLst/>
              <a:gdLst>
                <a:gd name="T0" fmla="*/ 71 w 118"/>
                <a:gd name="T1" fmla="*/ 81 h 222"/>
                <a:gd name="T2" fmla="*/ 107 w 118"/>
                <a:gd name="T3" fmla="*/ 81 h 222"/>
                <a:gd name="T4" fmla="*/ 118 w 118"/>
                <a:gd name="T5" fmla="*/ 73 h 222"/>
                <a:gd name="T6" fmla="*/ 107 w 118"/>
                <a:gd name="T7" fmla="*/ 68 h 222"/>
                <a:gd name="T8" fmla="*/ 74 w 118"/>
                <a:gd name="T9" fmla="*/ 68 h 222"/>
                <a:gd name="T10" fmla="*/ 87 w 118"/>
                <a:gd name="T11" fmla="*/ 16 h 222"/>
                <a:gd name="T12" fmla="*/ 88 w 118"/>
                <a:gd name="T13" fmla="*/ 12 h 222"/>
                <a:gd name="T14" fmla="*/ 76 w 118"/>
                <a:gd name="T15" fmla="*/ 0 h 222"/>
                <a:gd name="T16" fmla="*/ 60 w 118"/>
                <a:gd name="T17" fmla="*/ 15 h 222"/>
                <a:gd name="T18" fmla="*/ 47 w 118"/>
                <a:gd name="T19" fmla="*/ 68 h 222"/>
                <a:gd name="T20" fmla="*/ 11 w 118"/>
                <a:gd name="T21" fmla="*/ 68 h 222"/>
                <a:gd name="T22" fmla="*/ 0 w 118"/>
                <a:gd name="T23" fmla="*/ 76 h 222"/>
                <a:gd name="T24" fmla="*/ 10 w 118"/>
                <a:gd name="T25" fmla="*/ 81 h 222"/>
                <a:gd name="T26" fmla="*/ 43 w 118"/>
                <a:gd name="T27" fmla="*/ 81 h 222"/>
                <a:gd name="T28" fmla="*/ 23 w 118"/>
                <a:gd name="T29" fmla="*/ 163 h 222"/>
                <a:gd name="T30" fmla="*/ 18 w 118"/>
                <a:gd name="T31" fmla="*/ 189 h 222"/>
                <a:gd name="T32" fmla="*/ 55 w 118"/>
                <a:gd name="T33" fmla="*/ 222 h 222"/>
                <a:gd name="T34" fmla="*/ 116 w 118"/>
                <a:gd name="T35" fmla="*/ 169 h 222"/>
                <a:gd name="T36" fmla="*/ 110 w 118"/>
                <a:gd name="T37" fmla="*/ 164 h 222"/>
                <a:gd name="T38" fmla="*/ 103 w 118"/>
                <a:gd name="T39" fmla="*/ 171 h 222"/>
                <a:gd name="T40" fmla="*/ 56 w 118"/>
                <a:gd name="T41" fmla="*/ 212 h 222"/>
                <a:gd name="T42" fmla="*/ 44 w 118"/>
                <a:gd name="T43" fmla="*/ 195 h 222"/>
                <a:gd name="T44" fmla="*/ 46 w 118"/>
                <a:gd name="T45" fmla="*/ 181 h 222"/>
                <a:gd name="T46" fmla="*/ 71 w 118"/>
                <a:gd name="T47" fmla="*/ 8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 h="222">
                  <a:moveTo>
                    <a:pt x="71" y="81"/>
                  </a:moveTo>
                  <a:lnTo>
                    <a:pt x="107" y="81"/>
                  </a:lnTo>
                  <a:cubicBezTo>
                    <a:pt x="113" y="81"/>
                    <a:pt x="118" y="81"/>
                    <a:pt x="118" y="73"/>
                  </a:cubicBezTo>
                  <a:cubicBezTo>
                    <a:pt x="118" y="68"/>
                    <a:pt x="113" y="68"/>
                    <a:pt x="107" y="68"/>
                  </a:cubicBezTo>
                  <a:lnTo>
                    <a:pt x="74" y="68"/>
                  </a:lnTo>
                  <a:lnTo>
                    <a:pt x="87" y="16"/>
                  </a:lnTo>
                  <a:cubicBezTo>
                    <a:pt x="87" y="15"/>
                    <a:pt x="88" y="13"/>
                    <a:pt x="88" y="12"/>
                  </a:cubicBezTo>
                  <a:cubicBezTo>
                    <a:pt x="88" y="5"/>
                    <a:pt x="83" y="0"/>
                    <a:pt x="76" y="0"/>
                  </a:cubicBezTo>
                  <a:cubicBezTo>
                    <a:pt x="68" y="0"/>
                    <a:pt x="62" y="6"/>
                    <a:pt x="60" y="15"/>
                  </a:cubicBezTo>
                  <a:cubicBezTo>
                    <a:pt x="57" y="24"/>
                    <a:pt x="62" y="7"/>
                    <a:pt x="47" y="68"/>
                  </a:cubicBezTo>
                  <a:lnTo>
                    <a:pt x="11" y="68"/>
                  </a:lnTo>
                  <a:cubicBezTo>
                    <a:pt x="4" y="68"/>
                    <a:pt x="0" y="68"/>
                    <a:pt x="0" y="76"/>
                  </a:cubicBezTo>
                  <a:cubicBezTo>
                    <a:pt x="0" y="81"/>
                    <a:pt x="4" y="81"/>
                    <a:pt x="10" y="81"/>
                  </a:cubicBezTo>
                  <a:lnTo>
                    <a:pt x="43" y="81"/>
                  </a:lnTo>
                  <a:lnTo>
                    <a:pt x="23" y="163"/>
                  </a:lnTo>
                  <a:cubicBezTo>
                    <a:pt x="21" y="172"/>
                    <a:pt x="18" y="184"/>
                    <a:pt x="18" y="189"/>
                  </a:cubicBezTo>
                  <a:cubicBezTo>
                    <a:pt x="18" y="209"/>
                    <a:pt x="35" y="222"/>
                    <a:pt x="55" y="222"/>
                  </a:cubicBezTo>
                  <a:cubicBezTo>
                    <a:pt x="94" y="222"/>
                    <a:pt x="116" y="173"/>
                    <a:pt x="116" y="169"/>
                  </a:cubicBezTo>
                  <a:cubicBezTo>
                    <a:pt x="116" y="164"/>
                    <a:pt x="111" y="164"/>
                    <a:pt x="110" y="164"/>
                  </a:cubicBezTo>
                  <a:cubicBezTo>
                    <a:pt x="106" y="164"/>
                    <a:pt x="106" y="165"/>
                    <a:pt x="103" y="171"/>
                  </a:cubicBezTo>
                  <a:cubicBezTo>
                    <a:pt x="93" y="193"/>
                    <a:pt x="75" y="212"/>
                    <a:pt x="56" y="212"/>
                  </a:cubicBezTo>
                  <a:cubicBezTo>
                    <a:pt x="49" y="212"/>
                    <a:pt x="44" y="208"/>
                    <a:pt x="44" y="195"/>
                  </a:cubicBezTo>
                  <a:cubicBezTo>
                    <a:pt x="44" y="192"/>
                    <a:pt x="45" y="184"/>
                    <a:pt x="46" y="181"/>
                  </a:cubicBezTo>
                  <a:lnTo>
                    <a:pt x="71" y="81"/>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2" name="Freeform 260">
              <a:extLst>
                <a:ext uri="{FF2B5EF4-FFF2-40B4-BE49-F238E27FC236}">
                  <a16:creationId xmlns:a16="http://schemas.microsoft.com/office/drawing/2014/main" id="{45E72879-6994-4A60-A3B4-F9968D865116}"/>
                </a:ext>
              </a:extLst>
            </p:cNvPr>
            <p:cNvSpPr>
              <a:spLocks/>
            </p:cNvSpPr>
            <p:nvPr>
              <p:custDataLst>
                <p:tags r:id="rId21"/>
              </p:custDataLst>
            </p:nvPr>
          </p:nvSpPr>
          <p:spPr bwMode="auto">
            <a:xfrm>
              <a:off x="7991476" y="4440238"/>
              <a:ext cx="71438" cy="361950"/>
            </a:xfrm>
            <a:custGeom>
              <a:avLst/>
              <a:gdLst>
                <a:gd name="T0" fmla="*/ 116 w 116"/>
                <a:gd name="T1" fmla="*/ 249 h 499"/>
                <a:gd name="T2" fmla="*/ 83 w 116"/>
                <a:gd name="T3" fmla="*/ 93 h 499"/>
                <a:gd name="T4" fmla="*/ 5 w 116"/>
                <a:gd name="T5" fmla="*/ 0 h 499"/>
                <a:gd name="T6" fmla="*/ 0 w 116"/>
                <a:gd name="T7" fmla="*/ 4 h 499"/>
                <a:gd name="T8" fmla="*/ 10 w 116"/>
                <a:gd name="T9" fmla="*/ 16 h 499"/>
                <a:gd name="T10" fmla="*/ 87 w 116"/>
                <a:gd name="T11" fmla="*/ 249 h 499"/>
                <a:gd name="T12" fmla="*/ 7 w 116"/>
                <a:gd name="T13" fmla="*/ 485 h 499"/>
                <a:gd name="T14" fmla="*/ 0 w 116"/>
                <a:gd name="T15" fmla="*/ 494 h 499"/>
                <a:gd name="T16" fmla="*/ 5 w 116"/>
                <a:gd name="T17" fmla="*/ 499 h 499"/>
                <a:gd name="T18" fmla="*/ 84 w 116"/>
                <a:gd name="T19" fmla="*/ 401 h 499"/>
                <a:gd name="T20" fmla="*/ 116 w 116"/>
                <a:gd name="T21" fmla="*/ 24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249"/>
                  </a:moveTo>
                  <a:cubicBezTo>
                    <a:pt x="116" y="210"/>
                    <a:pt x="110" y="150"/>
                    <a:pt x="83" y="93"/>
                  </a:cubicBezTo>
                  <a:cubicBezTo>
                    <a:pt x="53" y="32"/>
                    <a:pt x="10" y="0"/>
                    <a:pt x="5" y="0"/>
                  </a:cubicBezTo>
                  <a:cubicBezTo>
                    <a:pt x="2" y="0"/>
                    <a:pt x="0" y="2"/>
                    <a:pt x="0" y="4"/>
                  </a:cubicBezTo>
                  <a:cubicBezTo>
                    <a:pt x="0" y="6"/>
                    <a:pt x="0" y="7"/>
                    <a:pt x="10" y="16"/>
                  </a:cubicBezTo>
                  <a:cubicBezTo>
                    <a:pt x="58" y="65"/>
                    <a:pt x="87" y="145"/>
                    <a:pt x="87" y="249"/>
                  </a:cubicBezTo>
                  <a:cubicBezTo>
                    <a:pt x="87" y="334"/>
                    <a:pt x="68" y="422"/>
                    <a:pt x="7" y="485"/>
                  </a:cubicBezTo>
                  <a:cubicBezTo>
                    <a:pt x="0" y="491"/>
                    <a:pt x="0" y="492"/>
                    <a:pt x="0" y="494"/>
                  </a:cubicBezTo>
                  <a:cubicBezTo>
                    <a:pt x="0" y="497"/>
                    <a:pt x="2" y="499"/>
                    <a:pt x="5" y="499"/>
                  </a:cubicBezTo>
                  <a:cubicBezTo>
                    <a:pt x="10" y="499"/>
                    <a:pt x="55" y="465"/>
                    <a:pt x="84" y="401"/>
                  </a:cubicBezTo>
                  <a:cubicBezTo>
                    <a:pt x="110" y="346"/>
                    <a:pt x="116" y="291"/>
                    <a:pt x="116" y="249"/>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3" name="Freeform 261">
              <a:extLst>
                <a:ext uri="{FF2B5EF4-FFF2-40B4-BE49-F238E27FC236}">
                  <a16:creationId xmlns:a16="http://schemas.microsoft.com/office/drawing/2014/main" id="{29312CE6-71E5-482B-BE93-6706582E14ED}"/>
                </a:ext>
              </a:extLst>
            </p:cNvPr>
            <p:cNvSpPr>
              <a:spLocks/>
            </p:cNvSpPr>
            <p:nvPr>
              <p:custDataLst>
                <p:tags r:id="rId22"/>
              </p:custDataLst>
            </p:nvPr>
          </p:nvSpPr>
          <p:spPr bwMode="auto">
            <a:xfrm>
              <a:off x="8131176" y="4440238"/>
              <a:ext cx="11113" cy="361950"/>
            </a:xfrm>
            <a:custGeom>
              <a:avLst/>
              <a:gdLst>
                <a:gd name="T0" fmla="*/ 20 w 20"/>
                <a:gd name="T1" fmla="*/ 17 h 499"/>
                <a:gd name="T2" fmla="*/ 10 w 20"/>
                <a:gd name="T3" fmla="*/ 0 h 499"/>
                <a:gd name="T4" fmla="*/ 0 w 20"/>
                <a:gd name="T5" fmla="*/ 17 h 499"/>
                <a:gd name="T6" fmla="*/ 0 w 20"/>
                <a:gd name="T7" fmla="*/ 481 h 499"/>
                <a:gd name="T8" fmla="*/ 10 w 20"/>
                <a:gd name="T9" fmla="*/ 499 h 499"/>
                <a:gd name="T10" fmla="*/ 20 w 20"/>
                <a:gd name="T11" fmla="*/ 481 h 499"/>
                <a:gd name="T12" fmla="*/ 20 w 20"/>
                <a:gd name="T13" fmla="*/ 17 h 499"/>
              </a:gdLst>
              <a:ahLst/>
              <a:cxnLst>
                <a:cxn ang="0">
                  <a:pos x="T0" y="T1"/>
                </a:cxn>
                <a:cxn ang="0">
                  <a:pos x="T2" y="T3"/>
                </a:cxn>
                <a:cxn ang="0">
                  <a:pos x="T4" y="T5"/>
                </a:cxn>
                <a:cxn ang="0">
                  <a:pos x="T6" y="T7"/>
                </a:cxn>
                <a:cxn ang="0">
                  <a:pos x="T8" y="T9"/>
                </a:cxn>
                <a:cxn ang="0">
                  <a:pos x="T10" y="T11"/>
                </a:cxn>
                <a:cxn ang="0">
                  <a:pos x="T12" y="T13"/>
                </a:cxn>
              </a:cxnLst>
              <a:rect l="0" t="0" r="r" b="b"/>
              <a:pathLst>
                <a:path w="20" h="499">
                  <a:moveTo>
                    <a:pt x="20" y="17"/>
                  </a:moveTo>
                  <a:cubicBezTo>
                    <a:pt x="20" y="8"/>
                    <a:pt x="20" y="0"/>
                    <a:pt x="10" y="0"/>
                  </a:cubicBezTo>
                  <a:cubicBezTo>
                    <a:pt x="0" y="0"/>
                    <a:pt x="0" y="8"/>
                    <a:pt x="0" y="17"/>
                  </a:cubicBezTo>
                  <a:lnTo>
                    <a:pt x="0" y="481"/>
                  </a:lnTo>
                  <a:cubicBezTo>
                    <a:pt x="0" y="490"/>
                    <a:pt x="0" y="499"/>
                    <a:pt x="10" y="499"/>
                  </a:cubicBezTo>
                  <a:cubicBezTo>
                    <a:pt x="20" y="499"/>
                    <a:pt x="20" y="490"/>
                    <a:pt x="20" y="481"/>
                  </a:cubicBezTo>
                  <a:lnTo>
                    <a:pt x="20" y="17"/>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4" name="Freeform 262">
              <a:extLst>
                <a:ext uri="{FF2B5EF4-FFF2-40B4-BE49-F238E27FC236}">
                  <a16:creationId xmlns:a16="http://schemas.microsoft.com/office/drawing/2014/main" id="{F668E0D3-3474-4257-A218-E12C0840BB91}"/>
                </a:ext>
              </a:extLst>
            </p:cNvPr>
            <p:cNvSpPr>
              <a:spLocks/>
            </p:cNvSpPr>
            <p:nvPr>
              <p:custDataLst>
                <p:tags r:id="rId23"/>
              </p:custDataLst>
            </p:nvPr>
          </p:nvSpPr>
          <p:spPr bwMode="auto">
            <a:xfrm>
              <a:off x="8215314" y="4440238"/>
              <a:ext cx="12700" cy="361950"/>
            </a:xfrm>
            <a:custGeom>
              <a:avLst/>
              <a:gdLst>
                <a:gd name="T0" fmla="*/ 20 w 20"/>
                <a:gd name="T1" fmla="*/ 17 h 499"/>
                <a:gd name="T2" fmla="*/ 10 w 20"/>
                <a:gd name="T3" fmla="*/ 0 h 499"/>
                <a:gd name="T4" fmla="*/ 0 w 20"/>
                <a:gd name="T5" fmla="*/ 17 h 499"/>
                <a:gd name="T6" fmla="*/ 0 w 20"/>
                <a:gd name="T7" fmla="*/ 481 h 499"/>
                <a:gd name="T8" fmla="*/ 10 w 20"/>
                <a:gd name="T9" fmla="*/ 499 h 499"/>
                <a:gd name="T10" fmla="*/ 20 w 20"/>
                <a:gd name="T11" fmla="*/ 481 h 499"/>
                <a:gd name="T12" fmla="*/ 20 w 20"/>
                <a:gd name="T13" fmla="*/ 17 h 499"/>
              </a:gdLst>
              <a:ahLst/>
              <a:cxnLst>
                <a:cxn ang="0">
                  <a:pos x="T0" y="T1"/>
                </a:cxn>
                <a:cxn ang="0">
                  <a:pos x="T2" y="T3"/>
                </a:cxn>
                <a:cxn ang="0">
                  <a:pos x="T4" y="T5"/>
                </a:cxn>
                <a:cxn ang="0">
                  <a:pos x="T6" y="T7"/>
                </a:cxn>
                <a:cxn ang="0">
                  <a:pos x="T8" y="T9"/>
                </a:cxn>
                <a:cxn ang="0">
                  <a:pos x="T10" y="T11"/>
                </a:cxn>
                <a:cxn ang="0">
                  <a:pos x="T12" y="T13"/>
                </a:cxn>
              </a:cxnLst>
              <a:rect l="0" t="0" r="r" b="b"/>
              <a:pathLst>
                <a:path w="20" h="499">
                  <a:moveTo>
                    <a:pt x="20" y="17"/>
                  </a:moveTo>
                  <a:cubicBezTo>
                    <a:pt x="20" y="8"/>
                    <a:pt x="20" y="0"/>
                    <a:pt x="10" y="0"/>
                  </a:cubicBezTo>
                  <a:cubicBezTo>
                    <a:pt x="0" y="0"/>
                    <a:pt x="0" y="8"/>
                    <a:pt x="0" y="17"/>
                  </a:cubicBezTo>
                  <a:lnTo>
                    <a:pt x="0" y="481"/>
                  </a:lnTo>
                  <a:cubicBezTo>
                    <a:pt x="0" y="490"/>
                    <a:pt x="0" y="499"/>
                    <a:pt x="10" y="499"/>
                  </a:cubicBezTo>
                  <a:cubicBezTo>
                    <a:pt x="20" y="499"/>
                    <a:pt x="20" y="490"/>
                    <a:pt x="20" y="481"/>
                  </a:cubicBezTo>
                  <a:lnTo>
                    <a:pt x="20" y="17"/>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5" name="Freeform 263">
              <a:extLst>
                <a:ext uri="{FF2B5EF4-FFF2-40B4-BE49-F238E27FC236}">
                  <a16:creationId xmlns:a16="http://schemas.microsoft.com/office/drawing/2014/main" id="{760D3459-5C4F-48B7-922E-D7590D095A4C}"/>
                </a:ext>
              </a:extLst>
            </p:cNvPr>
            <p:cNvSpPr>
              <a:spLocks/>
            </p:cNvSpPr>
            <p:nvPr>
              <p:custDataLst>
                <p:tags r:id="rId24"/>
              </p:custDataLst>
            </p:nvPr>
          </p:nvSpPr>
          <p:spPr bwMode="auto">
            <a:xfrm>
              <a:off x="8278814" y="4394200"/>
              <a:ext cx="95250" cy="168275"/>
            </a:xfrm>
            <a:custGeom>
              <a:avLst/>
              <a:gdLst>
                <a:gd name="T0" fmla="*/ 154 w 154"/>
                <a:gd name="T1" fmla="*/ 168 h 232"/>
                <a:gd name="T2" fmla="*/ 142 w 154"/>
                <a:gd name="T3" fmla="*/ 168 h 232"/>
                <a:gd name="T4" fmla="*/ 133 w 154"/>
                <a:gd name="T5" fmla="*/ 200 h 232"/>
                <a:gd name="T6" fmla="*/ 99 w 154"/>
                <a:gd name="T7" fmla="*/ 202 h 232"/>
                <a:gd name="T8" fmla="*/ 35 w 154"/>
                <a:gd name="T9" fmla="*/ 202 h 232"/>
                <a:gd name="T10" fmla="*/ 104 w 154"/>
                <a:gd name="T11" fmla="*/ 144 h 232"/>
                <a:gd name="T12" fmla="*/ 154 w 154"/>
                <a:gd name="T13" fmla="*/ 68 h 232"/>
                <a:gd name="T14" fmla="*/ 73 w 154"/>
                <a:gd name="T15" fmla="*/ 0 h 232"/>
                <a:gd name="T16" fmla="*/ 0 w 154"/>
                <a:gd name="T17" fmla="*/ 63 h 232"/>
                <a:gd name="T18" fmla="*/ 19 w 154"/>
                <a:gd name="T19" fmla="*/ 82 h 232"/>
                <a:gd name="T20" fmla="*/ 37 w 154"/>
                <a:gd name="T21" fmla="*/ 64 h 232"/>
                <a:gd name="T22" fmla="*/ 16 w 154"/>
                <a:gd name="T23" fmla="*/ 45 h 232"/>
                <a:gd name="T24" fmla="*/ 67 w 154"/>
                <a:gd name="T25" fmla="*/ 13 h 232"/>
                <a:gd name="T26" fmla="*/ 120 w 154"/>
                <a:gd name="T27" fmla="*/ 68 h 232"/>
                <a:gd name="T28" fmla="*/ 88 w 154"/>
                <a:gd name="T29" fmla="*/ 135 h 232"/>
                <a:gd name="T30" fmla="*/ 4 w 154"/>
                <a:gd name="T31" fmla="*/ 218 h 232"/>
                <a:gd name="T32" fmla="*/ 0 w 154"/>
                <a:gd name="T33" fmla="*/ 232 h 232"/>
                <a:gd name="T34" fmla="*/ 144 w 154"/>
                <a:gd name="T35" fmla="*/ 232 h 232"/>
                <a:gd name="T36" fmla="*/ 154 w 154"/>
                <a:gd name="T37"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232">
                  <a:moveTo>
                    <a:pt x="154" y="168"/>
                  </a:moveTo>
                  <a:lnTo>
                    <a:pt x="142" y="168"/>
                  </a:lnTo>
                  <a:cubicBezTo>
                    <a:pt x="141" y="176"/>
                    <a:pt x="138" y="197"/>
                    <a:pt x="133" y="200"/>
                  </a:cubicBezTo>
                  <a:cubicBezTo>
                    <a:pt x="131" y="202"/>
                    <a:pt x="104" y="202"/>
                    <a:pt x="99" y="202"/>
                  </a:cubicBezTo>
                  <a:lnTo>
                    <a:pt x="35" y="202"/>
                  </a:lnTo>
                  <a:cubicBezTo>
                    <a:pt x="71" y="170"/>
                    <a:pt x="83" y="160"/>
                    <a:pt x="104" y="144"/>
                  </a:cubicBezTo>
                  <a:cubicBezTo>
                    <a:pt x="130" y="123"/>
                    <a:pt x="154" y="101"/>
                    <a:pt x="154" y="68"/>
                  </a:cubicBezTo>
                  <a:cubicBezTo>
                    <a:pt x="154" y="26"/>
                    <a:pt x="117" y="0"/>
                    <a:pt x="73" y="0"/>
                  </a:cubicBezTo>
                  <a:cubicBezTo>
                    <a:pt x="29" y="0"/>
                    <a:pt x="0" y="31"/>
                    <a:pt x="0" y="63"/>
                  </a:cubicBezTo>
                  <a:cubicBezTo>
                    <a:pt x="0" y="80"/>
                    <a:pt x="15" y="82"/>
                    <a:pt x="19" y="82"/>
                  </a:cubicBezTo>
                  <a:cubicBezTo>
                    <a:pt x="27" y="82"/>
                    <a:pt x="37" y="76"/>
                    <a:pt x="37" y="64"/>
                  </a:cubicBezTo>
                  <a:cubicBezTo>
                    <a:pt x="37" y="57"/>
                    <a:pt x="35" y="45"/>
                    <a:pt x="16" y="45"/>
                  </a:cubicBezTo>
                  <a:cubicBezTo>
                    <a:pt x="27" y="20"/>
                    <a:pt x="51" y="13"/>
                    <a:pt x="67" y="13"/>
                  </a:cubicBezTo>
                  <a:cubicBezTo>
                    <a:pt x="102" y="13"/>
                    <a:pt x="120" y="40"/>
                    <a:pt x="120" y="68"/>
                  </a:cubicBezTo>
                  <a:cubicBezTo>
                    <a:pt x="120" y="99"/>
                    <a:pt x="99" y="123"/>
                    <a:pt x="88" y="135"/>
                  </a:cubicBezTo>
                  <a:lnTo>
                    <a:pt x="4" y="218"/>
                  </a:lnTo>
                  <a:cubicBezTo>
                    <a:pt x="0" y="221"/>
                    <a:pt x="0" y="222"/>
                    <a:pt x="0" y="232"/>
                  </a:cubicBezTo>
                  <a:lnTo>
                    <a:pt x="144" y="232"/>
                  </a:lnTo>
                  <a:lnTo>
                    <a:pt x="154" y="168"/>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6" name="Freeform 264">
              <a:extLst>
                <a:ext uri="{FF2B5EF4-FFF2-40B4-BE49-F238E27FC236}">
                  <a16:creationId xmlns:a16="http://schemas.microsoft.com/office/drawing/2014/main" id="{DE623C9F-CE7B-4633-BCDF-413A22BE652F}"/>
                </a:ext>
              </a:extLst>
            </p:cNvPr>
            <p:cNvSpPr>
              <a:spLocks/>
            </p:cNvSpPr>
            <p:nvPr>
              <p:custDataLst>
                <p:tags r:id="rId25"/>
              </p:custDataLst>
            </p:nvPr>
          </p:nvSpPr>
          <p:spPr bwMode="auto">
            <a:xfrm>
              <a:off x="8278814" y="4632325"/>
              <a:ext cx="95250" cy="169863"/>
            </a:xfrm>
            <a:custGeom>
              <a:avLst/>
              <a:gdLst>
                <a:gd name="T0" fmla="*/ 154 w 154"/>
                <a:gd name="T1" fmla="*/ 169 h 232"/>
                <a:gd name="T2" fmla="*/ 142 w 154"/>
                <a:gd name="T3" fmla="*/ 169 h 232"/>
                <a:gd name="T4" fmla="*/ 133 w 154"/>
                <a:gd name="T5" fmla="*/ 200 h 232"/>
                <a:gd name="T6" fmla="*/ 99 w 154"/>
                <a:gd name="T7" fmla="*/ 202 h 232"/>
                <a:gd name="T8" fmla="*/ 35 w 154"/>
                <a:gd name="T9" fmla="*/ 202 h 232"/>
                <a:gd name="T10" fmla="*/ 104 w 154"/>
                <a:gd name="T11" fmla="*/ 144 h 232"/>
                <a:gd name="T12" fmla="*/ 154 w 154"/>
                <a:gd name="T13" fmla="*/ 68 h 232"/>
                <a:gd name="T14" fmla="*/ 73 w 154"/>
                <a:gd name="T15" fmla="*/ 0 h 232"/>
                <a:gd name="T16" fmla="*/ 0 w 154"/>
                <a:gd name="T17" fmla="*/ 63 h 232"/>
                <a:gd name="T18" fmla="*/ 19 w 154"/>
                <a:gd name="T19" fmla="*/ 82 h 232"/>
                <a:gd name="T20" fmla="*/ 37 w 154"/>
                <a:gd name="T21" fmla="*/ 64 h 232"/>
                <a:gd name="T22" fmla="*/ 16 w 154"/>
                <a:gd name="T23" fmla="*/ 45 h 232"/>
                <a:gd name="T24" fmla="*/ 67 w 154"/>
                <a:gd name="T25" fmla="*/ 13 h 232"/>
                <a:gd name="T26" fmla="*/ 120 w 154"/>
                <a:gd name="T27" fmla="*/ 68 h 232"/>
                <a:gd name="T28" fmla="*/ 88 w 154"/>
                <a:gd name="T29" fmla="*/ 135 h 232"/>
                <a:gd name="T30" fmla="*/ 4 w 154"/>
                <a:gd name="T31" fmla="*/ 218 h 232"/>
                <a:gd name="T32" fmla="*/ 0 w 154"/>
                <a:gd name="T33" fmla="*/ 232 h 232"/>
                <a:gd name="T34" fmla="*/ 144 w 154"/>
                <a:gd name="T35" fmla="*/ 232 h 232"/>
                <a:gd name="T36" fmla="*/ 154 w 154"/>
                <a:gd name="T37" fmla="*/ 169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232">
                  <a:moveTo>
                    <a:pt x="154" y="169"/>
                  </a:moveTo>
                  <a:lnTo>
                    <a:pt x="142" y="169"/>
                  </a:lnTo>
                  <a:cubicBezTo>
                    <a:pt x="141" y="176"/>
                    <a:pt x="138" y="197"/>
                    <a:pt x="133" y="200"/>
                  </a:cubicBezTo>
                  <a:cubicBezTo>
                    <a:pt x="131" y="202"/>
                    <a:pt x="104" y="202"/>
                    <a:pt x="99" y="202"/>
                  </a:cubicBezTo>
                  <a:lnTo>
                    <a:pt x="35" y="202"/>
                  </a:lnTo>
                  <a:cubicBezTo>
                    <a:pt x="71" y="170"/>
                    <a:pt x="83" y="160"/>
                    <a:pt x="104" y="144"/>
                  </a:cubicBezTo>
                  <a:cubicBezTo>
                    <a:pt x="130" y="123"/>
                    <a:pt x="154" y="102"/>
                    <a:pt x="154" y="68"/>
                  </a:cubicBezTo>
                  <a:cubicBezTo>
                    <a:pt x="154" y="26"/>
                    <a:pt x="117" y="0"/>
                    <a:pt x="73" y="0"/>
                  </a:cubicBezTo>
                  <a:cubicBezTo>
                    <a:pt x="29" y="0"/>
                    <a:pt x="0" y="31"/>
                    <a:pt x="0" y="63"/>
                  </a:cubicBezTo>
                  <a:cubicBezTo>
                    <a:pt x="0" y="81"/>
                    <a:pt x="15" y="82"/>
                    <a:pt x="19" y="82"/>
                  </a:cubicBezTo>
                  <a:cubicBezTo>
                    <a:pt x="27" y="82"/>
                    <a:pt x="37" y="76"/>
                    <a:pt x="37" y="64"/>
                  </a:cubicBezTo>
                  <a:cubicBezTo>
                    <a:pt x="37" y="58"/>
                    <a:pt x="35" y="45"/>
                    <a:pt x="16" y="45"/>
                  </a:cubicBezTo>
                  <a:cubicBezTo>
                    <a:pt x="27" y="21"/>
                    <a:pt x="51" y="13"/>
                    <a:pt x="67" y="13"/>
                  </a:cubicBezTo>
                  <a:cubicBezTo>
                    <a:pt x="102" y="13"/>
                    <a:pt x="120" y="40"/>
                    <a:pt x="120" y="68"/>
                  </a:cubicBezTo>
                  <a:cubicBezTo>
                    <a:pt x="120" y="99"/>
                    <a:pt x="99" y="123"/>
                    <a:pt x="88" y="135"/>
                  </a:cubicBezTo>
                  <a:lnTo>
                    <a:pt x="4" y="218"/>
                  </a:lnTo>
                  <a:cubicBezTo>
                    <a:pt x="0" y="222"/>
                    <a:pt x="0" y="222"/>
                    <a:pt x="0" y="232"/>
                  </a:cubicBezTo>
                  <a:lnTo>
                    <a:pt x="144" y="232"/>
                  </a:lnTo>
                  <a:lnTo>
                    <a:pt x="154" y="169"/>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43" name="TextBox 742">
            <a:extLst>
              <a:ext uri="{FF2B5EF4-FFF2-40B4-BE49-F238E27FC236}">
                <a16:creationId xmlns:a16="http://schemas.microsoft.com/office/drawing/2014/main" id="{F255F442-1486-4A85-B3D6-BA058C9F2B1E}"/>
              </a:ext>
            </a:extLst>
          </p:cNvPr>
          <p:cNvSpPr txBox="1"/>
          <p:nvPr/>
        </p:nvSpPr>
        <p:spPr>
          <a:xfrm>
            <a:off x="5008691" y="4951516"/>
            <a:ext cx="1015148" cy="461665"/>
          </a:xfrm>
          <a:prstGeom prst="rect">
            <a:avLst/>
          </a:prstGeom>
          <a:noFill/>
        </p:spPr>
        <p:txBody>
          <a:bodyPr wrap="square" rtlCol="0">
            <a:spAutoFit/>
          </a:bodyPr>
          <a:lstStyle/>
          <a:p>
            <a:pPr algn="r"/>
            <a:r>
              <a:rPr lang="en-US" sz="2400" dirty="0"/>
              <a:t>where</a:t>
            </a:r>
          </a:p>
        </p:txBody>
      </p:sp>
    </p:spTree>
    <p:extLst>
      <p:ext uri="{BB962C8B-B14F-4D97-AF65-F5344CB8AC3E}">
        <p14:creationId xmlns:p14="http://schemas.microsoft.com/office/powerpoint/2010/main" val="361808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A8548330-C812-4BD1-9EC3-A43A6525BDEC}"/>
              </a:ext>
            </a:extLst>
          </p:cNvPr>
          <p:cNvSpPr>
            <a:spLocks noGrp="1" noChangeArrowheads="1"/>
          </p:cNvSpPr>
          <p:nvPr>
            <p:ph type="title"/>
          </p:nvPr>
        </p:nvSpPr>
        <p:spPr/>
        <p:txBody>
          <a:bodyPr/>
          <a:lstStyle/>
          <a:p>
            <a:r>
              <a:rPr lang="en-US" altLang="zh-CN" dirty="0"/>
              <a:t>Reinforcement learning</a:t>
            </a:r>
          </a:p>
        </p:txBody>
      </p:sp>
      <p:sp>
        <p:nvSpPr>
          <p:cNvPr id="55299" name="Rectangle 3">
            <a:extLst>
              <a:ext uri="{FF2B5EF4-FFF2-40B4-BE49-F238E27FC236}">
                <a16:creationId xmlns:a16="http://schemas.microsoft.com/office/drawing/2014/main" id="{35E19C91-AA7F-4626-B34D-261B2DD36763}"/>
              </a:ext>
            </a:extLst>
          </p:cNvPr>
          <p:cNvSpPr>
            <a:spLocks noGrp="1" noChangeArrowheads="1"/>
          </p:cNvSpPr>
          <p:nvPr>
            <p:ph type="body" idx="1"/>
          </p:nvPr>
        </p:nvSpPr>
        <p:spPr/>
        <p:txBody>
          <a:bodyPr/>
          <a:lstStyle/>
          <a:p>
            <a:r>
              <a:rPr lang="en-US" altLang="zh-CN" sz="2000" dirty="0"/>
              <a:t>In the case of the agent acts on its environment, it receives some evaluation of its action (reinforcement), but is not told of which action is the correct one to achieve its goal</a:t>
            </a:r>
            <a:endParaRPr lang="en-US" altLang="zh-CN" dirty="0"/>
          </a:p>
          <a:p>
            <a:endParaRPr lang="en-US" altLang="zh-CN" sz="2800" dirty="0"/>
          </a:p>
        </p:txBody>
      </p:sp>
      <p:sp>
        <p:nvSpPr>
          <p:cNvPr id="2" name="Footer Placeholder 1">
            <a:extLst>
              <a:ext uri="{FF2B5EF4-FFF2-40B4-BE49-F238E27FC236}">
                <a16:creationId xmlns:a16="http://schemas.microsoft.com/office/drawing/2014/main" id="{455AFA7F-6056-40F6-9F28-8585AB610012}"/>
              </a:ext>
            </a:extLst>
          </p:cNvPr>
          <p:cNvSpPr>
            <a:spLocks noGrp="1"/>
          </p:cNvSpPr>
          <p:nvPr>
            <p:ph type="ftr" sz="quarter" idx="11"/>
          </p:nvPr>
        </p:nvSpPr>
        <p:spPr/>
        <p:txBody>
          <a:bodyPr/>
          <a:lstStyle/>
          <a:p>
            <a:r>
              <a:rPr lang="en-US"/>
              <a:t>zeshan.khan@nu.edu.pk</a:t>
            </a:r>
            <a:endParaRPr lang="LID4096"/>
          </a:p>
        </p:txBody>
      </p:sp>
      <p:sp>
        <p:nvSpPr>
          <p:cNvPr id="3" name="Slide Number Placeholder 2">
            <a:extLst>
              <a:ext uri="{FF2B5EF4-FFF2-40B4-BE49-F238E27FC236}">
                <a16:creationId xmlns:a16="http://schemas.microsoft.com/office/drawing/2014/main" id="{B2433447-FF39-4E40-B6AC-1B2A1F187E2F}"/>
              </a:ext>
            </a:extLst>
          </p:cNvPr>
          <p:cNvSpPr>
            <a:spLocks noGrp="1"/>
          </p:cNvSpPr>
          <p:nvPr>
            <p:ph type="sldNum" sz="quarter" idx="12"/>
          </p:nvPr>
        </p:nvSpPr>
        <p:spPr/>
        <p:txBody>
          <a:bodyPr>
            <a:normAutofit lnSpcReduction="10000"/>
          </a:bodyPr>
          <a:lstStyle/>
          <a:p>
            <a:fld id="{91F3A733-5CBF-4C1A-BB1C-3E618A131503}" type="slidenum">
              <a:rPr lang="LID4096" smtClean="0"/>
              <a:t>2</a:t>
            </a:fld>
            <a:endParaRPr lang="LID4096"/>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CCDD1F6C-D634-43F2-8076-7A5DF5441099}"/>
              </a:ext>
            </a:extLst>
          </p:cNvPr>
          <p:cNvSpPr>
            <a:spLocks noGrp="1" noChangeArrowheads="1"/>
          </p:cNvSpPr>
          <p:nvPr>
            <p:ph type="title"/>
          </p:nvPr>
        </p:nvSpPr>
        <p:spPr/>
        <p:txBody>
          <a:bodyPr/>
          <a:lstStyle/>
          <a:p>
            <a:r>
              <a:rPr lang="en-US" altLang="zh-CN"/>
              <a:t>Model based v.s.Model free approaches</a:t>
            </a:r>
          </a:p>
        </p:txBody>
      </p:sp>
      <p:sp>
        <p:nvSpPr>
          <p:cNvPr id="49155" name="Rectangle 3">
            <a:extLst>
              <a:ext uri="{FF2B5EF4-FFF2-40B4-BE49-F238E27FC236}">
                <a16:creationId xmlns:a16="http://schemas.microsoft.com/office/drawing/2014/main" id="{A6B07135-8094-4BEC-B54B-EBD052F60B57}"/>
              </a:ext>
            </a:extLst>
          </p:cNvPr>
          <p:cNvSpPr>
            <a:spLocks noGrp="1" noChangeArrowheads="1"/>
          </p:cNvSpPr>
          <p:nvPr>
            <p:ph idx="1"/>
          </p:nvPr>
        </p:nvSpPr>
        <p:spPr/>
        <p:txBody>
          <a:bodyPr>
            <a:normAutofit lnSpcReduction="10000"/>
          </a:bodyPr>
          <a:lstStyle/>
          <a:p>
            <a:pPr>
              <a:lnSpc>
                <a:spcPct val="90000"/>
              </a:lnSpc>
            </a:pPr>
            <a:r>
              <a:rPr lang="en-US" altLang="zh-CN" sz="2400"/>
              <a:t>But, we don</a:t>
            </a:r>
            <a:r>
              <a:rPr lang="en-US" altLang="zh-CN" sz="2400">
                <a:latin typeface="Times New Roman" panose="02020603050405020304" pitchFamily="18" charset="0"/>
              </a:rPr>
              <a:t>’</a:t>
            </a:r>
            <a:r>
              <a:rPr lang="en-US" altLang="zh-CN" sz="2400"/>
              <a:t>t know anything about the environment model</a:t>
            </a:r>
            <a:r>
              <a:rPr lang="en-US" altLang="zh-CN" sz="2400">
                <a:latin typeface="Times New Roman" panose="02020603050405020304" pitchFamily="18" charset="0"/>
              </a:rPr>
              <a:t>—</a:t>
            </a:r>
            <a:r>
              <a:rPr lang="en-US" altLang="zh-CN" sz="2400"/>
              <a:t>the transition function </a:t>
            </a:r>
            <a:r>
              <a:rPr lang="en-US" altLang="zh-CN" sz="2400" i="1"/>
              <a:t>T(s,a,s</a:t>
            </a:r>
            <a:r>
              <a:rPr lang="en-US" altLang="zh-CN" sz="2400" i="1">
                <a:latin typeface="Times New Roman" panose="02020603050405020304" pitchFamily="18" charset="0"/>
              </a:rPr>
              <a:t>’</a:t>
            </a:r>
            <a:r>
              <a:rPr lang="en-US" altLang="zh-CN" sz="2400" i="1"/>
              <a:t>) </a:t>
            </a:r>
          </a:p>
          <a:p>
            <a:pPr>
              <a:lnSpc>
                <a:spcPct val="90000"/>
              </a:lnSpc>
            </a:pPr>
            <a:r>
              <a:rPr lang="en-US" altLang="zh-CN" sz="2400"/>
              <a:t>Here comes two approaches</a:t>
            </a:r>
          </a:p>
          <a:p>
            <a:pPr lvl="1">
              <a:lnSpc>
                <a:spcPct val="90000"/>
              </a:lnSpc>
            </a:pPr>
            <a:r>
              <a:rPr lang="en-US" altLang="zh-CN" sz="2000" i="1">
                <a:latin typeface="Times New Roman" panose="02020603050405020304" pitchFamily="18" charset="0"/>
              </a:rPr>
              <a:t>Model based approach RL</a:t>
            </a:r>
            <a:r>
              <a:rPr lang="en-US" altLang="zh-CN" sz="2000">
                <a:latin typeface="Times New Roman" panose="02020603050405020304" pitchFamily="18" charset="0"/>
              </a:rPr>
              <a:t>:</a:t>
            </a:r>
            <a:r>
              <a:rPr lang="en-US" altLang="zh-CN" sz="2000"/>
              <a:t> </a:t>
            </a:r>
          </a:p>
          <a:p>
            <a:pPr lvl="1">
              <a:lnSpc>
                <a:spcPct val="90000"/>
              </a:lnSpc>
              <a:buFont typeface="Wingdings" panose="05000000000000000000" pitchFamily="2" charset="2"/>
              <a:buNone/>
            </a:pPr>
            <a:r>
              <a:rPr lang="en-US" altLang="zh-CN" sz="2000"/>
              <a:t>   learn the model, and use it to derive the optimal  policy.</a:t>
            </a:r>
          </a:p>
          <a:p>
            <a:pPr lvl="2">
              <a:lnSpc>
                <a:spcPct val="90000"/>
              </a:lnSpc>
              <a:buFont typeface="Wingdings" panose="05000000000000000000" pitchFamily="2" charset="2"/>
              <a:buNone/>
            </a:pPr>
            <a:r>
              <a:rPr lang="en-US" altLang="zh-CN" sz="1800"/>
              <a:t>   e.g  Adaptive dynamic learning(ADP) approach</a:t>
            </a:r>
          </a:p>
          <a:p>
            <a:pPr lvl="2">
              <a:lnSpc>
                <a:spcPct val="90000"/>
              </a:lnSpc>
              <a:buFont typeface="Wingdings" panose="05000000000000000000" pitchFamily="2" charset="2"/>
              <a:buNone/>
            </a:pPr>
            <a:endParaRPr lang="en-US" altLang="zh-CN" sz="1800"/>
          </a:p>
          <a:p>
            <a:pPr lvl="1">
              <a:lnSpc>
                <a:spcPct val="90000"/>
              </a:lnSpc>
            </a:pPr>
            <a:r>
              <a:rPr lang="en-US" altLang="zh-CN" sz="2000" i="1">
                <a:latin typeface="Times New Roman" panose="02020603050405020304" pitchFamily="18" charset="0"/>
              </a:rPr>
              <a:t>Model free approach RL</a:t>
            </a:r>
            <a:r>
              <a:rPr lang="en-US" altLang="zh-CN" sz="2000">
                <a:latin typeface="Times New Roman" panose="02020603050405020304" pitchFamily="18" charset="0"/>
              </a:rPr>
              <a:t>:</a:t>
            </a:r>
          </a:p>
          <a:p>
            <a:pPr lvl="1">
              <a:lnSpc>
                <a:spcPct val="90000"/>
              </a:lnSpc>
              <a:buFont typeface="Wingdings" panose="05000000000000000000" pitchFamily="2" charset="2"/>
              <a:buNone/>
            </a:pPr>
            <a:r>
              <a:rPr lang="en-US" altLang="zh-CN" sz="2000"/>
              <a:t>   derive the optimal policy without learning the model.  </a:t>
            </a:r>
          </a:p>
          <a:p>
            <a:pPr lvl="2">
              <a:lnSpc>
                <a:spcPct val="90000"/>
              </a:lnSpc>
              <a:buFont typeface="Wingdings" panose="05000000000000000000" pitchFamily="2" charset="2"/>
              <a:buNone/>
            </a:pPr>
            <a:r>
              <a:rPr lang="en-US" altLang="zh-CN" sz="1800"/>
              <a:t>  e.g  LMS and Temporal difference approach</a:t>
            </a:r>
          </a:p>
          <a:p>
            <a:pPr lvl="2">
              <a:lnSpc>
                <a:spcPct val="90000"/>
              </a:lnSpc>
              <a:buFont typeface="Wingdings" panose="05000000000000000000" pitchFamily="2" charset="2"/>
              <a:buNone/>
            </a:pPr>
            <a:endParaRPr lang="en-US" altLang="zh-CN" sz="1800"/>
          </a:p>
          <a:p>
            <a:pPr>
              <a:lnSpc>
                <a:spcPct val="90000"/>
              </a:lnSpc>
            </a:pPr>
            <a:r>
              <a:rPr lang="en-US" altLang="zh-CN" sz="2400"/>
              <a:t>Which one is better?</a:t>
            </a:r>
          </a:p>
        </p:txBody>
      </p:sp>
      <p:sp>
        <p:nvSpPr>
          <p:cNvPr id="2" name="Footer Placeholder 1">
            <a:extLst>
              <a:ext uri="{FF2B5EF4-FFF2-40B4-BE49-F238E27FC236}">
                <a16:creationId xmlns:a16="http://schemas.microsoft.com/office/drawing/2014/main" id="{02BE9A87-F572-49BA-B10A-9F70C8E0B807}"/>
              </a:ext>
            </a:extLst>
          </p:cNvPr>
          <p:cNvSpPr>
            <a:spLocks noGrp="1"/>
          </p:cNvSpPr>
          <p:nvPr>
            <p:ph type="ftr" sz="quarter" idx="11"/>
          </p:nvPr>
        </p:nvSpPr>
        <p:spPr/>
        <p:txBody>
          <a:bodyPr/>
          <a:lstStyle/>
          <a:p>
            <a:r>
              <a:rPr lang="en-US"/>
              <a:t>zeshan.khan@nu.edu.pk</a:t>
            </a:r>
            <a:endParaRPr lang="LID4096"/>
          </a:p>
        </p:txBody>
      </p:sp>
      <p:sp>
        <p:nvSpPr>
          <p:cNvPr id="3" name="Slide Number Placeholder 2">
            <a:extLst>
              <a:ext uri="{FF2B5EF4-FFF2-40B4-BE49-F238E27FC236}">
                <a16:creationId xmlns:a16="http://schemas.microsoft.com/office/drawing/2014/main" id="{05379147-C218-42B1-B2F0-2A2EBAC34807}"/>
              </a:ext>
            </a:extLst>
          </p:cNvPr>
          <p:cNvSpPr>
            <a:spLocks noGrp="1"/>
          </p:cNvSpPr>
          <p:nvPr>
            <p:ph type="sldNum" sz="quarter" idx="12"/>
          </p:nvPr>
        </p:nvSpPr>
        <p:spPr/>
        <p:txBody>
          <a:bodyPr>
            <a:normAutofit lnSpcReduction="10000"/>
          </a:bodyPr>
          <a:lstStyle/>
          <a:p>
            <a:fld id="{91F3A733-5CBF-4C1A-BB1C-3E618A131503}" type="slidenum">
              <a:rPr lang="LID4096" smtClean="0"/>
              <a:t>20</a:t>
            </a:fld>
            <a:endParaRPr lang="LID4096"/>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AC52F67E-3968-427C-9DA8-57468A9950FB}"/>
              </a:ext>
            </a:extLst>
          </p:cNvPr>
          <p:cNvSpPr>
            <a:spLocks noGrp="1" noChangeArrowheads="1"/>
          </p:cNvSpPr>
          <p:nvPr>
            <p:ph type="title"/>
          </p:nvPr>
        </p:nvSpPr>
        <p:spPr/>
        <p:txBody>
          <a:bodyPr/>
          <a:lstStyle/>
          <a:p>
            <a:r>
              <a:rPr lang="en-US" altLang="zh-CN" dirty="0"/>
              <a:t>Passive </a:t>
            </a:r>
            <a:r>
              <a:rPr lang="en-US" altLang="zh-CN" dirty="0" err="1"/>
              <a:t>v.s</a:t>
            </a:r>
            <a:r>
              <a:rPr lang="en-US" altLang="zh-CN" dirty="0"/>
              <a:t>. Active learning</a:t>
            </a:r>
          </a:p>
        </p:txBody>
      </p:sp>
      <p:sp>
        <p:nvSpPr>
          <p:cNvPr id="3075" name="Rectangle 3">
            <a:extLst>
              <a:ext uri="{FF2B5EF4-FFF2-40B4-BE49-F238E27FC236}">
                <a16:creationId xmlns:a16="http://schemas.microsoft.com/office/drawing/2014/main" id="{075660F5-5E7A-4565-9D54-19A3EDDF5C61}"/>
              </a:ext>
            </a:extLst>
          </p:cNvPr>
          <p:cNvSpPr>
            <a:spLocks noGrp="1" noChangeArrowheads="1"/>
          </p:cNvSpPr>
          <p:nvPr>
            <p:ph type="body" idx="1"/>
          </p:nvPr>
        </p:nvSpPr>
        <p:spPr/>
        <p:txBody>
          <a:bodyPr>
            <a:normAutofit/>
          </a:bodyPr>
          <a:lstStyle/>
          <a:p>
            <a:r>
              <a:rPr lang="en-US" altLang="zh-CN" sz="2400" dirty="0"/>
              <a:t>Passive learning</a:t>
            </a:r>
          </a:p>
        </p:txBody>
      </p:sp>
      <p:sp>
        <p:nvSpPr>
          <p:cNvPr id="2" name="Content Placeholder 1">
            <a:extLst>
              <a:ext uri="{FF2B5EF4-FFF2-40B4-BE49-F238E27FC236}">
                <a16:creationId xmlns:a16="http://schemas.microsoft.com/office/drawing/2014/main" id="{EEC5751D-AB15-4FD2-A98A-D203CC7C730E}"/>
              </a:ext>
            </a:extLst>
          </p:cNvPr>
          <p:cNvSpPr>
            <a:spLocks noGrp="1"/>
          </p:cNvSpPr>
          <p:nvPr>
            <p:ph sz="half" idx="2"/>
          </p:nvPr>
        </p:nvSpPr>
        <p:spPr/>
        <p:txBody>
          <a:bodyPr/>
          <a:lstStyle/>
          <a:p>
            <a:r>
              <a:rPr lang="en-US" altLang="zh-CN" sz="2600" dirty="0"/>
              <a:t>The agent imply watches the world going by and tries to learn the utilities of being in various states</a:t>
            </a:r>
          </a:p>
          <a:p>
            <a:endParaRPr lang="LID4096" dirty="0"/>
          </a:p>
        </p:txBody>
      </p:sp>
      <p:sp>
        <p:nvSpPr>
          <p:cNvPr id="3" name="Text Placeholder 2">
            <a:extLst>
              <a:ext uri="{FF2B5EF4-FFF2-40B4-BE49-F238E27FC236}">
                <a16:creationId xmlns:a16="http://schemas.microsoft.com/office/drawing/2014/main" id="{9A882B34-8ECF-437B-9E38-C6A4B5448288}"/>
              </a:ext>
            </a:extLst>
          </p:cNvPr>
          <p:cNvSpPr>
            <a:spLocks noGrp="1"/>
          </p:cNvSpPr>
          <p:nvPr>
            <p:ph type="body" sz="quarter" idx="3"/>
          </p:nvPr>
        </p:nvSpPr>
        <p:spPr/>
        <p:txBody>
          <a:bodyPr>
            <a:normAutofit/>
          </a:bodyPr>
          <a:lstStyle/>
          <a:p>
            <a:r>
              <a:rPr lang="en-US" altLang="zh-CN" sz="2000" dirty="0"/>
              <a:t>Active learning</a:t>
            </a:r>
          </a:p>
        </p:txBody>
      </p:sp>
      <p:sp>
        <p:nvSpPr>
          <p:cNvPr id="4" name="Content Placeholder 3">
            <a:extLst>
              <a:ext uri="{FF2B5EF4-FFF2-40B4-BE49-F238E27FC236}">
                <a16:creationId xmlns:a16="http://schemas.microsoft.com/office/drawing/2014/main" id="{0907D6A4-71C4-4DA8-9421-4A92F0521F75}"/>
              </a:ext>
            </a:extLst>
          </p:cNvPr>
          <p:cNvSpPr>
            <a:spLocks noGrp="1"/>
          </p:cNvSpPr>
          <p:nvPr>
            <p:ph sz="quarter" idx="4"/>
          </p:nvPr>
        </p:nvSpPr>
        <p:spPr/>
        <p:txBody>
          <a:bodyPr/>
          <a:lstStyle/>
          <a:p>
            <a:r>
              <a:rPr lang="en-US" altLang="zh-CN" sz="2600" dirty="0"/>
              <a:t>The agent not simply watches, but also acts </a:t>
            </a:r>
          </a:p>
          <a:p>
            <a:endParaRPr lang="LID4096" dirty="0"/>
          </a:p>
        </p:txBody>
      </p:sp>
      <p:sp>
        <p:nvSpPr>
          <p:cNvPr id="5" name="Footer Placeholder 4">
            <a:extLst>
              <a:ext uri="{FF2B5EF4-FFF2-40B4-BE49-F238E27FC236}">
                <a16:creationId xmlns:a16="http://schemas.microsoft.com/office/drawing/2014/main" id="{2EDA6E13-843A-4979-80DA-FF6BDA6F3E4D}"/>
              </a:ext>
            </a:extLst>
          </p:cNvPr>
          <p:cNvSpPr>
            <a:spLocks noGrp="1"/>
          </p:cNvSpPr>
          <p:nvPr>
            <p:ph type="ftr" sz="quarter" idx="11"/>
          </p:nvPr>
        </p:nvSpPr>
        <p:spPr/>
        <p:txBody>
          <a:bodyPr/>
          <a:lstStyle/>
          <a:p>
            <a:r>
              <a:rPr lang="en-US"/>
              <a:t>zeshan.khan@nu.edu.pk</a:t>
            </a:r>
            <a:endParaRPr lang="LID4096"/>
          </a:p>
        </p:txBody>
      </p:sp>
      <p:sp>
        <p:nvSpPr>
          <p:cNvPr id="6" name="Slide Number Placeholder 5">
            <a:extLst>
              <a:ext uri="{FF2B5EF4-FFF2-40B4-BE49-F238E27FC236}">
                <a16:creationId xmlns:a16="http://schemas.microsoft.com/office/drawing/2014/main" id="{37C825D4-2A09-4911-8761-80E45A504FE9}"/>
              </a:ext>
            </a:extLst>
          </p:cNvPr>
          <p:cNvSpPr>
            <a:spLocks noGrp="1"/>
          </p:cNvSpPr>
          <p:nvPr>
            <p:ph type="sldNum" sz="quarter" idx="12"/>
          </p:nvPr>
        </p:nvSpPr>
        <p:spPr/>
        <p:txBody>
          <a:bodyPr>
            <a:normAutofit lnSpcReduction="10000"/>
          </a:bodyPr>
          <a:lstStyle/>
          <a:p>
            <a:fld id="{91F3A733-5CBF-4C1A-BB1C-3E618A131503}" type="slidenum">
              <a:rPr lang="LID4096" smtClean="0"/>
              <a:t>21</a:t>
            </a:fld>
            <a:endParaRPr lang="LID4096"/>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69B03D24-3FCE-4133-801C-3228EBD31BE0}"/>
              </a:ext>
            </a:extLst>
          </p:cNvPr>
          <p:cNvSpPr>
            <a:spLocks noGrp="1" noChangeArrowheads="1"/>
          </p:cNvSpPr>
          <p:nvPr>
            <p:ph type="title"/>
          </p:nvPr>
        </p:nvSpPr>
        <p:spPr/>
        <p:txBody>
          <a:bodyPr/>
          <a:lstStyle/>
          <a:p>
            <a:r>
              <a:rPr lang="en-US" altLang="zh-CN"/>
              <a:t>Example environment</a:t>
            </a:r>
          </a:p>
        </p:txBody>
      </p:sp>
      <p:graphicFrame>
        <p:nvGraphicFramePr>
          <p:cNvPr id="39939" name="Object 3">
            <a:extLst>
              <a:ext uri="{FF2B5EF4-FFF2-40B4-BE49-F238E27FC236}">
                <a16:creationId xmlns:a16="http://schemas.microsoft.com/office/drawing/2014/main" id="{B86E9A41-E5E4-41D9-90E4-20B9CA8C6C47}"/>
              </a:ext>
            </a:extLst>
          </p:cNvPr>
          <p:cNvGraphicFramePr>
            <a:graphicFrameLocks noGrp="1" noChangeAspect="1"/>
          </p:cNvGraphicFramePr>
          <p:nvPr>
            <p:ph type="body" idx="1"/>
          </p:nvPr>
        </p:nvGraphicFramePr>
        <p:xfrm>
          <a:off x="3611563" y="2085976"/>
          <a:ext cx="4679950" cy="3211513"/>
        </p:xfrm>
        <a:graphic>
          <a:graphicData uri="http://schemas.openxmlformats.org/presentationml/2006/ole">
            <mc:AlternateContent xmlns:mc="http://schemas.openxmlformats.org/markup-compatibility/2006">
              <mc:Choice xmlns:v="urn:schemas-microsoft-com:vml" Requires="v">
                <p:oleObj spid="_x0000_s3110" name="位图图像" r:id="rId3" imgW="4676190" imgH="3533333" progId="Paint.Picture">
                  <p:embed/>
                </p:oleObj>
              </mc:Choice>
              <mc:Fallback>
                <p:oleObj name="位图图像" r:id="rId3" imgW="4676190" imgH="3533333" progId="Paint.Picture">
                  <p:embed/>
                  <p:pic>
                    <p:nvPicPr>
                      <p:cNvPr id="39939" name="Object 3">
                        <a:extLst>
                          <a:ext uri="{FF2B5EF4-FFF2-40B4-BE49-F238E27FC236}">
                            <a16:creationId xmlns:a16="http://schemas.microsoft.com/office/drawing/2014/main" id="{B86E9A41-E5E4-41D9-90E4-20B9CA8C6C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1563" y="2085976"/>
                        <a:ext cx="4679950" cy="3211513"/>
                      </a:xfrm>
                      <a:prstGeom prst="rect">
                        <a:avLst/>
                      </a:prstGeom>
                    </p:spPr>
                  </p:pic>
                </p:oleObj>
              </mc:Fallback>
            </mc:AlternateContent>
          </a:graphicData>
        </a:graphic>
      </p:graphicFrame>
      <p:sp>
        <p:nvSpPr>
          <p:cNvPr id="2" name="Footer Placeholder 1">
            <a:extLst>
              <a:ext uri="{FF2B5EF4-FFF2-40B4-BE49-F238E27FC236}">
                <a16:creationId xmlns:a16="http://schemas.microsoft.com/office/drawing/2014/main" id="{FE7AE7AF-A9C1-409F-AF92-119C9BF4796F}"/>
              </a:ext>
            </a:extLst>
          </p:cNvPr>
          <p:cNvSpPr>
            <a:spLocks noGrp="1"/>
          </p:cNvSpPr>
          <p:nvPr>
            <p:ph type="ftr" sz="quarter" idx="11"/>
          </p:nvPr>
        </p:nvSpPr>
        <p:spPr/>
        <p:txBody>
          <a:bodyPr/>
          <a:lstStyle/>
          <a:p>
            <a:r>
              <a:rPr lang="en-US"/>
              <a:t>zeshan.khan@nu.edu.pk</a:t>
            </a:r>
            <a:endParaRPr lang="LID4096"/>
          </a:p>
        </p:txBody>
      </p:sp>
      <p:sp>
        <p:nvSpPr>
          <p:cNvPr id="3" name="Slide Number Placeholder 2">
            <a:extLst>
              <a:ext uri="{FF2B5EF4-FFF2-40B4-BE49-F238E27FC236}">
                <a16:creationId xmlns:a16="http://schemas.microsoft.com/office/drawing/2014/main" id="{02755C86-B151-4222-8751-AC9E068455AD}"/>
              </a:ext>
            </a:extLst>
          </p:cNvPr>
          <p:cNvSpPr>
            <a:spLocks noGrp="1"/>
          </p:cNvSpPr>
          <p:nvPr>
            <p:ph type="sldNum" sz="quarter" idx="12"/>
          </p:nvPr>
        </p:nvSpPr>
        <p:spPr/>
        <p:txBody>
          <a:bodyPr>
            <a:normAutofit lnSpcReduction="10000"/>
          </a:bodyPr>
          <a:lstStyle/>
          <a:p>
            <a:fld id="{91F3A733-5CBF-4C1A-BB1C-3E618A131503}" type="slidenum">
              <a:rPr lang="LID4096" smtClean="0"/>
              <a:t>22</a:t>
            </a:fld>
            <a:endParaRPr lang="LID4096"/>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26D25A8-682A-43EB-AE3B-572D67916387}"/>
              </a:ext>
            </a:extLst>
          </p:cNvPr>
          <p:cNvSpPr>
            <a:spLocks noGrp="1" noChangeArrowheads="1"/>
          </p:cNvSpPr>
          <p:nvPr>
            <p:ph type="title"/>
          </p:nvPr>
        </p:nvSpPr>
        <p:spPr/>
        <p:txBody>
          <a:bodyPr/>
          <a:lstStyle/>
          <a:p>
            <a:r>
              <a:rPr lang="en-US" altLang="zh-CN"/>
              <a:t>Passive learning scenario</a:t>
            </a:r>
          </a:p>
        </p:txBody>
      </p:sp>
      <p:sp>
        <p:nvSpPr>
          <p:cNvPr id="7171" name="Rectangle 3">
            <a:extLst>
              <a:ext uri="{FF2B5EF4-FFF2-40B4-BE49-F238E27FC236}">
                <a16:creationId xmlns:a16="http://schemas.microsoft.com/office/drawing/2014/main" id="{ADAA0D94-E87E-4602-9102-624D6C2BE9CB}"/>
              </a:ext>
            </a:extLst>
          </p:cNvPr>
          <p:cNvSpPr>
            <a:spLocks noGrp="1" noChangeArrowheads="1"/>
          </p:cNvSpPr>
          <p:nvPr>
            <p:ph idx="1"/>
          </p:nvPr>
        </p:nvSpPr>
        <p:spPr/>
        <p:txBody>
          <a:bodyPr>
            <a:normAutofit lnSpcReduction="10000"/>
          </a:bodyPr>
          <a:lstStyle/>
          <a:p>
            <a:pPr>
              <a:lnSpc>
                <a:spcPct val="90000"/>
              </a:lnSpc>
            </a:pPr>
            <a:r>
              <a:rPr lang="en-US" altLang="zh-CN" sz="2800"/>
              <a:t>The agent see the the sequences of state transitions and associate rewards</a:t>
            </a:r>
          </a:p>
          <a:p>
            <a:pPr lvl="1">
              <a:lnSpc>
                <a:spcPct val="90000"/>
              </a:lnSpc>
            </a:pPr>
            <a:r>
              <a:rPr lang="en-US" altLang="zh-CN" sz="2400"/>
              <a:t>The environment generates state transitions and the agent perceive them</a:t>
            </a:r>
          </a:p>
          <a:p>
            <a:pPr lvl="2">
              <a:lnSpc>
                <a:spcPct val="90000"/>
              </a:lnSpc>
              <a:buFont typeface="Wingdings" panose="05000000000000000000" pitchFamily="2" charset="2"/>
              <a:buNone/>
            </a:pPr>
            <a:r>
              <a:rPr lang="en-US" altLang="zh-CN" sz="2000"/>
              <a:t>e.g  </a:t>
            </a:r>
            <a:r>
              <a:rPr lang="en-US" altLang="zh-CN" sz="1800">
                <a:latin typeface="Arial" panose="020B0604020202020204" pitchFamily="34" charset="0"/>
              </a:rPr>
              <a:t>(1,1) </a:t>
            </a:r>
            <a:r>
              <a:rPr lang="en-US" altLang="zh-CN" sz="1800">
                <a:latin typeface="Arial" panose="020B0604020202020204" pitchFamily="34" charset="0"/>
                <a:sym typeface="Wingdings" panose="05000000000000000000" pitchFamily="2" charset="2"/>
              </a:rPr>
              <a:t>(1,2) (1,3) (2,3) (3,3) (4,3)[</a:t>
            </a:r>
            <a:r>
              <a:rPr lang="en-US" altLang="zh-CN" sz="1800" b="1">
                <a:latin typeface="Arial" panose="020B0604020202020204" pitchFamily="34" charset="0"/>
                <a:sym typeface="Wingdings" panose="05000000000000000000" pitchFamily="2" charset="2"/>
              </a:rPr>
              <a:t>+1</a:t>
            </a:r>
            <a:r>
              <a:rPr lang="en-US" altLang="zh-CN" sz="1800">
                <a:latin typeface="Arial" panose="020B0604020202020204" pitchFamily="34" charset="0"/>
                <a:sym typeface="Wingdings" panose="05000000000000000000" pitchFamily="2" charset="2"/>
              </a:rPr>
              <a:t>]</a:t>
            </a:r>
            <a:r>
              <a:rPr lang="en-US" altLang="zh-CN" sz="2000"/>
              <a:t> </a:t>
            </a:r>
          </a:p>
          <a:p>
            <a:pPr lvl="3">
              <a:lnSpc>
                <a:spcPct val="90000"/>
              </a:lnSpc>
              <a:buFont typeface="Wingdings" panose="05000000000000000000" pitchFamily="2" charset="2"/>
              <a:buNone/>
            </a:pPr>
            <a:endParaRPr lang="en-US" altLang="zh-CN" sz="1800"/>
          </a:p>
          <a:p>
            <a:pPr lvl="3">
              <a:lnSpc>
                <a:spcPct val="90000"/>
              </a:lnSpc>
              <a:buFont typeface="Wingdings" panose="05000000000000000000" pitchFamily="2" charset="2"/>
              <a:buNone/>
            </a:pPr>
            <a:r>
              <a:rPr lang="en-US" altLang="zh-CN" sz="1800"/>
              <a:t> (1,1)</a:t>
            </a:r>
            <a:r>
              <a:rPr lang="en-US" altLang="zh-CN" sz="1800">
                <a:sym typeface="Wingdings" panose="05000000000000000000" pitchFamily="2" charset="2"/>
              </a:rPr>
              <a:t>(1,2) (1,3) (1,2) (1,3) (1,2) (1,1) (2,1) (3,1) (4,1) (4,2)[</a:t>
            </a:r>
            <a:r>
              <a:rPr lang="en-US" altLang="zh-CN" sz="1800" b="1">
                <a:sym typeface="Wingdings" panose="05000000000000000000" pitchFamily="2" charset="2"/>
              </a:rPr>
              <a:t>-1</a:t>
            </a:r>
            <a:r>
              <a:rPr lang="en-US" altLang="zh-CN" sz="1800">
                <a:sym typeface="Wingdings" panose="05000000000000000000" pitchFamily="2" charset="2"/>
              </a:rPr>
              <a:t>]</a:t>
            </a:r>
            <a:endParaRPr lang="en-US" altLang="zh-CN" sz="1800" b="1" u="sng">
              <a:sym typeface="Wingdings" panose="05000000000000000000" pitchFamily="2" charset="2"/>
            </a:endParaRPr>
          </a:p>
          <a:p>
            <a:pPr lvl="2">
              <a:lnSpc>
                <a:spcPct val="90000"/>
              </a:lnSpc>
              <a:buFont typeface="Wingdings" panose="05000000000000000000" pitchFamily="2" charset="2"/>
              <a:buNone/>
            </a:pPr>
            <a:r>
              <a:rPr lang="en-US" altLang="zh-CN" sz="2000" b="1" u="sng">
                <a:sym typeface="Wingdings" panose="05000000000000000000" pitchFamily="2" charset="2"/>
              </a:rPr>
              <a:t>            </a:t>
            </a:r>
          </a:p>
          <a:p>
            <a:pPr lvl="1">
              <a:lnSpc>
                <a:spcPct val="90000"/>
              </a:lnSpc>
              <a:buFont typeface="Wingdings" panose="05000000000000000000" pitchFamily="2" charset="2"/>
              <a:buNone/>
            </a:pPr>
            <a:endParaRPr lang="en-US" altLang="zh-CN" sz="2400"/>
          </a:p>
          <a:p>
            <a:pPr>
              <a:lnSpc>
                <a:spcPct val="90000"/>
              </a:lnSpc>
            </a:pPr>
            <a:r>
              <a:rPr lang="en-US" altLang="zh-CN" sz="2800"/>
              <a:t>Key idea: updating the utility value using the given training sequences. </a:t>
            </a:r>
          </a:p>
        </p:txBody>
      </p:sp>
      <p:sp>
        <p:nvSpPr>
          <p:cNvPr id="2" name="Footer Placeholder 1">
            <a:extLst>
              <a:ext uri="{FF2B5EF4-FFF2-40B4-BE49-F238E27FC236}">
                <a16:creationId xmlns:a16="http://schemas.microsoft.com/office/drawing/2014/main" id="{B8DF6C65-6C0B-442A-9C7E-407B27D0D4D9}"/>
              </a:ext>
            </a:extLst>
          </p:cNvPr>
          <p:cNvSpPr>
            <a:spLocks noGrp="1"/>
          </p:cNvSpPr>
          <p:nvPr>
            <p:ph type="ftr" sz="quarter" idx="11"/>
          </p:nvPr>
        </p:nvSpPr>
        <p:spPr/>
        <p:txBody>
          <a:bodyPr/>
          <a:lstStyle/>
          <a:p>
            <a:r>
              <a:rPr lang="en-US"/>
              <a:t>zeshan.khan@nu.edu.pk</a:t>
            </a:r>
            <a:endParaRPr lang="LID4096"/>
          </a:p>
        </p:txBody>
      </p:sp>
      <p:sp>
        <p:nvSpPr>
          <p:cNvPr id="3" name="Slide Number Placeholder 2">
            <a:extLst>
              <a:ext uri="{FF2B5EF4-FFF2-40B4-BE49-F238E27FC236}">
                <a16:creationId xmlns:a16="http://schemas.microsoft.com/office/drawing/2014/main" id="{D1A203C5-1DDE-4185-AF8C-7B4AEDD0D577}"/>
              </a:ext>
            </a:extLst>
          </p:cNvPr>
          <p:cNvSpPr>
            <a:spLocks noGrp="1"/>
          </p:cNvSpPr>
          <p:nvPr>
            <p:ph type="sldNum" sz="quarter" idx="12"/>
          </p:nvPr>
        </p:nvSpPr>
        <p:spPr/>
        <p:txBody>
          <a:bodyPr>
            <a:normAutofit lnSpcReduction="10000"/>
          </a:bodyPr>
          <a:lstStyle/>
          <a:p>
            <a:fld id="{91F3A733-5CBF-4C1A-BB1C-3E618A131503}" type="slidenum">
              <a:rPr lang="LID4096" smtClean="0"/>
              <a:t>23</a:t>
            </a:fld>
            <a:endParaRPr lang="LID4096"/>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FDFBF0B7-C9BE-4C7D-9DAD-FC43700E4103}"/>
              </a:ext>
            </a:extLst>
          </p:cNvPr>
          <p:cNvSpPr>
            <a:spLocks noGrp="1" noChangeArrowheads="1"/>
          </p:cNvSpPr>
          <p:nvPr>
            <p:ph type="title"/>
          </p:nvPr>
        </p:nvSpPr>
        <p:spPr/>
        <p:txBody>
          <a:bodyPr/>
          <a:lstStyle/>
          <a:p>
            <a:r>
              <a:rPr lang="en-US" altLang="zh-CN"/>
              <a:t>Passive leaning scenario</a:t>
            </a:r>
          </a:p>
        </p:txBody>
      </p:sp>
      <p:graphicFrame>
        <p:nvGraphicFramePr>
          <p:cNvPr id="50179" name="Object 3">
            <a:extLst>
              <a:ext uri="{FF2B5EF4-FFF2-40B4-BE49-F238E27FC236}">
                <a16:creationId xmlns:a16="http://schemas.microsoft.com/office/drawing/2014/main" id="{9FE881AF-4008-44B1-B67C-8861BA10D558}"/>
              </a:ext>
            </a:extLst>
          </p:cNvPr>
          <p:cNvGraphicFramePr>
            <a:graphicFrameLocks noGrp="1" noChangeAspect="1"/>
          </p:cNvGraphicFramePr>
          <p:nvPr>
            <p:ph type="body" idx="1"/>
          </p:nvPr>
        </p:nvGraphicFramePr>
        <p:xfrm>
          <a:off x="1905000" y="2590800"/>
          <a:ext cx="8534400" cy="3378200"/>
        </p:xfrm>
        <a:graphic>
          <a:graphicData uri="http://schemas.openxmlformats.org/presentationml/2006/ole">
            <mc:AlternateContent xmlns:mc="http://schemas.openxmlformats.org/markup-compatibility/2006">
              <mc:Choice xmlns:v="urn:schemas-microsoft-com:vml" Requires="v">
                <p:oleObj spid="_x0000_s4134" name="位图图像" r:id="rId3" imgW="6087325" imgH="2409524" progId="Paint.Picture">
                  <p:embed/>
                </p:oleObj>
              </mc:Choice>
              <mc:Fallback>
                <p:oleObj name="位图图像" r:id="rId3" imgW="6087325" imgH="2409524" progId="Paint.Picture">
                  <p:embed/>
                  <p:pic>
                    <p:nvPicPr>
                      <p:cNvPr id="50179" name="Object 3">
                        <a:extLst>
                          <a:ext uri="{FF2B5EF4-FFF2-40B4-BE49-F238E27FC236}">
                            <a16:creationId xmlns:a16="http://schemas.microsoft.com/office/drawing/2014/main" id="{9FE881AF-4008-44B1-B67C-8861BA10D5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590800"/>
                        <a:ext cx="8534400" cy="3378200"/>
                      </a:xfrm>
                      <a:prstGeom prst="rect">
                        <a:avLst/>
                      </a:prstGeom>
                    </p:spPr>
                  </p:pic>
                </p:oleObj>
              </mc:Fallback>
            </mc:AlternateContent>
          </a:graphicData>
        </a:graphic>
      </p:graphicFrame>
      <p:sp>
        <p:nvSpPr>
          <p:cNvPr id="2" name="Footer Placeholder 1">
            <a:extLst>
              <a:ext uri="{FF2B5EF4-FFF2-40B4-BE49-F238E27FC236}">
                <a16:creationId xmlns:a16="http://schemas.microsoft.com/office/drawing/2014/main" id="{FE462BE6-D20B-4284-86BB-F49272AE623B}"/>
              </a:ext>
            </a:extLst>
          </p:cNvPr>
          <p:cNvSpPr>
            <a:spLocks noGrp="1"/>
          </p:cNvSpPr>
          <p:nvPr>
            <p:ph type="ftr" sz="quarter" idx="11"/>
          </p:nvPr>
        </p:nvSpPr>
        <p:spPr/>
        <p:txBody>
          <a:bodyPr/>
          <a:lstStyle/>
          <a:p>
            <a:r>
              <a:rPr lang="en-US"/>
              <a:t>zeshan.khan@nu.edu.pk</a:t>
            </a:r>
            <a:endParaRPr lang="LID4096"/>
          </a:p>
        </p:txBody>
      </p:sp>
      <p:sp>
        <p:nvSpPr>
          <p:cNvPr id="3" name="Slide Number Placeholder 2">
            <a:extLst>
              <a:ext uri="{FF2B5EF4-FFF2-40B4-BE49-F238E27FC236}">
                <a16:creationId xmlns:a16="http://schemas.microsoft.com/office/drawing/2014/main" id="{D3D51368-568F-41A8-85B6-6561149641F2}"/>
              </a:ext>
            </a:extLst>
          </p:cNvPr>
          <p:cNvSpPr>
            <a:spLocks noGrp="1"/>
          </p:cNvSpPr>
          <p:nvPr>
            <p:ph type="sldNum" sz="quarter" idx="12"/>
          </p:nvPr>
        </p:nvSpPr>
        <p:spPr/>
        <p:txBody>
          <a:bodyPr>
            <a:normAutofit lnSpcReduction="10000"/>
          </a:bodyPr>
          <a:lstStyle/>
          <a:p>
            <a:fld id="{91F3A733-5CBF-4C1A-BB1C-3E618A131503}" type="slidenum">
              <a:rPr lang="LID4096" smtClean="0"/>
              <a:t>24</a:t>
            </a:fld>
            <a:endParaRPr lang="LID4096"/>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0CA17822-76E9-48CF-9E4A-845A30F52D0E}"/>
              </a:ext>
            </a:extLst>
          </p:cNvPr>
          <p:cNvSpPr>
            <a:spLocks noGrp="1" noChangeArrowheads="1"/>
          </p:cNvSpPr>
          <p:nvPr>
            <p:ph type="title"/>
          </p:nvPr>
        </p:nvSpPr>
        <p:spPr/>
        <p:txBody>
          <a:bodyPr/>
          <a:lstStyle/>
          <a:p>
            <a:r>
              <a:rPr lang="en-US" altLang="zh-CN"/>
              <a:t>LMS updating</a:t>
            </a:r>
          </a:p>
        </p:txBody>
      </p:sp>
      <p:sp>
        <p:nvSpPr>
          <p:cNvPr id="8196" name="Rectangle 4">
            <a:extLst>
              <a:ext uri="{FF2B5EF4-FFF2-40B4-BE49-F238E27FC236}">
                <a16:creationId xmlns:a16="http://schemas.microsoft.com/office/drawing/2014/main" id="{9E3FA2D9-455E-42E4-9F8B-89F8B034FAF7}"/>
              </a:ext>
            </a:extLst>
          </p:cNvPr>
          <p:cNvSpPr>
            <a:spLocks noGrp="1" noChangeArrowheads="1"/>
          </p:cNvSpPr>
          <p:nvPr>
            <p:ph idx="1"/>
          </p:nvPr>
        </p:nvSpPr>
        <p:spPr/>
        <p:txBody>
          <a:bodyPr/>
          <a:lstStyle/>
          <a:p>
            <a:r>
              <a:rPr lang="en-US" altLang="zh-CN" sz="2400" b="1" i="1"/>
              <a:t>Reward to go </a:t>
            </a:r>
            <a:r>
              <a:rPr lang="en-US" altLang="zh-CN" sz="2400"/>
              <a:t>of a state</a:t>
            </a:r>
          </a:p>
          <a:p>
            <a:pPr>
              <a:buFont typeface="Wingdings" panose="05000000000000000000" pitchFamily="2" charset="2"/>
              <a:buNone/>
            </a:pPr>
            <a:r>
              <a:rPr lang="en-US" altLang="zh-CN" sz="2400" b="1" i="1"/>
              <a:t>    </a:t>
            </a:r>
            <a:r>
              <a:rPr lang="en-US" altLang="zh-CN" sz="2400"/>
              <a:t>the sum of the rewards from  that state until a terminal state is reached</a:t>
            </a:r>
            <a:endParaRPr lang="en-US" altLang="zh-CN" sz="2400" b="1" i="1"/>
          </a:p>
          <a:p>
            <a:r>
              <a:rPr lang="en-US" altLang="zh-CN" sz="2400"/>
              <a:t>Key: use observed </a:t>
            </a:r>
            <a:r>
              <a:rPr lang="en-US" altLang="zh-CN" sz="2400" b="1" i="1"/>
              <a:t>reward to go</a:t>
            </a:r>
            <a:r>
              <a:rPr lang="en-US" altLang="zh-CN" sz="2400"/>
              <a:t> of the state as the direct evidence of the actual expected utility of that state</a:t>
            </a:r>
          </a:p>
          <a:p>
            <a:r>
              <a:rPr lang="en-US" altLang="zh-CN" sz="2400"/>
              <a:t>Learning utility function directly from sequence example</a:t>
            </a:r>
          </a:p>
        </p:txBody>
      </p:sp>
      <p:sp>
        <p:nvSpPr>
          <p:cNvPr id="2" name="Footer Placeholder 1">
            <a:extLst>
              <a:ext uri="{FF2B5EF4-FFF2-40B4-BE49-F238E27FC236}">
                <a16:creationId xmlns:a16="http://schemas.microsoft.com/office/drawing/2014/main" id="{78BE3C8F-884C-4526-82DC-AF251D548C25}"/>
              </a:ext>
            </a:extLst>
          </p:cNvPr>
          <p:cNvSpPr>
            <a:spLocks noGrp="1"/>
          </p:cNvSpPr>
          <p:nvPr>
            <p:ph type="ftr" sz="quarter" idx="11"/>
          </p:nvPr>
        </p:nvSpPr>
        <p:spPr/>
        <p:txBody>
          <a:bodyPr/>
          <a:lstStyle/>
          <a:p>
            <a:r>
              <a:rPr lang="en-US"/>
              <a:t>zeshan.khan@nu.edu.pk</a:t>
            </a:r>
            <a:endParaRPr lang="LID4096"/>
          </a:p>
        </p:txBody>
      </p:sp>
      <p:sp>
        <p:nvSpPr>
          <p:cNvPr id="3" name="Slide Number Placeholder 2">
            <a:extLst>
              <a:ext uri="{FF2B5EF4-FFF2-40B4-BE49-F238E27FC236}">
                <a16:creationId xmlns:a16="http://schemas.microsoft.com/office/drawing/2014/main" id="{C7EE8DE8-184E-4B2C-9A91-27DFC7CAB7FA}"/>
              </a:ext>
            </a:extLst>
          </p:cNvPr>
          <p:cNvSpPr>
            <a:spLocks noGrp="1"/>
          </p:cNvSpPr>
          <p:nvPr>
            <p:ph type="sldNum" sz="quarter" idx="12"/>
          </p:nvPr>
        </p:nvSpPr>
        <p:spPr/>
        <p:txBody>
          <a:bodyPr>
            <a:normAutofit lnSpcReduction="10000"/>
          </a:bodyPr>
          <a:lstStyle/>
          <a:p>
            <a:fld id="{91F3A733-5CBF-4C1A-BB1C-3E618A131503}" type="slidenum">
              <a:rPr lang="LID4096" smtClean="0"/>
              <a:t>25</a:t>
            </a:fld>
            <a:endParaRPr lang="LID4096"/>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3B194378-68E6-401C-BFD1-B1A43BDF1A04}"/>
              </a:ext>
            </a:extLst>
          </p:cNvPr>
          <p:cNvSpPr>
            <a:spLocks noGrp="1" noChangeArrowheads="1"/>
          </p:cNvSpPr>
          <p:nvPr>
            <p:ph type="title"/>
          </p:nvPr>
        </p:nvSpPr>
        <p:spPr/>
        <p:txBody>
          <a:bodyPr/>
          <a:lstStyle/>
          <a:p>
            <a:r>
              <a:rPr lang="en-US" altLang="zh-CN"/>
              <a:t>LMS updating</a:t>
            </a:r>
          </a:p>
        </p:txBody>
      </p:sp>
      <p:sp>
        <p:nvSpPr>
          <p:cNvPr id="58371" name="Rectangle 3">
            <a:extLst>
              <a:ext uri="{FF2B5EF4-FFF2-40B4-BE49-F238E27FC236}">
                <a16:creationId xmlns:a16="http://schemas.microsoft.com/office/drawing/2014/main" id="{63E5FC06-A49D-42F2-B071-7E1AB5763888}"/>
              </a:ext>
            </a:extLst>
          </p:cNvPr>
          <p:cNvSpPr>
            <a:spLocks noGrp="1" noChangeArrowheads="1"/>
          </p:cNvSpPr>
          <p:nvPr>
            <p:ph type="body" idx="1"/>
          </p:nvPr>
        </p:nvSpPr>
        <p:spPr/>
        <p:txBody>
          <a:bodyPr/>
          <a:lstStyle/>
          <a:p>
            <a:pPr lvl="1">
              <a:buFont typeface="Wingdings" panose="05000000000000000000" pitchFamily="2" charset="2"/>
              <a:buNone/>
            </a:pPr>
            <a:r>
              <a:rPr lang="en-US" altLang="zh-CN" sz="2000" b="1">
                <a:latin typeface="Times New Roman" panose="02020603050405020304" pitchFamily="18" charset="0"/>
              </a:rPr>
              <a:t>function</a:t>
            </a:r>
            <a:r>
              <a:rPr lang="en-US" altLang="zh-CN" sz="2000">
                <a:latin typeface="Times New Roman" panose="02020603050405020304" pitchFamily="18" charset="0"/>
              </a:rPr>
              <a:t> LMS-UPDATE (</a:t>
            </a:r>
            <a:r>
              <a:rPr lang="en-US" altLang="zh-CN" sz="2000" i="1">
                <a:latin typeface="Times New Roman" panose="02020603050405020304" pitchFamily="18" charset="0"/>
              </a:rPr>
              <a:t>U, e, percepts, M, N </a:t>
            </a:r>
            <a:r>
              <a:rPr lang="en-US" altLang="zh-CN" sz="2000">
                <a:latin typeface="Times New Roman" panose="02020603050405020304" pitchFamily="18" charset="0"/>
              </a:rPr>
              <a:t>) </a:t>
            </a:r>
            <a:r>
              <a:rPr lang="en-US" altLang="zh-CN" sz="2000" b="1">
                <a:latin typeface="Times New Roman" panose="02020603050405020304" pitchFamily="18" charset="0"/>
              </a:rPr>
              <a:t>return</a:t>
            </a:r>
            <a:r>
              <a:rPr lang="en-US" altLang="zh-CN" sz="2000">
                <a:latin typeface="Times New Roman" panose="02020603050405020304" pitchFamily="18" charset="0"/>
              </a:rPr>
              <a:t> an updated </a:t>
            </a:r>
            <a:r>
              <a:rPr lang="en-US" altLang="zh-CN" sz="2000" i="1">
                <a:latin typeface="Times New Roman" panose="02020603050405020304" pitchFamily="18" charset="0"/>
              </a:rPr>
              <a:t>U</a:t>
            </a:r>
          </a:p>
          <a:p>
            <a:pPr lvl="1">
              <a:buFont typeface="Wingdings" panose="05000000000000000000" pitchFamily="2" charset="2"/>
              <a:buNone/>
            </a:pPr>
            <a:r>
              <a:rPr lang="en-US" altLang="zh-CN" sz="2000" b="1">
                <a:latin typeface="Times New Roman" panose="02020603050405020304" pitchFamily="18" charset="0"/>
              </a:rPr>
              <a:t> if</a:t>
            </a:r>
            <a:r>
              <a:rPr lang="en-US" altLang="zh-CN" sz="2000">
                <a:latin typeface="Times New Roman" panose="02020603050405020304" pitchFamily="18" charset="0"/>
              </a:rPr>
              <a:t>  TERMINAL?[</a:t>
            </a:r>
            <a:r>
              <a:rPr lang="en-US" altLang="zh-CN" sz="2000" i="1">
                <a:latin typeface="Times New Roman" panose="02020603050405020304" pitchFamily="18" charset="0"/>
              </a:rPr>
              <a:t>e</a:t>
            </a:r>
            <a:r>
              <a:rPr lang="en-US" altLang="zh-CN" sz="2000">
                <a:latin typeface="Times New Roman" panose="02020603050405020304" pitchFamily="18" charset="0"/>
              </a:rPr>
              <a:t>] </a:t>
            </a:r>
            <a:r>
              <a:rPr lang="en-US" altLang="zh-CN" sz="2000" b="1">
                <a:latin typeface="Times New Roman" panose="02020603050405020304" pitchFamily="18" charset="0"/>
              </a:rPr>
              <a:t>then</a:t>
            </a:r>
          </a:p>
          <a:p>
            <a:pPr lvl="1">
              <a:buFont typeface="Wingdings" panose="05000000000000000000" pitchFamily="2" charset="2"/>
              <a:buNone/>
            </a:pPr>
            <a:r>
              <a:rPr lang="en-US" altLang="zh-CN" sz="2000">
                <a:latin typeface="Times New Roman" panose="02020603050405020304" pitchFamily="18" charset="0"/>
              </a:rPr>
              <a:t>     { </a:t>
            </a:r>
            <a:r>
              <a:rPr lang="en-US" altLang="zh-CN" sz="2000" i="1">
                <a:latin typeface="Times New Roman" panose="02020603050405020304" pitchFamily="18" charset="0"/>
              </a:rPr>
              <a:t>reward-to-go</a:t>
            </a:r>
            <a:r>
              <a:rPr lang="en-US" altLang="zh-CN" sz="2000">
                <a:latin typeface="Times New Roman" panose="02020603050405020304" pitchFamily="18" charset="0"/>
              </a:rPr>
              <a:t> </a:t>
            </a:r>
            <a:r>
              <a:rPr lang="en-US" altLang="zh-CN" sz="2000">
                <a:latin typeface="Times New Roman" panose="02020603050405020304" pitchFamily="18" charset="0"/>
                <a:sym typeface="Wingdings" panose="05000000000000000000" pitchFamily="2" charset="2"/>
              </a:rPr>
              <a:t> 0</a:t>
            </a:r>
          </a:p>
          <a:p>
            <a:pPr lvl="1">
              <a:buFont typeface="Wingdings" panose="05000000000000000000" pitchFamily="2" charset="2"/>
              <a:buNone/>
            </a:pPr>
            <a:r>
              <a:rPr lang="en-US" altLang="zh-CN" sz="2000">
                <a:latin typeface="Times New Roman" panose="02020603050405020304" pitchFamily="18" charset="0"/>
                <a:sym typeface="Wingdings" panose="05000000000000000000" pitchFamily="2" charset="2"/>
              </a:rPr>
              <a:t> 	 </a:t>
            </a:r>
            <a:r>
              <a:rPr lang="en-US" altLang="zh-CN" sz="2000" b="1">
                <a:latin typeface="Times New Roman" panose="02020603050405020304" pitchFamily="18" charset="0"/>
                <a:sym typeface="Wingdings" panose="05000000000000000000" pitchFamily="2" charset="2"/>
              </a:rPr>
              <a:t>for</a:t>
            </a:r>
            <a:r>
              <a:rPr lang="en-US" altLang="zh-CN" sz="2000">
                <a:latin typeface="Times New Roman" panose="02020603050405020304" pitchFamily="18" charset="0"/>
                <a:sym typeface="Wingdings" panose="05000000000000000000" pitchFamily="2" charset="2"/>
              </a:rPr>
              <a:t> each </a:t>
            </a:r>
            <a:r>
              <a:rPr lang="en-US" altLang="zh-CN" sz="2000" i="1">
                <a:latin typeface="Times New Roman" panose="02020603050405020304" pitchFamily="18" charset="0"/>
                <a:sym typeface="Wingdings" panose="05000000000000000000" pitchFamily="2" charset="2"/>
              </a:rPr>
              <a:t>ei </a:t>
            </a:r>
            <a:r>
              <a:rPr lang="en-US" altLang="zh-CN" sz="2000">
                <a:latin typeface="Times New Roman" panose="02020603050405020304" pitchFamily="18" charset="0"/>
                <a:sym typeface="Wingdings" panose="05000000000000000000" pitchFamily="2" charset="2"/>
              </a:rPr>
              <a:t>in percepts (starting from end) do</a:t>
            </a:r>
          </a:p>
          <a:p>
            <a:pPr lvl="1">
              <a:buFont typeface="Wingdings" panose="05000000000000000000" pitchFamily="2" charset="2"/>
              <a:buNone/>
            </a:pPr>
            <a:r>
              <a:rPr lang="en-US" altLang="zh-CN" sz="2000">
                <a:latin typeface="Times New Roman" panose="02020603050405020304" pitchFamily="18" charset="0"/>
                <a:sym typeface="Wingdings" panose="05000000000000000000" pitchFamily="2" charset="2"/>
              </a:rPr>
              <a:t>		</a:t>
            </a:r>
            <a:r>
              <a:rPr lang="en-US" altLang="zh-CN" sz="2000" i="1">
                <a:latin typeface="Times New Roman" panose="02020603050405020304" pitchFamily="18" charset="0"/>
                <a:sym typeface="Wingdings" panose="05000000000000000000" pitchFamily="2" charset="2"/>
              </a:rPr>
              <a:t>s</a:t>
            </a:r>
            <a:r>
              <a:rPr lang="en-US" altLang="zh-CN" sz="2000">
                <a:latin typeface="Times New Roman" panose="02020603050405020304" pitchFamily="18" charset="0"/>
                <a:sym typeface="Wingdings" panose="05000000000000000000" pitchFamily="2" charset="2"/>
              </a:rPr>
              <a:t> = STATE[</a:t>
            </a:r>
            <a:r>
              <a:rPr lang="en-US" altLang="zh-CN" sz="2000" i="1">
                <a:latin typeface="Times New Roman" panose="02020603050405020304" pitchFamily="18" charset="0"/>
                <a:sym typeface="Wingdings" panose="05000000000000000000" pitchFamily="2" charset="2"/>
              </a:rPr>
              <a:t>ei</a:t>
            </a:r>
            <a:r>
              <a:rPr lang="en-US" altLang="zh-CN" sz="2000">
                <a:latin typeface="Times New Roman" panose="02020603050405020304" pitchFamily="18" charset="0"/>
                <a:sym typeface="Wingdings" panose="05000000000000000000" pitchFamily="2" charset="2"/>
              </a:rPr>
              <a:t>]</a:t>
            </a:r>
          </a:p>
          <a:p>
            <a:pPr lvl="1">
              <a:buFont typeface="Wingdings" panose="05000000000000000000" pitchFamily="2" charset="2"/>
              <a:buNone/>
            </a:pPr>
            <a:r>
              <a:rPr lang="en-US" altLang="zh-CN" sz="2000">
                <a:latin typeface="Times New Roman" panose="02020603050405020304" pitchFamily="18" charset="0"/>
                <a:sym typeface="Wingdings" panose="05000000000000000000" pitchFamily="2" charset="2"/>
              </a:rPr>
              <a:t>		</a:t>
            </a:r>
            <a:r>
              <a:rPr lang="en-US" altLang="zh-CN" sz="2000" i="1">
                <a:latin typeface="Times New Roman" panose="02020603050405020304" pitchFamily="18" charset="0"/>
                <a:sym typeface="Wingdings" panose="05000000000000000000" pitchFamily="2" charset="2"/>
              </a:rPr>
              <a:t>reward-to-go </a:t>
            </a:r>
            <a:r>
              <a:rPr lang="en-US" altLang="zh-CN" sz="2000">
                <a:latin typeface="Times New Roman" panose="02020603050405020304" pitchFamily="18" charset="0"/>
                <a:sym typeface="Wingdings" panose="05000000000000000000" pitchFamily="2" charset="2"/>
              </a:rPr>
              <a:t> </a:t>
            </a:r>
            <a:r>
              <a:rPr lang="en-US" altLang="zh-CN" sz="2000" i="1">
                <a:latin typeface="Times New Roman" panose="02020603050405020304" pitchFamily="18" charset="0"/>
                <a:sym typeface="Wingdings" panose="05000000000000000000" pitchFamily="2" charset="2"/>
              </a:rPr>
              <a:t>reward-to-go</a:t>
            </a:r>
            <a:r>
              <a:rPr lang="en-US" altLang="zh-CN" sz="2000">
                <a:latin typeface="Times New Roman" panose="02020603050405020304" pitchFamily="18" charset="0"/>
                <a:sym typeface="Wingdings" panose="05000000000000000000" pitchFamily="2" charset="2"/>
              </a:rPr>
              <a:t> + REWARS[</a:t>
            </a:r>
            <a:r>
              <a:rPr lang="en-US" altLang="zh-CN" sz="2000" i="1">
                <a:latin typeface="Times New Roman" panose="02020603050405020304" pitchFamily="18" charset="0"/>
                <a:sym typeface="Wingdings" panose="05000000000000000000" pitchFamily="2" charset="2"/>
              </a:rPr>
              <a:t>ei</a:t>
            </a:r>
            <a:r>
              <a:rPr lang="en-US" altLang="zh-CN" sz="2000">
                <a:latin typeface="Times New Roman" panose="02020603050405020304" pitchFamily="18" charset="0"/>
                <a:sym typeface="Wingdings" panose="05000000000000000000" pitchFamily="2" charset="2"/>
              </a:rPr>
              <a:t>]</a:t>
            </a:r>
          </a:p>
          <a:p>
            <a:pPr lvl="1">
              <a:buFont typeface="Wingdings" panose="05000000000000000000" pitchFamily="2" charset="2"/>
              <a:buNone/>
            </a:pPr>
            <a:r>
              <a:rPr lang="en-US" altLang="zh-CN" sz="2000">
                <a:latin typeface="Times New Roman" panose="02020603050405020304" pitchFamily="18" charset="0"/>
                <a:sym typeface="Wingdings" panose="05000000000000000000" pitchFamily="2" charset="2"/>
              </a:rPr>
              <a:t>		</a:t>
            </a:r>
            <a:r>
              <a:rPr lang="en-US" altLang="zh-CN" sz="2000" i="1">
                <a:latin typeface="Times New Roman" panose="02020603050405020304" pitchFamily="18" charset="0"/>
                <a:sym typeface="Wingdings" panose="05000000000000000000" pitchFamily="2" charset="2"/>
              </a:rPr>
              <a:t>U[s]</a:t>
            </a:r>
            <a:r>
              <a:rPr lang="en-US" altLang="zh-CN" sz="2000">
                <a:latin typeface="Times New Roman" panose="02020603050405020304" pitchFamily="18" charset="0"/>
                <a:sym typeface="Wingdings" panose="05000000000000000000" pitchFamily="2" charset="2"/>
              </a:rPr>
              <a:t> = RUNNING-AVERAGE (</a:t>
            </a:r>
            <a:r>
              <a:rPr lang="en-US" altLang="zh-CN" sz="2000" i="1">
                <a:latin typeface="Times New Roman" panose="02020603050405020304" pitchFamily="18" charset="0"/>
                <a:sym typeface="Wingdings" panose="05000000000000000000" pitchFamily="2" charset="2"/>
              </a:rPr>
              <a:t>U[s], reward-to-go, N[s]</a:t>
            </a:r>
            <a:r>
              <a:rPr lang="en-US" altLang="zh-CN" sz="2000">
                <a:latin typeface="Times New Roman" panose="02020603050405020304" pitchFamily="18" charset="0"/>
                <a:sym typeface="Wingdings" panose="05000000000000000000" pitchFamily="2" charset="2"/>
              </a:rPr>
              <a:t>)</a:t>
            </a:r>
          </a:p>
          <a:p>
            <a:pPr lvl="1">
              <a:buFont typeface="Wingdings" panose="05000000000000000000" pitchFamily="2" charset="2"/>
              <a:buNone/>
            </a:pPr>
            <a:r>
              <a:rPr lang="en-US" altLang="zh-CN" sz="2000">
                <a:latin typeface="Times New Roman" panose="02020603050405020304" pitchFamily="18" charset="0"/>
                <a:sym typeface="Wingdings" panose="05000000000000000000" pitchFamily="2" charset="2"/>
              </a:rPr>
              <a:t>		</a:t>
            </a:r>
            <a:r>
              <a:rPr lang="en-US" altLang="zh-CN" sz="2000" b="1">
                <a:latin typeface="Times New Roman" panose="02020603050405020304" pitchFamily="18" charset="0"/>
                <a:sym typeface="Wingdings" panose="05000000000000000000" pitchFamily="2" charset="2"/>
              </a:rPr>
              <a:t>end</a:t>
            </a:r>
          </a:p>
          <a:p>
            <a:pPr lvl="1">
              <a:buFont typeface="Wingdings" panose="05000000000000000000" pitchFamily="2" charset="2"/>
              <a:buNone/>
            </a:pPr>
            <a:r>
              <a:rPr lang="en-US" altLang="zh-CN" sz="2000">
                <a:latin typeface="Times New Roman" panose="02020603050405020304" pitchFamily="18" charset="0"/>
                <a:sym typeface="Wingdings" panose="05000000000000000000" pitchFamily="2" charset="2"/>
              </a:rPr>
              <a:t>   }</a:t>
            </a:r>
          </a:p>
          <a:p>
            <a:pPr lvl="1">
              <a:buFont typeface="Wingdings" panose="05000000000000000000" pitchFamily="2" charset="2"/>
              <a:buNone/>
            </a:pPr>
            <a:r>
              <a:rPr lang="en-US" altLang="zh-CN" sz="2000" b="1">
                <a:latin typeface="Times New Roman" panose="02020603050405020304" pitchFamily="18" charset="0"/>
              </a:rPr>
              <a:t>function</a:t>
            </a:r>
            <a:r>
              <a:rPr lang="en-US" altLang="zh-CN" sz="2000">
                <a:latin typeface="Times New Roman" panose="02020603050405020304" pitchFamily="18" charset="0"/>
              </a:rPr>
              <a:t> RUNNING-AVERAGE (</a:t>
            </a:r>
            <a:r>
              <a:rPr lang="en-US" altLang="zh-CN" sz="2000" i="1">
                <a:latin typeface="Times New Roman" panose="02020603050405020304" pitchFamily="18" charset="0"/>
                <a:sym typeface="Wingdings" panose="05000000000000000000" pitchFamily="2" charset="2"/>
              </a:rPr>
              <a:t>U[s], reward-to-go, N[s]</a:t>
            </a:r>
            <a:r>
              <a:rPr lang="en-US" altLang="zh-CN" sz="2000">
                <a:latin typeface="Times New Roman" panose="02020603050405020304" pitchFamily="18" charset="0"/>
              </a:rPr>
              <a:t> )</a:t>
            </a:r>
          </a:p>
          <a:p>
            <a:pPr lvl="1">
              <a:buFont typeface="Wingdings" panose="05000000000000000000" pitchFamily="2" charset="2"/>
              <a:buNone/>
            </a:pPr>
            <a:r>
              <a:rPr lang="en-US" altLang="zh-CN" sz="2000">
                <a:latin typeface="Times New Roman" panose="02020603050405020304" pitchFamily="18" charset="0"/>
              </a:rPr>
              <a:t> 	 </a:t>
            </a:r>
            <a:r>
              <a:rPr lang="en-US" altLang="zh-CN" sz="2000" i="1">
                <a:latin typeface="Times New Roman" panose="02020603050405020304" pitchFamily="18" charset="0"/>
                <a:sym typeface="Wingdings" panose="05000000000000000000" pitchFamily="2" charset="2"/>
              </a:rPr>
              <a:t>U[s] = </a:t>
            </a:r>
            <a:r>
              <a:rPr lang="en-US" altLang="zh-CN" sz="2000">
                <a:latin typeface="Times New Roman" panose="02020603050405020304" pitchFamily="18" charset="0"/>
                <a:sym typeface="Wingdings" panose="05000000000000000000" pitchFamily="2" charset="2"/>
              </a:rPr>
              <a:t>[ </a:t>
            </a:r>
            <a:r>
              <a:rPr lang="en-US" altLang="zh-CN" sz="2000" i="1">
                <a:latin typeface="Times New Roman" panose="02020603050405020304" pitchFamily="18" charset="0"/>
                <a:sym typeface="Wingdings" panose="05000000000000000000" pitchFamily="2" charset="2"/>
              </a:rPr>
              <a:t>U[s] * (N[s] – 1) + reward-to-go ] </a:t>
            </a:r>
            <a:r>
              <a:rPr lang="en-US" altLang="zh-CN" sz="2000">
                <a:latin typeface="Times New Roman" panose="02020603050405020304" pitchFamily="18" charset="0"/>
                <a:sym typeface="Wingdings" panose="05000000000000000000" pitchFamily="2" charset="2"/>
              </a:rPr>
              <a:t>/ </a:t>
            </a:r>
            <a:r>
              <a:rPr lang="en-US" altLang="zh-CN" sz="2000" i="1">
                <a:latin typeface="Times New Roman" panose="02020603050405020304" pitchFamily="18" charset="0"/>
                <a:sym typeface="Wingdings" panose="05000000000000000000" pitchFamily="2" charset="2"/>
              </a:rPr>
              <a:t>N[s]</a:t>
            </a:r>
            <a:endParaRPr lang="en-US" altLang="zh-CN">
              <a:latin typeface="Times New Roman" panose="02020603050405020304" pitchFamily="18" charset="0"/>
            </a:endParaRPr>
          </a:p>
        </p:txBody>
      </p:sp>
      <p:sp>
        <p:nvSpPr>
          <p:cNvPr id="2" name="Footer Placeholder 1">
            <a:extLst>
              <a:ext uri="{FF2B5EF4-FFF2-40B4-BE49-F238E27FC236}">
                <a16:creationId xmlns:a16="http://schemas.microsoft.com/office/drawing/2014/main" id="{F190838C-B8EB-4EB2-BA05-B7E131BE506C}"/>
              </a:ext>
            </a:extLst>
          </p:cNvPr>
          <p:cNvSpPr>
            <a:spLocks noGrp="1"/>
          </p:cNvSpPr>
          <p:nvPr>
            <p:ph type="ftr" sz="quarter" idx="11"/>
          </p:nvPr>
        </p:nvSpPr>
        <p:spPr/>
        <p:txBody>
          <a:bodyPr/>
          <a:lstStyle/>
          <a:p>
            <a:r>
              <a:rPr lang="en-US"/>
              <a:t>zeshan.khan@nu.edu.pk</a:t>
            </a:r>
            <a:endParaRPr lang="LID4096"/>
          </a:p>
        </p:txBody>
      </p:sp>
      <p:sp>
        <p:nvSpPr>
          <p:cNvPr id="3" name="Slide Number Placeholder 2">
            <a:extLst>
              <a:ext uri="{FF2B5EF4-FFF2-40B4-BE49-F238E27FC236}">
                <a16:creationId xmlns:a16="http://schemas.microsoft.com/office/drawing/2014/main" id="{2F2BFB12-4C88-4372-B3BD-E6477BB59752}"/>
              </a:ext>
            </a:extLst>
          </p:cNvPr>
          <p:cNvSpPr>
            <a:spLocks noGrp="1"/>
          </p:cNvSpPr>
          <p:nvPr>
            <p:ph type="sldNum" sz="quarter" idx="12"/>
          </p:nvPr>
        </p:nvSpPr>
        <p:spPr/>
        <p:txBody>
          <a:bodyPr>
            <a:normAutofit lnSpcReduction="10000"/>
          </a:bodyPr>
          <a:lstStyle/>
          <a:p>
            <a:fld id="{91F3A733-5CBF-4C1A-BB1C-3E618A131503}" type="slidenum">
              <a:rPr lang="LID4096" smtClean="0"/>
              <a:t>26</a:t>
            </a:fld>
            <a:endParaRPr lang="LID4096"/>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A45F50A7-E973-41E7-ACE6-EACE65FE33F4}"/>
              </a:ext>
            </a:extLst>
          </p:cNvPr>
          <p:cNvSpPr>
            <a:spLocks noGrp="1" noChangeArrowheads="1"/>
          </p:cNvSpPr>
          <p:nvPr>
            <p:ph type="title"/>
          </p:nvPr>
        </p:nvSpPr>
        <p:spPr/>
        <p:txBody>
          <a:bodyPr/>
          <a:lstStyle/>
          <a:p>
            <a:r>
              <a:rPr lang="en-US" altLang="zh-CN"/>
              <a:t>LMS updating algorithm in passive learning</a:t>
            </a:r>
          </a:p>
        </p:txBody>
      </p:sp>
      <p:sp>
        <p:nvSpPr>
          <p:cNvPr id="10243" name="Rectangle 3">
            <a:extLst>
              <a:ext uri="{FF2B5EF4-FFF2-40B4-BE49-F238E27FC236}">
                <a16:creationId xmlns:a16="http://schemas.microsoft.com/office/drawing/2014/main" id="{5129563B-B67B-4FE3-BB89-935EF284D78B}"/>
              </a:ext>
            </a:extLst>
          </p:cNvPr>
          <p:cNvSpPr>
            <a:spLocks noGrp="1" noChangeArrowheads="1"/>
          </p:cNvSpPr>
          <p:nvPr>
            <p:ph type="body" idx="1"/>
          </p:nvPr>
        </p:nvSpPr>
        <p:spPr>
          <a:xfrm>
            <a:off x="2362200" y="1828800"/>
            <a:ext cx="7848600" cy="4724400"/>
          </a:xfrm>
        </p:spPr>
        <p:txBody>
          <a:bodyPr/>
          <a:lstStyle/>
          <a:p>
            <a:r>
              <a:rPr lang="en-US" altLang="zh-CN"/>
              <a:t>Drawback:</a:t>
            </a:r>
          </a:p>
          <a:p>
            <a:pPr lvl="1"/>
            <a:r>
              <a:rPr lang="en-US" altLang="zh-CN"/>
              <a:t>The actual utility of a state is constrained to be probability- weighted average of its successor</a:t>
            </a:r>
            <a:r>
              <a:rPr lang="en-US" altLang="zh-CN">
                <a:latin typeface="Times New Roman" panose="02020603050405020304" pitchFamily="18" charset="0"/>
              </a:rPr>
              <a:t>’</a:t>
            </a:r>
            <a:r>
              <a:rPr lang="en-US" altLang="zh-CN"/>
              <a:t>s utilities.</a:t>
            </a:r>
          </a:p>
          <a:p>
            <a:pPr lvl="1"/>
            <a:r>
              <a:rPr lang="en-US" altLang="zh-CN"/>
              <a:t>Converge very slowly to correct utilities values (requires a lot of sequences)</a:t>
            </a:r>
          </a:p>
          <a:p>
            <a:pPr lvl="2"/>
            <a:r>
              <a:rPr lang="en-US" altLang="zh-CN"/>
              <a:t> </a:t>
            </a:r>
            <a:r>
              <a:rPr lang="en-US" altLang="zh-CN" i="1"/>
              <a:t>for our example, &gt;1000!</a:t>
            </a:r>
          </a:p>
        </p:txBody>
      </p:sp>
      <p:graphicFrame>
        <p:nvGraphicFramePr>
          <p:cNvPr id="10245" name="Object 5">
            <a:extLst>
              <a:ext uri="{FF2B5EF4-FFF2-40B4-BE49-F238E27FC236}">
                <a16:creationId xmlns:a16="http://schemas.microsoft.com/office/drawing/2014/main" id="{47E0B910-7775-4ACE-8E4A-555A276FA44A}"/>
              </a:ext>
            </a:extLst>
          </p:cNvPr>
          <p:cNvGraphicFramePr>
            <a:graphicFrameLocks noChangeAspect="1"/>
          </p:cNvGraphicFramePr>
          <p:nvPr/>
        </p:nvGraphicFramePr>
        <p:xfrm>
          <a:off x="2819400" y="3429000"/>
          <a:ext cx="6248400" cy="3214688"/>
        </p:xfrm>
        <a:graphic>
          <a:graphicData uri="http://schemas.openxmlformats.org/presentationml/2006/ole">
            <mc:AlternateContent xmlns:mc="http://schemas.openxmlformats.org/markup-compatibility/2006">
              <mc:Choice xmlns:v="urn:schemas-microsoft-com:vml" Requires="v">
                <p:oleObj spid="_x0000_s5158" name="位图图像" r:id="rId3" imgW="5172797" imgH="2723810" progId="Paint.Picture">
                  <p:embed/>
                </p:oleObj>
              </mc:Choice>
              <mc:Fallback>
                <p:oleObj name="位图图像" r:id="rId3" imgW="5172797" imgH="2723810" progId="Paint.Picture">
                  <p:embed/>
                  <p:pic>
                    <p:nvPicPr>
                      <p:cNvPr id="10245" name="Object 5">
                        <a:extLst>
                          <a:ext uri="{FF2B5EF4-FFF2-40B4-BE49-F238E27FC236}">
                            <a16:creationId xmlns:a16="http://schemas.microsoft.com/office/drawing/2014/main" id="{47E0B910-7775-4ACE-8E4A-555A276FA4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3429000"/>
                        <a:ext cx="6248400" cy="321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Footer Placeholder 1">
            <a:extLst>
              <a:ext uri="{FF2B5EF4-FFF2-40B4-BE49-F238E27FC236}">
                <a16:creationId xmlns:a16="http://schemas.microsoft.com/office/drawing/2014/main" id="{4CFA2044-1B4B-492E-96B0-1D954D64C4D6}"/>
              </a:ext>
            </a:extLst>
          </p:cNvPr>
          <p:cNvSpPr>
            <a:spLocks noGrp="1"/>
          </p:cNvSpPr>
          <p:nvPr>
            <p:ph type="ftr" sz="quarter" idx="11"/>
          </p:nvPr>
        </p:nvSpPr>
        <p:spPr/>
        <p:txBody>
          <a:bodyPr/>
          <a:lstStyle/>
          <a:p>
            <a:r>
              <a:rPr lang="en-US"/>
              <a:t>zeshan.khan@nu.edu.pk</a:t>
            </a:r>
            <a:endParaRPr lang="LID4096"/>
          </a:p>
        </p:txBody>
      </p:sp>
      <p:sp>
        <p:nvSpPr>
          <p:cNvPr id="3" name="Slide Number Placeholder 2">
            <a:extLst>
              <a:ext uri="{FF2B5EF4-FFF2-40B4-BE49-F238E27FC236}">
                <a16:creationId xmlns:a16="http://schemas.microsoft.com/office/drawing/2014/main" id="{F7926FC3-A69F-46D9-BDA0-1CC010A86ABA}"/>
              </a:ext>
            </a:extLst>
          </p:cNvPr>
          <p:cNvSpPr>
            <a:spLocks noGrp="1"/>
          </p:cNvSpPr>
          <p:nvPr>
            <p:ph type="sldNum" sz="quarter" idx="12"/>
          </p:nvPr>
        </p:nvSpPr>
        <p:spPr/>
        <p:txBody>
          <a:bodyPr>
            <a:normAutofit lnSpcReduction="10000"/>
          </a:bodyPr>
          <a:lstStyle/>
          <a:p>
            <a:fld id="{91F3A733-5CBF-4C1A-BB1C-3E618A131503}" type="slidenum">
              <a:rPr lang="LID4096" smtClean="0"/>
              <a:t>27</a:t>
            </a:fld>
            <a:endParaRPr lang="LID4096"/>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D7333D6-A084-44E9-B3BE-0A486164134C}"/>
              </a:ext>
            </a:extLst>
          </p:cNvPr>
          <p:cNvSpPr>
            <a:spLocks noGrp="1" noChangeArrowheads="1"/>
          </p:cNvSpPr>
          <p:nvPr>
            <p:ph type="title"/>
          </p:nvPr>
        </p:nvSpPr>
        <p:spPr/>
        <p:txBody>
          <a:bodyPr/>
          <a:lstStyle/>
          <a:p>
            <a:r>
              <a:rPr lang="en-US" altLang="zh-CN"/>
              <a:t>Temporal difference method in passive learning</a:t>
            </a:r>
          </a:p>
        </p:txBody>
      </p:sp>
      <p:sp>
        <p:nvSpPr>
          <p:cNvPr id="12291" name="Rectangle 3">
            <a:extLst>
              <a:ext uri="{FF2B5EF4-FFF2-40B4-BE49-F238E27FC236}">
                <a16:creationId xmlns:a16="http://schemas.microsoft.com/office/drawing/2014/main" id="{0F17FA5E-10C7-471C-9A46-3ED1CF75D3A4}"/>
              </a:ext>
            </a:extLst>
          </p:cNvPr>
          <p:cNvSpPr>
            <a:spLocks noGrp="1" noChangeArrowheads="1"/>
          </p:cNvSpPr>
          <p:nvPr>
            <p:ph idx="1"/>
          </p:nvPr>
        </p:nvSpPr>
        <p:spPr/>
        <p:txBody>
          <a:bodyPr/>
          <a:lstStyle/>
          <a:p>
            <a:r>
              <a:rPr lang="en-US" altLang="zh-CN" sz="2400"/>
              <a:t>TD(0) key idea:</a:t>
            </a:r>
          </a:p>
          <a:p>
            <a:pPr lvl="1"/>
            <a:r>
              <a:rPr lang="en-US" altLang="zh-CN" sz="1800"/>
              <a:t>adjust the estimated utility value of the current state based on its immediately reward and the estimated value of the next state.</a:t>
            </a:r>
          </a:p>
          <a:p>
            <a:r>
              <a:rPr lang="en-US" altLang="zh-CN" sz="2400"/>
              <a:t> The updating rule</a:t>
            </a:r>
          </a:p>
          <a:p>
            <a:endParaRPr lang="en-US" altLang="zh-CN" sz="2400"/>
          </a:p>
          <a:p>
            <a:endParaRPr lang="en-US" altLang="zh-CN" sz="2400"/>
          </a:p>
          <a:p>
            <a:pPr lvl="1"/>
            <a:r>
              <a:rPr lang="en-US" altLang="zh-CN" sz="2000"/>
              <a:t>     </a:t>
            </a:r>
            <a:r>
              <a:rPr lang="en-US" altLang="zh-CN" sz="1800"/>
              <a:t>is the learning rate parameter</a:t>
            </a:r>
          </a:p>
          <a:p>
            <a:pPr lvl="1"/>
            <a:r>
              <a:rPr lang="en-US" altLang="zh-CN" sz="1800"/>
              <a:t>Only when       is a function that decreases as the number of times a state has been visited increased, then can </a:t>
            </a:r>
            <a:r>
              <a:rPr lang="en-US" altLang="zh-CN" sz="1800" i="1"/>
              <a:t>U(s)</a:t>
            </a:r>
            <a:r>
              <a:rPr lang="en-US" altLang="zh-CN" sz="1800"/>
              <a:t>converge to the correct value.</a:t>
            </a:r>
          </a:p>
        </p:txBody>
      </p:sp>
      <p:graphicFrame>
        <p:nvGraphicFramePr>
          <p:cNvPr id="12292" name="Object 4">
            <a:extLst>
              <a:ext uri="{FF2B5EF4-FFF2-40B4-BE49-F238E27FC236}">
                <a16:creationId xmlns:a16="http://schemas.microsoft.com/office/drawing/2014/main" id="{17A4C7D7-0C63-4B54-B634-3A6E278A7DFE}"/>
              </a:ext>
            </a:extLst>
          </p:cNvPr>
          <p:cNvGraphicFramePr>
            <a:graphicFrameLocks noChangeAspect="1"/>
          </p:cNvGraphicFramePr>
          <p:nvPr/>
        </p:nvGraphicFramePr>
        <p:xfrm>
          <a:off x="3657600" y="3810000"/>
          <a:ext cx="4648200" cy="412750"/>
        </p:xfrm>
        <a:graphic>
          <a:graphicData uri="http://schemas.openxmlformats.org/presentationml/2006/ole">
            <mc:AlternateContent xmlns:mc="http://schemas.openxmlformats.org/markup-compatibility/2006">
              <mc:Choice xmlns:v="urn:schemas-microsoft-com:vml" Requires="v">
                <p:oleObj spid="_x0000_s6254" name="Equation" r:id="rId3" imgW="2286000" imgH="203040" progId="Equation.3">
                  <p:embed/>
                </p:oleObj>
              </mc:Choice>
              <mc:Fallback>
                <p:oleObj name="Equation" r:id="rId3" imgW="2286000" imgH="203040" progId="Equation.3">
                  <p:embed/>
                  <p:pic>
                    <p:nvPicPr>
                      <p:cNvPr id="12292" name="Object 4">
                        <a:extLst>
                          <a:ext uri="{FF2B5EF4-FFF2-40B4-BE49-F238E27FC236}">
                            <a16:creationId xmlns:a16="http://schemas.microsoft.com/office/drawing/2014/main" id="{17A4C7D7-0C63-4B54-B634-3A6E278A7D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3810000"/>
                        <a:ext cx="46482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3" name="Object 5">
            <a:extLst>
              <a:ext uri="{FF2B5EF4-FFF2-40B4-BE49-F238E27FC236}">
                <a16:creationId xmlns:a16="http://schemas.microsoft.com/office/drawing/2014/main" id="{3D091BE2-621B-4487-BB63-868F0580D1A4}"/>
              </a:ext>
            </a:extLst>
          </p:cNvPr>
          <p:cNvGraphicFramePr>
            <a:graphicFrameLocks noChangeAspect="1"/>
          </p:cNvGraphicFramePr>
          <p:nvPr/>
        </p:nvGraphicFramePr>
        <p:xfrm>
          <a:off x="3657600" y="4597400"/>
          <a:ext cx="304800" cy="279400"/>
        </p:xfrm>
        <a:graphic>
          <a:graphicData uri="http://schemas.openxmlformats.org/presentationml/2006/ole">
            <mc:AlternateContent xmlns:mc="http://schemas.openxmlformats.org/markup-compatibility/2006">
              <mc:Choice xmlns:v="urn:schemas-microsoft-com:vml" Requires="v">
                <p:oleObj spid="_x0000_s6255" name="Equation" r:id="rId5" imgW="152280" imgH="139680" progId="Equation.3">
                  <p:embed/>
                </p:oleObj>
              </mc:Choice>
              <mc:Fallback>
                <p:oleObj name="Equation" r:id="rId5" imgW="152280" imgH="139680" progId="Equation.3">
                  <p:embed/>
                  <p:pic>
                    <p:nvPicPr>
                      <p:cNvPr id="12293" name="Object 5">
                        <a:extLst>
                          <a:ext uri="{FF2B5EF4-FFF2-40B4-BE49-F238E27FC236}">
                            <a16:creationId xmlns:a16="http://schemas.microsoft.com/office/drawing/2014/main" id="{3D091BE2-621B-4487-BB63-868F0580D1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4597400"/>
                        <a:ext cx="304800"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5" name="Object 7">
            <a:extLst>
              <a:ext uri="{FF2B5EF4-FFF2-40B4-BE49-F238E27FC236}">
                <a16:creationId xmlns:a16="http://schemas.microsoft.com/office/drawing/2014/main" id="{B64C5917-086A-4521-B404-1A3EFAF60E90}"/>
              </a:ext>
            </a:extLst>
          </p:cNvPr>
          <p:cNvGraphicFramePr>
            <a:graphicFrameLocks noChangeAspect="1"/>
          </p:cNvGraphicFramePr>
          <p:nvPr/>
        </p:nvGraphicFramePr>
        <p:xfrm>
          <a:off x="4800600" y="4902200"/>
          <a:ext cx="304800" cy="279400"/>
        </p:xfrm>
        <a:graphic>
          <a:graphicData uri="http://schemas.openxmlformats.org/presentationml/2006/ole">
            <mc:AlternateContent xmlns:mc="http://schemas.openxmlformats.org/markup-compatibility/2006">
              <mc:Choice xmlns:v="urn:schemas-microsoft-com:vml" Requires="v">
                <p:oleObj spid="_x0000_s6256" name="Equation" r:id="rId7" imgW="152280" imgH="139680" progId="Equation.3">
                  <p:embed/>
                </p:oleObj>
              </mc:Choice>
              <mc:Fallback>
                <p:oleObj name="Equation" r:id="rId7" imgW="152280" imgH="139680" progId="Equation.3">
                  <p:embed/>
                  <p:pic>
                    <p:nvPicPr>
                      <p:cNvPr id="12295" name="Object 7">
                        <a:extLst>
                          <a:ext uri="{FF2B5EF4-FFF2-40B4-BE49-F238E27FC236}">
                            <a16:creationId xmlns:a16="http://schemas.microsoft.com/office/drawing/2014/main" id="{B64C5917-086A-4521-B404-1A3EFAF60E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4902200"/>
                        <a:ext cx="304800"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Footer Placeholder 1">
            <a:extLst>
              <a:ext uri="{FF2B5EF4-FFF2-40B4-BE49-F238E27FC236}">
                <a16:creationId xmlns:a16="http://schemas.microsoft.com/office/drawing/2014/main" id="{E0DF79E7-2F98-4EAD-B632-6DC3C4B513C3}"/>
              </a:ext>
            </a:extLst>
          </p:cNvPr>
          <p:cNvSpPr>
            <a:spLocks noGrp="1"/>
          </p:cNvSpPr>
          <p:nvPr>
            <p:ph type="ftr" sz="quarter" idx="11"/>
          </p:nvPr>
        </p:nvSpPr>
        <p:spPr/>
        <p:txBody>
          <a:bodyPr/>
          <a:lstStyle/>
          <a:p>
            <a:r>
              <a:rPr lang="en-US"/>
              <a:t>zeshan.khan@nu.edu.pk</a:t>
            </a:r>
            <a:endParaRPr lang="LID4096"/>
          </a:p>
        </p:txBody>
      </p:sp>
      <p:sp>
        <p:nvSpPr>
          <p:cNvPr id="3" name="Slide Number Placeholder 2">
            <a:extLst>
              <a:ext uri="{FF2B5EF4-FFF2-40B4-BE49-F238E27FC236}">
                <a16:creationId xmlns:a16="http://schemas.microsoft.com/office/drawing/2014/main" id="{A2C9C6A6-FB10-4E05-A251-24D8807BFE28}"/>
              </a:ext>
            </a:extLst>
          </p:cNvPr>
          <p:cNvSpPr>
            <a:spLocks noGrp="1"/>
          </p:cNvSpPr>
          <p:nvPr>
            <p:ph type="sldNum" sz="quarter" idx="12"/>
          </p:nvPr>
        </p:nvSpPr>
        <p:spPr/>
        <p:txBody>
          <a:bodyPr>
            <a:normAutofit lnSpcReduction="10000"/>
          </a:bodyPr>
          <a:lstStyle/>
          <a:p>
            <a:fld id="{91F3A733-5CBF-4C1A-BB1C-3E618A131503}" type="slidenum">
              <a:rPr lang="LID4096" smtClean="0"/>
              <a:t>28</a:t>
            </a:fld>
            <a:endParaRPr lang="LID4096"/>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BAFFA2A9-B02A-465F-A563-092A1A7C6D75}"/>
              </a:ext>
            </a:extLst>
          </p:cNvPr>
          <p:cNvSpPr>
            <a:spLocks noGrp="1" noChangeArrowheads="1"/>
          </p:cNvSpPr>
          <p:nvPr>
            <p:ph type="title"/>
          </p:nvPr>
        </p:nvSpPr>
        <p:spPr/>
        <p:txBody>
          <a:bodyPr/>
          <a:lstStyle/>
          <a:p>
            <a:r>
              <a:rPr lang="en-US" altLang="zh-CN"/>
              <a:t>The TD learning curve</a:t>
            </a:r>
          </a:p>
        </p:txBody>
      </p:sp>
      <p:graphicFrame>
        <p:nvGraphicFramePr>
          <p:cNvPr id="51203" name="Object 3">
            <a:extLst>
              <a:ext uri="{FF2B5EF4-FFF2-40B4-BE49-F238E27FC236}">
                <a16:creationId xmlns:a16="http://schemas.microsoft.com/office/drawing/2014/main" id="{4E88F603-8F69-4F42-9858-350E925A2F96}"/>
              </a:ext>
            </a:extLst>
          </p:cNvPr>
          <p:cNvGraphicFramePr>
            <a:graphicFrameLocks noGrp="1" noChangeAspect="1"/>
          </p:cNvGraphicFramePr>
          <p:nvPr>
            <p:ph idx="1"/>
          </p:nvPr>
        </p:nvGraphicFramePr>
        <p:xfrm>
          <a:off x="3211513" y="1828800"/>
          <a:ext cx="4694237" cy="4351338"/>
        </p:xfrm>
        <a:graphic>
          <a:graphicData uri="http://schemas.openxmlformats.org/presentationml/2006/ole">
            <mc:AlternateContent xmlns:mc="http://schemas.openxmlformats.org/markup-compatibility/2006">
              <mc:Choice xmlns:v="urn:schemas-microsoft-com:vml" Requires="v">
                <p:oleObj spid="_x0000_s7206" name="位图图像" r:id="rId3" imgW="5866667" imgH="5439534" progId="Paint.Picture">
                  <p:embed/>
                </p:oleObj>
              </mc:Choice>
              <mc:Fallback>
                <p:oleObj name="位图图像" r:id="rId3" imgW="5866667" imgH="5439534" progId="Paint.Picture">
                  <p:embed/>
                  <p:pic>
                    <p:nvPicPr>
                      <p:cNvPr id="51203" name="Object 3">
                        <a:extLst>
                          <a:ext uri="{FF2B5EF4-FFF2-40B4-BE49-F238E27FC236}">
                            <a16:creationId xmlns:a16="http://schemas.microsoft.com/office/drawing/2014/main" id="{4E88F603-8F69-4F42-9858-350E925A2F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1513" y="1828800"/>
                        <a:ext cx="4694237" cy="4351338"/>
                      </a:xfrm>
                      <a:prstGeom prst="rect">
                        <a:avLst/>
                      </a:prstGeom>
                    </p:spPr>
                  </p:pic>
                </p:oleObj>
              </mc:Fallback>
            </mc:AlternateContent>
          </a:graphicData>
        </a:graphic>
      </p:graphicFrame>
      <p:sp>
        <p:nvSpPr>
          <p:cNvPr id="51204" name="Text Box 4">
            <a:extLst>
              <a:ext uri="{FF2B5EF4-FFF2-40B4-BE49-F238E27FC236}">
                <a16:creationId xmlns:a16="http://schemas.microsoft.com/office/drawing/2014/main" id="{1A88CF79-0B82-4259-8149-F9CDB93D21FC}"/>
              </a:ext>
            </a:extLst>
          </p:cNvPr>
          <p:cNvSpPr txBox="1">
            <a:spLocks noChangeArrowheads="1"/>
          </p:cNvSpPr>
          <p:nvPr/>
        </p:nvSpPr>
        <p:spPr bwMode="auto">
          <a:xfrm>
            <a:off x="8458200" y="2133600"/>
            <a:ext cx="4762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a:latin typeface="Times New Roman" panose="02020603050405020304" pitchFamily="18" charset="0"/>
              </a:rPr>
              <a:t>(4,3)</a:t>
            </a:r>
          </a:p>
        </p:txBody>
      </p:sp>
      <p:sp>
        <p:nvSpPr>
          <p:cNvPr id="51205" name="Text Box 5">
            <a:extLst>
              <a:ext uri="{FF2B5EF4-FFF2-40B4-BE49-F238E27FC236}">
                <a16:creationId xmlns:a16="http://schemas.microsoft.com/office/drawing/2014/main" id="{88DBEBF5-C9FC-4973-953E-E498472377CE}"/>
              </a:ext>
            </a:extLst>
          </p:cNvPr>
          <p:cNvSpPr txBox="1">
            <a:spLocks noChangeArrowheads="1"/>
          </p:cNvSpPr>
          <p:nvPr/>
        </p:nvSpPr>
        <p:spPr bwMode="auto">
          <a:xfrm>
            <a:off x="8382000" y="3611564"/>
            <a:ext cx="4762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a:latin typeface="Times New Roman" panose="02020603050405020304" pitchFamily="18" charset="0"/>
              </a:rPr>
              <a:t>(2,3)</a:t>
            </a:r>
          </a:p>
        </p:txBody>
      </p:sp>
      <p:sp>
        <p:nvSpPr>
          <p:cNvPr id="51206" name="Text Box 6">
            <a:extLst>
              <a:ext uri="{FF2B5EF4-FFF2-40B4-BE49-F238E27FC236}">
                <a16:creationId xmlns:a16="http://schemas.microsoft.com/office/drawing/2014/main" id="{AF74B5BD-F4F5-4CE4-835B-782243F18F7B}"/>
              </a:ext>
            </a:extLst>
          </p:cNvPr>
          <p:cNvSpPr txBox="1">
            <a:spLocks noChangeArrowheads="1"/>
          </p:cNvSpPr>
          <p:nvPr/>
        </p:nvSpPr>
        <p:spPr bwMode="auto">
          <a:xfrm>
            <a:off x="8382000" y="3810000"/>
            <a:ext cx="4762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a:latin typeface="Times New Roman" panose="02020603050405020304" pitchFamily="18" charset="0"/>
              </a:rPr>
              <a:t>(2,2)</a:t>
            </a:r>
          </a:p>
        </p:txBody>
      </p:sp>
      <p:sp>
        <p:nvSpPr>
          <p:cNvPr id="51207" name="Text Box 7">
            <a:extLst>
              <a:ext uri="{FF2B5EF4-FFF2-40B4-BE49-F238E27FC236}">
                <a16:creationId xmlns:a16="http://schemas.microsoft.com/office/drawing/2014/main" id="{DCD11F15-EE07-4A7A-BE61-4FA0AFDB5C11}"/>
              </a:ext>
            </a:extLst>
          </p:cNvPr>
          <p:cNvSpPr txBox="1">
            <a:spLocks noChangeArrowheads="1"/>
          </p:cNvSpPr>
          <p:nvPr/>
        </p:nvSpPr>
        <p:spPr bwMode="auto">
          <a:xfrm>
            <a:off x="8391526" y="4267200"/>
            <a:ext cx="523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latin typeface="Times New Roman" panose="02020603050405020304" pitchFamily="18" charset="0"/>
              </a:rPr>
              <a:t>(1,1)</a:t>
            </a:r>
          </a:p>
        </p:txBody>
      </p:sp>
      <p:sp>
        <p:nvSpPr>
          <p:cNvPr id="51208" name="Text Box 8">
            <a:extLst>
              <a:ext uri="{FF2B5EF4-FFF2-40B4-BE49-F238E27FC236}">
                <a16:creationId xmlns:a16="http://schemas.microsoft.com/office/drawing/2014/main" id="{C691ACB2-3D3C-4D97-926C-006B84257C8E}"/>
              </a:ext>
            </a:extLst>
          </p:cNvPr>
          <p:cNvSpPr txBox="1">
            <a:spLocks noChangeArrowheads="1"/>
          </p:cNvSpPr>
          <p:nvPr/>
        </p:nvSpPr>
        <p:spPr bwMode="auto">
          <a:xfrm>
            <a:off x="8382000" y="4648200"/>
            <a:ext cx="4841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latin typeface="Times New Roman" panose="02020603050405020304" pitchFamily="18" charset="0"/>
              </a:rPr>
              <a:t>(</a:t>
            </a:r>
            <a:r>
              <a:rPr lang="en-US" altLang="zh-CN" sz="1200">
                <a:latin typeface="Times New Roman" panose="02020603050405020304" pitchFamily="18" charset="0"/>
              </a:rPr>
              <a:t>3,1)</a:t>
            </a:r>
          </a:p>
        </p:txBody>
      </p:sp>
      <p:sp>
        <p:nvSpPr>
          <p:cNvPr id="51209" name="Text Box 9">
            <a:extLst>
              <a:ext uri="{FF2B5EF4-FFF2-40B4-BE49-F238E27FC236}">
                <a16:creationId xmlns:a16="http://schemas.microsoft.com/office/drawing/2014/main" id="{E982F710-F400-49EF-A6CA-E5ED52F09E03}"/>
              </a:ext>
            </a:extLst>
          </p:cNvPr>
          <p:cNvSpPr txBox="1">
            <a:spLocks noChangeArrowheads="1"/>
          </p:cNvSpPr>
          <p:nvPr/>
        </p:nvSpPr>
        <p:spPr bwMode="auto">
          <a:xfrm>
            <a:off x="8382001" y="4953000"/>
            <a:ext cx="4683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000">
                <a:latin typeface="Times New Roman" panose="02020603050405020304" pitchFamily="18" charset="0"/>
              </a:rPr>
              <a:t>(</a:t>
            </a:r>
            <a:r>
              <a:rPr lang="en-US" altLang="zh-CN" sz="1200">
                <a:latin typeface="Times New Roman" panose="02020603050405020304" pitchFamily="18" charset="0"/>
              </a:rPr>
              <a:t>4,1)</a:t>
            </a:r>
          </a:p>
        </p:txBody>
      </p:sp>
      <p:sp>
        <p:nvSpPr>
          <p:cNvPr id="51210" name="Text Box 10">
            <a:extLst>
              <a:ext uri="{FF2B5EF4-FFF2-40B4-BE49-F238E27FC236}">
                <a16:creationId xmlns:a16="http://schemas.microsoft.com/office/drawing/2014/main" id="{721E68A8-5550-4154-9DA8-04AA4290EE63}"/>
              </a:ext>
            </a:extLst>
          </p:cNvPr>
          <p:cNvSpPr txBox="1">
            <a:spLocks noChangeArrowheads="1"/>
          </p:cNvSpPr>
          <p:nvPr/>
        </p:nvSpPr>
        <p:spPr bwMode="auto">
          <a:xfrm>
            <a:off x="8382000" y="5257800"/>
            <a:ext cx="4762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a:latin typeface="Times New Roman" panose="02020603050405020304" pitchFamily="18" charset="0"/>
              </a:rPr>
              <a:t>(4,2)</a:t>
            </a:r>
          </a:p>
        </p:txBody>
      </p:sp>
      <p:sp>
        <p:nvSpPr>
          <p:cNvPr id="2" name="Footer Placeholder 1">
            <a:extLst>
              <a:ext uri="{FF2B5EF4-FFF2-40B4-BE49-F238E27FC236}">
                <a16:creationId xmlns:a16="http://schemas.microsoft.com/office/drawing/2014/main" id="{5325EBFF-E107-46F5-B70A-DE25556A71EF}"/>
              </a:ext>
            </a:extLst>
          </p:cNvPr>
          <p:cNvSpPr>
            <a:spLocks noGrp="1"/>
          </p:cNvSpPr>
          <p:nvPr>
            <p:ph type="ftr" sz="quarter" idx="11"/>
          </p:nvPr>
        </p:nvSpPr>
        <p:spPr/>
        <p:txBody>
          <a:bodyPr/>
          <a:lstStyle/>
          <a:p>
            <a:r>
              <a:rPr lang="en-US"/>
              <a:t>zeshan.khan@nu.edu.pk</a:t>
            </a:r>
            <a:endParaRPr lang="LID4096"/>
          </a:p>
        </p:txBody>
      </p:sp>
      <p:sp>
        <p:nvSpPr>
          <p:cNvPr id="3" name="Slide Number Placeholder 2">
            <a:extLst>
              <a:ext uri="{FF2B5EF4-FFF2-40B4-BE49-F238E27FC236}">
                <a16:creationId xmlns:a16="http://schemas.microsoft.com/office/drawing/2014/main" id="{99D11C7C-2755-416A-AEED-DBBDAAB9577B}"/>
              </a:ext>
            </a:extLst>
          </p:cNvPr>
          <p:cNvSpPr>
            <a:spLocks noGrp="1"/>
          </p:cNvSpPr>
          <p:nvPr>
            <p:ph type="sldNum" sz="quarter" idx="12"/>
          </p:nvPr>
        </p:nvSpPr>
        <p:spPr/>
        <p:txBody>
          <a:bodyPr>
            <a:normAutofit lnSpcReduction="10000"/>
          </a:bodyPr>
          <a:lstStyle/>
          <a:p>
            <a:fld id="{91F3A733-5CBF-4C1A-BB1C-3E618A131503}" type="slidenum">
              <a:rPr lang="LID4096" smtClean="0"/>
              <a:t>29</a:t>
            </a:fld>
            <a:endParaRPr lang="LID4096"/>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E5521-1043-0245-AE4D-BAD54420CED9}"/>
              </a:ext>
            </a:extLst>
          </p:cNvPr>
          <p:cNvSpPr>
            <a:spLocks noGrp="1"/>
          </p:cNvSpPr>
          <p:nvPr>
            <p:ph type="title"/>
          </p:nvPr>
        </p:nvSpPr>
        <p:spPr/>
        <p:txBody>
          <a:bodyPr/>
          <a:lstStyle/>
          <a:p>
            <a:r>
              <a:rPr lang="en-US"/>
              <a:t>What is Reinforcement Learning? </a:t>
            </a:r>
          </a:p>
        </p:txBody>
      </p:sp>
      <p:sp>
        <p:nvSpPr>
          <p:cNvPr id="3" name="Content Placeholder 2">
            <a:extLst>
              <a:ext uri="{FF2B5EF4-FFF2-40B4-BE49-F238E27FC236}">
                <a16:creationId xmlns:a16="http://schemas.microsoft.com/office/drawing/2014/main" id="{A94E4F90-ED02-9147-A803-45009249595B}"/>
              </a:ext>
            </a:extLst>
          </p:cNvPr>
          <p:cNvSpPr>
            <a:spLocks noGrp="1"/>
          </p:cNvSpPr>
          <p:nvPr>
            <p:ph idx="1"/>
          </p:nvPr>
        </p:nvSpPr>
        <p:spPr/>
        <p:txBody>
          <a:bodyPr>
            <a:normAutofit/>
          </a:bodyPr>
          <a:lstStyle/>
          <a:p>
            <a:pPr>
              <a:lnSpc>
                <a:spcPct val="150000"/>
              </a:lnSpc>
            </a:pPr>
            <a:r>
              <a:rPr lang="en-US"/>
              <a:t>Reinforcement learning requires a learning agent to learn from the environment rather than being guided what to do. </a:t>
            </a:r>
          </a:p>
          <a:p>
            <a:pPr>
              <a:lnSpc>
                <a:spcPct val="150000"/>
              </a:lnSpc>
            </a:pPr>
            <a:r>
              <a:rPr lang="en-US"/>
              <a:t>With the lack of designated guidelines and uncertain chances of matching the right actions, the reinforcement learning is indeed a trial-and-error learning. </a:t>
            </a:r>
          </a:p>
          <a:p>
            <a:pPr>
              <a:lnSpc>
                <a:spcPct val="150000"/>
              </a:lnSpc>
            </a:pPr>
            <a:r>
              <a:rPr lang="en-US"/>
              <a:t>A numerical reward is used as a reinforcement signal to encourage the learning agent to successfully keep matching the expected outcomes. </a:t>
            </a:r>
          </a:p>
          <a:p>
            <a:pPr>
              <a:lnSpc>
                <a:spcPct val="150000"/>
              </a:lnSpc>
            </a:pPr>
            <a:r>
              <a:rPr lang="en-US"/>
              <a:t>The learning agents will be guided by the problems they have encountered in past experiences and try to avoid them. </a:t>
            </a:r>
          </a:p>
        </p:txBody>
      </p:sp>
      <p:sp>
        <p:nvSpPr>
          <p:cNvPr id="4" name="Footer Placeholder 3">
            <a:extLst>
              <a:ext uri="{FF2B5EF4-FFF2-40B4-BE49-F238E27FC236}">
                <a16:creationId xmlns:a16="http://schemas.microsoft.com/office/drawing/2014/main" id="{F8F5103D-3CF3-48DC-B1BB-87B416DC8823}"/>
              </a:ext>
            </a:extLst>
          </p:cNvPr>
          <p:cNvSpPr>
            <a:spLocks noGrp="1"/>
          </p:cNvSpPr>
          <p:nvPr>
            <p:ph type="ftr" sz="quarter" idx="11"/>
          </p:nvPr>
        </p:nvSpPr>
        <p:spPr/>
        <p:txBody>
          <a:bodyPr/>
          <a:lstStyle/>
          <a:p>
            <a:r>
              <a:rPr lang="en-US"/>
              <a:t>zeshan.khan@nu.edu.pk</a:t>
            </a:r>
            <a:endParaRPr lang="LID4096"/>
          </a:p>
        </p:txBody>
      </p:sp>
      <p:sp>
        <p:nvSpPr>
          <p:cNvPr id="5" name="Slide Number Placeholder 4">
            <a:extLst>
              <a:ext uri="{FF2B5EF4-FFF2-40B4-BE49-F238E27FC236}">
                <a16:creationId xmlns:a16="http://schemas.microsoft.com/office/drawing/2014/main" id="{0082B342-47D7-4296-AC55-4F6F70567EE3}"/>
              </a:ext>
            </a:extLst>
          </p:cNvPr>
          <p:cNvSpPr>
            <a:spLocks noGrp="1"/>
          </p:cNvSpPr>
          <p:nvPr>
            <p:ph type="sldNum" sz="quarter" idx="12"/>
          </p:nvPr>
        </p:nvSpPr>
        <p:spPr/>
        <p:txBody>
          <a:bodyPr>
            <a:normAutofit lnSpcReduction="10000"/>
          </a:bodyPr>
          <a:lstStyle/>
          <a:p>
            <a:fld id="{91F3A733-5CBF-4C1A-BB1C-3E618A131503}" type="slidenum">
              <a:rPr lang="LID4096" smtClean="0"/>
              <a:t>3</a:t>
            </a:fld>
            <a:endParaRPr lang="LID4096"/>
          </a:p>
        </p:txBody>
      </p:sp>
    </p:spTree>
    <p:extLst>
      <p:ext uri="{BB962C8B-B14F-4D97-AF65-F5344CB8AC3E}">
        <p14:creationId xmlns:p14="http://schemas.microsoft.com/office/powerpoint/2010/main" val="764061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451B2EAA-86DC-4B30-B9CC-09B490222C67}"/>
              </a:ext>
            </a:extLst>
          </p:cNvPr>
          <p:cNvSpPr>
            <a:spLocks noGrp="1" noChangeArrowheads="1"/>
          </p:cNvSpPr>
          <p:nvPr>
            <p:ph type="title"/>
          </p:nvPr>
        </p:nvSpPr>
        <p:spPr/>
        <p:txBody>
          <a:bodyPr/>
          <a:lstStyle/>
          <a:p>
            <a:r>
              <a:rPr lang="en-US" altLang="zh-CN" sz="3600"/>
              <a:t>Adaptive dynamic programming(ADP) in passive learning</a:t>
            </a:r>
          </a:p>
        </p:txBody>
      </p:sp>
      <p:sp>
        <p:nvSpPr>
          <p:cNvPr id="15363" name="Rectangle 3">
            <a:extLst>
              <a:ext uri="{FF2B5EF4-FFF2-40B4-BE49-F238E27FC236}">
                <a16:creationId xmlns:a16="http://schemas.microsoft.com/office/drawing/2014/main" id="{D32C068D-0AF0-4E99-B356-8770509DA382}"/>
              </a:ext>
            </a:extLst>
          </p:cNvPr>
          <p:cNvSpPr>
            <a:spLocks noGrp="1" noChangeArrowheads="1"/>
          </p:cNvSpPr>
          <p:nvPr>
            <p:ph type="body" idx="1"/>
          </p:nvPr>
        </p:nvSpPr>
        <p:spPr/>
        <p:txBody>
          <a:bodyPr/>
          <a:lstStyle/>
          <a:p>
            <a:r>
              <a:rPr lang="en-US" altLang="zh-CN" sz="2400"/>
              <a:t>Different with LMS and TD method(model free approaches)</a:t>
            </a:r>
          </a:p>
          <a:p>
            <a:r>
              <a:rPr lang="en-US" altLang="zh-CN" sz="2400"/>
              <a:t>ADP is a model based approach!</a:t>
            </a:r>
          </a:p>
          <a:p>
            <a:r>
              <a:rPr lang="en-US" altLang="zh-CN" sz="2400"/>
              <a:t>The updating rule for passive learning</a:t>
            </a:r>
          </a:p>
          <a:p>
            <a:endParaRPr lang="en-US" altLang="zh-CN" sz="2400"/>
          </a:p>
          <a:p>
            <a:r>
              <a:rPr lang="en-US" altLang="zh-CN" sz="2400"/>
              <a:t>However, in  an unknown environment, </a:t>
            </a:r>
            <a:r>
              <a:rPr lang="en-US" altLang="zh-CN" sz="2400" i="1"/>
              <a:t>T </a:t>
            </a:r>
            <a:r>
              <a:rPr lang="en-US" altLang="zh-CN" sz="2400"/>
              <a:t>is not given, the agent must learn </a:t>
            </a:r>
            <a:r>
              <a:rPr lang="en-US" altLang="zh-CN" sz="2400" i="1"/>
              <a:t>T  </a:t>
            </a:r>
            <a:r>
              <a:rPr lang="en-US" altLang="zh-CN" sz="2400"/>
              <a:t>itself by experiences with the environment.</a:t>
            </a:r>
          </a:p>
          <a:p>
            <a:r>
              <a:rPr lang="en-US" altLang="zh-CN" sz="2400"/>
              <a:t>How to learn </a:t>
            </a:r>
            <a:r>
              <a:rPr lang="en-US" altLang="zh-CN" sz="2400" i="1"/>
              <a:t>T</a:t>
            </a:r>
            <a:r>
              <a:rPr lang="en-US" altLang="zh-CN" sz="2400"/>
              <a:t>?</a:t>
            </a:r>
          </a:p>
        </p:txBody>
      </p:sp>
      <p:graphicFrame>
        <p:nvGraphicFramePr>
          <p:cNvPr id="15364" name="Object 4">
            <a:extLst>
              <a:ext uri="{FF2B5EF4-FFF2-40B4-BE49-F238E27FC236}">
                <a16:creationId xmlns:a16="http://schemas.microsoft.com/office/drawing/2014/main" id="{F7024CBB-8A8C-4AFD-A411-D170F4F9E2C5}"/>
              </a:ext>
            </a:extLst>
          </p:cNvPr>
          <p:cNvGraphicFramePr>
            <a:graphicFrameLocks noChangeAspect="1"/>
          </p:cNvGraphicFramePr>
          <p:nvPr/>
        </p:nvGraphicFramePr>
        <p:xfrm>
          <a:off x="3505200" y="3657600"/>
          <a:ext cx="4084638" cy="533400"/>
        </p:xfrm>
        <a:graphic>
          <a:graphicData uri="http://schemas.openxmlformats.org/presentationml/2006/ole">
            <mc:AlternateContent xmlns:mc="http://schemas.openxmlformats.org/markup-compatibility/2006">
              <mc:Choice xmlns:v="urn:schemas-microsoft-com:vml" Requires="v">
                <p:oleObj spid="_x0000_s8230" name="Equation" r:id="rId3" imgW="2145960" imgH="342720" progId="Equation.3">
                  <p:embed/>
                </p:oleObj>
              </mc:Choice>
              <mc:Fallback>
                <p:oleObj name="Equation" r:id="rId3" imgW="2145960" imgH="342720" progId="Equation.3">
                  <p:embed/>
                  <p:pic>
                    <p:nvPicPr>
                      <p:cNvPr id="15364" name="Object 4">
                        <a:extLst>
                          <a:ext uri="{FF2B5EF4-FFF2-40B4-BE49-F238E27FC236}">
                            <a16:creationId xmlns:a16="http://schemas.microsoft.com/office/drawing/2014/main" id="{F7024CBB-8A8C-4AFD-A411-D170F4F9E2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3657600"/>
                        <a:ext cx="408463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Footer Placeholder 1">
            <a:extLst>
              <a:ext uri="{FF2B5EF4-FFF2-40B4-BE49-F238E27FC236}">
                <a16:creationId xmlns:a16="http://schemas.microsoft.com/office/drawing/2014/main" id="{F29E6C07-77D7-44CA-8539-D0EDBDB47530}"/>
              </a:ext>
            </a:extLst>
          </p:cNvPr>
          <p:cNvSpPr>
            <a:spLocks noGrp="1"/>
          </p:cNvSpPr>
          <p:nvPr>
            <p:ph type="ftr" sz="quarter" idx="11"/>
          </p:nvPr>
        </p:nvSpPr>
        <p:spPr/>
        <p:txBody>
          <a:bodyPr/>
          <a:lstStyle/>
          <a:p>
            <a:r>
              <a:rPr lang="en-US"/>
              <a:t>zeshan.khan@nu.edu.pk</a:t>
            </a:r>
            <a:endParaRPr lang="LID4096"/>
          </a:p>
        </p:txBody>
      </p:sp>
      <p:sp>
        <p:nvSpPr>
          <p:cNvPr id="3" name="Slide Number Placeholder 2">
            <a:extLst>
              <a:ext uri="{FF2B5EF4-FFF2-40B4-BE49-F238E27FC236}">
                <a16:creationId xmlns:a16="http://schemas.microsoft.com/office/drawing/2014/main" id="{71382A8F-6648-4F0D-83E6-A4C73651F6B5}"/>
              </a:ext>
            </a:extLst>
          </p:cNvPr>
          <p:cNvSpPr>
            <a:spLocks noGrp="1"/>
          </p:cNvSpPr>
          <p:nvPr>
            <p:ph type="sldNum" sz="quarter" idx="12"/>
          </p:nvPr>
        </p:nvSpPr>
        <p:spPr/>
        <p:txBody>
          <a:bodyPr>
            <a:normAutofit lnSpcReduction="10000"/>
          </a:bodyPr>
          <a:lstStyle/>
          <a:p>
            <a:fld id="{91F3A733-5CBF-4C1A-BB1C-3E618A131503}" type="slidenum">
              <a:rPr lang="LID4096" smtClean="0"/>
              <a:t>30</a:t>
            </a:fld>
            <a:endParaRPr lang="LID4096"/>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5F728535-3466-491B-B51C-94963F5AFDF1}"/>
              </a:ext>
            </a:extLst>
          </p:cNvPr>
          <p:cNvSpPr>
            <a:spLocks noGrp="1" noChangeArrowheads="1"/>
          </p:cNvSpPr>
          <p:nvPr>
            <p:ph type="title"/>
          </p:nvPr>
        </p:nvSpPr>
        <p:spPr/>
        <p:txBody>
          <a:bodyPr/>
          <a:lstStyle/>
          <a:p>
            <a:r>
              <a:rPr lang="en-US" altLang="zh-CN"/>
              <a:t>ADP learning curves</a:t>
            </a:r>
          </a:p>
        </p:txBody>
      </p:sp>
      <p:graphicFrame>
        <p:nvGraphicFramePr>
          <p:cNvPr id="43011" name="Object 3">
            <a:extLst>
              <a:ext uri="{FF2B5EF4-FFF2-40B4-BE49-F238E27FC236}">
                <a16:creationId xmlns:a16="http://schemas.microsoft.com/office/drawing/2014/main" id="{BDFC0AC0-047C-40D9-99AC-3D455807B262}"/>
              </a:ext>
            </a:extLst>
          </p:cNvPr>
          <p:cNvGraphicFramePr>
            <a:graphicFrameLocks noGrp="1" noChangeAspect="1"/>
          </p:cNvGraphicFramePr>
          <p:nvPr>
            <p:ph type="body" idx="1"/>
          </p:nvPr>
        </p:nvGraphicFramePr>
        <p:xfrm>
          <a:off x="3429000" y="2133600"/>
          <a:ext cx="5062538" cy="4114800"/>
        </p:xfrm>
        <a:graphic>
          <a:graphicData uri="http://schemas.openxmlformats.org/presentationml/2006/ole">
            <mc:AlternateContent xmlns:mc="http://schemas.openxmlformats.org/markup-compatibility/2006">
              <mc:Choice xmlns:v="urn:schemas-microsoft-com:vml" Requires="v">
                <p:oleObj spid="_x0000_s9254" name="位图图像" r:id="rId3" imgW="6047619" imgH="5409524" progId="Paint.Picture">
                  <p:embed/>
                </p:oleObj>
              </mc:Choice>
              <mc:Fallback>
                <p:oleObj name="位图图像" r:id="rId3" imgW="6047619" imgH="5409524" progId="Paint.Picture">
                  <p:embed/>
                  <p:pic>
                    <p:nvPicPr>
                      <p:cNvPr id="43011" name="Object 3">
                        <a:extLst>
                          <a:ext uri="{FF2B5EF4-FFF2-40B4-BE49-F238E27FC236}">
                            <a16:creationId xmlns:a16="http://schemas.microsoft.com/office/drawing/2014/main" id="{BDFC0AC0-047C-40D9-99AC-3D455807B2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133600"/>
                        <a:ext cx="5062538" cy="4114800"/>
                      </a:xfrm>
                      <a:prstGeom prst="rect">
                        <a:avLst/>
                      </a:prstGeom>
                    </p:spPr>
                  </p:pic>
                </p:oleObj>
              </mc:Fallback>
            </mc:AlternateContent>
          </a:graphicData>
        </a:graphic>
      </p:graphicFrame>
      <p:sp>
        <p:nvSpPr>
          <p:cNvPr id="43012" name="Text Box 4">
            <a:extLst>
              <a:ext uri="{FF2B5EF4-FFF2-40B4-BE49-F238E27FC236}">
                <a16:creationId xmlns:a16="http://schemas.microsoft.com/office/drawing/2014/main" id="{1A8B3D37-D284-441A-BD42-240D44126008}"/>
              </a:ext>
            </a:extLst>
          </p:cNvPr>
          <p:cNvSpPr txBox="1">
            <a:spLocks noChangeArrowheads="1"/>
          </p:cNvSpPr>
          <p:nvPr/>
        </p:nvSpPr>
        <p:spPr bwMode="auto">
          <a:xfrm>
            <a:off x="8382000" y="2286000"/>
            <a:ext cx="4762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a:latin typeface="Times New Roman" panose="02020603050405020304" pitchFamily="18" charset="0"/>
              </a:rPr>
              <a:t>(4,3)</a:t>
            </a:r>
          </a:p>
        </p:txBody>
      </p:sp>
      <p:sp>
        <p:nvSpPr>
          <p:cNvPr id="43013" name="Text Box 5">
            <a:extLst>
              <a:ext uri="{FF2B5EF4-FFF2-40B4-BE49-F238E27FC236}">
                <a16:creationId xmlns:a16="http://schemas.microsoft.com/office/drawing/2014/main" id="{66E1DB4B-D87B-437C-A556-1DDECCD0D859}"/>
              </a:ext>
            </a:extLst>
          </p:cNvPr>
          <p:cNvSpPr txBox="1">
            <a:spLocks noChangeArrowheads="1"/>
          </p:cNvSpPr>
          <p:nvPr/>
        </p:nvSpPr>
        <p:spPr bwMode="auto">
          <a:xfrm>
            <a:off x="8382000" y="3352800"/>
            <a:ext cx="4762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a:latin typeface="Times New Roman" panose="02020603050405020304" pitchFamily="18" charset="0"/>
              </a:rPr>
              <a:t>(3,3)</a:t>
            </a:r>
          </a:p>
        </p:txBody>
      </p:sp>
      <p:sp>
        <p:nvSpPr>
          <p:cNvPr id="43014" name="Text Box 6">
            <a:extLst>
              <a:ext uri="{FF2B5EF4-FFF2-40B4-BE49-F238E27FC236}">
                <a16:creationId xmlns:a16="http://schemas.microsoft.com/office/drawing/2014/main" id="{43000A53-8828-4692-9AD2-B3E10AD0D3B1}"/>
              </a:ext>
            </a:extLst>
          </p:cNvPr>
          <p:cNvSpPr txBox="1">
            <a:spLocks noChangeArrowheads="1"/>
          </p:cNvSpPr>
          <p:nvPr/>
        </p:nvSpPr>
        <p:spPr bwMode="auto">
          <a:xfrm>
            <a:off x="8382000" y="3733800"/>
            <a:ext cx="4762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a:latin typeface="Times New Roman" panose="02020603050405020304" pitchFamily="18" charset="0"/>
              </a:rPr>
              <a:t>(2,3)</a:t>
            </a:r>
          </a:p>
        </p:txBody>
      </p:sp>
      <p:sp>
        <p:nvSpPr>
          <p:cNvPr id="43015" name="Text Box 7">
            <a:extLst>
              <a:ext uri="{FF2B5EF4-FFF2-40B4-BE49-F238E27FC236}">
                <a16:creationId xmlns:a16="http://schemas.microsoft.com/office/drawing/2014/main" id="{52C3F719-9F4F-4467-8749-7F1FA22618AF}"/>
              </a:ext>
            </a:extLst>
          </p:cNvPr>
          <p:cNvSpPr txBox="1">
            <a:spLocks noChangeArrowheads="1"/>
          </p:cNvSpPr>
          <p:nvPr/>
        </p:nvSpPr>
        <p:spPr bwMode="auto">
          <a:xfrm>
            <a:off x="8382000" y="4267200"/>
            <a:ext cx="4762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a:latin typeface="Times New Roman" panose="02020603050405020304" pitchFamily="18" charset="0"/>
              </a:rPr>
              <a:t>(1,1)</a:t>
            </a:r>
          </a:p>
        </p:txBody>
      </p:sp>
      <p:sp>
        <p:nvSpPr>
          <p:cNvPr id="43016" name="Text Box 8">
            <a:extLst>
              <a:ext uri="{FF2B5EF4-FFF2-40B4-BE49-F238E27FC236}">
                <a16:creationId xmlns:a16="http://schemas.microsoft.com/office/drawing/2014/main" id="{61DE5E86-0ECB-4428-BD5D-85C2810AD74F}"/>
              </a:ext>
            </a:extLst>
          </p:cNvPr>
          <p:cNvSpPr txBox="1">
            <a:spLocks noChangeArrowheads="1"/>
          </p:cNvSpPr>
          <p:nvPr/>
        </p:nvSpPr>
        <p:spPr bwMode="auto">
          <a:xfrm>
            <a:off x="8458200" y="4648200"/>
            <a:ext cx="4762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a:latin typeface="Times New Roman" panose="02020603050405020304" pitchFamily="18" charset="0"/>
              </a:rPr>
              <a:t>(3,1)</a:t>
            </a:r>
          </a:p>
        </p:txBody>
      </p:sp>
      <p:sp>
        <p:nvSpPr>
          <p:cNvPr id="43017" name="Text Box 9">
            <a:extLst>
              <a:ext uri="{FF2B5EF4-FFF2-40B4-BE49-F238E27FC236}">
                <a16:creationId xmlns:a16="http://schemas.microsoft.com/office/drawing/2014/main" id="{26C6D48B-6F91-41C3-A56E-6702B7AFE2F5}"/>
              </a:ext>
            </a:extLst>
          </p:cNvPr>
          <p:cNvSpPr txBox="1">
            <a:spLocks noChangeArrowheads="1"/>
          </p:cNvSpPr>
          <p:nvPr/>
        </p:nvSpPr>
        <p:spPr bwMode="auto">
          <a:xfrm>
            <a:off x="8382000" y="5029200"/>
            <a:ext cx="4762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a:latin typeface="Times New Roman" panose="02020603050405020304" pitchFamily="18" charset="0"/>
              </a:rPr>
              <a:t>(4,1)</a:t>
            </a:r>
          </a:p>
        </p:txBody>
      </p:sp>
      <p:sp>
        <p:nvSpPr>
          <p:cNvPr id="43018" name="Text Box 10">
            <a:extLst>
              <a:ext uri="{FF2B5EF4-FFF2-40B4-BE49-F238E27FC236}">
                <a16:creationId xmlns:a16="http://schemas.microsoft.com/office/drawing/2014/main" id="{243742C0-2ABD-4350-8077-0EC8ECF2A48D}"/>
              </a:ext>
            </a:extLst>
          </p:cNvPr>
          <p:cNvSpPr txBox="1">
            <a:spLocks noChangeArrowheads="1"/>
          </p:cNvSpPr>
          <p:nvPr/>
        </p:nvSpPr>
        <p:spPr bwMode="auto">
          <a:xfrm>
            <a:off x="8382000" y="5334000"/>
            <a:ext cx="4762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a:latin typeface="Times New Roman" panose="02020603050405020304" pitchFamily="18" charset="0"/>
              </a:rPr>
              <a:t>(4,2)</a:t>
            </a:r>
          </a:p>
        </p:txBody>
      </p:sp>
      <p:sp>
        <p:nvSpPr>
          <p:cNvPr id="2" name="Footer Placeholder 1">
            <a:extLst>
              <a:ext uri="{FF2B5EF4-FFF2-40B4-BE49-F238E27FC236}">
                <a16:creationId xmlns:a16="http://schemas.microsoft.com/office/drawing/2014/main" id="{956A4F01-DD33-4D65-8FEA-4D49119E46CC}"/>
              </a:ext>
            </a:extLst>
          </p:cNvPr>
          <p:cNvSpPr>
            <a:spLocks noGrp="1"/>
          </p:cNvSpPr>
          <p:nvPr>
            <p:ph type="ftr" sz="quarter" idx="11"/>
          </p:nvPr>
        </p:nvSpPr>
        <p:spPr/>
        <p:txBody>
          <a:bodyPr/>
          <a:lstStyle/>
          <a:p>
            <a:r>
              <a:rPr lang="en-US"/>
              <a:t>zeshan.khan@nu.edu.pk</a:t>
            </a:r>
            <a:endParaRPr lang="LID4096"/>
          </a:p>
        </p:txBody>
      </p:sp>
      <p:sp>
        <p:nvSpPr>
          <p:cNvPr id="3" name="Slide Number Placeholder 2">
            <a:extLst>
              <a:ext uri="{FF2B5EF4-FFF2-40B4-BE49-F238E27FC236}">
                <a16:creationId xmlns:a16="http://schemas.microsoft.com/office/drawing/2014/main" id="{EA2F79CB-A997-469E-A22A-3CF9E1A5E76E}"/>
              </a:ext>
            </a:extLst>
          </p:cNvPr>
          <p:cNvSpPr>
            <a:spLocks noGrp="1"/>
          </p:cNvSpPr>
          <p:nvPr>
            <p:ph type="sldNum" sz="quarter" idx="12"/>
          </p:nvPr>
        </p:nvSpPr>
        <p:spPr/>
        <p:txBody>
          <a:bodyPr>
            <a:normAutofit lnSpcReduction="10000"/>
          </a:bodyPr>
          <a:lstStyle/>
          <a:p>
            <a:fld id="{91F3A733-5CBF-4C1A-BB1C-3E618A131503}" type="slidenum">
              <a:rPr lang="LID4096" smtClean="0"/>
              <a:t>31</a:t>
            </a:fld>
            <a:endParaRPr lang="LID4096"/>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317BE143-B294-4121-AEAD-24BE9BE226C5}"/>
              </a:ext>
            </a:extLst>
          </p:cNvPr>
          <p:cNvSpPr>
            <a:spLocks noGrp="1" noChangeArrowheads="1"/>
          </p:cNvSpPr>
          <p:nvPr>
            <p:ph type="title"/>
          </p:nvPr>
        </p:nvSpPr>
        <p:spPr/>
        <p:txBody>
          <a:bodyPr/>
          <a:lstStyle/>
          <a:p>
            <a:r>
              <a:rPr lang="en-US" altLang="zh-CN"/>
              <a:t>Active learning </a:t>
            </a:r>
          </a:p>
        </p:txBody>
      </p:sp>
      <p:sp>
        <p:nvSpPr>
          <p:cNvPr id="17412" name="Rectangle 4">
            <a:extLst>
              <a:ext uri="{FF2B5EF4-FFF2-40B4-BE49-F238E27FC236}">
                <a16:creationId xmlns:a16="http://schemas.microsoft.com/office/drawing/2014/main" id="{EC6A7F18-FB7B-4145-BCE6-B354E6982D3A}"/>
              </a:ext>
            </a:extLst>
          </p:cNvPr>
          <p:cNvSpPr>
            <a:spLocks noGrp="1" noChangeArrowheads="1"/>
          </p:cNvSpPr>
          <p:nvPr>
            <p:ph idx="1"/>
          </p:nvPr>
        </p:nvSpPr>
        <p:spPr/>
        <p:txBody>
          <a:bodyPr/>
          <a:lstStyle/>
          <a:p>
            <a:r>
              <a:rPr lang="en-US" altLang="zh-CN" sz="2400"/>
              <a:t>An active agent must consider</a:t>
            </a:r>
          </a:p>
          <a:p>
            <a:pPr lvl="1"/>
            <a:r>
              <a:rPr lang="en-US" altLang="zh-CN" sz="1800">
                <a:latin typeface="Arial" panose="020B0604020202020204" pitchFamily="34" charset="0"/>
              </a:rPr>
              <a:t> what actions to take?</a:t>
            </a:r>
          </a:p>
          <a:p>
            <a:pPr lvl="1"/>
            <a:r>
              <a:rPr lang="en-US" altLang="zh-CN" sz="1800">
                <a:latin typeface="Arial" panose="020B0604020202020204" pitchFamily="34" charset="0"/>
              </a:rPr>
              <a:t> what their outcomes maybe(both on learning and receiving the rewards in the long run)?</a:t>
            </a:r>
          </a:p>
          <a:p>
            <a:r>
              <a:rPr lang="en-US" altLang="zh-CN" sz="2400"/>
              <a:t>Update utility equation</a:t>
            </a:r>
          </a:p>
          <a:p>
            <a:endParaRPr lang="en-US" altLang="zh-CN" sz="2400"/>
          </a:p>
          <a:p>
            <a:r>
              <a:rPr lang="en-US" altLang="zh-CN" sz="2400"/>
              <a:t>Rule to chose action</a:t>
            </a:r>
          </a:p>
          <a:p>
            <a:endParaRPr lang="en-US" altLang="zh-CN" sz="2400"/>
          </a:p>
        </p:txBody>
      </p:sp>
      <p:graphicFrame>
        <p:nvGraphicFramePr>
          <p:cNvPr id="17414" name="Object 6">
            <a:extLst>
              <a:ext uri="{FF2B5EF4-FFF2-40B4-BE49-F238E27FC236}">
                <a16:creationId xmlns:a16="http://schemas.microsoft.com/office/drawing/2014/main" id="{F1591DF1-ECEC-4476-8AF5-22348097E6AB}"/>
              </a:ext>
            </a:extLst>
          </p:cNvPr>
          <p:cNvGraphicFramePr>
            <a:graphicFrameLocks noChangeAspect="1"/>
          </p:cNvGraphicFramePr>
          <p:nvPr/>
        </p:nvGraphicFramePr>
        <p:xfrm>
          <a:off x="3054351" y="4572001"/>
          <a:ext cx="4746625" cy="633413"/>
        </p:xfrm>
        <a:graphic>
          <a:graphicData uri="http://schemas.openxmlformats.org/presentationml/2006/ole">
            <mc:AlternateContent xmlns:mc="http://schemas.openxmlformats.org/markup-compatibility/2006">
              <mc:Choice xmlns:v="urn:schemas-microsoft-com:vml" Requires="v">
                <p:oleObj spid="_x0000_s10314" name="Equation" r:id="rId3" imgW="2565360" imgH="342720" progId="Equation.3">
                  <p:embed/>
                </p:oleObj>
              </mc:Choice>
              <mc:Fallback>
                <p:oleObj name="Equation" r:id="rId3" imgW="2565360" imgH="342720" progId="Equation.3">
                  <p:embed/>
                  <p:pic>
                    <p:nvPicPr>
                      <p:cNvPr id="17414" name="Object 6">
                        <a:extLst>
                          <a:ext uri="{FF2B5EF4-FFF2-40B4-BE49-F238E27FC236}">
                            <a16:creationId xmlns:a16="http://schemas.microsoft.com/office/drawing/2014/main" id="{F1591DF1-ECEC-4476-8AF5-22348097E6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4351" y="4572001"/>
                        <a:ext cx="4746625"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5" name="Object 7">
            <a:extLst>
              <a:ext uri="{FF2B5EF4-FFF2-40B4-BE49-F238E27FC236}">
                <a16:creationId xmlns:a16="http://schemas.microsoft.com/office/drawing/2014/main" id="{42133AF8-184D-487F-AD62-7DC48CCC5D45}"/>
              </a:ext>
            </a:extLst>
          </p:cNvPr>
          <p:cNvGraphicFramePr>
            <a:graphicFrameLocks noChangeAspect="1"/>
          </p:cNvGraphicFramePr>
          <p:nvPr/>
        </p:nvGraphicFramePr>
        <p:xfrm>
          <a:off x="3124200" y="3657600"/>
          <a:ext cx="4279900" cy="573088"/>
        </p:xfrm>
        <a:graphic>
          <a:graphicData uri="http://schemas.openxmlformats.org/presentationml/2006/ole">
            <mc:AlternateContent xmlns:mc="http://schemas.openxmlformats.org/markup-compatibility/2006">
              <mc:Choice xmlns:v="urn:schemas-microsoft-com:vml" Requires="v">
                <p:oleObj spid="_x0000_s10315" name="Equation" r:id="rId5" imgW="2565360" imgH="342720" progId="Equation.3">
                  <p:embed/>
                </p:oleObj>
              </mc:Choice>
              <mc:Fallback>
                <p:oleObj name="Equation" r:id="rId5" imgW="2565360" imgH="342720" progId="Equation.3">
                  <p:embed/>
                  <p:pic>
                    <p:nvPicPr>
                      <p:cNvPr id="17415" name="Object 7">
                        <a:extLst>
                          <a:ext uri="{FF2B5EF4-FFF2-40B4-BE49-F238E27FC236}">
                            <a16:creationId xmlns:a16="http://schemas.microsoft.com/office/drawing/2014/main" id="{42133AF8-184D-487F-AD62-7DC48CCC5D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3657600"/>
                        <a:ext cx="4279900" cy="57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Footer Placeholder 1">
            <a:extLst>
              <a:ext uri="{FF2B5EF4-FFF2-40B4-BE49-F238E27FC236}">
                <a16:creationId xmlns:a16="http://schemas.microsoft.com/office/drawing/2014/main" id="{E00BE507-4BE8-4908-A1AE-F91144B637BA}"/>
              </a:ext>
            </a:extLst>
          </p:cNvPr>
          <p:cNvSpPr>
            <a:spLocks noGrp="1"/>
          </p:cNvSpPr>
          <p:nvPr>
            <p:ph type="ftr" sz="quarter" idx="11"/>
          </p:nvPr>
        </p:nvSpPr>
        <p:spPr/>
        <p:txBody>
          <a:bodyPr/>
          <a:lstStyle/>
          <a:p>
            <a:r>
              <a:rPr lang="en-US"/>
              <a:t>zeshan.khan@nu.edu.pk</a:t>
            </a:r>
            <a:endParaRPr lang="LID4096"/>
          </a:p>
        </p:txBody>
      </p:sp>
      <p:sp>
        <p:nvSpPr>
          <p:cNvPr id="3" name="Slide Number Placeholder 2">
            <a:extLst>
              <a:ext uri="{FF2B5EF4-FFF2-40B4-BE49-F238E27FC236}">
                <a16:creationId xmlns:a16="http://schemas.microsoft.com/office/drawing/2014/main" id="{B4B04CB9-D765-4871-8131-36D4E103713F}"/>
              </a:ext>
            </a:extLst>
          </p:cNvPr>
          <p:cNvSpPr>
            <a:spLocks noGrp="1"/>
          </p:cNvSpPr>
          <p:nvPr>
            <p:ph type="sldNum" sz="quarter" idx="12"/>
          </p:nvPr>
        </p:nvSpPr>
        <p:spPr/>
        <p:txBody>
          <a:bodyPr>
            <a:normAutofit lnSpcReduction="10000"/>
          </a:bodyPr>
          <a:lstStyle/>
          <a:p>
            <a:fld id="{91F3A733-5CBF-4C1A-BB1C-3E618A131503}" type="slidenum">
              <a:rPr lang="LID4096" smtClean="0"/>
              <a:t>32</a:t>
            </a:fld>
            <a:endParaRPr lang="LID4096"/>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531CB8D8-D998-4E1A-AECB-4736FC45C2F8}"/>
              </a:ext>
            </a:extLst>
          </p:cNvPr>
          <p:cNvSpPr>
            <a:spLocks noGrp="1" noChangeArrowheads="1"/>
          </p:cNvSpPr>
          <p:nvPr>
            <p:ph type="title"/>
          </p:nvPr>
        </p:nvSpPr>
        <p:spPr/>
        <p:txBody>
          <a:bodyPr/>
          <a:lstStyle/>
          <a:p>
            <a:r>
              <a:rPr lang="en-US" altLang="zh-CN"/>
              <a:t>Active ADP algorithm</a:t>
            </a:r>
          </a:p>
        </p:txBody>
      </p:sp>
      <p:sp>
        <p:nvSpPr>
          <p:cNvPr id="44035" name="Rectangle 3">
            <a:extLst>
              <a:ext uri="{FF2B5EF4-FFF2-40B4-BE49-F238E27FC236}">
                <a16:creationId xmlns:a16="http://schemas.microsoft.com/office/drawing/2014/main" id="{EA9FB1FC-04EE-4EBF-8F5E-E30A7CECBA1F}"/>
              </a:ext>
            </a:extLst>
          </p:cNvPr>
          <p:cNvSpPr>
            <a:spLocks noGrp="1" noChangeArrowheads="1"/>
          </p:cNvSpPr>
          <p:nvPr>
            <p:ph idx="1"/>
          </p:nvPr>
        </p:nvSpPr>
        <p:spPr/>
        <p:txBody>
          <a:bodyPr>
            <a:normAutofit lnSpcReduction="10000"/>
          </a:bodyPr>
          <a:lstStyle/>
          <a:p>
            <a:pPr>
              <a:buFont typeface="Wingdings" panose="05000000000000000000" pitchFamily="2" charset="2"/>
              <a:buNone/>
            </a:pPr>
            <a:r>
              <a:rPr lang="en-US" altLang="zh-CN" sz="1600" b="1"/>
              <a:t>For each s, initialize </a:t>
            </a:r>
            <a:r>
              <a:rPr lang="en-US" altLang="zh-CN" sz="1600" b="1" i="1"/>
              <a:t>U(s)</a:t>
            </a:r>
            <a:r>
              <a:rPr lang="en-US" altLang="zh-CN" sz="1600" b="1"/>
              <a:t>  , </a:t>
            </a:r>
            <a:r>
              <a:rPr lang="en-US" altLang="zh-CN" sz="1600" b="1" i="1"/>
              <a:t>T(s,a,s</a:t>
            </a:r>
            <a:r>
              <a:rPr lang="en-US" altLang="zh-CN" sz="1600" b="1" i="1">
                <a:latin typeface="Times New Roman" panose="02020603050405020304" pitchFamily="18" charset="0"/>
              </a:rPr>
              <a:t>’</a:t>
            </a:r>
            <a:r>
              <a:rPr lang="en-US" altLang="zh-CN" sz="1600" b="1" i="1"/>
              <a:t>) </a:t>
            </a:r>
            <a:r>
              <a:rPr lang="en-US" altLang="zh-CN" sz="1600" b="1"/>
              <a:t>and</a:t>
            </a:r>
            <a:r>
              <a:rPr lang="en-US" altLang="zh-CN" sz="1600" b="1" i="1"/>
              <a:t> R(s,a)</a:t>
            </a:r>
            <a:r>
              <a:rPr lang="en-US" altLang="zh-CN" sz="1600" b="1"/>
              <a:t>  </a:t>
            </a:r>
          </a:p>
          <a:p>
            <a:pPr>
              <a:buFont typeface="Wingdings" panose="05000000000000000000" pitchFamily="2" charset="2"/>
              <a:buNone/>
            </a:pPr>
            <a:r>
              <a:rPr lang="en-US" altLang="zh-CN" sz="1600" b="1"/>
              <a:t>Initialize </a:t>
            </a:r>
            <a:r>
              <a:rPr lang="en-US" altLang="zh-CN" sz="1600" b="1" i="1"/>
              <a:t>s  </a:t>
            </a:r>
            <a:r>
              <a:rPr lang="en-US" altLang="zh-CN" sz="1600" b="1"/>
              <a:t>to current state that is perceived</a:t>
            </a:r>
            <a:endParaRPr lang="en-US" altLang="zh-CN" sz="1600" b="1" i="1"/>
          </a:p>
          <a:p>
            <a:pPr>
              <a:buFont typeface="Wingdings" panose="05000000000000000000" pitchFamily="2" charset="2"/>
              <a:buNone/>
            </a:pPr>
            <a:r>
              <a:rPr lang="en-US" altLang="zh-CN" sz="1600" b="1"/>
              <a:t>Loop forever</a:t>
            </a:r>
          </a:p>
          <a:p>
            <a:pPr>
              <a:buFont typeface="Wingdings" panose="05000000000000000000" pitchFamily="2" charset="2"/>
              <a:buNone/>
            </a:pPr>
            <a:r>
              <a:rPr lang="en-US" altLang="zh-CN" sz="1600" b="1"/>
              <a:t>      {</a:t>
            </a:r>
          </a:p>
          <a:p>
            <a:pPr lvl="1">
              <a:buFont typeface="Wingdings" panose="05000000000000000000" pitchFamily="2" charset="2"/>
              <a:buNone/>
            </a:pPr>
            <a:r>
              <a:rPr lang="en-US" altLang="zh-CN" sz="1400"/>
              <a:t>Select an action </a:t>
            </a:r>
            <a:r>
              <a:rPr lang="en-US" altLang="zh-CN" sz="1400" b="1" i="1"/>
              <a:t>a</a:t>
            </a:r>
            <a:r>
              <a:rPr lang="en-US" altLang="zh-CN" sz="1400"/>
              <a:t> and execute it (using current model </a:t>
            </a:r>
            <a:r>
              <a:rPr lang="en-US" altLang="zh-CN" sz="1400" b="1" i="1"/>
              <a:t>R </a:t>
            </a:r>
            <a:r>
              <a:rPr lang="en-US" altLang="zh-CN" sz="1400"/>
              <a:t>and </a:t>
            </a:r>
            <a:r>
              <a:rPr lang="en-US" altLang="zh-CN" sz="1400" b="1" i="1"/>
              <a:t>T</a:t>
            </a:r>
            <a:r>
              <a:rPr lang="en-US" altLang="zh-CN" sz="1400"/>
              <a:t>) using</a:t>
            </a:r>
          </a:p>
          <a:p>
            <a:pPr lvl="1">
              <a:buFont typeface="Wingdings" panose="05000000000000000000" pitchFamily="2" charset="2"/>
              <a:buNone/>
            </a:pPr>
            <a:endParaRPr lang="en-US" altLang="zh-CN" sz="1400"/>
          </a:p>
          <a:p>
            <a:pPr lvl="1">
              <a:buFont typeface="Wingdings" panose="05000000000000000000" pitchFamily="2" charset="2"/>
              <a:buNone/>
            </a:pPr>
            <a:endParaRPr lang="en-US" altLang="zh-CN" sz="1400"/>
          </a:p>
          <a:p>
            <a:pPr lvl="1">
              <a:buFont typeface="Wingdings" panose="05000000000000000000" pitchFamily="2" charset="2"/>
              <a:buNone/>
            </a:pPr>
            <a:r>
              <a:rPr lang="en-US" altLang="zh-CN" sz="1400"/>
              <a:t>Receive immediate reward </a:t>
            </a:r>
            <a:r>
              <a:rPr lang="en-US" altLang="zh-CN" sz="1400" b="1" i="1"/>
              <a:t>r</a:t>
            </a:r>
            <a:r>
              <a:rPr lang="en-US" altLang="zh-CN" sz="1400"/>
              <a:t> and observe the new state </a:t>
            </a:r>
            <a:r>
              <a:rPr lang="en-US" altLang="zh-CN" sz="1400" b="1" i="1"/>
              <a:t>s</a:t>
            </a:r>
            <a:r>
              <a:rPr lang="en-US" altLang="zh-CN" sz="1400" b="1" i="1">
                <a:latin typeface="Times New Roman" panose="02020603050405020304" pitchFamily="18" charset="0"/>
              </a:rPr>
              <a:t>’</a:t>
            </a:r>
            <a:endParaRPr lang="en-US" altLang="zh-CN" sz="1400" b="1" i="1"/>
          </a:p>
          <a:p>
            <a:pPr lvl="1">
              <a:buFont typeface="Wingdings" panose="05000000000000000000" pitchFamily="2" charset="2"/>
              <a:buNone/>
            </a:pPr>
            <a:r>
              <a:rPr lang="en-US" altLang="zh-CN" sz="1400"/>
              <a:t>Using the transition tuple &lt;</a:t>
            </a:r>
            <a:r>
              <a:rPr lang="en-US" altLang="zh-CN" sz="1400" i="1"/>
              <a:t>s,a,s</a:t>
            </a:r>
            <a:r>
              <a:rPr lang="en-US" altLang="zh-CN" sz="1400" i="1">
                <a:latin typeface="Times New Roman" panose="02020603050405020304" pitchFamily="18" charset="0"/>
              </a:rPr>
              <a:t>’</a:t>
            </a:r>
            <a:r>
              <a:rPr lang="en-US" altLang="zh-CN" sz="1400" i="1"/>
              <a:t>,r</a:t>
            </a:r>
            <a:r>
              <a:rPr lang="en-US" altLang="zh-CN" sz="1400"/>
              <a:t>&gt; to update model </a:t>
            </a:r>
            <a:r>
              <a:rPr lang="en-US" altLang="zh-CN" sz="1400" b="1" i="1"/>
              <a:t> R</a:t>
            </a:r>
            <a:r>
              <a:rPr lang="en-US" altLang="zh-CN" sz="1400"/>
              <a:t> and</a:t>
            </a:r>
            <a:r>
              <a:rPr lang="en-US" altLang="zh-CN" sz="1400" b="1" i="1"/>
              <a:t> T	</a:t>
            </a:r>
            <a:r>
              <a:rPr lang="en-US" altLang="zh-CN" sz="1400"/>
              <a:t>(see further)</a:t>
            </a:r>
            <a:r>
              <a:rPr lang="en-US" altLang="zh-CN" sz="1400" b="1" i="1"/>
              <a:t>	</a:t>
            </a:r>
          </a:p>
          <a:p>
            <a:pPr lvl="1">
              <a:buFont typeface="Wingdings" panose="05000000000000000000" pitchFamily="2" charset="2"/>
              <a:buNone/>
            </a:pPr>
            <a:r>
              <a:rPr lang="en-US" altLang="zh-CN" sz="1400"/>
              <a:t>For all the sate </a:t>
            </a:r>
            <a:r>
              <a:rPr lang="en-US" altLang="zh-CN" sz="1400" b="1" i="1"/>
              <a:t>s</a:t>
            </a:r>
            <a:r>
              <a:rPr lang="en-US" altLang="zh-CN" sz="1400"/>
              <a:t>, update </a:t>
            </a:r>
            <a:r>
              <a:rPr lang="en-US" altLang="zh-CN" sz="1400" b="1" i="1"/>
              <a:t>U(s) </a:t>
            </a:r>
            <a:r>
              <a:rPr lang="en-US" altLang="zh-CN" sz="1400"/>
              <a:t> using the updating rule</a:t>
            </a:r>
            <a:endParaRPr lang="en-US" altLang="zh-CN" sz="1200" b="1" i="1"/>
          </a:p>
          <a:p>
            <a:pPr lvl="1">
              <a:buFont typeface="Wingdings" panose="05000000000000000000" pitchFamily="2" charset="2"/>
              <a:buNone/>
            </a:pPr>
            <a:r>
              <a:rPr lang="en-US" altLang="zh-CN" sz="1200" b="1" i="1"/>
              <a:t> </a:t>
            </a:r>
          </a:p>
          <a:p>
            <a:pPr lvl="1">
              <a:buFont typeface="Wingdings" panose="05000000000000000000" pitchFamily="2" charset="2"/>
              <a:buNone/>
            </a:pPr>
            <a:endParaRPr lang="en-US" altLang="zh-CN" sz="1200" b="1" i="1"/>
          </a:p>
          <a:p>
            <a:pPr lvl="1">
              <a:buFont typeface="Wingdings" panose="05000000000000000000" pitchFamily="2" charset="2"/>
              <a:buNone/>
            </a:pPr>
            <a:r>
              <a:rPr lang="en-US" altLang="zh-CN" sz="1200" b="1" i="1"/>
              <a:t>s = s</a:t>
            </a:r>
            <a:r>
              <a:rPr lang="en-US" altLang="zh-CN" sz="1200" b="1" i="1">
                <a:latin typeface="Times New Roman" panose="02020603050405020304" pitchFamily="18" charset="0"/>
              </a:rPr>
              <a:t>’</a:t>
            </a:r>
            <a:endParaRPr lang="en-US" altLang="zh-CN" sz="1200" b="1" i="1"/>
          </a:p>
          <a:p>
            <a:pPr>
              <a:buFont typeface="Wingdings" panose="05000000000000000000" pitchFamily="2" charset="2"/>
              <a:buNone/>
            </a:pPr>
            <a:r>
              <a:rPr lang="en-US" altLang="zh-CN" sz="1400"/>
              <a:t>        </a:t>
            </a:r>
            <a:r>
              <a:rPr lang="en-US" altLang="zh-CN" sz="1400" b="1"/>
              <a:t>}</a:t>
            </a:r>
            <a:endParaRPr lang="en-US" altLang="zh-CN" sz="2400" b="1"/>
          </a:p>
        </p:txBody>
      </p:sp>
      <p:graphicFrame>
        <p:nvGraphicFramePr>
          <p:cNvPr id="44036" name="Object 4">
            <a:extLst>
              <a:ext uri="{FF2B5EF4-FFF2-40B4-BE49-F238E27FC236}">
                <a16:creationId xmlns:a16="http://schemas.microsoft.com/office/drawing/2014/main" id="{6A7AA684-67EA-43A6-B293-5DA7AB89A4BA}"/>
              </a:ext>
            </a:extLst>
          </p:cNvPr>
          <p:cNvGraphicFramePr>
            <a:graphicFrameLocks noChangeAspect="1"/>
          </p:cNvGraphicFramePr>
          <p:nvPr/>
        </p:nvGraphicFramePr>
        <p:xfrm>
          <a:off x="3829050" y="3429001"/>
          <a:ext cx="3848100" cy="517525"/>
        </p:xfrm>
        <a:graphic>
          <a:graphicData uri="http://schemas.openxmlformats.org/presentationml/2006/ole">
            <mc:AlternateContent xmlns:mc="http://schemas.openxmlformats.org/markup-compatibility/2006">
              <mc:Choice xmlns:v="urn:schemas-microsoft-com:vml" Requires="v">
                <p:oleObj spid="_x0000_s11338" name="Equation" r:id="rId3" imgW="2565360" imgH="342720" progId="Equation.3">
                  <p:embed/>
                </p:oleObj>
              </mc:Choice>
              <mc:Fallback>
                <p:oleObj name="Equation" r:id="rId3" imgW="2565360" imgH="342720" progId="Equation.3">
                  <p:embed/>
                  <p:pic>
                    <p:nvPicPr>
                      <p:cNvPr id="44036" name="Object 4">
                        <a:extLst>
                          <a:ext uri="{FF2B5EF4-FFF2-40B4-BE49-F238E27FC236}">
                            <a16:creationId xmlns:a16="http://schemas.microsoft.com/office/drawing/2014/main" id="{6A7AA684-67EA-43A6-B293-5DA7AB89A4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9050" y="3429001"/>
                        <a:ext cx="38481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37" name="Object 5">
            <a:extLst>
              <a:ext uri="{FF2B5EF4-FFF2-40B4-BE49-F238E27FC236}">
                <a16:creationId xmlns:a16="http://schemas.microsoft.com/office/drawing/2014/main" id="{0160BC21-2745-468A-A64C-BE0E6D8E2208}"/>
              </a:ext>
            </a:extLst>
          </p:cNvPr>
          <p:cNvGraphicFramePr>
            <a:graphicFrameLocks noChangeAspect="1"/>
          </p:cNvGraphicFramePr>
          <p:nvPr/>
        </p:nvGraphicFramePr>
        <p:xfrm>
          <a:off x="3886200" y="4724401"/>
          <a:ext cx="3581400" cy="479425"/>
        </p:xfrm>
        <a:graphic>
          <a:graphicData uri="http://schemas.openxmlformats.org/presentationml/2006/ole">
            <mc:AlternateContent xmlns:mc="http://schemas.openxmlformats.org/markup-compatibility/2006">
              <mc:Choice xmlns:v="urn:schemas-microsoft-com:vml" Requires="v">
                <p:oleObj spid="_x0000_s11339" name="Equation" r:id="rId5" imgW="2565360" imgH="342720" progId="Equation.3">
                  <p:embed/>
                </p:oleObj>
              </mc:Choice>
              <mc:Fallback>
                <p:oleObj name="Equation" r:id="rId5" imgW="2565360" imgH="342720" progId="Equation.3">
                  <p:embed/>
                  <p:pic>
                    <p:nvPicPr>
                      <p:cNvPr id="44037" name="Object 5">
                        <a:extLst>
                          <a:ext uri="{FF2B5EF4-FFF2-40B4-BE49-F238E27FC236}">
                            <a16:creationId xmlns:a16="http://schemas.microsoft.com/office/drawing/2014/main" id="{0160BC21-2745-468A-A64C-BE0E6D8E220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4724401"/>
                        <a:ext cx="358140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Footer Placeholder 1">
            <a:extLst>
              <a:ext uri="{FF2B5EF4-FFF2-40B4-BE49-F238E27FC236}">
                <a16:creationId xmlns:a16="http://schemas.microsoft.com/office/drawing/2014/main" id="{082EBD48-65EF-4CFB-B9E8-2DF784CA1751}"/>
              </a:ext>
            </a:extLst>
          </p:cNvPr>
          <p:cNvSpPr>
            <a:spLocks noGrp="1"/>
          </p:cNvSpPr>
          <p:nvPr>
            <p:ph type="ftr" sz="quarter" idx="11"/>
          </p:nvPr>
        </p:nvSpPr>
        <p:spPr/>
        <p:txBody>
          <a:bodyPr/>
          <a:lstStyle/>
          <a:p>
            <a:r>
              <a:rPr lang="en-US"/>
              <a:t>zeshan.khan@nu.edu.pk</a:t>
            </a:r>
            <a:endParaRPr lang="LID4096"/>
          </a:p>
        </p:txBody>
      </p:sp>
      <p:sp>
        <p:nvSpPr>
          <p:cNvPr id="3" name="Slide Number Placeholder 2">
            <a:extLst>
              <a:ext uri="{FF2B5EF4-FFF2-40B4-BE49-F238E27FC236}">
                <a16:creationId xmlns:a16="http://schemas.microsoft.com/office/drawing/2014/main" id="{E78B3323-F451-470B-BF48-7FAFE7A4624D}"/>
              </a:ext>
            </a:extLst>
          </p:cNvPr>
          <p:cNvSpPr>
            <a:spLocks noGrp="1"/>
          </p:cNvSpPr>
          <p:nvPr>
            <p:ph type="sldNum" sz="quarter" idx="12"/>
          </p:nvPr>
        </p:nvSpPr>
        <p:spPr/>
        <p:txBody>
          <a:bodyPr>
            <a:normAutofit lnSpcReduction="10000"/>
          </a:bodyPr>
          <a:lstStyle/>
          <a:p>
            <a:fld id="{91F3A733-5CBF-4C1A-BB1C-3E618A131503}" type="slidenum">
              <a:rPr lang="LID4096" smtClean="0"/>
              <a:t>33</a:t>
            </a:fld>
            <a:endParaRPr lang="LID4096"/>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5CA2200C-3EDE-4A42-A556-FB308BD85FB1}"/>
              </a:ext>
            </a:extLst>
          </p:cNvPr>
          <p:cNvSpPr>
            <a:spLocks noGrp="1" noChangeArrowheads="1"/>
          </p:cNvSpPr>
          <p:nvPr>
            <p:ph type="title"/>
          </p:nvPr>
        </p:nvSpPr>
        <p:spPr/>
        <p:txBody>
          <a:bodyPr/>
          <a:lstStyle/>
          <a:p>
            <a:r>
              <a:rPr lang="en-US" altLang="zh-CN"/>
              <a:t>How to learn model?</a:t>
            </a:r>
          </a:p>
        </p:txBody>
      </p:sp>
      <p:sp>
        <p:nvSpPr>
          <p:cNvPr id="63491" name="Rectangle 3">
            <a:extLst>
              <a:ext uri="{FF2B5EF4-FFF2-40B4-BE49-F238E27FC236}">
                <a16:creationId xmlns:a16="http://schemas.microsoft.com/office/drawing/2014/main" id="{3A6C1F9E-B652-401C-93FB-25173955E9A4}"/>
              </a:ext>
            </a:extLst>
          </p:cNvPr>
          <p:cNvSpPr>
            <a:spLocks noGrp="1" noChangeArrowheads="1"/>
          </p:cNvSpPr>
          <p:nvPr>
            <p:ph type="body" idx="1"/>
          </p:nvPr>
        </p:nvSpPr>
        <p:spPr/>
        <p:txBody>
          <a:bodyPr/>
          <a:lstStyle/>
          <a:p>
            <a:r>
              <a:rPr lang="en-US" altLang="zh-CN" sz="2000"/>
              <a:t>Use the transition tuple &lt;s, a, s</a:t>
            </a:r>
            <a:r>
              <a:rPr lang="en-US" altLang="zh-CN" sz="2000">
                <a:latin typeface="Times New Roman" panose="02020603050405020304" pitchFamily="18" charset="0"/>
              </a:rPr>
              <a:t>’</a:t>
            </a:r>
            <a:r>
              <a:rPr lang="en-US" altLang="zh-CN" sz="2000"/>
              <a:t>, r&gt; to learn T(s,a,s</a:t>
            </a:r>
            <a:r>
              <a:rPr lang="en-US" altLang="zh-CN" sz="2000">
                <a:latin typeface="Times New Roman" panose="02020603050405020304" pitchFamily="18" charset="0"/>
              </a:rPr>
              <a:t>’</a:t>
            </a:r>
            <a:r>
              <a:rPr lang="en-US" altLang="zh-CN" sz="2000"/>
              <a:t>) and R(s,a). That</a:t>
            </a:r>
            <a:r>
              <a:rPr lang="en-US" altLang="zh-CN" sz="2000">
                <a:latin typeface="Times New Roman" panose="02020603050405020304" pitchFamily="18" charset="0"/>
              </a:rPr>
              <a:t>’</a:t>
            </a:r>
            <a:r>
              <a:rPr lang="en-US" altLang="zh-CN" sz="2000"/>
              <a:t>s supervised learning!</a:t>
            </a:r>
            <a:endParaRPr lang="en-US" altLang="zh-CN" sz="2000" i="1"/>
          </a:p>
          <a:p>
            <a:pPr lvl="1"/>
            <a:r>
              <a:rPr lang="en-US" altLang="zh-CN" sz="1800"/>
              <a:t>Since the agent can get every transition (s, a, s</a:t>
            </a:r>
            <a:r>
              <a:rPr lang="en-US" altLang="zh-CN" sz="1800">
                <a:latin typeface="Times New Roman" panose="02020603050405020304" pitchFamily="18" charset="0"/>
              </a:rPr>
              <a:t>’</a:t>
            </a:r>
            <a:r>
              <a:rPr lang="en-US" altLang="zh-CN" sz="1800"/>
              <a:t>,r) directly, so take (s,a)/s</a:t>
            </a:r>
            <a:r>
              <a:rPr lang="en-US" altLang="zh-CN" sz="1800">
                <a:latin typeface="Times New Roman" panose="02020603050405020304" pitchFamily="18" charset="0"/>
              </a:rPr>
              <a:t>’</a:t>
            </a:r>
            <a:r>
              <a:rPr lang="en-US" altLang="zh-CN" sz="1800"/>
              <a:t> as an input/output example of the transition probability function </a:t>
            </a:r>
            <a:r>
              <a:rPr lang="en-US" altLang="zh-CN" sz="1800" i="1"/>
              <a:t>T</a:t>
            </a:r>
            <a:r>
              <a:rPr lang="en-US" altLang="zh-CN" sz="1800"/>
              <a:t>.  </a:t>
            </a:r>
          </a:p>
          <a:p>
            <a:pPr lvl="1"/>
            <a:r>
              <a:rPr lang="en-US" altLang="zh-CN" sz="1800"/>
              <a:t>Different techniques in the supervised learning(see further reading for detail)</a:t>
            </a:r>
          </a:p>
          <a:p>
            <a:pPr lvl="1"/>
            <a:r>
              <a:rPr lang="en-US" altLang="zh-CN" sz="1800"/>
              <a:t>Use </a:t>
            </a:r>
            <a:r>
              <a:rPr lang="en-US" altLang="zh-CN" sz="1800" i="1"/>
              <a:t>r </a:t>
            </a:r>
            <a:r>
              <a:rPr lang="en-US" altLang="zh-CN" sz="1800"/>
              <a:t>and </a:t>
            </a:r>
            <a:r>
              <a:rPr lang="en-US" altLang="zh-CN" sz="1800" i="1"/>
              <a:t>T(s,a,s</a:t>
            </a:r>
            <a:r>
              <a:rPr lang="en-US" altLang="zh-CN" sz="1800" i="1">
                <a:latin typeface="Times New Roman" panose="02020603050405020304" pitchFamily="18" charset="0"/>
              </a:rPr>
              <a:t>’</a:t>
            </a:r>
            <a:r>
              <a:rPr lang="en-US" altLang="zh-CN" sz="1800" i="1"/>
              <a:t>)</a:t>
            </a:r>
            <a:r>
              <a:rPr lang="en-US" altLang="zh-CN" sz="1800"/>
              <a:t> to learn </a:t>
            </a:r>
            <a:r>
              <a:rPr lang="en-US" altLang="zh-CN" sz="1800" i="1"/>
              <a:t>R(s,a)</a:t>
            </a:r>
          </a:p>
          <a:p>
            <a:endParaRPr lang="en-US" altLang="zh-CN" sz="2800" i="1"/>
          </a:p>
        </p:txBody>
      </p:sp>
      <p:graphicFrame>
        <p:nvGraphicFramePr>
          <p:cNvPr id="63493" name="Object 5">
            <a:extLst>
              <a:ext uri="{FF2B5EF4-FFF2-40B4-BE49-F238E27FC236}">
                <a16:creationId xmlns:a16="http://schemas.microsoft.com/office/drawing/2014/main" id="{3E544444-D2BF-4D20-8D17-89D28480799F}"/>
              </a:ext>
            </a:extLst>
          </p:cNvPr>
          <p:cNvGraphicFramePr>
            <a:graphicFrameLocks noChangeAspect="1"/>
          </p:cNvGraphicFramePr>
          <p:nvPr/>
        </p:nvGraphicFramePr>
        <p:xfrm>
          <a:off x="4114800" y="4572000"/>
          <a:ext cx="2051050" cy="490538"/>
        </p:xfrm>
        <a:graphic>
          <a:graphicData uri="http://schemas.openxmlformats.org/presentationml/2006/ole">
            <mc:AlternateContent xmlns:mc="http://schemas.openxmlformats.org/markup-compatibility/2006">
              <mc:Choice xmlns:v="urn:schemas-microsoft-com:vml" Requires="v">
                <p:oleObj spid="_x0000_s12326" name="Equation" r:id="rId3" imgW="1434960" imgH="342720" progId="Equation.3">
                  <p:embed/>
                </p:oleObj>
              </mc:Choice>
              <mc:Fallback>
                <p:oleObj name="Equation" r:id="rId3" imgW="1434960" imgH="342720" progId="Equation.3">
                  <p:embed/>
                  <p:pic>
                    <p:nvPicPr>
                      <p:cNvPr id="63493" name="Object 5">
                        <a:extLst>
                          <a:ext uri="{FF2B5EF4-FFF2-40B4-BE49-F238E27FC236}">
                            <a16:creationId xmlns:a16="http://schemas.microsoft.com/office/drawing/2014/main" id="{3E544444-D2BF-4D20-8D17-89D2848079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4572000"/>
                        <a:ext cx="20510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Footer Placeholder 1">
            <a:extLst>
              <a:ext uri="{FF2B5EF4-FFF2-40B4-BE49-F238E27FC236}">
                <a16:creationId xmlns:a16="http://schemas.microsoft.com/office/drawing/2014/main" id="{5FF621C8-CC38-4F99-8937-16D55F457072}"/>
              </a:ext>
            </a:extLst>
          </p:cNvPr>
          <p:cNvSpPr>
            <a:spLocks noGrp="1"/>
          </p:cNvSpPr>
          <p:nvPr>
            <p:ph type="ftr" sz="quarter" idx="11"/>
          </p:nvPr>
        </p:nvSpPr>
        <p:spPr/>
        <p:txBody>
          <a:bodyPr/>
          <a:lstStyle/>
          <a:p>
            <a:r>
              <a:rPr lang="en-US"/>
              <a:t>zeshan.khan@nu.edu.pk</a:t>
            </a:r>
            <a:endParaRPr lang="LID4096"/>
          </a:p>
        </p:txBody>
      </p:sp>
      <p:sp>
        <p:nvSpPr>
          <p:cNvPr id="3" name="Slide Number Placeholder 2">
            <a:extLst>
              <a:ext uri="{FF2B5EF4-FFF2-40B4-BE49-F238E27FC236}">
                <a16:creationId xmlns:a16="http://schemas.microsoft.com/office/drawing/2014/main" id="{3F359119-043A-4426-BC06-B618141B9D55}"/>
              </a:ext>
            </a:extLst>
          </p:cNvPr>
          <p:cNvSpPr>
            <a:spLocks noGrp="1"/>
          </p:cNvSpPr>
          <p:nvPr>
            <p:ph type="sldNum" sz="quarter" idx="12"/>
          </p:nvPr>
        </p:nvSpPr>
        <p:spPr/>
        <p:txBody>
          <a:bodyPr>
            <a:normAutofit lnSpcReduction="10000"/>
          </a:bodyPr>
          <a:lstStyle/>
          <a:p>
            <a:fld id="{91F3A733-5CBF-4C1A-BB1C-3E618A131503}" type="slidenum">
              <a:rPr lang="LID4096" smtClean="0"/>
              <a:t>34</a:t>
            </a:fld>
            <a:endParaRPr lang="LID4096"/>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0F135BF8-21D0-4CE2-8337-D18BFBE62C94}"/>
              </a:ext>
            </a:extLst>
          </p:cNvPr>
          <p:cNvSpPr>
            <a:spLocks noGrp="1" noChangeArrowheads="1"/>
          </p:cNvSpPr>
          <p:nvPr>
            <p:ph type="title"/>
          </p:nvPr>
        </p:nvSpPr>
        <p:spPr/>
        <p:txBody>
          <a:bodyPr/>
          <a:lstStyle/>
          <a:p>
            <a:r>
              <a:rPr lang="en-US" altLang="zh-CN"/>
              <a:t>ADP approach pros and cons</a:t>
            </a:r>
          </a:p>
        </p:txBody>
      </p:sp>
      <p:sp>
        <p:nvSpPr>
          <p:cNvPr id="59395" name="Rectangle 3">
            <a:extLst>
              <a:ext uri="{FF2B5EF4-FFF2-40B4-BE49-F238E27FC236}">
                <a16:creationId xmlns:a16="http://schemas.microsoft.com/office/drawing/2014/main" id="{7BD74989-9867-417D-947E-8C51A14998AD}"/>
              </a:ext>
            </a:extLst>
          </p:cNvPr>
          <p:cNvSpPr>
            <a:spLocks noGrp="1" noChangeArrowheads="1"/>
          </p:cNvSpPr>
          <p:nvPr>
            <p:ph type="body" idx="1"/>
          </p:nvPr>
        </p:nvSpPr>
        <p:spPr/>
        <p:txBody>
          <a:bodyPr/>
          <a:lstStyle/>
          <a:p>
            <a:r>
              <a:rPr lang="en-US" altLang="zh-CN" sz="2400"/>
              <a:t>Pros:</a:t>
            </a:r>
          </a:p>
          <a:p>
            <a:pPr lvl="1"/>
            <a:r>
              <a:rPr lang="en-US" altLang="zh-CN" sz="1800"/>
              <a:t>ADP algorithm converges far faster than LMS and Temporal learning. That is because it use the information from the the model of the environment</a:t>
            </a:r>
            <a:r>
              <a:rPr lang="en-US" altLang="zh-CN" sz="2000"/>
              <a:t>.</a:t>
            </a:r>
          </a:p>
          <a:p>
            <a:r>
              <a:rPr lang="en-US" altLang="zh-CN" sz="2400"/>
              <a:t>Cons:</a:t>
            </a:r>
          </a:p>
          <a:p>
            <a:pPr lvl="1"/>
            <a:r>
              <a:rPr lang="en-US" altLang="zh-CN" sz="1800"/>
              <a:t>Intractable for large state space</a:t>
            </a:r>
          </a:p>
          <a:p>
            <a:pPr lvl="1"/>
            <a:r>
              <a:rPr lang="en-US" altLang="zh-CN" sz="1800"/>
              <a:t>In each step, update </a:t>
            </a:r>
            <a:r>
              <a:rPr lang="en-US" altLang="zh-CN" sz="1800" i="1"/>
              <a:t>U </a:t>
            </a:r>
            <a:r>
              <a:rPr lang="en-US" altLang="zh-CN" sz="1800"/>
              <a:t> for all states</a:t>
            </a:r>
          </a:p>
          <a:p>
            <a:pPr lvl="1"/>
            <a:r>
              <a:rPr lang="en-US" altLang="zh-CN" sz="1800"/>
              <a:t>Improve this by </a:t>
            </a:r>
            <a:r>
              <a:rPr lang="en-US" altLang="zh-CN" sz="1800" i="1"/>
              <a:t>prioritized-sweeping </a:t>
            </a:r>
            <a:r>
              <a:rPr lang="en-US" altLang="zh-CN" sz="1800"/>
              <a:t>(see further reading for detail)</a:t>
            </a:r>
          </a:p>
          <a:p>
            <a:pPr>
              <a:buFont typeface="Wingdings" panose="05000000000000000000" pitchFamily="2" charset="2"/>
              <a:buNone/>
            </a:pPr>
            <a:endParaRPr lang="en-US" altLang="zh-CN"/>
          </a:p>
        </p:txBody>
      </p:sp>
      <p:sp>
        <p:nvSpPr>
          <p:cNvPr id="2" name="Footer Placeholder 1">
            <a:extLst>
              <a:ext uri="{FF2B5EF4-FFF2-40B4-BE49-F238E27FC236}">
                <a16:creationId xmlns:a16="http://schemas.microsoft.com/office/drawing/2014/main" id="{B3515822-0B8D-469F-AC91-C265023B2A7C}"/>
              </a:ext>
            </a:extLst>
          </p:cNvPr>
          <p:cNvSpPr>
            <a:spLocks noGrp="1"/>
          </p:cNvSpPr>
          <p:nvPr>
            <p:ph type="ftr" sz="quarter" idx="11"/>
          </p:nvPr>
        </p:nvSpPr>
        <p:spPr/>
        <p:txBody>
          <a:bodyPr/>
          <a:lstStyle/>
          <a:p>
            <a:r>
              <a:rPr lang="en-US"/>
              <a:t>zeshan.khan@nu.edu.pk</a:t>
            </a:r>
            <a:endParaRPr lang="LID4096"/>
          </a:p>
        </p:txBody>
      </p:sp>
      <p:sp>
        <p:nvSpPr>
          <p:cNvPr id="3" name="Slide Number Placeholder 2">
            <a:extLst>
              <a:ext uri="{FF2B5EF4-FFF2-40B4-BE49-F238E27FC236}">
                <a16:creationId xmlns:a16="http://schemas.microsoft.com/office/drawing/2014/main" id="{340448A8-6839-4E68-9700-6D40B39D32CD}"/>
              </a:ext>
            </a:extLst>
          </p:cNvPr>
          <p:cNvSpPr>
            <a:spLocks noGrp="1"/>
          </p:cNvSpPr>
          <p:nvPr>
            <p:ph type="sldNum" sz="quarter" idx="12"/>
          </p:nvPr>
        </p:nvSpPr>
        <p:spPr/>
        <p:txBody>
          <a:bodyPr>
            <a:normAutofit lnSpcReduction="10000"/>
          </a:bodyPr>
          <a:lstStyle/>
          <a:p>
            <a:fld id="{91F3A733-5CBF-4C1A-BB1C-3E618A131503}" type="slidenum">
              <a:rPr lang="LID4096" smtClean="0"/>
              <a:t>35</a:t>
            </a:fld>
            <a:endParaRPr lang="LID4096"/>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8AB30-A7FD-49E2-A89E-23AA9B2F0CD8}"/>
              </a:ext>
            </a:extLst>
          </p:cNvPr>
          <p:cNvSpPr>
            <a:spLocks noGrp="1"/>
          </p:cNvSpPr>
          <p:nvPr>
            <p:ph type="title"/>
          </p:nvPr>
        </p:nvSpPr>
        <p:spPr/>
        <p:txBody>
          <a:bodyPr/>
          <a:lstStyle/>
          <a:p>
            <a:r>
              <a:rPr lang="en-US"/>
              <a:t>Q-learning</a:t>
            </a:r>
          </a:p>
        </p:txBody>
      </p:sp>
      <p:sp>
        <p:nvSpPr>
          <p:cNvPr id="3" name="Content Placeholder 2">
            <a:extLst>
              <a:ext uri="{FF2B5EF4-FFF2-40B4-BE49-F238E27FC236}">
                <a16:creationId xmlns:a16="http://schemas.microsoft.com/office/drawing/2014/main" id="{66A055D6-89EE-4E06-A78B-0B6E0291C4EE}"/>
              </a:ext>
            </a:extLst>
          </p:cNvPr>
          <p:cNvSpPr>
            <a:spLocks noGrp="1"/>
          </p:cNvSpPr>
          <p:nvPr>
            <p:ph sz="half" idx="1"/>
          </p:nvPr>
        </p:nvSpPr>
        <p:spPr/>
        <p:txBody>
          <a:bodyPr>
            <a:normAutofit/>
          </a:bodyPr>
          <a:lstStyle/>
          <a:p>
            <a:pPr>
              <a:lnSpc>
                <a:spcPct val="150000"/>
              </a:lnSpc>
            </a:pPr>
            <a:r>
              <a:rPr lang="en-US" dirty="0"/>
              <a:t>Value-based method of supplying information to inform which action an agent should take.</a:t>
            </a:r>
          </a:p>
          <a:p>
            <a:pPr>
              <a:lnSpc>
                <a:spcPct val="150000"/>
              </a:lnSpc>
            </a:pPr>
            <a:r>
              <a:rPr lang="en-US" dirty="0"/>
              <a:t>’Q’ means quality which represents the gain of a future reward given a situation.</a:t>
            </a:r>
          </a:p>
          <a:p>
            <a:pPr>
              <a:lnSpc>
                <a:spcPct val="150000"/>
              </a:lnSpc>
            </a:pPr>
            <a:r>
              <a:rPr lang="en-US" dirty="0"/>
              <a:t>Seeks the best course of action to take and maximizes the total reward.</a:t>
            </a:r>
            <a:br>
              <a:rPr lang="en-US" dirty="0"/>
            </a:br>
            <a:endParaRPr lang="en-US" dirty="0"/>
          </a:p>
        </p:txBody>
      </p:sp>
      <p:pic>
        <p:nvPicPr>
          <p:cNvPr id="9" name="Picture 4">
            <a:extLst>
              <a:ext uri="{FF2B5EF4-FFF2-40B4-BE49-F238E27FC236}">
                <a16:creationId xmlns:a16="http://schemas.microsoft.com/office/drawing/2014/main" id="{00F49D67-D1FD-4B79-84BB-E4C6903B574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357750" y="3244714"/>
            <a:ext cx="5836992" cy="19790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52A4748D-381D-400F-8349-584C700F45DF}"/>
              </a:ext>
            </a:extLst>
          </p:cNvPr>
          <p:cNvSpPr>
            <a:spLocks noGrp="1"/>
          </p:cNvSpPr>
          <p:nvPr>
            <p:ph type="ftr" sz="quarter" idx="11"/>
          </p:nvPr>
        </p:nvSpPr>
        <p:spPr/>
        <p:txBody>
          <a:bodyPr/>
          <a:lstStyle/>
          <a:p>
            <a:r>
              <a:rPr lang="en-US"/>
              <a:t>zeshan.khan@nu.edu.pk</a:t>
            </a:r>
            <a:endParaRPr lang="LID4096"/>
          </a:p>
        </p:txBody>
      </p:sp>
      <p:sp>
        <p:nvSpPr>
          <p:cNvPr id="5" name="Slide Number Placeholder 4">
            <a:extLst>
              <a:ext uri="{FF2B5EF4-FFF2-40B4-BE49-F238E27FC236}">
                <a16:creationId xmlns:a16="http://schemas.microsoft.com/office/drawing/2014/main" id="{5C5FEE6A-D415-4173-8CE9-28BC4BDE88C1}"/>
              </a:ext>
            </a:extLst>
          </p:cNvPr>
          <p:cNvSpPr>
            <a:spLocks noGrp="1"/>
          </p:cNvSpPr>
          <p:nvPr>
            <p:ph type="sldNum" sz="quarter" idx="12"/>
          </p:nvPr>
        </p:nvSpPr>
        <p:spPr/>
        <p:txBody>
          <a:bodyPr>
            <a:normAutofit lnSpcReduction="10000"/>
          </a:bodyPr>
          <a:lstStyle/>
          <a:p>
            <a:fld id="{91F3A733-5CBF-4C1A-BB1C-3E618A131503}" type="slidenum">
              <a:rPr lang="LID4096" smtClean="0"/>
              <a:t>36</a:t>
            </a:fld>
            <a:endParaRPr lang="LID4096"/>
          </a:p>
        </p:txBody>
      </p:sp>
    </p:spTree>
    <p:extLst>
      <p:ext uri="{BB962C8B-B14F-4D97-AF65-F5344CB8AC3E}">
        <p14:creationId xmlns:p14="http://schemas.microsoft.com/office/powerpoint/2010/main" val="13074625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2779C-E685-44EE-A401-DF783061AB42}"/>
              </a:ext>
            </a:extLst>
          </p:cNvPr>
          <p:cNvSpPr>
            <a:spLocks noGrp="1"/>
          </p:cNvSpPr>
          <p:nvPr>
            <p:ph type="title"/>
          </p:nvPr>
        </p:nvSpPr>
        <p:spPr/>
        <p:txBody>
          <a:bodyPr/>
          <a:lstStyle/>
          <a:p>
            <a:r>
              <a:rPr lang="en-US" dirty="0"/>
              <a:t>Q Learning</a:t>
            </a:r>
          </a:p>
        </p:txBody>
      </p:sp>
      <p:sp>
        <p:nvSpPr>
          <p:cNvPr id="4" name="Footer Placeholder 3">
            <a:extLst>
              <a:ext uri="{FF2B5EF4-FFF2-40B4-BE49-F238E27FC236}">
                <a16:creationId xmlns:a16="http://schemas.microsoft.com/office/drawing/2014/main" id="{FDB6E772-054E-4613-9758-B56B03BE844A}"/>
              </a:ext>
            </a:extLst>
          </p:cNvPr>
          <p:cNvSpPr>
            <a:spLocks noGrp="1"/>
          </p:cNvSpPr>
          <p:nvPr>
            <p:ph type="ftr" sz="quarter" idx="11"/>
          </p:nvPr>
        </p:nvSpPr>
        <p:spPr/>
        <p:txBody>
          <a:bodyPr/>
          <a:lstStyle/>
          <a:p>
            <a:r>
              <a:rPr lang="en-US"/>
              <a:t>zeshan.khan@nu.edu.pk</a:t>
            </a:r>
          </a:p>
        </p:txBody>
      </p:sp>
      <p:sp>
        <p:nvSpPr>
          <p:cNvPr id="5" name="Slide Number Placeholder 4">
            <a:extLst>
              <a:ext uri="{FF2B5EF4-FFF2-40B4-BE49-F238E27FC236}">
                <a16:creationId xmlns:a16="http://schemas.microsoft.com/office/drawing/2014/main" id="{B8AD4B5F-A9C2-4494-9932-94B0FB3F8277}"/>
              </a:ext>
            </a:extLst>
          </p:cNvPr>
          <p:cNvSpPr>
            <a:spLocks noGrp="1"/>
          </p:cNvSpPr>
          <p:nvPr>
            <p:ph type="sldNum" sz="quarter" idx="12"/>
          </p:nvPr>
        </p:nvSpPr>
        <p:spPr/>
        <p:txBody>
          <a:bodyPr>
            <a:normAutofit lnSpcReduction="10000"/>
          </a:bodyPr>
          <a:lstStyle/>
          <a:p>
            <a:fld id="{61B0A9B0-00DD-443E-89E6-7966037938EE}" type="slidenum">
              <a:rPr lang="en-US" smtClean="0"/>
              <a:t>37</a:t>
            </a:fld>
            <a:endParaRPr lang="en-US"/>
          </a:p>
        </p:txBody>
      </p:sp>
      <p:pic>
        <p:nvPicPr>
          <p:cNvPr id="8" name="Picture 7">
            <a:extLst>
              <a:ext uri="{FF2B5EF4-FFF2-40B4-BE49-F238E27FC236}">
                <a16:creationId xmlns:a16="http://schemas.microsoft.com/office/drawing/2014/main" id="{64CF4E43-8682-4EC5-BBF0-2A32FC8039BD}"/>
              </a:ext>
            </a:extLst>
          </p:cNvPr>
          <p:cNvPicPr>
            <a:picLocks noChangeAspect="1"/>
          </p:cNvPicPr>
          <p:nvPr/>
        </p:nvPicPr>
        <p:blipFill>
          <a:blip r:embed="rId122"/>
          <a:stretch>
            <a:fillRect/>
          </a:stretch>
        </p:blipFill>
        <p:spPr>
          <a:xfrm>
            <a:off x="4086025" y="4520729"/>
            <a:ext cx="5934659" cy="20231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496" name="Group 495">
            <a:extLst>
              <a:ext uri="{FF2B5EF4-FFF2-40B4-BE49-F238E27FC236}">
                <a16:creationId xmlns:a16="http://schemas.microsoft.com/office/drawing/2014/main" id="{B4DFC964-2B04-4796-9F28-570FB4939A8A}"/>
              </a:ext>
            </a:extLst>
          </p:cNvPr>
          <p:cNvGrpSpPr>
            <a:grpSpLocks/>
          </p:cNvGrpSpPr>
          <p:nvPr>
            <p:custDataLst>
              <p:tags r:id="rId1"/>
            </p:custDataLst>
          </p:nvPr>
        </p:nvGrpSpPr>
        <p:grpSpPr>
          <a:xfrm>
            <a:off x="4515163" y="2775637"/>
            <a:ext cx="3161674" cy="569724"/>
            <a:chOff x="4484687" y="3068638"/>
            <a:chExt cx="5162550" cy="930275"/>
          </a:xfrm>
        </p:grpSpPr>
        <p:sp>
          <p:nvSpPr>
            <p:cNvPr id="477" name="Freeform 212">
              <a:extLst>
                <a:ext uri="{FF2B5EF4-FFF2-40B4-BE49-F238E27FC236}">
                  <a16:creationId xmlns:a16="http://schemas.microsoft.com/office/drawing/2014/main" id="{2F495D6F-029B-474D-824E-96366CCAFDDF}"/>
                </a:ext>
              </a:extLst>
            </p:cNvPr>
            <p:cNvSpPr>
              <a:spLocks/>
            </p:cNvSpPr>
            <p:nvPr>
              <p:custDataLst>
                <p:tags r:id="rId102"/>
              </p:custDataLst>
            </p:nvPr>
          </p:nvSpPr>
          <p:spPr bwMode="auto">
            <a:xfrm>
              <a:off x="4484687" y="3260726"/>
              <a:ext cx="282575" cy="263525"/>
            </a:xfrm>
            <a:custGeom>
              <a:avLst/>
              <a:gdLst>
                <a:gd name="T0" fmla="*/ 118 w 269"/>
                <a:gd name="T1" fmla="*/ 29 h 220"/>
                <a:gd name="T2" fmla="*/ 175 w 269"/>
                <a:gd name="T3" fmla="*/ 29 h 220"/>
                <a:gd name="T4" fmla="*/ 154 w 269"/>
                <a:gd name="T5" fmla="*/ 157 h 220"/>
                <a:gd name="T6" fmla="*/ 158 w 269"/>
                <a:gd name="T7" fmla="*/ 195 h 220"/>
                <a:gd name="T8" fmla="*/ 176 w 269"/>
                <a:gd name="T9" fmla="*/ 220 h 220"/>
                <a:gd name="T10" fmla="*/ 196 w 269"/>
                <a:gd name="T11" fmla="*/ 201 h 220"/>
                <a:gd name="T12" fmla="*/ 193 w 269"/>
                <a:gd name="T13" fmla="*/ 190 h 220"/>
                <a:gd name="T14" fmla="*/ 179 w 269"/>
                <a:gd name="T15" fmla="*/ 108 h 220"/>
                <a:gd name="T16" fmla="*/ 188 w 269"/>
                <a:gd name="T17" fmla="*/ 29 h 220"/>
                <a:gd name="T18" fmla="*/ 244 w 269"/>
                <a:gd name="T19" fmla="*/ 29 h 220"/>
                <a:gd name="T20" fmla="*/ 269 w 269"/>
                <a:gd name="T21" fmla="*/ 12 h 220"/>
                <a:gd name="T22" fmla="*/ 249 w 269"/>
                <a:gd name="T23" fmla="*/ 0 h 220"/>
                <a:gd name="T24" fmla="*/ 82 w 269"/>
                <a:gd name="T25" fmla="*/ 0 h 220"/>
                <a:gd name="T26" fmla="*/ 30 w 269"/>
                <a:gd name="T27" fmla="*/ 23 h 220"/>
                <a:gd name="T28" fmla="*/ 0 w 269"/>
                <a:gd name="T29" fmla="*/ 68 h 220"/>
                <a:gd name="T30" fmla="*/ 6 w 269"/>
                <a:gd name="T31" fmla="*/ 73 h 220"/>
                <a:gd name="T32" fmla="*/ 14 w 269"/>
                <a:gd name="T33" fmla="*/ 67 h 220"/>
                <a:gd name="T34" fmla="*/ 77 w 269"/>
                <a:gd name="T35" fmla="*/ 29 h 220"/>
                <a:gd name="T36" fmla="*/ 105 w 269"/>
                <a:gd name="T37" fmla="*/ 29 h 220"/>
                <a:gd name="T38" fmla="*/ 41 w 269"/>
                <a:gd name="T39" fmla="*/ 195 h 220"/>
                <a:gd name="T40" fmla="*/ 37 w 269"/>
                <a:gd name="T41" fmla="*/ 207 h 220"/>
                <a:gd name="T42" fmla="*/ 52 w 269"/>
                <a:gd name="T43" fmla="*/ 220 h 220"/>
                <a:gd name="T44" fmla="*/ 77 w 269"/>
                <a:gd name="T45" fmla="*/ 188 h 220"/>
                <a:gd name="T46" fmla="*/ 90 w 269"/>
                <a:gd name="T47" fmla="*/ 139 h 220"/>
                <a:gd name="T48" fmla="*/ 118 w 269"/>
                <a:gd name="T49" fmla="*/ 29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9" h="220">
                  <a:moveTo>
                    <a:pt x="118" y="29"/>
                  </a:moveTo>
                  <a:lnTo>
                    <a:pt x="175" y="29"/>
                  </a:lnTo>
                  <a:cubicBezTo>
                    <a:pt x="158" y="102"/>
                    <a:pt x="154" y="124"/>
                    <a:pt x="154" y="157"/>
                  </a:cubicBezTo>
                  <a:cubicBezTo>
                    <a:pt x="154" y="165"/>
                    <a:pt x="154" y="178"/>
                    <a:pt x="158" y="195"/>
                  </a:cubicBezTo>
                  <a:cubicBezTo>
                    <a:pt x="163" y="217"/>
                    <a:pt x="168" y="220"/>
                    <a:pt x="176" y="220"/>
                  </a:cubicBezTo>
                  <a:cubicBezTo>
                    <a:pt x="186" y="220"/>
                    <a:pt x="196" y="211"/>
                    <a:pt x="196" y="201"/>
                  </a:cubicBezTo>
                  <a:cubicBezTo>
                    <a:pt x="196" y="198"/>
                    <a:pt x="196" y="197"/>
                    <a:pt x="193" y="190"/>
                  </a:cubicBezTo>
                  <a:cubicBezTo>
                    <a:pt x="179" y="154"/>
                    <a:pt x="179" y="122"/>
                    <a:pt x="179" y="108"/>
                  </a:cubicBezTo>
                  <a:cubicBezTo>
                    <a:pt x="179" y="81"/>
                    <a:pt x="182" y="54"/>
                    <a:pt x="188" y="29"/>
                  </a:cubicBezTo>
                  <a:lnTo>
                    <a:pt x="244" y="29"/>
                  </a:lnTo>
                  <a:cubicBezTo>
                    <a:pt x="251" y="29"/>
                    <a:pt x="269" y="29"/>
                    <a:pt x="269" y="12"/>
                  </a:cubicBezTo>
                  <a:cubicBezTo>
                    <a:pt x="269" y="0"/>
                    <a:pt x="258" y="0"/>
                    <a:pt x="249" y="0"/>
                  </a:cubicBezTo>
                  <a:lnTo>
                    <a:pt x="82" y="0"/>
                  </a:lnTo>
                  <a:cubicBezTo>
                    <a:pt x="71" y="0"/>
                    <a:pt x="52" y="0"/>
                    <a:pt x="30" y="23"/>
                  </a:cubicBezTo>
                  <a:cubicBezTo>
                    <a:pt x="13" y="43"/>
                    <a:pt x="0" y="65"/>
                    <a:pt x="0" y="68"/>
                  </a:cubicBezTo>
                  <a:cubicBezTo>
                    <a:pt x="0" y="68"/>
                    <a:pt x="0" y="73"/>
                    <a:pt x="6" y="73"/>
                  </a:cubicBezTo>
                  <a:cubicBezTo>
                    <a:pt x="10" y="73"/>
                    <a:pt x="11" y="71"/>
                    <a:pt x="14" y="67"/>
                  </a:cubicBezTo>
                  <a:cubicBezTo>
                    <a:pt x="38" y="29"/>
                    <a:pt x="67" y="29"/>
                    <a:pt x="77" y="29"/>
                  </a:cubicBezTo>
                  <a:lnTo>
                    <a:pt x="105" y="29"/>
                  </a:lnTo>
                  <a:cubicBezTo>
                    <a:pt x="89" y="89"/>
                    <a:pt x="62" y="149"/>
                    <a:pt x="41" y="195"/>
                  </a:cubicBezTo>
                  <a:cubicBezTo>
                    <a:pt x="37" y="202"/>
                    <a:pt x="37" y="203"/>
                    <a:pt x="37" y="207"/>
                  </a:cubicBezTo>
                  <a:cubicBezTo>
                    <a:pt x="37" y="216"/>
                    <a:pt x="45" y="220"/>
                    <a:pt x="52" y="220"/>
                  </a:cubicBezTo>
                  <a:cubicBezTo>
                    <a:pt x="67" y="220"/>
                    <a:pt x="71" y="206"/>
                    <a:pt x="77" y="188"/>
                  </a:cubicBezTo>
                  <a:cubicBezTo>
                    <a:pt x="84" y="165"/>
                    <a:pt x="84" y="164"/>
                    <a:pt x="90" y="139"/>
                  </a:cubicBezTo>
                  <a:lnTo>
                    <a:pt x="118" y="29"/>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 name="Freeform 213">
              <a:extLst>
                <a:ext uri="{FF2B5EF4-FFF2-40B4-BE49-F238E27FC236}">
                  <a16:creationId xmlns:a16="http://schemas.microsoft.com/office/drawing/2014/main" id="{2CC2DE5D-45E4-446D-A82C-DE69881A2517}"/>
                </a:ext>
              </a:extLst>
            </p:cNvPr>
            <p:cNvSpPr>
              <a:spLocks/>
            </p:cNvSpPr>
            <p:nvPr>
              <p:custDataLst>
                <p:tags r:id="rId103"/>
              </p:custDataLst>
            </p:nvPr>
          </p:nvSpPr>
          <p:spPr bwMode="auto">
            <a:xfrm>
              <a:off x="4838700" y="3068638"/>
              <a:ext cx="120650" cy="598488"/>
            </a:xfrm>
            <a:custGeom>
              <a:avLst/>
              <a:gdLst>
                <a:gd name="T0" fmla="*/ 116 w 116"/>
                <a:gd name="T1" fmla="*/ 493 h 498"/>
                <a:gd name="T2" fmla="*/ 108 w 116"/>
                <a:gd name="T3" fmla="*/ 482 h 498"/>
                <a:gd name="T4" fmla="*/ 29 w 116"/>
                <a:gd name="T5" fmla="*/ 249 h 498"/>
                <a:gd name="T6" fmla="*/ 110 w 116"/>
                <a:gd name="T7" fmla="*/ 13 h 498"/>
                <a:gd name="T8" fmla="*/ 116 w 116"/>
                <a:gd name="T9" fmla="*/ 5 h 498"/>
                <a:gd name="T10" fmla="*/ 111 w 116"/>
                <a:gd name="T11" fmla="*/ 0 h 498"/>
                <a:gd name="T12" fmla="*/ 32 w 116"/>
                <a:gd name="T13" fmla="*/ 97 h 498"/>
                <a:gd name="T14" fmla="*/ 0 w 116"/>
                <a:gd name="T15" fmla="*/ 249 h 498"/>
                <a:gd name="T16" fmla="*/ 33 w 116"/>
                <a:gd name="T17" fmla="*/ 404 h 498"/>
                <a:gd name="T18" fmla="*/ 111 w 116"/>
                <a:gd name="T19" fmla="*/ 498 h 498"/>
                <a:gd name="T20" fmla="*/ 116 w 116"/>
                <a:gd name="T21" fmla="*/ 493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8">
                  <a:moveTo>
                    <a:pt x="116" y="493"/>
                  </a:moveTo>
                  <a:cubicBezTo>
                    <a:pt x="116" y="492"/>
                    <a:pt x="116" y="491"/>
                    <a:pt x="108" y="482"/>
                  </a:cubicBezTo>
                  <a:cubicBezTo>
                    <a:pt x="45" y="419"/>
                    <a:pt x="29" y="325"/>
                    <a:pt x="29" y="249"/>
                  </a:cubicBezTo>
                  <a:cubicBezTo>
                    <a:pt x="29" y="162"/>
                    <a:pt x="48" y="75"/>
                    <a:pt x="110" y="13"/>
                  </a:cubicBezTo>
                  <a:cubicBezTo>
                    <a:pt x="116" y="7"/>
                    <a:pt x="116" y="6"/>
                    <a:pt x="116" y="5"/>
                  </a:cubicBezTo>
                  <a:cubicBezTo>
                    <a:pt x="116" y="1"/>
                    <a:pt x="114" y="0"/>
                    <a:pt x="111" y="0"/>
                  </a:cubicBezTo>
                  <a:cubicBezTo>
                    <a:pt x="106" y="0"/>
                    <a:pt x="61" y="33"/>
                    <a:pt x="32" y="97"/>
                  </a:cubicBezTo>
                  <a:cubicBezTo>
                    <a:pt x="6" y="152"/>
                    <a:pt x="0" y="207"/>
                    <a:pt x="0" y="249"/>
                  </a:cubicBezTo>
                  <a:cubicBezTo>
                    <a:pt x="0" y="288"/>
                    <a:pt x="6" y="348"/>
                    <a:pt x="33" y="404"/>
                  </a:cubicBezTo>
                  <a:cubicBezTo>
                    <a:pt x="63" y="466"/>
                    <a:pt x="106" y="498"/>
                    <a:pt x="111" y="498"/>
                  </a:cubicBezTo>
                  <a:cubicBezTo>
                    <a:pt x="114" y="498"/>
                    <a:pt x="116" y="497"/>
                    <a:pt x="116" y="493"/>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 name="Freeform 214">
              <a:extLst>
                <a:ext uri="{FF2B5EF4-FFF2-40B4-BE49-F238E27FC236}">
                  <a16:creationId xmlns:a16="http://schemas.microsoft.com/office/drawing/2014/main" id="{69B4159A-7C72-4567-A04B-1B42D83A5939}"/>
                </a:ext>
              </a:extLst>
            </p:cNvPr>
            <p:cNvSpPr>
              <a:spLocks/>
            </p:cNvSpPr>
            <p:nvPr>
              <p:custDataLst>
                <p:tags r:id="rId104"/>
              </p:custDataLst>
            </p:nvPr>
          </p:nvSpPr>
          <p:spPr bwMode="auto">
            <a:xfrm>
              <a:off x="5018087" y="3252788"/>
              <a:ext cx="190500" cy="271463"/>
            </a:xfrm>
            <a:custGeom>
              <a:avLst/>
              <a:gdLst>
                <a:gd name="T0" fmla="*/ 169 w 183"/>
                <a:gd name="T1" fmla="*/ 34 h 226"/>
                <a:gd name="T2" fmla="*/ 145 w 183"/>
                <a:gd name="T3" fmla="*/ 57 h 226"/>
                <a:gd name="T4" fmla="*/ 160 w 183"/>
                <a:gd name="T5" fmla="*/ 71 h 226"/>
                <a:gd name="T6" fmla="*/ 183 w 183"/>
                <a:gd name="T7" fmla="*/ 43 h 226"/>
                <a:gd name="T8" fmla="*/ 124 w 183"/>
                <a:gd name="T9" fmla="*/ 0 h 226"/>
                <a:gd name="T10" fmla="*/ 40 w 183"/>
                <a:gd name="T11" fmla="*/ 73 h 226"/>
                <a:gd name="T12" fmla="*/ 91 w 183"/>
                <a:gd name="T13" fmla="*/ 122 h 226"/>
                <a:gd name="T14" fmla="*/ 143 w 183"/>
                <a:gd name="T15" fmla="*/ 160 h 226"/>
                <a:gd name="T16" fmla="*/ 71 w 183"/>
                <a:gd name="T17" fmla="*/ 215 h 226"/>
                <a:gd name="T18" fmla="*/ 15 w 183"/>
                <a:gd name="T19" fmla="*/ 189 h 226"/>
                <a:gd name="T20" fmla="*/ 46 w 183"/>
                <a:gd name="T21" fmla="*/ 162 h 226"/>
                <a:gd name="T22" fmla="*/ 28 w 183"/>
                <a:gd name="T23" fmla="*/ 145 h 226"/>
                <a:gd name="T24" fmla="*/ 0 w 183"/>
                <a:gd name="T25" fmla="*/ 178 h 226"/>
                <a:gd name="T26" fmla="*/ 71 w 183"/>
                <a:gd name="T27" fmla="*/ 226 h 226"/>
                <a:gd name="T28" fmla="*/ 171 w 183"/>
                <a:gd name="T29" fmla="*/ 143 h 226"/>
                <a:gd name="T30" fmla="*/ 156 w 183"/>
                <a:gd name="T31" fmla="*/ 107 h 226"/>
                <a:gd name="T32" fmla="*/ 106 w 183"/>
                <a:gd name="T33" fmla="*/ 86 h 226"/>
                <a:gd name="T34" fmla="*/ 68 w 183"/>
                <a:gd name="T35" fmla="*/ 56 h 226"/>
                <a:gd name="T36" fmla="*/ 124 w 183"/>
                <a:gd name="T37" fmla="*/ 11 h 226"/>
                <a:gd name="T38" fmla="*/ 169 w 183"/>
                <a:gd name="T39" fmla="*/ 34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3" h="226">
                  <a:moveTo>
                    <a:pt x="169" y="34"/>
                  </a:moveTo>
                  <a:cubicBezTo>
                    <a:pt x="155" y="35"/>
                    <a:pt x="145" y="46"/>
                    <a:pt x="145" y="57"/>
                  </a:cubicBezTo>
                  <a:cubicBezTo>
                    <a:pt x="145" y="63"/>
                    <a:pt x="149" y="71"/>
                    <a:pt x="160" y="71"/>
                  </a:cubicBezTo>
                  <a:cubicBezTo>
                    <a:pt x="171" y="71"/>
                    <a:pt x="183" y="62"/>
                    <a:pt x="183" y="43"/>
                  </a:cubicBezTo>
                  <a:cubicBezTo>
                    <a:pt x="183" y="21"/>
                    <a:pt x="162" y="0"/>
                    <a:pt x="124" y="0"/>
                  </a:cubicBezTo>
                  <a:cubicBezTo>
                    <a:pt x="58" y="0"/>
                    <a:pt x="40" y="51"/>
                    <a:pt x="40" y="73"/>
                  </a:cubicBezTo>
                  <a:cubicBezTo>
                    <a:pt x="40" y="112"/>
                    <a:pt x="76" y="119"/>
                    <a:pt x="91" y="122"/>
                  </a:cubicBezTo>
                  <a:cubicBezTo>
                    <a:pt x="117" y="127"/>
                    <a:pt x="143" y="133"/>
                    <a:pt x="143" y="160"/>
                  </a:cubicBezTo>
                  <a:cubicBezTo>
                    <a:pt x="143" y="173"/>
                    <a:pt x="131" y="215"/>
                    <a:pt x="71" y="215"/>
                  </a:cubicBezTo>
                  <a:cubicBezTo>
                    <a:pt x="64" y="215"/>
                    <a:pt x="26" y="215"/>
                    <a:pt x="15" y="189"/>
                  </a:cubicBezTo>
                  <a:cubicBezTo>
                    <a:pt x="34" y="191"/>
                    <a:pt x="46" y="176"/>
                    <a:pt x="46" y="162"/>
                  </a:cubicBezTo>
                  <a:cubicBezTo>
                    <a:pt x="46" y="151"/>
                    <a:pt x="38" y="145"/>
                    <a:pt x="28" y="145"/>
                  </a:cubicBezTo>
                  <a:cubicBezTo>
                    <a:pt x="15" y="145"/>
                    <a:pt x="0" y="155"/>
                    <a:pt x="0" y="178"/>
                  </a:cubicBezTo>
                  <a:cubicBezTo>
                    <a:pt x="0" y="206"/>
                    <a:pt x="28" y="226"/>
                    <a:pt x="71" y="226"/>
                  </a:cubicBezTo>
                  <a:cubicBezTo>
                    <a:pt x="152" y="226"/>
                    <a:pt x="171" y="166"/>
                    <a:pt x="171" y="143"/>
                  </a:cubicBezTo>
                  <a:cubicBezTo>
                    <a:pt x="171" y="125"/>
                    <a:pt x="162" y="113"/>
                    <a:pt x="156" y="107"/>
                  </a:cubicBezTo>
                  <a:cubicBezTo>
                    <a:pt x="142" y="93"/>
                    <a:pt x="128" y="90"/>
                    <a:pt x="106" y="86"/>
                  </a:cubicBezTo>
                  <a:cubicBezTo>
                    <a:pt x="88" y="82"/>
                    <a:pt x="68" y="78"/>
                    <a:pt x="68" y="56"/>
                  </a:cubicBezTo>
                  <a:cubicBezTo>
                    <a:pt x="68" y="42"/>
                    <a:pt x="80" y="11"/>
                    <a:pt x="124" y="11"/>
                  </a:cubicBezTo>
                  <a:cubicBezTo>
                    <a:pt x="136" y="11"/>
                    <a:pt x="161" y="15"/>
                    <a:pt x="169" y="34"/>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 name="Freeform 215">
              <a:extLst>
                <a:ext uri="{FF2B5EF4-FFF2-40B4-BE49-F238E27FC236}">
                  <a16:creationId xmlns:a16="http://schemas.microsoft.com/office/drawing/2014/main" id="{B8624C0F-F16B-4EC1-B0A5-8AB255260886}"/>
                </a:ext>
              </a:extLst>
            </p:cNvPr>
            <p:cNvSpPr>
              <a:spLocks/>
            </p:cNvSpPr>
            <p:nvPr>
              <p:custDataLst>
                <p:tags r:id="rId105"/>
              </p:custDataLst>
            </p:nvPr>
          </p:nvSpPr>
          <p:spPr bwMode="auto">
            <a:xfrm>
              <a:off x="5264150" y="3068638"/>
              <a:ext cx="120650" cy="598488"/>
            </a:xfrm>
            <a:custGeom>
              <a:avLst/>
              <a:gdLst>
                <a:gd name="T0" fmla="*/ 115 w 115"/>
                <a:gd name="T1" fmla="*/ 249 h 498"/>
                <a:gd name="T2" fmla="*/ 82 w 115"/>
                <a:gd name="T3" fmla="*/ 93 h 498"/>
                <a:gd name="T4" fmla="*/ 5 w 115"/>
                <a:gd name="T5" fmla="*/ 0 h 498"/>
                <a:gd name="T6" fmla="*/ 0 w 115"/>
                <a:gd name="T7" fmla="*/ 5 h 498"/>
                <a:gd name="T8" fmla="*/ 9 w 115"/>
                <a:gd name="T9" fmla="*/ 16 h 498"/>
                <a:gd name="T10" fmla="*/ 86 w 115"/>
                <a:gd name="T11" fmla="*/ 249 h 498"/>
                <a:gd name="T12" fmla="*/ 6 w 115"/>
                <a:gd name="T13" fmla="*/ 485 h 498"/>
                <a:gd name="T14" fmla="*/ 0 w 115"/>
                <a:gd name="T15" fmla="*/ 493 h 498"/>
                <a:gd name="T16" fmla="*/ 5 w 115"/>
                <a:gd name="T17" fmla="*/ 498 h 498"/>
                <a:gd name="T18" fmla="*/ 84 w 115"/>
                <a:gd name="T19" fmla="*/ 401 h 498"/>
                <a:gd name="T20" fmla="*/ 115 w 115"/>
                <a:gd name="T21" fmla="*/ 24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8">
                  <a:moveTo>
                    <a:pt x="115" y="249"/>
                  </a:moveTo>
                  <a:cubicBezTo>
                    <a:pt x="115" y="210"/>
                    <a:pt x="110" y="150"/>
                    <a:pt x="82" y="93"/>
                  </a:cubicBezTo>
                  <a:cubicBezTo>
                    <a:pt x="52" y="32"/>
                    <a:pt x="10" y="0"/>
                    <a:pt x="5" y="0"/>
                  </a:cubicBezTo>
                  <a:cubicBezTo>
                    <a:pt x="2" y="0"/>
                    <a:pt x="0" y="2"/>
                    <a:pt x="0" y="5"/>
                  </a:cubicBezTo>
                  <a:cubicBezTo>
                    <a:pt x="0" y="6"/>
                    <a:pt x="0" y="7"/>
                    <a:pt x="9" y="16"/>
                  </a:cubicBezTo>
                  <a:cubicBezTo>
                    <a:pt x="58" y="65"/>
                    <a:pt x="86" y="145"/>
                    <a:pt x="86" y="249"/>
                  </a:cubicBezTo>
                  <a:cubicBezTo>
                    <a:pt x="86" y="334"/>
                    <a:pt x="68" y="422"/>
                    <a:pt x="6" y="485"/>
                  </a:cubicBezTo>
                  <a:cubicBezTo>
                    <a:pt x="0" y="491"/>
                    <a:pt x="0" y="492"/>
                    <a:pt x="0" y="493"/>
                  </a:cubicBezTo>
                  <a:cubicBezTo>
                    <a:pt x="0" y="496"/>
                    <a:pt x="2" y="498"/>
                    <a:pt x="5" y="498"/>
                  </a:cubicBezTo>
                  <a:cubicBezTo>
                    <a:pt x="10" y="498"/>
                    <a:pt x="54" y="464"/>
                    <a:pt x="84" y="401"/>
                  </a:cubicBezTo>
                  <a:cubicBezTo>
                    <a:pt x="109" y="346"/>
                    <a:pt x="115" y="291"/>
                    <a:pt x="115" y="249"/>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 name="Freeform 216">
              <a:extLst>
                <a:ext uri="{FF2B5EF4-FFF2-40B4-BE49-F238E27FC236}">
                  <a16:creationId xmlns:a16="http://schemas.microsoft.com/office/drawing/2014/main" id="{FF632115-1A8F-4D42-A5C6-9AD3718513EF}"/>
                </a:ext>
              </a:extLst>
            </p:cNvPr>
            <p:cNvSpPr>
              <a:spLocks/>
            </p:cNvSpPr>
            <p:nvPr>
              <p:custDataLst>
                <p:tags r:id="rId106"/>
              </p:custDataLst>
            </p:nvPr>
          </p:nvSpPr>
          <p:spPr bwMode="auto">
            <a:xfrm>
              <a:off x="5611812" y="3211513"/>
              <a:ext cx="463550" cy="312738"/>
            </a:xfrm>
            <a:custGeom>
              <a:avLst/>
              <a:gdLst>
                <a:gd name="T0" fmla="*/ 425 w 443"/>
                <a:gd name="T1" fmla="*/ 140 h 260"/>
                <a:gd name="T2" fmla="*/ 443 w 443"/>
                <a:gd name="T3" fmla="*/ 130 h 260"/>
                <a:gd name="T4" fmla="*/ 425 w 443"/>
                <a:gd name="T5" fmla="*/ 120 h 260"/>
                <a:gd name="T6" fmla="*/ 54 w 443"/>
                <a:gd name="T7" fmla="*/ 120 h 260"/>
                <a:gd name="T8" fmla="*/ 99 w 443"/>
                <a:gd name="T9" fmla="*/ 72 h 260"/>
                <a:gd name="T10" fmla="*/ 126 w 443"/>
                <a:gd name="T11" fmla="*/ 6 h 260"/>
                <a:gd name="T12" fmla="*/ 116 w 443"/>
                <a:gd name="T13" fmla="*/ 0 h 260"/>
                <a:gd name="T14" fmla="*/ 105 w 443"/>
                <a:gd name="T15" fmla="*/ 10 h 260"/>
                <a:gd name="T16" fmla="*/ 8 w 443"/>
                <a:gd name="T17" fmla="*/ 123 h 260"/>
                <a:gd name="T18" fmla="*/ 0 w 443"/>
                <a:gd name="T19" fmla="*/ 130 h 260"/>
                <a:gd name="T20" fmla="*/ 8 w 443"/>
                <a:gd name="T21" fmla="*/ 136 h 260"/>
                <a:gd name="T22" fmla="*/ 105 w 443"/>
                <a:gd name="T23" fmla="*/ 253 h 260"/>
                <a:gd name="T24" fmla="*/ 116 w 443"/>
                <a:gd name="T25" fmla="*/ 260 h 260"/>
                <a:gd name="T26" fmla="*/ 126 w 443"/>
                <a:gd name="T27" fmla="*/ 254 h 260"/>
                <a:gd name="T28" fmla="*/ 100 w 443"/>
                <a:gd name="T29" fmla="*/ 188 h 260"/>
                <a:gd name="T30" fmla="*/ 54 w 443"/>
                <a:gd name="T31" fmla="*/ 140 h 260"/>
                <a:gd name="T32" fmla="*/ 425 w 443"/>
                <a:gd name="T33" fmla="*/ 14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3" h="260">
                  <a:moveTo>
                    <a:pt x="425" y="140"/>
                  </a:moveTo>
                  <a:cubicBezTo>
                    <a:pt x="434" y="140"/>
                    <a:pt x="443" y="140"/>
                    <a:pt x="443" y="130"/>
                  </a:cubicBezTo>
                  <a:cubicBezTo>
                    <a:pt x="443" y="120"/>
                    <a:pt x="434" y="120"/>
                    <a:pt x="425" y="120"/>
                  </a:cubicBezTo>
                  <a:lnTo>
                    <a:pt x="54" y="120"/>
                  </a:lnTo>
                  <a:cubicBezTo>
                    <a:pt x="82" y="99"/>
                    <a:pt x="95" y="79"/>
                    <a:pt x="99" y="72"/>
                  </a:cubicBezTo>
                  <a:cubicBezTo>
                    <a:pt x="122" y="38"/>
                    <a:pt x="126" y="6"/>
                    <a:pt x="126" y="6"/>
                  </a:cubicBezTo>
                  <a:cubicBezTo>
                    <a:pt x="126" y="0"/>
                    <a:pt x="120" y="0"/>
                    <a:pt x="116" y="0"/>
                  </a:cubicBezTo>
                  <a:cubicBezTo>
                    <a:pt x="107" y="0"/>
                    <a:pt x="107" y="1"/>
                    <a:pt x="105" y="10"/>
                  </a:cubicBezTo>
                  <a:cubicBezTo>
                    <a:pt x="93" y="59"/>
                    <a:pt x="64" y="100"/>
                    <a:pt x="8" y="123"/>
                  </a:cubicBezTo>
                  <a:cubicBezTo>
                    <a:pt x="2" y="125"/>
                    <a:pt x="0" y="126"/>
                    <a:pt x="0" y="130"/>
                  </a:cubicBezTo>
                  <a:cubicBezTo>
                    <a:pt x="0" y="133"/>
                    <a:pt x="3" y="134"/>
                    <a:pt x="8" y="136"/>
                  </a:cubicBezTo>
                  <a:cubicBezTo>
                    <a:pt x="59" y="158"/>
                    <a:pt x="93" y="197"/>
                    <a:pt x="105" y="253"/>
                  </a:cubicBezTo>
                  <a:cubicBezTo>
                    <a:pt x="107" y="259"/>
                    <a:pt x="107" y="260"/>
                    <a:pt x="116" y="260"/>
                  </a:cubicBezTo>
                  <a:cubicBezTo>
                    <a:pt x="120" y="260"/>
                    <a:pt x="126" y="260"/>
                    <a:pt x="126" y="254"/>
                  </a:cubicBezTo>
                  <a:cubicBezTo>
                    <a:pt x="126" y="253"/>
                    <a:pt x="121" y="222"/>
                    <a:pt x="100" y="188"/>
                  </a:cubicBezTo>
                  <a:cubicBezTo>
                    <a:pt x="90" y="173"/>
                    <a:pt x="76" y="156"/>
                    <a:pt x="54" y="140"/>
                  </a:cubicBezTo>
                  <a:lnTo>
                    <a:pt x="425" y="14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 name="Freeform 217">
              <a:extLst>
                <a:ext uri="{FF2B5EF4-FFF2-40B4-BE49-F238E27FC236}">
                  <a16:creationId xmlns:a16="http://schemas.microsoft.com/office/drawing/2014/main" id="{5DB0B252-FD93-4E00-9A97-E3300D7E2812}"/>
                </a:ext>
              </a:extLst>
            </p:cNvPr>
            <p:cNvSpPr>
              <a:spLocks noEditPoints="1"/>
            </p:cNvSpPr>
            <p:nvPr>
              <p:custDataLst>
                <p:tags r:id="rId107"/>
              </p:custDataLst>
            </p:nvPr>
          </p:nvSpPr>
          <p:spPr bwMode="auto">
            <a:xfrm>
              <a:off x="6272212" y="3249613"/>
              <a:ext cx="234950" cy="274638"/>
            </a:xfrm>
            <a:custGeom>
              <a:avLst/>
              <a:gdLst>
                <a:gd name="T0" fmla="*/ 145 w 225"/>
                <a:gd name="T1" fmla="*/ 186 h 229"/>
                <a:gd name="T2" fmla="*/ 184 w 225"/>
                <a:gd name="T3" fmla="*/ 227 h 229"/>
                <a:gd name="T4" fmla="*/ 225 w 225"/>
                <a:gd name="T5" fmla="*/ 179 h 229"/>
                <a:gd name="T6" fmla="*/ 225 w 225"/>
                <a:gd name="T7" fmla="*/ 151 h 229"/>
                <a:gd name="T8" fmla="*/ 212 w 225"/>
                <a:gd name="T9" fmla="*/ 151 h 229"/>
                <a:gd name="T10" fmla="*/ 212 w 225"/>
                <a:gd name="T11" fmla="*/ 179 h 229"/>
                <a:gd name="T12" fmla="*/ 194 w 225"/>
                <a:gd name="T13" fmla="*/ 211 h 229"/>
                <a:gd name="T14" fmla="*/ 176 w 225"/>
                <a:gd name="T15" fmla="*/ 186 h 229"/>
                <a:gd name="T16" fmla="*/ 176 w 225"/>
                <a:gd name="T17" fmla="*/ 86 h 229"/>
                <a:gd name="T18" fmla="*/ 158 w 225"/>
                <a:gd name="T19" fmla="*/ 28 h 229"/>
                <a:gd name="T20" fmla="*/ 89 w 225"/>
                <a:gd name="T21" fmla="*/ 0 h 229"/>
                <a:gd name="T22" fmla="*/ 14 w 225"/>
                <a:gd name="T23" fmla="*/ 57 h 229"/>
                <a:gd name="T24" fmla="*/ 37 w 225"/>
                <a:gd name="T25" fmla="*/ 80 h 229"/>
                <a:gd name="T26" fmla="*/ 60 w 225"/>
                <a:gd name="T27" fmla="*/ 57 h 229"/>
                <a:gd name="T28" fmla="*/ 35 w 225"/>
                <a:gd name="T29" fmla="*/ 34 h 229"/>
                <a:gd name="T30" fmla="*/ 88 w 225"/>
                <a:gd name="T31" fmla="*/ 11 h 229"/>
                <a:gd name="T32" fmla="*/ 141 w 225"/>
                <a:gd name="T33" fmla="*/ 75 h 229"/>
                <a:gd name="T34" fmla="*/ 141 w 225"/>
                <a:gd name="T35" fmla="*/ 93 h 229"/>
                <a:gd name="T36" fmla="*/ 50 w 225"/>
                <a:gd name="T37" fmla="*/ 111 h 229"/>
                <a:gd name="T38" fmla="*/ 0 w 225"/>
                <a:gd name="T39" fmla="*/ 176 h 229"/>
                <a:gd name="T40" fmla="*/ 80 w 225"/>
                <a:gd name="T41" fmla="*/ 229 h 229"/>
                <a:gd name="T42" fmla="*/ 145 w 225"/>
                <a:gd name="T43" fmla="*/ 186 h 229"/>
                <a:gd name="T44" fmla="*/ 141 w 225"/>
                <a:gd name="T45" fmla="*/ 104 h 229"/>
                <a:gd name="T46" fmla="*/ 141 w 225"/>
                <a:gd name="T47" fmla="*/ 154 h 229"/>
                <a:gd name="T48" fmla="*/ 83 w 225"/>
                <a:gd name="T49" fmla="*/ 218 h 229"/>
                <a:gd name="T50" fmla="*/ 38 w 225"/>
                <a:gd name="T51" fmla="*/ 176 h 229"/>
                <a:gd name="T52" fmla="*/ 141 w 225"/>
                <a:gd name="T53" fmla="*/ 10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5" h="229">
                  <a:moveTo>
                    <a:pt x="145" y="186"/>
                  </a:moveTo>
                  <a:cubicBezTo>
                    <a:pt x="147" y="206"/>
                    <a:pt x="160" y="227"/>
                    <a:pt x="184" y="227"/>
                  </a:cubicBezTo>
                  <a:cubicBezTo>
                    <a:pt x="194" y="227"/>
                    <a:pt x="225" y="220"/>
                    <a:pt x="225" y="179"/>
                  </a:cubicBezTo>
                  <a:lnTo>
                    <a:pt x="225" y="151"/>
                  </a:lnTo>
                  <a:lnTo>
                    <a:pt x="212" y="151"/>
                  </a:lnTo>
                  <a:lnTo>
                    <a:pt x="212" y="179"/>
                  </a:lnTo>
                  <a:cubicBezTo>
                    <a:pt x="212" y="208"/>
                    <a:pt x="200" y="211"/>
                    <a:pt x="194" y="211"/>
                  </a:cubicBezTo>
                  <a:cubicBezTo>
                    <a:pt x="178" y="211"/>
                    <a:pt x="176" y="189"/>
                    <a:pt x="176" y="186"/>
                  </a:cubicBezTo>
                  <a:lnTo>
                    <a:pt x="176" y="86"/>
                  </a:lnTo>
                  <a:cubicBezTo>
                    <a:pt x="176" y="65"/>
                    <a:pt x="176" y="46"/>
                    <a:pt x="158" y="28"/>
                  </a:cubicBezTo>
                  <a:cubicBezTo>
                    <a:pt x="138" y="8"/>
                    <a:pt x="113" y="0"/>
                    <a:pt x="89" y="0"/>
                  </a:cubicBezTo>
                  <a:cubicBezTo>
                    <a:pt x="49" y="0"/>
                    <a:pt x="14" y="24"/>
                    <a:pt x="14" y="57"/>
                  </a:cubicBezTo>
                  <a:cubicBezTo>
                    <a:pt x="14" y="71"/>
                    <a:pt x="24" y="80"/>
                    <a:pt x="37" y="80"/>
                  </a:cubicBezTo>
                  <a:cubicBezTo>
                    <a:pt x="51" y="80"/>
                    <a:pt x="60" y="70"/>
                    <a:pt x="60" y="57"/>
                  </a:cubicBezTo>
                  <a:cubicBezTo>
                    <a:pt x="60" y="51"/>
                    <a:pt x="58" y="35"/>
                    <a:pt x="35" y="34"/>
                  </a:cubicBezTo>
                  <a:cubicBezTo>
                    <a:pt x="48" y="17"/>
                    <a:pt x="73" y="11"/>
                    <a:pt x="88" y="11"/>
                  </a:cubicBezTo>
                  <a:cubicBezTo>
                    <a:pt x="113" y="11"/>
                    <a:pt x="141" y="31"/>
                    <a:pt x="141" y="75"/>
                  </a:cubicBezTo>
                  <a:lnTo>
                    <a:pt x="141" y="93"/>
                  </a:lnTo>
                  <a:cubicBezTo>
                    <a:pt x="116" y="95"/>
                    <a:pt x="81" y="96"/>
                    <a:pt x="50" y="111"/>
                  </a:cubicBezTo>
                  <a:cubicBezTo>
                    <a:pt x="12" y="128"/>
                    <a:pt x="0" y="154"/>
                    <a:pt x="0" y="176"/>
                  </a:cubicBezTo>
                  <a:cubicBezTo>
                    <a:pt x="0" y="217"/>
                    <a:pt x="48" y="229"/>
                    <a:pt x="80" y="229"/>
                  </a:cubicBezTo>
                  <a:cubicBezTo>
                    <a:pt x="112" y="229"/>
                    <a:pt x="135" y="209"/>
                    <a:pt x="145" y="186"/>
                  </a:cubicBezTo>
                  <a:close/>
                  <a:moveTo>
                    <a:pt x="141" y="104"/>
                  </a:moveTo>
                  <a:lnTo>
                    <a:pt x="141" y="154"/>
                  </a:lnTo>
                  <a:cubicBezTo>
                    <a:pt x="141" y="201"/>
                    <a:pt x="105" y="218"/>
                    <a:pt x="83" y="218"/>
                  </a:cubicBezTo>
                  <a:cubicBezTo>
                    <a:pt x="59" y="218"/>
                    <a:pt x="38" y="201"/>
                    <a:pt x="38" y="176"/>
                  </a:cubicBezTo>
                  <a:cubicBezTo>
                    <a:pt x="38" y="148"/>
                    <a:pt x="59" y="107"/>
                    <a:pt x="141" y="104"/>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 name="Freeform 218">
              <a:extLst>
                <a:ext uri="{FF2B5EF4-FFF2-40B4-BE49-F238E27FC236}">
                  <a16:creationId xmlns:a16="http://schemas.microsoft.com/office/drawing/2014/main" id="{1C46154F-7137-40FF-8A41-B8DC06D5E5CB}"/>
                </a:ext>
              </a:extLst>
            </p:cNvPr>
            <p:cNvSpPr>
              <a:spLocks/>
            </p:cNvSpPr>
            <p:nvPr>
              <p:custDataLst>
                <p:tags r:id="rId108"/>
              </p:custDataLst>
            </p:nvPr>
          </p:nvSpPr>
          <p:spPr bwMode="auto">
            <a:xfrm>
              <a:off x="6524625" y="3252788"/>
              <a:ext cx="176213" cy="265113"/>
            </a:xfrm>
            <a:custGeom>
              <a:avLst/>
              <a:gdLst>
                <a:gd name="T0" fmla="*/ 69 w 167"/>
                <a:gd name="T1" fmla="*/ 55 h 221"/>
                <a:gd name="T2" fmla="*/ 69 w 167"/>
                <a:gd name="T3" fmla="*/ 0 h 221"/>
                <a:gd name="T4" fmla="*/ 0 w 167"/>
                <a:gd name="T5" fmla="*/ 6 h 221"/>
                <a:gd name="T6" fmla="*/ 0 w 167"/>
                <a:gd name="T7" fmla="*/ 21 h 221"/>
                <a:gd name="T8" fmla="*/ 39 w 167"/>
                <a:gd name="T9" fmla="*/ 49 h 221"/>
                <a:gd name="T10" fmla="*/ 39 w 167"/>
                <a:gd name="T11" fmla="*/ 183 h 221"/>
                <a:gd name="T12" fmla="*/ 0 w 167"/>
                <a:gd name="T13" fmla="*/ 205 h 221"/>
                <a:gd name="T14" fmla="*/ 0 w 167"/>
                <a:gd name="T15" fmla="*/ 221 h 221"/>
                <a:gd name="T16" fmla="*/ 57 w 167"/>
                <a:gd name="T17" fmla="*/ 219 h 221"/>
                <a:gd name="T18" fmla="*/ 120 w 167"/>
                <a:gd name="T19" fmla="*/ 221 h 221"/>
                <a:gd name="T20" fmla="*/ 120 w 167"/>
                <a:gd name="T21" fmla="*/ 205 h 221"/>
                <a:gd name="T22" fmla="*/ 110 w 167"/>
                <a:gd name="T23" fmla="*/ 205 h 221"/>
                <a:gd name="T24" fmla="*/ 72 w 167"/>
                <a:gd name="T25" fmla="*/ 182 h 221"/>
                <a:gd name="T26" fmla="*/ 72 w 167"/>
                <a:gd name="T27" fmla="*/ 105 h 221"/>
                <a:gd name="T28" fmla="*/ 131 w 167"/>
                <a:gd name="T29" fmla="*/ 11 h 221"/>
                <a:gd name="T30" fmla="*/ 136 w 167"/>
                <a:gd name="T31" fmla="*/ 12 h 221"/>
                <a:gd name="T32" fmla="*/ 125 w 167"/>
                <a:gd name="T33" fmla="*/ 31 h 221"/>
                <a:gd name="T34" fmla="*/ 146 w 167"/>
                <a:gd name="T35" fmla="*/ 53 h 221"/>
                <a:gd name="T36" fmla="*/ 167 w 167"/>
                <a:gd name="T37" fmla="*/ 31 h 221"/>
                <a:gd name="T38" fmla="*/ 131 w 167"/>
                <a:gd name="T39" fmla="*/ 0 h 221"/>
                <a:gd name="T40" fmla="*/ 69 w 167"/>
                <a:gd name="T41" fmla="*/ 55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7" h="221">
                  <a:moveTo>
                    <a:pt x="69" y="55"/>
                  </a:moveTo>
                  <a:lnTo>
                    <a:pt x="69" y="0"/>
                  </a:lnTo>
                  <a:lnTo>
                    <a:pt x="0" y="6"/>
                  </a:lnTo>
                  <a:lnTo>
                    <a:pt x="0" y="21"/>
                  </a:lnTo>
                  <a:cubicBezTo>
                    <a:pt x="35" y="21"/>
                    <a:pt x="39" y="25"/>
                    <a:pt x="39" y="49"/>
                  </a:cubicBezTo>
                  <a:lnTo>
                    <a:pt x="39" y="183"/>
                  </a:lnTo>
                  <a:cubicBezTo>
                    <a:pt x="39" y="205"/>
                    <a:pt x="33" y="205"/>
                    <a:pt x="0" y="205"/>
                  </a:cubicBezTo>
                  <a:lnTo>
                    <a:pt x="0" y="221"/>
                  </a:lnTo>
                  <a:cubicBezTo>
                    <a:pt x="19" y="220"/>
                    <a:pt x="43" y="219"/>
                    <a:pt x="57" y="219"/>
                  </a:cubicBezTo>
                  <a:cubicBezTo>
                    <a:pt x="77" y="219"/>
                    <a:pt x="100" y="219"/>
                    <a:pt x="120" y="221"/>
                  </a:cubicBezTo>
                  <a:lnTo>
                    <a:pt x="120" y="205"/>
                  </a:lnTo>
                  <a:lnTo>
                    <a:pt x="110" y="205"/>
                  </a:lnTo>
                  <a:cubicBezTo>
                    <a:pt x="73" y="205"/>
                    <a:pt x="72" y="200"/>
                    <a:pt x="72" y="182"/>
                  </a:cubicBezTo>
                  <a:lnTo>
                    <a:pt x="72" y="105"/>
                  </a:lnTo>
                  <a:cubicBezTo>
                    <a:pt x="72" y="56"/>
                    <a:pt x="93" y="11"/>
                    <a:pt x="131" y="11"/>
                  </a:cubicBezTo>
                  <a:cubicBezTo>
                    <a:pt x="134" y="11"/>
                    <a:pt x="135" y="11"/>
                    <a:pt x="136" y="12"/>
                  </a:cubicBezTo>
                  <a:cubicBezTo>
                    <a:pt x="134" y="12"/>
                    <a:pt x="125" y="18"/>
                    <a:pt x="125" y="31"/>
                  </a:cubicBezTo>
                  <a:cubicBezTo>
                    <a:pt x="125" y="45"/>
                    <a:pt x="135" y="53"/>
                    <a:pt x="146" y="53"/>
                  </a:cubicBezTo>
                  <a:cubicBezTo>
                    <a:pt x="155" y="53"/>
                    <a:pt x="167" y="47"/>
                    <a:pt x="167" y="31"/>
                  </a:cubicBezTo>
                  <a:cubicBezTo>
                    <a:pt x="167" y="15"/>
                    <a:pt x="152" y="0"/>
                    <a:pt x="131" y="0"/>
                  </a:cubicBezTo>
                  <a:cubicBezTo>
                    <a:pt x="94" y="0"/>
                    <a:pt x="76" y="34"/>
                    <a:pt x="69" y="55"/>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 name="Freeform 219">
              <a:extLst>
                <a:ext uri="{FF2B5EF4-FFF2-40B4-BE49-F238E27FC236}">
                  <a16:creationId xmlns:a16="http://schemas.microsoft.com/office/drawing/2014/main" id="{8C874FDF-6C2B-4A07-8A7A-6F4FD8964DF4}"/>
                </a:ext>
              </a:extLst>
            </p:cNvPr>
            <p:cNvSpPr>
              <a:spLocks noEditPoints="1"/>
            </p:cNvSpPr>
            <p:nvPr>
              <p:custDataLst>
                <p:tags r:id="rId109"/>
              </p:custDataLst>
            </p:nvPr>
          </p:nvSpPr>
          <p:spPr bwMode="auto">
            <a:xfrm>
              <a:off x="6729412" y="3246438"/>
              <a:ext cx="239713" cy="395288"/>
            </a:xfrm>
            <a:custGeom>
              <a:avLst/>
              <a:gdLst>
                <a:gd name="T0" fmla="*/ 97 w 228"/>
                <a:gd name="T1" fmla="*/ 140 h 328"/>
                <a:gd name="T2" fmla="*/ 53 w 228"/>
                <a:gd name="T3" fmla="*/ 78 h 328"/>
                <a:gd name="T4" fmla="*/ 61 w 228"/>
                <a:gd name="T5" fmla="*/ 37 h 328"/>
                <a:gd name="T6" fmla="*/ 97 w 228"/>
                <a:gd name="T7" fmla="*/ 17 h 328"/>
                <a:gd name="T8" fmla="*/ 140 w 228"/>
                <a:gd name="T9" fmla="*/ 78 h 328"/>
                <a:gd name="T10" fmla="*/ 132 w 228"/>
                <a:gd name="T11" fmla="*/ 120 h 328"/>
                <a:gd name="T12" fmla="*/ 97 w 228"/>
                <a:gd name="T13" fmla="*/ 140 h 328"/>
                <a:gd name="T14" fmla="*/ 39 w 228"/>
                <a:gd name="T15" fmla="*/ 159 h 328"/>
                <a:gd name="T16" fmla="*/ 47 w 228"/>
                <a:gd name="T17" fmla="*/ 136 h 328"/>
                <a:gd name="T18" fmla="*/ 97 w 228"/>
                <a:gd name="T19" fmla="*/ 151 h 328"/>
                <a:gd name="T20" fmla="*/ 178 w 228"/>
                <a:gd name="T21" fmla="*/ 78 h 328"/>
                <a:gd name="T22" fmla="*/ 157 w 228"/>
                <a:gd name="T23" fmla="*/ 30 h 328"/>
                <a:gd name="T24" fmla="*/ 202 w 228"/>
                <a:gd name="T25" fmla="*/ 11 h 328"/>
                <a:gd name="T26" fmla="*/ 207 w 228"/>
                <a:gd name="T27" fmla="*/ 11 h 328"/>
                <a:gd name="T28" fmla="*/ 199 w 228"/>
                <a:gd name="T29" fmla="*/ 25 h 328"/>
                <a:gd name="T30" fmla="*/ 213 w 228"/>
                <a:gd name="T31" fmla="*/ 39 h 328"/>
                <a:gd name="T32" fmla="*/ 228 w 228"/>
                <a:gd name="T33" fmla="*/ 24 h 328"/>
                <a:gd name="T34" fmla="*/ 202 w 228"/>
                <a:gd name="T35" fmla="*/ 0 h 328"/>
                <a:gd name="T36" fmla="*/ 150 w 228"/>
                <a:gd name="T37" fmla="*/ 23 h 328"/>
                <a:gd name="T38" fmla="*/ 97 w 228"/>
                <a:gd name="T39" fmla="*/ 5 h 328"/>
                <a:gd name="T40" fmla="*/ 16 w 228"/>
                <a:gd name="T41" fmla="*/ 78 h 328"/>
                <a:gd name="T42" fmla="*/ 39 w 228"/>
                <a:gd name="T43" fmla="*/ 129 h 328"/>
                <a:gd name="T44" fmla="*/ 24 w 228"/>
                <a:gd name="T45" fmla="*/ 171 h 328"/>
                <a:gd name="T46" fmla="*/ 46 w 228"/>
                <a:gd name="T47" fmla="*/ 215 h 328"/>
                <a:gd name="T48" fmla="*/ 0 w 228"/>
                <a:gd name="T49" fmla="*/ 265 h 328"/>
                <a:gd name="T50" fmla="*/ 110 w 228"/>
                <a:gd name="T51" fmla="*/ 328 h 328"/>
                <a:gd name="T52" fmla="*/ 221 w 228"/>
                <a:gd name="T53" fmla="*/ 264 h 328"/>
                <a:gd name="T54" fmla="*/ 189 w 228"/>
                <a:gd name="T55" fmla="*/ 207 h 328"/>
                <a:gd name="T56" fmla="*/ 103 w 228"/>
                <a:gd name="T57" fmla="*/ 193 h 328"/>
                <a:gd name="T58" fmla="*/ 65 w 228"/>
                <a:gd name="T59" fmla="*/ 193 h 328"/>
                <a:gd name="T60" fmla="*/ 39 w 228"/>
                <a:gd name="T61" fmla="*/ 159 h 328"/>
                <a:gd name="T62" fmla="*/ 111 w 228"/>
                <a:gd name="T63" fmla="*/ 317 h 328"/>
                <a:gd name="T64" fmla="*/ 26 w 228"/>
                <a:gd name="T65" fmla="*/ 265 h 328"/>
                <a:gd name="T66" fmla="*/ 67 w 228"/>
                <a:gd name="T67" fmla="*/ 222 h 328"/>
                <a:gd name="T68" fmla="*/ 96 w 228"/>
                <a:gd name="T69" fmla="*/ 222 h 328"/>
                <a:gd name="T70" fmla="*/ 195 w 228"/>
                <a:gd name="T71" fmla="*/ 265 h 328"/>
                <a:gd name="T72" fmla="*/ 111 w 228"/>
                <a:gd name="T73" fmla="*/ 31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8" h="328">
                  <a:moveTo>
                    <a:pt x="97" y="140"/>
                  </a:moveTo>
                  <a:cubicBezTo>
                    <a:pt x="53" y="140"/>
                    <a:pt x="53" y="90"/>
                    <a:pt x="53" y="78"/>
                  </a:cubicBezTo>
                  <a:cubicBezTo>
                    <a:pt x="53" y="65"/>
                    <a:pt x="54" y="49"/>
                    <a:pt x="61" y="37"/>
                  </a:cubicBezTo>
                  <a:cubicBezTo>
                    <a:pt x="65" y="31"/>
                    <a:pt x="77" y="17"/>
                    <a:pt x="97" y="17"/>
                  </a:cubicBezTo>
                  <a:cubicBezTo>
                    <a:pt x="140" y="17"/>
                    <a:pt x="140" y="66"/>
                    <a:pt x="140" y="78"/>
                  </a:cubicBezTo>
                  <a:cubicBezTo>
                    <a:pt x="140" y="91"/>
                    <a:pt x="140" y="107"/>
                    <a:pt x="132" y="120"/>
                  </a:cubicBezTo>
                  <a:cubicBezTo>
                    <a:pt x="128" y="126"/>
                    <a:pt x="117" y="140"/>
                    <a:pt x="97" y="140"/>
                  </a:cubicBezTo>
                  <a:close/>
                  <a:moveTo>
                    <a:pt x="39" y="159"/>
                  </a:moveTo>
                  <a:cubicBezTo>
                    <a:pt x="39" y="157"/>
                    <a:pt x="39" y="146"/>
                    <a:pt x="47" y="136"/>
                  </a:cubicBezTo>
                  <a:cubicBezTo>
                    <a:pt x="67" y="150"/>
                    <a:pt x="87" y="151"/>
                    <a:pt x="97" y="151"/>
                  </a:cubicBezTo>
                  <a:cubicBezTo>
                    <a:pt x="143" y="151"/>
                    <a:pt x="178" y="117"/>
                    <a:pt x="178" y="78"/>
                  </a:cubicBezTo>
                  <a:cubicBezTo>
                    <a:pt x="178" y="60"/>
                    <a:pt x="170" y="42"/>
                    <a:pt x="157" y="30"/>
                  </a:cubicBezTo>
                  <a:cubicBezTo>
                    <a:pt x="175" y="13"/>
                    <a:pt x="193" y="11"/>
                    <a:pt x="202" y="11"/>
                  </a:cubicBezTo>
                  <a:cubicBezTo>
                    <a:pt x="203" y="11"/>
                    <a:pt x="205" y="11"/>
                    <a:pt x="207" y="11"/>
                  </a:cubicBezTo>
                  <a:cubicBezTo>
                    <a:pt x="201" y="13"/>
                    <a:pt x="199" y="19"/>
                    <a:pt x="199" y="25"/>
                  </a:cubicBezTo>
                  <a:cubicBezTo>
                    <a:pt x="199" y="33"/>
                    <a:pt x="205" y="39"/>
                    <a:pt x="213" y="39"/>
                  </a:cubicBezTo>
                  <a:cubicBezTo>
                    <a:pt x="218" y="39"/>
                    <a:pt x="228" y="36"/>
                    <a:pt x="228" y="24"/>
                  </a:cubicBezTo>
                  <a:cubicBezTo>
                    <a:pt x="228" y="16"/>
                    <a:pt x="222" y="0"/>
                    <a:pt x="202" y="0"/>
                  </a:cubicBezTo>
                  <a:cubicBezTo>
                    <a:pt x="193" y="0"/>
                    <a:pt x="171" y="3"/>
                    <a:pt x="150" y="23"/>
                  </a:cubicBezTo>
                  <a:cubicBezTo>
                    <a:pt x="129" y="7"/>
                    <a:pt x="108" y="5"/>
                    <a:pt x="97" y="5"/>
                  </a:cubicBezTo>
                  <a:cubicBezTo>
                    <a:pt x="50" y="5"/>
                    <a:pt x="16" y="40"/>
                    <a:pt x="16" y="78"/>
                  </a:cubicBezTo>
                  <a:cubicBezTo>
                    <a:pt x="16" y="100"/>
                    <a:pt x="27" y="119"/>
                    <a:pt x="39" y="129"/>
                  </a:cubicBezTo>
                  <a:cubicBezTo>
                    <a:pt x="33" y="137"/>
                    <a:pt x="24" y="153"/>
                    <a:pt x="24" y="171"/>
                  </a:cubicBezTo>
                  <a:cubicBezTo>
                    <a:pt x="24" y="186"/>
                    <a:pt x="30" y="205"/>
                    <a:pt x="46" y="215"/>
                  </a:cubicBezTo>
                  <a:cubicBezTo>
                    <a:pt x="16" y="224"/>
                    <a:pt x="0" y="245"/>
                    <a:pt x="0" y="265"/>
                  </a:cubicBezTo>
                  <a:cubicBezTo>
                    <a:pt x="0" y="301"/>
                    <a:pt x="49" y="328"/>
                    <a:pt x="110" y="328"/>
                  </a:cubicBezTo>
                  <a:cubicBezTo>
                    <a:pt x="169" y="328"/>
                    <a:pt x="221" y="303"/>
                    <a:pt x="221" y="264"/>
                  </a:cubicBezTo>
                  <a:cubicBezTo>
                    <a:pt x="221" y="246"/>
                    <a:pt x="214" y="221"/>
                    <a:pt x="189" y="207"/>
                  </a:cubicBezTo>
                  <a:cubicBezTo>
                    <a:pt x="162" y="193"/>
                    <a:pt x="133" y="193"/>
                    <a:pt x="103" y="193"/>
                  </a:cubicBezTo>
                  <a:cubicBezTo>
                    <a:pt x="90" y="193"/>
                    <a:pt x="69" y="193"/>
                    <a:pt x="65" y="193"/>
                  </a:cubicBezTo>
                  <a:cubicBezTo>
                    <a:pt x="49" y="191"/>
                    <a:pt x="39" y="175"/>
                    <a:pt x="39" y="159"/>
                  </a:cubicBezTo>
                  <a:close/>
                  <a:moveTo>
                    <a:pt x="111" y="317"/>
                  </a:moveTo>
                  <a:cubicBezTo>
                    <a:pt x="60" y="317"/>
                    <a:pt x="26" y="291"/>
                    <a:pt x="26" y="265"/>
                  </a:cubicBezTo>
                  <a:cubicBezTo>
                    <a:pt x="26" y="242"/>
                    <a:pt x="45" y="224"/>
                    <a:pt x="67" y="222"/>
                  </a:cubicBezTo>
                  <a:lnTo>
                    <a:pt x="96" y="222"/>
                  </a:lnTo>
                  <a:cubicBezTo>
                    <a:pt x="139" y="222"/>
                    <a:pt x="195" y="222"/>
                    <a:pt x="195" y="265"/>
                  </a:cubicBezTo>
                  <a:cubicBezTo>
                    <a:pt x="195" y="292"/>
                    <a:pt x="160" y="317"/>
                    <a:pt x="111" y="317"/>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 name="Freeform 220">
              <a:extLst>
                <a:ext uri="{FF2B5EF4-FFF2-40B4-BE49-F238E27FC236}">
                  <a16:creationId xmlns:a16="http://schemas.microsoft.com/office/drawing/2014/main" id="{91E80670-D001-4374-A0CC-761F1350699B}"/>
                </a:ext>
              </a:extLst>
            </p:cNvPr>
            <p:cNvSpPr>
              <a:spLocks/>
            </p:cNvSpPr>
            <p:nvPr>
              <p:custDataLst>
                <p:tags r:id="rId110"/>
              </p:custDataLst>
            </p:nvPr>
          </p:nvSpPr>
          <p:spPr bwMode="auto">
            <a:xfrm>
              <a:off x="7086600" y="3252788"/>
              <a:ext cx="409575" cy="265113"/>
            </a:xfrm>
            <a:custGeom>
              <a:avLst/>
              <a:gdLst>
                <a:gd name="T0" fmla="*/ 39 w 390"/>
                <a:gd name="T1" fmla="*/ 49 h 221"/>
                <a:gd name="T2" fmla="*/ 39 w 390"/>
                <a:gd name="T3" fmla="*/ 183 h 221"/>
                <a:gd name="T4" fmla="*/ 0 w 390"/>
                <a:gd name="T5" fmla="*/ 205 h 221"/>
                <a:gd name="T6" fmla="*/ 0 w 390"/>
                <a:gd name="T7" fmla="*/ 221 h 221"/>
                <a:gd name="T8" fmla="*/ 57 w 390"/>
                <a:gd name="T9" fmla="*/ 219 h 221"/>
                <a:gd name="T10" fmla="*/ 112 w 390"/>
                <a:gd name="T11" fmla="*/ 221 h 221"/>
                <a:gd name="T12" fmla="*/ 112 w 390"/>
                <a:gd name="T13" fmla="*/ 205 h 221"/>
                <a:gd name="T14" fmla="*/ 74 w 390"/>
                <a:gd name="T15" fmla="*/ 183 h 221"/>
                <a:gd name="T16" fmla="*/ 74 w 390"/>
                <a:gd name="T17" fmla="*/ 91 h 221"/>
                <a:gd name="T18" fmla="*/ 141 w 390"/>
                <a:gd name="T19" fmla="*/ 11 h 221"/>
                <a:gd name="T20" fmla="*/ 178 w 390"/>
                <a:gd name="T21" fmla="*/ 66 h 221"/>
                <a:gd name="T22" fmla="*/ 178 w 390"/>
                <a:gd name="T23" fmla="*/ 183 h 221"/>
                <a:gd name="T24" fmla="*/ 139 w 390"/>
                <a:gd name="T25" fmla="*/ 205 h 221"/>
                <a:gd name="T26" fmla="*/ 139 w 390"/>
                <a:gd name="T27" fmla="*/ 221 h 221"/>
                <a:gd name="T28" fmla="*/ 195 w 390"/>
                <a:gd name="T29" fmla="*/ 219 h 221"/>
                <a:gd name="T30" fmla="*/ 251 w 390"/>
                <a:gd name="T31" fmla="*/ 221 h 221"/>
                <a:gd name="T32" fmla="*/ 251 w 390"/>
                <a:gd name="T33" fmla="*/ 205 h 221"/>
                <a:gd name="T34" fmla="*/ 212 w 390"/>
                <a:gd name="T35" fmla="*/ 183 h 221"/>
                <a:gd name="T36" fmla="*/ 212 w 390"/>
                <a:gd name="T37" fmla="*/ 91 h 221"/>
                <a:gd name="T38" fmla="*/ 280 w 390"/>
                <a:gd name="T39" fmla="*/ 11 h 221"/>
                <a:gd name="T40" fmla="*/ 316 w 390"/>
                <a:gd name="T41" fmla="*/ 66 h 221"/>
                <a:gd name="T42" fmla="*/ 316 w 390"/>
                <a:gd name="T43" fmla="*/ 183 h 221"/>
                <a:gd name="T44" fmla="*/ 278 w 390"/>
                <a:gd name="T45" fmla="*/ 205 h 221"/>
                <a:gd name="T46" fmla="*/ 278 w 390"/>
                <a:gd name="T47" fmla="*/ 221 h 221"/>
                <a:gd name="T48" fmla="*/ 334 w 390"/>
                <a:gd name="T49" fmla="*/ 219 h 221"/>
                <a:gd name="T50" fmla="*/ 390 w 390"/>
                <a:gd name="T51" fmla="*/ 221 h 221"/>
                <a:gd name="T52" fmla="*/ 390 w 390"/>
                <a:gd name="T53" fmla="*/ 205 h 221"/>
                <a:gd name="T54" fmla="*/ 351 w 390"/>
                <a:gd name="T55" fmla="*/ 190 h 221"/>
                <a:gd name="T56" fmla="*/ 351 w 390"/>
                <a:gd name="T57" fmla="*/ 95 h 221"/>
                <a:gd name="T58" fmla="*/ 335 w 390"/>
                <a:gd name="T59" fmla="*/ 19 h 221"/>
                <a:gd name="T60" fmla="*/ 283 w 390"/>
                <a:gd name="T61" fmla="*/ 0 h 221"/>
                <a:gd name="T62" fmla="*/ 211 w 390"/>
                <a:gd name="T63" fmla="*/ 49 h 221"/>
                <a:gd name="T64" fmla="*/ 144 w 390"/>
                <a:gd name="T65" fmla="*/ 0 h 221"/>
                <a:gd name="T66" fmla="*/ 71 w 390"/>
                <a:gd name="T67" fmla="*/ 53 h 221"/>
                <a:gd name="T68" fmla="*/ 71 w 390"/>
                <a:gd name="T69" fmla="*/ 0 h 221"/>
                <a:gd name="T70" fmla="*/ 0 w 390"/>
                <a:gd name="T71" fmla="*/ 6 h 221"/>
                <a:gd name="T72" fmla="*/ 0 w 390"/>
                <a:gd name="T73" fmla="*/ 21 h 221"/>
                <a:gd name="T74" fmla="*/ 39 w 390"/>
                <a:gd name="T75" fmla="*/ 49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90" h="221">
                  <a:moveTo>
                    <a:pt x="39" y="49"/>
                  </a:moveTo>
                  <a:lnTo>
                    <a:pt x="39" y="183"/>
                  </a:lnTo>
                  <a:cubicBezTo>
                    <a:pt x="39" y="205"/>
                    <a:pt x="34" y="205"/>
                    <a:pt x="0" y="205"/>
                  </a:cubicBezTo>
                  <a:lnTo>
                    <a:pt x="0" y="221"/>
                  </a:lnTo>
                  <a:cubicBezTo>
                    <a:pt x="18" y="220"/>
                    <a:pt x="43" y="219"/>
                    <a:pt x="57" y="219"/>
                  </a:cubicBezTo>
                  <a:cubicBezTo>
                    <a:pt x="70" y="219"/>
                    <a:pt x="96" y="220"/>
                    <a:pt x="112" y="221"/>
                  </a:cubicBezTo>
                  <a:lnTo>
                    <a:pt x="112" y="205"/>
                  </a:lnTo>
                  <a:cubicBezTo>
                    <a:pt x="79" y="205"/>
                    <a:pt x="74" y="205"/>
                    <a:pt x="74" y="183"/>
                  </a:cubicBezTo>
                  <a:lnTo>
                    <a:pt x="74" y="91"/>
                  </a:lnTo>
                  <a:cubicBezTo>
                    <a:pt x="74" y="39"/>
                    <a:pt x="109" y="11"/>
                    <a:pt x="141" y="11"/>
                  </a:cubicBezTo>
                  <a:cubicBezTo>
                    <a:pt x="172" y="11"/>
                    <a:pt x="178" y="38"/>
                    <a:pt x="178" y="66"/>
                  </a:cubicBezTo>
                  <a:lnTo>
                    <a:pt x="178" y="183"/>
                  </a:lnTo>
                  <a:cubicBezTo>
                    <a:pt x="178" y="205"/>
                    <a:pt x="172" y="205"/>
                    <a:pt x="139" y="205"/>
                  </a:cubicBezTo>
                  <a:lnTo>
                    <a:pt x="139" y="221"/>
                  </a:lnTo>
                  <a:cubicBezTo>
                    <a:pt x="156" y="220"/>
                    <a:pt x="182" y="219"/>
                    <a:pt x="195" y="219"/>
                  </a:cubicBezTo>
                  <a:cubicBezTo>
                    <a:pt x="208" y="219"/>
                    <a:pt x="234" y="220"/>
                    <a:pt x="251" y="221"/>
                  </a:cubicBezTo>
                  <a:lnTo>
                    <a:pt x="251" y="205"/>
                  </a:lnTo>
                  <a:cubicBezTo>
                    <a:pt x="218" y="205"/>
                    <a:pt x="212" y="205"/>
                    <a:pt x="212" y="183"/>
                  </a:cubicBezTo>
                  <a:lnTo>
                    <a:pt x="212" y="91"/>
                  </a:lnTo>
                  <a:cubicBezTo>
                    <a:pt x="212" y="39"/>
                    <a:pt x="248" y="11"/>
                    <a:pt x="280" y="11"/>
                  </a:cubicBezTo>
                  <a:cubicBezTo>
                    <a:pt x="311" y="11"/>
                    <a:pt x="316" y="38"/>
                    <a:pt x="316" y="66"/>
                  </a:cubicBezTo>
                  <a:lnTo>
                    <a:pt x="316" y="183"/>
                  </a:lnTo>
                  <a:cubicBezTo>
                    <a:pt x="316" y="205"/>
                    <a:pt x="311" y="205"/>
                    <a:pt x="278" y="205"/>
                  </a:cubicBezTo>
                  <a:lnTo>
                    <a:pt x="278" y="221"/>
                  </a:lnTo>
                  <a:cubicBezTo>
                    <a:pt x="295" y="220"/>
                    <a:pt x="320" y="219"/>
                    <a:pt x="334" y="219"/>
                  </a:cubicBezTo>
                  <a:cubicBezTo>
                    <a:pt x="347" y="219"/>
                    <a:pt x="373" y="220"/>
                    <a:pt x="390" y="221"/>
                  </a:cubicBezTo>
                  <a:lnTo>
                    <a:pt x="390" y="205"/>
                  </a:lnTo>
                  <a:cubicBezTo>
                    <a:pt x="364" y="205"/>
                    <a:pt x="351" y="205"/>
                    <a:pt x="351" y="190"/>
                  </a:cubicBezTo>
                  <a:lnTo>
                    <a:pt x="351" y="95"/>
                  </a:lnTo>
                  <a:cubicBezTo>
                    <a:pt x="351" y="52"/>
                    <a:pt x="351" y="37"/>
                    <a:pt x="335" y="19"/>
                  </a:cubicBezTo>
                  <a:cubicBezTo>
                    <a:pt x="328" y="10"/>
                    <a:pt x="312" y="0"/>
                    <a:pt x="283" y="0"/>
                  </a:cubicBezTo>
                  <a:cubicBezTo>
                    <a:pt x="241" y="0"/>
                    <a:pt x="219" y="30"/>
                    <a:pt x="211" y="49"/>
                  </a:cubicBezTo>
                  <a:cubicBezTo>
                    <a:pt x="204" y="6"/>
                    <a:pt x="167" y="0"/>
                    <a:pt x="144" y="0"/>
                  </a:cubicBezTo>
                  <a:cubicBezTo>
                    <a:pt x="108" y="0"/>
                    <a:pt x="85" y="22"/>
                    <a:pt x="71" y="53"/>
                  </a:cubicBezTo>
                  <a:lnTo>
                    <a:pt x="71" y="0"/>
                  </a:lnTo>
                  <a:lnTo>
                    <a:pt x="0" y="6"/>
                  </a:lnTo>
                  <a:lnTo>
                    <a:pt x="0" y="21"/>
                  </a:lnTo>
                  <a:cubicBezTo>
                    <a:pt x="35" y="21"/>
                    <a:pt x="39" y="25"/>
                    <a:pt x="39" y="49"/>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 name="Freeform 221">
              <a:extLst>
                <a:ext uri="{FF2B5EF4-FFF2-40B4-BE49-F238E27FC236}">
                  <a16:creationId xmlns:a16="http://schemas.microsoft.com/office/drawing/2014/main" id="{754495D8-5FD4-4754-819A-E8064F6DD365}"/>
                </a:ext>
              </a:extLst>
            </p:cNvPr>
            <p:cNvSpPr>
              <a:spLocks noEditPoints="1"/>
            </p:cNvSpPr>
            <p:nvPr>
              <p:custDataLst>
                <p:tags r:id="rId111"/>
              </p:custDataLst>
            </p:nvPr>
          </p:nvSpPr>
          <p:spPr bwMode="auto">
            <a:xfrm>
              <a:off x="7526337" y="3249613"/>
              <a:ext cx="236538" cy="274638"/>
            </a:xfrm>
            <a:custGeom>
              <a:avLst/>
              <a:gdLst>
                <a:gd name="T0" fmla="*/ 146 w 225"/>
                <a:gd name="T1" fmla="*/ 186 h 229"/>
                <a:gd name="T2" fmla="*/ 184 w 225"/>
                <a:gd name="T3" fmla="*/ 227 h 229"/>
                <a:gd name="T4" fmla="*/ 225 w 225"/>
                <a:gd name="T5" fmla="*/ 179 h 229"/>
                <a:gd name="T6" fmla="*/ 225 w 225"/>
                <a:gd name="T7" fmla="*/ 151 h 229"/>
                <a:gd name="T8" fmla="*/ 213 w 225"/>
                <a:gd name="T9" fmla="*/ 151 h 229"/>
                <a:gd name="T10" fmla="*/ 213 w 225"/>
                <a:gd name="T11" fmla="*/ 179 h 229"/>
                <a:gd name="T12" fmla="*/ 195 w 225"/>
                <a:gd name="T13" fmla="*/ 211 h 229"/>
                <a:gd name="T14" fmla="*/ 176 w 225"/>
                <a:gd name="T15" fmla="*/ 186 h 229"/>
                <a:gd name="T16" fmla="*/ 176 w 225"/>
                <a:gd name="T17" fmla="*/ 86 h 229"/>
                <a:gd name="T18" fmla="*/ 158 w 225"/>
                <a:gd name="T19" fmla="*/ 28 h 229"/>
                <a:gd name="T20" fmla="*/ 90 w 225"/>
                <a:gd name="T21" fmla="*/ 0 h 229"/>
                <a:gd name="T22" fmla="*/ 15 w 225"/>
                <a:gd name="T23" fmla="*/ 57 h 229"/>
                <a:gd name="T24" fmla="*/ 38 w 225"/>
                <a:gd name="T25" fmla="*/ 80 h 229"/>
                <a:gd name="T26" fmla="*/ 61 w 225"/>
                <a:gd name="T27" fmla="*/ 57 h 229"/>
                <a:gd name="T28" fmla="*/ 35 w 225"/>
                <a:gd name="T29" fmla="*/ 34 h 229"/>
                <a:gd name="T30" fmla="*/ 89 w 225"/>
                <a:gd name="T31" fmla="*/ 11 h 229"/>
                <a:gd name="T32" fmla="*/ 142 w 225"/>
                <a:gd name="T33" fmla="*/ 75 h 229"/>
                <a:gd name="T34" fmla="*/ 142 w 225"/>
                <a:gd name="T35" fmla="*/ 93 h 229"/>
                <a:gd name="T36" fmla="*/ 50 w 225"/>
                <a:gd name="T37" fmla="*/ 111 h 229"/>
                <a:gd name="T38" fmla="*/ 0 w 225"/>
                <a:gd name="T39" fmla="*/ 176 h 229"/>
                <a:gd name="T40" fmla="*/ 80 w 225"/>
                <a:gd name="T41" fmla="*/ 229 h 229"/>
                <a:gd name="T42" fmla="*/ 146 w 225"/>
                <a:gd name="T43" fmla="*/ 186 h 229"/>
                <a:gd name="T44" fmla="*/ 142 w 225"/>
                <a:gd name="T45" fmla="*/ 104 h 229"/>
                <a:gd name="T46" fmla="*/ 142 w 225"/>
                <a:gd name="T47" fmla="*/ 154 h 229"/>
                <a:gd name="T48" fmla="*/ 84 w 225"/>
                <a:gd name="T49" fmla="*/ 218 h 229"/>
                <a:gd name="T50" fmla="*/ 39 w 225"/>
                <a:gd name="T51" fmla="*/ 176 h 229"/>
                <a:gd name="T52" fmla="*/ 142 w 225"/>
                <a:gd name="T53" fmla="*/ 10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5" h="229">
                  <a:moveTo>
                    <a:pt x="146" y="186"/>
                  </a:moveTo>
                  <a:cubicBezTo>
                    <a:pt x="148" y="206"/>
                    <a:pt x="161" y="227"/>
                    <a:pt x="184" y="227"/>
                  </a:cubicBezTo>
                  <a:cubicBezTo>
                    <a:pt x="195" y="227"/>
                    <a:pt x="225" y="220"/>
                    <a:pt x="225" y="179"/>
                  </a:cubicBezTo>
                  <a:lnTo>
                    <a:pt x="225" y="151"/>
                  </a:lnTo>
                  <a:lnTo>
                    <a:pt x="213" y="151"/>
                  </a:lnTo>
                  <a:lnTo>
                    <a:pt x="213" y="179"/>
                  </a:lnTo>
                  <a:cubicBezTo>
                    <a:pt x="213" y="208"/>
                    <a:pt x="200" y="211"/>
                    <a:pt x="195" y="211"/>
                  </a:cubicBezTo>
                  <a:cubicBezTo>
                    <a:pt x="178" y="211"/>
                    <a:pt x="176" y="189"/>
                    <a:pt x="176" y="186"/>
                  </a:cubicBezTo>
                  <a:lnTo>
                    <a:pt x="176" y="86"/>
                  </a:lnTo>
                  <a:cubicBezTo>
                    <a:pt x="176" y="65"/>
                    <a:pt x="176" y="46"/>
                    <a:pt x="158" y="28"/>
                  </a:cubicBezTo>
                  <a:cubicBezTo>
                    <a:pt x="139" y="8"/>
                    <a:pt x="114" y="0"/>
                    <a:pt x="90" y="0"/>
                  </a:cubicBezTo>
                  <a:cubicBezTo>
                    <a:pt x="49" y="0"/>
                    <a:pt x="15" y="24"/>
                    <a:pt x="15" y="57"/>
                  </a:cubicBezTo>
                  <a:cubicBezTo>
                    <a:pt x="15" y="71"/>
                    <a:pt x="25" y="80"/>
                    <a:pt x="38" y="80"/>
                  </a:cubicBezTo>
                  <a:cubicBezTo>
                    <a:pt x="52" y="80"/>
                    <a:pt x="61" y="70"/>
                    <a:pt x="61" y="57"/>
                  </a:cubicBezTo>
                  <a:cubicBezTo>
                    <a:pt x="61" y="51"/>
                    <a:pt x="58" y="35"/>
                    <a:pt x="35" y="34"/>
                  </a:cubicBezTo>
                  <a:cubicBezTo>
                    <a:pt x="49" y="17"/>
                    <a:pt x="73" y="11"/>
                    <a:pt x="89" y="11"/>
                  </a:cubicBezTo>
                  <a:cubicBezTo>
                    <a:pt x="114" y="11"/>
                    <a:pt x="142" y="31"/>
                    <a:pt x="142" y="75"/>
                  </a:cubicBezTo>
                  <a:lnTo>
                    <a:pt x="142" y="93"/>
                  </a:lnTo>
                  <a:cubicBezTo>
                    <a:pt x="117" y="95"/>
                    <a:pt x="82" y="96"/>
                    <a:pt x="50" y="111"/>
                  </a:cubicBezTo>
                  <a:cubicBezTo>
                    <a:pt x="13" y="128"/>
                    <a:pt x="0" y="154"/>
                    <a:pt x="0" y="176"/>
                  </a:cubicBezTo>
                  <a:cubicBezTo>
                    <a:pt x="0" y="217"/>
                    <a:pt x="49" y="229"/>
                    <a:pt x="80" y="229"/>
                  </a:cubicBezTo>
                  <a:cubicBezTo>
                    <a:pt x="113" y="229"/>
                    <a:pt x="136" y="209"/>
                    <a:pt x="146" y="186"/>
                  </a:cubicBezTo>
                  <a:close/>
                  <a:moveTo>
                    <a:pt x="142" y="104"/>
                  </a:moveTo>
                  <a:lnTo>
                    <a:pt x="142" y="154"/>
                  </a:lnTo>
                  <a:cubicBezTo>
                    <a:pt x="142" y="201"/>
                    <a:pt x="106" y="218"/>
                    <a:pt x="84" y="218"/>
                  </a:cubicBezTo>
                  <a:cubicBezTo>
                    <a:pt x="59" y="218"/>
                    <a:pt x="39" y="201"/>
                    <a:pt x="39" y="176"/>
                  </a:cubicBezTo>
                  <a:cubicBezTo>
                    <a:pt x="39" y="148"/>
                    <a:pt x="60" y="107"/>
                    <a:pt x="142" y="104"/>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 name="Freeform 222">
              <a:extLst>
                <a:ext uri="{FF2B5EF4-FFF2-40B4-BE49-F238E27FC236}">
                  <a16:creationId xmlns:a16="http://schemas.microsoft.com/office/drawing/2014/main" id="{90371B05-09F5-4F57-89F4-9E28CCCAAA05}"/>
                </a:ext>
              </a:extLst>
            </p:cNvPr>
            <p:cNvSpPr>
              <a:spLocks/>
            </p:cNvSpPr>
            <p:nvPr>
              <p:custDataLst>
                <p:tags r:id="rId112"/>
              </p:custDataLst>
            </p:nvPr>
          </p:nvSpPr>
          <p:spPr bwMode="auto">
            <a:xfrm>
              <a:off x="7772400" y="3260726"/>
              <a:ext cx="263525" cy="257175"/>
            </a:xfrm>
            <a:custGeom>
              <a:avLst/>
              <a:gdLst>
                <a:gd name="T0" fmla="*/ 137 w 251"/>
                <a:gd name="T1" fmla="*/ 97 h 215"/>
                <a:gd name="T2" fmla="*/ 183 w 251"/>
                <a:gd name="T3" fmla="*/ 41 h 215"/>
                <a:gd name="T4" fmla="*/ 242 w 251"/>
                <a:gd name="T5" fmla="*/ 15 h 215"/>
                <a:gd name="T6" fmla="*/ 242 w 251"/>
                <a:gd name="T7" fmla="*/ 0 h 215"/>
                <a:gd name="T8" fmla="*/ 201 w 251"/>
                <a:gd name="T9" fmla="*/ 1 h 215"/>
                <a:gd name="T10" fmla="*/ 153 w 251"/>
                <a:gd name="T11" fmla="*/ 0 h 215"/>
                <a:gd name="T12" fmla="*/ 153 w 251"/>
                <a:gd name="T13" fmla="*/ 15 h 215"/>
                <a:gd name="T14" fmla="*/ 168 w 251"/>
                <a:gd name="T15" fmla="*/ 31 h 215"/>
                <a:gd name="T16" fmla="*/ 160 w 251"/>
                <a:gd name="T17" fmla="*/ 48 h 215"/>
                <a:gd name="T18" fmla="*/ 129 w 251"/>
                <a:gd name="T19" fmla="*/ 87 h 215"/>
                <a:gd name="T20" fmla="*/ 90 w 251"/>
                <a:gd name="T21" fmla="*/ 37 h 215"/>
                <a:gd name="T22" fmla="*/ 86 w 251"/>
                <a:gd name="T23" fmla="*/ 28 h 215"/>
                <a:gd name="T24" fmla="*/ 103 w 251"/>
                <a:gd name="T25" fmla="*/ 15 h 215"/>
                <a:gd name="T26" fmla="*/ 103 w 251"/>
                <a:gd name="T27" fmla="*/ 0 h 215"/>
                <a:gd name="T28" fmla="*/ 49 w 251"/>
                <a:gd name="T29" fmla="*/ 1 h 215"/>
                <a:gd name="T30" fmla="*/ 2 w 251"/>
                <a:gd name="T31" fmla="*/ 0 h 215"/>
                <a:gd name="T32" fmla="*/ 2 w 251"/>
                <a:gd name="T33" fmla="*/ 15 h 215"/>
                <a:gd name="T34" fmla="*/ 61 w 251"/>
                <a:gd name="T35" fmla="*/ 46 h 215"/>
                <a:gd name="T36" fmla="*/ 110 w 251"/>
                <a:gd name="T37" fmla="*/ 110 h 215"/>
                <a:gd name="T38" fmla="*/ 63 w 251"/>
                <a:gd name="T39" fmla="*/ 169 h 215"/>
                <a:gd name="T40" fmla="*/ 0 w 251"/>
                <a:gd name="T41" fmla="*/ 199 h 215"/>
                <a:gd name="T42" fmla="*/ 0 w 251"/>
                <a:gd name="T43" fmla="*/ 215 h 215"/>
                <a:gd name="T44" fmla="*/ 41 w 251"/>
                <a:gd name="T45" fmla="*/ 213 h 215"/>
                <a:gd name="T46" fmla="*/ 88 w 251"/>
                <a:gd name="T47" fmla="*/ 215 h 215"/>
                <a:gd name="T48" fmla="*/ 88 w 251"/>
                <a:gd name="T49" fmla="*/ 199 h 215"/>
                <a:gd name="T50" fmla="*/ 74 w 251"/>
                <a:gd name="T51" fmla="*/ 184 h 215"/>
                <a:gd name="T52" fmla="*/ 119 w 251"/>
                <a:gd name="T53" fmla="*/ 120 h 215"/>
                <a:gd name="T54" fmla="*/ 157 w 251"/>
                <a:gd name="T55" fmla="*/ 170 h 215"/>
                <a:gd name="T56" fmla="*/ 167 w 251"/>
                <a:gd name="T57" fmla="*/ 187 h 215"/>
                <a:gd name="T58" fmla="*/ 149 w 251"/>
                <a:gd name="T59" fmla="*/ 199 h 215"/>
                <a:gd name="T60" fmla="*/ 149 w 251"/>
                <a:gd name="T61" fmla="*/ 215 h 215"/>
                <a:gd name="T62" fmla="*/ 203 w 251"/>
                <a:gd name="T63" fmla="*/ 213 h 215"/>
                <a:gd name="T64" fmla="*/ 251 w 251"/>
                <a:gd name="T65" fmla="*/ 215 h 215"/>
                <a:gd name="T66" fmla="*/ 251 w 251"/>
                <a:gd name="T67" fmla="*/ 199 h 215"/>
                <a:gd name="T68" fmla="*/ 204 w 251"/>
                <a:gd name="T69" fmla="*/ 184 h 215"/>
                <a:gd name="T70" fmla="*/ 137 w 251"/>
                <a:gd name="T71" fmla="*/ 97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215">
                  <a:moveTo>
                    <a:pt x="137" y="97"/>
                  </a:moveTo>
                  <a:cubicBezTo>
                    <a:pt x="152" y="78"/>
                    <a:pt x="171" y="54"/>
                    <a:pt x="183" y="41"/>
                  </a:cubicBezTo>
                  <a:cubicBezTo>
                    <a:pt x="198" y="23"/>
                    <a:pt x="218" y="16"/>
                    <a:pt x="242" y="15"/>
                  </a:cubicBezTo>
                  <a:lnTo>
                    <a:pt x="242" y="0"/>
                  </a:lnTo>
                  <a:cubicBezTo>
                    <a:pt x="229" y="1"/>
                    <a:pt x="214" y="1"/>
                    <a:pt x="201" y="1"/>
                  </a:cubicBezTo>
                  <a:cubicBezTo>
                    <a:pt x="186" y="1"/>
                    <a:pt x="160" y="0"/>
                    <a:pt x="153" y="0"/>
                  </a:cubicBezTo>
                  <a:lnTo>
                    <a:pt x="153" y="15"/>
                  </a:lnTo>
                  <a:cubicBezTo>
                    <a:pt x="164" y="16"/>
                    <a:pt x="168" y="23"/>
                    <a:pt x="168" y="31"/>
                  </a:cubicBezTo>
                  <a:cubicBezTo>
                    <a:pt x="168" y="39"/>
                    <a:pt x="163" y="45"/>
                    <a:pt x="160" y="48"/>
                  </a:cubicBezTo>
                  <a:lnTo>
                    <a:pt x="129" y="87"/>
                  </a:lnTo>
                  <a:lnTo>
                    <a:pt x="90" y="37"/>
                  </a:lnTo>
                  <a:cubicBezTo>
                    <a:pt x="86" y="32"/>
                    <a:pt x="86" y="31"/>
                    <a:pt x="86" y="28"/>
                  </a:cubicBezTo>
                  <a:cubicBezTo>
                    <a:pt x="86" y="20"/>
                    <a:pt x="93" y="16"/>
                    <a:pt x="103" y="15"/>
                  </a:cubicBezTo>
                  <a:lnTo>
                    <a:pt x="103" y="0"/>
                  </a:lnTo>
                  <a:cubicBezTo>
                    <a:pt x="90" y="0"/>
                    <a:pt x="57" y="1"/>
                    <a:pt x="49" y="1"/>
                  </a:cubicBezTo>
                  <a:cubicBezTo>
                    <a:pt x="39" y="1"/>
                    <a:pt x="16" y="1"/>
                    <a:pt x="2" y="0"/>
                  </a:cubicBezTo>
                  <a:lnTo>
                    <a:pt x="2" y="15"/>
                  </a:lnTo>
                  <a:cubicBezTo>
                    <a:pt x="37" y="15"/>
                    <a:pt x="37" y="16"/>
                    <a:pt x="61" y="46"/>
                  </a:cubicBezTo>
                  <a:lnTo>
                    <a:pt x="110" y="110"/>
                  </a:lnTo>
                  <a:lnTo>
                    <a:pt x="63" y="169"/>
                  </a:lnTo>
                  <a:cubicBezTo>
                    <a:pt x="39" y="198"/>
                    <a:pt x="10" y="199"/>
                    <a:pt x="0" y="199"/>
                  </a:cubicBezTo>
                  <a:lnTo>
                    <a:pt x="0" y="215"/>
                  </a:lnTo>
                  <a:cubicBezTo>
                    <a:pt x="13" y="214"/>
                    <a:pt x="28" y="213"/>
                    <a:pt x="41" y="213"/>
                  </a:cubicBezTo>
                  <a:cubicBezTo>
                    <a:pt x="55" y="213"/>
                    <a:pt x="76" y="214"/>
                    <a:pt x="88" y="215"/>
                  </a:cubicBezTo>
                  <a:lnTo>
                    <a:pt x="88" y="199"/>
                  </a:lnTo>
                  <a:cubicBezTo>
                    <a:pt x="77" y="198"/>
                    <a:pt x="74" y="191"/>
                    <a:pt x="74" y="184"/>
                  </a:cubicBezTo>
                  <a:cubicBezTo>
                    <a:pt x="74" y="173"/>
                    <a:pt x="88" y="156"/>
                    <a:pt x="119" y="120"/>
                  </a:cubicBezTo>
                  <a:lnTo>
                    <a:pt x="157" y="170"/>
                  </a:lnTo>
                  <a:cubicBezTo>
                    <a:pt x="161" y="176"/>
                    <a:pt x="167" y="184"/>
                    <a:pt x="167" y="187"/>
                  </a:cubicBezTo>
                  <a:cubicBezTo>
                    <a:pt x="167" y="191"/>
                    <a:pt x="163" y="199"/>
                    <a:pt x="149" y="199"/>
                  </a:cubicBezTo>
                  <a:lnTo>
                    <a:pt x="149" y="215"/>
                  </a:lnTo>
                  <a:cubicBezTo>
                    <a:pt x="164" y="214"/>
                    <a:pt x="192" y="213"/>
                    <a:pt x="203" y="213"/>
                  </a:cubicBezTo>
                  <a:cubicBezTo>
                    <a:pt x="216" y="213"/>
                    <a:pt x="236" y="214"/>
                    <a:pt x="251" y="215"/>
                  </a:cubicBezTo>
                  <a:lnTo>
                    <a:pt x="251" y="199"/>
                  </a:lnTo>
                  <a:cubicBezTo>
                    <a:pt x="224" y="199"/>
                    <a:pt x="215" y="198"/>
                    <a:pt x="204" y="184"/>
                  </a:cubicBezTo>
                  <a:lnTo>
                    <a:pt x="137" y="97"/>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 name="Freeform 223">
              <a:extLst>
                <a:ext uri="{FF2B5EF4-FFF2-40B4-BE49-F238E27FC236}">
                  <a16:creationId xmlns:a16="http://schemas.microsoft.com/office/drawing/2014/main" id="{BE03B9E3-24D3-4A33-B582-EEE46EE0BCB6}"/>
                </a:ext>
              </a:extLst>
            </p:cNvPr>
            <p:cNvSpPr>
              <a:spLocks noEditPoints="1"/>
            </p:cNvSpPr>
            <p:nvPr>
              <p:custDataLst>
                <p:tags r:id="rId113"/>
              </p:custDataLst>
            </p:nvPr>
          </p:nvSpPr>
          <p:spPr bwMode="auto">
            <a:xfrm>
              <a:off x="7054850" y="3808413"/>
              <a:ext cx="185738" cy="190500"/>
            </a:xfrm>
            <a:custGeom>
              <a:avLst/>
              <a:gdLst>
                <a:gd name="T0" fmla="*/ 126 w 178"/>
                <a:gd name="T1" fmla="*/ 21 h 158"/>
                <a:gd name="T2" fmla="*/ 90 w 178"/>
                <a:gd name="T3" fmla="*/ 0 h 158"/>
                <a:gd name="T4" fmla="*/ 0 w 178"/>
                <a:gd name="T5" fmla="*/ 100 h 158"/>
                <a:gd name="T6" fmla="*/ 53 w 178"/>
                <a:gd name="T7" fmla="*/ 158 h 158"/>
                <a:gd name="T8" fmla="*/ 102 w 178"/>
                <a:gd name="T9" fmla="*/ 133 h 158"/>
                <a:gd name="T10" fmla="*/ 138 w 178"/>
                <a:gd name="T11" fmla="*/ 158 h 158"/>
                <a:gd name="T12" fmla="*/ 166 w 178"/>
                <a:gd name="T13" fmla="*/ 139 h 158"/>
                <a:gd name="T14" fmla="*/ 178 w 178"/>
                <a:gd name="T15" fmla="*/ 104 h 158"/>
                <a:gd name="T16" fmla="*/ 172 w 178"/>
                <a:gd name="T17" fmla="*/ 100 h 158"/>
                <a:gd name="T18" fmla="*/ 165 w 178"/>
                <a:gd name="T19" fmla="*/ 111 h 158"/>
                <a:gd name="T20" fmla="*/ 139 w 178"/>
                <a:gd name="T21" fmla="*/ 148 h 158"/>
                <a:gd name="T22" fmla="*/ 128 w 178"/>
                <a:gd name="T23" fmla="*/ 131 h 158"/>
                <a:gd name="T24" fmla="*/ 133 w 178"/>
                <a:gd name="T25" fmla="*/ 103 h 158"/>
                <a:gd name="T26" fmla="*/ 141 w 178"/>
                <a:gd name="T27" fmla="*/ 72 h 158"/>
                <a:gd name="T28" fmla="*/ 148 w 178"/>
                <a:gd name="T29" fmla="*/ 45 h 158"/>
                <a:gd name="T30" fmla="*/ 154 w 178"/>
                <a:gd name="T31" fmla="*/ 18 h 158"/>
                <a:gd name="T32" fmla="*/ 142 w 178"/>
                <a:gd name="T33" fmla="*/ 7 h 158"/>
                <a:gd name="T34" fmla="*/ 126 w 178"/>
                <a:gd name="T35" fmla="*/ 21 h 158"/>
                <a:gd name="T36" fmla="*/ 104 w 178"/>
                <a:gd name="T37" fmla="*/ 111 h 158"/>
                <a:gd name="T38" fmla="*/ 86 w 178"/>
                <a:gd name="T39" fmla="*/ 134 h 158"/>
                <a:gd name="T40" fmla="*/ 54 w 178"/>
                <a:gd name="T41" fmla="*/ 148 h 158"/>
                <a:gd name="T42" fmla="*/ 28 w 178"/>
                <a:gd name="T43" fmla="*/ 114 h 158"/>
                <a:gd name="T44" fmla="*/ 47 w 178"/>
                <a:gd name="T45" fmla="*/ 43 h 158"/>
                <a:gd name="T46" fmla="*/ 90 w 178"/>
                <a:gd name="T47" fmla="*/ 10 h 158"/>
                <a:gd name="T48" fmla="*/ 121 w 178"/>
                <a:gd name="T49" fmla="*/ 41 h 158"/>
                <a:gd name="T50" fmla="*/ 120 w 178"/>
                <a:gd name="T51" fmla="*/ 45 h 158"/>
                <a:gd name="T52" fmla="*/ 104 w 178"/>
                <a:gd name="T53" fmla="*/ 111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8" h="158">
                  <a:moveTo>
                    <a:pt x="126" y="21"/>
                  </a:moveTo>
                  <a:cubicBezTo>
                    <a:pt x="119" y="10"/>
                    <a:pt x="107" y="0"/>
                    <a:pt x="90" y="0"/>
                  </a:cubicBezTo>
                  <a:cubicBezTo>
                    <a:pt x="46" y="0"/>
                    <a:pt x="0" y="50"/>
                    <a:pt x="0" y="100"/>
                  </a:cubicBezTo>
                  <a:cubicBezTo>
                    <a:pt x="0" y="134"/>
                    <a:pt x="23" y="158"/>
                    <a:pt x="53" y="158"/>
                  </a:cubicBezTo>
                  <a:cubicBezTo>
                    <a:pt x="72" y="158"/>
                    <a:pt x="88" y="147"/>
                    <a:pt x="102" y="133"/>
                  </a:cubicBezTo>
                  <a:cubicBezTo>
                    <a:pt x="109" y="154"/>
                    <a:pt x="129" y="158"/>
                    <a:pt x="138" y="158"/>
                  </a:cubicBezTo>
                  <a:cubicBezTo>
                    <a:pt x="151" y="158"/>
                    <a:pt x="160" y="150"/>
                    <a:pt x="166" y="139"/>
                  </a:cubicBezTo>
                  <a:cubicBezTo>
                    <a:pt x="174" y="126"/>
                    <a:pt x="178" y="106"/>
                    <a:pt x="178" y="104"/>
                  </a:cubicBezTo>
                  <a:cubicBezTo>
                    <a:pt x="178" y="100"/>
                    <a:pt x="174" y="100"/>
                    <a:pt x="172" y="100"/>
                  </a:cubicBezTo>
                  <a:cubicBezTo>
                    <a:pt x="168" y="100"/>
                    <a:pt x="167" y="101"/>
                    <a:pt x="165" y="111"/>
                  </a:cubicBezTo>
                  <a:cubicBezTo>
                    <a:pt x="161" y="127"/>
                    <a:pt x="154" y="148"/>
                    <a:pt x="139" y="148"/>
                  </a:cubicBezTo>
                  <a:cubicBezTo>
                    <a:pt x="130" y="148"/>
                    <a:pt x="128" y="140"/>
                    <a:pt x="128" y="131"/>
                  </a:cubicBezTo>
                  <a:cubicBezTo>
                    <a:pt x="128" y="125"/>
                    <a:pt x="131" y="112"/>
                    <a:pt x="133" y="103"/>
                  </a:cubicBezTo>
                  <a:cubicBezTo>
                    <a:pt x="136" y="94"/>
                    <a:pt x="139" y="80"/>
                    <a:pt x="141" y="72"/>
                  </a:cubicBezTo>
                  <a:lnTo>
                    <a:pt x="148" y="45"/>
                  </a:lnTo>
                  <a:cubicBezTo>
                    <a:pt x="150" y="36"/>
                    <a:pt x="154" y="20"/>
                    <a:pt x="154" y="18"/>
                  </a:cubicBezTo>
                  <a:cubicBezTo>
                    <a:pt x="154" y="11"/>
                    <a:pt x="148" y="7"/>
                    <a:pt x="142" y="7"/>
                  </a:cubicBezTo>
                  <a:cubicBezTo>
                    <a:pt x="136" y="7"/>
                    <a:pt x="128" y="11"/>
                    <a:pt x="126" y="21"/>
                  </a:cubicBezTo>
                  <a:close/>
                  <a:moveTo>
                    <a:pt x="104" y="111"/>
                  </a:moveTo>
                  <a:cubicBezTo>
                    <a:pt x="101" y="120"/>
                    <a:pt x="94" y="127"/>
                    <a:pt x="86" y="134"/>
                  </a:cubicBezTo>
                  <a:cubicBezTo>
                    <a:pt x="83" y="137"/>
                    <a:pt x="69" y="148"/>
                    <a:pt x="54" y="148"/>
                  </a:cubicBezTo>
                  <a:cubicBezTo>
                    <a:pt x="41" y="148"/>
                    <a:pt x="28" y="139"/>
                    <a:pt x="28" y="114"/>
                  </a:cubicBezTo>
                  <a:cubicBezTo>
                    <a:pt x="28" y="96"/>
                    <a:pt x="39" y="57"/>
                    <a:pt x="47" y="43"/>
                  </a:cubicBezTo>
                  <a:cubicBezTo>
                    <a:pt x="63" y="15"/>
                    <a:pt x="80" y="10"/>
                    <a:pt x="90" y="10"/>
                  </a:cubicBezTo>
                  <a:cubicBezTo>
                    <a:pt x="115" y="10"/>
                    <a:pt x="121" y="37"/>
                    <a:pt x="121" y="41"/>
                  </a:cubicBezTo>
                  <a:cubicBezTo>
                    <a:pt x="121" y="42"/>
                    <a:pt x="121" y="44"/>
                    <a:pt x="120" y="45"/>
                  </a:cubicBezTo>
                  <a:lnTo>
                    <a:pt x="104" y="111"/>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 name="Freeform 224">
              <a:extLst>
                <a:ext uri="{FF2B5EF4-FFF2-40B4-BE49-F238E27FC236}">
                  <a16:creationId xmlns:a16="http://schemas.microsoft.com/office/drawing/2014/main" id="{C33368B4-A971-46D4-8C0C-C4D1D610C54C}"/>
                </a:ext>
              </a:extLst>
            </p:cNvPr>
            <p:cNvSpPr>
              <a:spLocks noEditPoints="1"/>
            </p:cNvSpPr>
            <p:nvPr>
              <p:custDataLst>
                <p:tags r:id="rId114"/>
              </p:custDataLst>
            </p:nvPr>
          </p:nvSpPr>
          <p:spPr bwMode="auto">
            <a:xfrm>
              <a:off x="8154987" y="3095626"/>
              <a:ext cx="360363" cy="538163"/>
            </a:xfrm>
            <a:custGeom>
              <a:avLst/>
              <a:gdLst>
                <a:gd name="T0" fmla="*/ 194 w 344"/>
                <a:gd name="T1" fmla="*/ 349 h 448"/>
                <a:gd name="T2" fmla="*/ 344 w 344"/>
                <a:gd name="T3" fmla="*/ 134 h 448"/>
                <a:gd name="T4" fmla="*/ 217 w 344"/>
                <a:gd name="T5" fmla="*/ 0 h 448"/>
                <a:gd name="T6" fmla="*/ 0 w 344"/>
                <a:gd name="T7" fmla="*/ 229 h 448"/>
                <a:gd name="T8" fmla="*/ 127 w 344"/>
                <a:gd name="T9" fmla="*/ 363 h 448"/>
                <a:gd name="T10" fmla="*/ 176 w 344"/>
                <a:gd name="T11" fmla="*/ 355 h 448"/>
                <a:gd name="T12" fmla="*/ 174 w 344"/>
                <a:gd name="T13" fmla="*/ 393 h 448"/>
                <a:gd name="T14" fmla="*/ 216 w 344"/>
                <a:gd name="T15" fmla="*/ 448 h 448"/>
                <a:gd name="T16" fmla="*/ 299 w 344"/>
                <a:gd name="T17" fmla="*/ 352 h 448"/>
                <a:gd name="T18" fmla="*/ 293 w 344"/>
                <a:gd name="T19" fmla="*/ 347 h 448"/>
                <a:gd name="T20" fmla="*/ 287 w 344"/>
                <a:gd name="T21" fmla="*/ 352 h 448"/>
                <a:gd name="T22" fmla="*/ 229 w 344"/>
                <a:gd name="T23" fmla="*/ 400 h 448"/>
                <a:gd name="T24" fmla="*/ 194 w 344"/>
                <a:gd name="T25" fmla="*/ 349 h 448"/>
                <a:gd name="T26" fmla="*/ 99 w 344"/>
                <a:gd name="T27" fmla="*/ 345 h 448"/>
                <a:gd name="T28" fmla="*/ 44 w 344"/>
                <a:gd name="T29" fmla="*/ 245 h 448"/>
                <a:gd name="T30" fmla="*/ 94 w 344"/>
                <a:gd name="T31" fmla="*/ 86 h 448"/>
                <a:gd name="T32" fmla="*/ 214 w 344"/>
                <a:gd name="T33" fmla="*/ 12 h 448"/>
                <a:gd name="T34" fmla="*/ 300 w 344"/>
                <a:gd name="T35" fmla="*/ 118 h 448"/>
                <a:gd name="T36" fmla="*/ 191 w 344"/>
                <a:gd name="T37" fmla="*/ 332 h 448"/>
                <a:gd name="T38" fmla="*/ 147 w 344"/>
                <a:gd name="T39" fmla="*/ 278 h 448"/>
                <a:gd name="T40" fmla="*/ 96 w 344"/>
                <a:gd name="T41" fmla="*/ 329 h 448"/>
                <a:gd name="T42" fmla="*/ 99 w 344"/>
                <a:gd name="T43" fmla="*/ 345 h 448"/>
                <a:gd name="T44" fmla="*/ 130 w 344"/>
                <a:gd name="T45" fmla="*/ 350 h 448"/>
                <a:gd name="T46" fmla="*/ 107 w 344"/>
                <a:gd name="T47" fmla="*/ 329 h 448"/>
                <a:gd name="T48" fmla="*/ 147 w 344"/>
                <a:gd name="T49" fmla="*/ 289 h 448"/>
                <a:gd name="T50" fmla="*/ 178 w 344"/>
                <a:gd name="T51" fmla="*/ 331 h 448"/>
                <a:gd name="T52" fmla="*/ 172 w 344"/>
                <a:gd name="T53" fmla="*/ 341 h 448"/>
                <a:gd name="T54" fmla="*/ 130 w 344"/>
                <a:gd name="T55" fmla="*/ 350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44" h="448">
                  <a:moveTo>
                    <a:pt x="194" y="349"/>
                  </a:moveTo>
                  <a:cubicBezTo>
                    <a:pt x="271" y="319"/>
                    <a:pt x="344" y="230"/>
                    <a:pt x="344" y="134"/>
                  </a:cubicBezTo>
                  <a:cubicBezTo>
                    <a:pt x="344" y="54"/>
                    <a:pt x="291" y="0"/>
                    <a:pt x="217" y="0"/>
                  </a:cubicBezTo>
                  <a:cubicBezTo>
                    <a:pt x="109" y="0"/>
                    <a:pt x="0" y="113"/>
                    <a:pt x="0" y="229"/>
                  </a:cubicBezTo>
                  <a:cubicBezTo>
                    <a:pt x="0" y="312"/>
                    <a:pt x="56" y="363"/>
                    <a:pt x="127" y="363"/>
                  </a:cubicBezTo>
                  <a:cubicBezTo>
                    <a:pt x="140" y="363"/>
                    <a:pt x="157" y="361"/>
                    <a:pt x="176" y="355"/>
                  </a:cubicBezTo>
                  <a:cubicBezTo>
                    <a:pt x="174" y="386"/>
                    <a:pt x="174" y="387"/>
                    <a:pt x="174" y="393"/>
                  </a:cubicBezTo>
                  <a:cubicBezTo>
                    <a:pt x="174" y="409"/>
                    <a:pt x="174" y="448"/>
                    <a:pt x="216" y="448"/>
                  </a:cubicBezTo>
                  <a:cubicBezTo>
                    <a:pt x="275" y="448"/>
                    <a:pt x="299" y="357"/>
                    <a:pt x="299" y="352"/>
                  </a:cubicBezTo>
                  <a:cubicBezTo>
                    <a:pt x="299" y="348"/>
                    <a:pt x="295" y="347"/>
                    <a:pt x="293" y="347"/>
                  </a:cubicBezTo>
                  <a:cubicBezTo>
                    <a:pt x="289" y="347"/>
                    <a:pt x="288" y="349"/>
                    <a:pt x="287" y="352"/>
                  </a:cubicBezTo>
                  <a:cubicBezTo>
                    <a:pt x="276" y="387"/>
                    <a:pt x="247" y="400"/>
                    <a:pt x="229" y="400"/>
                  </a:cubicBezTo>
                  <a:cubicBezTo>
                    <a:pt x="206" y="400"/>
                    <a:pt x="199" y="386"/>
                    <a:pt x="194" y="349"/>
                  </a:cubicBezTo>
                  <a:close/>
                  <a:moveTo>
                    <a:pt x="99" y="345"/>
                  </a:moveTo>
                  <a:cubicBezTo>
                    <a:pt x="61" y="329"/>
                    <a:pt x="44" y="290"/>
                    <a:pt x="44" y="245"/>
                  </a:cubicBezTo>
                  <a:cubicBezTo>
                    <a:pt x="44" y="211"/>
                    <a:pt x="57" y="140"/>
                    <a:pt x="94" y="86"/>
                  </a:cubicBezTo>
                  <a:cubicBezTo>
                    <a:pt x="131" y="35"/>
                    <a:pt x="178" y="12"/>
                    <a:pt x="214" y="12"/>
                  </a:cubicBezTo>
                  <a:cubicBezTo>
                    <a:pt x="264" y="12"/>
                    <a:pt x="300" y="51"/>
                    <a:pt x="300" y="118"/>
                  </a:cubicBezTo>
                  <a:cubicBezTo>
                    <a:pt x="300" y="168"/>
                    <a:pt x="275" y="285"/>
                    <a:pt x="191" y="332"/>
                  </a:cubicBezTo>
                  <a:cubicBezTo>
                    <a:pt x="189" y="314"/>
                    <a:pt x="184" y="278"/>
                    <a:pt x="147" y="278"/>
                  </a:cubicBezTo>
                  <a:cubicBezTo>
                    <a:pt x="121" y="278"/>
                    <a:pt x="96" y="303"/>
                    <a:pt x="96" y="329"/>
                  </a:cubicBezTo>
                  <a:cubicBezTo>
                    <a:pt x="96" y="339"/>
                    <a:pt x="99" y="344"/>
                    <a:pt x="99" y="345"/>
                  </a:cubicBezTo>
                  <a:close/>
                  <a:moveTo>
                    <a:pt x="130" y="350"/>
                  </a:moveTo>
                  <a:cubicBezTo>
                    <a:pt x="123" y="350"/>
                    <a:pt x="107" y="350"/>
                    <a:pt x="107" y="329"/>
                  </a:cubicBezTo>
                  <a:cubicBezTo>
                    <a:pt x="107" y="309"/>
                    <a:pt x="126" y="289"/>
                    <a:pt x="147" y="289"/>
                  </a:cubicBezTo>
                  <a:cubicBezTo>
                    <a:pt x="168" y="289"/>
                    <a:pt x="178" y="301"/>
                    <a:pt x="178" y="331"/>
                  </a:cubicBezTo>
                  <a:cubicBezTo>
                    <a:pt x="178" y="339"/>
                    <a:pt x="177" y="339"/>
                    <a:pt x="172" y="341"/>
                  </a:cubicBezTo>
                  <a:cubicBezTo>
                    <a:pt x="159" y="347"/>
                    <a:pt x="144" y="350"/>
                    <a:pt x="130" y="350"/>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 name="Freeform 225">
              <a:extLst>
                <a:ext uri="{FF2B5EF4-FFF2-40B4-BE49-F238E27FC236}">
                  <a16:creationId xmlns:a16="http://schemas.microsoft.com/office/drawing/2014/main" id="{22515E0E-762E-4334-8D37-C3552040E850}"/>
                </a:ext>
              </a:extLst>
            </p:cNvPr>
            <p:cNvSpPr>
              <a:spLocks/>
            </p:cNvSpPr>
            <p:nvPr>
              <p:custDataLst>
                <p:tags r:id="rId115"/>
              </p:custDataLst>
            </p:nvPr>
          </p:nvSpPr>
          <p:spPr bwMode="auto">
            <a:xfrm>
              <a:off x="8593137" y="3068638"/>
              <a:ext cx="120650" cy="598488"/>
            </a:xfrm>
            <a:custGeom>
              <a:avLst/>
              <a:gdLst>
                <a:gd name="T0" fmla="*/ 116 w 116"/>
                <a:gd name="T1" fmla="*/ 493 h 498"/>
                <a:gd name="T2" fmla="*/ 108 w 116"/>
                <a:gd name="T3" fmla="*/ 482 h 498"/>
                <a:gd name="T4" fmla="*/ 29 w 116"/>
                <a:gd name="T5" fmla="*/ 249 h 498"/>
                <a:gd name="T6" fmla="*/ 110 w 116"/>
                <a:gd name="T7" fmla="*/ 13 h 498"/>
                <a:gd name="T8" fmla="*/ 116 w 116"/>
                <a:gd name="T9" fmla="*/ 5 h 498"/>
                <a:gd name="T10" fmla="*/ 111 w 116"/>
                <a:gd name="T11" fmla="*/ 0 h 498"/>
                <a:gd name="T12" fmla="*/ 32 w 116"/>
                <a:gd name="T13" fmla="*/ 97 h 498"/>
                <a:gd name="T14" fmla="*/ 0 w 116"/>
                <a:gd name="T15" fmla="*/ 249 h 498"/>
                <a:gd name="T16" fmla="*/ 33 w 116"/>
                <a:gd name="T17" fmla="*/ 404 h 498"/>
                <a:gd name="T18" fmla="*/ 111 w 116"/>
                <a:gd name="T19" fmla="*/ 498 h 498"/>
                <a:gd name="T20" fmla="*/ 116 w 116"/>
                <a:gd name="T21" fmla="*/ 493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8">
                  <a:moveTo>
                    <a:pt x="116" y="493"/>
                  </a:moveTo>
                  <a:cubicBezTo>
                    <a:pt x="116" y="492"/>
                    <a:pt x="116" y="491"/>
                    <a:pt x="108" y="482"/>
                  </a:cubicBezTo>
                  <a:cubicBezTo>
                    <a:pt x="45" y="419"/>
                    <a:pt x="29" y="325"/>
                    <a:pt x="29" y="249"/>
                  </a:cubicBezTo>
                  <a:cubicBezTo>
                    <a:pt x="29" y="162"/>
                    <a:pt x="48" y="75"/>
                    <a:pt x="110" y="13"/>
                  </a:cubicBezTo>
                  <a:cubicBezTo>
                    <a:pt x="116" y="7"/>
                    <a:pt x="116" y="6"/>
                    <a:pt x="116" y="5"/>
                  </a:cubicBezTo>
                  <a:cubicBezTo>
                    <a:pt x="116" y="1"/>
                    <a:pt x="114" y="0"/>
                    <a:pt x="111" y="0"/>
                  </a:cubicBezTo>
                  <a:cubicBezTo>
                    <a:pt x="106" y="0"/>
                    <a:pt x="61" y="33"/>
                    <a:pt x="32" y="97"/>
                  </a:cubicBezTo>
                  <a:cubicBezTo>
                    <a:pt x="6" y="152"/>
                    <a:pt x="0" y="207"/>
                    <a:pt x="0" y="249"/>
                  </a:cubicBezTo>
                  <a:cubicBezTo>
                    <a:pt x="0" y="288"/>
                    <a:pt x="6" y="348"/>
                    <a:pt x="33" y="404"/>
                  </a:cubicBezTo>
                  <a:cubicBezTo>
                    <a:pt x="63" y="466"/>
                    <a:pt x="106" y="498"/>
                    <a:pt x="111" y="498"/>
                  </a:cubicBezTo>
                  <a:cubicBezTo>
                    <a:pt x="114" y="498"/>
                    <a:pt x="116" y="497"/>
                    <a:pt x="116" y="493"/>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 name="Freeform 226">
              <a:extLst>
                <a:ext uri="{FF2B5EF4-FFF2-40B4-BE49-F238E27FC236}">
                  <a16:creationId xmlns:a16="http://schemas.microsoft.com/office/drawing/2014/main" id="{E88C0A63-29AC-4531-A0D4-AAFFF5817F32}"/>
                </a:ext>
              </a:extLst>
            </p:cNvPr>
            <p:cNvSpPr>
              <a:spLocks/>
            </p:cNvSpPr>
            <p:nvPr>
              <p:custDataLst>
                <p:tags r:id="rId116"/>
              </p:custDataLst>
            </p:nvPr>
          </p:nvSpPr>
          <p:spPr bwMode="auto">
            <a:xfrm>
              <a:off x="8770937" y="3252788"/>
              <a:ext cx="192088" cy="271463"/>
            </a:xfrm>
            <a:custGeom>
              <a:avLst/>
              <a:gdLst>
                <a:gd name="T0" fmla="*/ 169 w 183"/>
                <a:gd name="T1" fmla="*/ 34 h 226"/>
                <a:gd name="T2" fmla="*/ 145 w 183"/>
                <a:gd name="T3" fmla="*/ 57 h 226"/>
                <a:gd name="T4" fmla="*/ 160 w 183"/>
                <a:gd name="T5" fmla="*/ 71 h 226"/>
                <a:gd name="T6" fmla="*/ 183 w 183"/>
                <a:gd name="T7" fmla="*/ 43 h 226"/>
                <a:gd name="T8" fmla="*/ 124 w 183"/>
                <a:gd name="T9" fmla="*/ 0 h 226"/>
                <a:gd name="T10" fmla="*/ 40 w 183"/>
                <a:gd name="T11" fmla="*/ 73 h 226"/>
                <a:gd name="T12" fmla="*/ 91 w 183"/>
                <a:gd name="T13" fmla="*/ 122 h 226"/>
                <a:gd name="T14" fmla="*/ 143 w 183"/>
                <a:gd name="T15" fmla="*/ 160 h 226"/>
                <a:gd name="T16" fmla="*/ 72 w 183"/>
                <a:gd name="T17" fmla="*/ 215 h 226"/>
                <a:gd name="T18" fmla="*/ 15 w 183"/>
                <a:gd name="T19" fmla="*/ 189 h 226"/>
                <a:gd name="T20" fmla="*/ 46 w 183"/>
                <a:gd name="T21" fmla="*/ 162 h 226"/>
                <a:gd name="T22" fmla="*/ 28 w 183"/>
                <a:gd name="T23" fmla="*/ 145 h 226"/>
                <a:gd name="T24" fmla="*/ 0 w 183"/>
                <a:gd name="T25" fmla="*/ 178 h 226"/>
                <a:gd name="T26" fmla="*/ 71 w 183"/>
                <a:gd name="T27" fmla="*/ 226 h 226"/>
                <a:gd name="T28" fmla="*/ 171 w 183"/>
                <a:gd name="T29" fmla="*/ 143 h 226"/>
                <a:gd name="T30" fmla="*/ 156 w 183"/>
                <a:gd name="T31" fmla="*/ 107 h 226"/>
                <a:gd name="T32" fmla="*/ 106 w 183"/>
                <a:gd name="T33" fmla="*/ 86 h 226"/>
                <a:gd name="T34" fmla="*/ 68 w 183"/>
                <a:gd name="T35" fmla="*/ 56 h 226"/>
                <a:gd name="T36" fmla="*/ 124 w 183"/>
                <a:gd name="T37" fmla="*/ 11 h 226"/>
                <a:gd name="T38" fmla="*/ 169 w 183"/>
                <a:gd name="T39" fmla="*/ 34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3" h="226">
                  <a:moveTo>
                    <a:pt x="169" y="34"/>
                  </a:moveTo>
                  <a:cubicBezTo>
                    <a:pt x="155" y="35"/>
                    <a:pt x="145" y="46"/>
                    <a:pt x="145" y="57"/>
                  </a:cubicBezTo>
                  <a:cubicBezTo>
                    <a:pt x="145" y="63"/>
                    <a:pt x="149" y="71"/>
                    <a:pt x="160" y="71"/>
                  </a:cubicBezTo>
                  <a:cubicBezTo>
                    <a:pt x="171" y="71"/>
                    <a:pt x="183" y="62"/>
                    <a:pt x="183" y="43"/>
                  </a:cubicBezTo>
                  <a:cubicBezTo>
                    <a:pt x="183" y="21"/>
                    <a:pt x="162" y="0"/>
                    <a:pt x="124" y="0"/>
                  </a:cubicBezTo>
                  <a:cubicBezTo>
                    <a:pt x="58" y="0"/>
                    <a:pt x="40" y="51"/>
                    <a:pt x="40" y="73"/>
                  </a:cubicBezTo>
                  <a:cubicBezTo>
                    <a:pt x="40" y="112"/>
                    <a:pt x="77" y="119"/>
                    <a:pt x="91" y="122"/>
                  </a:cubicBezTo>
                  <a:cubicBezTo>
                    <a:pt x="117" y="127"/>
                    <a:pt x="143" y="133"/>
                    <a:pt x="143" y="160"/>
                  </a:cubicBezTo>
                  <a:cubicBezTo>
                    <a:pt x="143" y="173"/>
                    <a:pt x="131" y="215"/>
                    <a:pt x="72" y="215"/>
                  </a:cubicBezTo>
                  <a:cubicBezTo>
                    <a:pt x="65" y="215"/>
                    <a:pt x="26" y="215"/>
                    <a:pt x="15" y="189"/>
                  </a:cubicBezTo>
                  <a:cubicBezTo>
                    <a:pt x="34" y="191"/>
                    <a:pt x="46" y="176"/>
                    <a:pt x="46" y="162"/>
                  </a:cubicBezTo>
                  <a:cubicBezTo>
                    <a:pt x="46" y="151"/>
                    <a:pt x="38" y="145"/>
                    <a:pt x="28" y="145"/>
                  </a:cubicBezTo>
                  <a:cubicBezTo>
                    <a:pt x="15" y="145"/>
                    <a:pt x="0" y="155"/>
                    <a:pt x="0" y="178"/>
                  </a:cubicBezTo>
                  <a:cubicBezTo>
                    <a:pt x="0" y="206"/>
                    <a:pt x="28" y="226"/>
                    <a:pt x="71" y="226"/>
                  </a:cubicBezTo>
                  <a:cubicBezTo>
                    <a:pt x="152" y="226"/>
                    <a:pt x="171" y="166"/>
                    <a:pt x="171" y="143"/>
                  </a:cubicBezTo>
                  <a:cubicBezTo>
                    <a:pt x="171" y="125"/>
                    <a:pt x="162" y="113"/>
                    <a:pt x="156" y="107"/>
                  </a:cubicBezTo>
                  <a:cubicBezTo>
                    <a:pt x="142" y="93"/>
                    <a:pt x="128" y="90"/>
                    <a:pt x="106" y="86"/>
                  </a:cubicBezTo>
                  <a:cubicBezTo>
                    <a:pt x="88" y="82"/>
                    <a:pt x="68" y="78"/>
                    <a:pt x="68" y="56"/>
                  </a:cubicBezTo>
                  <a:cubicBezTo>
                    <a:pt x="68" y="42"/>
                    <a:pt x="80" y="11"/>
                    <a:pt x="124" y="11"/>
                  </a:cubicBezTo>
                  <a:cubicBezTo>
                    <a:pt x="136" y="11"/>
                    <a:pt x="161" y="15"/>
                    <a:pt x="169" y="34"/>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 name="Freeform 227">
              <a:extLst>
                <a:ext uri="{FF2B5EF4-FFF2-40B4-BE49-F238E27FC236}">
                  <a16:creationId xmlns:a16="http://schemas.microsoft.com/office/drawing/2014/main" id="{2C8D7302-7156-4A03-9A26-35B0FD1AB422}"/>
                </a:ext>
              </a:extLst>
            </p:cNvPr>
            <p:cNvSpPr>
              <a:spLocks/>
            </p:cNvSpPr>
            <p:nvPr>
              <p:custDataLst>
                <p:tags r:id="rId117"/>
              </p:custDataLst>
            </p:nvPr>
          </p:nvSpPr>
          <p:spPr bwMode="auto">
            <a:xfrm>
              <a:off x="9032875" y="3454401"/>
              <a:ext cx="61913" cy="179388"/>
            </a:xfrm>
            <a:custGeom>
              <a:avLst/>
              <a:gdLst>
                <a:gd name="T0" fmla="*/ 59 w 59"/>
                <a:gd name="T1" fmla="*/ 52 h 149"/>
                <a:gd name="T2" fmla="*/ 27 w 59"/>
                <a:gd name="T3" fmla="*/ 0 h 149"/>
                <a:gd name="T4" fmla="*/ 0 w 59"/>
                <a:gd name="T5" fmla="*/ 26 h 149"/>
                <a:gd name="T6" fmla="*/ 27 w 59"/>
                <a:gd name="T7" fmla="*/ 53 h 149"/>
                <a:gd name="T8" fmla="*/ 44 w 59"/>
                <a:gd name="T9" fmla="*/ 46 h 149"/>
                <a:gd name="T10" fmla="*/ 47 w 59"/>
                <a:gd name="T11" fmla="*/ 45 h 149"/>
                <a:gd name="T12" fmla="*/ 48 w 59"/>
                <a:gd name="T13" fmla="*/ 52 h 149"/>
                <a:gd name="T14" fmla="*/ 14 w 59"/>
                <a:gd name="T15" fmla="*/ 135 h 149"/>
                <a:gd name="T16" fmla="*/ 8 w 59"/>
                <a:gd name="T17" fmla="*/ 143 h 149"/>
                <a:gd name="T18" fmla="*/ 13 w 59"/>
                <a:gd name="T19" fmla="*/ 149 h 149"/>
                <a:gd name="T20" fmla="*/ 59 w 59"/>
                <a:gd name="T21" fmla="*/ 5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49">
                  <a:moveTo>
                    <a:pt x="59" y="52"/>
                  </a:moveTo>
                  <a:cubicBezTo>
                    <a:pt x="59" y="19"/>
                    <a:pt x="46" y="0"/>
                    <a:pt x="27" y="0"/>
                  </a:cubicBezTo>
                  <a:cubicBezTo>
                    <a:pt x="10" y="0"/>
                    <a:pt x="0" y="12"/>
                    <a:pt x="0" y="26"/>
                  </a:cubicBezTo>
                  <a:cubicBezTo>
                    <a:pt x="0" y="40"/>
                    <a:pt x="10" y="53"/>
                    <a:pt x="27" y="53"/>
                  </a:cubicBezTo>
                  <a:cubicBezTo>
                    <a:pt x="33" y="53"/>
                    <a:pt x="39" y="51"/>
                    <a:pt x="44" y="46"/>
                  </a:cubicBezTo>
                  <a:cubicBezTo>
                    <a:pt x="46" y="45"/>
                    <a:pt x="46" y="45"/>
                    <a:pt x="47" y="45"/>
                  </a:cubicBezTo>
                  <a:cubicBezTo>
                    <a:pt x="47" y="45"/>
                    <a:pt x="48" y="45"/>
                    <a:pt x="48" y="52"/>
                  </a:cubicBezTo>
                  <a:cubicBezTo>
                    <a:pt x="48" y="89"/>
                    <a:pt x="30" y="119"/>
                    <a:pt x="14" y="135"/>
                  </a:cubicBezTo>
                  <a:cubicBezTo>
                    <a:pt x="8" y="141"/>
                    <a:pt x="8" y="142"/>
                    <a:pt x="8" y="143"/>
                  </a:cubicBezTo>
                  <a:cubicBezTo>
                    <a:pt x="8" y="147"/>
                    <a:pt x="11" y="149"/>
                    <a:pt x="13" y="149"/>
                  </a:cubicBezTo>
                  <a:cubicBezTo>
                    <a:pt x="19" y="149"/>
                    <a:pt x="59" y="110"/>
                    <a:pt x="59" y="52"/>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 name="Freeform 228">
              <a:extLst>
                <a:ext uri="{FF2B5EF4-FFF2-40B4-BE49-F238E27FC236}">
                  <a16:creationId xmlns:a16="http://schemas.microsoft.com/office/drawing/2014/main" id="{9E186C48-8F9D-4766-94F0-1813744EFF47}"/>
                </a:ext>
              </a:extLst>
            </p:cNvPr>
            <p:cNvSpPr>
              <a:spLocks noEditPoints="1"/>
            </p:cNvSpPr>
            <p:nvPr>
              <p:custDataLst>
                <p:tags r:id="rId118"/>
              </p:custDataLst>
            </p:nvPr>
          </p:nvSpPr>
          <p:spPr bwMode="auto">
            <a:xfrm>
              <a:off x="9242425" y="3252788"/>
              <a:ext cx="238125" cy="271463"/>
            </a:xfrm>
            <a:custGeom>
              <a:avLst/>
              <a:gdLst>
                <a:gd name="T0" fmla="*/ 166 w 228"/>
                <a:gd name="T1" fmla="*/ 32 h 226"/>
                <a:gd name="T2" fmla="*/ 120 w 228"/>
                <a:gd name="T3" fmla="*/ 0 h 226"/>
                <a:gd name="T4" fmla="*/ 0 w 228"/>
                <a:gd name="T5" fmla="*/ 146 h 226"/>
                <a:gd name="T6" fmla="*/ 66 w 228"/>
                <a:gd name="T7" fmla="*/ 226 h 226"/>
                <a:gd name="T8" fmla="*/ 131 w 228"/>
                <a:gd name="T9" fmla="*/ 189 h 226"/>
                <a:gd name="T10" fmla="*/ 177 w 228"/>
                <a:gd name="T11" fmla="*/ 226 h 226"/>
                <a:gd name="T12" fmla="*/ 213 w 228"/>
                <a:gd name="T13" fmla="*/ 199 h 226"/>
                <a:gd name="T14" fmla="*/ 228 w 228"/>
                <a:gd name="T15" fmla="*/ 149 h 226"/>
                <a:gd name="T16" fmla="*/ 222 w 228"/>
                <a:gd name="T17" fmla="*/ 144 h 226"/>
                <a:gd name="T18" fmla="*/ 215 w 228"/>
                <a:gd name="T19" fmla="*/ 153 h 226"/>
                <a:gd name="T20" fmla="*/ 178 w 228"/>
                <a:gd name="T21" fmla="*/ 215 h 226"/>
                <a:gd name="T22" fmla="*/ 163 w 228"/>
                <a:gd name="T23" fmla="*/ 192 h 226"/>
                <a:gd name="T24" fmla="*/ 169 w 228"/>
                <a:gd name="T25" fmla="*/ 155 h 226"/>
                <a:gd name="T26" fmla="*/ 180 w 228"/>
                <a:gd name="T27" fmla="*/ 110 h 226"/>
                <a:gd name="T28" fmla="*/ 198 w 228"/>
                <a:gd name="T29" fmla="*/ 41 h 226"/>
                <a:gd name="T30" fmla="*/ 201 w 228"/>
                <a:gd name="T31" fmla="*/ 24 h 226"/>
                <a:gd name="T32" fmla="*/ 187 w 228"/>
                <a:gd name="T33" fmla="*/ 10 h 226"/>
                <a:gd name="T34" fmla="*/ 166 w 228"/>
                <a:gd name="T35" fmla="*/ 32 h 226"/>
                <a:gd name="T36" fmla="*/ 134 w 228"/>
                <a:gd name="T37" fmla="*/ 161 h 226"/>
                <a:gd name="T38" fmla="*/ 124 w 228"/>
                <a:gd name="T39" fmla="*/ 180 h 226"/>
                <a:gd name="T40" fmla="*/ 67 w 228"/>
                <a:gd name="T41" fmla="*/ 215 h 226"/>
                <a:gd name="T42" fmla="*/ 35 w 228"/>
                <a:gd name="T43" fmla="*/ 168 h 226"/>
                <a:gd name="T44" fmla="*/ 63 w 228"/>
                <a:gd name="T45" fmla="*/ 59 h 226"/>
                <a:gd name="T46" fmla="*/ 121 w 228"/>
                <a:gd name="T47" fmla="*/ 11 h 226"/>
                <a:gd name="T48" fmla="*/ 160 w 228"/>
                <a:gd name="T49" fmla="*/ 55 h 226"/>
                <a:gd name="T50" fmla="*/ 159 w 228"/>
                <a:gd name="T51" fmla="*/ 63 h 226"/>
                <a:gd name="T52" fmla="*/ 134 w 228"/>
                <a:gd name="T53" fmla="*/ 16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26">
                  <a:moveTo>
                    <a:pt x="166" y="32"/>
                  </a:moveTo>
                  <a:cubicBezTo>
                    <a:pt x="157" y="14"/>
                    <a:pt x="143" y="0"/>
                    <a:pt x="120" y="0"/>
                  </a:cubicBezTo>
                  <a:cubicBezTo>
                    <a:pt x="62" y="0"/>
                    <a:pt x="0" y="73"/>
                    <a:pt x="0" y="146"/>
                  </a:cubicBezTo>
                  <a:cubicBezTo>
                    <a:pt x="0" y="193"/>
                    <a:pt x="27" y="226"/>
                    <a:pt x="66" y="226"/>
                  </a:cubicBezTo>
                  <a:cubicBezTo>
                    <a:pt x="76" y="226"/>
                    <a:pt x="101" y="224"/>
                    <a:pt x="131" y="189"/>
                  </a:cubicBezTo>
                  <a:cubicBezTo>
                    <a:pt x="135" y="210"/>
                    <a:pt x="153" y="226"/>
                    <a:pt x="177" y="226"/>
                  </a:cubicBezTo>
                  <a:cubicBezTo>
                    <a:pt x="194" y="226"/>
                    <a:pt x="205" y="215"/>
                    <a:pt x="213" y="199"/>
                  </a:cubicBezTo>
                  <a:cubicBezTo>
                    <a:pt x="222" y="181"/>
                    <a:pt x="228" y="150"/>
                    <a:pt x="228" y="149"/>
                  </a:cubicBezTo>
                  <a:cubicBezTo>
                    <a:pt x="228" y="144"/>
                    <a:pt x="224" y="144"/>
                    <a:pt x="222" y="144"/>
                  </a:cubicBezTo>
                  <a:cubicBezTo>
                    <a:pt x="217" y="144"/>
                    <a:pt x="217" y="146"/>
                    <a:pt x="215" y="153"/>
                  </a:cubicBezTo>
                  <a:cubicBezTo>
                    <a:pt x="207" y="186"/>
                    <a:pt x="198" y="215"/>
                    <a:pt x="178" y="215"/>
                  </a:cubicBezTo>
                  <a:cubicBezTo>
                    <a:pt x="164" y="215"/>
                    <a:pt x="163" y="202"/>
                    <a:pt x="163" y="192"/>
                  </a:cubicBezTo>
                  <a:cubicBezTo>
                    <a:pt x="163" y="181"/>
                    <a:pt x="164" y="177"/>
                    <a:pt x="169" y="155"/>
                  </a:cubicBezTo>
                  <a:cubicBezTo>
                    <a:pt x="175" y="134"/>
                    <a:pt x="176" y="129"/>
                    <a:pt x="180" y="110"/>
                  </a:cubicBezTo>
                  <a:lnTo>
                    <a:pt x="198" y="41"/>
                  </a:lnTo>
                  <a:cubicBezTo>
                    <a:pt x="201" y="27"/>
                    <a:pt x="201" y="26"/>
                    <a:pt x="201" y="24"/>
                  </a:cubicBezTo>
                  <a:cubicBezTo>
                    <a:pt x="201" y="15"/>
                    <a:pt x="195" y="10"/>
                    <a:pt x="187" y="10"/>
                  </a:cubicBezTo>
                  <a:cubicBezTo>
                    <a:pt x="175" y="10"/>
                    <a:pt x="168" y="21"/>
                    <a:pt x="166" y="32"/>
                  </a:cubicBezTo>
                  <a:close/>
                  <a:moveTo>
                    <a:pt x="134" y="161"/>
                  </a:moveTo>
                  <a:cubicBezTo>
                    <a:pt x="131" y="170"/>
                    <a:pt x="131" y="171"/>
                    <a:pt x="124" y="180"/>
                  </a:cubicBezTo>
                  <a:cubicBezTo>
                    <a:pt x="102" y="207"/>
                    <a:pt x="81" y="215"/>
                    <a:pt x="67" y="215"/>
                  </a:cubicBezTo>
                  <a:cubicBezTo>
                    <a:pt x="42" y="215"/>
                    <a:pt x="35" y="188"/>
                    <a:pt x="35" y="168"/>
                  </a:cubicBezTo>
                  <a:cubicBezTo>
                    <a:pt x="35" y="143"/>
                    <a:pt x="51" y="82"/>
                    <a:pt x="63" y="59"/>
                  </a:cubicBezTo>
                  <a:cubicBezTo>
                    <a:pt x="78" y="30"/>
                    <a:pt x="101" y="11"/>
                    <a:pt x="121" y="11"/>
                  </a:cubicBezTo>
                  <a:cubicBezTo>
                    <a:pt x="153" y="11"/>
                    <a:pt x="160" y="52"/>
                    <a:pt x="160" y="55"/>
                  </a:cubicBezTo>
                  <a:cubicBezTo>
                    <a:pt x="160" y="58"/>
                    <a:pt x="159" y="61"/>
                    <a:pt x="159" y="63"/>
                  </a:cubicBezTo>
                  <a:lnTo>
                    <a:pt x="134" y="161"/>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 name="Freeform 229">
              <a:extLst>
                <a:ext uri="{FF2B5EF4-FFF2-40B4-BE49-F238E27FC236}">
                  <a16:creationId xmlns:a16="http://schemas.microsoft.com/office/drawing/2014/main" id="{3D119B51-80D5-47B9-AD2E-FAFEA618E6BA}"/>
                </a:ext>
              </a:extLst>
            </p:cNvPr>
            <p:cNvSpPr>
              <a:spLocks/>
            </p:cNvSpPr>
            <p:nvPr>
              <p:custDataLst>
                <p:tags r:id="rId119"/>
              </p:custDataLst>
            </p:nvPr>
          </p:nvSpPr>
          <p:spPr bwMode="auto">
            <a:xfrm>
              <a:off x="9526587" y="3068638"/>
              <a:ext cx="120650" cy="598488"/>
            </a:xfrm>
            <a:custGeom>
              <a:avLst/>
              <a:gdLst>
                <a:gd name="T0" fmla="*/ 115 w 115"/>
                <a:gd name="T1" fmla="*/ 249 h 498"/>
                <a:gd name="T2" fmla="*/ 82 w 115"/>
                <a:gd name="T3" fmla="*/ 93 h 498"/>
                <a:gd name="T4" fmla="*/ 5 w 115"/>
                <a:gd name="T5" fmla="*/ 0 h 498"/>
                <a:gd name="T6" fmla="*/ 0 w 115"/>
                <a:gd name="T7" fmla="*/ 5 h 498"/>
                <a:gd name="T8" fmla="*/ 9 w 115"/>
                <a:gd name="T9" fmla="*/ 16 h 498"/>
                <a:gd name="T10" fmla="*/ 86 w 115"/>
                <a:gd name="T11" fmla="*/ 249 h 498"/>
                <a:gd name="T12" fmla="*/ 6 w 115"/>
                <a:gd name="T13" fmla="*/ 485 h 498"/>
                <a:gd name="T14" fmla="*/ 0 w 115"/>
                <a:gd name="T15" fmla="*/ 493 h 498"/>
                <a:gd name="T16" fmla="*/ 5 w 115"/>
                <a:gd name="T17" fmla="*/ 498 h 498"/>
                <a:gd name="T18" fmla="*/ 84 w 115"/>
                <a:gd name="T19" fmla="*/ 401 h 498"/>
                <a:gd name="T20" fmla="*/ 115 w 115"/>
                <a:gd name="T21" fmla="*/ 24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8">
                  <a:moveTo>
                    <a:pt x="115" y="249"/>
                  </a:moveTo>
                  <a:cubicBezTo>
                    <a:pt x="115" y="210"/>
                    <a:pt x="110" y="150"/>
                    <a:pt x="82" y="93"/>
                  </a:cubicBezTo>
                  <a:cubicBezTo>
                    <a:pt x="52" y="32"/>
                    <a:pt x="10" y="0"/>
                    <a:pt x="5" y="0"/>
                  </a:cubicBezTo>
                  <a:cubicBezTo>
                    <a:pt x="2" y="0"/>
                    <a:pt x="0" y="2"/>
                    <a:pt x="0" y="5"/>
                  </a:cubicBezTo>
                  <a:cubicBezTo>
                    <a:pt x="0" y="6"/>
                    <a:pt x="0" y="7"/>
                    <a:pt x="9" y="16"/>
                  </a:cubicBezTo>
                  <a:cubicBezTo>
                    <a:pt x="58" y="65"/>
                    <a:pt x="86" y="145"/>
                    <a:pt x="86" y="249"/>
                  </a:cubicBezTo>
                  <a:cubicBezTo>
                    <a:pt x="86" y="334"/>
                    <a:pt x="68" y="422"/>
                    <a:pt x="6" y="485"/>
                  </a:cubicBezTo>
                  <a:cubicBezTo>
                    <a:pt x="0" y="491"/>
                    <a:pt x="0" y="492"/>
                    <a:pt x="0" y="493"/>
                  </a:cubicBezTo>
                  <a:cubicBezTo>
                    <a:pt x="0" y="496"/>
                    <a:pt x="2" y="498"/>
                    <a:pt x="5" y="498"/>
                  </a:cubicBezTo>
                  <a:cubicBezTo>
                    <a:pt x="10" y="498"/>
                    <a:pt x="54" y="464"/>
                    <a:pt x="84" y="401"/>
                  </a:cubicBezTo>
                  <a:cubicBezTo>
                    <a:pt x="109" y="346"/>
                    <a:pt x="115" y="291"/>
                    <a:pt x="115" y="249"/>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68" name="Group 667">
            <a:extLst>
              <a:ext uri="{FF2B5EF4-FFF2-40B4-BE49-F238E27FC236}">
                <a16:creationId xmlns:a16="http://schemas.microsoft.com/office/drawing/2014/main" id="{69DCE111-548F-442D-99F7-29A3A61C30B6}"/>
              </a:ext>
            </a:extLst>
          </p:cNvPr>
          <p:cNvGrpSpPr>
            <a:grpSpLocks noChangeAspect="1"/>
          </p:cNvGrpSpPr>
          <p:nvPr>
            <p:custDataLst>
              <p:tags r:id="rId2"/>
            </p:custDataLst>
          </p:nvPr>
        </p:nvGrpSpPr>
        <p:grpSpPr>
          <a:xfrm>
            <a:off x="1953419" y="3448050"/>
            <a:ext cx="8285162" cy="623888"/>
            <a:chOff x="1509713" y="3448050"/>
            <a:chExt cx="8285162" cy="623888"/>
          </a:xfrm>
        </p:grpSpPr>
        <p:sp>
          <p:nvSpPr>
            <p:cNvPr id="618" name="Freeform 291">
              <a:extLst>
                <a:ext uri="{FF2B5EF4-FFF2-40B4-BE49-F238E27FC236}">
                  <a16:creationId xmlns:a16="http://schemas.microsoft.com/office/drawing/2014/main" id="{C43B67C2-56FD-413E-B9BF-CDE509034F6E}"/>
                </a:ext>
              </a:extLst>
            </p:cNvPr>
            <p:cNvSpPr>
              <a:spLocks noEditPoints="1"/>
            </p:cNvSpPr>
            <p:nvPr>
              <p:custDataLst>
                <p:tags r:id="rId53"/>
              </p:custDataLst>
            </p:nvPr>
          </p:nvSpPr>
          <p:spPr bwMode="auto">
            <a:xfrm>
              <a:off x="1509713" y="3602038"/>
              <a:ext cx="217487" cy="311150"/>
            </a:xfrm>
            <a:custGeom>
              <a:avLst/>
              <a:gdLst>
                <a:gd name="T0" fmla="*/ 193 w 344"/>
                <a:gd name="T1" fmla="*/ 349 h 449"/>
                <a:gd name="T2" fmla="*/ 344 w 344"/>
                <a:gd name="T3" fmla="*/ 134 h 449"/>
                <a:gd name="T4" fmla="*/ 217 w 344"/>
                <a:gd name="T5" fmla="*/ 0 h 449"/>
                <a:gd name="T6" fmla="*/ 0 w 344"/>
                <a:gd name="T7" fmla="*/ 230 h 449"/>
                <a:gd name="T8" fmla="*/ 127 w 344"/>
                <a:gd name="T9" fmla="*/ 363 h 449"/>
                <a:gd name="T10" fmla="*/ 176 w 344"/>
                <a:gd name="T11" fmla="*/ 355 h 449"/>
                <a:gd name="T12" fmla="*/ 174 w 344"/>
                <a:gd name="T13" fmla="*/ 394 h 449"/>
                <a:gd name="T14" fmla="*/ 215 w 344"/>
                <a:gd name="T15" fmla="*/ 449 h 449"/>
                <a:gd name="T16" fmla="*/ 299 w 344"/>
                <a:gd name="T17" fmla="*/ 352 h 449"/>
                <a:gd name="T18" fmla="*/ 293 w 344"/>
                <a:gd name="T19" fmla="*/ 347 h 449"/>
                <a:gd name="T20" fmla="*/ 287 w 344"/>
                <a:gd name="T21" fmla="*/ 353 h 449"/>
                <a:gd name="T22" fmla="*/ 229 w 344"/>
                <a:gd name="T23" fmla="*/ 400 h 449"/>
                <a:gd name="T24" fmla="*/ 193 w 344"/>
                <a:gd name="T25" fmla="*/ 349 h 449"/>
                <a:gd name="T26" fmla="*/ 99 w 344"/>
                <a:gd name="T27" fmla="*/ 345 h 449"/>
                <a:gd name="T28" fmla="*/ 43 w 344"/>
                <a:gd name="T29" fmla="*/ 246 h 449"/>
                <a:gd name="T30" fmla="*/ 94 w 344"/>
                <a:gd name="T31" fmla="*/ 87 h 449"/>
                <a:gd name="T32" fmla="*/ 214 w 344"/>
                <a:gd name="T33" fmla="*/ 13 h 449"/>
                <a:gd name="T34" fmla="*/ 300 w 344"/>
                <a:gd name="T35" fmla="*/ 119 h 449"/>
                <a:gd name="T36" fmla="*/ 191 w 344"/>
                <a:gd name="T37" fmla="*/ 332 h 449"/>
                <a:gd name="T38" fmla="*/ 147 w 344"/>
                <a:gd name="T39" fmla="*/ 278 h 449"/>
                <a:gd name="T40" fmla="*/ 96 w 344"/>
                <a:gd name="T41" fmla="*/ 329 h 449"/>
                <a:gd name="T42" fmla="*/ 99 w 344"/>
                <a:gd name="T43" fmla="*/ 345 h 449"/>
                <a:gd name="T44" fmla="*/ 130 w 344"/>
                <a:gd name="T45" fmla="*/ 351 h 449"/>
                <a:gd name="T46" fmla="*/ 107 w 344"/>
                <a:gd name="T47" fmla="*/ 329 h 449"/>
                <a:gd name="T48" fmla="*/ 147 w 344"/>
                <a:gd name="T49" fmla="*/ 289 h 449"/>
                <a:gd name="T50" fmla="*/ 178 w 344"/>
                <a:gd name="T51" fmla="*/ 332 h 449"/>
                <a:gd name="T52" fmla="*/ 172 w 344"/>
                <a:gd name="T53" fmla="*/ 342 h 449"/>
                <a:gd name="T54" fmla="*/ 130 w 344"/>
                <a:gd name="T55" fmla="*/ 351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44" h="449">
                  <a:moveTo>
                    <a:pt x="193" y="349"/>
                  </a:moveTo>
                  <a:cubicBezTo>
                    <a:pt x="271" y="320"/>
                    <a:pt x="344" y="231"/>
                    <a:pt x="344" y="134"/>
                  </a:cubicBezTo>
                  <a:cubicBezTo>
                    <a:pt x="344" y="54"/>
                    <a:pt x="291" y="0"/>
                    <a:pt x="217" y="0"/>
                  </a:cubicBezTo>
                  <a:cubicBezTo>
                    <a:pt x="109" y="0"/>
                    <a:pt x="0" y="114"/>
                    <a:pt x="0" y="230"/>
                  </a:cubicBezTo>
                  <a:cubicBezTo>
                    <a:pt x="0" y="313"/>
                    <a:pt x="55" y="363"/>
                    <a:pt x="127" y="363"/>
                  </a:cubicBezTo>
                  <a:cubicBezTo>
                    <a:pt x="140" y="363"/>
                    <a:pt x="157" y="361"/>
                    <a:pt x="176" y="355"/>
                  </a:cubicBezTo>
                  <a:cubicBezTo>
                    <a:pt x="174" y="386"/>
                    <a:pt x="174" y="387"/>
                    <a:pt x="174" y="394"/>
                  </a:cubicBezTo>
                  <a:cubicBezTo>
                    <a:pt x="174" y="410"/>
                    <a:pt x="174" y="449"/>
                    <a:pt x="215" y="449"/>
                  </a:cubicBezTo>
                  <a:cubicBezTo>
                    <a:pt x="275" y="449"/>
                    <a:pt x="299" y="357"/>
                    <a:pt x="299" y="352"/>
                  </a:cubicBezTo>
                  <a:cubicBezTo>
                    <a:pt x="299" y="348"/>
                    <a:pt x="295" y="347"/>
                    <a:pt x="293" y="347"/>
                  </a:cubicBezTo>
                  <a:cubicBezTo>
                    <a:pt x="289" y="347"/>
                    <a:pt x="288" y="350"/>
                    <a:pt x="287" y="353"/>
                  </a:cubicBezTo>
                  <a:cubicBezTo>
                    <a:pt x="275" y="388"/>
                    <a:pt x="246" y="400"/>
                    <a:pt x="229" y="400"/>
                  </a:cubicBezTo>
                  <a:cubicBezTo>
                    <a:pt x="206" y="400"/>
                    <a:pt x="198" y="387"/>
                    <a:pt x="193" y="349"/>
                  </a:cubicBezTo>
                  <a:close/>
                  <a:moveTo>
                    <a:pt x="99" y="345"/>
                  </a:moveTo>
                  <a:cubicBezTo>
                    <a:pt x="60" y="330"/>
                    <a:pt x="43" y="291"/>
                    <a:pt x="43" y="246"/>
                  </a:cubicBezTo>
                  <a:cubicBezTo>
                    <a:pt x="43" y="211"/>
                    <a:pt x="56" y="140"/>
                    <a:pt x="94" y="87"/>
                  </a:cubicBezTo>
                  <a:cubicBezTo>
                    <a:pt x="131" y="36"/>
                    <a:pt x="178" y="13"/>
                    <a:pt x="214" y="13"/>
                  </a:cubicBezTo>
                  <a:cubicBezTo>
                    <a:pt x="264" y="13"/>
                    <a:pt x="300" y="52"/>
                    <a:pt x="300" y="119"/>
                  </a:cubicBezTo>
                  <a:cubicBezTo>
                    <a:pt x="300" y="168"/>
                    <a:pt x="275" y="285"/>
                    <a:pt x="191" y="332"/>
                  </a:cubicBezTo>
                  <a:cubicBezTo>
                    <a:pt x="189" y="315"/>
                    <a:pt x="184" y="278"/>
                    <a:pt x="147" y="278"/>
                  </a:cubicBezTo>
                  <a:cubicBezTo>
                    <a:pt x="121" y="278"/>
                    <a:pt x="96" y="303"/>
                    <a:pt x="96" y="329"/>
                  </a:cubicBezTo>
                  <a:cubicBezTo>
                    <a:pt x="96" y="339"/>
                    <a:pt x="99" y="345"/>
                    <a:pt x="99" y="345"/>
                  </a:cubicBezTo>
                  <a:close/>
                  <a:moveTo>
                    <a:pt x="130" y="351"/>
                  </a:moveTo>
                  <a:cubicBezTo>
                    <a:pt x="123" y="351"/>
                    <a:pt x="107" y="351"/>
                    <a:pt x="107" y="329"/>
                  </a:cubicBezTo>
                  <a:cubicBezTo>
                    <a:pt x="107" y="309"/>
                    <a:pt x="126" y="289"/>
                    <a:pt x="147" y="289"/>
                  </a:cubicBezTo>
                  <a:cubicBezTo>
                    <a:pt x="168" y="289"/>
                    <a:pt x="178" y="301"/>
                    <a:pt x="178" y="332"/>
                  </a:cubicBezTo>
                  <a:cubicBezTo>
                    <a:pt x="178" y="339"/>
                    <a:pt x="177" y="340"/>
                    <a:pt x="172" y="342"/>
                  </a:cubicBezTo>
                  <a:cubicBezTo>
                    <a:pt x="159" y="347"/>
                    <a:pt x="144" y="351"/>
                    <a:pt x="130" y="351"/>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9" name="Freeform 292">
              <a:extLst>
                <a:ext uri="{FF2B5EF4-FFF2-40B4-BE49-F238E27FC236}">
                  <a16:creationId xmlns:a16="http://schemas.microsoft.com/office/drawing/2014/main" id="{21C58844-8797-419C-9C0B-9BB1EA55D1B3}"/>
                </a:ext>
              </a:extLst>
            </p:cNvPr>
            <p:cNvSpPr>
              <a:spLocks/>
            </p:cNvSpPr>
            <p:nvPr>
              <p:custDataLst>
                <p:tags r:id="rId54"/>
              </p:custDataLst>
            </p:nvPr>
          </p:nvSpPr>
          <p:spPr bwMode="auto">
            <a:xfrm>
              <a:off x="1774825" y="3586163"/>
              <a:ext cx="73025" cy="346075"/>
            </a:xfrm>
            <a:custGeom>
              <a:avLst/>
              <a:gdLst>
                <a:gd name="T0" fmla="*/ 116 w 116"/>
                <a:gd name="T1" fmla="*/ 494 h 499"/>
                <a:gd name="T2" fmla="*/ 107 w 116"/>
                <a:gd name="T3" fmla="*/ 483 h 499"/>
                <a:gd name="T4" fmla="*/ 29 w 116"/>
                <a:gd name="T5" fmla="*/ 249 h 499"/>
                <a:gd name="T6" fmla="*/ 109 w 116"/>
                <a:gd name="T7" fmla="*/ 13 h 499"/>
                <a:gd name="T8" fmla="*/ 116 w 116"/>
                <a:gd name="T9" fmla="*/ 5 h 499"/>
                <a:gd name="T10" fmla="*/ 111 w 116"/>
                <a:gd name="T11" fmla="*/ 0 h 499"/>
                <a:gd name="T12" fmla="*/ 32 w 116"/>
                <a:gd name="T13" fmla="*/ 97 h 499"/>
                <a:gd name="T14" fmla="*/ 0 w 116"/>
                <a:gd name="T15" fmla="*/ 249 h 499"/>
                <a:gd name="T16" fmla="*/ 33 w 116"/>
                <a:gd name="T17" fmla="*/ 405 h 499"/>
                <a:gd name="T18" fmla="*/ 111 w 116"/>
                <a:gd name="T19" fmla="*/ 499 h 499"/>
                <a:gd name="T20" fmla="*/ 116 w 116"/>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494"/>
                  </a:moveTo>
                  <a:cubicBezTo>
                    <a:pt x="116" y="492"/>
                    <a:pt x="116" y="491"/>
                    <a:pt x="107" y="483"/>
                  </a:cubicBezTo>
                  <a:cubicBezTo>
                    <a:pt x="45" y="420"/>
                    <a:pt x="29" y="326"/>
                    <a:pt x="29" y="249"/>
                  </a:cubicBezTo>
                  <a:cubicBezTo>
                    <a:pt x="29" y="162"/>
                    <a:pt x="48" y="76"/>
                    <a:pt x="109" y="13"/>
                  </a:cubicBezTo>
                  <a:cubicBezTo>
                    <a:pt x="116" y="7"/>
                    <a:pt x="116" y="6"/>
                    <a:pt x="116" y="5"/>
                  </a:cubicBezTo>
                  <a:cubicBezTo>
                    <a:pt x="116" y="1"/>
                    <a:pt x="114" y="0"/>
                    <a:pt x="111" y="0"/>
                  </a:cubicBezTo>
                  <a:cubicBezTo>
                    <a:pt x="106" y="0"/>
                    <a:pt x="61" y="34"/>
                    <a:pt x="32" y="97"/>
                  </a:cubicBezTo>
                  <a:cubicBezTo>
                    <a:pt x="6" y="152"/>
                    <a:pt x="0" y="207"/>
                    <a:pt x="0" y="249"/>
                  </a:cubicBezTo>
                  <a:cubicBezTo>
                    <a:pt x="0" y="288"/>
                    <a:pt x="6" y="349"/>
                    <a:pt x="33" y="405"/>
                  </a:cubicBezTo>
                  <a:cubicBezTo>
                    <a:pt x="63" y="466"/>
                    <a:pt x="106" y="499"/>
                    <a:pt x="111" y="499"/>
                  </a:cubicBezTo>
                  <a:cubicBezTo>
                    <a:pt x="114" y="499"/>
                    <a:pt x="116" y="497"/>
                    <a:pt x="116" y="494"/>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0" name="Freeform 293">
              <a:extLst>
                <a:ext uri="{FF2B5EF4-FFF2-40B4-BE49-F238E27FC236}">
                  <a16:creationId xmlns:a16="http://schemas.microsoft.com/office/drawing/2014/main" id="{79F0BCF7-692A-4B97-AC4C-0ADB5B7DF05C}"/>
                </a:ext>
              </a:extLst>
            </p:cNvPr>
            <p:cNvSpPr>
              <a:spLocks/>
            </p:cNvSpPr>
            <p:nvPr>
              <p:custDataLst>
                <p:tags r:id="rId55"/>
              </p:custDataLst>
            </p:nvPr>
          </p:nvSpPr>
          <p:spPr bwMode="auto">
            <a:xfrm>
              <a:off x="1881188" y="3692525"/>
              <a:ext cx="115887" cy="157163"/>
            </a:xfrm>
            <a:custGeom>
              <a:avLst/>
              <a:gdLst>
                <a:gd name="T0" fmla="*/ 169 w 184"/>
                <a:gd name="T1" fmla="*/ 33 h 225"/>
                <a:gd name="T2" fmla="*/ 146 w 184"/>
                <a:gd name="T3" fmla="*/ 56 h 225"/>
                <a:gd name="T4" fmla="*/ 161 w 184"/>
                <a:gd name="T5" fmla="*/ 70 h 225"/>
                <a:gd name="T6" fmla="*/ 184 w 184"/>
                <a:gd name="T7" fmla="*/ 42 h 225"/>
                <a:gd name="T8" fmla="*/ 125 w 184"/>
                <a:gd name="T9" fmla="*/ 0 h 225"/>
                <a:gd name="T10" fmla="*/ 40 w 184"/>
                <a:gd name="T11" fmla="*/ 72 h 225"/>
                <a:gd name="T12" fmla="*/ 92 w 184"/>
                <a:gd name="T13" fmla="*/ 122 h 225"/>
                <a:gd name="T14" fmla="*/ 144 w 184"/>
                <a:gd name="T15" fmla="*/ 160 h 225"/>
                <a:gd name="T16" fmla="*/ 72 w 184"/>
                <a:gd name="T17" fmla="*/ 215 h 225"/>
                <a:gd name="T18" fmla="*/ 15 w 184"/>
                <a:gd name="T19" fmla="*/ 188 h 225"/>
                <a:gd name="T20" fmla="*/ 47 w 184"/>
                <a:gd name="T21" fmla="*/ 162 h 225"/>
                <a:gd name="T22" fmla="*/ 28 w 184"/>
                <a:gd name="T23" fmla="*/ 144 h 225"/>
                <a:gd name="T24" fmla="*/ 0 w 184"/>
                <a:gd name="T25" fmla="*/ 177 h 225"/>
                <a:gd name="T26" fmla="*/ 72 w 184"/>
                <a:gd name="T27" fmla="*/ 225 h 225"/>
                <a:gd name="T28" fmla="*/ 172 w 184"/>
                <a:gd name="T29" fmla="*/ 143 h 225"/>
                <a:gd name="T30" fmla="*/ 157 w 184"/>
                <a:gd name="T31" fmla="*/ 106 h 225"/>
                <a:gd name="T32" fmla="*/ 107 w 184"/>
                <a:gd name="T33" fmla="*/ 85 h 225"/>
                <a:gd name="T34" fmla="*/ 69 w 184"/>
                <a:gd name="T35" fmla="*/ 55 h 225"/>
                <a:gd name="T36" fmla="*/ 125 w 184"/>
                <a:gd name="T37" fmla="*/ 10 h 225"/>
                <a:gd name="T38" fmla="*/ 169 w 184"/>
                <a:gd name="T39" fmla="*/ 3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4" h="225">
                  <a:moveTo>
                    <a:pt x="169" y="33"/>
                  </a:moveTo>
                  <a:cubicBezTo>
                    <a:pt x="156" y="34"/>
                    <a:pt x="146" y="45"/>
                    <a:pt x="146" y="56"/>
                  </a:cubicBezTo>
                  <a:cubicBezTo>
                    <a:pt x="146" y="63"/>
                    <a:pt x="150" y="70"/>
                    <a:pt x="161" y="70"/>
                  </a:cubicBezTo>
                  <a:cubicBezTo>
                    <a:pt x="172" y="70"/>
                    <a:pt x="184" y="62"/>
                    <a:pt x="184" y="42"/>
                  </a:cubicBezTo>
                  <a:cubicBezTo>
                    <a:pt x="184" y="20"/>
                    <a:pt x="163" y="0"/>
                    <a:pt x="125" y="0"/>
                  </a:cubicBezTo>
                  <a:cubicBezTo>
                    <a:pt x="59" y="0"/>
                    <a:pt x="40" y="50"/>
                    <a:pt x="40" y="72"/>
                  </a:cubicBezTo>
                  <a:cubicBezTo>
                    <a:pt x="40" y="111"/>
                    <a:pt x="77" y="119"/>
                    <a:pt x="92" y="122"/>
                  </a:cubicBezTo>
                  <a:cubicBezTo>
                    <a:pt x="118" y="127"/>
                    <a:pt x="144" y="132"/>
                    <a:pt x="144" y="160"/>
                  </a:cubicBezTo>
                  <a:cubicBezTo>
                    <a:pt x="144" y="173"/>
                    <a:pt x="132" y="215"/>
                    <a:pt x="72" y="215"/>
                  </a:cubicBezTo>
                  <a:cubicBezTo>
                    <a:pt x="65" y="215"/>
                    <a:pt x="27" y="215"/>
                    <a:pt x="15" y="188"/>
                  </a:cubicBezTo>
                  <a:cubicBezTo>
                    <a:pt x="34" y="191"/>
                    <a:pt x="47" y="176"/>
                    <a:pt x="47" y="162"/>
                  </a:cubicBezTo>
                  <a:cubicBezTo>
                    <a:pt x="47" y="150"/>
                    <a:pt x="39" y="144"/>
                    <a:pt x="28" y="144"/>
                  </a:cubicBezTo>
                  <a:cubicBezTo>
                    <a:pt x="15" y="144"/>
                    <a:pt x="0" y="155"/>
                    <a:pt x="0" y="177"/>
                  </a:cubicBezTo>
                  <a:cubicBezTo>
                    <a:pt x="0" y="206"/>
                    <a:pt x="29" y="225"/>
                    <a:pt x="72" y="225"/>
                  </a:cubicBezTo>
                  <a:cubicBezTo>
                    <a:pt x="153" y="225"/>
                    <a:pt x="172" y="165"/>
                    <a:pt x="172" y="143"/>
                  </a:cubicBezTo>
                  <a:cubicBezTo>
                    <a:pt x="172" y="125"/>
                    <a:pt x="163" y="112"/>
                    <a:pt x="157" y="106"/>
                  </a:cubicBezTo>
                  <a:cubicBezTo>
                    <a:pt x="143" y="92"/>
                    <a:pt x="129" y="90"/>
                    <a:pt x="107" y="85"/>
                  </a:cubicBezTo>
                  <a:cubicBezTo>
                    <a:pt x="89" y="81"/>
                    <a:pt x="69" y="78"/>
                    <a:pt x="69" y="55"/>
                  </a:cubicBezTo>
                  <a:cubicBezTo>
                    <a:pt x="69" y="41"/>
                    <a:pt x="81" y="10"/>
                    <a:pt x="125" y="10"/>
                  </a:cubicBezTo>
                  <a:cubicBezTo>
                    <a:pt x="137" y="10"/>
                    <a:pt x="162" y="14"/>
                    <a:pt x="169" y="33"/>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1" name="Freeform 294">
              <a:extLst>
                <a:ext uri="{FF2B5EF4-FFF2-40B4-BE49-F238E27FC236}">
                  <a16:creationId xmlns:a16="http://schemas.microsoft.com/office/drawing/2014/main" id="{09673CB8-D4C9-41AB-A6AC-C8ED3F5C04B7}"/>
                </a:ext>
              </a:extLst>
            </p:cNvPr>
            <p:cNvSpPr>
              <a:spLocks/>
            </p:cNvSpPr>
            <p:nvPr>
              <p:custDataLst>
                <p:tags r:id="rId56"/>
              </p:custDataLst>
            </p:nvPr>
          </p:nvSpPr>
          <p:spPr bwMode="auto">
            <a:xfrm>
              <a:off x="2022475" y="3746500"/>
              <a:ext cx="74612" cy="153988"/>
            </a:xfrm>
            <a:custGeom>
              <a:avLst/>
              <a:gdLst>
                <a:gd name="T0" fmla="*/ 71 w 118"/>
                <a:gd name="T1" fmla="*/ 80 h 221"/>
                <a:gd name="T2" fmla="*/ 106 w 118"/>
                <a:gd name="T3" fmla="*/ 80 h 221"/>
                <a:gd name="T4" fmla="*/ 118 w 118"/>
                <a:gd name="T5" fmla="*/ 72 h 221"/>
                <a:gd name="T6" fmla="*/ 107 w 118"/>
                <a:gd name="T7" fmla="*/ 67 h 221"/>
                <a:gd name="T8" fmla="*/ 74 w 118"/>
                <a:gd name="T9" fmla="*/ 67 h 221"/>
                <a:gd name="T10" fmla="*/ 87 w 118"/>
                <a:gd name="T11" fmla="*/ 16 h 221"/>
                <a:gd name="T12" fmla="*/ 88 w 118"/>
                <a:gd name="T13" fmla="*/ 11 h 221"/>
                <a:gd name="T14" fmla="*/ 76 w 118"/>
                <a:gd name="T15" fmla="*/ 0 h 221"/>
                <a:gd name="T16" fmla="*/ 60 w 118"/>
                <a:gd name="T17" fmla="*/ 15 h 221"/>
                <a:gd name="T18" fmla="*/ 47 w 118"/>
                <a:gd name="T19" fmla="*/ 67 h 221"/>
                <a:gd name="T20" fmla="*/ 11 w 118"/>
                <a:gd name="T21" fmla="*/ 67 h 221"/>
                <a:gd name="T22" fmla="*/ 0 w 118"/>
                <a:gd name="T23" fmla="*/ 75 h 221"/>
                <a:gd name="T24" fmla="*/ 10 w 118"/>
                <a:gd name="T25" fmla="*/ 80 h 221"/>
                <a:gd name="T26" fmla="*/ 43 w 118"/>
                <a:gd name="T27" fmla="*/ 80 h 221"/>
                <a:gd name="T28" fmla="*/ 23 w 118"/>
                <a:gd name="T29" fmla="*/ 162 h 221"/>
                <a:gd name="T30" fmla="*/ 18 w 118"/>
                <a:gd name="T31" fmla="*/ 188 h 221"/>
                <a:gd name="T32" fmla="*/ 55 w 118"/>
                <a:gd name="T33" fmla="*/ 221 h 221"/>
                <a:gd name="T34" fmla="*/ 116 w 118"/>
                <a:gd name="T35" fmla="*/ 168 h 221"/>
                <a:gd name="T36" fmla="*/ 110 w 118"/>
                <a:gd name="T37" fmla="*/ 163 h 221"/>
                <a:gd name="T38" fmla="*/ 103 w 118"/>
                <a:gd name="T39" fmla="*/ 170 h 221"/>
                <a:gd name="T40" fmla="*/ 56 w 118"/>
                <a:gd name="T41" fmla="*/ 211 h 221"/>
                <a:gd name="T42" fmla="*/ 44 w 118"/>
                <a:gd name="T43" fmla="*/ 194 h 221"/>
                <a:gd name="T44" fmla="*/ 46 w 118"/>
                <a:gd name="T45" fmla="*/ 180 h 221"/>
                <a:gd name="T46" fmla="*/ 71 w 118"/>
                <a:gd name="T47" fmla="*/ 8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 h="221">
                  <a:moveTo>
                    <a:pt x="71" y="80"/>
                  </a:moveTo>
                  <a:lnTo>
                    <a:pt x="106" y="80"/>
                  </a:lnTo>
                  <a:cubicBezTo>
                    <a:pt x="113" y="80"/>
                    <a:pt x="118" y="80"/>
                    <a:pt x="118" y="72"/>
                  </a:cubicBezTo>
                  <a:cubicBezTo>
                    <a:pt x="118" y="67"/>
                    <a:pt x="113" y="67"/>
                    <a:pt x="107" y="67"/>
                  </a:cubicBezTo>
                  <a:lnTo>
                    <a:pt x="74" y="67"/>
                  </a:lnTo>
                  <a:lnTo>
                    <a:pt x="87" y="16"/>
                  </a:lnTo>
                  <a:cubicBezTo>
                    <a:pt x="87" y="14"/>
                    <a:pt x="88" y="12"/>
                    <a:pt x="88" y="11"/>
                  </a:cubicBezTo>
                  <a:cubicBezTo>
                    <a:pt x="88" y="5"/>
                    <a:pt x="83" y="0"/>
                    <a:pt x="76" y="0"/>
                  </a:cubicBezTo>
                  <a:cubicBezTo>
                    <a:pt x="67" y="0"/>
                    <a:pt x="62" y="6"/>
                    <a:pt x="60" y="15"/>
                  </a:cubicBezTo>
                  <a:cubicBezTo>
                    <a:pt x="57" y="23"/>
                    <a:pt x="62" y="7"/>
                    <a:pt x="47" y="67"/>
                  </a:cubicBezTo>
                  <a:lnTo>
                    <a:pt x="11" y="67"/>
                  </a:lnTo>
                  <a:cubicBezTo>
                    <a:pt x="4" y="67"/>
                    <a:pt x="0" y="67"/>
                    <a:pt x="0" y="75"/>
                  </a:cubicBezTo>
                  <a:cubicBezTo>
                    <a:pt x="0" y="80"/>
                    <a:pt x="4" y="80"/>
                    <a:pt x="10" y="80"/>
                  </a:cubicBezTo>
                  <a:lnTo>
                    <a:pt x="43" y="80"/>
                  </a:lnTo>
                  <a:lnTo>
                    <a:pt x="23" y="162"/>
                  </a:lnTo>
                  <a:cubicBezTo>
                    <a:pt x="21" y="171"/>
                    <a:pt x="18" y="183"/>
                    <a:pt x="18" y="188"/>
                  </a:cubicBezTo>
                  <a:cubicBezTo>
                    <a:pt x="18" y="209"/>
                    <a:pt x="35" y="221"/>
                    <a:pt x="55" y="221"/>
                  </a:cubicBezTo>
                  <a:cubicBezTo>
                    <a:pt x="94" y="221"/>
                    <a:pt x="116" y="172"/>
                    <a:pt x="116" y="168"/>
                  </a:cubicBezTo>
                  <a:cubicBezTo>
                    <a:pt x="116" y="163"/>
                    <a:pt x="111" y="163"/>
                    <a:pt x="110" y="163"/>
                  </a:cubicBezTo>
                  <a:cubicBezTo>
                    <a:pt x="106" y="163"/>
                    <a:pt x="105" y="164"/>
                    <a:pt x="103" y="170"/>
                  </a:cubicBezTo>
                  <a:cubicBezTo>
                    <a:pt x="93" y="192"/>
                    <a:pt x="75" y="211"/>
                    <a:pt x="56" y="211"/>
                  </a:cubicBezTo>
                  <a:cubicBezTo>
                    <a:pt x="49" y="211"/>
                    <a:pt x="44" y="207"/>
                    <a:pt x="44" y="194"/>
                  </a:cubicBezTo>
                  <a:cubicBezTo>
                    <a:pt x="44" y="191"/>
                    <a:pt x="45" y="183"/>
                    <a:pt x="46" y="180"/>
                  </a:cubicBezTo>
                  <a:lnTo>
                    <a:pt x="71" y="8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2" name="Freeform 295">
              <a:extLst>
                <a:ext uri="{FF2B5EF4-FFF2-40B4-BE49-F238E27FC236}">
                  <a16:creationId xmlns:a16="http://schemas.microsoft.com/office/drawing/2014/main" id="{2EAA5D22-7638-409D-B2F6-F227FA1D0F39}"/>
                </a:ext>
              </a:extLst>
            </p:cNvPr>
            <p:cNvSpPr>
              <a:spLocks/>
            </p:cNvSpPr>
            <p:nvPr>
              <p:custDataLst>
                <p:tags r:id="rId57"/>
              </p:custDataLst>
            </p:nvPr>
          </p:nvSpPr>
          <p:spPr bwMode="auto">
            <a:xfrm>
              <a:off x="2149475" y="3808413"/>
              <a:ext cx="38100" cy="104775"/>
            </a:xfrm>
            <a:custGeom>
              <a:avLst/>
              <a:gdLst>
                <a:gd name="T0" fmla="*/ 59 w 59"/>
                <a:gd name="T1" fmla="*/ 53 h 149"/>
                <a:gd name="T2" fmla="*/ 27 w 59"/>
                <a:gd name="T3" fmla="*/ 0 h 149"/>
                <a:gd name="T4" fmla="*/ 0 w 59"/>
                <a:gd name="T5" fmla="*/ 27 h 149"/>
                <a:gd name="T6" fmla="*/ 27 w 59"/>
                <a:gd name="T7" fmla="*/ 53 h 149"/>
                <a:gd name="T8" fmla="*/ 44 w 59"/>
                <a:gd name="T9" fmla="*/ 47 h 149"/>
                <a:gd name="T10" fmla="*/ 47 w 59"/>
                <a:gd name="T11" fmla="*/ 45 h 149"/>
                <a:gd name="T12" fmla="*/ 48 w 59"/>
                <a:gd name="T13" fmla="*/ 53 h 149"/>
                <a:gd name="T14" fmla="*/ 14 w 59"/>
                <a:gd name="T15" fmla="*/ 136 h 149"/>
                <a:gd name="T16" fmla="*/ 8 w 59"/>
                <a:gd name="T17" fmla="*/ 144 h 149"/>
                <a:gd name="T18" fmla="*/ 13 w 59"/>
                <a:gd name="T19" fmla="*/ 149 h 149"/>
                <a:gd name="T20" fmla="*/ 59 w 59"/>
                <a:gd name="T21" fmla="*/ 5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49">
                  <a:moveTo>
                    <a:pt x="59" y="53"/>
                  </a:moveTo>
                  <a:cubicBezTo>
                    <a:pt x="59" y="20"/>
                    <a:pt x="46" y="0"/>
                    <a:pt x="27" y="0"/>
                  </a:cubicBezTo>
                  <a:cubicBezTo>
                    <a:pt x="10" y="0"/>
                    <a:pt x="0" y="13"/>
                    <a:pt x="0" y="27"/>
                  </a:cubicBezTo>
                  <a:cubicBezTo>
                    <a:pt x="0" y="40"/>
                    <a:pt x="10" y="53"/>
                    <a:pt x="27" y="53"/>
                  </a:cubicBezTo>
                  <a:cubicBezTo>
                    <a:pt x="33" y="53"/>
                    <a:pt x="39" y="51"/>
                    <a:pt x="44" y="47"/>
                  </a:cubicBezTo>
                  <a:cubicBezTo>
                    <a:pt x="46" y="46"/>
                    <a:pt x="46" y="45"/>
                    <a:pt x="47" y="45"/>
                  </a:cubicBezTo>
                  <a:cubicBezTo>
                    <a:pt x="47" y="45"/>
                    <a:pt x="48" y="46"/>
                    <a:pt x="48" y="53"/>
                  </a:cubicBezTo>
                  <a:cubicBezTo>
                    <a:pt x="48" y="89"/>
                    <a:pt x="30" y="119"/>
                    <a:pt x="14" y="136"/>
                  </a:cubicBezTo>
                  <a:cubicBezTo>
                    <a:pt x="8" y="141"/>
                    <a:pt x="8" y="142"/>
                    <a:pt x="8" y="144"/>
                  </a:cubicBezTo>
                  <a:cubicBezTo>
                    <a:pt x="8" y="147"/>
                    <a:pt x="11" y="149"/>
                    <a:pt x="13" y="149"/>
                  </a:cubicBezTo>
                  <a:cubicBezTo>
                    <a:pt x="19" y="149"/>
                    <a:pt x="59" y="111"/>
                    <a:pt x="59" y="53"/>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3" name="Freeform 296">
              <a:extLst>
                <a:ext uri="{FF2B5EF4-FFF2-40B4-BE49-F238E27FC236}">
                  <a16:creationId xmlns:a16="http://schemas.microsoft.com/office/drawing/2014/main" id="{F2439A75-57E3-430B-A95B-80FA42EEA923}"/>
                </a:ext>
              </a:extLst>
            </p:cNvPr>
            <p:cNvSpPr>
              <a:spLocks noEditPoints="1"/>
            </p:cNvSpPr>
            <p:nvPr>
              <p:custDataLst>
                <p:tags r:id="rId58"/>
              </p:custDataLst>
            </p:nvPr>
          </p:nvSpPr>
          <p:spPr bwMode="auto">
            <a:xfrm>
              <a:off x="2274888" y="3692525"/>
              <a:ext cx="144462" cy="157163"/>
            </a:xfrm>
            <a:custGeom>
              <a:avLst/>
              <a:gdLst>
                <a:gd name="T0" fmla="*/ 166 w 228"/>
                <a:gd name="T1" fmla="*/ 31 h 225"/>
                <a:gd name="T2" fmla="*/ 120 w 228"/>
                <a:gd name="T3" fmla="*/ 0 h 225"/>
                <a:gd name="T4" fmla="*/ 0 w 228"/>
                <a:gd name="T5" fmla="*/ 146 h 225"/>
                <a:gd name="T6" fmla="*/ 66 w 228"/>
                <a:gd name="T7" fmla="*/ 225 h 225"/>
                <a:gd name="T8" fmla="*/ 131 w 228"/>
                <a:gd name="T9" fmla="*/ 188 h 225"/>
                <a:gd name="T10" fmla="*/ 177 w 228"/>
                <a:gd name="T11" fmla="*/ 225 h 225"/>
                <a:gd name="T12" fmla="*/ 213 w 228"/>
                <a:gd name="T13" fmla="*/ 198 h 225"/>
                <a:gd name="T14" fmla="*/ 228 w 228"/>
                <a:gd name="T15" fmla="*/ 149 h 225"/>
                <a:gd name="T16" fmla="*/ 222 w 228"/>
                <a:gd name="T17" fmla="*/ 144 h 225"/>
                <a:gd name="T18" fmla="*/ 215 w 228"/>
                <a:gd name="T19" fmla="*/ 153 h 225"/>
                <a:gd name="T20" fmla="*/ 178 w 228"/>
                <a:gd name="T21" fmla="*/ 215 h 225"/>
                <a:gd name="T22" fmla="*/ 163 w 228"/>
                <a:gd name="T23" fmla="*/ 192 h 225"/>
                <a:gd name="T24" fmla="*/ 169 w 228"/>
                <a:gd name="T25" fmla="*/ 155 h 225"/>
                <a:gd name="T26" fmla="*/ 180 w 228"/>
                <a:gd name="T27" fmla="*/ 110 h 225"/>
                <a:gd name="T28" fmla="*/ 198 w 228"/>
                <a:gd name="T29" fmla="*/ 40 h 225"/>
                <a:gd name="T30" fmla="*/ 201 w 228"/>
                <a:gd name="T31" fmla="*/ 23 h 225"/>
                <a:gd name="T32" fmla="*/ 187 w 228"/>
                <a:gd name="T33" fmla="*/ 9 h 225"/>
                <a:gd name="T34" fmla="*/ 166 w 228"/>
                <a:gd name="T35" fmla="*/ 31 h 225"/>
                <a:gd name="T36" fmla="*/ 134 w 228"/>
                <a:gd name="T37" fmla="*/ 161 h 225"/>
                <a:gd name="T38" fmla="*/ 124 w 228"/>
                <a:gd name="T39" fmla="*/ 179 h 225"/>
                <a:gd name="T40" fmla="*/ 67 w 228"/>
                <a:gd name="T41" fmla="*/ 215 h 225"/>
                <a:gd name="T42" fmla="*/ 35 w 228"/>
                <a:gd name="T43" fmla="*/ 168 h 225"/>
                <a:gd name="T44" fmla="*/ 63 w 228"/>
                <a:gd name="T45" fmla="*/ 58 h 225"/>
                <a:gd name="T46" fmla="*/ 121 w 228"/>
                <a:gd name="T47" fmla="*/ 10 h 225"/>
                <a:gd name="T48" fmla="*/ 160 w 228"/>
                <a:gd name="T49" fmla="*/ 54 h 225"/>
                <a:gd name="T50" fmla="*/ 159 w 228"/>
                <a:gd name="T51" fmla="*/ 63 h 225"/>
                <a:gd name="T52" fmla="*/ 134 w 228"/>
                <a:gd name="T53" fmla="*/ 16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25">
                  <a:moveTo>
                    <a:pt x="166" y="31"/>
                  </a:moveTo>
                  <a:cubicBezTo>
                    <a:pt x="157" y="13"/>
                    <a:pt x="143" y="0"/>
                    <a:pt x="120" y="0"/>
                  </a:cubicBezTo>
                  <a:cubicBezTo>
                    <a:pt x="62" y="0"/>
                    <a:pt x="0" y="73"/>
                    <a:pt x="0" y="146"/>
                  </a:cubicBezTo>
                  <a:cubicBezTo>
                    <a:pt x="0" y="193"/>
                    <a:pt x="27" y="225"/>
                    <a:pt x="66" y="225"/>
                  </a:cubicBezTo>
                  <a:cubicBezTo>
                    <a:pt x="76" y="225"/>
                    <a:pt x="101" y="223"/>
                    <a:pt x="131" y="188"/>
                  </a:cubicBezTo>
                  <a:cubicBezTo>
                    <a:pt x="135" y="209"/>
                    <a:pt x="153" y="225"/>
                    <a:pt x="177" y="225"/>
                  </a:cubicBezTo>
                  <a:cubicBezTo>
                    <a:pt x="194" y="225"/>
                    <a:pt x="205" y="214"/>
                    <a:pt x="213" y="198"/>
                  </a:cubicBezTo>
                  <a:cubicBezTo>
                    <a:pt x="222" y="180"/>
                    <a:pt x="228" y="150"/>
                    <a:pt x="228" y="149"/>
                  </a:cubicBezTo>
                  <a:cubicBezTo>
                    <a:pt x="228" y="144"/>
                    <a:pt x="224" y="144"/>
                    <a:pt x="222" y="144"/>
                  </a:cubicBezTo>
                  <a:cubicBezTo>
                    <a:pt x="217" y="144"/>
                    <a:pt x="217" y="146"/>
                    <a:pt x="215" y="153"/>
                  </a:cubicBezTo>
                  <a:cubicBezTo>
                    <a:pt x="207" y="185"/>
                    <a:pt x="198" y="215"/>
                    <a:pt x="178" y="215"/>
                  </a:cubicBezTo>
                  <a:cubicBezTo>
                    <a:pt x="164" y="215"/>
                    <a:pt x="163" y="202"/>
                    <a:pt x="163" y="192"/>
                  </a:cubicBezTo>
                  <a:cubicBezTo>
                    <a:pt x="163" y="181"/>
                    <a:pt x="164" y="177"/>
                    <a:pt x="169" y="155"/>
                  </a:cubicBezTo>
                  <a:cubicBezTo>
                    <a:pt x="175" y="134"/>
                    <a:pt x="176" y="129"/>
                    <a:pt x="180" y="110"/>
                  </a:cubicBezTo>
                  <a:lnTo>
                    <a:pt x="198" y="40"/>
                  </a:lnTo>
                  <a:cubicBezTo>
                    <a:pt x="201" y="26"/>
                    <a:pt x="201" y="25"/>
                    <a:pt x="201" y="23"/>
                  </a:cubicBezTo>
                  <a:cubicBezTo>
                    <a:pt x="201" y="14"/>
                    <a:pt x="195" y="9"/>
                    <a:pt x="187" y="9"/>
                  </a:cubicBezTo>
                  <a:cubicBezTo>
                    <a:pt x="175" y="9"/>
                    <a:pt x="168" y="20"/>
                    <a:pt x="166" y="31"/>
                  </a:cubicBezTo>
                  <a:close/>
                  <a:moveTo>
                    <a:pt x="134" y="161"/>
                  </a:moveTo>
                  <a:cubicBezTo>
                    <a:pt x="131" y="170"/>
                    <a:pt x="131" y="171"/>
                    <a:pt x="124" y="179"/>
                  </a:cubicBezTo>
                  <a:cubicBezTo>
                    <a:pt x="102" y="207"/>
                    <a:pt x="81" y="215"/>
                    <a:pt x="67" y="215"/>
                  </a:cubicBezTo>
                  <a:cubicBezTo>
                    <a:pt x="42" y="215"/>
                    <a:pt x="35" y="187"/>
                    <a:pt x="35" y="168"/>
                  </a:cubicBezTo>
                  <a:cubicBezTo>
                    <a:pt x="35" y="143"/>
                    <a:pt x="51" y="81"/>
                    <a:pt x="63" y="58"/>
                  </a:cubicBezTo>
                  <a:cubicBezTo>
                    <a:pt x="78" y="29"/>
                    <a:pt x="101" y="10"/>
                    <a:pt x="121" y="10"/>
                  </a:cubicBezTo>
                  <a:cubicBezTo>
                    <a:pt x="153" y="10"/>
                    <a:pt x="160" y="51"/>
                    <a:pt x="160" y="54"/>
                  </a:cubicBezTo>
                  <a:cubicBezTo>
                    <a:pt x="160" y="57"/>
                    <a:pt x="159" y="60"/>
                    <a:pt x="159" y="63"/>
                  </a:cubicBezTo>
                  <a:lnTo>
                    <a:pt x="134" y="161"/>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4" name="Freeform 297">
              <a:extLst>
                <a:ext uri="{FF2B5EF4-FFF2-40B4-BE49-F238E27FC236}">
                  <a16:creationId xmlns:a16="http://schemas.microsoft.com/office/drawing/2014/main" id="{217DA234-F35B-42D9-A1BA-E6B43F6D1D89}"/>
                </a:ext>
              </a:extLst>
            </p:cNvPr>
            <p:cNvSpPr>
              <a:spLocks/>
            </p:cNvSpPr>
            <p:nvPr>
              <p:custDataLst>
                <p:tags r:id="rId59"/>
              </p:custDataLst>
            </p:nvPr>
          </p:nvSpPr>
          <p:spPr bwMode="auto">
            <a:xfrm>
              <a:off x="2438400" y="3746500"/>
              <a:ext cx="74612" cy="153988"/>
            </a:xfrm>
            <a:custGeom>
              <a:avLst/>
              <a:gdLst>
                <a:gd name="T0" fmla="*/ 71 w 118"/>
                <a:gd name="T1" fmla="*/ 80 h 221"/>
                <a:gd name="T2" fmla="*/ 107 w 118"/>
                <a:gd name="T3" fmla="*/ 80 h 221"/>
                <a:gd name="T4" fmla="*/ 118 w 118"/>
                <a:gd name="T5" fmla="*/ 72 h 221"/>
                <a:gd name="T6" fmla="*/ 107 w 118"/>
                <a:gd name="T7" fmla="*/ 67 h 221"/>
                <a:gd name="T8" fmla="*/ 74 w 118"/>
                <a:gd name="T9" fmla="*/ 67 h 221"/>
                <a:gd name="T10" fmla="*/ 87 w 118"/>
                <a:gd name="T11" fmla="*/ 16 h 221"/>
                <a:gd name="T12" fmla="*/ 88 w 118"/>
                <a:gd name="T13" fmla="*/ 11 h 221"/>
                <a:gd name="T14" fmla="*/ 76 w 118"/>
                <a:gd name="T15" fmla="*/ 0 h 221"/>
                <a:gd name="T16" fmla="*/ 60 w 118"/>
                <a:gd name="T17" fmla="*/ 15 h 221"/>
                <a:gd name="T18" fmla="*/ 47 w 118"/>
                <a:gd name="T19" fmla="*/ 67 h 221"/>
                <a:gd name="T20" fmla="*/ 11 w 118"/>
                <a:gd name="T21" fmla="*/ 67 h 221"/>
                <a:gd name="T22" fmla="*/ 0 w 118"/>
                <a:gd name="T23" fmla="*/ 75 h 221"/>
                <a:gd name="T24" fmla="*/ 10 w 118"/>
                <a:gd name="T25" fmla="*/ 80 h 221"/>
                <a:gd name="T26" fmla="*/ 43 w 118"/>
                <a:gd name="T27" fmla="*/ 80 h 221"/>
                <a:gd name="T28" fmla="*/ 23 w 118"/>
                <a:gd name="T29" fmla="*/ 162 h 221"/>
                <a:gd name="T30" fmla="*/ 18 w 118"/>
                <a:gd name="T31" fmla="*/ 188 h 221"/>
                <a:gd name="T32" fmla="*/ 55 w 118"/>
                <a:gd name="T33" fmla="*/ 221 h 221"/>
                <a:gd name="T34" fmla="*/ 116 w 118"/>
                <a:gd name="T35" fmla="*/ 168 h 221"/>
                <a:gd name="T36" fmla="*/ 110 w 118"/>
                <a:gd name="T37" fmla="*/ 163 h 221"/>
                <a:gd name="T38" fmla="*/ 103 w 118"/>
                <a:gd name="T39" fmla="*/ 170 h 221"/>
                <a:gd name="T40" fmla="*/ 56 w 118"/>
                <a:gd name="T41" fmla="*/ 211 h 221"/>
                <a:gd name="T42" fmla="*/ 44 w 118"/>
                <a:gd name="T43" fmla="*/ 194 h 221"/>
                <a:gd name="T44" fmla="*/ 46 w 118"/>
                <a:gd name="T45" fmla="*/ 180 h 221"/>
                <a:gd name="T46" fmla="*/ 71 w 118"/>
                <a:gd name="T47" fmla="*/ 8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 h="221">
                  <a:moveTo>
                    <a:pt x="71" y="80"/>
                  </a:moveTo>
                  <a:lnTo>
                    <a:pt x="107" y="80"/>
                  </a:lnTo>
                  <a:cubicBezTo>
                    <a:pt x="113" y="80"/>
                    <a:pt x="118" y="80"/>
                    <a:pt x="118" y="72"/>
                  </a:cubicBezTo>
                  <a:cubicBezTo>
                    <a:pt x="118" y="67"/>
                    <a:pt x="113" y="67"/>
                    <a:pt x="107" y="67"/>
                  </a:cubicBezTo>
                  <a:lnTo>
                    <a:pt x="74" y="67"/>
                  </a:lnTo>
                  <a:lnTo>
                    <a:pt x="87" y="16"/>
                  </a:lnTo>
                  <a:cubicBezTo>
                    <a:pt x="87" y="14"/>
                    <a:pt x="88" y="12"/>
                    <a:pt x="88" y="11"/>
                  </a:cubicBezTo>
                  <a:cubicBezTo>
                    <a:pt x="88" y="5"/>
                    <a:pt x="83" y="0"/>
                    <a:pt x="76" y="0"/>
                  </a:cubicBezTo>
                  <a:cubicBezTo>
                    <a:pt x="68" y="0"/>
                    <a:pt x="62" y="6"/>
                    <a:pt x="60" y="15"/>
                  </a:cubicBezTo>
                  <a:cubicBezTo>
                    <a:pt x="57" y="23"/>
                    <a:pt x="62" y="7"/>
                    <a:pt x="47" y="67"/>
                  </a:cubicBezTo>
                  <a:lnTo>
                    <a:pt x="11" y="67"/>
                  </a:lnTo>
                  <a:cubicBezTo>
                    <a:pt x="4" y="67"/>
                    <a:pt x="0" y="67"/>
                    <a:pt x="0" y="75"/>
                  </a:cubicBezTo>
                  <a:cubicBezTo>
                    <a:pt x="0" y="80"/>
                    <a:pt x="4" y="80"/>
                    <a:pt x="10" y="80"/>
                  </a:cubicBezTo>
                  <a:lnTo>
                    <a:pt x="43" y="80"/>
                  </a:lnTo>
                  <a:lnTo>
                    <a:pt x="23" y="162"/>
                  </a:lnTo>
                  <a:cubicBezTo>
                    <a:pt x="21" y="171"/>
                    <a:pt x="18" y="183"/>
                    <a:pt x="18" y="188"/>
                  </a:cubicBezTo>
                  <a:cubicBezTo>
                    <a:pt x="18" y="209"/>
                    <a:pt x="35" y="221"/>
                    <a:pt x="55" y="221"/>
                  </a:cubicBezTo>
                  <a:cubicBezTo>
                    <a:pt x="94" y="221"/>
                    <a:pt x="116" y="172"/>
                    <a:pt x="116" y="168"/>
                  </a:cubicBezTo>
                  <a:cubicBezTo>
                    <a:pt x="116" y="163"/>
                    <a:pt x="111" y="163"/>
                    <a:pt x="110" y="163"/>
                  </a:cubicBezTo>
                  <a:cubicBezTo>
                    <a:pt x="106" y="163"/>
                    <a:pt x="106" y="164"/>
                    <a:pt x="103" y="170"/>
                  </a:cubicBezTo>
                  <a:cubicBezTo>
                    <a:pt x="93" y="192"/>
                    <a:pt x="75" y="211"/>
                    <a:pt x="56" y="211"/>
                  </a:cubicBezTo>
                  <a:cubicBezTo>
                    <a:pt x="49" y="211"/>
                    <a:pt x="44" y="207"/>
                    <a:pt x="44" y="194"/>
                  </a:cubicBezTo>
                  <a:cubicBezTo>
                    <a:pt x="44" y="191"/>
                    <a:pt x="45" y="183"/>
                    <a:pt x="46" y="180"/>
                  </a:cubicBezTo>
                  <a:lnTo>
                    <a:pt x="71" y="8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5" name="Freeform 298">
              <a:extLst>
                <a:ext uri="{FF2B5EF4-FFF2-40B4-BE49-F238E27FC236}">
                  <a16:creationId xmlns:a16="http://schemas.microsoft.com/office/drawing/2014/main" id="{050B7F4B-1DD7-49F6-9901-6337050238FA}"/>
                </a:ext>
              </a:extLst>
            </p:cNvPr>
            <p:cNvSpPr>
              <a:spLocks/>
            </p:cNvSpPr>
            <p:nvPr>
              <p:custDataLst>
                <p:tags r:id="rId60"/>
              </p:custDataLst>
            </p:nvPr>
          </p:nvSpPr>
          <p:spPr bwMode="auto">
            <a:xfrm>
              <a:off x="2557463" y="3586163"/>
              <a:ext cx="73025" cy="346075"/>
            </a:xfrm>
            <a:custGeom>
              <a:avLst/>
              <a:gdLst>
                <a:gd name="T0" fmla="*/ 116 w 116"/>
                <a:gd name="T1" fmla="*/ 249 h 499"/>
                <a:gd name="T2" fmla="*/ 83 w 116"/>
                <a:gd name="T3" fmla="*/ 94 h 499"/>
                <a:gd name="T4" fmla="*/ 5 w 116"/>
                <a:gd name="T5" fmla="*/ 0 h 499"/>
                <a:gd name="T6" fmla="*/ 0 w 116"/>
                <a:gd name="T7" fmla="*/ 5 h 499"/>
                <a:gd name="T8" fmla="*/ 9 w 116"/>
                <a:gd name="T9" fmla="*/ 16 h 499"/>
                <a:gd name="T10" fmla="*/ 87 w 116"/>
                <a:gd name="T11" fmla="*/ 249 h 499"/>
                <a:gd name="T12" fmla="*/ 7 w 116"/>
                <a:gd name="T13" fmla="*/ 485 h 499"/>
                <a:gd name="T14" fmla="*/ 0 w 116"/>
                <a:gd name="T15" fmla="*/ 494 h 499"/>
                <a:gd name="T16" fmla="*/ 5 w 116"/>
                <a:gd name="T17" fmla="*/ 499 h 499"/>
                <a:gd name="T18" fmla="*/ 84 w 116"/>
                <a:gd name="T19" fmla="*/ 401 h 499"/>
                <a:gd name="T20" fmla="*/ 116 w 116"/>
                <a:gd name="T21" fmla="*/ 24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249"/>
                  </a:moveTo>
                  <a:cubicBezTo>
                    <a:pt x="116" y="210"/>
                    <a:pt x="110" y="150"/>
                    <a:pt x="83" y="94"/>
                  </a:cubicBezTo>
                  <a:cubicBezTo>
                    <a:pt x="53" y="32"/>
                    <a:pt x="10" y="0"/>
                    <a:pt x="5" y="0"/>
                  </a:cubicBezTo>
                  <a:cubicBezTo>
                    <a:pt x="2" y="0"/>
                    <a:pt x="0" y="2"/>
                    <a:pt x="0" y="5"/>
                  </a:cubicBezTo>
                  <a:cubicBezTo>
                    <a:pt x="0" y="6"/>
                    <a:pt x="0" y="7"/>
                    <a:pt x="9" y="16"/>
                  </a:cubicBezTo>
                  <a:cubicBezTo>
                    <a:pt x="58" y="66"/>
                    <a:pt x="87" y="145"/>
                    <a:pt x="87" y="249"/>
                  </a:cubicBezTo>
                  <a:cubicBezTo>
                    <a:pt x="87" y="335"/>
                    <a:pt x="68" y="422"/>
                    <a:pt x="7" y="485"/>
                  </a:cubicBezTo>
                  <a:cubicBezTo>
                    <a:pt x="0" y="491"/>
                    <a:pt x="0" y="492"/>
                    <a:pt x="0" y="494"/>
                  </a:cubicBezTo>
                  <a:cubicBezTo>
                    <a:pt x="0" y="497"/>
                    <a:pt x="2" y="499"/>
                    <a:pt x="5" y="499"/>
                  </a:cubicBezTo>
                  <a:cubicBezTo>
                    <a:pt x="10" y="499"/>
                    <a:pt x="55" y="465"/>
                    <a:pt x="84" y="401"/>
                  </a:cubicBezTo>
                  <a:cubicBezTo>
                    <a:pt x="110" y="347"/>
                    <a:pt x="116" y="291"/>
                    <a:pt x="116" y="249"/>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6" name="Freeform 299">
              <a:extLst>
                <a:ext uri="{FF2B5EF4-FFF2-40B4-BE49-F238E27FC236}">
                  <a16:creationId xmlns:a16="http://schemas.microsoft.com/office/drawing/2014/main" id="{1789862C-93C6-45EE-9499-3DEB52178FB7}"/>
                </a:ext>
              </a:extLst>
            </p:cNvPr>
            <p:cNvSpPr>
              <a:spLocks/>
            </p:cNvSpPr>
            <p:nvPr>
              <p:custDataLst>
                <p:tags r:id="rId61"/>
              </p:custDataLst>
            </p:nvPr>
          </p:nvSpPr>
          <p:spPr bwMode="auto">
            <a:xfrm>
              <a:off x="2767013" y="3668713"/>
              <a:ext cx="279400" cy="180975"/>
            </a:xfrm>
            <a:custGeom>
              <a:avLst/>
              <a:gdLst>
                <a:gd name="T0" fmla="*/ 424 w 442"/>
                <a:gd name="T1" fmla="*/ 140 h 260"/>
                <a:gd name="T2" fmla="*/ 442 w 442"/>
                <a:gd name="T3" fmla="*/ 130 h 260"/>
                <a:gd name="T4" fmla="*/ 424 w 442"/>
                <a:gd name="T5" fmla="*/ 120 h 260"/>
                <a:gd name="T6" fmla="*/ 54 w 442"/>
                <a:gd name="T7" fmla="*/ 120 h 260"/>
                <a:gd name="T8" fmla="*/ 99 w 442"/>
                <a:gd name="T9" fmla="*/ 72 h 260"/>
                <a:gd name="T10" fmla="*/ 125 w 442"/>
                <a:gd name="T11" fmla="*/ 6 h 260"/>
                <a:gd name="T12" fmla="*/ 115 w 442"/>
                <a:gd name="T13" fmla="*/ 0 h 260"/>
                <a:gd name="T14" fmla="*/ 104 w 442"/>
                <a:gd name="T15" fmla="*/ 10 h 260"/>
                <a:gd name="T16" fmla="*/ 7 w 442"/>
                <a:gd name="T17" fmla="*/ 124 h 260"/>
                <a:gd name="T18" fmla="*/ 0 w 442"/>
                <a:gd name="T19" fmla="*/ 130 h 260"/>
                <a:gd name="T20" fmla="*/ 7 w 442"/>
                <a:gd name="T21" fmla="*/ 137 h 260"/>
                <a:gd name="T22" fmla="*/ 105 w 442"/>
                <a:gd name="T23" fmla="*/ 253 h 260"/>
                <a:gd name="T24" fmla="*/ 115 w 442"/>
                <a:gd name="T25" fmla="*/ 260 h 260"/>
                <a:gd name="T26" fmla="*/ 125 w 442"/>
                <a:gd name="T27" fmla="*/ 255 h 260"/>
                <a:gd name="T28" fmla="*/ 100 w 442"/>
                <a:gd name="T29" fmla="*/ 189 h 260"/>
                <a:gd name="T30" fmla="*/ 54 w 442"/>
                <a:gd name="T31" fmla="*/ 140 h 260"/>
                <a:gd name="T32" fmla="*/ 424 w 442"/>
                <a:gd name="T33" fmla="*/ 14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2" h="260">
                  <a:moveTo>
                    <a:pt x="424" y="140"/>
                  </a:moveTo>
                  <a:cubicBezTo>
                    <a:pt x="433" y="140"/>
                    <a:pt x="442" y="140"/>
                    <a:pt x="442" y="130"/>
                  </a:cubicBezTo>
                  <a:cubicBezTo>
                    <a:pt x="442" y="120"/>
                    <a:pt x="433" y="120"/>
                    <a:pt x="424" y="120"/>
                  </a:cubicBezTo>
                  <a:lnTo>
                    <a:pt x="54" y="120"/>
                  </a:lnTo>
                  <a:cubicBezTo>
                    <a:pt x="81" y="99"/>
                    <a:pt x="95" y="79"/>
                    <a:pt x="99" y="72"/>
                  </a:cubicBezTo>
                  <a:cubicBezTo>
                    <a:pt x="121" y="38"/>
                    <a:pt x="125" y="7"/>
                    <a:pt x="125" y="6"/>
                  </a:cubicBezTo>
                  <a:cubicBezTo>
                    <a:pt x="125" y="0"/>
                    <a:pt x="119" y="0"/>
                    <a:pt x="115" y="0"/>
                  </a:cubicBezTo>
                  <a:cubicBezTo>
                    <a:pt x="107" y="0"/>
                    <a:pt x="106" y="1"/>
                    <a:pt x="104" y="10"/>
                  </a:cubicBezTo>
                  <a:cubicBezTo>
                    <a:pt x="93" y="59"/>
                    <a:pt x="63" y="100"/>
                    <a:pt x="7" y="124"/>
                  </a:cubicBezTo>
                  <a:cubicBezTo>
                    <a:pt x="2" y="126"/>
                    <a:pt x="0" y="127"/>
                    <a:pt x="0" y="130"/>
                  </a:cubicBezTo>
                  <a:cubicBezTo>
                    <a:pt x="0" y="134"/>
                    <a:pt x="2" y="135"/>
                    <a:pt x="7" y="137"/>
                  </a:cubicBezTo>
                  <a:cubicBezTo>
                    <a:pt x="59" y="158"/>
                    <a:pt x="92" y="197"/>
                    <a:pt x="105" y="253"/>
                  </a:cubicBezTo>
                  <a:cubicBezTo>
                    <a:pt x="106" y="259"/>
                    <a:pt x="107" y="260"/>
                    <a:pt x="115" y="260"/>
                  </a:cubicBezTo>
                  <a:cubicBezTo>
                    <a:pt x="119" y="260"/>
                    <a:pt x="125" y="260"/>
                    <a:pt x="125" y="255"/>
                  </a:cubicBezTo>
                  <a:cubicBezTo>
                    <a:pt x="125" y="254"/>
                    <a:pt x="121" y="222"/>
                    <a:pt x="100" y="189"/>
                  </a:cubicBezTo>
                  <a:cubicBezTo>
                    <a:pt x="90" y="174"/>
                    <a:pt x="75" y="156"/>
                    <a:pt x="54" y="140"/>
                  </a:cubicBezTo>
                  <a:lnTo>
                    <a:pt x="424" y="14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7" name="Freeform 300">
              <a:extLst>
                <a:ext uri="{FF2B5EF4-FFF2-40B4-BE49-F238E27FC236}">
                  <a16:creationId xmlns:a16="http://schemas.microsoft.com/office/drawing/2014/main" id="{B2FDF1EF-E60A-4CCE-AA97-EE227CEBDA7C}"/>
                </a:ext>
              </a:extLst>
            </p:cNvPr>
            <p:cNvSpPr>
              <a:spLocks noEditPoints="1"/>
            </p:cNvSpPr>
            <p:nvPr>
              <p:custDataLst>
                <p:tags r:id="rId62"/>
              </p:custDataLst>
            </p:nvPr>
          </p:nvSpPr>
          <p:spPr bwMode="auto">
            <a:xfrm>
              <a:off x="3165475" y="3602038"/>
              <a:ext cx="217487" cy="311150"/>
            </a:xfrm>
            <a:custGeom>
              <a:avLst/>
              <a:gdLst>
                <a:gd name="T0" fmla="*/ 193 w 344"/>
                <a:gd name="T1" fmla="*/ 349 h 449"/>
                <a:gd name="T2" fmla="*/ 344 w 344"/>
                <a:gd name="T3" fmla="*/ 134 h 449"/>
                <a:gd name="T4" fmla="*/ 217 w 344"/>
                <a:gd name="T5" fmla="*/ 0 h 449"/>
                <a:gd name="T6" fmla="*/ 0 w 344"/>
                <a:gd name="T7" fmla="*/ 230 h 449"/>
                <a:gd name="T8" fmla="*/ 127 w 344"/>
                <a:gd name="T9" fmla="*/ 363 h 449"/>
                <a:gd name="T10" fmla="*/ 176 w 344"/>
                <a:gd name="T11" fmla="*/ 355 h 449"/>
                <a:gd name="T12" fmla="*/ 174 w 344"/>
                <a:gd name="T13" fmla="*/ 394 h 449"/>
                <a:gd name="T14" fmla="*/ 215 w 344"/>
                <a:gd name="T15" fmla="*/ 449 h 449"/>
                <a:gd name="T16" fmla="*/ 299 w 344"/>
                <a:gd name="T17" fmla="*/ 352 h 449"/>
                <a:gd name="T18" fmla="*/ 293 w 344"/>
                <a:gd name="T19" fmla="*/ 347 h 449"/>
                <a:gd name="T20" fmla="*/ 287 w 344"/>
                <a:gd name="T21" fmla="*/ 353 h 449"/>
                <a:gd name="T22" fmla="*/ 229 w 344"/>
                <a:gd name="T23" fmla="*/ 400 h 449"/>
                <a:gd name="T24" fmla="*/ 193 w 344"/>
                <a:gd name="T25" fmla="*/ 349 h 449"/>
                <a:gd name="T26" fmla="*/ 99 w 344"/>
                <a:gd name="T27" fmla="*/ 345 h 449"/>
                <a:gd name="T28" fmla="*/ 43 w 344"/>
                <a:gd name="T29" fmla="*/ 246 h 449"/>
                <a:gd name="T30" fmla="*/ 94 w 344"/>
                <a:gd name="T31" fmla="*/ 87 h 449"/>
                <a:gd name="T32" fmla="*/ 214 w 344"/>
                <a:gd name="T33" fmla="*/ 13 h 449"/>
                <a:gd name="T34" fmla="*/ 300 w 344"/>
                <a:gd name="T35" fmla="*/ 119 h 449"/>
                <a:gd name="T36" fmla="*/ 191 w 344"/>
                <a:gd name="T37" fmla="*/ 332 h 449"/>
                <a:gd name="T38" fmla="*/ 147 w 344"/>
                <a:gd name="T39" fmla="*/ 278 h 449"/>
                <a:gd name="T40" fmla="*/ 96 w 344"/>
                <a:gd name="T41" fmla="*/ 329 h 449"/>
                <a:gd name="T42" fmla="*/ 99 w 344"/>
                <a:gd name="T43" fmla="*/ 345 h 449"/>
                <a:gd name="T44" fmla="*/ 130 w 344"/>
                <a:gd name="T45" fmla="*/ 351 h 449"/>
                <a:gd name="T46" fmla="*/ 107 w 344"/>
                <a:gd name="T47" fmla="*/ 329 h 449"/>
                <a:gd name="T48" fmla="*/ 147 w 344"/>
                <a:gd name="T49" fmla="*/ 289 h 449"/>
                <a:gd name="T50" fmla="*/ 178 w 344"/>
                <a:gd name="T51" fmla="*/ 332 h 449"/>
                <a:gd name="T52" fmla="*/ 172 w 344"/>
                <a:gd name="T53" fmla="*/ 342 h 449"/>
                <a:gd name="T54" fmla="*/ 130 w 344"/>
                <a:gd name="T55" fmla="*/ 351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44" h="449">
                  <a:moveTo>
                    <a:pt x="193" y="349"/>
                  </a:moveTo>
                  <a:cubicBezTo>
                    <a:pt x="271" y="320"/>
                    <a:pt x="344" y="231"/>
                    <a:pt x="344" y="134"/>
                  </a:cubicBezTo>
                  <a:cubicBezTo>
                    <a:pt x="344" y="54"/>
                    <a:pt x="291" y="0"/>
                    <a:pt x="217" y="0"/>
                  </a:cubicBezTo>
                  <a:cubicBezTo>
                    <a:pt x="109" y="0"/>
                    <a:pt x="0" y="114"/>
                    <a:pt x="0" y="230"/>
                  </a:cubicBezTo>
                  <a:cubicBezTo>
                    <a:pt x="0" y="313"/>
                    <a:pt x="55" y="363"/>
                    <a:pt x="127" y="363"/>
                  </a:cubicBezTo>
                  <a:cubicBezTo>
                    <a:pt x="140" y="363"/>
                    <a:pt x="157" y="361"/>
                    <a:pt x="176" y="355"/>
                  </a:cubicBezTo>
                  <a:cubicBezTo>
                    <a:pt x="174" y="386"/>
                    <a:pt x="174" y="387"/>
                    <a:pt x="174" y="394"/>
                  </a:cubicBezTo>
                  <a:cubicBezTo>
                    <a:pt x="174" y="410"/>
                    <a:pt x="174" y="449"/>
                    <a:pt x="215" y="449"/>
                  </a:cubicBezTo>
                  <a:cubicBezTo>
                    <a:pt x="275" y="449"/>
                    <a:pt x="299" y="357"/>
                    <a:pt x="299" y="352"/>
                  </a:cubicBezTo>
                  <a:cubicBezTo>
                    <a:pt x="299" y="348"/>
                    <a:pt x="295" y="347"/>
                    <a:pt x="293" y="347"/>
                  </a:cubicBezTo>
                  <a:cubicBezTo>
                    <a:pt x="289" y="347"/>
                    <a:pt x="288" y="350"/>
                    <a:pt x="287" y="353"/>
                  </a:cubicBezTo>
                  <a:cubicBezTo>
                    <a:pt x="275" y="388"/>
                    <a:pt x="246" y="400"/>
                    <a:pt x="229" y="400"/>
                  </a:cubicBezTo>
                  <a:cubicBezTo>
                    <a:pt x="206" y="400"/>
                    <a:pt x="198" y="387"/>
                    <a:pt x="193" y="349"/>
                  </a:cubicBezTo>
                  <a:close/>
                  <a:moveTo>
                    <a:pt x="99" y="345"/>
                  </a:moveTo>
                  <a:cubicBezTo>
                    <a:pt x="60" y="330"/>
                    <a:pt x="43" y="291"/>
                    <a:pt x="43" y="246"/>
                  </a:cubicBezTo>
                  <a:cubicBezTo>
                    <a:pt x="43" y="211"/>
                    <a:pt x="56" y="140"/>
                    <a:pt x="94" y="87"/>
                  </a:cubicBezTo>
                  <a:cubicBezTo>
                    <a:pt x="131" y="36"/>
                    <a:pt x="178" y="13"/>
                    <a:pt x="214" y="13"/>
                  </a:cubicBezTo>
                  <a:cubicBezTo>
                    <a:pt x="264" y="13"/>
                    <a:pt x="300" y="52"/>
                    <a:pt x="300" y="119"/>
                  </a:cubicBezTo>
                  <a:cubicBezTo>
                    <a:pt x="300" y="168"/>
                    <a:pt x="275" y="285"/>
                    <a:pt x="191" y="332"/>
                  </a:cubicBezTo>
                  <a:cubicBezTo>
                    <a:pt x="189" y="315"/>
                    <a:pt x="184" y="278"/>
                    <a:pt x="147" y="278"/>
                  </a:cubicBezTo>
                  <a:cubicBezTo>
                    <a:pt x="121" y="278"/>
                    <a:pt x="96" y="303"/>
                    <a:pt x="96" y="329"/>
                  </a:cubicBezTo>
                  <a:cubicBezTo>
                    <a:pt x="96" y="339"/>
                    <a:pt x="99" y="345"/>
                    <a:pt x="99" y="345"/>
                  </a:cubicBezTo>
                  <a:close/>
                  <a:moveTo>
                    <a:pt x="130" y="351"/>
                  </a:moveTo>
                  <a:cubicBezTo>
                    <a:pt x="123" y="351"/>
                    <a:pt x="107" y="351"/>
                    <a:pt x="107" y="329"/>
                  </a:cubicBezTo>
                  <a:cubicBezTo>
                    <a:pt x="107" y="309"/>
                    <a:pt x="126" y="289"/>
                    <a:pt x="147" y="289"/>
                  </a:cubicBezTo>
                  <a:cubicBezTo>
                    <a:pt x="168" y="289"/>
                    <a:pt x="178" y="301"/>
                    <a:pt x="178" y="332"/>
                  </a:cubicBezTo>
                  <a:cubicBezTo>
                    <a:pt x="178" y="339"/>
                    <a:pt x="177" y="340"/>
                    <a:pt x="172" y="342"/>
                  </a:cubicBezTo>
                  <a:cubicBezTo>
                    <a:pt x="159" y="347"/>
                    <a:pt x="144" y="351"/>
                    <a:pt x="130" y="351"/>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8" name="Freeform 301">
              <a:extLst>
                <a:ext uri="{FF2B5EF4-FFF2-40B4-BE49-F238E27FC236}">
                  <a16:creationId xmlns:a16="http://schemas.microsoft.com/office/drawing/2014/main" id="{794109BF-6353-4418-9637-E2BF80CE52B3}"/>
                </a:ext>
              </a:extLst>
            </p:cNvPr>
            <p:cNvSpPr>
              <a:spLocks/>
            </p:cNvSpPr>
            <p:nvPr>
              <p:custDataLst>
                <p:tags r:id="rId63"/>
              </p:custDataLst>
            </p:nvPr>
          </p:nvSpPr>
          <p:spPr bwMode="auto">
            <a:xfrm>
              <a:off x="3430588" y="3586163"/>
              <a:ext cx="73025" cy="346075"/>
            </a:xfrm>
            <a:custGeom>
              <a:avLst/>
              <a:gdLst>
                <a:gd name="T0" fmla="*/ 116 w 116"/>
                <a:gd name="T1" fmla="*/ 494 h 499"/>
                <a:gd name="T2" fmla="*/ 108 w 116"/>
                <a:gd name="T3" fmla="*/ 483 h 499"/>
                <a:gd name="T4" fmla="*/ 29 w 116"/>
                <a:gd name="T5" fmla="*/ 249 h 499"/>
                <a:gd name="T6" fmla="*/ 110 w 116"/>
                <a:gd name="T7" fmla="*/ 13 h 499"/>
                <a:gd name="T8" fmla="*/ 116 w 116"/>
                <a:gd name="T9" fmla="*/ 5 h 499"/>
                <a:gd name="T10" fmla="*/ 111 w 116"/>
                <a:gd name="T11" fmla="*/ 0 h 499"/>
                <a:gd name="T12" fmla="*/ 32 w 116"/>
                <a:gd name="T13" fmla="*/ 97 h 499"/>
                <a:gd name="T14" fmla="*/ 0 w 116"/>
                <a:gd name="T15" fmla="*/ 249 h 499"/>
                <a:gd name="T16" fmla="*/ 33 w 116"/>
                <a:gd name="T17" fmla="*/ 405 h 499"/>
                <a:gd name="T18" fmla="*/ 111 w 116"/>
                <a:gd name="T19" fmla="*/ 499 h 499"/>
                <a:gd name="T20" fmla="*/ 116 w 116"/>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494"/>
                  </a:moveTo>
                  <a:cubicBezTo>
                    <a:pt x="116" y="492"/>
                    <a:pt x="116" y="491"/>
                    <a:pt x="108" y="483"/>
                  </a:cubicBezTo>
                  <a:cubicBezTo>
                    <a:pt x="45" y="420"/>
                    <a:pt x="29" y="326"/>
                    <a:pt x="29" y="249"/>
                  </a:cubicBezTo>
                  <a:cubicBezTo>
                    <a:pt x="29" y="162"/>
                    <a:pt x="48" y="76"/>
                    <a:pt x="110" y="13"/>
                  </a:cubicBezTo>
                  <a:cubicBezTo>
                    <a:pt x="116" y="7"/>
                    <a:pt x="116" y="6"/>
                    <a:pt x="116" y="5"/>
                  </a:cubicBezTo>
                  <a:cubicBezTo>
                    <a:pt x="116" y="1"/>
                    <a:pt x="114" y="0"/>
                    <a:pt x="111" y="0"/>
                  </a:cubicBezTo>
                  <a:cubicBezTo>
                    <a:pt x="106" y="0"/>
                    <a:pt x="61" y="34"/>
                    <a:pt x="32" y="97"/>
                  </a:cubicBezTo>
                  <a:cubicBezTo>
                    <a:pt x="6" y="152"/>
                    <a:pt x="0" y="207"/>
                    <a:pt x="0" y="249"/>
                  </a:cubicBezTo>
                  <a:cubicBezTo>
                    <a:pt x="0" y="288"/>
                    <a:pt x="6" y="349"/>
                    <a:pt x="33" y="405"/>
                  </a:cubicBezTo>
                  <a:cubicBezTo>
                    <a:pt x="63" y="466"/>
                    <a:pt x="106" y="499"/>
                    <a:pt x="111" y="499"/>
                  </a:cubicBezTo>
                  <a:cubicBezTo>
                    <a:pt x="114" y="499"/>
                    <a:pt x="116" y="497"/>
                    <a:pt x="116" y="494"/>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9" name="Freeform 302">
              <a:extLst>
                <a:ext uri="{FF2B5EF4-FFF2-40B4-BE49-F238E27FC236}">
                  <a16:creationId xmlns:a16="http://schemas.microsoft.com/office/drawing/2014/main" id="{8961CB8F-639F-434C-860A-179E3EF4F873}"/>
                </a:ext>
              </a:extLst>
            </p:cNvPr>
            <p:cNvSpPr>
              <a:spLocks/>
            </p:cNvSpPr>
            <p:nvPr>
              <p:custDataLst>
                <p:tags r:id="rId64"/>
              </p:custDataLst>
            </p:nvPr>
          </p:nvSpPr>
          <p:spPr bwMode="auto">
            <a:xfrm>
              <a:off x="3536950" y="3692525"/>
              <a:ext cx="115887" cy="157163"/>
            </a:xfrm>
            <a:custGeom>
              <a:avLst/>
              <a:gdLst>
                <a:gd name="T0" fmla="*/ 169 w 183"/>
                <a:gd name="T1" fmla="*/ 33 h 225"/>
                <a:gd name="T2" fmla="*/ 145 w 183"/>
                <a:gd name="T3" fmla="*/ 56 h 225"/>
                <a:gd name="T4" fmla="*/ 160 w 183"/>
                <a:gd name="T5" fmla="*/ 70 h 225"/>
                <a:gd name="T6" fmla="*/ 183 w 183"/>
                <a:gd name="T7" fmla="*/ 42 h 225"/>
                <a:gd name="T8" fmla="*/ 124 w 183"/>
                <a:gd name="T9" fmla="*/ 0 h 225"/>
                <a:gd name="T10" fmla="*/ 40 w 183"/>
                <a:gd name="T11" fmla="*/ 72 h 225"/>
                <a:gd name="T12" fmla="*/ 91 w 183"/>
                <a:gd name="T13" fmla="*/ 122 h 225"/>
                <a:gd name="T14" fmla="*/ 143 w 183"/>
                <a:gd name="T15" fmla="*/ 160 h 225"/>
                <a:gd name="T16" fmla="*/ 71 w 183"/>
                <a:gd name="T17" fmla="*/ 215 h 225"/>
                <a:gd name="T18" fmla="*/ 15 w 183"/>
                <a:gd name="T19" fmla="*/ 188 h 225"/>
                <a:gd name="T20" fmla="*/ 46 w 183"/>
                <a:gd name="T21" fmla="*/ 162 h 225"/>
                <a:gd name="T22" fmla="*/ 28 w 183"/>
                <a:gd name="T23" fmla="*/ 144 h 225"/>
                <a:gd name="T24" fmla="*/ 0 w 183"/>
                <a:gd name="T25" fmla="*/ 177 h 225"/>
                <a:gd name="T26" fmla="*/ 71 w 183"/>
                <a:gd name="T27" fmla="*/ 225 h 225"/>
                <a:gd name="T28" fmla="*/ 171 w 183"/>
                <a:gd name="T29" fmla="*/ 143 h 225"/>
                <a:gd name="T30" fmla="*/ 156 w 183"/>
                <a:gd name="T31" fmla="*/ 106 h 225"/>
                <a:gd name="T32" fmla="*/ 106 w 183"/>
                <a:gd name="T33" fmla="*/ 85 h 225"/>
                <a:gd name="T34" fmla="*/ 68 w 183"/>
                <a:gd name="T35" fmla="*/ 55 h 225"/>
                <a:gd name="T36" fmla="*/ 124 w 183"/>
                <a:gd name="T37" fmla="*/ 10 h 225"/>
                <a:gd name="T38" fmla="*/ 169 w 183"/>
                <a:gd name="T39" fmla="*/ 3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3" h="225">
                  <a:moveTo>
                    <a:pt x="169" y="33"/>
                  </a:moveTo>
                  <a:cubicBezTo>
                    <a:pt x="155" y="34"/>
                    <a:pt x="145" y="45"/>
                    <a:pt x="145" y="56"/>
                  </a:cubicBezTo>
                  <a:cubicBezTo>
                    <a:pt x="145" y="63"/>
                    <a:pt x="149" y="70"/>
                    <a:pt x="160" y="70"/>
                  </a:cubicBezTo>
                  <a:cubicBezTo>
                    <a:pt x="171" y="70"/>
                    <a:pt x="183" y="62"/>
                    <a:pt x="183" y="42"/>
                  </a:cubicBezTo>
                  <a:cubicBezTo>
                    <a:pt x="183" y="20"/>
                    <a:pt x="162" y="0"/>
                    <a:pt x="124" y="0"/>
                  </a:cubicBezTo>
                  <a:cubicBezTo>
                    <a:pt x="58" y="0"/>
                    <a:pt x="40" y="50"/>
                    <a:pt x="40" y="72"/>
                  </a:cubicBezTo>
                  <a:cubicBezTo>
                    <a:pt x="40" y="111"/>
                    <a:pt x="76" y="119"/>
                    <a:pt x="91" y="122"/>
                  </a:cubicBezTo>
                  <a:cubicBezTo>
                    <a:pt x="117" y="127"/>
                    <a:pt x="143" y="132"/>
                    <a:pt x="143" y="160"/>
                  </a:cubicBezTo>
                  <a:cubicBezTo>
                    <a:pt x="143" y="173"/>
                    <a:pt x="131" y="215"/>
                    <a:pt x="71" y="215"/>
                  </a:cubicBezTo>
                  <a:cubicBezTo>
                    <a:pt x="64" y="215"/>
                    <a:pt x="26" y="215"/>
                    <a:pt x="15" y="188"/>
                  </a:cubicBezTo>
                  <a:cubicBezTo>
                    <a:pt x="34" y="191"/>
                    <a:pt x="46" y="176"/>
                    <a:pt x="46" y="162"/>
                  </a:cubicBezTo>
                  <a:cubicBezTo>
                    <a:pt x="46" y="150"/>
                    <a:pt x="38" y="144"/>
                    <a:pt x="28" y="144"/>
                  </a:cubicBezTo>
                  <a:cubicBezTo>
                    <a:pt x="15" y="144"/>
                    <a:pt x="0" y="155"/>
                    <a:pt x="0" y="177"/>
                  </a:cubicBezTo>
                  <a:cubicBezTo>
                    <a:pt x="0" y="206"/>
                    <a:pt x="28" y="225"/>
                    <a:pt x="71" y="225"/>
                  </a:cubicBezTo>
                  <a:cubicBezTo>
                    <a:pt x="152" y="225"/>
                    <a:pt x="171" y="165"/>
                    <a:pt x="171" y="143"/>
                  </a:cubicBezTo>
                  <a:cubicBezTo>
                    <a:pt x="171" y="125"/>
                    <a:pt x="162" y="112"/>
                    <a:pt x="156" y="106"/>
                  </a:cubicBezTo>
                  <a:cubicBezTo>
                    <a:pt x="142" y="92"/>
                    <a:pt x="128" y="90"/>
                    <a:pt x="106" y="85"/>
                  </a:cubicBezTo>
                  <a:cubicBezTo>
                    <a:pt x="88" y="81"/>
                    <a:pt x="68" y="78"/>
                    <a:pt x="68" y="55"/>
                  </a:cubicBezTo>
                  <a:cubicBezTo>
                    <a:pt x="68" y="41"/>
                    <a:pt x="80" y="10"/>
                    <a:pt x="124" y="10"/>
                  </a:cubicBezTo>
                  <a:cubicBezTo>
                    <a:pt x="136" y="10"/>
                    <a:pt x="161" y="14"/>
                    <a:pt x="169" y="33"/>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0" name="Freeform 303">
              <a:extLst>
                <a:ext uri="{FF2B5EF4-FFF2-40B4-BE49-F238E27FC236}">
                  <a16:creationId xmlns:a16="http://schemas.microsoft.com/office/drawing/2014/main" id="{9F96A27B-278B-42FB-9E72-5AC281DA5FAB}"/>
                </a:ext>
              </a:extLst>
            </p:cNvPr>
            <p:cNvSpPr>
              <a:spLocks/>
            </p:cNvSpPr>
            <p:nvPr>
              <p:custDataLst>
                <p:tags r:id="rId65"/>
              </p:custDataLst>
            </p:nvPr>
          </p:nvSpPr>
          <p:spPr bwMode="auto">
            <a:xfrm>
              <a:off x="3678238" y="3746500"/>
              <a:ext cx="74612" cy="153988"/>
            </a:xfrm>
            <a:custGeom>
              <a:avLst/>
              <a:gdLst>
                <a:gd name="T0" fmla="*/ 71 w 118"/>
                <a:gd name="T1" fmla="*/ 80 h 221"/>
                <a:gd name="T2" fmla="*/ 106 w 118"/>
                <a:gd name="T3" fmla="*/ 80 h 221"/>
                <a:gd name="T4" fmla="*/ 118 w 118"/>
                <a:gd name="T5" fmla="*/ 72 h 221"/>
                <a:gd name="T6" fmla="*/ 107 w 118"/>
                <a:gd name="T7" fmla="*/ 67 h 221"/>
                <a:gd name="T8" fmla="*/ 74 w 118"/>
                <a:gd name="T9" fmla="*/ 67 h 221"/>
                <a:gd name="T10" fmla="*/ 87 w 118"/>
                <a:gd name="T11" fmla="*/ 16 h 221"/>
                <a:gd name="T12" fmla="*/ 88 w 118"/>
                <a:gd name="T13" fmla="*/ 11 h 221"/>
                <a:gd name="T14" fmla="*/ 76 w 118"/>
                <a:gd name="T15" fmla="*/ 0 h 221"/>
                <a:gd name="T16" fmla="*/ 60 w 118"/>
                <a:gd name="T17" fmla="*/ 15 h 221"/>
                <a:gd name="T18" fmla="*/ 47 w 118"/>
                <a:gd name="T19" fmla="*/ 67 h 221"/>
                <a:gd name="T20" fmla="*/ 11 w 118"/>
                <a:gd name="T21" fmla="*/ 67 h 221"/>
                <a:gd name="T22" fmla="*/ 0 w 118"/>
                <a:gd name="T23" fmla="*/ 75 h 221"/>
                <a:gd name="T24" fmla="*/ 10 w 118"/>
                <a:gd name="T25" fmla="*/ 80 h 221"/>
                <a:gd name="T26" fmla="*/ 43 w 118"/>
                <a:gd name="T27" fmla="*/ 80 h 221"/>
                <a:gd name="T28" fmla="*/ 23 w 118"/>
                <a:gd name="T29" fmla="*/ 162 h 221"/>
                <a:gd name="T30" fmla="*/ 18 w 118"/>
                <a:gd name="T31" fmla="*/ 188 h 221"/>
                <a:gd name="T32" fmla="*/ 55 w 118"/>
                <a:gd name="T33" fmla="*/ 221 h 221"/>
                <a:gd name="T34" fmla="*/ 116 w 118"/>
                <a:gd name="T35" fmla="*/ 168 h 221"/>
                <a:gd name="T36" fmla="*/ 110 w 118"/>
                <a:gd name="T37" fmla="*/ 163 h 221"/>
                <a:gd name="T38" fmla="*/ 103 w 118"/>
                <a:gd name="T39" fmla="*/ 170 h 221"/>
                <a:gd name="T40" fmla="*/ 56 w 118"/>
                <a:gd name="T41" fmla="*/ 211 h 221"/>
                <a:gd name="T42" fmla="*/ 44 w 118"/>
                <a:gd name="T43" fmla="*/ 194 h 221"/>
                <a:gd name="T44" fmla="*/ 46 w 118"/>
                <a:gd name="T45" fmla="*/ 180 h 221"/>
                <a:gd name="T46" fmla="*/ 71 w 118"/>
                <a:gd name="T47" fmla="*/ 8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 h="221">
                  <a:moveTo>
                    <a:pt x="71" y="80"/>
                  </a:moveTo>
                  <a:lnTo>
                    <a:pt x="106" y="80"/>
                  </a:lnTo>
                  <a:cubicBezTo>
                    <a:pt x="113" y="80"/>
                    <a:pt x="118" y="80"/>
                    <a:pt x="118" y="72"/>
                  </a:cubicBezTo>
                  <a:cubicBezTo>
                    <a:pt x="118" y="67"/>
                    <a:pt x="113" y="67"/>
                    <a:pt x="107" y="67"/>
                  </a:cubicBezTo>
                  <a:lnTo>
                    <a:pt x="74" y="67"/>
                  </a:lnTo>
                  <a:lnTo>
                    <a:pt x="87" y="16"/>
                  </a:lnTo>
                  <a:cubicBezTo>
                    <a:pt x="87" y="14"/>
                    <a:pt x="88" y="12"/>
                    <a:pt x="88" y="11"/>
                  </a:cubicBezTo>
                  <a:cubicBezTo>
                    <a:pt x="88" y="5"/>
                    <a:pt x="83" y="0"/>
                    <a:pt x="76" y="0"/>
                  </a:cubicBezTo>
                  <a:cubicBezTo>
                    <a:pt x="67" y="0"/>
                    <a:pt x="62" y="6"/>
                    <a:pt x="60" y="15"/>
                  </a:cubicBezTo>
                  <a:cubicBezTo>
                    <a:pt x="57" y="23"/>
                    <a:pt x="62" y="7"/>
                    <a:pt x="47" y="67"/>
                  </a:cubicBezTo>
                  <a:lnTo>
                    <a:pt x="11" y="67"/>
                  </a:lnTo>
                  <a:cubicBezTo>
                    <a:pt x="4" y="67"/>
                    <a:pt x="0" y="67"/>
                    <a:pt x="0" y="75"/>
                  </a:cubicBezTo>
                  <a:cubicBezTo>
                    <a:pt x="0" y="80"/>
                    <a:pt x="4" y="80"/>
                    <a:pt x="10" y="80"/>
                  </a:cubicBezTo>
                  <a:lnTo>
                    <a:pt x="43" y="80"/>
                  </a:lnTo>
                  <a:lnTo>
                    <a:pt x="23" y="162"/>
                  </a:lnTo>
                  <a:cubicBezTo>
                    <a:pt x="21" y="171"/>
                    <a:pt x="18" y="183"/>
                    <a:pt x="18" y="188"/>
                  </a:cubicBezTo>
                  <a:cubicBezTo>
                    <a:pt x="18" y="209"/>
                    <a:pt x="35" y="221"/>
                    <a:pt x="55" y="221"/>
                  </a:cubicBezTo>
                  <a:cubicBezTo>
                    <a:pt x="94" y="221"/>
                    <a:pt x="116" y="172"/>
                    <a:pt x="116" y="168"/>
                  </a:cubicBezTo>
                  <a:cubicBezTo>
                    <a:pt x="116" y="163"/>
                    <a:pt x="111" y="163"/>
                    <a:pt x="110" y="163"/>
                  </a:cubicBezTo>
                  <a:cubicBezTo>
                    <a:pt x="106" y="163"/>
                    <a:pt x="105" y="164"/>
                    <a:pt x="103" y="170"/>
                  </a:cubicBezTo>
                  <a:cubicBezTo>
                    <a:pt x="93" y="192"/>
                    <a:pt x="75" y="211"/>
                    <a:pt x="56" y="211"/>
                  </a:cubicBezTo>
                  <a:cubicBezTo>
                    <a:pt x="49" y="211"/>
                    <a:pt x="44" y="207"/>
                    <a:pt x="44" y="194"/>
                  </a:cubicBezTo>
                  <a:cubicBezTo>
                    <a:pt x="44" y="191"/>
                    <a:pt x="45" y="183"/>
                    <a:pt x="46" y="180"/>
                  </a:cubicBezTo>
                  <a:lnTo>
                    <a:pt x="71" y="8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1" name="Freeform 304">
              <a:extLst>
                <a:ext uri="{FF2B5EF4-FFF2-40B4-BE49-F238E27FC236}">
                  <a16:creationId xmlns:a16="http://schemas.microsoft.com/office/drawing/2014/main" id="{CDBA4EF9-BCFD-485A-B7CB-9D265F7795B7}"/>
                </a:ext>
              </a:extLst>
            </p:cNvPr>
            <p:cNvSpPr>
              <a:spLocks/>
            </p:cNvSpPr>
            <p:nvPr>
              <p:custDataLst>
                <p:tags r:id="rId66"/>
              </p:custDataLst>
            </p:nvPr>
          </p:nvSpPr>
          <p:spPr bwMode="auto">
            <a:xfrm>
              <a:off x="3805238" y="3808413"/>
              <a:ext cx="38100" cy="104775"/>
            </a:xfrm>
            <a:custGeom>
              <a:avLst/>
              <a:gdLst>
                <a:gd name="T0" fmla="*/ 59 w 59"/>
                <a:gd name="T1" fmla="*/ 53 h 149"/>
                <a:gd name="T2" fmla="*/ 27 w 59"/>
                <a:gd name="T3" fmla="*/ 0 h 149"/>
                <a:gd name="T4" fmla="*/ 0 w 59"/>
                <a:gd name="T5" fmla="*/ 27 h 149"/>
                <a:gd name="T6" fmla="*/ 27 w 59"/>
                <a:gd name="T7" fmla="*/ 53 h 149"/>
                <a:gd name="T8" fmla="*/ 44 w 59"/>
                <a:gd name="T9" fmla="*/ 47 h 149"/>
                <a:gd name="T10" fmla="*/ 47 w 59"/>
                <a:gd name="T11" fmla="*/ 45 h 149"/>
                <a:gd name="T12" fmla="*/ 48 w 59"/>
                <a:gd name="T13" fmla="*/ 53 h 149"/>
                <a:gd name="T14" fmla="*/ 14 w 59"/>
                <a:gd name="T15" fmla="*/ 136 h 149"/>
                <a:gd name="T16" fmla="*/ 8 w 59"/>
                <a:gd name="T17" fmla="*/ 144 h 149"/>
                <a:gd name="T18" fmla="*/ 13 w 59"/>
                <a:gd name="T19" fmla="*/ 149 h 149"/>
                <a:gd name="T20" fmla="*/ 59 w 59"/>
                <a:gd name="T21" fmla="*/ 5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49">
                  <a:moveTo>
                    <a:pt x="59" y="53"/>
                  </a:moveTo>
                  <a:cubicBezTo>
                    <a:pt x="59" y="20"/>
                    <a:pt x="46" y="0"/>
                    <a:pt x="27" y="0"/>
                  </a:cubicBezTo>
                  <a:cubicBezTo>
                    <a:pt x="10" y="0"/>
                    <a:pt x="0" y="13"/>
                    <a:pt x="0" y="27"/>
                  </a:cubicBezTo>
                  <a:cubicBezTo>
                    <a:pt x="0" y="40"/>
                    <a:pt x="10" y="53"/>
                    <a:pt x="27" y="53"/>
                  </a:cubicBezTo>
                  <a:cubicBezTo>
                    <a:pt x="33" y="53"/>
                    <a:pt x="39" y="51"/>
                    <a:pt x="44" y="47"/>
                  </a:cubicBezTo>
                  <a:cubicBezTo>
                    <a:pt x="46" y="46"/>
                    <a:pt x="46" y="45"/>
                    <a:pt x="47" y="45"/>
                  </a:cubicBezTo>
                  <a:cubicBezTo>
                    <a:pt x="47" y="45"/>
                    <a:pt x="48" y="46"/>
                    <a:pt x="48" y="53"/>
                  </a:cubicBezTo>
                  <a:cubicBezTo>
                    <a:pt x="48" y="89"/>
                    <a:pt x="30" y="119"/>
                    <a:pt x="14" y="136"/>
                  </a:cubicBezTo>
                  <a:cubicBezTo>
                    <a:pt x="8" y="141"/>
                    <a:pt x="8" y="142"/>
                    <a:pt x="8" y="144"/>
                  </a:cubicBezTo>
                  <a:cubicBezTo>
                    <a:pt x="8" y="147"/>
                    <a:pt x="11" y="149"/>
                    <a:pt x="13" y="149"/>
                  </a:cubicBezTo>
                  <a:cubicBezTo>
                    <a:pt x="19" y="149"/>
                    <a:pt x="59" y="111"/>
                    <a:pt x="59" y="53"/>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2" name="Freeform 305">
              <a:extLst>
                <a:ext uri="{FF2B5EF4-FFF2-40B4-BE49-F238E27FC236}">
                  <a16:creationId xmlns:a16="http://schemas.microsoft.com/office/drawing/2014/main" id="{65AD6D57-0DB9-4EC1-ADB9-9A4F9B0B3745}"/>
                </a:ext>
              </a:extLst>
            </p:cNvPr>
            <p:cNvSpPr>
              <a:spLocks noEditPoints="1"/>
            </p:cNvSpPr>
            <p:nvPr>
              <p:custDataLst>
                <p:tags r:id="rId67"/>
              </p:custDataLst>
            </p:nvPr>
          </p:nvSpPr>
          <p:spPr bwMode="auto">
            <a:xfrm>
              <a:off x="3930650" y="3692525"/>
              <a:ext cx="144462" cy="157163"/>
            </a:xfrm>
            <a:custGeom>
              <a:avLst/>
              <a:gdLst>
                <a:gd name="T0" fmla="*/ 166 w 228"/>
                <a:gd name="T1" fmla="*/ 31 h 225"/>
                <a:gd name="T2" fmla="*/ 120 w 228"/>
                <a:gd name="T3" fmla="*/ 0 h 225"/>
                <a:gd name="T4" fmla="*/ 0 w 228"/>
                <a:gd name="T5" fmla="*/ 146 h 225"/>
                <a:gd name="T6" fmla="*/ 66 w 228"/>
                <a:gd name="T7" fmla="*/ 225 h 225"/>
                <a:gd name="T8" fmla="*/ 131 w 228"/>
                <a:gd name="T9" fmla="*/ 188 h 225"/>
                <a:gd name="T10" fmla="*/ 177 w 228"/>
                <a:gd name="T11" fmla="*/ 225 h 225"/>
                <a:gd name="T12" fmla="*/ 213 w 228"/>
                <a:gd name="T13" fmla="*/ 198 h 225"/>
                <a:gd name="T14" fmla="*/ 228 w 228"/>
                <a:gd name="T15" fmla="*/ 149 h 225"/>
                <a:gd name="T16" fmla="*/ 222 w 228"/>
                <a:gd name="T17" fmla="*/ 144 h 225"/>
                <a:gd name="T18" fmla="*/ 215 w 228"/>
                <a:gd name="T19" fmla="*/ 153 h 225"/>
                <a:gd name="T20" fmla="*/ 178 w 228"/>
                <a:gd name="T21" fmla="*/ 215 h 225"/>
                <a:gd name="T22" fmla="*/ 163 w 228"/>
                <a:gd name="T23" fmla="*/ 192 h 225"/>
                <a:gd name="T24" fmla="*/ 169 w 228"/>
                <a:gd name="T25" fmla="*/ 155 h 225"/>
                <a:gd name="T26" fmla="*/ 180 w 228"/>
                <a:gd name="T27" fmla="*/ 110 h 225"/>
                <a:gd name="T28" fmla="*/ 198 w 228"/>
                <a:gd name="T29" fmla="*/ 40 h 225"/>
                <a:gd name="T30" fmla="*/ 201 w 228"/>
                <a:gd name="T31" fmla="*/ 23 h 225"/>
                <a:gd name="T32" fmla="*/ 187 w 228"/>
                <a:gd name="T33" fmla="*/ 9 h 225"/>
                <a:gd name="T34" fmla="*/ 166 w 228"/>
                <a:gd name="T35" fmla="*/ 31 h 225"/>
                <a:gd name="T36" fmla="*/ 134 w 228"/>
                <a:gd name="T37" fmla="*/ 161 h 225"/>
                <a:gd name="T38" fmla="*/ 124 w 228"/>
                <a:gd name="T39" fmla="*/ 179 h 225"/>
                <a:gd name="T40" fmla="*/ 67 w 228"/>
                <a:gd name="T41" fmla="*/ 215 h 225"/>
                <a:gd name="T42" fmla="*/ 35 w 228"/>
                <a:gd name="T43" fmla="*/ 168 h 225"/>
                <a:gd name="T44" fmla="*/ 63 w 228"/>
                <a:gd name="T45" fmla="*/ 58 h 225"/>
                <a:gd name="T46" fmla="*/ 121 w 228"/>
                <a:gd name="T47" fmla="*/ 10 h 225"/>
                <a:gd name="T48" fmla="*/ 160 w 228"/>
                <a:gd name="T49" fmla="*/ 54 h 225"/>
                <a:gd name="T50" fmla="*/ 159 w 228"/>
                <a:gd name="T51" fmla="*/ 63 h 225"/>
                <a:gd name="T52" fmla="*/ 134 w 228"/>
                <a:gd name="T53" fmla="*/ 16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25">
                  <a:moveTo>
                    <a:pt x="166" y="31"/>
                  </a:moveTo>
                  <a:cubicBezTo>
                    <a:pt x="157" y="13"/>
                    <a:pt x="143" y="0"/>
                    <a:pt x="120" y="0"/>
                  </a:cubicBezTo>
                  <a:cubicBezTo>
                    <a:pt x="62" y="0"/>
                    <a:pt x="0" y="73"/>
                    <a:pt x="0" y="146"/>
                  </a:cubicBezTo>
                  <a:cubicBezTo>
                    <a:pt x="0" y="193"/>
                    <a:pt x="27" y="225"/>
                    <a:pt x="66" y="225"/>
                  </a:cubicBezTo>
                  <a:cubicBezTo>
                    <a:pt x="76" y="225"/>
                    <a:pt x="101" y="223"/>
                    <a:pt x="131" y="188"/>
                  </a:cubicBezTo>
                  <a:cubicBezTo>
                    <a:pt x="135" y="209"/>
                    <a:pt x="153" y="225"/>
                    <a:pt x="177" y="225"/>
                  </a:cubicBezTo>
                  <a:cubicBezTo>
                    <a:pt x="194" y="225"/>
                    <a:pt x="205" y="214"/>
                    <a:pt x="213" y="198"/>
                  </a:cubicBezTo>
                  <a:cubicBezTo>
                    <a:pt x="222" y="180"/>
                    <a:pt x="228" y="150"/>
                    <a:pt x="228" y="149"/>
                  </a:cubicBezTo>
                  <a:cubicBezTo>
                    <a:pt x="228" y="144"/>
                    <a:pt x="224" y="144"/>
                    <a:pt x="222" y="144"/>
                  </a:cubicBezTo>
                  <a:cubicBezTo>
                    <a:pt x="217" y="144"/>
                    <a:pt x="217" y="146"/>
                    <a:pt x="215" y="153"/>
                  </a:cubicBezTo>
                  <a:cubicBezTo>
                    <a:pt x="207" y="185"/>
                    <a:pt x="198" y="215"/>
                    <a:pt x="178" y="215"/>
                  </a:cubicBezTo>
                  <a:cubicBezTo>
                    <a:pt x="164" y="215"/>
                    <a:pt x="163" y="202"/>
                    <a:pt x="163" y="192"/>
                  </a:cubicBezTo>
                  <a:cubicBezTo>
                    <a:pt x="163" y="181"/>
                    <a:pt x="164" y="177"/>
                    <a:pt x="169" y="155"/>
                  </a:cubicBezTo>
                  <a:cubicBezTo>
                    <a:pt x="175" y="134"/>
                    <a:pt x="176" y="129"/>
                    <a:pt x="180" y="110"/>
                  </a:cubicBezTo>
                  <a:lnTo>
                    <a:pt x="198" y="40"/>
                  </a:lnTo>
                  <a:cubicBezTo>
                    <a:pt x="201" y="26"/>
                    <a:pt x="201" y="25"/>
                    <a:pt x="201" y="23"/>
                  </a:cubicBezTo>
                  <a:cubicBezTo>
                    <a:pt x="201" y="14"/>
                    <a:pt x="195" y="9"/>
                    <a:pt x="187" y="9"/>
                  </a:cubicBezTo>
                  <a:cubicBezTo>
                    <a:pt x="175" y="9"/>
                    <a:pt x="168" y="20"/>
                    <a:pt x="166" y="31"/>
                  </a:cubicBezTo>
                  <a:close/>
                  <a:moveTo>
                    <a:pt x="134" y="161"/>
                  </a:moveTo>
                  <a:cubicBezTo>
                    <a:pt x="131" y="170"/>
                    <a:pt x="131" y="171"/>
                    <a:pt x="124" y="179"/>
                  </a:cubicBezTo>
                  <a:cubicBezTo>
                    <a:pt x="102" y="207"/>
                    <a:pt x="81" y="215"/>
                    <a:pt x="67" y="215"/>
                  </a:cubicBezTo>
                  <a:cubicBezTo>
                    <a:pt x="42" y="215"/>
                    <a:pt x="35" y="187"/>
                    <a:pt x="35" y="168"/>
                  </a:cubicBezTo>
                  <a:cubicBezTo>
                    <a:pt x="35" y="143"/>
                    <a:pt x="51" y="81"/>
                    <a:pt x="63" y="58"/>
                  </a:cubicBezTo>
                  <a:cubicBezTo>
                    <a:pt x="78" y="29"/>
                    <a:pt x="101" y="10"/>
                    <a:pt x="121" y="10"/>
                  </a:cubicBezTo>
                  <a:cubicBezTo>
                    <a:pt x="153" y="10"/>
                    <a:pt x="160" y="51"/>
                    <a:pt x="160" y="54"/>
                  </a:cubicBezTo>
                  <a:cubicBezTo>
                    <a:pt x="160" y="57"/>
                    <a:pt x="159" y="60"/>
                    <a:pt x="159" y="63"/>
                  </a:cubicBezTo>
                  <a:lnTo>
                    <a:pt x="134" y="161"/>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3" name="Freeform 306">
              <a:extLst>
                <a:ext uri="{FF2B5EF4-FFF2-40B4-BE49-F238E27FC236}">
                  <a16:creationId xmlns:a16="http://schemas.microsoft.com/office/drawing/2014/main" id="{06F9F6FA-4B09-4778-8236-A1FBEAF7FCD2}"/>
                </a:ext>
              </a:extLst>
            </p:cNvPr>
            <p:cNvSpPr>
              <a:spLocks/>
            </p:cNvSpPr>
            <p:nvPr>
              <p:custDataLst>
                <p:tags r:id="rId68"/>
              </p:custDataLst>
            </p:nvPr>
          </p:nvSpPr>
          <p:spPr bwMode="auto">
            <a:xfrm>
              <a:off x="4094163" y="3746500"/>
              <a:ext cx="74612" cy="153988"/>
            </a:xfrm>
            <a:custGeom>
              <a:avLst/>
              <a:gdLst>
                <a:gd name="T0" fmla="*/ 71 w 118"/>
                <a:gd name="T1" fmla="*/ 80 h 221"/>
                <a:gd name="T2" fmla="*/ 107 w 118"/>
                <a:gd name="T3" fmla="*/ 80 h 221"/>
                <a:gd name="T4" fmla="*/ 118 w 118"/>
                <a:gd name="T5" fmla="*/ 72 h 221"/>
                <a:gd name="T6" fmla="*/ 107 w 118"/>
                <a:gd name="T7" fmla="*/ 67 h 221"/>
                <a:gd name="T8" fmla="*/ 74 w 118"/>
                <a:gd name="T9" fmla="*/ 67 h 221"/>
                <a:gd name="T10" fmla="*/ 87 w 118"/>
                <a:gd name="T11" fmla="*/ 16 h 221"/>
                <a:gd name="T12" fmla="*/ 88 w 118"/>
                <a:gd name="T13" fmla="*/ 11 h 221"/>
                <a:gd name="T14" fmla="*/ 76 w 118"/>
                <a:gd name="T15" fmla="*/ 0 h 221"/>
                <a:gd name="T16" fmla="*/ 60 w 118"/>
                <a:gd name="T17" fmla="*/ 15 h 221"/>
                <a:gd name="T18" fmla="*/ 47 w 118"/>
                <a:gd name="T19" fmla="*/ 67 h 221"/>
                <a:gd name="T20" fmla="*/ 11 w 118"/>
                <a:gd name="T21" fmla="*/ 67 h 221"/>
                <a:gd name="T22" fmla="*/ 0 w 118"/>
                <a:gd name="T23" fmla="*/ 75 h 221"/>
                <a:gd name="T24" fmla="*/ 10 w 118"/>
                <a:gd name="T25" fmla="*/ 80 h 221"/>
                <a:gd name="T26" fmla="*/ 43 w 118"/>
                <a:gd name="T27" fmla="*/ 80 h 221"/>
                <a:gd name="T28" fmla="*/ 23 w 118"/>
                <a:gd name="T29" fmla="*/ 162 h 221"/>
                <a:gd name="T30" fmla="*/ 18 w 118"/>
                <a:gd name="T31" fmla="*/ 188 h 221"/>
                <a:gd name="T32" fmla="*/ 55 w 118"/>
                <a:gd name="T33" fmla="*/ 221 h 221"/>
                <a:gd name="T34" fmla="*/ 116 w 118"/>
                <a:gd name="T35" fmla="*/ 168 h 221"/>
                <a:gd name="T36" fmla="*/ 110 w 118"/>
                <a:gd name="T37" fmla="*/ 163 h 221"/>
                <a:gd name="T38" fmla="*/ 103 w 118"/>
                <a:gd name="T39" fmla="*/ 170 h 221"/>
                <a:gd name="T40" fmla="*/ 56 w 118"/>
                <a:gd name="T41" fmla="*/ 211 h 221"/>
                <a:gd name="T42" fmla="*/ 44 w 118"/>
                <a:gd name="T43" fmla="*/ 194 h 221"/>
                <a:gd name="T44" fmla="*/ 46 w 118"/>
                <a:gd name="T45" fmla="*/ 180 h 221"/>
                <a:gd name="T46" fmla="*/ 71 w 118"/>
                <a:gd name="T47" fmla="*/ 8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 h="221">
                  <a:moveTo>
                    <a:pt x="71" y="80"/>
                  </a:moveTo>
                  <a:lnTo>
                    <a:pt x="107" y="80"/>
                  </a:lnTo>
                  <a:cubicBezTo>
                    <a:pt x="113" y="80"/>
                    <a:pt x="118" y="80"/>
                    <a:pt x="118" y="72"/>
                  </a:cubicBezTo>
                  <a:cubicBezTo>
                    <a:pt x="118" y="67"/>
                    <a:pt x="113" y="67"/>
                    <a:pt x="107" y="67"/>
                  </a:cubicBezTo>
                  <a:lnTo>
                    <a:pt x="74" y="67"/>
                  </a:lnTo>
                  <a:lnTo>
                    <a:pt x="87" y="16"/>
                  </a:lnTo>
                  <a:cubicBezTo>
                    <a:pt x="87" y="14"/>
                    <a:pt x="88" y="12"/>
                    <a:pt x="88" y="11"/>
                  </a:cubicBezTo>
                  <a:cubicBezTo>
                    <a:pt x="88" y="5"/>
                    <a:pt x="83" y="0"/>
                    <a:pt x="76" y="0"/>
                  </a:cubicBezTo>
                  <a:cubicBezTo>
                    <a:pt x="68" y="0"/>
                    <a:pt x="62" y="6"/>
                    <a:pt x="60" y="15"/>
                  </a:cubicBezTo>
                  <a:cubicBezTo>
                    <a:pt x="57" y="23"/>
                    <a:pt x="62" y="7"/>
                    <a:pt x="47" y="67"/>
                  </a:cubicBezTo>
                  <a:lnTo>
                    <a:pt x="11" y="67"/>
                  </a:lnTo>
                  <a:cubicBezTo>
                    <a:pt x="4" y="67"/>
                    <a:pt x="0" y="67"/>
                    <a:pt x="0" y="75"/>
                  </a:cubicBezTo>
                  <a:cubicBezTo>
                    <a:pt x="0" y="80"/>
                    <a:pt x="4" y="80"/>
                    <a:pt x="10" y="80"/>
                  </a:cubicBezTo>
                  <a:lnTo>
                    <a:pt x="43" y="80"/>
                  </a:lnTo>
                  <a:lnTo>
                    <a:pt x="23" y="162"/>
                  </a:lnTo>
                  <a:cubicBezTo>
                    <a:pt x="21" y="171"/>
                    <a:pt x="18" y="183"/>
                    <a:pt x="18" y="188"/>
                  </a:cubicBezTo>
                  <a:cubicBezTo>
                    <a:pt x="18" y="209"/>
                    <a:pt x="35" y="221"/>
                    <a:pt x="55" y="221"/>
                  </a:cubicBezTo>
                  <a:cubicBezTo>
                    <a:pt x="94" y="221"/>
                    <a:pt x="116" y="172"/>
                    <a:pt x="116" y="168"/>
                  </a:cubicBezTo>
                  <a:cubicBezTo>
                    <a:pt x="116" y="163"/>
                    <a:pt x="111" y="163"/>
                    <a:pt x="110" y="163"/>
                  </a:cubicBezTo>
                  <a:cubicBezTo>
                    <a:pt x="106" y="163"/>
                    <a:pt x="106" y="164"/>
                    <a:pt x="103" y="170"/>
                  </a:cubicBezTo>
                  <a:cubicBezTo>
                    <a:pt x="93" y="192"/>
                    <a:pt x="75" y="211"/>
                    <a:pt x="56" y="211"/>
                  </a:cubicBezTo>
                  <a:cubicBezTo>
                    <a:pt x="49" y="211"/>
                    <a:pt x="44" y="207"/>
                    <a:pt x="44" y="194"/>
                  </a:cubicBezTo>
                  <a:cubicBezTo>
                    <a:pt x="44" y="191"/>
                    <a:pt x="45" y="183"/>
                    <a:pt x="46" y="180"/>
                  </a:cubicBezTo>
                  <a:lnTo>
                    <a:pt x="71" y="8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4" name="Freeform 307">
              <a:extLst>
                <a:ext uri="{FF2B5EF4-FFF2-40B4-BE49-F238E27FC236}">
                  <a16:creationId xmlns:a16="http://schemas.microsoft.com/office/drawing/2014/main" id="{615B8156-EAF8-427E-AE04-17908D7A6F1D}"/>
                </a:ext>
              </a:extLst>
            </p:cNvPr>
            <p:cNvSpPr>
              <a:spLocks/>
            </p:cNvSpPr>
            <p:nvPr>
              <p:custDataLst>
                <p:tags r:id="rId69"/>
              </p:custDataLst>
            </p:nvPr>
          </p:nvSpPr>
          <p:spPr bwMode="auto">
            <a:xfrm>
              <a:off x="4213225" y="3586163"/>
              <a:ext cx="73025" cy="346075"/>
            </a:xfrm>
            <a:custGeom>
              <a:avLst/>
              <a:gdLst>
                <a:gd name="T0" fmla="*/ 116 w 116"/>
                <a:gd name="T1" fmla="*/ 249 h 499"/>
                <a:gd name="T2" fmla="*/ 83 w 116"/>
                <a:gd name="T3" fmla="*/ 94 h 499"/>
                <a:gd name="T4" fmla="*/ 5 w 116"/>
                <a:gd name="T5" fmla="*/ 0 h 499"/>
                <a:gd name="T6" fmla="*/ 0 w 116"/>
                <a:gd name="T7" fmla="*/ 5 h 499"/>
                <a:gd name="T8" fmla="*/ 9 w 116"/>
                <a:gd name="T9" fmla="*/ 16 h 499"/>
                <a:gd name="T10" fmla="*/ 87 w 116"/>
                <a:gd name="T11" fmla="*/ 249 h 499"/>
                <a:gd name="T12" fmla="*/ 7 w 116"/>
                <a:gd name="T13" fmla="*/ 485 h 499"/>
                <a:gd name="T14" fmla="*/ 0 w 116"/>
                <a:gd name="T15" fmla="*/ 494 h 499"/>
                <a:gd name="T16" fmla="*/ 5 w 116"/>
                <a:gd name="T17" fmla="*/ 499 h 499"/>
                <a:gd name="T18" fmla="*/ 84 w 116"/>
                <a:gd name="T19" fmla="*/ 401 h 499"/>
                <a:gd name="T20" fmla="*/ 116 w 116"/>
                <a:gd name="T21" fmla="*/ 24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249"/>
                  </a:moveTo>
                  <a:cubicBezTo>
                    <a:pt x="116" y="210"/>
                    <a:pt x="110" y="150"/>
                    <a:pt x="83" y="94"/>
                  </a:cubicBezTo>
                  <a:cubicBezTo>
                    <a:pt x="53" y="32"/>
                    <a:pt x="10" y="0"/>
                    <a:pt x="5" y="0"/>
                  </a:cubicBezTo>
                  <a:cubicBezTo>
                    <a:pt x="2" y="0"/>
                    <a:pt x="0" y="2"/>
                    <a:pt x="0" y="5"/>
                  </a:cubicBezTo>
                  <a:cubicBezTo>
                    <a:pt x="0" y="6"/>
                    <a:pt x="0" y="7"/>
                    <a:pt x="9" y="16"/>
                  </a:cubicBezTo>
                  <a:cubicBezTo>
                    <a:pt x="58" y="66"/>
                    <a:pt x="87" y="145"/>
                    <a:pt x="87" y="249"/>
                  </a:cubicBezTo>
                  <a:cubicBezTo>
                    <a:pt x="87" y="335"/>
                    <a:pt x="68" y="422"/>
                    <a:pt x="7" y="485"/>
                  </a:cubicBezTo>
                  <a:cubicBezTo>
                    <a:pt x="0" y="491"/>
                    <a:pt x="0" y="492"/>
                    <a:pt x="0" y="494"/>
                  </a:cubicBezTo>
                  <a:cubicBezTo>
                    <a:pt x="0" y="497"/>
                    <a:pt x="2" y="499"/>
                    <a:pt x="5" y="499"/>
                  </a:cubicBezTo>
                  <a:cubicBezTo>
                    <a:pt x="10" y="499"/>
                    <a:pt x="55" y="465"/>
                    <a:pt x="84" y="401"/>
                  </a:cubicBezTo>
                  <a:cubicBezTo>
                    <a:pt x="110" y="347"/>
                    <a:pt x="116" y="291"/>
                    <a:pt x="116" y="249"/>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5" name="Freeform 308">
              <a:extLst>
                <a:ext uri="{FF2B5EF4-FFF2-40B4-BE49-F238E27FC236}">
                  <a16:creationId xmlns:a16="http://schemas.microsoft.com/office/drawing/2014/main" id="{96DB3C86-4F70-4821-B693-022EB7BC02FE}"/>
                </a:ext>
              </a:extLst>
            </p:cNvPr>
            <p:cNvSpPr>
              <a:spLocks/>
            </p:cNvSpPr>
            <p:nvPr>
              <p:custDataLst>
                <p:tags r:id="rId70"/>
              </p:custDataLst>
            </p:nvPr>
          </p:nvSpPr>
          <p:spPr bwMode="auto">
            <a:xfrm>
              <a:off x="4405313" y="3643313"/>
              <a:ext cx="207962" cy="231775"/>
            </a:xfrm>
            <a:custGeom>
              <a:avLst/>
              <a:gdLst>
                <a:gd name="T0" fmla="*/ 176 w 331"/>
                <a:gd name="T1" fmla="*/ 176 h 332"/>
                <a:gd name="T2" fmla="*/ 315 w 331"/>
                <a:gd name="T3" fmla="*/ 176 h 332"/>
                <a:gd name="T4" fmla="*/ 331 w 331"/>
                <a:gd name="T5" fmla="*/ 166 h 332"/>
                <a:gd name="T6" fmla="*/ 315 w 331"/>
                <a:gd name="T7" fmla="*/ 156 h 332"/>
                <a:gd name="T8" fmla="*/ 176 w 331"/>
                <a:gd name="T9" fmla="*/ 156 h 332"/>
                <a:gd name="T10" fmla="*/ 176 w 331"/>
                <a:gd name="T11" fmla="*/ 17 h 332"/>
                <a:gd name="T12" fmla="*/ 166 w 331"/>
                <a:gd name="T13" fmla="*/ 0 h 332"/>
                <a:gd name="T14" fmla="*/ 156 w 331"/>
                <a:gd name="T15" fmla="*/ 17 h 332"/>
                <a:gd name="T16" fmla="*/ 156 w 331"/>
                <a:gd name="T17" fmla="*/ 156 h 332"/>
                <a:gd name="T18" fmla="*/ 16 w 331"/>
                <a:gd name="T19" fmla="*/ 156 h 332"/>
                <a:gd name="T20" fmla="*/ 0 w 331"/>
                <a:gd name="T21" fmla="*/ 166 h 332"/>
                <a:gd name="T22" fmla="*/ 16 w 331"/>
                <a:gd name="T23" fmla="*/ 176 h 332"/>
                <a:gd name="T24" fmla="*/ 156 w 331"/>
                <a:gd name="T25" fmla="*/ 176 h 332"/>
                <a:gd name="T26" fmla="*/ 156 w 331"/>
                <a:gd name="T27" fmla="*/ 316 h 332"/>
                <a:gd name="T28" fmla="*/ 166 w 331"/>
                <a:gd name="T29" fmla="*/ 332 h 332"/>
                <a:gd name="T30" fmla="*/ 176 w 331"/>
                <a:gd name="T31" fmla="*/ 316 h 332"/>
                <a:gd name="T32" fmla="*/ 176 w 331"/>
                <a:gd name="T33" fmla="*/ 176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1" h="332">
                  <a:moveTo>
                    <a:pt x="176" y="176"/>
                  </a:moveTo>
                  <a:lnTo>
                    <a:pt x="315" y="176"/>
                  </a:lnTo>
                  <a:cubicBezTo>
                    <a:pt x="322" y="176"/>
                    <a:pt x="331" y="176"/>
                    <a:pt x="331" y="166"/>
                  </a:cubicBezTo>
                  <a:cubicBezTo>
                    <a:pt x="331" y="156"/>
                    <a:pt x="322" y="156"/>
                    <a:pt x="315" y="156"/>
                  </a:cubicBezTo>
                  <a:lnTo>
                    <a:pt x="176" y="156"/>
                  </a:lnTo>
                  <a:lnTo>
                    <a:pt x="176" y="17"/>
                  </a:lnTo>
                  <a:cubicBezTo>
                    <a:pt x="176" y="10"/>
                    <a:pt x="176" y="0"/>
                    <a:pt x="166" y="0"/>
                  </a:cubicBezTo>
                  <a:cubicBezTo>
                    <a:pt x="156" y="0"/>
                    <a:pt x="156" y="10"/>
                    <a:pt x="156" y="17"/>
                  </a:cubicBezTo>
                  <a:lnTo>
                    <a:pt x="156" y="156"/>
                  </a:lnTo>
                  <a:lnTo>
                    <a:pt x="16" y="156"/>
                  </a:lnTo>
                  <a:cubicBezTo>
                    <a:pt x="9" y="156"/>
                    <a:pt x="0" y="156"/>
                    <a:pt x="0" y="166"/>
                  </a:cubicBezTo>
                  <a:cubicBezTo>
                    <a:pt x="0" y="176"/>
                    <a:pt x="9" y="176"/>
                    <a:pt x="16" y="176"/>
                  </a:cubicBezTo>
                  <a:lnTo>
                    <a:pt x="156" y="176"/>
                  </a:lnTo>
                  <a:lnTo>
                    <a:pt x="156" y="316"/>
                  </a:lnTo>
                  <a:cubicBezTo>
                    <a:pt x="156" y="323"/>
                    <a:pt x="156" y="332"/>
                    <a:pt x="166" y="332"/>
                  </a:cubicBezTo>
                  <a:cubicBezTo>
                    <a:pt x="176" y="332"/>
                    <a:pt x="176" y="323"/>
                    <a:pt x="176" y="316"/>
                  </a:cubicBezTo>
                  <a:lnTo>
                    <a:pt x="176" y="176"/>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6" name="Freeform 309">
              <a:extLst>
                <a:ext uri="{FF2B5EF4-FFF2-40B4-BE49-F238E27FC236}">
                  <a16:creationId xmlns:a16="http://schemas.microsoft.com/office/drawing/2014/main" id="{8755BEB2-1EBE-43F4-8A3F-AA12FC86B816}"/>
                </a:ext>
              </a:extLst>
            </p:cNvPr>
            <p:cNvSpPr>
              <a:spLocks noEditPoints="1"/>
            </p:cNvSpPr>
            <p:nvPr>
              <p:custDataLst>
                <p:tags r:id="rId71"/>
              </p:custDataLst>
            </p:nvPr>
          </p:nvSpPr>
          <p:spPr bwMode="auto">
            <a:xfrm>
              <a:off x="4714875" y="3692525"/>
              <a:ext cx="176212" cy="157163"/>
            </a:xfrm>
            <a:custGeom>
              <a:avLst/>
              <a:gdLst>
                <a:gd name="T0" fmla="*/ 217 w 279"/>
                <a:gd name="T1" fmla="*/ 102 h 225"/>
                <a:gd name="T2" fmla="*/ 134 w 279"/>
                <a:gd name="T3" fmla="*/ 0 h 225"/>
                <a:gd name="T4" fmla="*/ 0 w 279"/>
                <a:gd name="T5" fmla="*/ 141 h 225"/>
                <a:gd name="T6" fmla="*/ 81 w 279"/>
                <a:gd name="T7" fmla="*/ 225 h 225"/>
                <a:gd name="T8" fmla="*/ 186 w 279"/>
                <a:gd name="T9" fmla="*/ 184 h 225"/>
                <a:gd name="T10" fmla="*/ 231 w 279"/>
                <a:gd name="T11" fmla="*/ 225 h 225"/>
                <a:gd name="T12" fmla="*/ 273 w 279"/>
                <a:gd name="T13" fmla="*/ 190 h 225"/>
                <a:gd name="T14" fmla="*/ 267 w 279"/>
                <a:gd name="T15" fmla="*/ 185 h 225"/>
                <a:gd name="T16" fmla="*/ 261 w 279"/>
                <a:gd name="T17" fmla="*/ 190 h 225"/>
                <a:gd name="T18" fmla="*/ 233 w 279"/>
                <a:gd name="T19" fmla="*/ 215 h 225"/>
                <a:gd name="T20" fmla="*/ 217 w 279"/>
                <a:gd name="T21" fmla="*/ 164 h 225"/>
                <a:gd name="T22" fmla="*/ 222 w 279"/>
                <a:gd name="T23" fmla="*/ 146 h 225"/>
                <a:gd name="T24" fmla="*/ 279 w 279"/>
                <a:gd name="T25" fmla="*/ 29 h 225"/>
                <a:gd name="T26" fmla="*/ 273 w 279"/>
                <a:gd name="T27" fmla="*/ 24 h 225"/>
                <a:gd name="T28" fmla="*/ 266 w 279"/>
                <a:gd name="T29" fmla="*/ 34 h 225"/>
                <a:gd name="T30" fmla="*/ 217 w 279"/>
                <a:gd name="T31" fmla="*/ 133 h 225"/>
                <a:gd name="T32" fmla="*/ 217 w 279"/>
                <a:gd name="T33" fmla="*/ 102 h 225"/>
                <a:gd name="T34" fmla="*/ 184 w 279"/>
                <a:gd name="T35" fmla="*/ 171 h 225"/>
                <a:gd name="T36" fmla="*/ 82 w 279"/>
                <a:gd name="T37" fmla="*/ 215 h 225"/>
                <a:gd name="T38" fmla="*/ 37 w 279"/>
                <a:gd name="T39" fmla="*/ 160 h 225"/>
                <a:gd name="T40" fmla="*/ 66 w 279"/>
                <a:gd name="T41" fmla="*/ 56 h 225"/>
                <a:gd name="T42" fmla="*/ 133 w 279"/>
                <a:gd name="T43" fmla="*/ 10 h 225"/>
                <a:gd name="T44" fmla="*/ 183 w 279"/>
                <a:gd name="T45" fmla="*/ 115 h 225"/>
                <a:gd name="T46" fmla="*/ 184 w 279"/>
                <a:gd name="T47" fmla="*/ 17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9" h="225">
                  <a:moveTo>
                    <a:pt x="217" y="102"/>
                  </a:moveTo>
                  <a:cubicBezTo>
                    <a:pt x="217" y="24"/>
                    <a:pt x="171" y="0"/>
                    <a:pt x="134" y="0"/>
                  </a:cubicBezTo>
                  <a:cubicBezTo>
                    <a:pt x="66" y="0"/>
                    <a:pt x="0" y="71"/>
                    <a:pt x="0" y="141"/>
                  </a:cubicBezTo>
                  <a:cubicBezTo>
                    <a:pt x="0" y="188"/>
                    <a:pt x="30" y="225"/>
                    <a:pt x="81" y="225"/>
                  </a:cubicBezTo>
                  <a:cubicBezTo>
                    <a:pt x="112" y="225"/>
                    <a:pt x="148" y="214"/>
                    <a:pt x="186" y="184"/>
                  </a:cubicBezTo>
                  <a:cubicBezTo>
                    <a:pt x="192" y="210"/>
                    <a:pt x="209" y="225"/>
                    <a:pt x="231" y="225"/>
                  </a:cubicBezTo>
                  <a:cubicBezTo>
                    <a:pt x="258" y="225"/>
                    <a:pt x="273" y="198"/>
                    <a:pt x="273" y="190"/>
                  </a:cubicBezTo>
                  <a:cubicBezTo>
                    <a:pt x="273" y="187"/>
                    <a:pt x="270" y="185"/>
                    <a:pt x="267" y="185"/>
                  </a:cubicBezTo>
                  <a:cubicBezTo>
                    <a:pt x="264" y="185"/>
                    <a:pt x="262" y="187"/>
                    <a:pt x="261" y="190"/>
                  </a:cubicBezTo>
                  <a:cubicBezTo>
                    <a:pt x="252" y="215"/>
                    <a:pt x="234" y="215"/>
                    <a:pt x="233" y="215"/>
                  </a:cubicBezTo>
                  <a:cubicBezTo>
                    <a:pt x="217" y="215"/>
                    <a:pt x="217" y="176"/>
                    <a:pt x="217" y="164"/>
                  </a:cubicBezTo>
                  <a:cubicBezTo>
                    <a:pt x="217" y="153"/>
                    <a:pt x="217" y="152"/>
                    <a:pt x="222" y="146"/>
                  </a:cubicBezTo>
                  <a:cubicBezTo>
                    <a:pt x="269" y="87"/>
                    <a:pt x="279" y="29"/>
                    <a:pt x="279" y="29"/>
                  </a:cubicBezTo>
                  <a:cubicBezTo>
                    <a:pt x="279" y="28"/>
                    <a:pt x="279" y="24"/>
                    <a:pt x="273" y="24"/>
                  </a:cubicBezTo>
                  <a:cubicBezTo>
                    <a:pt x="268" y="24"/>
                    <a:pt x="268" y="25"/>
                    <a:pt x="266" y="34"/>
                  </a:cubicBezTo>
                  <a:cubicBezTo>
                    <a:pt x="257" y="66"/>
                    <a:pt x="241" y="104"/>
                    <a:pt x="217" y="133"/>
                  </a:cubicBezTo>
                  <a:lnTo>
                    <a:pt x="217" y="102"/>
                  </a:lnTo>
                  <a:close/>
                  <a:moveTo>
                    <a:pt x="184" y="171"/>
                  </a:moveTo>
                  <a:cubicBezTo>
                    <a:pt x="140" y="209"/>
                    <a:pt x="101" y="215"/>
                    <a:pt x="82" y="215"/>
                  </a:cubicBezTo>
                  <a:cubicBezTo>
                    <a:pt x="52" y="215"/>
                    <a:pt x="37" y="192"/>
                    <a:pt x="37" y="160"/>
                  </a:cubicBezTo>
                  <a:cubicBezTo>
                    <a:pt x="37" y="136"/>
                    <a:pt x="50" y="82"/>
                    <a:pt x="66" y="56"/>
                  </a:cubicBezTo>
                  <a:cubicBezTo>
                    <a:pt x="89" y="20"/>
                    <a:pt x="116" y="10"/>
                    <a:pt x="133" y="10"/>
                  </a:cubicBezTo>
                  <a:cubicBezTo>
                    <a:pt x="183" y="10"/>
                    <a:pt x="183" y="76"/>
                    <a:pt x="183" y="115"/>
                  </a:cubicBezTo>
                  <a:cubicBezTo>
                    <a:pt x="183" y="133"/>
                    <a:pt x="183" y="162"/>
                    <a:pt x="184" y="171"/>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7" name="Freeform 310">
              <a:extLst>
                <a:ext uri="{FF2B5EF4-FFF2-40B4-BE49-F238E27FC236}">
                  <a16:creationId xmlns:a16="http://schemas.microsoft.com/office/drawing/2014/main" id="{BE4A76E7-C3BF-4047-8312-2825DC526ACB}"/>
                </a:ext>
              </a:extLst>
            </p:cNvPr>
            <p:cNvSpPr>
              <a:spLocks/>
            </p:cNvSpPr>
            <p:nvPr>
              <p:custDataLst>
                <p:tags r:id="rId72"/>
              </p:custDataLst>
            </p:nvPr>
          </p:nvSpPr>
          <p:spPr bwMode="auto">
            <a:xfrm>
              <a:off x="5011738" y="3448050"/>
              <a:ext cx="120650" cy="622300"/>
            </a:xfrm>
            <a:custGeom>
              <a:avLst/>
              <a:gdLst>
                <a:gd name="T0" fmla="*/ 168 w 190"/>
                <a:gd name="T1" fmla="*/ 892 h 897"/>
                <a:gd name="T2" fmla="*/ 173 w 190"/>
                <a:gd name="T3" fmla="*/ 897 h 897"/>
                <a:gd name="T4" fmla="*/ 184 w 190"/>
                <a:gd name="T5" fmla="*/ 897 h 897"/>
                <a:gd name="T6" fmla="*/ 190 w 190"/>
                <a:gd name="T7" fmla="*/ 892 h 897"/>
                <a:gd name="T8" fmla="*/ 188 w 190"/>
                <a:gd name="T9" fmla="*/ 888 h 897"/>
                <a:gd name="T10" fmla="*/ 112 w 190"/>
                <a:gd name="T11" fmla="*/ 788 h 897"/>
                <a:gd name="T12" fmla="*/ 38 w 190"/>
                <a:gd name="T13" fmla="*/ 449 h 897"/>
                <a:gd name="T14" fmla="*/ 188 w 190"/>
                <a:gd name="T15" fmla="*/ 9 h 897"/>
                <a:gd name="T16" fmla="*/ 190 w 190"/>
                <a:gd name="T17" fmla="*/ 5 h 897"/>
                <a:gd name="T18" fmla="*/ 180 w 190"/>
                <a:gd name="T19" fmla="*/ 0 h 897"/>
                <a:gd name="T20" fmla="*/ 168 w 190"/>
                <a:gd name="T21" fmla="*/ 4 h 897"/>
                <a:gd name="T22" fmla="*/ 33 w 190"/>
                <a:gd name="T23" fmla="*/ 219 h 897"/>
                <a:gd name="T24" fmla="*/ 0 w 190"/>
                <a:gd name="T25" fmla="*/ 448 h 897"/>
                <a:gd name="T26" fmla="*/ 100 w 190"/>
                <a:gd name="T27" fmla="*/ 816 h 897"/>
                <a:gd name="T28" fmla="*/ 132 w 190"/>
                <a:gd name="T29" fmla="*/ 856 h 897"/>
                <a:gd name="T30" fmla="*/ 148 w 190"/>
                <a:gd name="T31" fmla="*/ 874 h 897"/>
                <a:gd name="T32" fmla="*/ 168 w 190"/>
                <a:gd name="T33" fmla="*/ 892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0" h="897">
                  <a:moveTo>
                    <a:pt x="168" y="892"/>
                  </a:moveTo>
                  <a:cubicBezTo>
                    <a:pt x="168" y="892"/>
                    <a:pt x="173" y="897"/>
                    <a:pt x="173" y="897"/>
                  </a:cubicBezTo>
                  <a:lnTo>
                    <a:pt x="184" y="897"/>
                  </a:lnTo>
                  <a:cubicBezTo>
                    <a:pt x="186" y="897"/>
                    <a:pt x="190" y="897"/>
                    <a:pt x="190" y="892"/>
                  </a:cubicBezTo>
                  <a:cubicBezTo>
                    <a:pt x="190" y="890"/>
                    <a:pt x="189" y="889"/>
                    <a:pt x="188" y="888"/>
                  </a:cubicBezTo>
                  <a:cubicBezTo>
                    <a:pt x="170" y="870"/>
                    <a:pt x="143" y="842"/>
                    <a:pt x="112" y="788"/>
                  </a:cubicBezTo>
                  <a:cubicBezTo>
                    <a:pt x="58" y="692"/>
                    <a:pt x="38" y="569"/>
                    <a:pt x="38" y="449"/>
                  </a:cubicBezTo>
                  <a:cubicBezTo>
                    <a:pt x="38" y="227"/>
                    <a:pt x="101" y="97"/>
                    <a:pt x="188" y="9"/>
                  </a:cubicBezTo>
                  <a:cubicBezTo>
                    <a:pt x="190" y="7"/>
                    <a:pt x="190" y="6"/>
                    <a:pt x="190" y="5"/>
                  </a:cubicBezTo>
                  <a:cubicBezTo>
                    <a:pt x="190" y="0"/>
                    <a:pt x="186" y="0"/>
                    <a:pt x="180" y="0"/>
                  </a:cubicBezTo>
                  <a:cubicBezTo>
                    <a:pt x="174" y="0"/>
                    <a:pt x="173" y="0"/>
                    <a:pt x="168" y="4"/>
                  </a:cubicBezTo>
                  <a:cubicBezTo>
                    <a:pt x="121" y="45"/>
                    <a:pt x="68" y="114"/>
                    <a:pt x="33" y="219"/>
                  </a:cubicBezTo>
                  <a:cubicBezTo>
                    <a:pt x="12" y="285"/>
                    <a:pt x="0" y="366"/>
                    <a:pt x="0" y="448"/>
                  </a:cubicBezTo>
                  <a:cubicBezTo>
                    <a:pt x="0" y="567"/>
                    <a:pt x="22" y="700"/>
                    <a:pt x="100" y="816"/>
                  </a:cubicBezTo>
                  <a:cubicBezTo>
                    <a:pt x="114" y="835"/>
                    <a:pt x="132" y="856"/>
                    <a:pt x="132" y="856"/>
                  </a:cubicBezTo>
                  <a:cubicBezTo>
                    <a:pt x="137" y="862"/>
                    <a:pt x="144" y="870"/>
                    <a:pt x="148" y="874"/>
                  </a:cubicBezTo>
                  <a:lnTo>
                    <a:pt x="168" y="892"/>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8" name="Freeform 311">
              <a:extLst>
                <a:ext uri="{FF2B5EF4-FFF2-40B4-BE49-F238E27FC236}">
                  <a16:creationId xmlns:a16="http://schemas.microsoft.com/office/drawing/2014/main" id="{751F8318-4B02-484A-A860-7F947EAFBB61}"/>
                </a:ext>
              </a:extLst>
            </p:cNvPr>
            <p:cNvSpPr>
              <a:spLocks/>
            </p:cNvSpPr>
            <p:nvPr>
              <p:custDataLst>
                <p:tags r:id="rId73"/>
              </p:custDataLst>
            </p:nvPr>
          </p:nvSpPr>
          <p:spPr bwMode="auto">
            <a:xfrm>
              <a:off x="5153025" y="3692525"/>
              <a:ext cx="128587" cy="157163"/>
            </a:xfrm>
            <a:custGeom>
              <a:avLst/>
              <a:gdLst>
                <a:gd name="T0" fmla="*/ 29 w 203"/>
                <a:gd name="T1" fmla="*/ 191 h 225"/>
                <a:gd name="T2" fmla="*/ 25 w 203"/>
                <a:gd name="T3" fmla="*/ 212 h 225"/>
                <a:gd name="T4" fmla="*/ 39 w 203"/>
                <a:gd name="T5" fmla="*/ 225 h 225"/>
                <a:gd name="T6" fmla="*/ 58 w 203"/>
                <a:gd name="T7" fmla="*/ 212 h 225"/>
                <a:gd name="T8" fmla="*/ 77 w 203"/>
                <a:gd name="T9" fmla="*/ 133 h 225"/>
                <a:gd name="T10" fmla="*/ 93 w 203"/>
                <a:gd name="T11" fmla="*/ 68 h 225"/>
                <a:gd name="T12" fmla="*/ 121 w 203"/>
                <a:gd name="T13" fmla="*/ 27 h 225"/>
                <a:gd name="T14" fmla="*/ 161 w 203"/>
                <a:gd name="T15" fmla="*/ 10 h 225"/>
                <a:gd name="T16" fmla="*/ 182 w 203"/>
                <a:gd name="T17" fmla="*/ 16 h 225"/>
                <a:gd name="T18" fmla="*/ 156 w 203"/>
                <a:gd name="T19" fmla="*/ 44 h 225"/>
                <a:gd name="T20" fmla="*/ 175 w 203"/>
                <a:gd name="T21" fmla="*/ 61 h 225"/>
                <a:gd name="T22" fmla="*/ 203 w 203"/>
                <a:gd name="T23" fmla="*/ 32 h 225"/>
                <a:gd name="T24" fmla="*/ 161 w 203"/>
                <a:gd name="T25" fmla="*/ 0 h 225"/>
                <a:gd name="T26" fmla="*/ 97 w 203"/>
                <a:gd name="T27" fmla="*/ 38 h 225"/>
                <a:gd name="T28" fmla="*/ 52 w 203"/>
                <a:gd name="T29" fmla="*/ 0 h 225"/>
                <a:gd name="T30" fmla="*/ 15 w 203"/>
                <a:gd name="T31" fmla="*/ 28 h 225"/>
                <a:gd name="T32" fmla="*/ 0 w 203"/>
                <a:gd name="T33" fmla="*/ 76 h 225"/>
                <a:gd name="T34" fmla="*/ 6 w 203"/>
                <a:gd name="T35" fmla="*/ 81 h 225"/>
                <a:gd name="T36" fmla="*/ 14 w 203"/>
                <a:gd name="T37" fmla="*/ 70 h 225"/>
                <a:gd name="T38" fmla="*/ 51 w 203"/>
                <a:gd name="T39" fmla="*/ 10 h 225"/>
                <a:gd name="T40" fmla="*/ 66 w 203"/>
                <a:gd name="T41" fmla="*/ 33 h 225"/>
                <a:gd name="T42" fmla="*/ 58 w 203"/>
                <a:gd name="T43" fmla="*/ 75 h 225"/>
                <a:gd name="T44" fmla="*/ 29 w 203"/>
                <a:gd name="T45" fmla="*/ 19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3" h="225">
                  <a:moveTo>
                    <a:pt x="29" y="191"/>
                  </a:moveTo>
                  <a:cubicBezTo>
                    <a:pt x="28" y="198"/>
                    <a:pt x="25" y="210"/>
                    <a:pt x="25" y="212"/>
                  </a:cubicBezTo>
                  <a:cubicBezTo>
                    <a:pt x="25" y="221"/>
                    <a:pt x="32" y="225"/>
                    <a:pt x="39" y="225"/>
                  </a:cubicBezTo>
                  <a:cubicBezTo>
                    <a:pt x="45" y="225"/>
                    <a:pt x="54" y="221"/>
                    <a:pt x="58" y="212"/>
                  </a:cubicBezTo>
                  <a:cubicBezTo>
                    <a:pt x="58" y="210"/>
                    <a:pt x="75" y="142"/>
                    <a:pt x="77" y="133"/>
                  </a:cubicBezTo>
                  <a:cubicBezTo>
                    <a:pt x="81" y="116"/>
                    <a:pt x="90" y="81"/>
                    <a:pt x="93" y="68"/>
                  </a:cubicBezTo>
                  <a:cubicBezTo>
                    <a:pt x="95" y="61"/>
                    <a:pt x="109" y="38"/>
                    <a:pt x="121" y="27"/>
                  </a:cubicBezTo>
                  <a:cubicBezTo>
                    <a:pt x="125" y="23"/>
                    <a:pt x="140" y="10"/>
                    <a:pt x="161" y="10"/>
                  </a:cubicBezTo>
                  <a:cubicBezTo>
                    <a:pt x="174" y="10"/>
                    <a:pt x="182" y="16"/>
                    <a:pt x="182" y="16"/>
                  </a:cubicBezTo>
                  <a:cubicBezTo>
                    <a:pt x="167" y="19"/>
                    <a:pt x="156" y="31"/>
                    <a:pt x="156" y="44"/>
                  </a:cubicBezTo>
                  <a:cubicBezTo>
                    <a:pt x="156" y="52"/>
                    <a:pt x="162" y="61"/>
                    <a:pt x="175" y="61"/>
                  </a:cubicBezTo>
                  <a:cubicBezTo>
                    <a:pt x="189" y="61"/>
                    <a:pt x="203" y="50"/>
                    <a:pt x="203" y="32"/>
                  </a:cubicBezTo>
                  <a:cubicBezTo>
                    <a:pt x="203" y="14"/>
                    <a:pt x="187" y="0"/>
                    <a:pt x="161" y="0"/>
                  </a:cubicBezTo>
                  <a:cubicBezTo>
                    <a:pt x="129" y="0"/>
                    <a:pt x="107" y="24"/>
                    <a:pt x="97" y="38"/>
                  </a:cubicBezTo>
                  <a:cubicBezTo>
                    <a:pt x="93" y="15"/>
                    <a:pt x="75" y="0"/>
                    <a:pt x="52" y="0"/>
                  </a:cubicBezTo>
                  <a:cubicBezTo>
                    <a:pt x="29" y="0"/>
                    <a:pt x="20" y="19"/>
                    <a:pt x="15" y="28"/>
                  </a:cubicBezTo>
                  <a:cubicBezTo>
                    <a:pt x="6" y="45"/>
                    <a:pt x="0" y="75"/>
                    <a:pt x="0" y="76"/>
                  </a:cubicBezTo>
                  <a:cubicBezTo>
                    <a:pt x="0" y="81"/>
                    <a:pt x="5" y="81"/>
                    <a:pt x="6" y="81"/>
                  </a:cubicBezTo>
                  <a:cubicBezTo>
                    <a:pt x="11" y="81"/>
                    <a:pt x="11" y="81"/>
                    <a:pt x="14" y="70"/>
                  </a:cubicBezTo>
                  <a:cubicBezTo>
                    <a:pt x="23" y="34"/>
                    <a:pt x="33" y="10"/>
                    <a:pt x="51" y="10"/>
                  </a:cubicBezTo>
                  <a:cubicBezTo>
                    <a:pt x="59" y="10"/>
                    <a:pt x="66" y="14"/>
                    <a:pt x="66" y="33"/>
                  </a:cubicBezTo>
                  <a:cubicBezTo>
                    <a:pt x="66" y="44"/>
                    <a:pt x="64" y="49"/>
                    <a:pt x="58" y="75"/>
                  </a:cubicBezTo>
                  <a:lnTo>
                    <a:pt x="29" y="191"/>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9" name="Freeform 312">
              <a:extLst>
                <a:ext uri="{FF2B5EF4-FFF2-40B4-BE49-F238E27FC236}">
                  <a16:creationId xmlns:a16="http://schemas.microsoft.com/office/drawing/2014/main" id="{1DCF3E15-F2B3-4B4E-9AC4-617342CDC24F}"/>
                </a:ext>
              </a:extLst>
            </p:cNvPr>
            <p:cNvSpPr>
              <a:spLocks/>
            </p:cNvSpPr>
            <p:nvPr>
              <p:custDataLst>
                <p:tags r:id="rId74"/>
              </p:custDataLst>
            </p:nvPr>
          </p:nvSpPr>
          <p:spPr bwMode="auto">
            <a:xfrm>
              <a:off x="5294313" y="3746500"/>
              <a:ext cx="74612" cy="153988"/>
            </a:xfrm>
            <a:custGeom>
              <a:avLst/>
              <a:gdLst>
                <a:gd name="T0" fmla="*/ 71 w 118"/>
                <a:gd name="T1" fmla="*/ 80 h 221"/>
                <a:gd name="T2" fmla="*/ 106 w 118"/>
                <a:gd name="T3" fmla="*/ 80 h 221"/>
                <a:gd name="T4" fmla="*/ 118 w 118"/>
                <a:gd name="T5" fmla="*/ 72 h 221"/>
                <a:gd name="T6" fmla="*/ 107 w 118"/>
                <a:gd name="T7" fmla="*/ 67 h 221"/>
                <a:gd name="T8" fmla="*/ 74 w 118"/>
                <a:gd name="T9" fmla="*/ 67 h 221"/>
                <a:gd name="T10" fmla="*/ 87 w 118"/>
                <a:gd name="T11" fmla="*/ 16 h 221"/>
                <a:gd name="T12" fmla="*/ 88 w 118"/>
                <a:gd name="T13" fmla="*/ 11 h 221"/>
                <a:gd name="T14" fmla="*/ 76 w 118"/>
                <a:gd name="T15" fmla="*/ 0 h 221"/>
                <a:gd name="T16" fmla="*/ 60 w 118"/>
                <a:gd name="T17" fmla="*/ 15 h 221"/>
                <a:gd name="T18" fmla="*/ 46 w 118"/>
                <a:gd name="T19" fmla="*/ 67 h 221"/>
                <a:gd name="T20" fmla="*/ 11 w 118"/>
                <a:gd name="T21" fmla="*/ 67 h 221"/>
                <a:gd name="T22" fmla="*/ 0 w 118"/>
                <a:gd name="T23" fmla="*/ 75 h 221"/>
                <a:gd name="T24" fmla="*/ 10 w 118"/>
                <a:gd name="T25" fmla="*/ 80 h 221"/>
                <a:gd name="T26" fmla="*/ 43 w 118"/>
                <a:gd name="T27" fmla="*/ 80 h 221"/>
                <a:gd name="T28" fmla="*/ 23 w 118"/>
                <a:gd name="T29" fmla="*/ 162 h 221"/>
                <a:gd name="T30" fmla="*/ 17 w 118"/>
                <a:gd name="T31" fmla="*/ 188 h 221"/>
                <a:gd name="T32" fmla="*/ 55 w 118"/>
                <a:gd name="T33" fmla="*/ 221 h 221"/>
                <a:gd name="T34" fmla="*/ 115 w 118"/>
                <a:gd name="T35" fmla="*/ 168 h 221"/>
                <a:gd name="T36" fmla="*/ 110 w 118"/>
                <a:gd name="T37" fmla="*/ 163 h 221"/>
                <a:gd name="T38" fmla="*/ 103 w 118"/>
                <a:gd name="T39" fmla="*/ 170 h 221"/>
                <a:gd name="T40" fmla="*/ 56 w 118"/>
                <a:gd name="T41" fmla="*/ 211 h 221"/>
                <a:gd name="T42" fmla="*/ 44 w 118"/>
                <a:gd name="T43" fmla="*/ 194 h 221"/>
                <a:gd name="T44" fmla="*/ 46 w 118"/>
                <a:gd name="T45" fmla="*/ 180 h 221"/>
                <a:gd name="T46" fmla="*/ 71 w 118"/>
                <a:gd name="T47" fmla="*/ 8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 h="221">
                  <a:moveTo>
                    <a:pt x="71" y="80"/>
                  </a:moveTo>
                  <a:lnTo>
                    <a:pt x="106" y="80"/>
                  </a:lnTo>
                  <a:cubicBezTo>
                    <a:pt x="113" y="80"/>
                    <a:pt x="118" y="80"/>
                    <a:pt x="118" y="72"/>
                  </a:cubicBezTo>
                  <a:cubicBezTo>
                    <a:pt x="118" y="67"/>
                    <a:pt x="113" y="67"/>
                    <a:pt x="107" y="67"/>
                  </a:cubicBezTo>
                  <a:lnTo>
                    <a:pt x="74" y="67"/>
                  </a:lnTo>
                  <a:lnTo>
                    <a:pt x="87" y="16"/>
                  </a:lnTo>
                  <a:cubicBezTo>
                    <a:pt x="87" y="14"/>
                    <a:pt x="88" y="12"/>
                    <a:pt x="88" y="11"/>
                  </a:cubicBezTo>
                  <a:cubicBezTo>
                    <a:pt x="88" y="5"/>
                    <a:pt x="83" y="0"/>
                    <a:pt x="76" y="0"/>
                  </a:cubicBezTo>
                  <a:cubicBezTo>
                    <a:pt x="67" y="0"/>
                    <a:pt x="62" y="6"/>
                    <a:pt x="60" y="15"/>
                  </a:cubicBezTo>
                  <a:cubicBezTo>
                    <a:pt x="57" y="23"/>
                    <a:pt x="62" y="7"/>
                    <a:pt x="46" y="67"/>
                  </a:cubicBezTo>
                  <a:lnTo>
                    <a:pt x="11" y="67"/>
                  </a:lnTo>
                  <a:cubicBezTo>
                    <a:pt x="4" y="67"/>
                    <a:pt x="0" y="67"/>
                    <a:pt x="0" y="75"/>
                  </a:cubicBezTo>
                  <a:cubicBezTo>
                    <a:pt x="0" y="80"/>
                    <a:pt x="4" y="80"/>
                    <a:pt x="10" y="80"/>
                  </a:cubicBezTo>
                  <a:lnTo>
                    <a:pt x="43" y="80"/>
                  </a:lnTo>
                  <a:lnTo>
                    <a:pt x="23" y="162"/>
                  </a:lnTo>
                  <a:cubicBezTo>
                    <a:pt x="21" y="171"/>
                    <a:pt x="17" y="183"/>
                    <a:pt x="17" y="188"/>
                  </a:cubicBezTo>
                  <a:cubicBezTo>
                    <a:pt x="17" y="209"/>
                    <a:pt x="35" y="221"/>
                    <a:pt x="55" y="221"/>
                  </a:cubicBezTo>
                  <a:cubicBezTo>
                    <a:pt x="93" y="221"/>
                    <a:pt x="115" y="172"/>
                    <a:pt x="115" y="168"/>
                  </a:cubicBezTo>
                  <a:cubicBezTo>
                    <a:pt x="115" y="163"/>
                    <a:pt x="111" y="163"/>
                    <a:pt x="110" y="163"/>
                  </a:cubicBezTo>
                  <a:cubicBezTo>
                    <a:pt x="106" y="163"/>
                    <a:pt x="105" y="164"/>
                    <a:pt x="103" y="170"/>
                  </a:cubicBezTo>
                  <a:cubicBezTo>
                    <a:pt x="93" y="192"/>
                    <a:pt x="75" y="211"/>
                    <a:pt x="56" y="211"/>
                  </a:cubicBezTo>
                  <a:cubicBezTo>
                    <a:pt x="48" y="211"/>
                    <a:pt x="44" y="207"/>
                    <a:pt x="44" y="194"/>
                  </a:cubicBezTo>
                  <a:cubicBezTo>
                    <a:pt x="44" y="191"/>
                    <a:pt x="45" y="183"/>
                    <a:pt x="46" y="180"/>
                  </a:cubicBezTo>
                  <a:lnTo>
                    <a:pt x="71" y="8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0" name="Freeform 313">
              <a:extLst>
                <a:ext uri="{FF2B5EF4-FFF2-40B4-BE49-F238E27FC236}">
                  <a16:creationId xmlns:a16="http://schemas.microsoft.com/office/drawing/2014/main" id="{1979C583-D25B-4370-A436-427A80D872A6}"/>
                </a:ext>
              </a:extLst>
            </p:cNvPr>
            <p:cNvSpPr>
              <a:spLocks/>
            </p:cNvSpPr>
            <p:nvPr>
              <p:custDataLst>
                <p:tags r:id="rId75"/>
              </p:custDataLst>
            </p:nvPr>
          </p:nvSpPr>
          <p:spPr bwMode="auto">
            <a:xfrm>
              <a:off x="5483225" y="3643313"/>
              <a:ext cx="209550" cy="231775"/>
            </a:xfrm>
            <a:custGeom>
              <a:avLst/>
              <a:gdLst>
                <a:gd name="T0" fmla="*/ 176 w 331"/>
                <a:gd name="T1" fmla="*/ 176 h 332"/>
                <a:gd name="T2" fmla="*/ 315 w 331"/>
                <a:gd name="T3" fmla="*/ 176 h 332"/>
                <a:gd name="T4" fmla="*/ 331 w 331"/>
                <a:gd name="T5" fmla="*/ 166 h 332"/>
                <a:gd name="T6" fmla="*/ 315 w 331"/>
                <a:gd name="T7" fmla="*/ 156 h 332"/>
                <a:gd name="T8" fmla="*/ 176 w 331"/>
                <a:gd name="T9" fmla="*/ 156 h 332"/>
                <a:gd name="T10" fmla="*/ 176 w 331"/>
                <a:gd name="T11" fmla="*/ 17 h 332"/>
                <a:gd name="T12" fmla="*/ 166 w 331"/>
                <a:gd name="T13" fmla="*/ 0 h 332"/>
                <a:gd name="T14" fmla="*/ 156 w 331"/>
                <a:gd name="T15" fmla="*/ 17 h 332"/>
                <a:gd name="T16" fmla="*/ 156 w 331"/>
                <a:gd name="T17" fmla="*/ 156 h 332"/>
                <a:gd name="T18" fmla="*/ 16 w 331"/>
                <a:gd name="T19" fmla="*/ 156 h 332"/>
                <a:gd name="T20" fmla="*/ 0 w 331"/>
                <a:gd name="T21" fmla="*/ 166 h 332"/>
                <a:gd name="T22" fmla="*/ 16 w 331"/>
                <a:gd name="T23" fmla="*/ 176 h 332"/>
                <a:gd name="T24" fmla="*/ 156 w 331"/>
                <a:gd name="T25" fmla="*/ 176 h 332"/>
                <a:gd name="T26" fmla="*/ 156 w 331"/>
                <a:gd name="T27" fmla="*/ 316 h 332"/>
                <a:gd name="T28" fmla="*/ 166 w 331"/>
                <a:gd name="T29" fmla="*/ 332 h 332"/>
                <a:gd name="T30" fmla="*/ 176 w 331"/>
                <a:gd name="T31" fmla="*/ 316 h 332"/>
                <a:gd name="T32" fmla="*/ 176 w 331"/>
                <a:gd name="T33" fmla="*/ 176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1" h="332">
                  <a:moveTo>
                    <a:pt x="176" y="176"/>
                  </a:moveTo>
                  <a:lnTo>
                    <a:pt x="315" y="176"/>
                  </a:lnTo>
                  <a:cubicBezTo>
                    <a:pt x="322" y="176"/>
                    <a:pt x="331" y="176"/>
                    <a:pt x="331" y="166"/>
                  </a:cubicBezTo>
                  <a:cubicBezTo>
                    <a:pt x="331" y="156"/>
                    <a:pt x="322" y="156"/>
                    <a:pt x="315" y="156"/>
                  </a:cubicBezTo>
                  <a:lnTo>
                    <a:pt x="176" y="156"/>
                  </a:lnTo>
                  <a:lnTo>
                    <a:pt x="176" y="17"/>
                  </a:lnTo>
                  <a:cubicBezTo>
                    <a:pt x="176" y="10"/>
                    <a:pt x="176" y="0"/>
                    <a:pt x="166" y="0"/>
                  </a:cubicBezTo>
                  <a:cubicBezTo>
                    <a:pt x="156" y="0"/>
                    <a:pt x="156" y="10"/>
                    <a:pt x="156" y="17"/>
                  </a:cubicBezTo>
                  <a:lnTo>
                    <a:pt x="156" y="156"/>
                  </a:lnTo>
                  <a:lnTo>
                    <a:pt x="16" y="156"/>
                  </a:lnTo>
                  <a:cubicBezTo>
                    <a:pt x="9" y="156"/>
                    <a:pt x="0" y="156"/>
                    <a:pt x="0" y="166"/>
                  </a:cubicBezTo>
                  <a:cubicBezTo>
                    <a:pt x="0" y="176"/>
                    <a:pt x="9" y="176"/>
                    <a:pt x="16" y="176"/>
                  </a:cubicBezTo>
                  <a:lnTo>
                    <a:pt x="156" y="176"/>
                  </a:lnTo>
                  <a:lnTo>
                    <a:pt x="156" y="316"/>
                  </a:lnTo>
                  <a:cubicBezTo>
                    <a:pt x="156" y="323"/>
                    <a:pt x="156" y="332"/>
                    <a:pt x="166" y="332"/>
                  </a:cubicBezTo>
                  <a:cubicBezTo>
                    <a:pt x="176" y="332"/>
                    <a:pt x="176" y="323"/>
                    <a:pt x="176" y="316"/>
                  </a:cubicBezTo>
                  <a:lnTo>
                    <a:pt x="176" y="176"/>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1" name="Freeform 314">
              <a:extLst>
                <a:ext uri="{FF2B5EF4-FFF2-40B4-BE49-F238E27FC236}">
                  <a16:creationId xmlns:a16="http://schemas.microsoft.com/office/drawing/2014/main" id="{1EBDCAB0-690A-4BEF-9405-277606FA7D5D}"/>
                </a:ext>
              </a:extLst>
            </p:cNvPr>
            <p:cNvSpPr>
              <a:spLocks/>
            </p:cNvSpPr>
            <p:nvPr>
              <p:custDataLst>
                <p:tags r:id="rId76"/>
              </p:custDataLst>
            </p:nvPr>
          </p:nvSpPr>
          <p:spPr bwMode="auto">
            <a:xfrm>
              <a:off x="5786438" y="3692525"/>
              <a:ext cx="165100" cy="227013"/>
            </a:xfrm>
            <a:custGeom>
              <a:avLst/>
              <a:gdLst>
                <a:gd name="T0" fmla="*/ 12 w 262"/>
                <a:gd name="T1" fmla="*/ 93 h 327"/>
                <a:gd name="T2" fmla="*/ 91 w 262"/>
                <a:gd name="T3" fmla="*/ 35 h 327"/>
                <a:gd name="T4" fmla="*/ 172 w 262"/>
                <a:gd name="T5" fmla="*/ 162 h 327"/>
                <a:gd name="T6" fmla="*/ 166 w 262"/>
                <a:gd name="T7" fmla="*/ 211 h 327"/>
                <a:gd name="T8" fmla="*/ 140 w 262"/>
                <a:gd name="T9" fmla="*/ 318 h 327"/>
                <a:gd name="T10" fmla="*/ 146 w 262"/>
                <a:gd name="T11" fmla="*/ 327 h 327"/>
                <a:gd name="T12" fmla="*/ 162 w 262"/>
                <a:gd name="T13" fmla="*/ 297 h 327"/>
                <a:gd name="T14" fmla="*/ 181 w 262"/>
                <a:gd name="T15" fmla="*/ 212 h 327"/>
                <a:gd name="T16" fmla="*/ 185 w 262"/>
                <a:gd name="T17" fmla="*/ 192 h 327"/>
                <a:gd name="T18" fmla="*/ 252 w 262"/>
                <a:gd name="T19" fmla="*/ 29 h 327"/>
                <a:gd name="T20" fmla="*/ 262 w 262"/>
                <a:gd name="T21" fmla="*/ 10 h 327"/>
                <a:gd name="T22" fmla="*/ 256 w 262"/>
                <a:gd name="T23" fmla="*/ 5 h 327"/>
                <a:gd name="T24" fmla="*/ 250 w 262"/>
                <a:gd name="T25" fmla="*/ 8 h 327"/>
                <a:gd name="T26" fmla="*/ 184 w 262"/>
                <a:gd name="T27" fmla="*/ 156 h 327"/>
                <a:gd name="T28" fmla="*/ 164 w 262"/>
                <a:gd name="T29" fmla="*/ 54 h 327"/>
                <a:gd name="T30" fmla="*/ 97 w 262"/>
                <a:gd name="T31" fmla="*/ 0 h 327"/>
                <a:gd name="T32" fmla="*/ 0 w 262"/>
                <a:gd name="T33" fmla="*/ 91 h 327"/>
                <a:gd name="T34" fmla="*/ 10 w 262"/>
                <a:gd name="T35" fmla="*/ 96 h 327"/>
                <a:gd name="T36" fmla="*/ 12 w 262"/>
                <a:gd name="T37" fmla="*/ 93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2" h="327">
                  <a:moveTo>
                    <a:pt x="12" y="93"/>
                  </a:moveTo>
                  <a:cubicBezTo>
                    <a:pt x="31" y="36"/>
                    <a:pt x="85" y="35"/>
                    <a:pt x="91" y="35"/>
                  </a:cubicBezTo>
                  <a:cubicBezTo>
                    <a:pt x="166" y="35"/>
                    <a:pt x="172" y="123"/>
                    <a:pt x="172" y="162"/>
                  </a:cubicBezTo>
                  <a:cubicBezTo>
                    <a:pt x="172" y="193"/>
                    <a:pt x="169" y="201"/>
                    <a:pt x="166" y="211"/>
                  </a:cubicBezTo>
                  <a:cubicBezTo>
                    <a:pt x="155" y="247"/>
                    <a:pt x="140" y="305"/>
                    <a:pt x="140" y="318"/>
                  </a:cubicBezTo>
                  <a:cubicBezTo>
                    <a:pt x="140" y="324"/>
                    <a:pt x="142" y="327"/>
                    <a:pt x="146" y="327"/>
                  </a:cubicBezTo>
                  <a:cubicBezTo>
                    <a:pt x="153" y="327"/>
                    <a:pt x="157" y="316"/>
                    <a:pt x="162" y="297"/>
                  </a:cubicBezTo>
                  <a:cubicBezTo>
                    <a:pt x="174" y="255"/>
                    <a:pt x="179" y="227"/>
                    <a:pt x="181" y="212"/>
                  </a:cubicBezTo>
                  <a:cubicBezTo>
                    <a:pt x="182" y="205"/>
                    <a:pt x="183" y="199"/>
                    <a:pt x="185" y="192"/>
                  </a:cubicBezTo>
                  <a:cubicBezTo>
                    <a:pt x="201" y="143"/>
                    <a:pt x="233" y="68"/>
                    <a:pt x="252" y="29"/>
                  </a:cubicBezTo>
                  <a:cubicBezTo>
                    <a:pt x="256" y="23"/>
                    <a:pt x="262" y="12"/>
                    <a:pt x="262" y="10"/>
                  </a:cubicBezTo>
                  <a:cubicBezTo>
                    <a:pt x="262" y="5"/>
                    <a:pt x="257" y="5"/>
                    <a:pt x="256" y="5"/>
                  </a:cubicBezTo>
                  <a:cubicBezTo>
                    <a:pt x="254" y="5"/>
                    <a:pt x="251" y="5"/>
                    <a:pt x="250" y="8"/>
                  </a:cubicBezTo>
                  <a:cubicBezTo>
                    <a:pt x="224" y="56"/>
                    <a:pt x="204" y="106"/>
                    <a:pt x="184" y="156"/>
                  </a:cubicBezTo>
                  <a:cubicBezTo>
                    <a:pt x="184" y="141"/>
                    <a:pt x="183" y="103"/>
                    <a:pt x="164" y="54"/>
                  </a:cubicBezTo>
                  <a:cubicBezTo>
                    <a:pt x="152" y="24"/>
                    <a:pt x="132" y="0"/>
                    <a:pt x="97" y="0"/>
                  </a:cubicBezTo>
                  <a:cubicBezTo>
                    <a:pt x="35" y="0"/>
                    <a:pt x="0" y="75"/>
                    <a:pt x="0" y="91"/>
                  </a:cubicBezTo>
                  <a:cubicBezTo>
                    <a:pt x="0" y="96"/>
                    <a:pt x="5" y="96"/>
                    <a:pt x="10" y="96"/>
                  </a:cubicBezTo>
                  <a:lnTo>
                    <a:pt x="12" y="93"/>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2" name="Freeform 315">
              <a:extLst>
                <a:ext uri="{FF2B5EF4-FFF2-40B4-BE49-F238E27FC236}">
                  <a16:creationId xmlns:a16="http://schemas.microsoft.com/office/drawing/2014/main" id="{EC1A84A1-B0DB-4BDA-9280-A6CA50310CA3}"/>
                </a:ext>
              </a:extLst>
            </p:cNvPr>
            <p:cNvSpPr>
              <a:spLocks/>
            </p:cNvSpPr>
            <p:nvPr>
              <p:custDataLst>
                <p:tags r:id="rId77"/>
              </p:custDataLst>
            </p:nvPr>
          </p:nvSpPr>
          <p:spPr bwMode="auto">
            <a:xfrm>
              <a:off x="6022975" y="3692525"/>
              <a:ext cx="246062" cy="153988"/>
            </a:xfrm>
            <a:custGeom>
              <a:avLst/>
              <a:gdLst>
                <a:gd name="T0" fmla="*/ 39 w 389"/>
                <a:gd name="T1" fmla="*/ 48 h 220"/>
                <a:gd name="T2" fmla="*/ 39 w 389"/>
                <a:gd name="T3" fmla="*/ 182 h 220"/>
                <a:gd name="T4" fmla="*/ 0 w 389"/>
                <a:gd name="T5" fmla="*/ 205 h 220"/>
                <a:gd name="T6" fmla="*/ 0 w 389"/>
                <a:gd name="T7" fmla="*/ 220 h 220"/>
                <a:gd name="T8" fmla="*/ 56 w 389"/>
                <a:gd name="T9" fmla="*/ 219 h 220"/>
                <a:gd name="T10" fmla="*/ 112 w 389"/>
                <a:gd name="T11" fmla="*/ 220 h 220"/>
                <a:gd name="T12" fmla="*/ 112 w 389"/>
                <a:gd name="T13" fmla="*/ 205 h 220"/>
                <a:gd name="T14" fmla="*/ 73 w 389"/>
                <a:gd name="T15" fmla="*/ 182 h 220"/>
                <a:gd name="T16" fmla="*/ 73 w 389"/>
                <a:gd name="T17" fmla="*/ 90 h 220"/>
                <a:gd name="T18" fmla="*/ 140 w 389"/>
                <a:gd name="T19" fmla="*/ 10 h 220"/>
                <a:gd name="T20" fmla="*/ 177 w 389"/>
                <a:gd name="T21" fmla="*/ 66 h 220"/>
                <a:gd name="T22" fmla="*/ 177 w 389"/>
                <a:gd name="T23" fmla="*/ 182 h 220"/>
                <a:gd name="T24" fmla="*/ 138 w 389"/>
                <a:gd name="T25" fmla="*/ 205 h 220"/>
                <a:gd name="T26" fmla="*/ 138 w 389"/>
                <a:gd name="T27" fmla="*/ 220 h 220"/>
                <a:gd name="T28" fmla="*/ 195 w 389"/>
                <a:gd name="T29" fmla="*/ 219 h 220"/>
                <a:gd name="T30" fmla="*/ 250 w 389"/>
                <a:gd name="T31" fmla="*/ 220 h 220"/>
                <a:gd name="T32" fmla="*/ 250 w 389"/>
                <a:gd name="T33" fmla="*/ 205 h 220"/>
                <a:gd name="T34" fmla="*/ 212 w 389"/>
                <a:gd name="T35" fmla="*/ 182 h 220"/>
                <a:gd name="T36" fmla="*/ 212 w 389"/>
                <a:gd name="T37" fmla="*/ 90 h 220"/>
                <a:gd name="T38" fmla="*/ 279 w 389"/>
                <a:gd name="T39" fmla="*/ 10 h 220"/>
                <a:gd name="T40" fmla="*/ 316 w 389"/>
                <a:gd name="T41" fmla="*/ 66 h 220"/>
                <a:gd name="T42" fmla="*/ 316 w 389"/>
                <a:gd name="T43" fmla="*/ 182 h 220"/>
                <a:gd name="T44" fmla="*/ 277 w 389"/>
                <a:gd name="T45" fmla="*/ 205 h 220"/>
                <a:gd name="T46" fmla="*/ 277 w 389"/>
                <a:gd name="T47" fmla="*/ 220 h 220"/>
                <a:gd name="T48" fmla="*/ 333 w 389"/>
                <a:gd name="T49" fmla="*/ 219 h 220"/>
                <a:gd name="T50" fmla="*/ 389 w 389"/>
                <a:gd name="T51" fmla="*/ 220 h 220"/>
                <a:gd name="T52" fmla="*/ 389 w 389"/>
                <a:gd name="T53" fmla="*/ 205 h 220"/>
                <a:gd name="T54" fmla="*/ 350 w 389"/>
                <a:gd name="T55" fmla="*/ 190 h 220"/>
                <a:gd name="T56" fmla="*/ 350 w 389"/>
                <a:gd name="T57" fmla="*/ 94 h 220"/>
                <a:gd name="T58" fmla="*/ 335 w 389"/>
                <a:gd name="T59" fmla="*/ 18 h 220"/>
                <a:gd name="T60" fmla="*/ 282 w 389"/>
                <a:gd name="T61" fmla="*/ 0 h 220"/>
                <a:gd name="T62" fmla="*/ 210 w 389"/>
                <a:gd name="T63" fmla="*/ 48 h 220"/>
                <a:gd name="T64" fmla="*/ 144 w 389"/>
                <a:gd name="T65" fmla="*/ 0 h 220"/>
                <a:gd name="T66" fmla="*/ 70 w 389"/>
                <a:gd name="T67" fmla="*/ 52 h 220"/>
                <a:gd name="T68" fmla="*/ 70 w 389"/>
                <a:gd name="T69" fmla="*/ 0 h 220"/>
                <a:gd name="T70" fmla="*/ 0 w 389"/>
                <a:gd name="T71" fmla="*/ 5 h 220"/>
                <a:gd name="T72" fmla="*/ 0 w 389"/>
                <a:gd name="T73" fmla="*/ 20 h 220"/>
                <a:gd name="T74" fmla="*/ 39 w 389"/>
                <a:gd name="T75" fmla="*/ 4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9" h="220">
                  <a:moveTo>
                    <a:pt x="39" y="48"/>
                  </a:moveTo>
                  <a:lnTo>
                    <a:pt x="39" y="182"/>
                  </a:lnTo>
                  <a:cubicBezTo>
                    <a:pt x="39" y="205"/>
                    <a:pt x="33" y="205"/>
                    <a:pt x="0" y="205"/>
                  </a:cubicBezTo>
                  <a:lnTo>
                    <a:pt x="0" y="220"/>
                  </a:lnTo>
                  <a:cubicBezTo>
                    <a:pt x="17" y="220"/>
                    <a:pt x="43" y="219"/>
                    <a:pt x="56" y="219"/>
                  </a:cubicBezTo>
                  <a:cubicBezTo>
                    <a:pt x="69" y="219"/>
                    <a:pt x="95" y="220"/>
                    <a:pt x="112" y="220"/>
                  </a:cubicBezTo>
                  <a:lnTo>
                    <a:pt x="112" y="205"/>
                  </a:lnTo>
                  <a:cubicBezTo>
                    <a:pt x="78" y="205"/>
                    <a:pt x="73" y="205"/>
                    <a:pt x="73" y="182"/>
                  </a:cubicBezTo>
                  <a:lnTo>
                    <a:pt x="73" y="90"/>
                  </a:lnTo>
                  <a:cubicBezTo>
                    <a:pt x="73" y="38"/>
                    <a:pt x="108" y="10"/>
                    <a:pt x="140" y="10"/>
                  </a:cubicBezTo>
                  <a:cubicBezTo>
                    <a:pt x="172" y="10"/>
                    <a:pt x="177" y="37"/>
                    <a:pt x="177" y="66"/>
                  </a:cubicBezTo>
                  <a:lnTo>
                    <a:pt x="177" y="182"/>
                  </a:lnTo>
                  <a:cubicBezTo>
                    <a:pt x="177" y="205"/>
                    <a:pt x="172" y="205"/>
                    <a:pt x="138" y="205"/>
                  </a:cubicBezTo>
                  <a:lnTo>
                    <a:pt x="138" y="220"/>
                  </a:lnTo>
                  <a:cubicBezTo>
                    <a:pt x="156" y="220"/>
                    <a:pt x="181" y="219"/>
                    <a:pt x="195" y="219"/>
                  </a:cubicBezTo>
                  <a:cubicBezTo>
                    <a:pt x="208" y="219"/>
                    <a:pt x="234" y="220"/>
                    <a:pt x="250" y="220"/>
                  </a:cubicBezTo>
                  <a:lnTo>
                    <a:pt x="250" y="205"/>
                  </a:lnTo>
                  <a:cubicBezTo>
                    <a:pt x="217" y="205"/>
                    <a:pt x="212" y="205"/>
                    <a:pt x="212" y="182"/>
                  </a:cubicBezTo>
                  <a:lnTo>
                    <a:pt x="212" y="90"/>
                  </a:lnTo>
                  <a:cubicBezTo>
                    <a:pt x="212" y="38"/>
                    <a:pt x="247" y="10"/>
                    <a:pt x="279" y="10"/>
                  </a:cubicBezTo>
                  <a:cubicBezTo>
                    <a:pt x="310" y="10"/>
                    <a:pt x="316" y="37"/>
                    <a:pt x="316" y="66"/>
                  </a:cubicBezTo>
                  <a:lnTo>
                    <a:pt x="316" y="182"/>
                  </a:lnTo>
                  <a:cubicBezTo>
                    <a:pt x="316" y="205"/>
                    <a:pt x="310" y="205"/>
                    <a:pt x="277" y="205"/>
                  </a:cubicBezTo>
                  <a:lnTo>
                    <a:pt x="277" y="220"/>
                  </a:lnTo>
                  <a:cubicBezTo>
                    <a:pt x="294" y="220"/>
                    <a:pt x="320" y="219"/>
                    <a:pt x="333" y="219"/>
                  </a:cubicBezTo>
                  <a:cubicBezTo>
                    <a:pt x="346" y="219"/>
                    <a:pt x="372" y="220"/>
                    <a:pt x="389" y="220"/>
                  </a:cubicBezTo>
                  <a:lnTo>
                    <a:pt x="389" y="205"/>
                  </a:lnTo>
                  <a:cubicBezTo>
                    <a:pt x="363" y="205"/>
                    <a:pt x="351" y="205"/>
                    <a:pt x="350" y="190"/>
                  </a:cubicBezTo>
                  <a:lnTo>
                    <a:pt x="350" y="94"/>
                  </a:lnTo>
                  <a:cubicBezTo>
                    <a:pt x="350" y="51"/>
                    <a:pt x="350" y="36"/>
                    <a:pt x="335" y="18"/>
                  </a:cubicBezTo>
                  <a:cubicBezTo>
                    <a:pt x="328" y="9"/>
                    <a:pt x="311" y="0"/>
                    <a:pt x="282" y="0"/>
                  </a:cubicBezTo>
                  <a:cubicBezTo>
                    <a:pt x="241" y="0"/>
                    <a:pt x="219" y="29"/>
                    <a:pt x="210" y="48"/>
                  </a:cubicBezTo>
                  <a:cubicBezTo>
                    <a:pt x="203" y="5"/>
                    <a:pt x="166" y="0"/>
                    <a:pt x="144" y="0"/>
                  </a:cubicBezTo>
                  <a:cubicBezTo>
                    <a:pt x="107" y="0"/>
                    <a:pt x="84" y="21"/>
                    <a:pt x="70" y="52"/>
                  </a:cubicBezTo>
                  <a:lnTo>
                    <a:pt x="70" y="0"/>
                  </a:lnTo>
                  <a:lnTo>
                    <a:pt x="0" y="5"/>
                  </a:lnTo>
                  <a:lnTo>
                    <a:pt x="0" y="20"/>
                  </a:lnTo>
                  <a:cubicBezTo>
                    <a:pt x="35" y="20"/>
                    <a:pt x="39" y="24"/>
                    <a:pt x="39" y="48"/>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3" name="Freeform 316">
              <a:extLst>
                <a:ext uri="{FF2B5EF4-FFF2-40B4-BE49-F238E27FC236}">
                  <a16:creationId xmlns:a16="http://schemas.microsoft.com/office/drawing/2014/main" id="{92472807-EDEF-456B-AEBA-18150FEA9B8C}"/>
                </a:ext>
              </a:extLst>
            </p:cNvPr>
            <p:cNvSpPr>
              <a:spLocks noEditPoints="1"/>
            </p:cNvSpPr>
            <p:nvPr>
              <p:custDataLst>
                <p:tags r:id="rId78"/>
              </p:custDataLst>
            </p:nvPr>
          </p:nvSpPr>
          <p:spPr bwMode="auto">
            <a:xfrm>
              <a:off x="6288088" y="3690938"/>
              <a:ext cx="141287" cy="158750"/>
            </a:xfrm>
            <a:custGeom>
              <a:avLst/>
              <a:gdLst>
                <a:gd name="T0" fmla="*/ 145 w 225"/>
                <a:gd name="T1" fmla="*/ 185 h 228"/>
                <a:gd name="T2" fmla="*/ 184 w 225"/>
                <a:gd name="T3" fmla="*/ 226 h 228"/>
                <a:gd name="T4" fmla="*/ 225 w 225"/>
                <a:gd name="T5" fmla="*/ 179 h 228"/>
                <a:gd name="T6" fmla="*/ 225 w 225"/>
                <a:gd name="T7" fmla="*/ 151 h 228"/>
                <a:gd name="T8" fmla="*/ 212 w 225"/>
                <a:gd name="T9" fmla="*/ 151 h 228"/>
                <a:gd name="T10" fmla="*/ 212 w 225"/>
                <a:gd name="T11" fmla="*/ 179 h 228"/>
                <a:gd name="T12" fmla="*/ 194 w 225"/>
                <a:gd name="T13" fmla="*/ 211 h 228"/>
                <a:gd name="T14" fmla="*/ 176 w 225"/>
                <a:gd name="T15" fmla="*/ 186 h 228"/>
                <a:gd name="T16" fmla="*/ 176 w 225"/>
                <a:gd name="T17" fmla="*/ 86 h 228"/>
                <a:gd name="T18" fmla="*/ 158 w 225"/>
                <a:gd name="T19" fmla="*/ 27 h 228"/>
                <a:gd name="T20" fmla="*/ 90 w 225"/>
                <a:gd name="T21" fmla="*/ 0 h 228"/>
                <a:gd name="T22" fmla="*/ 14 w 225"/>
                <a:gd name="T23" fmla="*/ 56 h 228"/>
                <a:gd name="T24" fmla="*/ 37 w 225"/>
                <a:gd name="T25" fmla="*/ 79 h 228"/>
                <a:gd name="T26" fmla="*/ 60 w 225"/>
                <a:gd name="T27" fmla="*/ 56 h 228"/>
                <a:gd name="T28" fmla="*/ 35 w 225"/>
                <a:gd name="T29" fmla="*/ 33 h 228"/>
                <a:gd name="T30" fmla="*/ 89 w 225"/>
                <a:gd name="T31" fmla="*/ 10 h 228"/>
                <a:gd name="T32" fmla="*/ 141 w 225"/>
                <a:gd name="T33" fmla="*/ 74 h 228"/>
                <a:gd name="T34" fmla="*/ 141 w 225"/>
                <a:gd name="T35" fmla="*/ 93 h 228"/>
                <a:gd name="T36" fmla="*/ 50 w 225"/>
                <a:gd name="T37" fmla="*/ 111 h 228"/>
                <a:gd name="T38" fmla="*/ 0 w 225"/>
                <a:gd name="T39" fmla="*/ 176 h 228"/>
                <a:gd name="T40" fmla="*/ 80 w 225"/>
                <a:gd name="T41" fmla="*/ 228 h 228"/>
                <a:gd name="T42" fmla="*/ 145 w 225"/>
                <a:gd name="T43" fmla="*/ 185 h 228"/>
                <a:gd name="T44" fmla="*/ 141 w 225"/>
                <a:gd name="T45" fmla="*/ 103 h 228"/>
                <a:gd name="T46" fmla="*/ 141 w 225"/>
                <a:gd name="T47" fmla="*/ 153 h 228"/>
                <a:gd name="T48" fmla="*/ 83 w 225"/>
                <a:gd name="T49" fmla="*/ 218 h 228"/>
                <a:gd name="T50" fmla="*/ 38 w 225"/>
                <a:gd name="T51" fmla="*/ 175 h 228"/>
                <a:gd name="T52" fmla="*/ 141 w 225"/>
                <a:gd name="T53" fmla="*/ 103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5" h="228">
                  <a:moveTo>
                    <a:pt x="145" y="185"/>
                  </a:moveTo>
                  <a:cubicBezTo>
                    <a:pt x="147" y="205"/>
                    <a:pt x="160" y="226"/>
                    <a:pt x="184" y="226"/>
                  </a:cubicBezTo>
                  <a:cubicBezTo>
                    <a:pt x="194" y="226"/>
                    <a:pt x="225" y="219"/>
                    <a:pt x="225" y="179"/>
                  </a:cubicBezTo>
                  <a:lnTo>
                    <a:pt x="225" y="151"/>
                  </a:lnTo>
                  <a:lnTo>
                    <a:pt x="212" y="151"/>
                  </a:lnTo>
                  <a:lnTo>
                    <a:pt x="212" y="179"/>
                  </a:lnTo>
                  <a:cubicBezTo>
                    <a:pt x="212" y="208"/>
                    <a:pt x="200" y="211"/>
                    <a:pt x="194" y="211"/>
                  </a:cubicBezTo>
                  <a:cubicBezTo>
                    <a:pt x="178" y="211"/>
                    <a:pt x="176" y="188"/>
                    <a:pt x="176" y="186"/>
                  </a:cubicBezTo>
                  <a:lnTo>
                    <a:pt x="176" y="86"/>
                  </a:lnTo>
                  <a:cubicBezTo>
                    <a:pt x="176" y="65"/>
                    <a:pt x="176" y="45"/>
                    <a:pt x="158" y="27"/>
                  </a:cubicBezTo>
                  <a:cubicBezTo>
                    <a:pt x="138" y="7"/>
                    <a:pt x="113" y="0"/>
                    <a:pt x="90" y="0"/>
                  </a:cubicBezTo>
                  <a:cubicBezTo>
                    <a:pt x="49" y="0"/>
                    <a:pt x="14" y="23"/>
                    <a:pt x="14" y="56"/>
                  </a:cubicBezTo>
                  <a:cubicBezTo>
                    <a:pt x="14" y="71"/>
                    <a:pt x="24" y="79"/>
                    <a:pt x="37" y="79"/>
                  </a:cubicBezTo>
                  <a:cubicBezTo>
                    <a:pt x="51" y="79"/>
                    <a:pt x="60" y="69"/>
                    <a:pt x="60" y="56"/>
                  </a:cubicBezTo>
                  <a:cubicBezTo>
                    <a:pt x="60" y="50"/>
                    <a:pt x="58" y="34"/>
                    <a:pt x="35" y="33"/>
                  </a:cubicBezTo>
                  <a:cubicBezTo>
                    <a:pt x="48" y="16"/>
                    <a:pt x="73" y="10"/>
                    <a:pt x="89" y="10"/>
                  </a:cubicBezTo>
                  <a:cubicBezTo>
                    <a:pt x="113" y="10"/>
                    <a:pt x="141" y="30"/>
                    <a:pt x="141" y="74"/>
                  </a:cubicBezTo>
                  <a:lnTo>
                    <a:pt x="141" y="93"/>
                  </a:lnTo>
                  <a:cubicBezTo>
                    <a:pt x="116" y="94"/>
                    <a:pt x="81" y="96"/>
                    <a:pt x="50" y="111"/>
                  </a:cubicBezTo>
                  <a:cubicBezTo>
                    <a:pt x="12" y="128"/>
                    <a:pt x="0" y="154"/>
                    <a:pt x="0" y="176"/>
                  </a:cubicBezTo>
                  <a:cubicBezTo>
                    <a:pt x="0" y="216"/>
                    <a:pt x="48" y="228"/>
                    <a:pt x="80" y="228"/>
                  </a:cubicBezTo>
                  <a:cubicBezTo>
                    <a:pt x="112" y="228"/>
                    <a:pt x="135" y="209"/>
                    <a:pt x="145" y="185"/>
                  </a:cubicBezTo>
                  <a:close/>
                  <a:moveTo>
                    <a:pt x="141" y="103"/>
                  </a:moveTo>
                  <a:lnTo>
                    <a:pt x="141" y="153"/>
                  </a:lnTo>
                  <a:cubicBezTo>
                    <a:pt x="141" y="201"/>
                    <a:pt x="105" y="218"/>
                    <a:pt x="83" y="218"/>
                  </a:cubicBezTo>
                  <a:cubicBezTo>
                    <a:pt x="59" y="218"/>
                    <a:pt x="38" y="200"/>
                    <a:pt x="38" y="175"/>
                  </a:cubicBezTo>
                  <a:cubicBezTo>
                    <a:pt x="38" y="148"/>
                    <a:pt x="59" y="106"/>
                    <a:pt x="141" y="103"/>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4" name="Freeform 317">
              <a:extLst>
                <a:ext uri="{FF2B5EF4-FFF2-40B4-BE49-F238E27FC236}">
                  <a16:creationId xmlns:a16="http://schemas.microsoft.com/office/drawing/2014/main" id="{6C4B61DC-8FB6-4D28-B0EF-F849CD9595B6}"/>
                </a:ext>
              </a:extLst>
            </p:cNvPr>
            <p:cNvSpPr>
              <a:spLocks/>
            </p:cNvSpPr>
            <p:nvPr>
              <p:custDataLst>
                <p:tags r:id="rId79"/>
              </p:custDataLst>
            </p:nvPr>
          </p:nvSpPr>
          <p:spPr bwMode="auto">
            <a:xfrm>
              <a:off x="6435725" y="3697288"/>
              <a:ext cx="158750" cy="149225"/>
            </a:xfrm>
            <a:custGeom>
              <a:avLst/>
              <a:gdLst>
                <a:gd name="T0" fmla="*/ 137 w 251"/>
                <a:gd name="T1" fmla="*/ 98 h 215"/>
                <a:gd name="T2" fmla="*/ 183 w 251"/>
                <a:gd name="T3" fmla="*/ 41 h 215"/>
                <a:gd name="T4" fmla="*/ 242 w 251"/>
                <a:gd name="T5" fmla="*/ 15 h 215"/>
                <a:gd name="T6" fmla="*/ 242 w 251"/>
                <a:gd name="T7" fmla="*/ 0 h 215"/>
                <a:gd name="T8" fmla="*/ 201 w 251"/>
                <a:gd name="T9" fmla="*/ 1 h 215"/>
                <a:gd name="T10" fmla="*/ 153 w 251"/>
                <a:gd name="T11" fmla="*/ 0 h 215"/>
                <a:gd name="T12" fmla="*/ 153 w 251"/>
                <a:gd name="T13" fmla="*/ 15 h 215"/>
                <a:gd name="T14" fmla="*/ 168 w 251"/>
                <a:gd name="T15" fmla="*/ 31 h 215"/>
                <a:gd name="T16" fmla="*/ 160 w 251"/>
                <a:gd name="T17" fmla="*/ 48 h 215"/>
                <a:gd name="T18" fmla="*/ 130 w 251"/>
                <a:gd name="T19" fmla="*/ 87 h 215"/>
                <a:gd name="T20" fmla="*/ 91 w 251"/>
                <a:gd name="T21" fmla="*/ 37 h 215"/>
                <a:gd name="T22" fmla="*/ 86 w 251"/>
                <a:gd name="T23" fmla="*/ 28 h 215"/>
                <a:gd name="T24" fmla="*/ 104 w 251"/>
                <a:gd name="T25" fmla="*/ 15 h 215"/>
                <a:gd name="T26" fmla="*/ 104 w 251"/>
                <a:gd name="T27" fmla="*/ 0 h 215"/>
                <a:gd name="T28" fmla="*/ 50 w 251"/>
                <a:gd name="T29" fmla="*/ 1 h 215"/>
                <a:gd name="T30" fmla="*/ 2 w 251"/>
                <a:gd name="T31" fmla="*/ 0 h 215"/>
                <a:gd name="T32" fmla="*/ 2 w 251"/>
                <a:gd name="T33" fmla="*/ 15 h 215"/>
                <a:gd name="T34" fmla="*/ 61 w 251"/>
                <a:gd name="T35" fmla="*/ 46 h 215"/>
                <a:gd name="T36" fmla="*/ 111 w 251"/>
                <a:gd name="T37" fmla="*/ 110 h 215"/>
                <a:gd name="T38" fmla="*/ 64 w 251"/>
                <a:gd name="T39" fmla="*/ 170 h 215"/>
                <a:gd name="T40" fmla="*/ 0 w 251"/>
                <a:gd name="T41" fmla="*/ 200 h 215"/>
                <a:gd name="T42" fmla="*/ 0 w 251"/>
                <a:gd name="T43" fmla="*/ 215 h 215"/>
                <a:gd name="T44" fmla="*/ 41 w 251"/>
                <a:gd name="T45" fmla="*/ 214 h 215"/>
                <a:gd name="T46" fmla="*/ 89 w 251"/>
                <a:gd name="T47" fmla="*/ 215 h 215"/>
                <a:gd name="T48" fmla="*/ 89 w 251"/>
                <a:gd name="T49" fmla="*/ 200 h 215"/>
                <a:gd name="T50" fmla="*/ 74 w 251"/>
                <a:gd name="T51" fmla="*/ 184 h 215"/>
                <a:gd name="T52" fmla="*/ 119 w 251"/>
                <a:gd name="T53" fmla="*/ 121 h 215"/>
                <a:gd name="T54" fmla="*/ 157 w 251"/>
                <a:gd name="T55" fmla="*/ 171 h 215"/>
                <a:gd name="T56" fmla="*/ 167 w 251"/>
                <a:gd name="T57" fmla="*/ 187 h 215"/>
                <a:gd name="T58" fmla="*/ 149 w 251"/>
                <a:gd name="T59" fmla="*/ 200 h 215"/>
                <a:gd name="T60" fmla="*/ 149 w 251"/>
                <a:gd name="T61" fmla="*/ 215 h 215"/>
                <a:gd name="T62" fmla="*/ 203 w 251"/>
                <a:gd name="T63" fmla="*/ 214 h 215"/>
                <a:gd name="T64" fmla="*/ 251 w 251"/>
                <a:gd name="T65" fmla="*/ 215 h 215"/>
                <a:gd name="T66" fmla="*/ 251 w 251"/>
                <a:gd name="T67" fmla="*/ 200 h 215"/>
                <a:gd name="T68" fmla="*/ 204 w 251"/>
                <a:gd name="T69" fmla="*/ 184 h 215"/>
                <a:gd name="T70" fmla="*/ 137 w 251"/>
                <a:gd name="T71" fmla="*/ 98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215">
                  <a:moveTo>
                    <a:pt x="137" y="98"/>
                  </a:moveTo>
                  <a:cubicBezTo>
                    <a:pt x="152" y="79"/>
                    <a:pt x="171" y="54"/>
                    <a:pt x="183" y="41"/>
                  </a:cubicBezTo>
                  <a:cubicBezTo>
                    <a:pt x="198" y="23"/>
                    <a:pt x="219" y="16"/>
                    <a:pt x="242" y="15"/>
                  </a:cubicBezTo>
                  <a:lnTo>
                    <a:pt x="242" y="0"/>
                  </a:lnTo>
                  <a:cubicBezTo>
                    <a:pt x="229" y="1"/>
                    <a:pt x="214" y="1"/>
                    <a:pt x="201" y="1"/>
                  </a:cubicBezTo>
                  <a:cubicBezTo>
                    <a:pt x="186" y="1"/>
                    <a:pt x="160" y="0"/>
                    <a:pt x="153" y="0"/>
                  </a:cubicBezTo>
                  <a:lnTo>
                    <a:pt x="153" y="15"/>
                  </a:lnTo>
                  <a:cubicBezTo>
                    <a:pt x="164" y="16"/>
                    <a:pt x="168" y="23"/>
                    <a:pt x="168" y="31"/>
                  </a:cubicBezTo>
                  <a:cubicBezTo>
                    <a:pt x="168" y="39"/>
                    <a:pt x="163" y="45"/>
                    <a:pt x="160" y="48"/>
                  </a:cubicBezTo>
                  <a:lnTo>
                    <a:pt x="130" y="87"/>
                  </a:lnTo>
                  <a:lnTo>
                    <a:pt x="91" y="37"/>
                  </a:lnTo>
                  <a:cubicBezTo>
                    <a:pt x="86" y="32"/>
                    <a:pt x="86" y="31"/>
                    <a:pt x="86" y="28"/>
                  </a:cubicBezTo>
                  <a:cubicBezTo>
                    <a:pt x="86" y="20"/>
                    <a:pt x="94" y="16"/>
                    <a:pt x="104" y="15"/>
                  </a:cubicBezTo>
                  <a:lnTo>
                    <a:pt x="104" y="0"/>
                  </a:lnTo>
                  <a:cubicBezTo>
                    <a:pt x="91" y="0"/>
                    <a:pt x="58" y="1"/>
                    <a:pt x="50" y="1"/>
                  </a:cubicBezTo>
                  <a:cubicBezTo>
                    <a:pt x="39" y="1"/>
                    <a:pt x="16" y="1"/>
                    <a:pt x="2" y="0"/>
                  </a:cubicBezTo>
                  <a:lnTo>
                    <a:pt x="2" y="15"/>
                  </a:lnTo>
                  <a:cubicBezTo>
                    <a:pt x="37" y="15"/>
                    <a:pt x="38" y="16"/>
                    <a:pt x="61" y="46"/>
                  </a:cubicBezTo>
                  <a:lnTo>
                    <a:pt x="111" y="110"/>
                  </a:lnTo>
                  <a:lnTo>
                    <a:pt x="64" y="170"/>
                  </a:lnTo>
                  <a:cubicBezTo>
                    <a:pt x="40" y="199"/>
                    <a:pt x="10" y="200"/>
                    <a:pt x="0" y="200"/>
                  </a:cubicBezTo>
                  <a:lnTo>
                    <a:pt x="0" y="215"/>
                  </a:lnTo>
                  <a:cubicBezTo>
                    <a:pt x="13" y="214"/>
                    <a:pt x="28" y="214"/>
                    <a:pt x="41" y="214"/>
                  </a:cubicBezTo>
                  <a:cubicBezTo>
                    <a:pt x="56" y="214"/>
                    <a:pt x="77" y="215"/>
                    <a:pt x="89" y="215"/>
                  </a:cubicBezTo>
                  <a:lnTo>
                    <a:pt x="89" y="200"/>
                  </a:lnTo>
                  <a:cubicBezTo>
                    <a:pt x="78" y="198"/>
                    <a:pt x="74" y="192"/>
                    <a:pt x="74" y="184"/>
                  </a:cubicBezTo>
                  <a:cubicBezTo>
                    <a:pt x="74" y="173"/>
                    <a:pt x="89" y="157"/>
                    <a:pt x="119" y="121"/>
                  </a:cubicBezTo>
                  <a:lnTo>
                    <a:pt x="157" y="171"/>
                  </a:lnTo>
                  <a:cubicBezTo>
                    <a:pt x="161" y="176"/>
                    <a:pt x="167" y="184"/>
                    <a:pt x="167" y="187"/>
                  </a:cubicBezTo>
                  <a:cubicBezTo>
                    <a:pt x="167" y="192"/>
                    <a:pt x="163" y="199"/>
                    <a:pt x="149" y="200"/>
                  </a:cubicBezTo>
                  <a:lnTo>
                    <a:pt x="149" y="215"/>
                  </a:lnTo>
                  <a:cubicBezTo>
                    <a:pt x="164" y="215"/>
                    <a:pt x="192" y="214"/>
                    <a:pt x="203" y="214"/>
                  </a:cubicBezTo>
                  <a:cubicBezTo>
                    <a:pt x="217" y="214"/>
                    <a:pt x="236" y="214"/>
                    <a:pt x="251" y="215"/>
                  </a:cubicBezTo>
                  <a:lnTo>
                    <a:pt x="251" y="200"/>
                  </a:lnTo>
                  <a:cubicBezTo>
                    <a:pt x="224" y="200"/>
                    <a:pt x="215" y="199"/>
                    <a:pt x="204" y="184"/>
                  </a:cubicBezTo>
                  <a:lnTo>
                    <a:pt x="137" y="98"/>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5" name="Freeform 318">
              <a:extLst>
                <a:ext uri="{FF2B5EF4-FFF2-40B4-BE49-F238E27FC236}">
                  <a16:creationId xmlns:a16="http://schemas.microsoft.com/office/drawing/2014/main" id="{89853DFE-9D00-47F9-84E0-D8C4ED77EBAA}"/>
                </a:ext>
              </a:extLst>
            </p:cNvPr>
            <p:cNvSpPr>
              <a:spLocks noEditPoints="1"/>
            </p:cNvSpPr>
            <p:nvPr>
              <p:custDataLst>
                <p:tags r:id="rId80"/>
              </p:custDataLst>
            </p:nvPr>
          </p:nvSpPr>
          <p:spPr bwMode="auto">
            <a:xfrm>
              <a:off x="6207125" y="3962400"/>
              <a:ext cx="112712" cy="109538"/>
            </a:xfrm>
            <a:custGeom>
              <a:avLst/>
              <a:gdLst>
                <a:gd name="T0" fmla="*/ 126 w 178"/>
                <a:gd name="T1" fmla="*/ 21 h 158"/>
                <a:gd name="T2" fmla="*/ 90 w 178"/>
                <a:gd name="T3" fmla="*/ 0 h 158"/>
                <a:gd name="T4" fmla="*/ 0 w 178"/>
                <a:gd name="T5" fmla="*/ 100 h 158"/>
                <a:gd name="T6" fmla="*/ 53 w 178"/>
                <a:gd name="T7" fmla="*/ 158 h 158"/>
                <a:gd name="T8" fmla="*/ 102 w 178"/>
                <a:gd name="T9" fmla="*/ 133 h 158"/>
                <a:gd name="T10" fmla="*/ 138 w 178"/>
                <a:gd name="T11" fmla="*/ 158 h 158"/>
                <a:gd name="T12" fmla="*/ 166 w 178"/>
                <a:gd name="T13" fmla="*/ 139 h 158"/>
                <a:gd name="T14" fmla="*/ 178 w 178"/>
                <a:gd name="T15" fmla="*/ 104 h 158"/>
                <a:gd name="T16" fmla="*/ 172 w 178"/>
                <a:gd name="T17" fmla="*/ 100 h 158"/>
                <a:gd name="T18" fmla="*/ 165 w 178"/>
                <a:gd name="T19" fmla="*/ 111 h 158"/>
                <a:gd name="T20" fmla="*/ 139 w 178"/>
                <a:gd name="T21" fmla="*/ 148 h 158"/>
                <a:gd name="T22" fmla="*/ 128 w 178"/>
                <a:gd name="T23" fmla="*/ 131 h 158"/>
                <a:gd name="T24" fmla="*/ 133 w 178"/>
                <a:gd name="T25" fmla="*/ 103 h 158"/>
                <a:gd name="T26" fmla="*/ 141 w 178"/>
                <a:gd name="T27" fmla="*/ 72 h 158"/>
                <a:gd name="T28" fmla="*/ 148 w 178"/>
                <a:gd name="T29" fmla="*/ 45 h 158"/>
                <a:gd name="T30" fmla="*/ 154 w 178"/>
                <a:gd name="T31" fmla="*/ 18 h 158"/>
                <a:gd name="T32" fmla="*/ 142 w 178"/>
                <a:gd name="T33" fmla="*/ 7 h 158"/>
                <a:gd name="T34" fmla="*/ 126 w 178"/>
                <a:gd name="T35" fmla="*/ 21 h 158"/>
                <a:gd name="T36" fmla="*/ 104 w 178"/>
                <a:gd name="T37" fmla="*/ 111 h 158"/>
                <a:gd name="T38" fmla="*/ 86 w 178"/>
                <a:gd name="T39" fmla="*/ 134 h 158"/>
                <a:gd name="T40" fmla="*/ 54 w 178"/>
                <a:gd name="T41" fmla="*/ 148 h 158"/>
                <a:gd name="T42" fmla="*/ 28 w 178"/>
                <a:gd name="T43" fmla="*/ 114 h 158"/>
                <a:gd name="T44" fmla="*/ 46 w 178"/>
                <a:gd name="T45" fmla="*/ 43 h 158"/>
                <a:gd name="T46" fmla="*/ 90 w 178"/>
                <a:gd name="T47" fmla="*/ 10 h 158"/>
                <a:gd name="T48" fmla="*/ 121 w 178"/>
                <a:gd name="T49" fmla="*/ 40 h 158"/>
                <a:gd name="T50" fmla="*/ 120 w 178"/>
                <a:gd name="T51" fmla="*/ 45 h 158"/>
                <a:gd name="T52" fmla="*/ 104 w 178"/>
                <a:gd name="T53" fmla="*/ 111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8" h="158">
                  <a:moveTo>
                    <a:pt x="126" y="21"/>
                  </a:moveTo>
                  <a:cubicBezTo>
                    <a:pt x="119" y="9"/>
                    <a:pt x="107" y="0"/>
                    <a:pt x="90" y="0"/>
                  </a:cubicBezTo>
                  <a:cubicBezTo>
                    <a:pt x="45" y="0"/>
                    <a:pt x="0" y="50"/>
                    <a:pt x="0" y="100"/>
                  </a:cubicBezTo>
                  <a:cubicBezTo>
                    <a:pt x="0" y="134"/>
                    <a:pt x="23" y="158"/>
                    <a:pt x="53" y="158"/>
                  </a:cubicBezTo>
                  <a:cubicBezTo>
                    <a:pt x="72" y="158"/>
                    <a:pt x="88" y="147"/>
                    <a:pt x="102" y="133"/>
                  </a:cubicBezTo>
                  <a:cubicBezTo>
                    <a:pt x="109" y="154"/>
                    <a:pt x="129" y="158"/>
                    <a:pt x="138" y="158"/>
                  </a:cubicBezTo>
                  <a:cubicBezTo>
                    <a:pt x="151" y="158"/>
                    <a:pt x="159" y="150"/>
                    <a:pt x="166" y="139"/>
                  </a:cubicBezTo>
                  <a:cubicBezTo>
                    <a:pt x="173" y="126"/>
                    <a:pt x="178" y="106"/>
                    <a:pt x="178" y="104"/>
                  </a:cubicBezTo>
                  <a:cubicBezTo>
                    <a:pt x="178" y="100"/>
                    <a:pt x="173" y="100"/>
                    <a:pt x="172" y="100"/>
                  </a:cubicBezTo>
                  <a:cubicBezTo>
                    <a:pt x="167" y="100"/>
                    <a:pt x="167" y="101"/>
                    <a:pt x="165" y="111"/>
                  </a:cubicBezTo>
                  <a:cubicBezTo>
                    <a:pt x="160" y="127"/>
                    <a:pt x="154" y="148"/>
                    <a:pt x="139" y="148"/>
                  </a:cubicBezTo>
                  <a:cubicBezTo>
                    <a:pt x="130" y="148"/>
                    <a:pt x="128" y="140"/>
                    <a:pt x="128" y="131"/>
                  </a:cubicBezTo>
                  <a:cubicBezTo>
                    <a:pt x="128" y="125"/>
                    <a:pt x="131" y="112"/>
                    <a:pt x="133" y="103"/>
                  </a:cubicBezTo>
                  <a:cubicBezTo>
                    <a:pt x="135" y="94"/>
                    <a:pt x="139" y="80"/>
                    <a:pt x="141" y="72"/>
                  </a:cubicBezTo>
                  <a:lnTo>
                    <a:pt x="148" y="45"/>
                  </a:lnTo>
                  <a:cubicBezTo>
                    <a:pt x="150" y="36"/>
                    <a:pt x="154" y="20"/>
                    <a:pt x="154" y="18"/>
                  </a:cubicBezTo>
                  <a:cubicBezTo>
                    <a:pt x="154" y="10"/>
                    <a:pt x="148" y="7"/>
                    <a:pt x="142" y="7"/>
                  </a:cubicBezTo>
                  <a:cubicBezTo>
                    <a:pt x="136" y="7"/>
                    <a:pt x="128" y="11"/>
                    <a:pt x="126" y="21"/>
                  </a:cubicBezTo>
                  <a:close/>
                  <a:moveTo>
                    <a:pt x="104" y="111"/>
                  </a:moveTo>
                  <a:cubicBezTo>
                    <a:pt x="101" y="120"/>
                    <a:pt x="94" y="127"/>
                    <a:pt x="86" y="134"/>
                  </a:cubicBezTo>
                  <a:cubicBezTo>
                    <a:pt x="83" y="137"/>
                    <a:pt x="69" y="148"/>
                    <a:pt x="54" y="148"/>
                  </a:cubicBezTo>
                  <a:cubicBezTo>
                    <a:pt x="41" y="148"/>
                    <a:pt x="28" y="139"/>
                    <a:pt x="28" y="114"/>
                  </a:cubicBezTo>
                  <a:cubicBezTo>
                    <a:pt x="28" y="96"/>
                    <a:pt x="38" y="57"/>
                    <a:pt x="46" y="43"/>
                  </a:cubicBezTo>
                  <a:cubicBezTo>
                    <a:pt x="63" y="15"/>
                    <a:pt x="80" y="10"/>
                    <a:pt x="90" y="10"/>
                  </a:cubicBezTo>
                  <a:cubicBezTo>
                    <a:pt x="114" y="10"/>
                    <a:pt x="121" y="37"/>
                    <a:pt x="121" y="40"/>
                  </a:cubicBezTo>
                  <a:cubicBezTo>
                    <a:pt x="121" y="42"/>
                    <a:pt x="120" y="44"/>
                    <a:pt x="120" y="45"/>
                  </a:cubicBezTo>
                  <a:lnTo>
                    <a:pt x="104" y="111"/>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6" name="Freeform 319">
              <a:extLst>
                <a:ext uri="{FF2B5EF4-FFF2-40B4-BE49-F238E27FC236}">
                  <a16:creationId xmlns:a16="http://schemas.microsoft.com/office/drawing/2014/main" id="{20BFBDAA-83F5-4433-9FA8-4EC2B334E8A2}"/>
                </a:ext>
              </a:extLst>
            </p:cNvPr>
            <p:cNvSpPr>
              <a:spLocks/>
            </p:cNvSpPr>
            <p:nvPr>
              <p:custDataLst>
                <p:tags r:id="rId81"/>
              </p:custDataLst>
            </p:nvPr>
          </p:nvSpPr>
          <p:spPr bwMode="auto">
            <a:xfrm>
              <a:off x="6345238" y="3903663"/>
              <a:ext cx="42862" cy="88900"/>
            </a:xfrm>
            <a:custGeom>
              <a:avLst/>
              <a:gdLst>
                <a:gd name="T0" fmla="*/ 66 w 69"/>
                <a:gd name="T1" fmla="*/ 23 h 129"/>
                <a:gd name="T2" fmla="*/ 69 w 69"/>
                <a:gd name="T3" fmla="*/ 14 h 129"/>
                <a:gd name="T4" fmla="*/ 54 w 69"/>
                <a:gd name="T5" fmla="*/ 0 h 129"/>
                <a:gd name="T6" fmla="*/ 39 w 69"/>
                <a:gd name="T7" fmla="*/ 11 h 129"/>
                <a:gd name="T8" fmla="*/ 1 w 69"/>
                <a:gd name="T9" fmla="*/ 119 h 129"/>
                <a:gd name="T10" fmla="*/ 0 w 69"/>
                <a:gd name="T11" fmla="*/ 123 h 129"/>
                <a:gd name="T12" fmla="*/ 11 w 69"/>
                <a:gd name="T13" fmla="*/ 129 h 129"/>
                <a:gd name="T14" fmla="*/ 15 w 69"/>
                <a:gd name="T15" fmla="*/ 125 h 129"/>
                <a:gd name="T16" fmla="*/ 66 w 69"/>
                <a:gd name="T17" fmla="*/ 2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9">
                  <a:moveTo>
                    <a:pt x="66" y="23"/>
                  </a:moveTo>
                  <a:cubicBezTo>
                    <a:pt x="67" y="23"/>
                    <a:pt x="69" y="18"/>
                    <a:pt x="69" y="14"/>
                  </a:cubicBezTo>
                  <a:cubicBezTo>
                    <a:pt x="69" y="5"/>
                    <a:pt x="61" y="0"/>
                    <a:pt x="54" y="0"/>
                  </a:cubicBezTo>
                  <a:cubicBezTo>
                    <a:pt x="43" y="0"/>
                    <a:pt x="41" y="7"/>
                    <a:pt x="39" y="11"/>
                  </a:cubicBezTo>
                  <a:lnTo>
                    <a:pt x="1" y="119"/>
                  </a:lnTo>
                  <a:cubicBezTo>
                    <a:pt x="0" y="122"/>
                    <a:pt x="0" y="122"/>
                    <a:pt x="0" y="123"/>
                  </a:cubicBezTo>
                  <a:cubicBezTo>
                    <a:pt x="0" y="127"/>
                    <a:pt x="11" y="129"/>
                    <a:pt x="11" y="129"/>
                  </a:cubicBezTo>
                  <a:cubicBezTo>
                    <a:pt x="13" y="129"/>
                    <a:pt x="14" y="128"/>
                    <a:pt x="15" y="125"/>
                  </a:cubicBezTo>
                  <a:lnTo>
                    <a:pt x="66" y="23"/>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7" name="Freeform 320">
              <a:extLst>
                <a:ext uri="{FF2B5EF4-FFF2-40B4-BE49-F238E27FC236}">
                  <a16:creationId xmlns:a16="http://schemas.microsoft.com/office/drawing/2014/main" id="{59C4CEC6-00DB-4011-95D7-DFA8D0BE5D6A}"/>
                </a:ext>
              </a:extLst>
            </p:cNvPr>
            <p:cNvSpPr>
              <a:spLocks noEditPoints="1"/>
            </p:cNvSpPr>
            <p:nvPr>
              <p:custDataLst>
                <p:tags r:id="rId82"/>
              </p:custDataLst>
            </p:nvPr>
          </p:nvSpPr>
          <p:spPr bwMode="auto">
            <a:xfrm>
              <a:off x="6665913" y="3602038"/>
              <a:ext cx="217487" cy="311150"/>
            </a:xfrm>
            <a:custGeom>
              <a:avLst/>
              <a:gdLst>
                <a:gd name="T0" fmla="*/ 194 w 345"/>
                <a:gd name="T1" fmla="*/ 349 h 449"/>
                <a:gd name="T2" fmla="*/ 345 w 345"/>
                <a:gd name="T3" fmla="*/ 134 h 449"/>
                <a:gd name="T4" fmla="*/ 218 w 345"/>
                <a:gd name="T5" fmla="*/ 0 h 449"/>
                <a:gd name="T6" fmla="*/ 0 w 345"/>
                <a:gd name="T7" fmla="*/ 230 h 449"/>
                <a:gd name="T8" fmla="*/ 128 w 345"/>
                <a:gd name="T9" fmla="*/ 363 h 449"/>
                <a:gd name="T10" fmla="*/ 177 w 345"/>
                <a:gd name="T11" fmla="*/ 355 h 449"/>
                <a:gd name="T12" fmla="*/ 175 w 345"/>
                <a:gd name="T13" fmla="*/ 394 h 449"/>
                <a:gd name="T14" fmla="*/ 216 w 345"/>
                <a:gd name="T15" fmla="*/ 449 h 449"/>
                <a:gd name="T16" fmla="*/ 299 w 345"/>
                <a:gd name="T17" fmla="*/ 352 h 449"/>
                <a:gd name="T18" fmla="*/ 294 w 345"/>
                <a:gd name="T19" fmla="*/ 347 h 449"/>
                <a:gd name="T20" fmla="*/ 288 w 345"/>
                <a:gd name="T21" fmla="*/ 353 h 449"/>
                <a:gd name="T22" fmla="*/ 230 w 345"/>
                <a:gd name="T23" fmla="*/ 400 h 449"/>
                <a:gd name="T24" fmla="*/ 194 w 345"/>
                <a:gd name="T25" fmla="*/ 349 h 449"/>
                <a:gd name="T26" fmla="*/ 100 w 345"/>
                <a:gd name="T27" fmla="*/ 345 h 449"/>
                <a:gd name="T28" fmla="*/ 44 w 345"/>
                <a:gd name="T29" fmla="*/ 246 h 449"/>
                <a:gd name="T30" fmla="*/ 95 w 345"/>
                <a:gd name="T31" fmla="*/ 87 h 449"/>
                <a:gd name="T32" fmla="*/ 215 w 345"/>
                <a:gd name="T33" fmla="*/ 13 h 449"/>
                <a:gd name="T34" fmla="*/ 301 w 345"/>
                <a:gd name="T35" fmla="*/ 119 h 449"/>
                <a:gd name="T36" fmla="*/ 192 w 345"/>
                <a:gd name="T37" fmla="*/ 332 h 449"/>
                <a:gd name="T38" fmla="*/ 148 w 345"/>
                <a:gd name="T39" fmla="*/ 278 h 449"/>
                <a:gd name="T40" fmla="*/ 97 w 345"/>
                <a:gd name="T41" fmla="*/ 329 h 449"/>
                <a:gd name="T42" fmla="*/ 100 w 345"/>
                <a:gd name="T43" fmla="*/ 345 h 449"/>
                <a:gd name="T44" fmla="*/ 131 w 345"/>
                <a:gd name="T45" fmla="*/ 351 h 449"/>
                <a:gd name="T46" fmla="*/ 108 w 345"/>
                <a:gd name="T47" fmla="*/ 329 h 449"/>
                <a:gd name="T48" fmla="*/ 148 w 345"/>
                <a:gd name="T49" fmla="*/ 289 h 449"/>
                <a:gd name="T50" fmla="*/ 178 w 345"/>
                <a:gd name="T51" fmla="*/ 332 h 449"/>
                <a:gd name="T52" fmla="*/ 173 w 345"/>
                <a:gd name="T53" fmla="*/ 342 h 449"/>
                <a:gd name="T54" fmla="*/ 131 w 345"/>
                <a:gd name="T55" fmla="*/ 351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45" h="449">
                  <a:moveTo>
                    <a:pt x="194" y="349"/>
                  </a:moveTo>
                  <a:cubicBezTo>
                    <a:pt x="271" y="320"/>
                    <a:pt x="345" y="231"/>
                    <a:pt x="345" y="134"/>
                  </a:cubicBezTo>
                  <a:cubicBezTo>
                    <a:pt x="345" y="54"/>
                    <a:pt x="292" y="0"/>
                    <a:pt x="218" y="0"/>
                  </a:cubicBezTo>
                  <a:cubicBezTo>
                    <a:pt x="110" y="0"/>
                    <a:pt x="0" y="114"/>
                    <a:pt x="0" y="230"/>
                  </a:cubicBezTo>
                  <a:cubicBezTo>
                    <a:pt x="0" y="313"/>
                    <a:pt x="56" y="363"/>
                    <a:pt x="128" y="363"/>
                  </a:cubicBezTo>
                  <a:cubicBezTo>
                    <a:pt x="140" y="363"/>
                    <a:pt x="157" y="361"/>
                    <a:pt x="177" y="355"/>
                  </a:cubicBezTo>
                  <a:cubicBezTo>
                    <a:pt x="175" y="386"/>
                    <a:pt x="175" y="387"/>
                    <a:pt x="175" y="394"/>
                  </a:cubicBezTo>
                  <a:cubicBezTo>
                    <a:pt x="175" y="410"/>
                    <a:pt x="175" y="449"/>
                    <a:pt x="216" y="449"/>
                  </a:cubicBezTo>
                  <a:cubicBezTo>
                    <a:pt x="275" y="449"/>
                    <a:pt x="299" y="357"/>
                    <a:pt x="299" y="352"/>
                  </a:cubicBezTo>
                  <a:cubicBezTo>
                    <a:pt x="299" y="348"/>
                    <a:pt x="296" y="347"/>
                    <a:pt x="294" y="347"/>
                  </a:cubicBezTo>
                  <a:cubicBezTo>
                    <a:pt x="290" y="347"/>
                    <a:pt x="289" y="350"/>
                    <a:pt x="288" y="353"/>
                  </a:cubicBezTo>
                  <a:cubicBezTo>
                    <a:pt x="276" y="388"/>
                    <a:pt x="247" y="400"/>
                    <a:pt x="230" y="400"/>
                  </a:cubicBezTo>
                  <a:cubicBezTo>
                    <a:pt x="207" y="400"/>
                    <a:pt x="199" y="387"/>
                    <a:pt x="194" y="349"/>
                  </a:cubicBezTo>
                  <a:close/>
                  <a:moveTo>
                    <a:pt x="100" y="345"/>
                  </a:moveTo>
                  <a:cubicBezTo>
                    <a:pt x="61" y="330"/>
                    <a:pt x="44" y="291"/>
                    <a:pt x="44" y="246"/>
                  </a:cubicBezTo>
                  <a:cubicBezTo>
                    <a:pt x="44" y="211"/>
                    <a:pt x="57" y="140"/>
                    <a:pt x="95" y="87"/>
                  </a:cubicBezTo>
                  <a:cubicBezTo>
                    <a:pt x="131" y="36"/>
                    <a:pt x="178" y="13"/>
                    <a:pt x="215" y="13"/>
                  </a:cubicBezTo>
                  <a:cubicBezTo>
                    <a:pt x="264" y="13"/>
                    <a:pt x="301" y="52"/>
                    <a:pt x="301" y="119"/>
                  </a:cubicBezTo>
                  <a:cubicBezTo>
                    <a:pt x="301" y="168"/>
                    <a:pt x="275" y="285"/>
                    <a:pt x="192" y="332"/>
                  </a:cubicBezTo>
                  <a:cubicBezTo>
                    <a:pt x="189" y="315"/>
                    <a:pt x="184" y="278"/>
                    <a:pt x="148" y="278"/>
                  </a:cubicBezTo>
                  <a:cubicBezTo>
                    <a:pt x="121" y="278"/>
                    <a:pt x="97" y="303"/>
                    <a:pt x="97" y="329"/>
                  </a:cubicBezTo>
                  <a:cubicBezTo>
                    <a:pt x="97" y="339"/>
                    <a:pt x="100" y="345"/>
                    <a:pt x="100" y="345"/>
                  </a:cubicBezTo>
                  <a:close/>
                  <a:moveTo>
                    <a:pt x="131" y="351"/>
                  </a:moveTo>
                  <a:cubicBezTo>
                    <a:pt x="124" y="351"/>
                    <a:pt x="108" y="351"/>
                    <a:pt x="108" y="329"/>
                  </a:cubicBezTo>
                  <a:cubicBezTo>
                    <a:pt x="108" y="309"/>
                    <a:pt x="127" y="289"/>
                    <a:pt x="148" y="289"/>
                  </a:cubicBezTo>
                  <a:cubicBezTo>
                    <a:pt x="169" y="289"/>
                    <a:pt x="178" y="301"/>
                    <a:pt x="178" y="332"/>
                  </a:cubicBezTo>
                  <a:cubicBezTo>
                    <a:pt x="178" y="339"/>
                    <a:pt x="178" y="340"/>
                    <a:pt x="173" y="342"/>
                  </a:cubicBezTo>
                  <a:cubicBezTo>
                    <a:pt x="160" y="347"/>
                    <a:pt x="145" y="351"/>
                    <a:pt x="131" y="351"/>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8" name="Freeform 321">
              <a:extLst>
                <a:ext uri="{FF2B5EF4-FFF2-40B4-BE49-F238E27FC236}">
                  <a16:creationId xmlns:a16="http://schemas.microsoft.com/office/drawing/2014/main" id="{3B80EDA8-B263-4772-A4C0-0778D5EA4231}"/>
                </a:ext>
              </a:extLst>
            </p:cNvPr>
            <p:cNvSpPr>
              <a:spLocks/>
            </p:cNvSpPr>
            <p:nvPr>
              <p:custDataLst>
                <p:tags r:id="rId83"/>
              </p:custDataLst>
            </p:nvPr>
          </p:nvSpPr>
          <p:spPr bwMode="auto">
            <a:xfrm>
              <a:off x="6929438" y="3586163"/>
              <a:ext cx="73025" cy="346075"/>
            </a:xfrm>
            <a:custGeom>
              <a:avLst/>
              <a:gdLst>
                <a:gd name="T0" fmla="*/ 116 w 116"/>
                <a:gd name="T1" fmla="*/ 494 h 499"/>
                <a:gd name="T2" fmla="*/ 107 w 116"/>
                <a:gd name="T3" fmla="*/ 483 h 499"/>
                <a:gd name="T4" fmla="*/ 29 w 116"/>
                <a:gd name="T5" fmla="*/ 249 h 499"/>
                <a:gd name="T6" fmla="*/ 109 w 116"/>
                <a:gd name="T7" fmla="*/ 13 h 499"/>
                <a:gd name="T8" fmla="*/ 116 w 116"/>
                <a:gd name="T9" fmla="*/ 5 h 499"/>
                <a:gd name="T10" fmla="*/ 111 w 116"/>
                <a:gd name="T11" fmla="*/ 0 h 499"/>
                <a:gd name="T12" fmla="*/ 31 w 116"/>
                <a:gd name="T13" fmla="*/ 97 h 499"/>
                <a:gd name="T14" fmla="*/ 0 w 116"/>
                <a:gd name="T15" fmla="*/ 249 h 499"/>
                <a:gd name="T16" fmla="*/ 33 w 116"/>
                <a:gd name="T17" fmla="*/ 405 h 499"/>
                <a:gd name="T18" fmla="*/ 111 w 116"/>
                <a:gd name="T19" fmla="*/ 499 h 499"/>
                <a:gd name="T20" fmla="*/ 116 w 116"/>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494"/>
                  </a:moveTo>
                  <a:cubicBezTo>
                    <a:pt x="116" y="492"/>
                    <a:pt x="116" y="491"/>
                    <a:pt x="107" y="483"/>
                  </a:cubicBezTo>
                  <a:cubicBezTo>
                    <a:pt x="45" y="420"/>
                    <a:pt x="29" y="326"/>
                    <a:pt x="29" y="249"/>
                  </a:cubicBezTo>
                  <a:cubicBezTo>
                    <a:pt x="29" y="162"/>
                    <a:pt x="48" y="76"/>
                    <a:pt x="109" y="13"/>
                  </a:cubicBezTo>
                  <a:cubicBezTo>
                    <a:pt x="116" y="7"/>
                    <a:pt x="116" y="6"/>
                    <a:pt x="116" y="5"/>
                  </a:cubicBezTo>
                  <a:cubicBezTo>
                    <a:pt x="116" y="1"/>
                    <a:pt x="114" y="0"/>
                    <a:pt x="111" y="0"/>
                  </a:cubicBezTo>
                  <a:cubicBezTo>
                    <a:pt x="106" y="0"/>
                    <a:pt x="61" y="34"/>
                    <a:pt x="31" y="97"/>
                  </a:cubicBezTo>
                  <a:cubicBezTo>
                    <a:pt x="6" y="152"/>
                    <a:pt x="0" y="207"/>
                    <a:pt x="0" y="249"/>
                  </a:cubicBezTo>
                  <a:cubicBezTo>
                    <a:pt x="0" y="288"/>
                    <a:pt x="6" y="349"/>
                    <a:pt x="33" y="405"/>
                  </a:cubicBezTo>
                  <a:cubicBezTo>
                    <a:pt x="63" y="466"/>
                    <a:pt x="106" y="499"/>
                    <a:pt x="111" y="499"/>
                  </a:cubicBezTo>
                  <a:cubicBezTo>
                    <a:pt x="114" y="499"/>
                    <a:pt x="116" y="497"/>
                    <a:pt x="116" y="494"/>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9" name="Freeform 322">
              <a:extLst>
                <a:ext uri="{FF2B5EF4-FFF2-40B4-BE49-F238E27FC236}">
                  <a16:creationId xmlns:a16="http://schemas.microsoft.com/office/drawing/2014/main" id="{5D543FDC-E1C5-4108-88DF-777D3501A8BB}"/>
                </a:ext>
              </a:extLst>
            </p:cNvPr>
            <p:cNvSpPr>
              <a:spLocks/>
            </p:cNvSpPr>
            <p:nvPr>
              <p:custDataLst>
                <p:tags r:id="rId84"/>
              </p:custDataLst>
            </p:nvPr>
          </p:nvSpPr>
          <p:spPr bwMode="auto">
            <a:xfrm>
              <a:off x="7037388" y="3692525"/>
              <a:ext cx="115887" cy="157163"/>
            </a:xfrm>
            <a:custGeom>
              <a:avLst/>
              <a:gdLst>
                <a:gd name="T0" fmla="*/ 169 w 184"/>
                <a:gd name="T1" fmla="*/ 33 h 225"/>
                <a:gd name="T2" fmla="*/ 145 w 184"/>
                <a:gd name="T3" fmla="*/ 56 h 225"/>
                <a:gd name="T4" fmla="*/ 161 w 184"/>
                <a:gd name="T5" fmla="*/ 70 h 225"/>
                <a:gd name="T6" fmla="*/ 184 w 184"/>
                <a:gd name="T7" fmla="*/ 42 h 225"/>
                <a:gd name="T8" fmla="*/ 124 w 184"/>
                <a:gd name="T9" fmla="*/ 0 h 225"/>
                <a:gd name="T10" fmla="*/ 40 w 184"/>
                <a:gd name="T11" fmla="*/ 72 h 225"/>
                <a:gd name="T12" fmla="*/ 92 w 184"/>
                <a:gd name="T13" fmla="*/ 122 h 225"/>
                <a:gd name="T14" fmla="*/ 143 w 184"/>
                <a:gd name="T15" fmla="*/ 160 h 225"/>
                <a:gd name="T16" fmla="*/ 72 w 184"/>
                <a:gd name="T17" fmla="*/ 215 h 225"/>
                <a:gd name="T18" fmla="*/ 15 w 184"/>
                <a:gd name="T19" fmla="*/ 188 h 225"/>
                <a:gd name="T20" fmla="*/ 47 w 184"/>
                <a:gd name="T21" fmla="*/ 162 h 225"/>
                <a:gd name="T22" fmla="*/ 28 w 184"/>
                <a:gd name="T23" fmla="*/ 144 h 225"/>
                <a:gd name="T24" fmla="*/ 0 w 184"/>
                <a:gd name="T25" fmla="*/ 177 h 225"/>
                <a:gd name="T26" fmla="*/ 72 w 184"/>
                <a:gd name="T27" fmla="*/ 225 h 225"/>
                <a:gd name="T28" fmla="*/ 172 w 184"/>
                <a:gd name="T29" fmla="*/ 143 h 225"/>
                <a:gd name="T30" fmla="*/ 156 w 184"/>
                <a:gd name="T31" fmla="*/ 106 h 225"/>
                <a:gd name="T32" fmla="*/ 107 w 184"/>
                <a:gd name="T33" fmla="*/ 85 h 225"/>
                <a:gd name="T34" fmla="*/ 69 w 184"/>
                <a:gd name="T35" fmla="*/ 55 h 225"/>
                <a:gd name="T36" fmla="*/ 124 w 184"/>
                <a:gd name="T37" fmla="*/ 10 h 225"/>
                <a:gd name="T38" fmla="*/ 169 w 184"/>
                <a:gd name="T39" fmla="*/ 3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4" h="225">
                  <a:moveTo>
                    <a:pt x="169" y="33"/>
                  </a:moveTo>
                  <a:cubicBezTo>
                    <a:pt x="155" y="34"/>
                    <a:pt x="145" y="45"/>
                    <a:pt x="145" y="56"/>
                  </a:cubicBezTo>
                  <a:cubicBezTo>
                    <a:pt x="145" y="63"/>
                    <a:pt x="150" y="70"/>
                    <a:pt x="161" y="70"/>
                  </a:cubicBezTo>
                  <a:cubicBezTo>
                    <a:pt x="172" y="70"/>
                    <a:pt x="184" y="62"/>
                    <a:pt x="184" y="42"/>
                  </a:cubicBezTo>
                  <a:cubicBezTo>
                    <a:pt x="184" y="20"/>
                    <a:pt x="162" y="0"/>
                    <a:pt x="124" y="0"/>
                  </a:cubicBezTo>
                  <a:cubicBezTo>
                    <a:pt x="59" y="0"/>
                    <a:pt x="40" y="50"/>
                    <a:pt x="40" y="72"/>
                  </a:cubicBezTo>
                  <a:cubicBezTo>
                    <a:pt x="40" y="111"/>
                    <a:pt x="77" y="119"/>
                    <a:pt x="92" y="122"/>
                  </a:cubicBezTo>
                  <a:cubicBezTo>
                    <a:pt x="117" y="127"/>
                    <a:pt x="143" y="132"/>
                    <a:pt x="143" y="160"/>
                  </a:cubicBezTo>
                  <a:cubicBezTo>
                    <a:pt x="143" y="173"/>
                    <a:pt x="132" y="215"/>
                    <a:pt x="72" y="215"/>
                  </a:cubicBezTo>
                  <a:cubicBezTo>
                    <a:pt x="65" y="215"/>
                    <a:pt x="27" y="215"/>
                    <a:pt x="15" y="188"/>
                  </a:cubicBezTo>
                  <a:cubicBezTo>
                    <a:pt x="34" y="191"/>
                    <a:pt x="47" y="176"/>
                    <a:pt x="47" y="162"/>
                  </a:cubicBezTo>
                  <a:cubicBezTo>
                    <a:pt x="47" y="150"/>
                    <a:pt x="39" y="144"/>
                    <a:pt x="28" y="144"/>
                  </a:cubicBezTo>
                  <a:cubicBezTo>
                    <a:pt x="15" y="144"/>
                    <a:pt x="0" y="155"/>
                    <a:pt x="0" y="177"/>
                  </a:cubicBezTo>
                  <a:cubicBezTo>
                    <a:pt x="0" y="206"/>
                    <a:pt x="29" y="225"/>
                    <a:pt x="72" y="225"/>
                  </a:cubicBezTo>
                  <a:cubicBezTo>
                    <a:pt x="152" y="225"/>
                    <a:pt x="172" y="165"/>
                    <a:pt x="172" y="143"/>
                  </a:cubicBezTo>
                  <a:cubicBezTo>
                    <a:pt x="172" y="125"/>
                    <a:pt x="162" y="112"/>
                    <a:pt x="156" y="106"/>
                  </a:cubicBezTo>
                  <a:cubicBezTo>
                    <a:pt x="143" y="92"/>
                    <a:pt x="128" y="90"/>
                    <a:pt x="107" y="85"/>
                  </a:cubicBezTo>
                  <a:cubicBezTo>
                    <a:pt x="89" y="81"/>
                    <a:pt x="69" y="78"/>
                    <a:pt x="69" y="55"/>
                  </a:cubicBezTo>
                  <a:cubicBezTo>
                    <a:pt x="69" y="41"/>
                    <a:pt x="81" y="10"/>
                    <a:pt x="124" y="10"/>
                  </a:cubicBezTo>
                  <a:cubicBezTo>
                    <a:pt x="137" y="10"/>
                    <a:pt x="162" y="14"/>
                    <a:pt x="169" y="33"/>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0" name="Freeform 323">
              <a:extLst>
                <a:ext uri="{FF2B5EF4-FFF2-40B4-BE49-F238E27FC236}">
                  <a16:creationId xmlns:a16="http://schemas.microsoft.com/office/drawing/2014/main" id="{DE6AB21D-3D85-4121-98D3-D39F1290A6B1}"/>
                </a:ext>
              </a:extLst>
            </p:cNvPr>
            <p:cNvSpPr>
              <a:spLocks/>
            </p:cNvSpPr>
            <p:nvPr>
              <p:custDataLst>
                <p:tags r:id="rId85"/>
              </p:custDataLst>
            </p:nvPr>
          </p:nvSpPr>
          <p:spPr bwMode="auto">
            <a:xfrm>
              <a:off x="7177088" y="3746500"/>
              <a:ext cx="74612" cy="153988"/>
            </a:xfrm>
            <a:custGeom>
              <a:avLst/>
              <a:gdLst>
                <a:gd name="T0" fmla="*/ 72 w 118"/>
                <a:gd name="T1" fmla="*/ 80 h 221"/>
                <a:gd name="T2" fmla="*/ 107 w 118"/>
                <a:gd name="T3" fmla="*/ 80 h 221"/>
                <a:gd name="T4" fmla="*/ 118 w 118"/>
                <a:gd name="T5" fmla="*/ 72 h 221"/>
                <a:gd name="T6" fmla="*/ 108 w 118"/>
                <a:gd name="T7" fmla="*/ 67 h 221"/>
                <a:gd name="T8" fmla="*/ 75 w 118"/>
                <a:gd name="T9" fmla="*/ 67 h 221"/>
                <a:gd name="T10" fmla="*/ 88 w 118"/>
                <a:gd name="T11" fmla="*/ 16 h 221"/>
                <a:gd name="T12" fmla="*/ 89 w 118"/>
                <a:gd name="T13" fmla="*/ 11 h 221"/>
                <a:gd name="T14" fmla="*/ 77 w 118"/>
                <a:gd name="T15" fmla="*/ 0 h 221"/>
                <a:gd name="T16" fmla="*/ 60 w 118"/>
                <a:gd name="T17" fmla="*/ 15 h 221"/>
                <a:gd name="T18" fmla="*/ 47 w 118"/>
                <a:gd name="T19" fmla="*/ 67 h 221"/>
                <a:gd name="T20" fmla="*/ 12 w 118"/>
                <a:gd name="T21" fmla="*/ 67 h 221"/>
                <a:gd name="T22" fmla="*/ 0 w 118"/>
                <a:gd name="T23" fmla="*/ 75 h 221"/>
                <a:gd name="T24" fmla="*/ 11 w 118"/>
                <a:gd name="T25" fmla="*/ 80 h 221"/>
                <a:gd name="T26" fmla="*/ 44 w 118"/>
                <a:gd name="T27" fmla="*/ 80 h 221"/>
                <a:gd name="T28" fmla="*/ 23 w 118"/>
                <a:gd name="T29" fmla="*/ 162 h 221"/>
                <a:gd name="T30" fmla="*/ 18 w 118"/>
                <a:gd name="T31" fmla="*/ 188 h 221"/>
                <a:gd name="T32" fmla="*/ 56 w 118"/>
                <a:gd name="T33" fmla="*/ 221 h 221"/>
                <a:gd name="T34" fmla="*/ 116 w 118"/>
                <a:gd name="T35" fmla="*/ 168 h 221"/>
                <a:gd name="T36" fmla="*/ 111 w 118"/>
                <a:gd name="T37" fmla="*/ 163 h 221"/>
                <a:gd name="T38" fmla="*/ 103 w 118"/>
                <a:gd name="T39" fmla="*/ 170 h 221"/>
                <a:gd name="T40" fmla="*/ 57 w 118"/>
                <a:gd name="T41" fmla="*/ 211 h 221"/>
                <a:gd name="T42" fmla="*/ 44 w 118"/>
                <a:gd name="T43" fmla="*/ 194 h 221"/>
                <a:gd name="T44" fmla="*/ 47 w 118"/>
                <a:gd name="T45" fmla="*/ 180 h 221"/>
                <a:gd name="T46" fmla="*/ 72 w 118"/>
                <a:gd name="T47" fmla="*/ 8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 h="221">
                  <a:moveTo>
                    <a:pt x="72" y="80"/>
                  </a:moveTo>
                  <a:lnTo>
                    <a:pt x="107" y="80"/>
                  </a:lnTo>
                  <a:cubicBezTo>
                    <a:pt x="114" y="80"/>
                    <a:pt x="118" y="80"/>
                    <a:pt x="118" y="72"/>
                  </a:cubicBezTo>
                  <a:cubicBezTo>
                    <a:pt x="118" y="67"/>
                    <a:pt x="114" y="67"/>
                    <a:pt x="108" y="67"/>
                  </a:cubicBezTo>
                  <a:lnTo>
                    <a:pt x="75" y="67"/>
                  </a:lnTo>
                  <a:lnTo>
                    <a:pt x="88" y="16"/>
                  </a:lnTo>
                  <a:cubicBezTo>
                    <a:pt x="88" y="14"/>
                    <a:pt x="89" y="12"/>
                    <a:pt x="89" y="11"/>
                  </a:cubicBezTo>
                  <a:cubicBezTo>
                    <a:pt x="89" y="5"/>
                    <a:pt x="84" y="0"/>
                    <a:pt x="77" y="0"/>
                  </a:cubicBezTo>
                  <a:cubicBezTo>
                    <a:pt x="68" y="0"/>
                    <a:pt x="63" y="6"/>
                    <a:pt x="60" y="15"/>
                  </a:cubicBezTo>
                  <a:cubicBezTo>
                    <a:pt x="58" y="23"/>
                    <a:pt x="63" y="7"/>
                    <a:pt x="47" y="67"/>
                  </a:cubicBezTo>
                  <a:lnTo>
                    <a:pt x="12" y="67"/>
                  </a:lnTo>
                  <a:cubicBezTo>
                    <a:pt x="5" y="67"/>
                    <a:pt x="0" y="67"/>
                    <a:pt x="0" y="75"/>
                  </a:cubicBezTo>
                  <a:cubicBezTo>
                    <a:pt x="0" y="80"/>
                    <a:pt x="5" y="80"/>
                    <a:pt x="11" y="80"/>
                  </a:cubicBezTo>
                  <a:lnTo>
                    <a:pt x="44" y="80"/>
                  </a:lnTo>
                  <a:lnTo>
                    <a:pt x="23" y="162"/>
                  </a:lnTo>
                  <a:cubicBezTo>
                    <a:pt x="21" y="171"/>
                    <a:pt x="18" y="183"/>
                    <a:pt x="18" y="188"/>
                  </a:cubicBezTo>
                  <a:cubicBezTo>
                    <a:pt x="18" y="209"/>
                    <a:pt x="36" y="221"/>
                    <a:pt x="56" y="221"/>
                  </a:cubicBezTo>
                  <a:cubicBezTo>
                    <a:pt x="94" y="221"/>
                    <a:pt x="116" y="172"/>
                    <a:pt x="116" y="168"/>
                  </a:cubicBezTo>
                  <a:cubicBezTo>
                    <a:pt x="116" y="163"/>
                    <a:pt x="112" y="163"/>
                    <a:pt x="111" y="163"/>
                  </a:cubicBezTo>
                  <a:cubicBezTo>
                    <a:pt x="106" y="163"/>
                    <a:pt x="106" y="164"/>
                    <a:pt x="103" y="170"/>
                  </a:cubicBezTo>
                  <a:cubicBezTo>
                    <a:pt x="94" y="192"/>
                    <a:pt x="76" y="211"/>
                    <a:pt x="57" y="211"/>
                  </a:cubicBezTo>
                  <a:cubicBezTo>
                    <a:pt x="49" y="211"/>
                    <a:pt x="44" y="207"/>
                    <a:pt x="44" y="194"/>
                  </a:cubicBezTo>
                  <a:cubicBezTo>
                    <a:pt x="44" y="191"/>
                    <a:pt x="46" y="183"/>
                    <a:pt x="47" y="180"/>
                  </a:cubicBezTo>
                  <a:lnTo>
                    <a:pt x="72" y="8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1" name="Freeform 324">
              <a:extLst>
                <a:ext uri="{FF2B5EF4-FFF2-40B4-BE49-F238E27FC236}">
                  <a16:creationId xmlns:a16="http://schemas.microsoft.com/office/drawing/2014/main" id="{35561C90-D218-496D-A86D-00E847980AD2}"/>
                </a:ext>
              </a:extLst>
            </p:cNvPr>
            <p:cNvSpPr>
              <a:spLocks/>
            </p:cNvSpPr>
            <p:nvPr>
              <p:custDataLst>
                <p:tags r:id="rId86"/>
              </p:custDataLst>
            </p:nvPr>
          </p:nvSpPr>
          <p:spPr bwMode="auto">
            <a:xfrm>
              <a:off x="7278688" y="3748088"/>
              <a:ext cx="160337" cy="177800"/>
            </a:xfrm>
            <a:custGeom>
              <a:avLst/>
              <a:gdLst>
                <a:gd name="T0" fmla="*/ 137 w 256"/>
                <a:gd name="T1" fmla="*/ 137 h 257"/>
                <a:gd name="T2" fmla="*/ 243 w 256"/>
                <a:gd name="T3" fmla="*/ 137 h 257"/>
                <a:gd name="T4" fmla="*/ 256 w 256"/>
                <a:gd name="T5" fmla="*/ 128 h 257"/>
                <a:gd name="T6" fmla="*/ 243 w 256"/>
                <a:gd name="T7" fmla="*/ 120 h 257"/>
                <a:gd name="T8" fmla="*/ 137 w 256"/>
                <a:gd name="T9" fmla="*/ 120 h 257"/>
                <a:gd name="T10" fmla="*/ 137 w 256"/>
                <a:gd name="T11" fmla="*/ 13 h 257"/>
                <a:gd name="T12" fmla="*/ 128 w 256"/>
                <a:gd name="T13" fmla="*/ 0 h 257"/>
                <a:gd name="T14" fmla="*/ 120 w 256"/>
                <a:gd name="T15" fmla="*/ 13 h 257"/>
                <a:gd name="T16" fmla="*/ 120 w 256"/>
                <a:gd name="T17" fmla="*/ 120 h 257"/>
                <a:gd name="T18" fmla="*/ 13 w 256"/>
                <a:gd name="T19" fmla="*/ 120 h 257"/>
                <a:gd name="T20" fmla="*/ 0 w 256"/>
                <a:gd name="T21" fmla="*/ 128 h 257"/>
                <a:gd name="T22" fmla="*/ 13 w 256"/>
                <a:gd name="T23" fmla="*/ 137 h 257"/>
                <a:gd name="T24" fmla="*/ 120 w 256"/>
                <a:gd name="T25" fmla="*/ 137 h 257"/>
                <a:gd name="T26" fmla="*/ 120 w 256"/>
                <a:gd name="T27" fmla="*/ 244 h 257"/>
                <a:gd name="T28" fmla="*/ 128 w 256"/>
                <a:gd name="T29" fmla="*/ 257 h 257"/>
                <a:gd name="T30" fmla="*/ 137 w 256"/>
                <a:gd name="T31" fmla="*/ 244 h 257"/>
                <a:gd name="T32" fmla="*/ 137 w 256"/>
                <a:gd name="T33" fmla="*/ 13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6" h="257">
                  <a:moveTo>
                    <a:pt x="137" y="137"/>
                  </a:moveTo>
                  <a:lnTo>
                    <a:pt x="243" y="137"/>
                  </a:lnTo>
                  <a:cubicBezTo>
                    <a:pt x="248" y="137"/>
                    <a:pt x="256" y="137"/>
                    <a:pt x="256" y="128"/>
                  </a:cubicBezTo>
                  <a:cubicBezTo>
                    <a:pt x="256" y="120"/>
                    <a:pt x="248" y="120"/>
                    <a:pt x="243" y="120"/>
                  </a:cubicBezTo>
                  <a:lnTo>
                    <a:pt x="137" y="120"/>
                  </a:lnTo>
                  <a:lnTo>
                    <a:pt x="137" y="13"/>
                  </a:lnTo>
                  <a:cubicBezTo>
                    <a:pt x="137" y="8"/>
                    <a:pt x="137" y="0"/>
                    <a:pt x="128" y="0"/>
                  </a:cubicBezTo>
                  <a:cubicBezTo>
                    <a:pt x="120" y="0"/>
                    <a:pt x="120" y="8"/>
                    <a:pt x="120" y="13"/>
                  </a:cubicBezTo>
                  <a:lnTo>
                    <a:pt x="120" y="120"/>
                  </a:lnTo>
                  <a:lnTo>
                    <a:pt x="13" y="120"/>
                  </a:lnTo>
                  <a:cubicBezTo>
                    <a:pt x="8" y="120"/>
                    <a:pt x="0" y="120"/>
                    <a:pt x="0" y="128"/>
                  </a:cubicBezTo>
                  <a:cubicBezTo>
                    <a:pt x="0" y="137"/>
                    <a:pt x="8" y="137"/>
                    <a:pt x="13" y="137"/>
                  </a:cubicBezTo>
                  <a:lnTo>
                    <a:pt x="120" y="137"/>
                  </a:lnTo>
                  <a:lnTo>
                    <a:pt x="120" y="244"/>
                  </a:lnTo>
                  <a:cubicBezTo>
                    <a:pt x="120" y="248"/>
                    <a:pt x="120" y="257"/>
                    <a:pt x="128" y="257"/>
                  </a:cubicBezTo>
                  <a:cubicBezTo>
                    <a:pt x="137" y="257"/>
                    <a:pt x="137" y="249"/>
                    <a:pt x="137" y="244"/>
                  </a:cubicBezTo>
                  <a:lnTo>
                    <a:pt x="137" y="137"/>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2" name="Freeform 325">
              <a:extLst>
                <a:ext uri="{FF2B5EF4-FFF2-40B4-BE49-F238E27FC236}">
                  <a16:creationId xmlns:a16="http://schemas.microsoft.com/office/drawing/2014/main" id="{689827B2-7DDA-45F5-B35F-9C7362C50E34}"/>
                </a:ext>
              </a:extLst>
            </p:cNvPr>
            <p:cNvSpPr>
              <a:spLocks/>
            </p:cNvSpPr>
            <p:nvPr>
              <p:custDataLst>
                <p:tags r:id="rId87"/>
              </p:custDataLst>
            </p:nvPr>
          </p:nvSpPr>
          <p:spPr bwMode="auto">
            <a:xfrm>
              <a:off x="7478713" y="3736975"/>
              <a:ext cx="80962" cy="160338"/>
            </a:xfrm>
            <a:custGeom>
              <a:avLst/>
              <a:gdLst>
                <a:gd name="T0" fmla="*/ 79 w 127"/>
                <a:gd name="T1" fmla="*/ 10 h 232"/>
                <a:gd name="T2" fmla="*/ 68 w 127"/>
                <a:gd name="T3" fmla="*/ 0 h 232"/>
                <a:gd name="T4" fmla="*/ 0 w 127"/>
                <a:gd name="T5" fmla="*/ 22 h 232"/>
                <a:gd name="T6" fmla="*/ 0 w 127"/>
                <a:gd name="T7" fmla="*/ 35 h 232"/>
                <a:gd name="T8" fmla="*/ 51 w 127"/>
                <a:gd name="T9" fmla="*/ 25 h 232"/>
                <a:gd name="T10" fmla="*/ 51 w 127"/>
                <a:gd name="T11" fmla="*/ 203 h 232"/>
                <a:gd name="T12" fmla="*/ 16 w 127"/>
                <a:gd name="T13" fmla="*/ 219 h 232"/>
                <a:gd name="T14" fmla="*/ 3 w 127"/>
                <a:gd name="T15" fmla="*/ 219 h 232"/>
                <a:gd name="T16" fmla="*/ 3 w 127"/>
                <a:gd name="T17" fmla="*/ 232 h 232"/>
                <a:gd name="T18" fmla="*/ 65 w 127"/>
                <a:gd name="T19" fmla="*/ 230 h 232"/>
                <a:gd name="T20" fmla="*/ 127 w 127"/>
                <a:gd name="T21" fmla="*/ 232 h 232"/>
                <a:gd name="T22" fmla="*/ 127 w 127"/>
                <a:gd name="T23" fmla="*/ 219 h 232"/>
                <a:gd name="T24" fmla="*/ 114 w 127"/>
                <a:gd name="T25" fmla="*/ 219 h 232"/>
                <a:gd name="T26" fmla="*/ 79 w 127"/>
                <a:gd name="T27" fmla="*/ 203 h 232"/>
                <a:gd name="T28" fmla="*/ 79 w 127"/>
                <a:gd name="T29" fmla="*/ 1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 h="232">
                  <a:moveTo>
                    <a:pt x="79" y="10"/>
                  </a:moveTo>
                  <a:cubicBezTo>
                    <a:pt x="79" y="0"/>
                    <a:pt x="78" y="0"/>
                    <a:pt x="68" y="0"/>
                  </a:cubicBezTo>
                  <a:cubicBezTo>
                    <a:pt x="46" y="22"/>
                    <a:pt x="14" y="22"/>
                    <a:pt x="0" y="22"/>
                  </a:cubicBezTo>
                  <a:lnTo>
                    <a:pt x="0" y="35"/>
                  </a:lnTo>
                  <a:cubicBezTo>
                    <a:pt x="9" y="35"/>
                    <a:pt x="32" y="35"/>
                    <a:pt x="51" y="25"/>
                  </a:cubicBezTo>
                  <a:lnTo>
                    <a:pt x="51" y="203"/>
                  </a:lnTo>
                  <a:cubicBezTo>
                    <a:pt x="51" y="215"/>
                    <a:pt x="51" y="219"/>
                    <a:pt x="16" y="219"/>
                  </a:cubicBezTo>
                  <a:lnTo>
                    <a:pt x="3" y="219"/>
                  </a:lnTo>
                  <a:lnTo>
                    <a:pt x="3" y="232"/>
                  </a:lnTo>
                  <a:cubicBezTo>
                    <a:pt x="9" y="231"/>
                    <a:pt x="52" y="230"/>
                    <a:pt x="65" y="230"/>
                  </a:cubicBezTo>
                  <a:cubicBezTo>
                    <a:pt x="75" y="230"/>
                    <a:pt x="119" y="231"/>
                    <a:pt x="127" y="232"/>
                  </a:cubicBezTo>
                  <a:lnTo>
                    <a:pt x="127" y="219"/>
                  </a:lnTo>
                  <a:lnTo>
                    <a:pt x="114" y="219"/>
                  </a:lnTo>
                  <a:cubicBezTo>
                    <a:pt x="79" y="219"/>
                    <a:pt x="79" y="215"/>
                    <a:pt x="79" y="203"/>
                  </a:cubicBezTo>
                  <a:lnTo>
                    <a:pt x="79" y="1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3" name="Freeform 326">
              <a:extLst>
                <a:ext uri="{FF2B5EF4-FFF2-40B4-BE49-F238E27FC236}">
                  <a16:creationId xmlns:a16="http://schemas.microsoft.com/office/drawing/2014/main" id="{FB9AB886-C398-41D4-B255-374AF9230A0E}"/>
                </a:ext>
              </a:extLst>
            </p:cNvPr>
            <p:cNvSpPr>
              <a:spLocks/>
            </p:cNvSpPr>
            <p:nvPr>
              <p:custDataLst>
                <p:tags r:id="rId88"/>
              </p:custDataLst>
            </p:nvPr>
          </p:nvSpPr>
          <p:spPr bwMode="auto">
            <a:xfrm>
              <a:off x="7623175" y="3808413"/>
              <a:ext cx="38100" cy="104775"/>
            </a:xfrm>
            <a:custGeom>
              <a:avLst/>
              <a:gdLst>
                <a:gd name="T0" fmla="*/ 58 w 58"/>
                <a:gd name="T1" fmla="*/ 53 h 149"/>
                <a:gd name="T2" fmla="*/ 26 w 58"/>
                <a:gd name="T3" fmla="*/ 0 h 149"/>
                <a:gd name="T4" fmla="*/ 0 w 58"/>
                <a:gd name="T5" fmla="*/ 27 h 149"/>
                <a:gd name="T6" fmla="*/ 26 w 58"/>
                <a:gd name="T7" fmla="*/ 53 h 149"/>
                <a:gd name="T8" fmla="*/ 43 w 58"/>
                <a:gd name="T9" fmla="*/ 47 h 149"/>
                <a:gd name="T10" fmla="*/ 46 w 58"/>
                <a:gd name="T11" fmla="*/ 45 h 149"/>
                <a:gd name="T12" fmla="*/ 47 w 58"/>
                <a:gd name="T13" fmla="*/ 53 h 149"/>
                <a:gd name="T14" fmla="*/ 13 w 58"/>
                <a:gd name="T15" fmla="*/ 136 h 149"/>
                <a:gd name="T16" fmla="*/ 8 w 58"/>
                <a:gd name="T17" fmla="*/ 144 h 149"/>
                <a:gd name="T18" fmla="*/ 13 w 58"/>
                <a:gd name="T19" fmla="*/ 149 h 149"/>
                <a:gd name="T20" fmla="*/ 58 w 58"/>
                <a:gd name="T21" fmla="*/ 5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149">
                  <a:moveTo>
                    <a:pt x="58" y="53"/>
                  </a:moveTo>
                  <a:cubicBezTo>
                    <a:pt x="58" y="20"/>
                    <a:pt x="45" y="0"/>
                    <a:pt x="26" y="0"/>
                  </a:cubicBezTo>
                  <a:cubicBezTo>
                    <a:pt x="10" y="0"/>
                    <a:pt x="0" y="13"/>
                    <a:pt x="0" y="27"/>
                  </a:cubicBezTo>
                  <a:cubicBezTo>
                    <a:pt x="0" y="40"/>
                    <a:pt x="10" y="53"/>
                    <a:pt x="26" y="53"/>
                  </a:cubicBezTo>
                  <a:cubicBezTo>
                    <a:pt x="32" y="53"/>
                    <a:pt x="38" y="51"/>
                    <a:pt x="43" y="47"/>
                  </a:cubicBezTo>
                  <a:cubicBezTo>
                    <a:pt x="45" y="46"/>
                    <a:pt x="45" y="45"/>
                    <a:pt x="46" y="45"/>
                  </a:cubicBezTo>
                  <a:cubicBezTo>
                    <a:pt x="46" y="45"/>
                    <a:pt x="47" y="46"/>
                    <a:pt x="47" y="53"/>
                  </a:cubicBezTo>
                  <a:cubicBezTo>
                    <a:pt x="47" y="89"/>
                    <a:pt x="30" y="119"/>
                    <a:pt x="13" y="136"/>
                  </a:cubicBezTo>
                  <a:cubicBezTo>
                    <a:pt x="8" y="141"/>
                    <a:pt x="8" y="142"/>
                    <a:pt x="8" y="144"/>
                  </a:cubicBezTo>
                  <a:cubicBezTo>
                    <a:pt x="8" y="147"/>
                    <a:pt x="10" y="149"/>
                    <a:pt x="13" y="149"/>
                  </a:cubicBezTo>
                  <a:cubicBezTo>
                    <a:pt x="18" y="149"/>
                    <a:pt x="58" y="111"/>
                    <a:pt x="58" y="53"/>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4" name="Freeform 327">
              <a:extLst>
                <a:ext uri="{FF2B5EF4-FFF2-40B4-BE49-F238E27FC236}">
                  <a16:creationId xmlns:a16="http://schemas.microsoft.com/office/drawing/2014/main" id="{A72EDC40-0D3D-4E0E-909B-BDB069A869DA}"/>
                </a:ext>
              </a:extLst>
            </p:cNvPr>
            <p:cNvSpPr>
              <a:spLocks noEditPoints="1"/>
            </p:cNvSpPr>
            <p:nvPr>
              <p:custDataLst>
                <p:tags r:id="rId89"/>
              </p:custDataLst>
            </p:nvPr>
          </p:nvSpPr>
          <p:spPr bwMode="auto">
            <a:xfrm>
              <a:off x="7748588" y="3692525"/>
              <a:ext cx="144462" cy="157163"/>
            </a:xfrm>
            <a:custGeom>
              <a:avLst/>
              <a:gdLst>
                <a:gd name="T0" fmla="*/ 166 w 229"/>
                <a:gd name="T1" fmla="*/ 31 h 225"/>
                <a:gd name="T2" fmla="*/ 120 w 229"/>
                <a:gd name="T3" fmla="*/ 0 h 225"/>
                <a:gd name="T4" fmla="*/ 0 w 229"/>
                <a:gd name="T5" fmla="*/ 146 h 225"/>
                <a:gd name="T6" fmla="*/ 67 w 229"/>
                <a:gd name="T7" fmla="*/ 225 h 225"/>
                <a:gd name="T8" fmla="*/ 131 w 229"/>
                <a:gd name="T9" fmla="*/ 188 h 225"/>
                <a:gd name="T10" fmla="*/ 177 w 229"/>
                <a:gd name="T11" fmla="*/ 225 h 225"/>
                <a:gd name="T12" fmla="*/ 214 w 229"/>
                <a:gd name="T13" fmla="*/ 198 h 225"/>
                <a:gd name="T14" fmla="*/ 229 w 229"/>
                <a:gd name="T15" fmla="*/ 149 h 225"/>
                <a:gd name="T16" fmla="*/ 223 w 229"/>
                <a:gd name="T17" fmla="*/ 144 h 225"/>
                <a:gd name="T18" fmla="*/ 216 w 229"/>
                <a:gd name="T19" fmla="*/ 153 h 225"/>
                <a:gd name="T20" fmla="*/ 178 w 229"/>
                <a:gd name="T21" fmla="*/ 215 h 225"/>
                <a:gd name="T22" fmla="*/ 163 w 229"/>
                <a:gd name="T23" fmla="*/ 192 h 225"/>
                <a:gd name="T24" fmla="*/ 169 w 229"/>
                <a:gd name="T25" fmla="*/ 155 h 225"/>
                <a:gd name="T26" fmla="*/ 180 w 229"/>
                <a:gd name="T27" fmla="*/ 110 h 225"/>
                <a:gd name="T28" fmla="*/ 198 w 229"/>
                <a:gd name="T29" fmla="*/ 40 h 225"/>
                <a:gd name="T30" fmla="*/ 202 w 229"/>
                <a:gd name="T31" fmla="*/ 23 h 225"/>
                <a:gd name="T32" fmla="*/ 187 w 229"/>
                <a:gd name="T33" fmla="*/ 9 h 225"/>
                <a:gd name="T34" fmla="*/ 166 w 229"/>
                <a:gd name="T35" fmla="*/ 31 h 225"/>
                <a:gd name="T36" fmla="*/ 134 w 229"/>
                <a:gd name="T37" fmla="*/ 161 h 225"/>
                <a:gd name="T38" fmla="*/ 124 w 229"/>
                <a:gd name="T39" fmla="*/ 179 h 225"/>
                <a:gd name="T40" fmla="*/ 68 w 229"/>
                <a:gd name="T41" fmla="*/ 215 h 225"/>
                <a:gd name="T42" fmla="*/ 36 w 229"/>
                <a:gd name="T43" fmla="*/ 168 h 225"/>
                <a:gd name="T44" fmla="*/ 63 w 229"/>
                <a:gd name="T45" fmla="*/ 58 h 225"/>
                <a:gd name="T46" fmla="*/ 121 w 229"/>
                <a:gd name="T47" fmla="*/ 10 h 225"/>
                <a:gd name="T48" fmla="*/ 160 w 229"/>
                <a:gd name="T49" fmla="*/ 54 h 225"/>
                <a:gd name="T50" fmla="*/ 159 w 229"/>
                <a:gd name="T51" fmla="*/ 63 h 225"/>
                <a:gd name="T52" fmla="*/ 134 w 229"/>
                <a:gd name="T53" fmla="*/ 16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9" h="225">
                  <a:moveTo>
                    <a:pt x="166" y="31"/>
                  </a:moveTo>
                  <a:cubicBezTo>
                    <a:pt x="157" y="13"/>
                    <a:pt x="143" y="0"/>
                    <a:pt x="120" y="0"/>
                  </a:cubicBezTo>
                  <a:cubicBezTo>
                    <a:pt x="62" y="0"/>
                    <a:pt x="0" y="73"/>
                    <a:pt x="0" y="146"/>
                  </a:cubicBezTo>
                  <a:cubicBezTo>
                    <a:pt x="0" y="193"/>
                    <a:pt x="28" y="225"/>
                    <a:pt x="67" y="225"/>
                  </a:cubicBezTo>
                  <a:cubicBezTo>
                    <a:pt x="77" y="225"/>
                    <a:pt x="101" y="223"/>
                    <a:pt x="131" y="188"/>
                  </a:cubicBezTo>
                  <a:cubicBezTo>
                    <a:pt x="135" y="209"/>
                    <a:pt x="153" y="225"/>
                    <a:pt x="177" y="225"/>
                  </a:cubicBezTo>
                  <a:cubicBezTo>
                    <a:pt x="194" y="225"/>
                    <a:pt x="206" y="214"/>
                    <a:pt x="214" y="198"/>
                  </a:cubicBezTo>
                  <a:cubicBezTo>
                    <a:pt x="222" y="180"/>
                    <a:pt x="229" y="150"/>
                    <a:pt x="229" y="149"/>
                  </a:cubicBezTo>
                  <a:cubicBezTo>
                    <a:pt x="229" y="144"/>
                    <a:pt x="224" y="144"/>
                    <a:pt x="223" y="144"/>
                  </a:cubicBezTo>
                  <a:cubicBezTo>
                    <a:pt x="218" y="144"/>
                    <a:pt x="217" y="146"/>
                    <a:pt x="216" y="153"/>
                  </a:cubicBezTo>
                  <a:cubicBezTo>
                    <a:pt x="207" y="185"/>
                    <a:pt x="198" y="215"/>
                    <a:pt x="178" y="215"/>
                  </a:cubicBezTo>
                  <a:cubicBezTo>
                    <a:pt x="164" y="215"/>
                    <a:pt x="163" y="202"/>
                    <a:pt x="163" y="192"/>
                  </a:cubicBezTo>
                  <a:cubicBezTo>
                    <a:pt x="163" y="181"/>
                    <a:pt x="164" y="177"/>
                    <a:pt x="169" y="155"/>
                  </a:cubicBezTo>
                  <a:cubicBezTo>
                    <a:pt x="175" y="134"/>
                    <a:pt x="176" y="129"/>
                    <a:pt x="180" y="110"/>
                  </a:cubicBezTo>
                  <a:lnTo>
                    <a:pt x="198" y="40"/>
                  </a:lnTo>
                  <a:cubicBezTo>
                    <a:pt x="202" y="26"/>
                    <a:pt x="202" y="25"/>
                    <a:pt x="202" y="23"/>
                  </a:cubicBezTo>
                  <a:cubicBezTo>
                    <a:pt x="202" y="14"/>
                    <a:pt x="196" y="9"/>
                    <a:pt x="187" y="9"/>
                  </a:cubicBezTo>
                  <a:cubicBezTo>
                    <a:pt x="175" y="9"/>
                    <a:pt x="168" y="20"/>
                    <a:pt x="166" y="31"/>
                  </a:cubicBezTo>
                  <a:close/>
                  <a:moveTo>
                    <a:pt x="134" y="161"/>
                  </a:moveTo>
                  <a:cubicBezTo>
                    <a:pt x="131" y="170"/>
                    <a:pt x="131" y="171"/>
                    <a:pt x="124" y="179"/>
                  </a:cubicBezTo>
                  <a:cubicBezTo>
                    <a:pt x="102" y="207"/>
                    <a:pt x="82" y="215"/>
                    <a:pt x="68" y="215"/>
                  </a:cubicBezTo>
                  <a:cubicBezTo>
                    <a:pt x="43" y="215"/>
                    <a:pt x="36" y="187"/>
                    <a:pt x="36" y="168"/>
                  </a:cubicBezTo>
                  <a:cubicBezTo>
                    <a:pt x="36" y="143"/>
                    <a:pt x="52" y="81"/>
                    <a:pt x="63" y="58"/>
                  </a:cubicBezTo>
                  <a:cubicBezTo>
                    <a:pt x="78" y="29"/>
                    <a:pt x="101" y="10"/>
                    <a:pt x="121" y="10"/>
                  </a:cubicBezTo>
                  <a:cubicBezTo>
                    <a:pt x="153" y="10"/>
                    <a:pt x="160" y="51"/>
                    <a:pt x="160" y="54"/>
                  </a:cubicBezTo>
                  <a:cubicBezTo>
                    <a:pt x="160" y="57"/>
                    <a:pt x="159" y="60"/>
                    <a:pt x="159" y="63"/>
                  </a:cubicBezTo>
                  <a:lnTo>
                    <a:pt x="134" y="161"/>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5" name="Freeform 328">
              <a:extLst>
                <a:ext uri="{FF2B5EF4-FFF2-40B4-BE49-F238E27FC236}">
                  <a16:creationId xmlns:a16="http://schemas.microsoft.com/office/drawing/2014/main" id="{8B81F220-7202-4171-82E8-16270AE7347A}"/>
                </a:ext>
              </a:extLst>
            </p:cNvPr>
            <p:cNvSpPr>
              <a:spLocks/>
            </p:cNvSpPr>
            <p:nvPr>
              <p:custDataLst>
                <p:tags r:id="rId90"/>
              </p:custDataLst>
            </p:nvPr>
          </p:nvSpPr>
          <p:spPr bwMode="auto">
            <a:xfrm>
              <a:off x="7912100" y="3567113"/>
              <a:ext cx="55562" cy="125413"/>
            </a:xfrm>
            <a:custGeom>
              <a:avLst/>
              <a:gdLst>
                <a:gd name="T0" fmla="*/ 85 w 88"/>
                <a:gd name="T1" fmla="*/ 30 h 181"/>
                <a:gd name="T2" fmla="*/ 88 w 88"/>
                <a:gd name="T3" fmla="*/ 19 h 181"/>
                <a:gd name="T4" fmla="*/ 67 w 88"/>
                <a:gd name="T5" fmla="*/ 0 h 181"/>
                <a:gd name="T6" fmla="*/ 48 w 88"/>
                <a:gd name="T7" fmla="*/ 17 h 181"/>
                <a:gd name="T8" fmla="*/ 2 w 88"/>
                <a:gd name="T9" fmla="*/ 168 h 181"/>
                <a:gd name="T10" fmla="*/ 0 w 88"/>
                <a:gd name="T11" fmla="*/ 173 h 181"/>
                <a:gd name="T12" fmla="*/ 14 w 88"/>
                <a:gd name="T13" fmla="*/ 181 h 181"/>
                <a:gd name="T14" fmla="*/ 19 w 88"/>
                <a:gd name="T15" fmla="*/ 175 h 181"/>
                <a:gd name="T16" fmla="*/ 85 w 88"/>
                <a:gd name="T17" fmla="*/ 3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181">
                  <a:moveTo>
                    <a:pt x="85" y="30"/>
                  </a:moveTo>
                  <a:cubicBezTo>
                    <a:pt x="87" y="25"/>
                    <a:pt x="88" y="22"/>
                    <a:pt x="88" y="19"/>
                  </a:cubicBezTo>
                  <a:cubicBezTo>
                    <a:pt x="88" y="9"/>
                    <a:pt x="78" y="0"/>
                    <a:pt x="67" y="0"/>
                  </a:cubicBezTo>
                  <a:cubicBezTo>
                    <a:pt x="54" y="0"/>
                    <a:pt x="50" y="11"/>
                    <a:pt x="48" y="17"/>
                  </a:cubicBezTo>
                  <a:lnTo>
                    <a:pt x="2" y="168"/>
                  </a:lnTo>
                  <a:cubicBezTo>
                    <a:pt x="2" y="168"/>
                    <a:pt x="0" y="173"/>
                    <a:pt x="0" y="173"/>
                  </a:cubicBezTo>
                  <a:cubicBezTo>
                    <a:pt x="0" y="177"/>
                    <a:pt x="11" y="181"/>
                    <a:pt x="14" y="181"/>
                  </a:cubicBezTo>
                  <a:cubicBezTo>
                    <a:pt x="16" y="181"/>
                    <a:pt x="17" y="180"/>
                    <a:pt x="19" y="175"/>
                  </a:cubicBezTo>
                  <a:lnTo>
                    <a:pt x="85" y="3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6" name="Freeform 329">
              <a:extLst>
                <a:ext uri="{FF2B5EF4-FFF2-40B4-BE49-F238E27FC236}">
                  <a16:creationId xmlns:a16="http://schemas.microsoft.com/office/drawing/2014/main" id="{72A76896-AC2E-423B-9249-8B34A31B2011}"/>
                </a:ext>
              </a:extLst>
            </p:cNvPr>
            <p:cNvSpPr>
              <a:spLocks/>
            </p:cNvSpPr>
            <p:nvPr>
              <p:custDataLst>
                <p:tags r:id="rId91"/>
              </p:custDataLst>
            </p:nvPr>
          </p:nvSpPr>
          <p:spPr bwMode="auto">
            <a:xfrm>
              <a:off x="8008938" y="3586163"/>
              <a:ext cx="73025" cy="346075"/>
            </a:xfrm>
            <a:custGeom>
              <a:avLst/>
              <a:gdLst>
                <a:gd name="T0" fmla="*/ 115 w 115"/>
                <a:gd name="T1" fmla="*/ 249 h 499"/>
                <a:gd name="T2" fmla="*/ 82 w 115"/>
                <a:gd name="T3" fmla="*/ 94 h 499"/>
                <a:gd name="T4" fmla="*/ 5 w 115"/>
                <a:gd name="T5" fmla="*/ 0 h 499"/>
                <a:gd name="T6" fmla="*/ 0 w 115"/>
                <a:gd name="T7" fmla="*/ 5 h 499"/>
                <a:gd name="T8" fmla="*/ 9 w 115"/>
                <a:gd name="T9" fmla="*/ 16 h 499"/>
                <a:gd name="T10" fmla="*/ 86 w 115"/>
                <a:gd name="T11" fmla="*/ 249 h 499"/>
                <a:gd name="T12" fmla="*/ 6 w 115"/>
                <a:gd name="T13" fmla="*/ 485 h 499"/>
                <a:gd name="T14" fmla="*/ 0 w 115"/>
                <a:gd name="T15" fmla="*/ 494 h 499"/>
                <a:gd name="T16" fmla="*/ 5 w 115"/>
                <a:gd name="T17" fmla="*/ 499 h 499"/>
                <a:gd name="T18" fmla="*/ 84 w 115"/>
                <a:gd name="T19" fmla="*/ 401 h 499"/>
                <a:gd name="T20" fmla="*/ 115 w 115"/>
                <a:gd name="T21" fmla="*/ 24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249"/>
                  </a:moveTo>
                  <a:cubicBezTo>
                    <a:pt x="115" y="210"/>
                    <a:pt x="110" y="150"/>
                    <a:pt x="82" y="94"/>
                  </a:cubicBezTo>
                  <a:cubicBezTo>
                    <a:pt x="52" y="32"/>
                    <a:pt x="10" y="0"/>
                    <a:pt x="5" y="0"/>
                  </a:cubicBezTo>
                  <a:cubicBezTo>
                    <a:pt x="2" y="0"/>
                    <a:pt x="0" y="2"/>
                    <a:pt x="0" y="5"/>
                  </a:cubicBezTo>
                  <a:cubicBezTo>
                    <a:pt x="0" y="6"/>
                    <a:pt x="0" y="7"/>
                    <a:pt x="9" y="16"/>
                  </a:cubicBezTo>
                  <a:cubicBezTo>
                    <a:pt x="58" y="66"/>
                    <a:pt x="86" y="145"/>
                    <a:pt x="86" y="249"/>
                  </a:cubicBezTo>
                  <a:cubicBezTo>
                    <a:pt x="86" y="335"/>
                    <a:pt x="68" y="422"/>
                    <a:pt x="6" y="485"/>
                  </a:cubicBezTo>
                  <a:cubicBezTo>
                    <a:pt x="0" y="491"/>
                    <a:pt x="0" y="492"/>
                    <a:pt x="0" y="494"/>
                  </a:cubicBezTo>
                  <a:cubicBezTo>
                    <a:pt x="0" y="497"/>
                    <a:pt x="2" y="499"/>
                    <a:pt x="5" y="499"/>
                  </a:cubicBezTo>
                  <a:cubicBezTo>
                    <a:pt x="10" y="499"/>
                    <a:pt x="54" y="465"/>
                    <a:pt x="84" y="401"/>
                  </a:cubicBezTo>
                  <a:cubicBezTo>
                    <a:pt x="109" y="347"/>
                    <a:pt x="115" y="291"/>
                    <a:pt x="115" y="249"/>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7" name="Freeform 330">
              <a:extLst>
                <a:ext uri="{FF2B5EF4-FFF2-40B4-BE49-F238E27FC236}">
                  <a16:creationId xmlns:a16="http://schemas.microsoft.com/office/drawing/2014/main" id="{DE2B218D-1F50-45DF-B344-73CDE9922CE5}"/>
                </a:ext>
              </a:extLst>
            </p:cNvPr>
            <p:cNvSpPr>
              <a:spLocks/>
            </p:cNvSpPr>
            <p:nvPr>
              <p:custDataLst>
                <p:tags r:id="rId92"/>
              </p:custDataLst>
            </p:nvPr>
          </p:nvSpPr>
          <p:spPr bwMode="auto">
            <a:xfrm>
              <a:off x="8208963" y="3752850"/>
              <a:ext cx="192087" cy="12700"/>
            </a:xfrm>
            <a:custGeom>
              <a:avLst/>
              <a:gdLst>
                <a:gd name="T0" fmla="*/ 287 w 304"/>
                <a:gd name="T1" fmla="*/ 20 h 20"/>
                <a:gd name="T2" fmla="*/ 304 w 304"/>
                <a:gd name="T3" fmla="*/ 10 h 20"/>
                <a:gd name="T4" fmla="*/ 287 w 304"/>
                <a:gd name="T5" fmla="*/ 0 h 20"/>
                <a:gd name="T6" fmla="*/ 17 w 304"/>
                <a:gd name="T7" fmla="*/ 0 h 20"/>
                <a:gd name="T8" fmla="*/ 0 w 304"/>
                <a:gd name="T9" fmla="*/ 10 h 20"/>
                <a:gd name="T10" fmla="*/ 17 w 304"/>
                <a:gd name="T11" fmla="*/ 20 h 20"/>
                <a:gd name="T12" fmla="*/ 287 w 30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304" h="20">
                  <a:moveTo>
                    <a:pt x="287" y="20"/>
                  </a:moveTo>
                  <a:cubicBezTo>
                    <a:pt x="296" y="20"/>
                    <a:pt x="304" y="20"/>
                    <a:pt x="304" y="10"/>
                  </a:cubicBezTo>
                  <a:cubicBezTo>
                    <a:pt x="304" y="0"/>
                    <a:pt x="296" y="0"/>
                    <a:pt x="287" y="0"/>
                  </a:cubicBezTo>
                  <a:lnTo>
                    <a:pt x="17" y="0"/>
                  </a:lnTo>
                  <a:cubicBezTo>
                    <a:pt x="9" y="0"/>
                    <a:pt x="0" y="0"/>
                    <a:pt x="0" y="10"/>
                  </a:cubicBezTo>
                  <a:cubicBezTo>
                    <a:pt x="0" y="20"/>
                    <a:pt x="9" y="20"/>
                    <a:pt x="17" y="20"/>
                  </a:cubicBezTo>
                  <a:lnTo>
                    <a:pt x="287" y="2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8" name="Freeform 331">
              <a:extLst>
                <a:ext uri="{FF2B5EF4-FFF2-40B4-BE49-F238E27FC236}">
                  <a16:creationId xmlns:a16="http://schemas.microsoft.com/office/drawing/2014/main" id="{59FE3AC9-F7B9-455F-A715-F556BD1677B6}"/>
                </a:ext>
              </a:extLst>
            </p:cNvPr>
            <p:cNvSpPr>
              <a:spLocks noEditPoints="1"/>
            </p:cNvSpPr>
            <p:nvPr>
              <p:custDataLst>
                <p:tags r:id="rId93"/>
              </p:custDataLst>
            </p:nvPr>
          </p:nvSpPr>
          <p:spPr bwMode="auto">
            <a:xfrm>
              <a:off x="8512175" y="3602038"/>
              <a:ext cx="217487" cy="311150"/>
            </a:xfrm>
            <a:custGeom>
              <a:avLst/>
              <a:gdLst>
                <a:gd name="T0" fmla="*/ 194 w 345"/>
                <a:gd name="T1" fmla="*/ 349 h 449"/>
                <a:gd name="T2" fmla="*/ 345 w 345"/>
                <a:gd name="T3" fmla="*/ 134 h 449"/>
                <a:gd name="T4" fmla="*/ 217 w 345"/>
                <a:gd name="T5" fmla="*/ 0 h 449"/>
                <a:gd name="T6" fmla="*/ 0 w 345"/>
                <a:gd name="T7" fmla="*/ 230 h 449"/>
                <a:gd name="T8" fmla="*/ 128 w 345"/>
                <a:gd name="T9" fmla="*/ 363 h 449"/>
                <a:gd name="T10" fmla="*/ 177 w 345"/>
                <a:gd name="T11" fmla="*/ 355 h 449"/>
                <a:gd name="T12" fmla="*/ 175 w 345"/>
                <a:gd name="T13" fmla="*/ 394 h 449"/>
                <a:gd name="T14" fmla="*/ 216 w 345"/>
                <a:gd name="T15" fmla="*/ 449 h 449"/>
                <a:gd name="T16" fmla="*/ 299 w 345"/>
                <a:gd name="T17" fmla="*/ 352 h 449"/>
                <a:gd name="T18" fmla="*/ 294 w 345"/>
                <a:gd name="T19" fmla="*/ 347 h 449"/>
                <a:gd name="T20" fmla="*/ 288 w 345"/>
                <a:gd name="T21" fmla="*/ 353 h 449"/>
                <a:gd name="T22" fmla="*/ 229 w 345"/>
                <a:gd name="T23" fmla="*/ 400 h 449"/>
                <a:gd name="T24" fmla="*/ 194 w 345"/>
                <a:gd name="T25" fmla="*/ 349 h 449"/>
                <a:gd name="T26" fmla="*/ 100 w 345"/>
                <a:gd name="T27" fmla="*/ 345 h 449"/>
                <a:gd name="T28" fmla="*/ 44 w 345"/>
                <a:gd name="T29" fmla="*/ 246 h 449"/>
                <a:gd name="T30" fmla="*/ 95 w 345"/>
                <a:gd name="T31" fmla="*/ 87 h 449"/>
                <a:gd name="T32" fmla="*/ 215 w 345"/>
                <a:gd name="T33" fmla="*/ 13 h 449"/>
                <a:gd name="T34" fmla="*/ 301 w 345"/>
                <a:gd name="T35" fmla="*/ 119 h 449"/>
                <a:gd name="T36" fmla="*/ 192 w 345"/>
                <a:gd name="T37" fmla="*/ 332 h 449"/>
                <a:gd name="T38" fmla="*/ 148 w 345"/>
                <a:gd name="T39" fmla="*/ 278 h 449"/>
                <a:gd name="T40" fmla="*/ 97 w 345"/>
                <a:gd name="T41" fmla="*/ 329 h 449"/>
                <a:gd name="T42" fmla="*/ 100 w 345"/>
                <a:gd name="T43" fmla="*/ 345 h 449"/>
                <a:gd name="T44" fmla="*/ 131 w 345"/>
                <a:gd name="T45" fmla="*/ 351 h 449"/>
                <a:gd name="T46" fmla="*/ 108 w 345"/>
                <a:gd name="T47" fmla="*/ 329 h 449"/>
                <a:gd name="T48" fmla="*/ 148 w 345"/>
                <a:gd name="T49" fmla="*/ 289 h 449"/>
                <a:gd name="T50" fmla="*/ 178 w 345"/>
                <a:gd name="T51" fmla="*/ 332 h 449"/>
                <a:gd name="T52" fmla="*/ 173 w 345"/>
                <a:gd name="T53" fmla="*/ 342 h 449"/>
                <a:gd name="T54" fmla="*/ 131 w 345"/>
                <a:gd name="T55" fmla="*/ 351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45" h="449">
                  <a:moveTo>
                    <a:pt x="194" y="349"/>
                  </a:moveTo>
                  <a:cubicBezTo>
                    <a:pt x="271" y="320"/>
                    <a:pt x="345" y="231"/>
                    <a:pt x="345" y="134"/>
                  </a:cubicBezTo>
                  <a:cubicBezTo>
                    <a:pt x="345" y="54"/>
                    <a:pt x="292" y="0"/>
                    <a:pt x="217" y="0"/>
                  </a:cubicBezTo>
                  <a:cubicBezTo>
                    <a:pt x="110" y="0"/>
                    <a:pt x="0" y="114"/>
                    <a:pt x="0" y="230"/>
                  </a:cubicBezTo>
                  <a:cubicBezTo>
                    <a:pt x="0" y="313"/>
                    <a:pt x="56" y="363"/>
                    <a:pt x="128" y="363"/>
                  </a:cubicBezTo>
                  <a:cubicBezTo>
                    <a:pt x="140" y="363"/>
                    <a:pt x="157" y="361"/>
                    <a:pt x="177" y="355"/>
                  </a:cubicBezTo>
                  <a:cubicBezTo>
                    <a:pt x="175" y="386"/>
                    <a:pt x="175" y="387"/>
                    <a:pt x="175" y="394"/>
                  </a:cubicBezTo>
                  <a:cubicBezTo>
                    <a:pt x="175" y="410"/>
                    <a:pt x="175" y="449"/>
                    <a:pt x="216" y="449"/>
                  </a:cubicBezTo>
                  <a:cubicBezTo>
                    <a:pt x="275" y="449"/>
                    <a:pt x="299" y="357"/>
                    <a:pt x="299" y="352"/>
                  </a:cubicBezTo>
                  <a:cubicBezTo>
                    <a:pt x="299" y="348"/>
                    <a:pt x="296" y="347"/>
                    <a:pt x="294" y="347"/>
                  </a:cubicBezTo>
                  <a:cubicBezTo>
                    <a:pt x="290" y="347"/>
                    <a:pt x="289" y="350"/>
                    <a:pt x="288" y="353"/>
                  </a:cubicBezTo>
                  <a:cubicBezTo>
                    <a:pt x="276" y="388"/>
                    <a:pt x="247" y="400"/>
                    <a:pt x="229" y="400"/>
                  </a:cubicBezTo>
                  <a:cubicBezTo>
                    <a:pt x="207" y="400"/>
                    <a:pt x="199" y="387"/>
                    <a:pt x="194" y="349"/>
                  </a:cubicBezTo>
                  <a:close/>
                  <a:moveTo>
                    <a:pt x="100" y="345"/>
                  </a:moveTo>
                  <a:cubicBezTo>
                    <a:pt x="61" y="330"/>
                    <a:pt x="44" y="291"/>
                    <a:pt x="44" y="246"/>
                  </a:cubicBezTo>
                  <a:cubicBezTo>
                    <a:pt x="44" y="211"/>
                    <a:pt x="57" y="140"/>
                    <a:pt x="95" y="87"/>
                  </a:cubicBezTo>
                  <a:cubicBezTo>
                    <a:pt x="131" y="36"/>
                    <a:pt x="178" y="13"/>
                    <a:pt x="215" y="13"/>
                  </a:cubicBezTo>
                  <a:cubicBezTo>
                    <a:pt x="264" y="13"/>
                    <a:pt x="301" y="52"/>
                    <a:pt x="301" y="119"/>
                  </a:cubicBezTo>
                  <a:cubicBezTo>
                    <a:pt x="301" y="168"/>
                    <a:pt x="275" y="285"/>
                    <a:pt x="192" y="332"/>
                  </a:cubicBezTo>
                  <a:cubicBezTo>
                    <a:pt x="189" y="315"/>
                    <a:pt x="184" y="278"/>
                    <a:pt x="148" y="278"/>
                  </a:cubicBezTo>
                  <a:cubicBezTo>
                    <a:pt x="121" y="278"/>
                    <a:pt x="97" y="303"/>
                    <a:pt x="97" y="329"/>
                  </a:cubicBezTo>
                  <a:cubicBezTo>
                    <a:pt x="97" y="339"/>
                    <a:pt x="100" y="345"/>
                    <a:pt x="100" y="345"/>
                  </a:cubicBezTo>
                  <a:close/>
                  <a:moveTo>
                    <a:pt x="131" y="351"/>
                  </a:moveTo>
                  <a:cubicBezTo>
                    <a:pt x="124" y="351"/>
                    <a:pt x="108" y="351"/>
                    <a:pt x="108" y="329"/>
                  </a:cubicBezTo>
                  <a:cubicBezTo>
                    <a:pt x="108" y="309"/>
                    <a:pt x="127" y="289"/>
                    <a:pt x="148" y="289"/>
                  </a:cubicBezTo>
                  <a:cubicBezTo>
                    <a:pt x="169" y="289"/>
                    <a:pt x="178" y="301"/>
                    <a:pt x="178" y="332"/>
                  </a:cubicBezTo>
                  <a:cubicBezTo>
                    <a:pt x="178" y="339"/>
                    <a:pt x="178" y="340"/>
                    <a:pt x="173" y="342"/>
                  </a:cubicBezTo>
                  <a:cubicBezTo>
                    <a:pt x="160" y="347"/>
                    <a:pt x="145" y="351"/>
                    <a:pt x="131" y="351"/>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9" name="Freeform 332">
              <a:extLst>
                <a:ext uri="{FF2B5EF4-FFF2-40B4-BE49-F238E27FC236}">
                  <a16:creationId xmlns:a16="http://schemas.microsoft.com/office/drawing/2014/main" id="{C6A3CC2C-6C16-4643-9ECA-33AED8D48934}"/>
                </a:ext>
              </a:extLst>
            </p:cNvPr>
            <p:cNvSpPr>
              <a:spLocks/>
            </p:cNvSpPr>
            <p:nvPr>
              <p:custDataLst>
                <p:tags r:id="rId94"/>
              </p:custDataLst>
            </p:nvPr>
          </p:nvSpPr>
          <p:spPr bwMode="auto">
            <a:xfrm>
              <a:off x="8775700" y="3586163"/>
              <a:ext cx="73025" cy="346075"/>
            </a:xfrm>
            <a:custGeom>
              <a:avLst/>
              <a:gdLst>
                <a:gd name="T0" fmla="*/ 115 w 115"/>
                <a:gd name="T1" fmla="*/ 494 h 499"/>
                <a:gd name="T2" fmla="*/ 107 w 115"/>
                <a:gd name="T3" fmla="*/ 483 h 499"/>
                <a:gd name="T4" fmla="*/ 29 w 115"/>
                <a:gd name="T5" fmla="*/ 249 h 499"/>
                <a:gd name="T6" fmla="*/ 109 w 115"/>
                <a:gd name="T7" fmla="*/ 13 h 499"/>
                <a:gd name="T8" fmla="*/ 115 w 115"/>
                <a:gd name="T9" fmla="*/ 5 h 499"/>
                <a:gd name="T10" fmla="*/ 110 w 115"/>
                <a:gd name="T11" fmla="*/ 0 h 499"/>
                <a:gd name="T12" fmla="*/ 31 w 115"/>
                <a:gd name="T13" fmla="*/ 97 h 499"/>
                <a:gd name="T14" fmla="*/ 0 w 115"/>
                <a:gd name="T15" fmla="*/ 249 h 499"/>
                <a:gd name="T16" fmla="*/ 33 w 115"/>
                <a:gd name="T17" fmla="*/ 405 h 499"/>
                <a:gd name="T18" fmla="*/ 110 w 115"/>
                <a:gd name="T19" fmla="*/ 499 h 499"/>
                <a:gd name="T20" fmla="*/ 115 w 115"/>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494"/>
                  </a:moveTo>
                  <a:cubicBezTo>
                    <a:pt x="115" y="492"/>
                    <a:pt x="115" y="491"/>
                    <a:pt x="107" y="483"/>
                  </a:cubicBezTo>
                  <a:cubicBezTo>
                    <a:pt x="45" y="420"/>
                    <a:pt x="29" y="326"/>
                    <a:pt x="29" y="249"/>
                  </a:cubicBezTo>
                  <a:cubicBezTo>
                    <a:pt x="29" y="162"/>
                    <a:pt x="48" y="76"/>
                    <a:pt x="109" y="13"/>
                  </a:cubicBezTo>
                  <a:cubicBezTo>
                    <a:pt x="115" y="7"/>
                    <a:pt x="115" y="6"/>
                    <a:pt x="115" y="5"/>
                  </a:cubicBezTo>
                  <a:cubicBezTo>
                    <a:pt x="115" y="1"/>
                    <a:pt x="113" y="0"/>
                    <a:pt x="110" y="0"/>
                  </a:cubicBezTo>
                  <a:cubicBezTo>
                    <a:pt x="105" y="0"/>
                    <a:pt x="61" y="34"/>
                    <a:pt x="31" y="97"/>
                  </a:cubicBezTo>
                  <a:cubicBezTo>
                    <a:pt x="6" y="152"/>
                    <a:pt x="0" y="207"/>
                    <a:pt x="0" y="249"/>
                  </a:cubicBezTo>
                  <a:cubicBezTo>
                    <a:pt x="0" y="288"/>
                    <a:pt x="5" y="349"/>
                    <a:pt x="33" y="405"/>
                  </a:cubicBezTo>
                  <a:cubicBezTo>
                    <a:pt x="63" y="466"/>
                    <a:pt x="105" y="499"/>
                    <a:pt x="110" y="499"/>
                  </a:cubicBezTo>
                  <a:cubicBezTo>
                    <a:pt x="113" y="499"/>
                    <a:pt x="115" y="497"/>
                    <a:pt x="115" y="494"/>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0" name="Freeform 333">
              <a:extLst>
                <a:ext uri="{FF2B5EF4-FFF2-40B4-BE49-F238E27FC236}">
                  <a16:creationId xmlns:a16="http://schemas.microsoft.com/office/drawing/2014/main" id="{4C80D225-3414-4F01-92B5-ACA1F593466E}"/>
                </a:ext>
              </a:extLst>
            </p:cNvPr>
            <p:cNvSpPr>
              <a:spLocks/>
            </p:cNvSpPr>
            <p:nvPr>
              <p:custDataLst>
                <p:tags r:id="rId95"/>
              </p:custDataLst>
            </p:nvPr>
          </p:nvSpPr>
          <p:spPr bwMode="auto">
            <a:xfrm>
              <a:off x="8883650" y="3692525"/>
              <a:ext cx="115887" cy="157163"/>
            </a:xfrm>
            <a:custGeom>
              <a:avLst/>
              <a:gdLst>
                <a:gd name="T0" fmla="*/ 169 w 183"/>
                <a:gd name="T1" fmla="*/ 33 h 225"/>
                <a:gd name="T2" fmla="*/ 145 w 183"/>
                <a:gd name="T3" fmla="*/ 56 h 225"/>
                <a:gd name="T4" fmla="*/ 161 w 183"/>
                <a:gd name="T5" fmla="*/ 70 h 225"/>
                <a:gd name="T6" fmla="*/ 183 w 183"/>
                <a:gd name="T7" fmla="*/ 42 h 225"/>
                <a:gd name="T8" fmla="*/ 124 w 183"/>
                <a:gd name="T9" fmla="*/ 0 h 225"/>
                <a:gd name="T10" fmla="*/ 40 w 183"/>
                <a:gd name="T11" fmla="*/ 72 h 225"/>
                <a:gd name="T12" fmla="*/ 91 w 183"/>
                <a:gd name="T13" fmla="*/ 122 h 225"/>
                <a:gd name="T14" fmla="*/ 143 w 183"/>
                <a:gd name="T15" fmla="*/ 160 h 225"/>
                <a:gd name="T16" fmla="*/ 72 w 183"/>
                <a:gd name="T17" fmla="*/ 215 h 225"/>
                <a:gd name="T18" fmla="*/ 15 w 183"/>
                <a:gd name="T19" fmla="*/ 188 h 225"/>
                <a:gd name="T20" fmla="*/ 46 w 183"/>
                <a:gd name="T21" fmla="*/ 162 h 225"/>
                <a:gd name="T22" fmla="*/ 28 w 183"/>
                <a:gd name="T23" fmla="*/ 144 h 225"/>
                <a:gd name="T24" fmla="*/ 0 w 183"/>
                <a:gd name="T25" fmla="*/ 177 h 225"/>
                <a:gd name="T26" fmla="*/ 71 w 183"/>
                <a:gd name="T27" fmla="*/ 225 h 225"/>
                <a:gd name="T28" fmla="*/ 172 w 183"/>
                <a:gd name="T29" fmla="*/ 143 h 225"/>
                <a:gd name="T30" fmla="*/ 156 w 183"/>
                <a:gd name="T31" fmla="*/ 106 h 225"/>
                <a:gd name="T32" fmla="*/ 106 w 183"/>
                <a:gd name="T33" fmla="*/ 85 h 225"/>
                <a:gd name="T34" fmla="*/ 68 w 183"/>
                <a:gd name="T35" fmla="*/ 55 h 225"/>
                <a:gd name="T36" fmla="*/ 124 w 183"/>
                <a:gd name="T37" fmla="*/ 10 h 225"/>
                <a:gd name="T38" fmla="*/ 169 w 183"/>
                <a:gd name="T39" fmla="*/ 3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3" h="225">
                  <a:moveTo>
                    <a:pt x="169" y="33"/>
                  </a:moveTo>
                  <a:cubicBezTo>
                    <a:pt x="155" y="34"/>
                    <a:pt x="145" y="45"/>
                    <a:pt x="145" y="56"/>
                  </a:cubicBezTo>
                  <a:cubicBezTo>
                    <a:pt x="145" y="63"/>
                    <a:pt x="150" y="70"/>
                    <a:pt x="161" y="70"/>
                  </a:cubicBezTo>
                  <a:cubicBezTo>
                    <a:pt x="172" y="70"/>
                    <a:pt x="183" y="62"/>
                    <a:pt x="183" y="42"/>
                  </a:cubicBezTo>
                  <a:cubicBezTo>
                    <a:pt x="183" y="20"/>
                    <a:pt x="162" y="0"/>
                    <a:pt x="124" y="0"/>
                  </a:cubicBezTo>
                  <a:cubicBezTo>
                    <a:pt x="58" y="0"/>
                    <a:pt x="40" y="50"/>
                    <a:pt x="40" y="72"/>
                  </a:cubicBezTo>
                  <a:cubicBezTo>
                    <a:pt x="40" y="111"/>
                    <a:pt x="77" y="119"/>
                    <a:pt x="91" y="122"/>
                  </a:cubicBezTo>
                  <a:cubicBezTo>
                    <a:pt x="117" y="127"/>
                    <a:pt x="143" y="132"/>
                    <a:pt x="143" y="160"/>
                  </a:cubicBezTo>
                  <a:cubicBezTo>
                    <a:pt x="143" y="173"/>
                    <a:pt x="132" y="215"/>
                    <a:pt x="72" y="215"/>
                  </a:cubicBezTo>
                  <a:cubicBezTo>
                    <a:pt x="65" y="215"/>
                    <a:pt x="26" y="215"/>
                    <a:pt x="15" y="188"/>
                  </a:cubicBezTo>
                  <a:cubicBezTo>
                    <a:pt x="34" y="191"/>
                    <a:pt x="46" y="176"/>
                    <a:pt x="46" y="162"/>
                  </a:cubicBezTo>
                  <a:cubicBezTo>
                    <a:pt x="46" y="150"/>
                    <a:pt x="38" y="144"/>
                    <a:pt x="28" y="144"/>
                  </a:cubicBezTo>
                  <a:cubicBezTo>
                    <a:pt x="15" y="144"/>
                    <a:pt x="0" y="155"/>
                    <a:pt x="0" y="177"/>
                  </a:cubicBezTo>
                  <a:cubicBezTo>
                    <a:pt x="0" y="206"/>
                    <a:pt x="28" y="225"/>
                    <a:pt x="71" y="225"/>
                  </a:cubicBezTo>
                  <a:cubicBezTo>
                    <a:pt x="152" y="225"/>
                    <a:pt x="172" y="165"/>
                    <a:pt x="172" y="143"/>
                  </a:cubicBezTo>
                  <a:cubicBezTo>
                    <a:pt x="172" y="125"/>
                    <a:pt x="162" y="112"/>
                    <a:pt x="156" y="106"/>
                  </a:cubicBezTo>
                  <a:cubicBezTo>
                    <a:pt x="143" y="92"/>
                    <a:pt x="128" y="90"/>
                    <a:pt x="106" y="85"/>
                  </a:cubicBezTo>
                  <a:cubicBezTo>
                    <a:pt x="88" y="81"/>
                    <a:pt x="68" y="78"/>
                    <a:pt x="68" y="55"/>
                  </a:cubicBezTo>
                  <a:cubicBezTo>
                    <a:pt x="68" y="41"/>
                    <a:pt x="80" y="10"/>
                    <a:pt x="124" y="10"/>
                  </a:cubicBezTo>
                  <a:cubicBezTo>
                    <a:pt x="137" y="10"/>
                    <a:pt x="162" y="14"/>
                    <a:pt x="169" y="33"/>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1" name="Freeform 334">
              <a:extLst>
                <a:ext uri="{FF2B5EF4-FFF2-40B4-BE49-F238E27FC236}">
                  <a16:creationId xmlns:a16="http://schemas.microsoft.com/office/drawing/2014/main" id="{D3BDBF67-9281-4BB4-8BB6-0D61E7FD5217}"/>
                </a:ext>
              </a:extLst>
            </p:cNvPr>
            <p:cNvSpPr>
              <a:spLocks/>
            </p:cNvSpPr>
            <p:nvPr>
              <p:custDataLst>
                <p:tags r:id="rId96"/>
              </p:custDataLst>
            </p:nvPr>
          </p:nvSpPr>
          <p:spPr bwMode="auto">
            <a:xfrm>
              <a:off x="9023350" y="3746500"/>
              <a:ext cx="74612" cy="153988"/>
            </a:xfrm>
            <a:custGeom>
              <a:avLst/>
              <a:gdLst>
                <a:gd name="T0" fmla="*/ 71 w 118"/>
                <a:gd name="T1" fmla="*/ 80 h 221"/>
                <a:gd name="T2" fmla="*/ 107 w 118"/>
                <a:gd name="T3" fmla="*/ 80 h 221"/>
                <a:gd name="T4" fmla="*/ 118 w 118"/>
                <a:gd name="T5" fmla="*/ 72 h 221"/>
                <a:gd name="T6" fmla="*/ 108 w 118"/>
                <a:gd name="T7" fmla="*/ 67 h 221"/>
                <a:gd name="T8" fmla="*/ 74 w 118"/>
                <a:gd name="T9" fmla="*/ 67 h 221"/>
                <a:gd name="T10" fmla="*/ 87 w 118"/>
                <a:gd name="T11" fmla="*/ 16 h 221"/>
                <a:gd name="T12" fmla="*/ 88 w 118"/>
                <a:gd name="T13" fmla="*/ 11 h 221"/>
                <a:gd name="T14" fmla="*/ 77 w 118"/>
                <a:gd name="T15" fmla="*/ 0 h 221"/>
                <a:gd name="T16" fmla="*/ 60 w 118"/>
                <a:gd name="T17" fmla="*/ 15 h 221"/>
                <a:gd name="T18" fmla="*/ 47 w 118"/>
                <a:gd name="T19" fmla="*/ 67 h 221"/>
                <a:gd name="T20" fmla="*/ 11 w 118"/>
                <a:gd name="T21" fmla="*/ 67 h 221"/>
                <a:gd name="T22" fmla="*/ 0 w 118"/>
                <a:gd name="T23" fmla="*/ 75 h 221"/>
                <a:gd name="T24" fmla="*/ 11 w 118"/>
                <a:gd name="T25" fmla="*/ 80 h 221"/>
                <a:gd name="T26" fmla="*/ 44 w 118"/>
                <a:gd name="T27" fmla="*/ 80 h 221"/>
                <a:gd name="T28" fmla="*/ 23 w 118"/>
                <a:gd name="T29" fmla="*/ 162 h 221"/>
                <a:gd name="T30" fmla="*/ 18 w 118"/>
                <a:gd name="T31" fmla="*/ 188 h 221"/>
                <a:gd name="T32" fmla="*/ 55 w 118"/>
                <a:gd name="T33" fmla="*/ 221 h 221"/>
                <a:gd name="T34" fmla="*/ 116 w 118"/>
                <a:gd name="T35" fmla="*/ 168 h 221"/>
                <a:gd name="T36" fmla="*/ 110 w 118"/>
                <a:gd name="T37" fmla="*/ 163 h 221"/>
                <a:gd name="T38" fmla="*/ 103 w 118"/>
                <a:gd name="T39" fmla="*/ 170 h 221"/>
                <a:gd name="T40" fmla="*/ 56 w 118"/>
                <a:gd name="T41" fmla="*/ 211 h 221"/>
                <a:gd name="T42" fmla="*/ 44 w 118"/>
                <a:gd name="T43" fmla="*/ 194 h 221"/>
                <a:gd name="T44" fmla="*/ 46 w 118"/>
                <a:gd name="T45" fmla="*/ 180 h 221"/>
                <a:gd name="T46" fmla="*/ 71 w 118"/>
                <a:gd name="T47" fmla="*/ 8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 h="221">
                  <a:moveTo>
                    <a:pt x="71" y="80"/>
                  </a:moveTo>
                  <a:lnTo>
                    <a:pt x="107" y="80"/>
                  </a:lnTo>
                  <a:cubicBezTo>
                    <a:pt x="113" y="80"/>
                    <a:pt x="118" y="80"/>
                    <a:pt x="118" y="72"/>
                  </a:cubicBezTo>
                  <a:cubicBezTo>
                    <a:pt x="118" y="67"/>
                    <a:pt x="113" y="67"/>
                    <a:pt x="108" y="67"/>
                  </a:cubicBezTo>
                  <a:lnTo>
                    <a:pt x="74" y="67"/>
                  </a:lnTo>
                  <a:lnTo>
                    <a:pt x="87" y="16"/>
                  </a:lnTo>
                  <a:cubicBezTo>
                    <a:pt x="88" y="14"/>
                    <a:pt x="88" y="12"/>
                    <a:pt x="88" y="11"/>
                  </a:cubicBezTo>
                  <a:cubicBezTo>
                    <a:pt x="88" y="5"/>
                    <a:pt x="84" y="0"/>
                    <a:pt x="77" y="0"/>
                  </a:cubicBezTo>
                  <a:cubicBezTo>
                    <a:pt x="68" y="0"/>
                    <a:pt x="63" y="6"/>
                    <a:pt x="60" y="15"/>
                  </a:cubicBezTo>
                  <a:cubicBezTo>
                    <a:pt x="58" y="23"/>
                    <a:pt x="62" y="7"/>
                    <a:pt x="47" y="67"/>
                  </a:cubicBezTo>
                  <a:lnTo>
                    <a:pt x="11" y="67"/>
                  </a:lnTo>
                  <a:cubicBezTo>
                    <a:pt x="5" y="67"/>
                    <a:pt x="0" y="67"/>
                    <a:pt x="0" y="75"/>
                  </a:cubicBezTo>
                  <a:cubicBezTo>
                    <a:pt x="0" y="80"/>
                    <a:pt x="4" y="80"/>
                    <a:pt x="11" y="80"/>
                  </a:cubicBezTo>
                  <a:lnTo>
                    <a:pt x="44" y="80"/>
                  </a:lnTo>
                  <a:lnTo>
                    <a:pt x="23" y="162"/>
                  </a:lnTo>
                  <a:cubicBezTo>
                    <a:pt x="21" y="171"/>
                    <a:pt x="18" y="183"/>
                    <a:pt x="18" y="188"/>
                  </a:cubicBezTo>
                  <a:cubicBezTo>
                    <a:pt x="18" y="209"/>
                    <a:pt x="35" y="221"/>
                    <a:pt x="55" y="221"/>
                  </a:cubicBezTo>
                  <a:cubicBezTo>
                    <a:pt x="94" y="221"/>
                    <a:pt x="116" y="172"/>
                    <a:pt x="116" y="168"/>
                  </a:cubicBezTo>
                  <a:cubicBezTo>
                    <a:pt x="116" y="163"/>
                    <a:pt x="111" y="163"/>
                    <a:pt x="110" y="163"/>
                  </a:cubicBezTo>
                  <a:cubicBezTo>
                    <a:pt x="106" y="163"/>
                    <a:pt x="106" y="164"/>
                    <a:pt x="103" y="170"/>
                  </a:cubicBezTo>
                  <a:cubicBezTo>
                    <a:pt x="93" y="192"/>
                    <a:pt x="75" y="211"/>
                    <a:pt x="56" y="211"/>
                  </a:cubicBezTo>
                  <a:cubicBezTo>
                    <a:pt x="49" y="211"/>
                    <a:pt x="44" y="207"/>
                    <a:pt x="44" y="194"/>
                  </a:cubicBezTo>
                  <a:cubicBezTo>
                    <a:pt x="44" y="191"/>
                    <a:pt x="46" y="183"/>
                    <a:pt x="46" y="180"/>
                  </a:cubicBezTo>
                  <a:lnTo>
                    <a:pt x="71" y="8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2" name="Freeform 335">
              <a:extLst>
                <a:ext uri="{FF2B5EF4-FFF2-40B4-BE49-F238E27FC236}">
                  <a16:creationId xmlns:a16="http://schemas.microsoft.com/office/drawing/2014/main" id="{A7BFE526-172A-41EB-A920-56137683604B}"/>
                </a:ext>
              </a:extLst>
            </p:cNvPr>
            <p:cNvSpPr>
              <a:spLocks/>
            </p:cNvSpPr>
            <p:nvPr>
              <p:custDataLst>
                <p:tags r:id="rId97"/>
              </p:custDataLst>
            </p:nvPr>
          </p:nvSpPr>
          <p:spPr bwMode="auto">
            <a:xfrm>
              <a:off x="9151938" y="3808413"/>
              <a:ext cx="36512" cy="104775"/>
            </a:xfrm>
            <a:custGeom>
              <a:avLst/>
              <a:gdLst>
                <a:gd name="T0" fmla="*/ 58 w 58"/>
                <a:gd name="T1" fmla="*/ 53 h 149"/>
                <a:gd name="T2" fmla="*/ 26 w 58"/>
                <a:gd name="T3" fmla="*/ 0 h 149"/>
                <a:gd name="T4" fmla="*/ 0 w 58"/>
                <a:gd name="T5" fmla="*/ 27 h 149"/>
                <a:gd name="T6" fmla="*/ 26 w 58"/>
                <a:gd name="T7" fmla="*/ 53 h 149"/>
                <a:gd name="T8" fmla="*/ 44 w 58"/>
                <a:gd name="T9" fmla="*/ 47 h 149"/>
                <a:gd name="T10" fmla="*/ 46 w 58"/>
                <a:gd name="T11" fmla="*/ 45 h 149"/>
                <a:gd name="T12" fmla="*/ 47 w 58"/>
                <a:gd name="T13" fmla="*/ 53 h 149"/>
                <a:gd name="T14" fmla="*/ 13 w 58"/>
                <a:gd name="T15" fmla="*/ 136 h 149"/>
                <a:gd name="T16" fmla="*/ 8 w 58"/>
                <a:gd name="T17" fmla="*/ 144 h 149"/>
                <a:gd name="T18" fmla="*/ 13 w 58"/>
                <a:gd name="T19" fmla="*/ 149 h 149"/>
                <a:gd name="T20" fmla="*/ 58 w 58"/>
                <a:gd name="T21" fmla="*/ 5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149">
                  <a:moveTo>
                    <a:pt x="58" y="53"/>
                  </a:moveTo>
                  <a:cubicBezTo>
                    <a:pt x="58" y="20"/>
                    <a:pt x="46" y="0"/>
                    <a:pt x="26" y="0"/>
                  </a:cubicBezTo>
                  <a:cubicBezTo>
                    <a:pt x="10" y="0"/>
                    <a:pt x="0" y="13"/>
                    <a:pt x="0" y="27"/>
                  </a:cubicBezTo>
                  <a:cubicBezTo>
                    <a:pt x="0" y="40"/>
                    <a:pt x="10" y="53"/>
                    <a:pt x="26" y="53"/>
                  </a:cubicBezTo>
                  <a:cubicBezTo>
                    <a:pt x="32" y="53"/>
                    <a:pt x="39" y="51"/>
                    <a:pt x="44" y="47"/>
                  </a:cubicBezTo>
                  <a:cubicBezTo>
                    <a:pt x="45" y="46"/>
                    <a:pt x="46" y="45"/>
                    <a:pt x="46" y="45"/>
                  </a:cubicBezTo>
                  <a:cubicBezTo>
                    <a:pt x="47" y="45"/>
                    <a:pt x="47" y="46"/>
                    <a:pt x="47" y="53"/>
                  </a:cubicBezTo>
                  <a:cubicBezTo>
                    <a:pt x="47" y="89"/>
                    <a:pt x="30" y="119"/>
                    <a:pt x="13" y="136"/>
                  </a:cubicBezTo>
                  <a:cubicBezTo>
                    <a:pt x="8" y="141"/>
                    <a:pt x="8" y="142"/>
                    <a:pt x="8" y="144"/>
                  </a:cubicBezTo>
                  <a:cubicBezTo>
                    <a:pt x="8" y="147"/>
                    <a:pt x="10" y="149"/>
                    <a:pt x="13" y="149"/>
                  </a:cubicBezTo>
                  <a:cubicBezTo>
                    <a:pt x="18" y="149"/>
                    <a:pt x="58" y="111"/>
                    <a:pt x="58" y="53"/>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3" name="Freeform 336">
              <a:extLst>
                <a:ext uri="{FF2B5EF4-FFF2-40B4-BE49-F238E27FC236}">
                  <a16:creationId xmlns:a16="http://schemas.microsoft.com/office/drawing/2014/main" id="{B0555A81-0DEA-4FAA-812B-A6FE3794876B}"/>
                </a:ext>
              </a:extLst>
            </p:cNvPr>
            <p:cNvSpPr>
              <a:spLocks noEditPoints="1"/>
            </p:cNvSpPr>
            <p:nvPr>
              <p:custDataLst>
                <p:tags r:id="rId98"/>
              </p:custDataLst>
            </p:nvPr>
          </p:nvSpPr>
          <p:spPr bwMode="auto">
            <a:xfrm>
              <a:off x="9277350" y="3692525"/>
              <a:ext cx="144462" cy="157163"/>
            </a:xfrm>
            <a:custGeom>
              <a:avLst/>
              <a:gdLst>
                <a:gd name="T0" fmla="*/ 166 w 228"/>
                <a:gd name="T1" fmla="*/ 31 h 225"/>
                <a:gd name="T2" fmla="*/ 120 w 228"/>
                <a:gd name="T3" fmla="*/ 0 h 225"/>
                <a:gd name="T4" fmla="*/ 0 w 228"/>
                <a:gd name="T5" fmla="*/ 146 h 225"/>
                <a:gd name="T6" fmla="*/ 66 w 228"/>
                <a:gd name="T7" fmla="*/ 225 h 225"/>
                <a:gd name="T8" fmla="*/ 131 w 228"/>
                <a:gd name="T9" fmla="*/ 188 h 225"/>
                <a:gd name="T10" fmla="*/ 176 w 228"/>
                <a:gd name="T11" fmla="*/ 225 h 225"/>
                <a:gd name="T12" fmla="*/ 213 w 228"/>
                <a:gd name="T13" fmla="*/ 198 h 225"/>
                <a:gd name="T14" fmla="*/ 228 w 228"/>
                <a:gd name="T15" fmla="*/ 149 h 225"/>
                <a:gd name="T16" fmla="*/ 222 w 228"/>
                <a:gd name="T17" fmla="*/ 144 h 225"/>
                <a:gd name="T18" fmla="*/ 215 w 228"/>
                <a:gd name="T19" fmla="*/ 153 h 225"/>
                <a:gd name="T20" fmla="*/ 177 w 228"/>
                <a:gd name="T21" fmla="*/ 215 h 225"/>
                <a:gd name="T22" fmla="*/ 162 w 228"/>
                <a:gd name="T23" fmla="*/ 192 h 225"/>
                <a:gd name="T24" fmla="*/ 169 w 228"/>
                <a:gd name="T25" fmla="*/ 155 h 225"/>
                <a:gd name="T26" fmla="*/ 180 w 228"/>
                <a:gd name="T27" fmla="*/ 110 h 225"/>
                <a:gd name="T28" fmla="*/ 198 w 228"/>
                <a:gd name="T29" fmla="*/ 40 h 225"/>
                <a:gd name="T30" fmla="*/ 201 w 228"/>
                <a:gd name="T31" fmla="*/ 23 h 225"/>
                <a:gd name="T32" fmla="*/ 187 w 228"/>
                <a:gd name="T33" fmla="*/ 9 h 225"/>
                <a:gd name="T34" fmla="*/ 166 w 228"/>
                <a:gd name="T35" fmla="*/ 31 h 225"/>
                <a:gd name="T36" fmla="*/ 133 w 228"/>
                <a:gd name="T37" fmla="*/ 161 h 225"/>
                <a:gd name="T38" fmla="*/ 123 w 228"/>
                <a:gd name="T39" fmla="*/ 179 h 225"/>
                <a:gd name="T40" fmla="*/ 67 w 228"/>
                <a:gd name="T41" fmla="*/ 215 h 225"/>
                <a:gd name="T42" fmla="*/ 35 w 228"/>
                <a:gd name="T43" fmla="*/ 168 h 225"/>
                <a:gd name="T44" fmla="*/ 62 w 228"/>
                <a:gd name="T45" fmla="*/ 58 h 225"/>
                <a:gd name="T46" fmla="*/ 120 w 228"/>
                <a:gd name="T47" fmla="*/ 10 h 225"/>
                <a:gd name="T48" fmla="*/ 160 w 228"/>
                <a:gd name="T49" fmla="*/ 54 h 225"/>
                <a:gd name="T50" fmla="*/ 158 w 228"/>
                <a:gd name="T51" fmla="*/ 63 h 225"/>
                <a:gd name="T52" fmla="*/ 133 w 228"/>
                <a:gd name="T53" fmla="*/ 16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25">
                  <a:moveTo>
                    <a:pt x="166" y="31"/>
                  </a:moveTo>
                  <a:cubicBezTo>
                    <a:pt x="157" y="13"/>
                    <a:pt x="142" y="0"/>
                    <a:pt x="120" y="0"/>
                  </a:cubicBezTo>
                  <a:cubicBezTo>
                    <a:pt x="61" y="0"/>
                    <a:pt x="0" y="73"/>
                    <a:pt x="0" y="146"/>
                  </a:cubicBezTo>
                  <a:cubicBezTo>
                    <a:pt x="0" y="193"/>
                    <a:pt x="27" y="225"/>
                    <a:pt x="66" y="225"/>
                  </a:cubicBezTo>
                  <a:cubicBezTo>
                    <a:pt x="76" y="225"/>
                    <a:pt x="101" y="223"/>
                    <a:pt x="131" y="188"/>
                  </a:cubicBezTo>
                  <a:cubicBezTo>
                    <a:pt x="135" y="209"/>
                    <a:pt x="152" y="225"/>
                    <a:pt x="176" y="225"/>
                  </a:cubicBezTo>
                  <a:cubicBezTo>
                    <a:pt x="194" y="225"/>
                    <a:pt x="205" y="214"/>
                    <a:pt x="213" y="198"/>
                  </a:cubicBezTo>
                  <a:cubicBezTo>
                    <a:pt x="221" y="180"/>
                    <a:pt x="228" y="150"/>
                    <a:pt x="228" y="149"/>
                  </a:cubicBezTo>
                  <a:cubicBezTo>
                    <a:pt x="228" y="144"/>
                    <a:pt x="223" y="144"/>
                    <a:pt x="222" y="144"/>
                  </a:cubicBezTo>
                  <a:cubicBezTo>
                    <a:pt x="217" y="144"/>
                    <a:pt x="216" y="146"/>
                    <a:pt x="215" y="153"/>
                  </a:cubicBezTo>
                  <a:cubicBezTo>
                    <a:pt x="207" y="185"/>
                    <a:pt x="198" y="215"/>
                    <a:pt x="177" y="215"/>
                  </a:cubicBezTo>
                  <a:cubicBezTo>
                    <a:pt x="164" y="215"/>
                    <a:pt x="162" y="202"/>
                    <a:pt x="162" y="192"/>
                  </a:cubicBezTo>
                  <a:cubicBezTo>
                    <a:pt x="162" y="181"/>
                    <a:pt x="163" y="177"/>
                    <a:pt x="169" y="155"/>
                  </a:cubicBezTo>
                  <a:cubicBezTo>
                    <a:pt x="174" y="134"/>
                    <a:pt x="175" y="129"/>
                    <a:pt x="180" y="110"/>
                  </a:cubicBezTo>
                  <a:lnTo>
                    <a:pt x="198" y="40"/>
                  </a:lnTo>
                  <a:cubicBezTo>
                    <a:pt x="201" y="26"/>
                    <a:pt x="201" y="25"/>
                    <a:pt x="201" y="23"/>
                  </a:cubicBezTo>
                  <a:cubicBezTo>
                    <a:pt x="201" y="14"/>
                    <a:pt x="195" y="9"/>
                    <a:pt x="187" y="9"/>
                  </a:cubicBezTo>
                  <a:cubicBezTo>
                    <a:pt x="175" y="9"/>
                    <a:pt x="167" y="20"/>
                    <a:pt x="166" y="31"/>
                  </a:cubicBezTo>
                  <a:close/>
                  <a:moveTo>
                    <a:pt x="133" y="161"/>
                  </a:moveTo>
                  <a:cubicBezTo>
                    <a:pt x="131" y="170"/>
                    <a:pt x="131" y="171"/>
                    <a:pt x="123" y="179"/>
                  </a:cubicBezTo>
                  <a:cubicBezTo>
                    <a:pt x="101" y="207"/>
                    <a:pt x="81" y="215"/>
                    <a:pt x="67" y="215"/>
                  </a:cubicBezTo>
                  <a:cubicBezTo>
                    <a:pt x="42" y="215"/>
                    <a:pt x="35" y="187"/>
                    <a:pt x="35" y="168"/>
                  </a:cubicBezTo>
                  <a:cubicBezTo>
                    <a:pt x="35" y="143"/>
                    <a:pt x="51" y="81"/>
                    <a:pt x="62" y="58"/>
                  </a:cubicBezTo>
                  <a:cubicBezTo>
                    <a:pt x="78" y="29"/>
                    <a:pt x="100" y="10"/>
                    <a:pt x="120" y="10"/>
                  </a:cubicBezTo>
                  <a:cubicBezTo>
                    <a:pt x="153" y="10"/>
                    <a:pt x="160" y="51"/>
                    <a:pt x="160" y="54"/>
                  </a:cubicBezTo>
                  <a:cubicBezTo>
                    <a:pt x="160" y="57"/>
                    <a:pt x="159" y="60"/>
                    <a:pt x="158" y="63"/>
                  </a:cubicBezTo>
                  <a:lnTo>
                    <a:pt x="133" y="161"/>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4" name="Freeform 337">
              <a:extLst>
                <a:ext uri="{FF2B5EF4-FFF2-40B4-BE49-F238E27FC236}">
                  <a16:creationId xmlns:a16="http://schemas.microsoft.com/office/drawing/2014/main" id="{008BE036-9278-424C-8B74-AF4DE8FE06CE}"/>
                </a:ext>
              </a:extLst>
            </p:cNvPr>
            <p:cNvSpPr>
              <a:spLocks/>
            </p:cNvSpPr>
            <p:nvPr>
              <p:custDataLst>
                <p:tags r:id="rId99"/>
              </p:custDataLst>
            </p:nvPr>
          </p:nvSpPr>
          <p:spPr bwMode="auto">
            <a:xfrm>
              <a:off x="9439275" y="3746500"/>
              <a:ext cx="74612" cy="153988"/>
            </a:xfrm>
            <a:custGeom>
              <a:avLst/>
              <a:gdLst>
                <a:gd name="T0" fmla="*/ 72 w 118"/>
                <a:gd name="T1" fmla="*/ 80 h 221"/>
                <a:gd name="T2" fmla="*/ 107 w 118"/>
                <a:gd name="T3" fmla="*/ 80 h 221"/>
                <a:gd name="T4" fmla="*/ 118 w 118"/>
                <a:gd name="T5" fmla="*/ 72 h 221"/>
                <a:gd name="T6" fmla="*/ 108 w 118"/>
                <a:gd name="T7" fmla="*/ 67 h 221"/>
                <a:gd name="T8" fmla="*/ 75 w 118"/>
                <a:gd name="T9" fmla="*/ 67 h 221"/>
                <a:gd name="T10" fmla="*/ 88 w 118"/>
                <a:gd name="T11" fmla="*/ 16 h 221"/>
                <a:gd name="T12" fmla="*/ 89 w 118"/>
                <a:gd name="T13" fmla="*/ 11 h 221"/>
                <a:gd name="T14" fmla="*/ 77 w 118"/>
                <a:gd name="T15" fmla="*/ 0 h 221"/>
                <a:gd name="T16" fmla="*/ 60 w 118"/>
                <a:gd name="T17" fmla="*/ 15 h 221"/>
                <a:gd name="T18" fmla="*/ 47 w 118"/>
                <a:gd name="T19" fmla="*/ 67 h 221"/>
                <a:gd name="T20" fmla="*/ 12 w 118"/>
                <a:gd name="T21" fmla="*/ 67 h 221"/>
                <a:gd name="T22" fmla="*/ 0 w 118"/>
                <a:gd name="T23" fmla="*/ 75 h 221"/>
                <a:gd name="T24" fmla="*/ 11 w 118"/>
                <a:gd name="T25" fmla="*/ 80 h 221"/>
                <a:gd name="T26" fmla="*/ 44 w 118"/>
                <a:gd name="T27" fmla="*/ 80 h 221"/>
                <a:gd name="T28" fmla="*/ 23 w 118"/>
                <a:gd name="T29" fmla="*/ 162 h 221"/>
                <a:gd name="T30" fmla="*/ 18 w 118"/>
                <a:gd name="T31" fmla="*/ 188 h 221"/>
                <a:gd name="T32" fmla="*/ 56 w 118"/>
                <a:gd name="T33" fmla="*/ 221 h 221"/>
                <a:gd name="T34" fmla="*/ 116 w 118"/>
                <a:gd name="T35" fmla="*/ 168 h 221"/>
                <a:gd name="T36" fmla="*/ 111 w 118"/>
                <a:gd name="T37" fmla="*/ 163 h 221"/>
                <a:gd name="T38" fmla="*/ 103 w 118"/>
                <a:gd name="T39" fmla="*/ 170 h 221"/>
                <a:gd name="T40" fmla="*/ 57 w 118"/>
                <a:gd name="T41" fmla="*/ 211 h 221"/>
                <a:gd name="T42" fmla="*/ 44 w 118"/>
                <a:gd name="T43" fmla="*/ 194 h 221"/>
                <a:gd name="T44" fmla="*/ 46 w 118"/>
                <a:gd name="T45" fmla="*/ 180 h 221"/>
                <a:gd name="T46" fmla="*/ 72 w 118"/>
                <a:gd name="T47" fmla="*/ 8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 h="221">
                  <a:moveTo>
                    <a:pt x="72" y="80"/>
                  </a:moveTo>
                  <a:lnTo>
                    <a:pt x="107" y="80"/>
                  </a:lnTo>
                  <a:cubicBezTo>
                    <a:pt x="114" y="80"/>
                    <a:pt x="118" y="80"/>
                    <a:pt x="118" y="72"/>
                  </a:cubicBezTo>
                  <a:cubicBezTo>
                    <a:pt x="118" y="67"/>
                    <a:pt x="114" y="67"/>
                    <a:pt x="108" y="67"/>
                  </a:cubicBezTo>
                  <a:lnTo>
                    <a:pt x="75" y="67"/>
                  </a:lnTo>
                  <a:lnTo>
                    <a:pt x="88" y="16"/>
                  </a:lnTo>
                  <a:cubicBezTo>
                    <a:pt x="88" y="14"/>
                    <a:pt x="89" y="12"/>
                    <a:pt x="89" y="11"/>
                  </a:cubicBezTo>
                  <a:cubicBezTo>
                    <a:pt x="89" y="5"/>
                    <a:pt x="84" y="0"/>
                    <a:pt x="77" y="0"/>
                  </a:cubicBezTo>
                  <a:cubicBezTo>
                    <a:pt x="68" y="0"/>
                    <a:pt x="63" y="6"/>
                    <a:pt x="60" y="15"/>
                  </a:cubicBezTo>
                  <a:cubicBezTo>
                    <a:pt x="58" y="23"/>
                    <a:pt x="62" y="7"/>
                    <a:pt x="47" y="67"/>
                  </a:cubicBezTo>
                  <a:lnTo>
                    <a:pt x="12" y="67"/>
                  </a:lnTo>
                  <a:cubicBezTo>
                    <a:pt x="5" y="67"/>
                    <a:pt x="0" y="67"/>
                    <a:pt x="0" y="75"/>
                  </a:cubicBezTo>
                  <a:cubicBezTo>
                    <a:pt x="0" y="80"/>
                    <a:pt x="5" y="80"/>
                    <a:pt x="11" y="80"/>
                  </a:cubicBezTo>
                  <a:lnTo>
                    <a:pt x="44" y="80"/>
                  </a:lnTo>
                  <a:lnTo>
                    <a:pt x="23" y="162"/>
                  </a:lnTo>
                  <a:cubicBezTo>
                    <a:pt x="21" y="171"/>
                    <a:pt x="18" y="183"/>
                    <a:pt x="18" y="188"/>
                  </a:cubicBezTo>
                  <a:cubicBezTo>
                    <a:pt x="18" y="209"/>
                    <a:pt x="36" y="221"/>
                    <a:pt x="56" y="221"/>
                  </a:cubicBezTo>
                  <a:cubicBezTo>
                    <a:pt x="94" y="221"/>
                    <a:pt x="116" y="172"/>
                    <a:pt x="116" y="168"/>
                  </a:cubicBezTo>
                  <a:cubicBezTo>
                    <a:pt x="116" y="163"/>
                    <a:pt x="112" y="163"/>
                    <a:pt x="111" y="163"/>
                  </a:cubicBezTo>
                  <a:cubicBezTo>
                    <a:pt x="106" y="163"/>
                    <a:pt x="106" y="164"/>
                    <a:pt x="103" y="170"/>
                  </a:cubicBezTo>
                  <a:cubicBezTo>
                    <a:pt x="94" y="192"/>
                    <a:pt x="76" y="211"/>
                    <a:pt x="57" y="211"/>
                  </a:cubicBezTo>
                  <a:cubicBezTo>
                    <a:pt x="49" y="211"/>
                    <a:pt x="44" y="207"/>
                    <a:pt x="44" y="194"/>
                  </a:cubicBezTo>
                  <a:cubicBezTo>
                    <a:pt x="44" y="191"/>
                    <a:pt x="46" y="183"/>
                    <a:pt x="46" y="180"/>
                  </a:cubicBezTo>
                  <a:lnTo>
                    <a:pt x="72" y="8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5" name="Freeform 338">
              <a:extLst>
                <a:ext uri="{FF2B5EF4-FFF2-40B4-BE49-F238E27FC236}">
                  <a16:creationId xmlns:a16="http://schemas.microsoft.com/office/drawing/2014/main" id="{2636D85C-7C14-4ECE-9A35-E0D2A30E8ECC}"/>
                </a:ext>
              </a:extLst>
            </p:cNvPr>
            <p:cNvSpPr>
              <a:spLocks/>
            </p:cNvSpPr>
            <p:nvPr>
              <p:custDataLst>
                <p:tags r:id="rId100"/>
              </p:custDataLst>
            </p:nvPr>
          </p:nvSpPr>
          <p:spPr bwMode="auto">
            <a:xfrm>
              <a:off x="9559925" y="3586163"/>
              <a:ext cx="73025" cy="346075"/>
            </a:xfrm>
            <a:custGeom>
              <a:avLst/>
              <a:gdLst>
                <a:gd name="T0" fmla="*/ 115 w 115"/>
                <a:gd name="T1" fmla="*/ 249 h 499"/>
                <a:gd name="T2" fmla="*/ 82 w 115"/>
                <a:gd name="T3" fmla="*/ 94 h 499"/>
                <a:gd name="T4" fmla="*/ 5 w 115"/>
                <a:gd name="T5" fmla="*/ 0 h 499"/>
                <a:gd name="T6" fmla="*/ 0 w 115"/>
                <a:gd name="T7" fmla="*/ 5 h 499"/>
                <a:gd name="T8" fmla="*/ 9 w 115"/>
                <a:gd name="T9" fmla="*/ 16 h 499"/>
                <a:gd name="T10" fmla="*/ 86 w 115"/>
                <a:gd name="T11" fmla="*/ 249 h 499"/>
                <a:gd name="T12" fmla="*/ 6 w 115"/>
                <a:gd name="T13" fmla="*/ 485 h 499"/>
                <a:gd name="T14" fmla="*/ 0 w 115"/>
                <a:gd name="T15" fmla="*/ 494 h 499"/>
                <a:gd name="T16" fmla="*/ 5 w 115"/>
                <a:gd name="T17" fmla="*/ 499 h 499"/>
                <a:gd name="T18" fmla="*/ 84 w 115"/>
                <a:gd name="T19" fmla="*/ 401 h 499"/>
                <a:gd name="T20" fmla="*/ 115 w 115"/>
                <a:gd name="T21" fmla="*/ 24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249"/>
                  </a:moveTo>
                  <a:cubicBezTo>
                    <a:pt x="115" y="210"/>
                    <a:pt x="110" y="150"/>
                    <a:pt x="82" y="94"/>
                  </a:cubicBezTo>
                  <a:cubicBezTo>
                    <a:pt x="52" y="32"/>
                    <a:pt x="10" y="0"/>
                    <a:pt x="5" y="0"/>
                  </a:cubicBezTo>
                  <a:cubicBezTo>
                    <a:pt x="2" y="0"/>
                    <a:pt x="0" y="2"/>
                    <a:pt x="0" y="5"/>
                  </a:cubicBezTo>
                  <a:cubicBezTo>
                    <a:pt x="0" y="6"/>
                    <a:pt x="0" y="7"/>
                    <a:pt x="9" y="16"/>
                  </a:cubicBezTo>
                  <a:cubicBezTo>
                    <a:pt x="58" y="66"/>
                    <a:pt x="86" y="145"/>
                    <a:pt x="86" y="249"/>
                  </a:cubicBezTo>
                  <a:cubicBezTo>
                    <a:pt x="86" y="335"/>
                    <a:pt x="68" y="422"/>
                    <a:pt x="6" y="485"/>
                  </a:cubicBezTo>
                  <a:cubicBezTo>
                    <a:pt x="0" y="491"/>
                    <a:pt x="0" y="492"/>
                    <a:pt x="0" y="494"/>
                  </a:cubicBezTo>
                  <a:cubicBezTo>
                    <a:pt x="0" y="497"/>
                    <a:pt x="2" y="499"/>
                    <a:pt x="5" y="499"/>
                  </a:cubicBezTo>
                  <a:cubicBezTo>
                    <a:pt x="10" y="499"/>
                    <a:pt x="54" y="465"/>
                    <a:pt x="84" y="401"/>
                  </a:cubicBezTo>
                  <a:cubicBezTo>
                    <a:pt x="109" y="347"/>
                    <a:pt x="115" y="291"/>
                    <a:pt x="115" y="249"/>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6" name="Freeform 339">
              <a:extLst>
                <a:ext uri="{FF2B5EF4-FFF2-40B4-BE49-F238E27FC236}">
                  <a16:creationId xmlns:a16="http://schemas.microsoft.com/office/drawing/2014/main" id="{442E46DF-898C-441E-AC08-BA773CE005F8}"/>
                </a:ext>
              </a:extLst>
            </p:cNvPr>
            <p:cNvSpPr>
              <a:spLocks/>
            </p:cNvSpPr>
            <p:nvPr>
              <p:custDataLst>
                <p:tags r:id="rId101"/>
              </p:custDataLst>
            </p:nvPr>
          </p:nvSpPr>
          <p:spPr bwMode="auto">
            <a:xfrm>
              <a:off x="9675813" y="3448050"/>
              <a:ext cx="119062" cy="622300"/>
            </a:xfrm>
            <a:custGeom>
              <a:avLst/>
              <a:gdLst>
                <a:gd name="T0" fmla="*/ 189 w 189"/>
                <a:gd name="T1" fmla="*/ 448 h 897"/>
                <a:gd name="T2" fmla="*/ 58 w 189"/>
                <a:gd name="T3" fmla="*/ 41 h 897"/>
                <a:gd name="T4" fmla="*/ 20 w 189"/>
                <a:gd name="T5" fmla="*/ 3 h 897"/>
                <a:gd name="T6" fmla="*/ 9 w 189"/>
                <a:gd name="T7" fmla="*/ 0 h 897"/>
                <a:gd name="T8" fmla="*/ 0 w 189"/>
                <a:gd name="T9" fmla="*/ 5 h 897"/>
                <a:gd name="T10" fmla="*/ 3 w 189"/>
                <a:gd name="T11" fmla="*/ 10 h 897"/>
                <a:gd name="T12" fmla="*/ 78 w 189"/>
                <a:gd name="T13" fmla="*/ 110 h 897"/>
                <a:gd name="T14" fmla="*/ 151 w 189"/>
                <a:gd name="T15" fmla="*/ 448 h 897"/>
                <a:gd name="T16" fmla="*/ 2 w 189"/>
                <a:gd name="T17" fmla="*/ 888 h 897"/>
                <a:gd name="T18" fmla="*/ 0 w 189"/>
                <a:gd name="T19" fmla="*/ 892 h 897"/>
                <a:gd name="T20" fmla="*/ 9 w 189"/>
                <a:gd name="T21" fmla="*/ 897 h 897"/>
                <a:gd name="T22" fmla="*/ 21 w 189"/>
                <a:gd name="T23" fmla="*/ 893 h 897"/>
                <a:gd name="T24" fmla="*/ 156 w 189"/>
                <a:gd name="T25" fmla="*/ 678 h 897"/>
                <a:gd name="T26" fmla="*/ 189 w 189"/>
                <a:gd name="T27" fmla="*/ 448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9" h="897">
                  <a:moveTo>
                    <a:pt x="189" y="448"/>
                  </a:moveTo>
                  <a:cubicBezTo>
                    <a:pt x="189" y="305"/>
                    <a:pt x="156" y="153"/>
                    <a:pt x="58" y="41"/>
                  </a:cubicBezTo>
                  <a:cubicBezTo>
                    <a:pt x="51" y="33"/>
                    <a:pt x="32" y="13"/>
                    <a:pt x="20" y="3"/>
                  </a:cubicBezTo>
                  <a:cubicBezTo>
                    <a:pt x="17" y="0"/>
                    <a:pt x="16" y="0"/>
                    <a:pt x="9" y="0"/>
                  </a:cubicBezTo>
                  <a:cubicBezTo>
                    <a:pt x="4" y="0"/>
                    <a:pt x="0" y="0"/>
                    <a:pt x="0" y="5"/>
                  </a:cubicBezTo>
                  <a:cubicBezTo>
                    <a:pt x="0" y="7"/>
                    <a:pt x="2" y="9"/>
                    <a:pt x="3" y="10"/>
                  </a:cubicBezTo>
                  <a:cubicBezTo>
                    <a:pt x="20" y="27"/>
                    <a:pt x="47" y="55"/>
                    <a:pt x="78" y="110"/>
                  </a:cubicBezTo>
                  <a:cubicBezTo>
                    <a:pt x="131" y="205"/>
                    <a:pt x="151" y="329"/>
                    <a:pt x="151" y="448"/>
                  </a:cubicBezTo>
                  <a:cubicBezTo>
                    <a:pt x="151" y="665"/>
                    <a:pt x="92" y="797"/>
                    <a:pt x="2" y="888"/>
                  </a:cubicBezTo>
                  <a:cubicBezTo>
                    <a:pt x="1" y="889"/>
                    <a:pt x="0" y="891"/>
                    <a:pt x="0" y="892"/>
                  </a:cubicBezTo>
                  <a:cubicBezTo>
                    <a:pt x="0" y="897"/>
                    <a:pt x="4" y="897"/>
                    <a:pt x="9" y="897"/>
                  </a:cubicBezTo>
                  <a:cubicBezTo>
                    <a:pt x="16" y="897"/>
                    <a:pt x="17" y="897"/>
                    <a:pt x="21" y="893"/>
                  </a:cubicBezTo>
                  <a:cubicBezTo>
                    <a:pt x="69" y="852"/>
                    <a:pt x="122" y="783"/>
                    <a:pt x="156" y="678"/>
                  </a:cubicBezTo>
                  <a:cubicBezTo>
                    <a:pt x="178" y="609"/>
                    <a:pt x="189" y="529"/>
                    <a:pt x="189" y="448"/>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54" name="Group 553">
            <a:extLst>
              <a:ext uri="{FF2B5EF4-FFF2-40B4-BE49-F238E27FC236}">
                <a16:creationId xmlns:a16="http://schemas.microsoft.com/office/drawing/2014/main" id="{C5981661-44C2-46FC-B69B-D63ADB61F3D6}"/>
              </a:ext>
            </a:extLst>
          </p:cNvPr>
          <p:cNvGrpSpPr>
            <a:grpSpLocks noChangeAspect="1"/>
          </p:cNvGrpSpPr>
          <p:nvPr>
            <p:custDataLst>
              <p:tags r:id="rId3"/>
            </p:custDataLst>
          </p:nvPr>
        </p:nvGrpSpPr>
        <p:grpSpPr>
          <a:xfrm>
            <a:off x="2112962" y="2071688"/>
            <a:ext cx="7966076" cy="358775"/>
            <a:chOff x="1668463" y="2071688"/>
            <a:chExt cx="7966076" cy="358775"/>
          </a:xfrm>
        </p:grpSpPr>
        <p:sp>
          <p:nvSpPr>
            <p:cNvPr id="504" name="Freeform 236">
              <a:extLst>
                <a:ext uri="{FF2B5EF4-FFF2-40B4-BE49-F238E27FC236}">
                  <a16:creationId xmlns:a16="http://schemas.microsoft.com/office/drawing/2014/main" id="{C384730E-CFBC-4643-8712-D5EB346305E1}"/>
                </a:ext>
              </a:extLst>
            </p:cNvPr>
            <p:cNvSpPr>
              <a:spLocks noEditPoints="1"/>
            </p:cNvSpPr>
            <p:nvPr>
              <p:custDataLst>
                <p:tags r:id="rId4"/>
              </p:custDataLst>
            </p:nvPr>
          </p:nvSpPr>
          <p:spPr bwMode="auto">
            <a:xfrm>
              <a:off x="1668463" y="2087563"/>
              <a:ext cx="209550" cy="322263"/>
            </a:xfrm>
            <a:custGeom>
              <a:avLst/>
              <a:gdLst>
                <a:gd name="T0" fmla="*/ 194 w 344"/>
                <a:gd name="T1" fmla="*/ 349 h 449"/>
                <a:gd name="T2" fmla="*/ 344 w 344"/>
                <a:gd name="T3" fmla="*/ 135 h 449"/>
                <a:gd name="T4" fmla="*/ 217 w 344"/>
                <a:gd name="T5" fmla="*/ 0 h 449"/>
                <a:gd name="T6" fmla="*/ 0 w 344"/>
                <a:gd name="T7" fmla="*/ 230 h 449"/>
                <a:gd name="T8" fmla="*/ 127 w 344"/>
                <a:gd name="T9" fmla="*/ 363 h 449"/>
                <a:gd name="T10" fmla="*/ 176 w 344"/>
                <a:gd name="T11" fmla="*/ 355 h 449"/>
                <a:gd name="T12" fmla="*/ 174 w 344"/>
                <a:gd name="T13" fmla="*/ 394 h 449"/>
                <a:gd name="T14" fmla="*/ 216 w 344"/>
                <a:gd name="T15" fmla="*/ 449 h 449"/>
                <a:gd name="T16" fmla="*/ 299 w 344"/>
                <a:gd name="T17" fmla="*/ 352 h 449"/>
                <a:gd name="T18" fmla="*/ 293 w 344"/>
                <a:gd name="T19" fmla="*/ 347 h 449"/>
                <a:gd name="T20" fmla="*/ 287 w 344"/>
                <a:gd name="T21" fmla="*/ 352 h 449"/>
                <a:gd name="T22" fmla="*/ 229 w 344"/>
                <a:gd name="T23" fmla="*/ 400 h 449"/>
                <a:gd name="T24" fmla="*/ 194 w 344"/>
                <a:gd name="T25" fmla="*/ 349 h 449"/>
                <a:gd name="T26" fmla="*/ 99 w 344"/>
                <a:gd name="T27" fmla="*/ 345 h 449"/>
                <a:gd name="T28" fmla="*/ 44 w 344"/>
                <a:gd name="T29" fmla="*/ 246 h 449"/>
                <a:gd name="T30" fmla="*/ 94 w 344"/>
                <a:gd name="T31" fmla="*/ 87 h 449"/>
                <a:gd name="T32" fmla="*/ 214 w 344"/>
                <a:gd name="T33" fmla="*/ 13 h 449"/>
                <a:gd name="T34" fmla="*/ 300 w 344"/>
                <a:gd name="T35" fmla="*/ 119 h 449"/>
                <a:gd name="T36" fmla="*/ 191 w 344"/>
                <a:gd name="T37" fmla="*/ 332 h 449"/>
                <a:gd name="T38" fmla="*/ 147 w 344"/>
                <a:gd name="T39" fmla="*/ 278 h 449"/>
                <a:gd name="T40" fmla="*/ 96 w 344"/>
                <a:gd name="T41" fmla="*/ 329 h 449"/>
                <a:gd name="T42" fmla="*/ 99 w 344"/>
                <a:gd name="T43" fmla="*/ 345 h 449"/>
                <a:gd name="T44" fmla="*/ 130 w 344"/>
                <a:gd name="T45" fmla="*/ 350 h 449"/>
                <a:gd name="T46" fmla="*/ 107 w 344"/>
                <a:gd name="T47" fmla="*/ 329 h 449"/>
                <a:gd name="T48" fmla="*/ 147 w 344"/>
                <a:gd name="T49" fmla="*/ 289 h 449"/>
                <a:gd name="T50" fmla="*/ 178 w 344"/>
                <a:gd name="T51" fmla="*/ 331 h 449"/>
                <a:gd name="T52" fmla="*/ 172 w 344"/>
                <a:gd name="T53" fmla="*/ 341 h 449"/>
                <a:gd name="T54" fmla="*/ 130 w 344"/>
                <a:gd name="T55" fmla="*/ 35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44" h="449">
                  <a:moveTo>
                    <a:pt x="194" y="349"/>
                  </a:moveTo>
                  <a:cubicBezTo>
                    <a:pt x="271" y="319"/>
                    <a:pt x="344" y="231"/>
                    <a:pt x="344" y="135"/>
                  </a:cubicBezTo>
                  <a:cubicBezTo>
                    <a:pt x="344" y="54"/>
                    <a:pt x="291" y="0"/>
                    <a:pt x="217" y="0"/>
                  </a:cubicBezTo>
                  <a:cubicBezTo>
                    <a:pt x="109" y="0"/>
                    <a:pt x="0" y="114"/>
                    <a:pt x="0" y="230"/>
                  </a:cubicBezTo>
                  <a:cubicBezTo>
                    <a:pt x="0" y="313"/>
                    <a:pt x="56" y="363"/>
                    <a:pt x="127" y="363"/>
                  </a:cubicBezTo>
                  <a:cubicBezTo>
                    <a:pt x="140" y="363"/>
                    <a:pt x="157" y="361"/>
                    <a:pt x="176" y="355"/>
                  </a:cubicBezTo>
                  <a:cubicBezTo>
                    <a:pt x="174" y="386"/>
                    <a:pt x="174" y="387"/>
                    <a:pt x="174" y="394"/>
                  </a:cubicBezTo>
                  <a:cubicBezTo>
                    <a:pt x="174" y="410"/>
                    <a:pt x="174" y="449"/>
                    <a:pt x="216" y="449"/>
                  </a:cubicBezTo>
                  <a:cubicBezTo>
                    <a:pt x="275" y="449"/>
                    <a:pt x="299" y="357"/>
                    <a:pt x="299" y="352"/>
                  </a:cubicBezTo>
                  <a:cubicBezTo>
                    <a:pt x="299" y="348"/>
                    <a:pt x="295" y="347"/>
                    <a:pt x="293" y="347"/>
                  </a:cubicBezTo>
                  <a:cubicBezTo>
                    <a:pt x="289" y="347"/>
                    <a:pt x="288" y="349"/>
                    <a:pt x="287" y="352"/>
                  </a:cubicBezTo>
                  <a:cubicBezTo>
                    <a:pt x="275" y="388"/>
                    <a:pt x="247" y="400"/>
                    <a:pt x="229" y="400"/>
                  </a:cubicBezTo>
                  <a:cubicBezTo>
                    <a:pt x="206" y="400"/>
                    <a:pt x="199" y="387"/>
                    <a:pt x="194" y="349"/>
                  </a:cubicBezTo>
                  <a:close/>
                  <a:moveTo>
                    <a:pt x="99" y="345"/>
                  </a:moveTo>
                  <a:cubicBezTo>
                    <a:pt x="61" y="329"/>
                    <a:pt x="44" y="291"/>
                    <a:pt x="44" y="246"/>
                  </a:cubicBezTo>
                  <a:cubicBezTo>
                    <a:pt x="44" y="211"/>
                    <a:pt x="57" y="140"/>
                    <a:pt x="94" y="87"/>
                  </a:cubicBezTo>
                  <a:cubicBezTo>
                    <a:pt x="131" y="36"/>
                    <a:pt x="178" y="13"/>
                    <a:pt x="214" y="13"/>
                  </a:cubicBezTo>
                  <a:cubicBezTo>
                    <a:pt x="264" y="13"/>
                    <a:pt x="300" y="52"/>
                    <a:pt x="300" y="119"/>
                  </a:cubicBezTo>
                  <a:cubicBezTo>
                    <a:pt x="300" y="168"/>
                    <a:pt x="275" y="285"/>
                    <a:pt x="191" y="332"/>
                  </a:cubicBezTo>
                  <a:cubicBezTo>
                    <a:pt x="189" y="314"/>
                    <a:pt x="184" y="278"/>
                    <a:pt x="147" y="278"/>
                  </a:cubicBezTo>
                  <a:cubicBezTo>
                    <a:pt x="121" y="278"/>
                    <a:pt x="96" y="303"/>
                    <a:pt x="96" y="329"/>
                  </a:cubicBezTo>
                  <a:cubicBezTo>
                    <a:pt x="96" y="339"/>
                    <a:pt x="99" y="344"/>
                    <a:pt x="99" y="345"/>
                  </a:cubicBezTo>
                  <a:close/>
                  <a:moveTo>
                    <a:pt x="130" y="350"/>
                  </a:moveTo>
                  <a:cubicBezTo>
                    <a:pt x="123" y="350"/>
                    <a:pt x="107" y="350"/>
                    <a:pt x="107" y="329"/>
                  </a:cubicBezTo>
                  <a:cubicBezTo>
                    <a:pt x="107" y="309"/>
                    <a:pt x="126" y="289"/>
                    <a:pt x="147" y="289"/>
                  </a:cubicBezTo>
                  <a:cubicBezTo>
                    <a:pt x="168" y="289"/>
                    <a:pt x="178" y="301"/>
                    <a:pt x="178" y="331"/>
                  </a:cubicBezTo>
                  <a:cubicBezTo>
                    <a:pt x="178" y="339"/>
                    <a:pt x="177" y="339"/>
                    <a:pt x="172" y="341"/>
                  </a:cubicBezTo>
                  <a:cubicBezTo>
                    <a:pt x="159" y="347"/>
                    <a:pt x="144" y="350"/>
                    <a:pt x="130" y="350"/>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 name="Freeform 237">
              <a:extLst>
                <a:ext uri="{FF2B5EF4-FFF2-40B4-BE49-F238E27FC236}">
                  <a16:creationId xmlns:a16="http://schemas.microsoft.com/office/drawing/2014/main" id="{4DAAFD89-82C7-4495-85B2-0AB781BCDA89}"/>
                </a:ext>
              </a:extLst>
            </p:cNvPr>
            <p:cNvSpPr>
              <a:spLocks/>
            </p:cNvSpPr>
            <p:nvPr>
              <p:custDataLst>
                <p:tags r:id="rId5"/>
              </p:custDataLst>
            </p:nvPr>
          </p:nvSpPr>
          <p:spPr bwMode="auto">
            <a:xfrm>
              <a:off x="1924051" y="2071688"/>
              <a:ext cx="69850" cy="358775"/>
            </a:xfrm>
            <a:custGeom>
              <a:avLst/>
              <a:gdLst>
                <a:gd name="T0" fmla="*/ 115 w 115"/>
                <a:gd name="T1" fmla="*/ 494 h 499"/>
                <a:gd name="T2" fmla="*/ 107 w 115"/>
                <a:gd name="T3" fmla="*/ 483 h 499"/>
                <a:gd name="T4" fmla="*/ 28 w 115"/>
                <a:gd name="T5" fmla="*/ 249 h 499"/>
                <a:gd name="T6" fmla="*/ 109 w 115"/>
                <a:gd name="T7" fmla="*/ 13 h 499"/>
                <a:gd name="T8" fmla="*/ 115 w 115"/>
                <a:gd name="T9" fmla="*/ 5 h 499"/>
                <a:gd name="T10" fmla="*/ 110 w 115"/>
                <a:gd name="T11" fmla="*/ 0 h 499"/>
                <a:gd name="T12" fmla="*/ 31 w 115"/>
                <a:gd name="T13" fmla="*/ 97 h 499"/>
                <a:gd name="T14" fmla="*/ 0 w 115"/>
                <a:gd name="T15" fmla="*/ 249 h 499"/>
                <a:gd name="T16" fmla="*/ 32 w 115"/>
                <a:gd name="T17" fmla="*/ 405 h 499"/>
                <a:gd name="T18" fmla="*/ 110 w 115"/>
                <a:gd name="T19" fmla="*/ 499 h 499"/>
                <a:gd name="T20" fmla="*/ 115 w 115"/>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494"/>
                  </a:moveTo>
                  <a:cubicBezTo>
                    <a:pt x="115" y="492"/>
                    <a:pt x="115" y="491"/>
                    <a:pt x="107" y="483"/>
                  </a:cubicBezTo>
                  <a:cubicBezTo>
                    <a:pt x="44" y="420"/>
                    <a:pt x="28" y="326"/>
                    <a:pt x="28" y="249"/>
                  </a:cubicBezTo>
                  <a:cubicBezTo>
                    <a:pt x="28" y="162"/>
                    <a:pt x="47" y="76"/>
                    <a:pt x="109" y="13"/>
                  </a:cubicBezTo>
                  <a:cubicBezTo>
                    <a:pt x="115" y="7"/>
                    <a:pt x="115" y="6"/>
                    <a:pt x="115" y="5"/>
                  </a:cubicBezTo>
                  <a:cubicBezTo>
                    <a:pt x="115" y="1"/>
                    <a:pt x="113" y="0"/>
                    <a:pt x="110" y="0"/>
                  </a:cubicBezTo>
                  <a:cubicBezTo>
                    <a:pt x="105" y="0"/>
                    <a:pt x="60" y="34"/>
                    <a:pt x="31" y="97"/>
                  </a:cubicBezTo>
                  <a:cubicBezTo>
                    <a:pt x="6" y="152"/>
                    <a:pt x="0" y="207"/>
                    <a:pt x="0" y="249"/>
                  </a:cubicBezTo>
                  <a:cubicBezTo>
                    <a:pt x="0" y="288"/>
                    <a:pt x="5" y="348"/>
                    <a:pt x="32" y="405"/>
                  </a:cubicBezTo>
                  <a:cubicBezTo>
                    <a:pt x="62" y="466"/>
                    <a:pt x="105" y="499"/>
                    <a:pt x="110" y="499"/>
                  </a:cubicBezTo>
                  <a:cubicBezTo>
                    <a:pt x="113" y="499"/>
                    <a:pt x="115" y="497"/>
                    <a:pt x="115" y="494"/>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6" name="Freeform 238">
              <a:extLst>
                <a:ext uri="{FF2B5EF4-FFF2-40B4-BE49-F238E27FC236}">
                  <a16:creationId xmlns:a16="http://schemas.microsoft.com/office/drawing/2014/main" id="{F15C067F-78BC-4014-87D4-DB401A1FE488}"/>
                </a:ext>
              </a:extLst>
            </p:cNvPr>
            <p:cNvSpPr>
              <a:spLocks/>
            </p:cNvSpPr>
            <p:nvPr>
              <p:custDataLst>
                <p:tags r:id="rId6"/>
              </p:custDataLst>
            </p:nvPr>
          </p:nvSpPr>
          <p:spPr bwMode="auto">
            <a:xfrm>
              <a:off x="2027238" y="2181226"/>
              <a:ext cx="112713" cy="163513"/>
            </a:xfrm>
            <a:custGeom>
              <a:avLst/>
              <a:gdLst>
                <a:gd name="T0" fmla="*/ 169 w 183"/>
                <a:gd name="T1" fmla="*/ 33 h 225"/>
                <a:gd name="T2" fmla="*/ 145 w 183"/>
                <a:gd name="T3" fmla="*/ 56 h 225"/>
                <a:gd name="T4" fmla="*/ 160 w 183"/>
                <a:gd name="T5" fmla="*/ 70 h 225"/>
                <a:gd name="T6" fmla="*/ 183 w 183"/>
                <a:gd name="T7" fmla="*/ 42 h 225"/>
                <a:gd name="T8" fmla="*/ 124 w 183"/>
                <a:gd name="T9" fmla="*/ 0 h 225"/>
                <a:gd name="T10" fmla="*/ 40 w 183"/>
                <a:gd name="T11" fmla="*/ 72 h 225"/>
                <a:gd name="T12" fmla="*/ 91 w 183"/>
                <a:gd name="T13" fmla="*/ 122 h 225"/>
                <a:gd name="T14" fmla="*/ 143 w 183"/>
                <a:gd name="T15" fmla="*/ 160 h 225"/>
                <a:gd name="T16" fmla="*/ 72 w 183"/>
                <a:gd name="T17" fmla="*/ 214 h 225"/>
                <a:gd name="T18" fmla="*/ 15 w 183"/>
                <a:gd name="T19" fmla="*/ 188 h 225"/>
                <a:gd name="T20" fmla="*/ 46 w 183"/>
                <a:gd name="T21" fmla="*/ 162 h 225"/>
                <a:gd name="T22" fmla="*/ 28 w 183"/>
                <a:gd name="T23" fmla="*/ 144 h 225"/>
                <a:gd name="T24" fmla="*/ 0 w 183"/>
                <a:gd name="T25" fmla="*/ 177 h 225"/>
                <a:gd name="T26" fmla="*/ 71 w 183"/>
                <a:gd name="T27" fmla="*/ 225 h 225"/>
                <a:gd name="T28" fmla="*/ 171 w 183"/>
                <a:gd name="T29" fmla="*/ 143 h 225"/>
                <a:gd name="T30" fmla="*/ 156 w 183"/>
                <a:gd name="T31" fmla="*/ 106 h 225"/>
                <a:gd name="T32" fmla="*/ 106 w 183"/>
                <a:gd name="T33" fmla="*/ 85 h 225"/>
                <a:gd name="T34" fmla="*/ 68 w 183"/>
                <a:gd name="T35" fmla="*/ 55 h 225"/>
                <a:gd name="T36" fmla="*/ 124 w 183"/>
                <a:gd name="T37" fmla="*/ 10 h 225"/>
                <a:gd name="T38" fmla="*/ 169 w 183"/>
                <a:gd name="T39" fmla="*/ 3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3" h="225">
                  <a:moveTo>
                    <a:pt x="169" y="33"/>
                  </a:moveTo>
                  <a:cubicBezTo>
                    <a:pt x="155" y="34"/>
                    <a:pt x="145" y="45"/>
                    <a:pt x="145" y="56"/>
                  </a:cubicBezTo>
                  <a:cubicBezTo>
                    <a:pt x="145" y="63"/>
                    <a:pt x="149" y="70"/>
                    <a:pt x="160" y="70"/>
                  </a:cubicBezTo>
                  <a:cubicBezTo>
                    <a:pt x="171" y="70"/>
                    <a:pt x="183" y="62"/>
                    <a:pt x="183" y="42"/>
                  </a:cubicBezTo>
                  <a:cubicBezTo>
                    <a:pt x="183" y="20"/>
                    <a:pt x="162" y="0"/>
                    <a:pt x="124" y="0"/>
                  </a:cubicBezTo>
                  <a:cubicBezTo>
                    <a:pt x="58" y="0"/>
                    <a:pt x="40" y="50"/>
                    <a:pt x="40" y="72"/>
                  </a:cubicBezTo>
                  <a:cubicBezTo>
                    <a:pt x="40" y="111"/>
                    <a:pt x="77" y="119"/>
                    <a:pt x="91" y="122"/>
                  </a:cubicBezTo>
                  <a:cubicBezTo>
                    <a:pt x="117" y="127"/>
                    <a:pt x="143" y="132"/>
                    <a:pt x="143" y="160"/>
                  </a:cubicBezTo>
                  <a:cubicBezTo>
                    <a:pt x="143" y="173"/>
                    <a:pt x="131" y="214"/>
                    <a:pt x="72" y="214"/>
                  </a:cubicBezTo>
                  <a:cubicBezTo>
                    <a:pt x="65" y="214"/>
                    <a:pt x="26" y="214"/>
                    <a:pt x="15" y="188"/>
                  </a:cubicBezTo>
                  <a:cubicBezTo>
                    <a:pt x="34" y="190"/>
                    <a:pt x="46" y="176"/>
                    <a:pt x="46" y="162"/>
                  </a:cubicBezTo>
                  <a:cubicBezTo>
                    <a:pt x="46" y="150"/>
                    <a:pt x="38" y="144"/>
                    <a:pt x="28" y="144"/>
                  </a:cubicBezTo>
                  <a:cubicBezTo>
                    <a:pt x="15" y="144"/>
                    <a:pt x="0" y="155"/>
                    <a:pt x="0" y="177"/>
                  </a:cubicBezTo>
                  <a:cubicBezTo>
                    <a:pt x="0" y="205"/>
                    <a:pt x="28" y="225"/>
                    <a:pt x="71" y="225"/>
                  </a:cubicBezTo>
                  <a:cubicBezTo>
                    <a:pt x="152" y="225"/>
                    <a:pt x="171" y="165"/>
                    <a:pt x="171" y="143"/>
                  </a:cubicBezTo>
                  <a:cubicBezTo>
                    <a:pt x="171" y="125"/>
                    <a:pt x="162" y="112"/>
                    <a:pt x="156" y="106"/>
                  </a:cubicBezTo>
                  <a:cubicBezTo>
                    <a:pt x="142" y="92"/>
                    <a:pt x="128" y="90"/>
                    <a:pt x="106" y="85"/>
                  </a:cubicBezTo>
                  <a:cubicBezTo>
                    <a:pt x="88" y="81"/>
                    <a:pt x="68" y="78"/>
                    <a:pt x="68" y="55"/>
                  </a:cubicBezTo>
                  <a:cubicBezTo>
                    <a:pt x="68" y="41"/>
                    <a:pt x="80" y="10"/>
                    <a:pt x="124" y="10"/>
                  </a:cubicBezTo>
                  <a:cubicBezTo>
                    <a:pt x="136" y="10"/>
                    <a:pt x="161" y="14"/>
                    <a:pt x="169" y="33"/>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7" name="Freeform 239">
              <a:extLst>
                <a:ext uri="{FF2B5EF4-FFF2-40B4-BE49-F238E27FC236}">
                  <a16:creationId xmlns:a16="http://schemas.microsoft.com/office/drawing/2014/main" id="{18D68B0F-457D-4567-B4DF-B19E1834D7A5}"/>
                </a:ext>
              </a:extLst>
            </p:cNvPr>
            <p:cNvSpPr>
              <a:spLocks/>
            </p:cNvSpPr>
            <p:nvPr>
              <p:custDataLst>
                <p:tags r:id="rId7"/>
              </p:custDataLst>
            </p:nvPr>
          </p:nvSpPr>
          <p:spPr bwMode="auto">
            <a:xfrm>
              <a:off x="2163763" y="2236788"/>
              <a:ext cx="71438" cy="160338"/>
            </a:xfrm>
            <a:custGeom>
              <a:avLst/>
              <a:gdLst>
                <a:gd name="T0" fmla="*/ 71 w 118"/>
                <a:gd name="T1" fmla="*/ 80 h 221"/>
                <a:gd name="T2" fmla="*/ 107 w 118"/>
                <a:gd name="T3" fmla="*/ 80 h 221"/>
                <a:gd name="T4" fmla="*/ 118 w 118"/>
                <a:gd name="T5" fmla="*/ 72 h 221"/>
                <a:gd name="T6" fmla="*/ 107 w 118"/>
                <a:gd name="T7" fmla="*/ 67 h 221"/>
                <a:gd name="T8" fmla="*/ 74 w 118"/>
                <a:gd name="T9" fmla="*/ 67 h 221"/>
                <a:gd name="T10" fmla="*/ 87 w 118"/>
                <a:gd name="T11" fmla="*/ 16 h 221"/>
                <a:gd name="T12" fmla="*/ 88 w 118"/>
                <a:gd name="T13" fmla="*/ 11 h 221"/>
                <a:gd name="T14" fmla="*/ 76 w 118"/>
                <a:gd name="T15" fmla="*/ 0 h 221"/>
                <a:gd name="T16" fmla="*/ 60 w 118"/>
                <a:gd name="T17" fmla="*/ 15 h 221"/>
                <a:gd name="T18" fmla="*/ 47 w 118"/>
                <a:gd name="T19" fmla="*/ 67 h 221"/>
                <a:gd name="T20" fmla="*/ 11 w 118"/>
                <a:gd name="T21" fmla="*/ 67 h 221"/>
                <a:gd name="T22" fmla="*/ 0 w 118"/>
                <a:gd name="T23" fmla="*/ 75 h 221"/>
                <a:gd name="T24" fmla="*/ 10 w 118"/>
                <a:gd name="T25" fmla="*/ 80 h 221"/>
                <a:gd name="T26" fmla="*/ 44 w 118"/>
                <a:gd name="T27" fmla="*/ 80 h 221"/>
                <a:gd name="T28" fmla="*/ 23 w 118"/>
                <a:gd name="T29" fmla="*/ 162 h 221"/>
                <a:gd name="T30" fmla="*/ 18 w 118"/>
                <a:gd name="T31" fmla="*/ 188 h 221"/>
                <a:gd name="T32" fmla="*/ 55 w 118"/>
                <a:gd name="T33" fmla="*/ 221 h 221"/>
                <a:gd name="T34" fmla="*/ 116 w 118"/>
                <a:gd name="T35" fmla="*/ 168 h 221"/>
                <a:gd name="T36" fmla="*/ 110 w 118"/>
                <a:gd name="T37" fmla="*/ 163 h 221"/>
                <a:gd name="T38" fmla="*/ 103 w 118"/>
                <a:gd name="T39" fmla="*/ 170 h 221"/>
                <a:gd name="T40" fmla="*/ 56 w 118"/>
                <a:gd name="T41" fmla="*/ 211 h 221"/>
                <a:gd name="T42" fmla="*/ 44 w 118"/>
                <a:gd name="T43" fmla="*/ 194 h 221"/>
                <a:gd name="T44" fmla="*/ 46 w 118"/>
                <a:gd name="T45" fmla="*/ 180 h 221"/>
                <a:gd name="T46" fmla="*/ 71 w 118"/>
                <a:gd name="T47" fmla="*/ 8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 h="221">
                  <a:moveTo>
                    <a:pt x="71" y="80"/>
                  </a:moveTo>
                  <a:lnTo>
                    <a:pt x="107" y="80"/>
                  </a:lnTo>
                  <a:cubicBezTo>
                    <a:pt x="113" y="80"/>
                    <a:pt x="118" y="80"/>
                    <a:pt x="118" y="72"/>
                  </a:cubicBezTo>
                  <a:cubicBezTo>
                    <a:pt x="118" y="67"/>
                    <a:pt x="113" y="67"/>
                    <a:pt x="107" y="67"/>
                  </a:cubicBezTo>
                  <a:lnTo>
                    <a:pt x="74" y="67"/>
                  </a:lnTo>
                  <a:lnTo>
                    <a:pt x="87" y="16"/>
                  </a:lnTo>
                  <a:cubicBezTo>
                    <a:pt x="87" y="14"/>
                    <a:pt x="88" y="12"/>
                    <a:pt x="88" y="11"/>
                  </a:cubicBezTo>
                  <a:cubicBezTo>
                    <a:pt x="88" y="5"/>
                    <a:pt x="83" y="0"/>
                    <a:pt x="76" y="0"/>
                  </a:cubicBezTo>
                  <a:cubicBezTo>
                    <a:pt x="68" y="0"/>
                    <a:pt x="62" y="6"/>
                    <a:pt x="60" y="15"/>
                  </a:cubicBezTo>
                  <a:cubicBezTo>
                    <a:pt x="58" y="23"/>
                    <a:pt x="62" y="7"/>
                    <a:pt x="47" y="67"/>
                  </a:cubicBezTo>
                  <a:lnTo>
                    <a:pt x="11" y="67"/>
                  </a:lnTo>
                  <a:cubicBezTo>
                    <a:pt x="5" y="67"/>
                    <a:pt x="0" y="67"/>
                    <a:pt x="0" y="75"/>
                  </a:cubicBezTo>
                  <a:cubicBezTo>
                    <a:pt x="0" y="80"/>
                    <a:pt x="4" y="80"/>
                    <a:pt x="10" y="80"/>
                  </a:cubicBezTo>
                  <a:lnTo>
                    <a:pt x="44" y="80"/>
                  </a:lnTo>
                  <a:lnTo>
                    <a:pt x="23" y="162"/>
                  </a:lnTo>
                  <a:cubicBezTo>
                    <a:pt x="21" y="171"/>
                    <a:pt x="18" y="183"/>
                    <a:pt x="18" y="188"/>
                  </a:cubicBezTo>
                  <a:cubicBezTo>
                    <a:pt x="18" y="208"/>
                    <a:pt x="35" y="221"/>
                    <a:pt x="55" y="221"/>
                  </a:cubicBezTo>
                  <a:cubicBezTo>
                    <a:pt x="94" y="221"/>
                    <a:pt x="116" y="172"/>
                    <a:pt x="116" y="168"/>
                  </a:cubicBezTo>
                  <a:cubicBezTo>
                    <a:pt x="116" y="163"/>
                    <a:pt x="111" y="163"/>
                    <a:pt x="110" y="163"/>
                  </a:cubicBezTo>
                  <a:cubicBezTo>
                    <a:pt x="106" y="163"/>
                    <a:pt x="106" y="164"/>
                    <a:pt x="103" y="170"/>
                  </a:cubicBezTo>
                  <a:cubicBezTo>
                    <a:pt x="93" y="192"/>
                    <a:pt x="75" y="211"/>
                    <a:pt x="56" y="211"/>
                  </a:cubicBezTo>
                  <a:cubicBezTo>
                    <a:pt x="49" y="211"/>
                    <a:pt x="44" y="207"/>
                    <a:pt x="44" y="194"/>
                  </a:cubicBezTo>
                  <a:cubicBezTo>
                    <a:pt x="44" y="191"/>
                    <a:pt x="45" y="183"/>
                    <a:pt x="46" y="180"/>
                  </a:cubicBezTo>
                  <a:lnTo>
                    <a:pt x="71" y="8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8" name="Freeform 240">
              <a:extLst>
                <a:ext uri="{FF2B5EF4-FFF2-40B4-BE49-F238E27FC236}">
                  <a16:creationId xmlns:a16="http://schemas.microsoft.com/office/drawing/2014/main" id="{1AD93443-0BAE-4A49-B353-4B1A265644BD}"/>
                </a:ext>
              </a:extLst>
            </p:cNvPr>
            <p:cNvSpPr>
              <a:spLocks/>
            </p:cNvSpPr>
            <p:nvPr>
              <p:custDataLst>
                <p:tags r:id="rId8"/>
              </p:custDataLst>
            </p:nvPr>
          </p:nvSpPr>
          <p:spPr bwMode="auto">
            <a:xfrm>
              <a:off x="2287588" y="2301876"/>
              <a:ext cx="34925" cy="107950"/>
            </a:xfrm>
            <a:custGeom>
              <a:avLst/>
              <a:gdLst>
                <a:gd name="T0" fmla="*/ 58 w 58"/>
                <a:gd name="T1" fmla="*/ 52 h 149"/>
                <a:gd name="T2" fmla="*/ 26 w 58"/>
                <a:gd name="T3" fmla="*/ 0 h 149"/>
                <a:gd name="T4" fmla="*/ 0 w 58"/>
                <a:gd name="T5" fmla="*/ 26 h 149"/>
                <a:gd name="T6" fmla="*/ 26 w 58"/>
                <a:gd name="T7" fmla="*/ 53 h 149"/>
                <a:gd name="T8" fmla="*/ 43 w 58"/>
                <a:gd name="T9" fmla="*/ 46 h 149"/>
                <a:gd name="T10" fmla="*/ 46 w 58"/>
                <a:gd name="T11" fmla="*/ 45 h 149"/>
                <a:gd name="T12" fmla="*/ 47 w 58"/>
                <a:gd name="T13" fmla="*/ 52 h 149"/>
                <a:gd name="T14" fmla="*/ 13 w 58"/>
                <a:gd name="T15" fmla="*/ 136 h 149"/>
                <a:gd name="T16" fmla="*/ 8 w 58"/>
                <a:gd name="T17" fmla="*/ 144 h 149"/>
                <a:gd name="T18" fmla="*/ 13 w 58"/>
                <a:gd name="T19" fmla="*/ 149 h 149"/>
                <a:gd name="T20" fmla="*/ 58 w 58"/>
                <a:gd name="T21" fmla="*/ 5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149">
                  <a:moveTo>
                    <a:pt x="58" y="52"/>
                  </a:moveTo>
                  <a:cubicBezTo>
                    <a:pt x="58" y="20"/>
                    <a:pt x="45" y="0"/>
                    <a:pt x="26" y="0"/>
                  </a:cubicBezTo>
                  <a:cubicBezTo>
                    <a:pt x="10" y="0"/>
                    <a:pt x="0" y="13"/>
                    <a:pt x="0" y="26"/>
                  </a:cubicBezTo>
                  <a:cubicBezTo>
                    <a:pt x="0" y="40"/>
                    <a:pt x="10" y="53"/>
                    <a:pt x="26" y="53"/>
                  </a:cubicBezTo>
                  <a:cubicBezTo>
                    <a:pt x="32" y="53"/>
                    <a:pt x="38" y="51"/>
                    <a:pt x="43" y="46"/>
                  </a:cubicBezTo>
                  <a:cubicBezTo>
                    <a:pt x="45" y="45"/>
                    <a:pt x="45" y="45"/>
                    <a:pt x="46" y="45"/>
                  </a:cubicBezTo>
                  <a:cubicBezTo>
                    <a:pt x="46" y="45"/>
                    <a:pt x="47" y="45"/>
                    <a:pt x="47" y="52"/>
                  </a:cubicBezTo>
                  <a:cubicBezTo>
                    <a:pt x="47" y="89"/>
                    <a:pt x="29" y="119"/>
                    <a:pt x="13" y="136"/>
                  </a:cubicBezTo>
                  <a:cubicBezTo>
                    <a:pt x="8" y="141"/>
                    <a:pt x="8" y="142"/>
                    <a:pt x="8" y="144"/>
                  </a:cubicBezTo>
                  <a:cubicBezTo>
                    <a:pt x="8" y="147"/>
                    <a:pt x="10" y="149"/>
                    <a:pt x="13" y="149"/>
                  </a:cubicBezTo>
                  <a:cubicBezTo>
                    <a:pt x="18" y="149"/>
                    <a:pt x="58" y="111"/>
                    <a:pt x="58" y="52"/>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9" name="Freeform 241">
              <a:extLst>
                <a:ext uri="{FF2B5EF4-FFF2-40B4-BE49-F238E27FC236}">
                  <a16:creationId xmlns:a16="http://schemas.microsoft.com/office/drawing/2014/main" id="{2383674E-A0EF-4152-A33E-F80F3BD9FEE7}"/>
                </a:ext>
              </a:extLst>
            </p:cNvPr>
            <p:cNvSpPr>
              <a:spLocks noEditPoints="1"/>
            </p:cNvSpPr>
            <p:nvPr>
              <p:custDataLst>
                <p:tags r:id="rId9"/>
              </p:custDataLst>
            </p:nvPr>
          </p:nvSpPr>
          <p:spPr bwMode="auto">
            <a:xfrm>
              <a:off x="2408238" y="2181226"/>
              <a:ext cx="139700" cy="163513"/>
            </a:xfrm>
            <a:custGeom>
              <a:avLst/>
              <a:gdLst>
                <a:gd name="T0" fmla="*/ 166 w 229"/>
                <a:gd name="T1" fmla="*/ 31 h 225"/>
                <a:gd name="T2" fmla="*/ 120 w 229"/>
                <a:gd name="T3" fmla="*/ 0 h 225"/>
                <a:gd name="T4" fmla="*/ 0 w 229"/>
                <a:gd name="T5" fmla="*/ 146 h 225"/>
                <a:gd name="T6" fmla="*/ 67 w 229"/>
                <a:gd name="T7" fmla="*/ 225 h 225"/>
                <a:gd name="T8" fmla="*/ 131 w 229"/>
                <a:gd name="T9" fmla="*/ 188 h 225"/>
                <a:gd name="T10" fmla="*/ 177 w 229"/>
                <a:gd name="T11" fmla="*/ 225 h 225"/>
                <a:gd name="T12" fmla="*/ 214 w 229"/>
                <a:gd name="T13" fmla="*/ 198 h 225"/>
                <a:gd name="T14" fmla="*/ 229 w 229"/>
                <a:gd name="T15" fmla="*/ 149 h 225"/>
                <a:gd name="T16" fmla="*/ 223 w 229"/>
                <a:gd name="T17" fmla="*/ 144 h 225"/>
                <a:gd name="T18" fmla="*/ 216 w 229"/>
                <a:gd name="T19" fmla="*/ 153 h 225"/>
                <a:gd name="T20" fmla="*/ 178 w 229"/>
                <a:gd name="T21" fmla="*/ 214 h 225"/>
                <a:gd name="T22" fmla="*/ 163 w 229"/>
                <a:gd name="T23" fmla="*/ 191 h 225"/>
                <a:gd name="T24" fmla="*/ 169 w 229"/>
                <a:gd name="T25" fmla="*/ 155 h 225"/>
                <a:gd name="T26" fmla="*/ 180 w 229"/>
                <a:gd name="T27" fmla="*/ 110 h 225"/>
                <a:gd name="T28" fmla="*/ 198 w 229"/>
                <a:gd name="T29" fmla="*/ 40 h 225"/>
                <a:gd name="T30" fmla="*/ 202 w 229"/>
                <a:gd name="T31" fmla="*/ 23 h 225"/>
                <a:gd name="T32" fmla="*/ 187 w 229"/>
                <a:gd name="T33" fmla="*/ 9 h 225"/>
                <a:gd name="T34" fmla="*/ 166 w 229"/>
                <a:gd name="T35" fmla="*/ 31 h 225"/>
                <a:gd name="T36" fmla="*/ 134 w 229"/>
                <a:gd name="T37" fmla="*/ 161 h 225"/>
                <a:gd name="T38" fmla="*/ 124 w 229"/>
                <a:gd name="T39" fmla="*/ 179 h 225"/>
                <a:gd name="T40" fmla="*/ 68 w 229"/>
                <a:gd name="T41" fmla="*/ 214 h 225"/>
                <a:gd name="T42" fmla="*/ 36 w 229"/>
                <a:gd name="T43" fmla="*/ 168 h 225"/>
                <a:gd name="T44" fmla="*/ 63 w 229"/>
                <a:gd name="T45" fmla="*/ 58 h 225"/>
                <a:gd name="T46" fmla="*/ 121 w 229"/>
                <a:gd name="T47" fmla="*/ 10 h 225"/>
                <a:gd name="T48" fmla="*/ 160 w 229"/>
                <a:gd name="T49" fmla="*/ 54 h 225"/>
                <a:gd name="T50" fmla="*/ 159 w 229"/>
                <a:gd name="T51" fmla="*/ 63 h 225"/>
                <a:gd name="T52" fmla="*/ 134 w 229"/>
                <a:gd name="T53" fmla="*/ 16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9" h="225">
                  <a:moveTo>
                    <a:pt x="166" y="31"/>
                  </a:moveTo>
                  <a:cubicBezTo>
                    <a:pt x="157" y="13"/>
                    <a:pt x="143" y="0"/>
                    <a:pt x="120" y="0"/>
                  </a:cubicBezTo>
                  <a:cubicBezTo>
                    <a:pt x="62" y="0"/>
                    <a:pt x="0" y="73"/>
                    <a:pt x="0" y="146"/>
                  </a:cubicBezTo>
                  <a:cubicBezTo>
                    <a:pt x="0" y="192"/>
                    <a:pt x="28" y="225"/>
                    <a:pt x="67" y="225"/>
                  </a:cubicBezTo>
                  <a:cubicBezTo>
                    <a:pt x="77" y="225"/>
                    <a:pt x="101" y="223"/>
                    <a:pt x="131" y="188"/>
                  </a:cubicBezTo>
                  <a:cubicBezTo>
                    <a:pt x="135" y="209"/>
                    <a:pt x="153" y="225"/>
                    <a:pt x="177" y="225"/>
                  </a:cubicBezTo>
                  <a:cubicBezTo>
                    <a:pt x="194" y="225"/>
                    <a:pt x="206" y="214"/>
                    <a:pt x="214" y="198"/>
                  </a:cubicBezTo>
                  <a:cubicBezTo>
                    <a:pt x="222" y="180"/>
                    <a:pt x="229" y="150"/>
                    <a:pt x="229" y="149"/>
                  </a:cubicBezTo>
                  <a:cubicBezTo>
                    <a:pt x="229" y="144"/>
                    <a:pt x="224" y="144"/>
                    <a:pt x="223" y="144"/>
                  </a:cubicBezTo>
                  <a:cubicBezTo>
                    <a:pt x="218" y="144"/>
                    <a:pt x="217" y="146"/>
                    <a:pt x="216" y="153"/>
                  </a:cubicBezTo>
                  <a:cubicBezTo>
                    <a:pt x="207" y="185"/>
                    <a:pt x="198" y="214"/>
                    <a:pt x="178" y="214"/>
                  </a:cubicBezTo>
                  <a:cubicBezTo>
                    <a:pt x="164" y="214"/>
                    <a:pt x="163" y="201"/>
                    <a:pt x="163" y="191"/>
                  </a:cubicBezTo>
                  <a:cubicBezTo>
                    <a:pt x="163" y="181"/>
                    <a:pt x="164" y="177"/>
                    <a:pt x="169" y="155"/>
                  </a:cubicBezTo>
                  <a:cubicBezTo>
                    <a:pt x="175" y="134"/>
                    <a:pt x="176" y="129"/>
                    <a:pt x="180" y="110"/>
                  </a:cubicBezTo>
                  <a:lnTo>
                    <a:pt x="198" y="40"/>
                  </a:lnTo>
                  <a:cubicBezTo>
                    <a:pt x="202" y="26"/>
                    <a:pt x="202" y="25"/>
                    <a:pt x="202" y="23"/>
                  </a:cubicBezTo>
                  <a:cubicBezTo>
                    <a:pt x="202" y="14"/>
                    <a:pt x="196" y="9"/>
                    <a:pt x="187" y="9"/>
                  </a:cubicBezTo>
                  <a:cubicBezTo>
                    <a:pt x="175" y="9"/>
                    <a:pt x="168" y="20"/>
                    <a:pt x="166" y="31"/>
                  </a:cubicBezTo>
                  <a:close/>
                  <a:moveTo>
                    <a:pt x="134" y="161"/>
                  </a:moveTo>
                  <a:cubicBezTo>
                    <a:pt x="131" y="170"/>
                    <a:pt x="131" y="171"/>
                    <a:pt x="124" y="179"/>
                  </a:cubicBezTo>
                  <a:cubicBezTo>
                    <a:pt x="102" y="206"/>
                    <a:pt x="81" y="214"/>
                    <a:pt x="68" y="214"/>
                  </a:cubicBezTo>
                  <a:cubicBezTo>
                    <a:pt x="43" y="214"/>
                    <a:pt x="36" y="187"/>
                    <a:pt x="36" y="168"/>
                  </a:cubicBezTo>
                  <a:cubicBezTo>
                    <a:pt x="36" y="143"/>
                    <a:pt x="52" y="81"/>
                    <a:pt x="63" y="58"/>
                  </a:cubicBezTo>
                  <a:cubicBezTo>
                    <a:pt x="79" y="29"/>
                    <a:pt x="101" y="10"/>
                    <a:pt x="121" y="10"/>
                  </a:cubicBezTo>
                  <a:cubicBezTo>
                    <a:pt x="153" y="10"/>
                    <a:pt x="160" y="51"/>
                    <a:pt x="160" y="54"/>
                  </a:cubicBezTo>
                  <a:cubicBezTo>
                    <a:pt x="160" y="57"/>
                    <a:pt x="159" y="60"/>
                    <a:pt x="159" y="63"/>
                  </a:cubicBezTo>
                  <a:lnTo>
                    <a:pt x="134" y="161"/>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0" name="Freeform 242">
              <a:extLst>
                <a:ext uri="{FF2B5EF4-FFF2-40B4-BE49-F238E27FC236}">
                  <a16:creationId xmlns:a16="http://schemas.microsoft.com/office/drawing/2014/main" id="{0FC8F392-AA97-4308-99FE-99FAC215E83B}"/>
                </a:ext>
              </a:extLst>
            </p:cNvPr>
            <p:cNvSpPr>
              <a:spLocks/>
            </p:cNvSpPr>
            <p:nvPr>
              <p:custDataLst>
                <p:tags r:id="rId10"/>
              </p:custDataLst>
            </p:nvPr>
          </p:nvSpPr>
          <p:spPr bwMode="auto">
            <a:xfrm>
              <a:off x="2565401" y="2236788"/>
              <a:ext cx="71438" cy="160338"/>
            </a:xfrm>
            <a:custGeom>
              <a:avLst/>
              <a:gdLst>
                <a:gd name="T0" fmla="*/ 71 w 118"/>
                <a:gd name="T1" fmla="*/ 80 h 221"/>
                <a:gd name="T2" fmla="*/ 107 w 118"/>
                <a:gd name="T3" fmla="*/ 80 h 221"/>
                <a:gd name="T4" fmla="*/ 118 w 118"/>
                <a:gd name="T5" fmla="*/ 72 h 221"/>
                <a:gd name="T6" fmla="*/ 107 w 118"/>
                <a:gd name="T7" fmla="*/ 67 h 221"/>
                <a:gd name="T8" fmla="*/ 74 w 118"/>
                <a:gd name="T9" fmla="*/ 67 h 221"/>
                <a:gd name="T10" fmla="*/ 87 w 118"/>
                <a:gd name="T11" fmla="*/ 16 h 221"/>
                <a:gd name="T12" fmla="*/ 88 w 118"/>
                <a:gd name="T13" fmla="*/ 11 h 221"/>
                <a:gd name="T14" fmla="*/ 76 w 118"/>
                <a:gd name="T15" fmla="*/ 0 h 221"/>
                <a:gd name="T16" fmla="*/ 60 w 118"/>
                <a:gd name="T17" fmla="*/ 15 h 221"/>
                <a:gd name="T18" fmla="*/ 47 w 118"/>
                <a:gd name="T19" fmla="*/ 67 h 221"/>
                <a:gd name="T20" fmla="*/ 11 w 118"/>
                <a:gd name="T21" fmla="*/ 67 h 221"/>
                <a:gd name="T22" fmla="*/ 0 w 118"/>
                <a:gd name="T23" fmla="*/ 75 h 221"/>
                <a:gd name="T24" fmla="*/ 11 w 118"/>
                <a:gd name="T25" fmla="*/ 80 h 221"/>
                <a:gd name="T26" fmla="*/ 44 w 118"/>
                <a:gd name="T27" fmla="*/ 80 h 221"/>
                <a:gd name="T28" fmla="*/ 23 w 118"/>
                <a:gd name="T29" fmla="*/ 162 h 221"/>
                <a:gd name="T30" fmla="*/ 18 w 118"/>
                <a:gd name="T31" fmla="*/ 188 h 221"/>
                <a:gd name="T32" fmla="*/ 55 w 118"/>
                <a:gd name="T33" fmla="*/ 221 h 221"/>
                <a:gd name="T34" fmla="*/ 116 w 118"/>
                <a:gd name="T35" fmla="*/ 168 h 221"/>
                <a:gd name="T36" fmla="*/ 110 w 118"/>
                <a:gd name="T37" fmla="*/ 163 h 221"/>
                <a:gd name="T38" fmla="*/ 103 w 118"/>
                <a:gd name="T39" fmla="*/ 170 h 221"/>
                <a:gd name="T40" fmla="*/ 56 w 118"/>
                <a:gd name="T41" fmla="*/ 211 h 221"/>
                <a:gd name="T42" fmla="*/ 44 w 118"/>
                <a:gd name="T43" fmla="*/ 194 h 221"/>
                <a:gd name="T44" fmla="*/ 46 w 118"/>
                <a:gd name="T45" fmla="*/ 180 h 221"/>
                <a:gd name="T46" fmla="*/ 71 w 118"/>
                <a:gd name="T47" fmla="*/ 8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 h="221">
                  <a:moveTo>
                    <a:pt x="71" y="80"/>
                  </a:moveTo>
                  <a:lnTo>
                    <a:pt x="107" y="80"/>
                  </a:lnTo>
                  <a:cubicBezTo>
                    <a:pt x="113" y="80"/>
                    <a:pt x="118" y="80"/>
                    <a:pt x="118" y="72"/>
                  </a:cubicBezTo>
                  <a:cubicBezTo>
                    <a:pt x="118" y="67"/>
                    <a:pt x="113" y="67"/>
                    <a:pt x="107" y="67"/>
                  </a:cubicBezTo>
                  <a:lnTo>
                    <a:pt x="74" y="67"/>
                  </a:lnTo>
                  <a:lnTo>
                    <a:pt x="87" y="16"/>
                  </a:lnTo>
                  <a:cubicBezTo>
                    <a:pt x="88" y="14"/>
                    <a:pt x="88" y="12"/>
                    <a:pt x="88" y="11"/>
                  </a:cubicBezTo>
                  <a:cubicBezTo>
                    <a:pt x="88" y="5"/>
                    <a:pt x="83" y="0"/>
                    <a:pt x="76" y="0"/>
                  </a:cubicBezTo>
                  <a:cubicBezTo>
                    <a:pt x="68" y="0"/>
                    <a:pt x="62" y="6"/>
                    <a:pt x="60" y="15"/>
                  </a:cubicBezTo>
                  <a:cubicBezTo>
                    <a:pt x="58" y="23"/>
                    <a:pt x="62" y="7"/>
                    <a:pt x="47" y="67"/>
                  </a:cubicBezTo>
                  <a:lnTo>
                    <a:pt x="11" y="67"/>
                  </a:lnTo>
                  <a:cubicBezTo>
                    <a:pt x="5" y="67"/>
                    <a:pt x="0" y="67"/>
                    <a:pt x="0" y="75"/>
                  </a:cubicBezTo>
                  <a:cubicBezTo>
                    <a:pt x="0" y="80"/>
                    <a:pt x="4" y="80"/>
                    <a:pt x="11" y="80"/>
                  </a:cubicBezTo>
                  <a:lnTo>
                    <a:pt x="44" y="80"/>
                  </a:lnTo>
                  <a:lnTo>
                    <a:pt x="23" y="162"/>
                  </a:lnTo>
                  <a:cubicBezTo>
                    <a:pt x="21" y="171"/>
                    <a:pt x="18" y="183"/>
                    <a:pt x="18" y="188"/>
                  </a:cubicBezTo>
                  <a:cubicBezTo>
                    <a:pt x="18" y="208"/>
                    <a:pt x="35" y="221"/>
                    <a:pt x="55" y="221"/>
                  </a:cubicBezTo>
                  <a:cubicBezTo>
                    <a:pt x="94" y="221"/>
                    <a:pt x="116" y="172"/>
                    <a:pt x="116" y="168"/>
                  </a:cubicBezTo>
                  <a:cubicBezTo>
                    <a:pt x="116" y="163"/>
                    <a:pt x="111" y="163"/>
                    <a:pt x="110" y="163"/>
                  </a:cubicBezTo>
                  <a:cubicBezTo>
                    <a:pt x="106" y="163"/>
                    <a:pt x="106" y="164"/>
                    <a:pt x="103" y="170"/>
                  </a:cubicBezTo>
                  <a:cubicBezTo>
                    <a:pt x="93" y="192"/>
                    <a:pt x="75" y="211"/>
                    <a:pt x="56" y="211"/>
                  </a:cubicBezTo>
                  <a:cubicBezTo>
                    <a:pt x="49" y="211"/>
                    <a:pt x="44" y="207"/>
                    <a:pt x="44" y="194"/>
                  </a:cubicBezTo>
                  <a:cubicBezTo>
                    <a:pt x="44" y="191"/>
                    <a:pt x="45" y="183"/>
                    <a:pt x="46" y="180"/>
                  </a:cubicBezTo>
                  <a:lnTo>
                    <a:pt x="71" y="8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1" name="Freeform 243">
              <a:extLst>
                <a:ext uri="{FF2B5EF4-FFF2-40B4-BE49-F238E27FC236}">
                  <a16:creationId xmlns:a16="http://schemas.microsoft.com/office/drawing/2014/main" id="{A02818C0-E97B-488D-A84C-B826367D11FD}"/>
                </a:ext>
              </a:extLst>
            </p:cNvPr>
            <p:cNvSpPr>
              <a:spLocks/>
            </p:cNvSpPr>
            <p:nvPr>
              <p:custDataLst>
                <p:tags r:id="rId11"/>
              </p:custDataLst>
            </p:nvPr>
          </p:nvSpPr>
          <p:spPr bwMode="auto">
            <a:xfrm>
              <a:off x="2679701" y="2071688"/>
              <a:ext cx="71438" cy="358775"/>
            </a:xfrm>
            <a:custGeom>
              <a:avLst/>
              <a:gdLst>
                <a:gd name="T0" fmla="*/ 116 w 116"/>
                <a:gd name="T1" fmla="*/ 249 h 499"/>
                <a:gd name="T2" fmla="*/ 83 w 116"/>
                <a:gd name="T3" fmla="*/ 94 h 499"/>
                <a:gd name="T4" fmla="*/ 5 w 116"/>
                <a:gd name="T5" fmla="*/ 0 h 499"/>
                <a:gd name="T6" fmla="*/ 0 w 116"/>
                <a:gd name="T7" fmla="*/ 5 h 499"/>
                <a:gd name="T8" fmla="*/ 10 w 116"/>
                <a:gd name="T9" fmla="*/ 16 h 499"/>
                <a:gd name="T10" fmla="*/ 87 w 116"/>
                <a:gd name="T11" fmla="*/ 249 h 499"/>
                <a:gd name="T12" fmla="*/ 7 w 116"/>
                <a:gd name="T13" fmla="*/ 485 h 499"/>
                <a:gd name="T14" fmla="*/ 0 w 116"/>
                <a:gd name="T15" fmla="*/ 494 h 499"/>
                <a:gd name="T16" fmla="*/ 5 w 116"/>
                <a:gd name="T17" fmla="*/ 499 h 499"/>
                <a:gd name="T18" fmla="*/ 84 w 116"/>
                <a:gd name="T19" fmla="*/ 401 h 499"/>
                <a:gd name="T20" fmla="*/ 116 w 116"/>
                <a:gd name="T21" fmla="*/ 24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249"/>
                  </a:moveTo>
                  <a:cubicBezTo>
                    <a:pt x="116" y="210"/>
                    <a:pt x="110" y="150"/>
                    <a:pt x="83" y="94"/>
                  </a:cubicBezTo>
                  <a:cubicBezTo>
                    <a:pt x="53" y="32"/>
                    <a:pt x="10" y="0"/>
                    <a:pt x="5" y="0"/>
                  </a:cubicBezTo>
                  <a:cubicBezTo>
                    <a:pt x="2" y="0"/>
                    <a:pt x="0" y="2"/>
                    <a:pt x="0" y="5"/>
                  </a:cubicBezTo>
                  <a:cubicBezTo>
                    <a:pt x="0" y="6"/>
                    <a:pt x="0" y="7"/>
                    <a:pt x="10" y="16"/>
                  </a:cubicBezTo>
                  <a:cubicBezTo>
                    <a:pt x="59" y="66"/>
                    <a:pt x="87" y="145"/>
                    <a:pt x="87" y="249"/>
                  </a:cubicBezTo>
                  <a:cubicBezTo>
                    <a:pt x="87" y="335"/>
                    <a:pt x="68" y="422"/>
                    <a:pt x="7" y="485"/>
                  </a:cubicBezTo>
                  <a:cubicBezTo>
                    <a:pt x="0" y="491"/>
                    <a:pt x="0" y="492"/>
                    <a:pt x="0" y="494"/>
                  </a:cubicBezTo>
                  <a:cubicBezTo>
                    <a:pt x="0" y="497"/>
                    <a:pt x="2" y="499"/>
                    <a:pt x="5" y="499"/>
                  </a:cubicBezTo>
                  <a:cubicBezTo>
                    <a:pt x="10" y="499"/>
                    <a:pt x="55" y="465"/>
                    <a:pt x="84" y="401"/>
                  </a:cubicBezTo>
                  <a:cubicBezTo>
                    <a:pt x="110" y="346"/>
                    <a:pt x="116" y="291"/>
                    <a:pt x="116" y="249"/>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 name="Freeform 244">
              <a:extLst>
                <a:ext uri="{FF2B5EF4-FFF2-40B4-BE49-F238E27FC236}">
                  <a16:creationId xmlns:a16="http://schemas.microsoft.com/office/drawing/2014/main" id="{898A0C82-024B-4174-A322-CADBC31A4BC3}"/>
                </a:ext>
              </a:extLst>
            </p:cNvPr>
            <p:cNvSpPr>
              <a:spLocks/>
            </p:cNvSpPr>
            <p:nvPr>
              <p:custDataLst>
                <p:tags r:id="rId12"/>
              </p:custDataLst>
            </p:nvPr>
          </p:nvSpPr>
          <p:spPr bwMode="auto">
            <a:xfrm>
              <a:off x="2882901" y="2157413"/>
              <a:ext cx="269875" cy="187325"/>
            </a:xfrm>
            <a:custGeom>
              <a:avLst/>
              <a:gdLst>
                <a:gd name="T0" fmla="*/ 425 w 443"/>
                <a:gd name="T1" fmla="*/ 140 h 260"/>
                <a:gd name="T2" fmla="*/ 443 w 443"/>
                <a:gd name="T3" fmla="*/ 130 h 260"/>
                <a:gd name="T4" fmla="*/ 425 w 443"/>
                <a:gd name="T5" fmla="*/ 120 h 260"/>
                <a:gd name="T6" fmla="*/ 54 w 443"/>
                <a:gd name="T7" fmla="*/ 120 h 260"/>
                <a:gd name="T8" fmla="*/ 99 w 443"/>
                <a:gd name="T9" fmla="*/ 72 h 260"/>
                <a:gd name="T10" fmla="*/ 126 w 443"/>
                <a:gd name="T11" fmla="*/ 6 h 260"/>
                <a:gd name="T12" fmla="*/ 116 w 443"/>
                <a:gd name="T13" fmla="*/ 0 h 260"/>
                <a:gd name="T14" fmla="*/ 105 w 443"/>
                <a:gd name="T15" fmla="*/ 10 h 260"/>
                <a:gd name="T16" fmla="*/ 7 w 443"/>
                <a:gd name="T17" fmla="*/ 124 h 260"/>
                <a:gd name="T18" fmla="*/ 0 w 443"/>
                <a:gd name="T19" fmla="*/ 130 h 260"/>
                <a:gd name="T20" fmla="*/ 7 w 443"/>
                <a:gd name="T21" fmla="*/ 137 h 260"/>
                <a:gd name="T22" fmla="*/ 105 w 443"/>
                <a:gd name="T23" fmla="*/ 253 h 260"/>
                <a:gd name="T24" fmla="*/ 116 w 443"/>
                <a:gd name="T25" fmla="*/ 260 h 260"/>
                <a:gd name="T26" fmla="*/ 126 w 443"/>
                <a:gd name="T27" fmla="*/ 254 h 260"/>
                <a:gd name="T28" fmla="*/ 100 w 443"/>
                <a:gd name="T29" fmla="*/ 189 h 260"/>
                <a:gd name="T30" fmla="*/ 54 w 443"/>
                <a:gd name="T31" fmla="*/ 140 h 260"/>
                <a:gd name="T32" fmla="*/ 425 w 443"/>
                <a:gd name="T33" fmla="*/ 14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3" h="260">
                  <a:moveTo>
                    <a:pt x="425" y="140"/>
                  </a:moveTo>
                  <a:cubicBezTo>
                    <a:pt x="434" y="140"/>
                    <a:pt x="443" y="140"/>
                    <a:pt x="443" y="130"/>
                  </a:cubicBezTo>
                  <a:cubicBezTo>
                    <a:pt x="443" y="120"/>
                    <a:pt x="434" y="120"/>
                    <a:pt x="425" y="120"/>
                  </a:cubicBezTo>
                  <a:lnTo>
                    <a:pt x="54" y="120"/>
                  </a:lnTo>
                  <a:cubicBezTo>
                    <a:pt x="82" y="99"/>
                    <a:pt x="95" y="79"/>
                    <a:pt x="99" y="72"/>
                  </a:cubicBezTo>
                  <a:cubicBezTo>
                    <a:pt x="122" y="38"/>
                    <a:pt x="126" y="7"/>
                    <a:pt x="126" y="6"/>
                  </a:cubicBezTo>
                  <a:cubicBezTo>
                    <a:pt x="126" y="0"/>
                    <a:pt x="120" y="0"/>
                    <a:pt x="116" y="0"/>
                  </a:cubicBezTo>
                  <a:cubicBezTo>
                    <a:pt x="107" y="0"/>
                    <a:pt x="107" y="1"/>
                    <a:pt x="105" y="10"/>
                  </a:cubicBezTo>
                  <a:cubicBezTo>
                    <a:pt x="93" y="59"/>
                    <a:pt x="64" y="100"/>
                    <a:pt x="7" y="124"/>
                  </a:cubicBezTo>
                  <a:cubicBezTo>
                    <a:pt x="2" y="126"/>
                    <a:pt x="0" y="127"/>
                    <a:pt x="0" y="130"/>
                  </a:cubicBezTo>
                  <a:cubicBezTo>
                    <a:pt x="0" y="134"/>
                    <a:pt x="2" y="135"/>
                    <a:pt x="7" y="137"/>
                  </a:cubicBezTo>
                  <a:cubicBezTo>
                    <a:pt x="59" y="158"/>
                    <a:pt x="93" y="197"/>
                    <a:pt x="105" y="253"/>
                  </a:cubicBezTo>
                  <a:cubicBezTo>
                    <a:pt x="107" y="259"/>
                    <a:pt x="107" y="260"/>
                    <a:pt x="116" y="260"/>
                  </a:cubicBezTo>
                  <a:cubicBezTo>
                    <a:pt x="120" y="260"/>
                    <a:pt x="126" y="260"/>
                    <a:pt x="126" y="254"/>
                  </a:cubicBezTo>
                  <a:cubicBezTo>
                    <a:pt x="126" y="253"/>
                    <a:pt x="121" y="222"/>
                    <a:pt x="100" y="189"/>
                  </a:cubicBezTo>
                  <a:cubicBezTo>
                    <a:pt x="90" y="174"/>
                    <a:pt x="76" y="156"/>
                    <a:pt x="54" y="140"/>
                  </a:cubicBezTo>
                  <a:lnTo>
                    <a:pt x="425" y="14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 name="Freeform 245">
              <a:extLst>
                <a:ext uri="{FF2B5EF4-FFF2-40B4-BE49-F238E27FC236}">
                  <a16:creationId xmlns:a16="http://schemas.microsoft.com/office/drawing/2014/main" id="{70DC87FB-5457-44B7-96B5-8CF589700645}"/>
                </a:ext>
              </a:extLst>
            </p:cNvPr>
            <p:cNvSpPr>
              <a:spLocks noEditPoints="1"/>
            </p:cNvSpPr>
            <p:nvPr>
              <p:custDataLst>
                <p:tags r:id="rId13"/>
              </p:custDataLst>
            </p:nvPr>
          </p:nvSpPr>
          <p:spPr bwMode="auto">
            <a:xfrm>
              <a:off x="3268663" y="2087563"/>
              <a:ext cx="209550" cy="322263"/>
            </a:xfrm>
            <a:custGeom>
              <a:avLst/>
              <a:gdLst>
                <a:gd name="T0" fmla="*/ 194 w 344"/>
                <a:gd name="T1" fmla="*/ 349 h 449"/>
                <a:gd name="T2" fmla="*/ 344 w 344"/>
                <a:gd name="T3" fmla="*/ 135 h 449"/>
                <a:gd name="T4" fmla="*/ 217 w 344"/>
                <a:gd name="T5" fmla="*/ 0 h 449"/>
                <a:gd name="T6" fmla="*/ 0 w 344"/>
                <a:gd name="T7" fmla="*/ 230 h 449"/>
                <a:gd name="T8" fmla="*/ 128 w 344"/>
                <a:gd name="T9" fmla="*/ 363 h 449"/>
                <a:gd name="T10" fmla="*/ 176 w 344"/>
                <a:gd name="T11" fmla="*/ 355 h 449"/>
                <a:gd name="T12" fmla="*/ 174 w 344"/>
                <a:gd name="T13" fmla="*/ 394 h 449"/>
                <a:gd name="T14" fmla="*/ 216 w 344"/>
                <a:gd name="T15" fmla="*/ 449 h 449"/>
                <a:gd name="T16" fmla="*/ 299 w 344"/>
                <a:gd name="T17" fmla="*/ 352 h 449"/>
                <a:gd name="T18" fmla="*/ 294 w 344"/>
                <a:gd name="T19" fmla="*/ 347 h 449"/>
                <a:gd name="T20" fmla="*/ 288 w 344"/>
                <a:gd name="T21" fmla="*/ 352 h 449"/>
                <a:gd name="T22" fmla="*/ 229 w 344"/>
                <a:gd name="T23" fmla="*/ 400 h 449"/>
                <a:gd name="T24" fmla="*/ 194 w 344"/>
                <a:gd name="T25" fmla="*/ 349 h 449"/>
                <a:gd name="T26" fmla="*/ 100 w 344"/>
                <a:gd name="T27" fmla="*/ 345 h 449"/>
                <a:gd name="T28" fmla="*/ 44 w 344"/>
                <a:gd name="T29" fmla="*/ 246 h 449"/>
                <a:gd name="T30" fmla="*/ 95 w 344"/>
                <a:gd name="T31" fmla="*/ 87 h 449"/>
                <a:gd name="T32" fmla="*/ 214 w 344"/>
                <a:gd name="T33" fmla="*/ 13 h 449"/>
                <a:gd name="T34" fmla="*/ 301 w 344"/>
                <a:gd name="T35" fmla="*/ 119 h 449"/>
                <a:gd name="T36" fmla="*/ 191 w 344"/>
                <a:gd name="T37" fmla="*/ 332 h 449"/>
                <a:gd name="T38" fmla="*/ 147 w 344"/>
                <a:gd name="T39" fmla="*/ 278 h 449"/>
                <a:gd name="T40" fmla="*/ 97 w 344"/>
                <a:gd name="T41" fmla="*/ 329 h 449"/>
                <a:gd name="T42" fmla="*/ 100 w 344"/>
                <a:gd name="T43" fmla="*/ 345 h 449"/>
                <a:gd name="T44" fmla="*/ 131 w 344"/>
                <a:gd name="T45" fmla="*/ 350 h 449"/>
                <a:gd name="T46" fmla="*/ 108 w 344"/>
                <a:gd name="T47" fmla="*/ 329 h 449"/>
                <a:gd name="T48" fmla="*/ 147 w 344"/>
                <a:gd name="T49" fmla="*/ 289 h 449"/>
                <a:gd name="T50" fmla="*/ 178 w 344"/>
                <a:gd name="T51" fmla="*/ 331 h 449"/>
                <a:gd name="T52" fmla="*/ 172 w 344"/>
                <a:gd name="T53" fmla="*/ 341 h 449"/>
                <a:gd name="T54" fmla="*/ 131 w 344"/>
                <a:gd name="T55" fmla="*/ 35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44" h="449">
                  <a:moveTo>
                    <a:pt x="194" y="349"/>
                  </a:moveTo>
                  <a:cubicBezTo>
                    <a:pt x="271" y="319"/>
                    <a:pt x="344" y="231"/>
                    <a:pt x="344" y="135"/>
                  </a:cubicBezTo>
                  <a:cubicBezTo>
                    <a:pt x="344" y="54"/>
                    <a:pt x="292" y="0"/>
                    <a:pt x="217" y="0"/>
                  </a:cubicBezTo>
                  <a:cubicBezTo>
                    <a:pt x="110" y="0"/>
                    <a:pt x="0" y="114"/>
                    <a:pt x="0" y="230"/>
                  </a:cubicBezTo>
                  <a:cubicBezTo>
                    <a:pt x="0" y="313"/>
                    <a:pt x="56" y="363"/>
                    <a:pt x="128" y="363"/>
                  </a:cubicBezTo>
                  <a:cubicBezTo>
                    <a:pt x="140" y="363"/>
                    <a:pt x="157" y="361"/>
                    <a:pt x="176" y="355"/>
                  </a:cubicBezTo>
                  <a:cubicBezTo>
                    <a:pt x="174" y="386"/>
                    <a:pt x="174" y="387"/>
                    <a:pt x="174" y="394"/>
                  </a:cubicBezTo>
                  <a:cubicBezTo>
                    <a:pt x="174" y="410"/>
                    <a:pt x="174" y="449"/>
                    <a:pt x="216" y="449"/>
                  </a:cubicBezTo>
                  <a:cubicBezTo>
                    <a:pt x="275" y="449"/>
                    <a:pt x="299" y="357"/>
                    <a:pt x="299" y="352"/>
                  </a:cubicBezTo>
                  <a:cubicBezTo>
                    <a:pt x="299" y="348"/>
                    <a:pt x="296" y="347"/>
                    <a:pt x="294" y="347"/>
                  </a:cubicBezTo>
                  <a:cubicBezTo>
                    <a:pt x="290" y="347"/>
                    <a:pt x="289" y="349"/>
                    <a:pt x="288" y="352"/>
                  </a:cubicBezTo>
                  <a:cubicBezTo>
                    <a:pt x="276" y="388"/>
                    <a:pt x="247" y="400"/>
                    <a:pt x="229" y="400"/>
                  </a:cubicBezTo>
                  <a:cubicBezTo>
                    <a:pt x="206" y="400"/>
                    <a:pt x="199" y="387"/>
                    <a:pt x="194" y="349"/>
                  </a:cubicBezTo>
                  <a:close/>
                  <a:moveTo>
                    <a:pt x="100" y="345"/>
                  </a:moveTo>
                  <a:cubicBezTo>
                    <a:pt x="61" y="329"/>
                    <a:pt x="44" y="291"/>
                    <a:pt x="44" y="246"/>
                  </a:cubicBezTo>
                  <a:cubicBezTo>
                    <a:pt x="44" y="211"/>
                    <a:pt x="57" y="140"/>
                    <a:pt x="95" y="87"/>
                  </a:cubicBezTo>
                  <a:cubicBezTo>
                    <a:pt x="131" y="36"/>
                    <a:pt x="178" y="13"/>
                    <a:pt x="214" y="13"/>
                  </a:cubicBezTo>
                  <a:cubicBezTo>
                    <a:pt x="264" y="13"/>
                    <a:pt x="301" y="52"/>
                    <a:pt x="301" y="119"/>
                  </a:cubicBezTo>
                  <a:cubicBezTo>
                    <a:pt x="301" y="168"/>
                    <a:pt x="275" y="285"/>
                    <a:pt x="191" y="332"/>
                  </a:cubicBezTo>
                  <a:cubicBezTo>
                    <a:pt x="189" y="314"/>
                    <a:pt x="184" y="278"/>
                    <a:pt x="147" y="278"/>
                  </a:cubicBezTo>
                  <a:cubicBezTo>
                    <a:pt x="121" y="278"/>
                    <a:pt x="97" y="303"/>
                    <a:pt x="97" y="329"/>
                  </a:cubicBezTo>
                  <a:cubicBezTo>
                    <a:pt x="97" y="339"/>
                    <a:pt x="100" y="344"/>
                    <a:pt x="100" y="345"/>
                  </a:cubicBezTo>
                  <a:close/>
                  <a:moveTo>
                    <a:pt x="131" y="350"/>
                  </a:moveTo>
                  <a:cubicBezTo>
                    <a:pt x="124" y="350"/>
                    <a:pt x="108" y="350"/>
                    <a:pt x="108" y="329"/>
                  </a:cubicBezTo>
                  <a:cubicBezTo>
                    <a:pt x="108" y="309"/>
                    <a:pt x="127" y="289"/>
                    <a:pt x="147" y="289"/>
                  </a:cubicBezTo>
                  <a:cubicBezTo>
                    <a:pt x="168" y="289"/>
                    <a:pt x="178" y="301"/>
                    <a:pt x="178" y="331"/>
                  </a:cubicBezTo>
                  <a:cubicBezTo>
                    <a:pt x="178" y="339"/>
                    <a:pt x="177" y="339"/>
                    <a:pt x="172" y="341"/>
                  </a:cubicBezTo>
                  <a:cubicBezTo>
                    <a:pt x="159" y="347"/>
                    <a:pt x="145" y="350"/>
                    <a:pt x="131" y="350"/>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 name="Freeform 246">
              <a:extLst>
                <a:ext uri="{FF2B5EF4-FFF2-40B4-BE49-F238E27FC236}">
                  <a16:creationId xmlns:a16="http://schemas.microsoft.com/office/drawing/2014/main" id="{0467B7A2-5A47-47FE-A094-89CCDAD3D17F}"/>
                </a:ext>
              </a:extLst>
            </p:cNvPr>
            <p:cNvSpPr>
              <a:spLocks/>
            </p:cNvSpPr>
            <p:nvPr>
              <p:custDataLst>
                <p:tags r:id="rId14"/>
              </p:custDataLst>
            </p:nvPr>
          </p:nvSpPr>
          <p:spPr bwMode="auto">
            <a:xfrm>
              <a:off x="3524251" y="2071688"/>
              <a:ext cx="69850" cy="358775"/>
            </a:xfrm>
            <a:custGeom>
              <a:avLst/>
              <a:gdLst>
                <a:gd name="T0" fmla="*/ 115 w 115"/>
                <a:gd name="T1" fmla="*/ 494 h 499"/>
                <a:gd name="T2" fmla="*/ 107 w 115"/>
                <a:gd name="T3" fmla="*/ 483 h 499"/>
                <a:gd name="T4" fmla="*/ 28 w 115"/>
                <a:gd name="T5" fmla="*/ 249 h 499"/>
                <a:gd name="T6" fmla="*/ 109 w 115"/>
                <a:gd name="T7" fmla="*/ 13 h 499"/>
                <a:gd name="T8" fmla="*/ 115 w 115"/>
                <a:gd name="T9" fmla="*/ 5 h 499"/>
                <a:gd name="T10" fmla="*/ 110 w 115"/>
                <a:gd name="T11" fmla="*/ 0 h 499"/>
                <a:gd name="T12" fmla="*/ 31 w 115"/>
                <a:gd name="T13" fmla="*/ 97 h 499"/>
                <a:gd name="T14" fmla="*/ 0 w 115"/>
                <a:gd name="T15" fmla="*/ 249 h 499"/>
                <a:gd name="T16" fmla="*/ 32 w 115"/>
                <a:gd name="T17" fmla="*/ 405 h 499"/>
                <a:gd name="T18" fmla="*/ 110 w 115"/>
                <a:gd name="T19" fmla="*/ 499 h 499"/>
                <a:gd name="T20" fmla="*/ 115 w 115"/>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494"/>
                  </a:moveTo>
                  <a:cubicBezTo>
                    <a:pt x="115" y="492"/>
                    <a:pt x="115" y="491"/>
                    <a:pt x="107" y="483"/>
                  </a:cubicBezTo>
                  <a:cubicBezTo>
                    <a:pt x="44" y="420"/>
                    <a:pt x="28" y="326"/>
                    <a:pt x="28" y="249"/>
                  </a:cubicBezTo>
                  <a:cubicBezTo>
                    <a:pt x="28" y="162"/>
                    <a:pt x="47" y="76"/>
                    <a:pt x="109" y="13"/>
                  </a:cubicBezTo>
                  <a:cubicBezTo>
                    <a:pt x="115" y="7"/>
                    <a:pt x="115" y="6"/>
                    <a:pt x="115" y="5"/>
                  </a:cubicBezTo>
                  <a:cubicBezTo>
                    <a:pt x="115" y="1"/>
                    <a:pt x="113" y="0"/>
                    <a:pt x="110" y="0"/>
                  </a:cubicBezTo>
                  <a:cubicBezTo>
                    <a:pt x="105" y="0"/>
                    <a:pt x="60" y="34"/>
                    <a:pt x="31" y="97"/>
                  </a:cubicBezTo>
                  <a:cubicBezTo>
                    <a:pt x="6" y="152"/>
                    <a:pt x="0" y="207"/>
                    <a:pt x="0" y="249"/>
                  </a:cubicBezTo>
                  <a:cubicBezTo>
                    <a:pt x="0" y="288"/>
                    <a:pt x="5" y="348"/>
                    <a:pt x="32" y="405"/>
                  </a:cubicBezTo>
                  <a:cubicBezTo>
                    <a:pt x="62" y="466"/>
                    <a:pt x="105" y="499"/>
                    <a:pt x="110" y="499"/>
                  </a:cubicBezTo>
                  <a:cubicBezTo>
                    <a:pt x="113" y="499"/>
                    <a:pt x="115" y="497"/>
                    <a:pt x="115" y="494"/>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 name="Freeform 247">
              <a:extLst>
                <a:ext uri="{FF2B5EF4-FFF2-40B4-BE49-F238E27FC236}">
                  <a16:creationId xmlns:a16="http://schemas.microsoft.com/office/drawing/2014/main" id="{A41778B5-5217-460D-AAA4-EE2333C241BA}"/>
                </a:ext>
              </a:extLst>
            </p:cNvPr>
            <p:cNvSpPr>
              <a:spLocks/>
            </p:cNvSpPr>
            <p:nvPr>
              <p:custDataLst>
                <p:tags r:id="rId15"/>
              </p:custDataLst>
            </p:nvPr>
          </p:nvSpPr>
          <p:spPr bwMode="auto">
            <a:xfrm>
              <a:off x="3627438" y="2181226"/>
              <a:ext cx="111125" cy="163513"/>
            </a:xfrm>
            <a:custGeom>
              <a:avLst/>
              <a:gdLst>
                <a:gd name="T0" fmla="*/ 169 w 183"/>
                <a:gd name="T1" fmla="*/ 33 h 225"/>
                <a:gd name="T2" fmla="*/ 145 w 183"/>
                <a:gd name="T3" fmla="*/ 56 h 225"/>
                <a:gd name="T4" fmla="*/ 160 w 183"/>
                <a:gd name="T5" fmla="*/ 70 h 225"/>
                <a:gd name="T6" fmla="*/ 183 w 183"/>
                <a:gd name="T7" fmla="*/ 42 h 225"/>
                <a:gd name="T8" fmla="*/ 124 w 183"/>
                <a:gd name="T9" fmla="*/ 0 h 225"/>
                <a:gd name="T10" fmla="*/ 40 w 183"/>
                <a:gd name="T11" fmla="*/ 72 h 225"/>
                <a:gd name="T12" fmla="*/ 91 w 183"/>
                <a:gd name="T13" fmla="*/ 122 h 225"/>
                <a:gd name="T14" fmla="*/ 143 w 183"/>
                <a:gd name="T15" fmla="*/ 160 h 225"/>
                <a:gd name="T16" fmla="*/ 72 w 183"/>
                <a:gd name="T17" fmla="*/ 214 h 225"/>
                <a:gd name="T18" fmla="*/ 15 w 183"/>
                <a:gd name="T19" fmla="*/ 188 h 225"/>
                <a:gd name="T20" fmla="*/ 46 w 183"/>
                <a:gd name="T21" fmla="*/ 162 h 225"/>
                <a:gd name="T22" fmla="*/ 28 w 183"/>
                <a:gd name="T23" fmla="*/ 144 h 225"/>
                <a:gd name="T24" fmla="*/ 0 w 183"/>
                <a:gd name="T25" fmla="*/ 177 h 225"/>
                <a:gd name="T26" fmla="*/ 71 w 183"/>
                <a:gd name="T27" fmla="*/ 225 h 225"/>
                <a:gd name="T28" fmla="*/ 171 w 183"/>
                <a:gd name="T29" fmla="*/ 143 h 225"/>
                <a:gd name="T30" fmla="*/ 156 w 183"/>
                <a:gd name="T31" fmla="*/ 106 h 225"/>
                <a:gd name="T32" fmla="*/ 106 w 183"/>
                <a:gd name="T33" fmla="*/ 85 h 225"/>
                <a:gd name="T34" fmla="*/ 68 w 183"/>
                <a:gd name="T35" fmla="*/ 55 h 225"/>
                <a:gd name="T36" fmla="*/ 124 w 183"/>
                <a:gd name="T37" fmla="*/ 10 h 225"/>
                <a:gd name="T38" fmla="*/ 169 w 183"/>
                <a:gd name="T39" fmla="*/ 3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3" h="225">
                  <a:moveTo>
                    <a:pt x="169" y="33"/>
                  </a:moveTo>
                  <a:cubicBezTo>
                    <a:pt x="155" y="34"/>
                    <a:pt x="145" y="45"/>
                    <a:pt x="145" y="56"/>
                  </a:cubicBezTo>
                  <a:cubicBezTo>
                    <a:pt x="145" y="63"/>
                    <a:pt x="149" y="70"/>
                    <a:pt x="160" y="70"/>
                  </a:cubicBezTo>
                  <a:cubicBezTo>
                    <a:pt x="171" y="70"/>
                    <a:pt x="183" y="62"/>
                    <a:pt x="183" y="42"/>
                  </a:cubicBezTo>
                  <a:cubicBezTo>
                    <a:pt x="183" y="20"/>
                    <a:pt x="162" y="0"/>
                    <a:pt x="124" y="0"/>
                  </a:cubicBezTo>
                  <a:cubicBezTo>
                    <a:pt x="58" y="0"/>
                    <a:pt x="40" y="50"/>
                    <a:pt x="40" y="72"/>
                  </a:cubicBezTo>
                  <a:cubicBezTo>
                    <a:pt x="40" y="111"/>
                    <a:pt x="77" y="119"/>
                    <a:pt x="91" y="122"/>
                  </a:cubicBezTo>
                  <a:cubicBezTo>
                    <a:pt x="117" y="127"/>
                    <a:pt x="143" y="132"/>
                    <a:pt x="143" y="160"/>
                  </a:cubicBezTo>
                  <a:cubicBezTo>
                    <a:pt x="143" y="173"/>
                    <a:pt x="131" y="214"/>
                    <a:pt x="72" y="214"/>
                  </a:cubicBezTo>
                  <a:cubicBezTo>
                    <a:pt x="65" y="214"/>
                    <a:pt x="26" y="214"/>
                    <a:pt x="15" y="188"/>
                  </a:cubicBezTo>
                  <a:cubicBezTo>
                    <a:pt x="34" y="190"/>
                    <a:pt x="46" y="176"/>
                    <a:pt x="46" y="162"/>
                  </a:cubicBezTo>
                  <a:cubicBezTo>
                    <a:pt x="46" y="150"/>
                    <a:pt x="38" y="144"/>
                    <a:pt x="28" y="144"/>
                  </a:cubicBezTo>
                  <a:cubicBezTo>
                    <a:pt x="15" y="144"/>
                    <a:pt x="0" y="155"/>
                    <a:pt x="0" y="177"/>
                  </a:cubicBezTo>
                  <a:cubicBezTo>
                    <a:pt x="0" y="205"/>
                    <a:pt x="28" y="225"/>
                    <a:pt x="71" y="225"/>
                  </a:cubicBezTo>
                  <a:cubicBezTo>
                    <a:pt x="152" y="225"/>
                    <a:pt x="171" y="165"/>
                    <a:pt x="171" y="143"/>
                  </a:cubicBezTo>
                  <a:cubicBezTo>
                    <a:pt x="171" y="125"/>
                    <a:pt x="162" y="112"/>
                    <a:pt x="156" y="106"/>
                  </a:cubicBezTo>
                  <a:cubicBezTo>
                    <a:pt x="142" y="92"/>
                    <a:pt x="128" y="90"/>
                    <a:pt x="106" y="85"/>
                  </a:cubicBezTo>
                  <a:cubicBezTo>
                    <a:pt x="88" y="81"/>
                    <a:pt x="68" y="78"/>
                    <a:pt x="68" y="55"/>
                  </a:cubicBezTo>
                  <a:cubicBezTo>
                    <a:pt x="68" y="41"/>
                    <a:pt x="80" y="10"/>
                    <a:pt x="124" y="10"/>
                  </a:cubicBezTo>
                  <a:cubicBezTo>
                    <a:pt x="136" y="10"/>
                    <a:pt x="161" y="14"/>
                    <a:pt x="169" y="33"/>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 name="Freeform 248">
              <a:extLst>
                <a:ext uri="{FF2B5EF4-FFF2-40B4-BE49-F238E27FC236}">
                  <a16:creationId xmlns:a16="http://schemas.microsoft.com/office/drawing/2014/main" id="{E62CE116-E782-479D-AD74-034E6B1FDA00}"/>
                </a:ext>
              </a:extLst>
            </p:cNvPr>
            <p:cNvSpPr>
              <a:spLocks/>
            </p:cNvSpPr>
            <p:nvPr>
              <p:custDataLst>
                <p:tags r:id="rId16"/>
              </p:custDataLst>
            </p:nvPr>
          </p:nvSpPr>
          <p:spPr bwMode="auto">
            <a:xfrm>
              <a:off x="3762376" y="2236788"/>
              <a:ext cx="71438" cy="160338"/>
            </a:xfrm>
            <a:custGeom>
              <a:avLst/>
              <a:gdLst>
                <a:gd name="T0" fmla="*/ 71 w 118"/>
                <a:gd name="T1" fmla="*/ 80 h 221"/>
                <a:gd name="T2" fmla="*/ 107 w 118"/>
                <a:gd name="T3" fmla="*/ 80 h 221"/>
                <a:gd name="T4" fmla="*/ 118 w 118"/>
                <a:gd name="T5" fmla="*/ 72 h 221"/>
                <a:gd name="T6" fmla="*/ 107 w 118"/>
                <a:gd name="T7" fmla="*/ 67 h 221"/>
                <a:gd name="T8" fmla="*/ 74 w 118"/>
                <a:gd name="T9" fmla="*/ 67 h 221"/>
                <a:gd name="T10" fmla="*/ 87 w 118"/>
                <a:gd name="T11" fmla="*/ 16 h 221"/>
                <a:gd name="T12" fmla="*/ 88 w 118"/>
                <a:gd name="T13" fmla="*/ 11 h 221"/>
                <a:gd name="T14" fmla="*/ 76 w 118"/>
                <a:gd name="T15" fmla="*/ 0 h 221"/>
                <a:gd name="T16" fmla="*/ 60 w 118"/>
                <a:gd name="T17" fmla="*/ 15 h 221"/>
                <a:gd name="T18" fmla="*/ 47 w 118"/>
                <a:gd name="T19" fmla="*/ 67 h 221"/>
                <a:gd name="T20" fmla="*/ 11 w 118"/>
                <a:gd name="T21" fmla="*/ 67 h 221"/>
                <a:gd name="T22" fmla="*/ 0 w 118"/>
                <a:gd name="T23" fmla="*/ 75 h 221"/>
                <a:gd name="T24" fmla="*/ 10 w 118"/>
                <a:gd name="T25" fmla="*/ 80 h 221"/>
                <a:gd name="T26" fmla="*/ 44 w 118"/>
                <a:gd name="T27" fmla="*/ 80 h 221"/>
                <a:gd name="T28" fmla="*/ 23 w 118"/>
                <a:gd name="T29" fmla="*/ 162 h 221"/>
                <a:gd name="T30" fmla="*/ 18 w 118"/>
                <a:gd name="T31" fmla="*/ 188 h 221"/>
                <a:gd name="T32" fmla="*/ 55 w 118"/>
                <a:gd name="T33" fmla="*/ 221 h 221"/>
                <a:gd name="T34" fmla="*/ 116 w 118"/>
                <a:gd name="T35" fmla="*/ 168 h 221"/>
                <a:gd name="T36" fmla="*/ 110 w 118"/>
                <a:gd name="T37" fmla="*/ 163 h 221"/>
                <a:gd name="T38" fmla="*/ 103 w 118"/>
                <a:gd name="T39" fmla="*/ 170 h 221"/>
                <a:gd name="T40" fmla="*/ 56 w 118"/>
                <a:gd name="T41" fmla="*/ 211 h 221"/>
                <a:gd name="T42" fmla="*/ 44 w 118"/>
                <a:gd name="T43" fmla="*/ 194 h 221"/>
                <a:gd name="T44" fmla="*/ 46 w 118"/>
                <a:gd name="T45" fmla="*/ 180 h 221"/>
                <a:gd name="T46" fmla="*/ 71 w 118"/>
                <a:gd name="T47" fmla="*/ 8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 h="221">
                  <a:moveTo>
                    <a:pt x="71" y="80"/>
                  </a:moveTo>
                  <a:lnTo>
                    <a:pt x="107" y="80"/>
                  </a:lnTo>
                  <a:cubicBezTo>
                    <a:pt x="113" y="80"/>
                    <a:pt x="118" y="80"/>
                    <a:pt x="118" y="72"/>
                  </a:cubicBezTo>
                  <a:cubicBezTo>
                    <a:pt x="118" y="67"/>
                    <a:pt x="113" y="67"/>
                    <a:pt x="107" y="67"/>
                  </a:cubicBezTo>
                  <a:lnTo>
                    <a:pt x="74" y="67"/>
                  </a:lnTo>
                  <a:lnTo>
                    <a:pt x="87" y="16"/>
                  </a:lnTo>
                  <a:cubicBezTo>
                    <a:pt x="87" y="14"/>
                    <a:pt x="88" y="12"/>
                    <a:pt x="88" y="11"/>
                  </a:cubicBezTo>
                  <a:cubicBezTo>
                    <a:pt x="88" y="5"/>
                    <a:pt x="83" y="0"/>
                    <a:pt x="76" y="0"/>
                  </a:cubicBezTo>
                  <a:cubicBezTo>
                    <a:pt x="68" y="0"/>
                    <a:pt x="62" y="6"/>
                    <a:pt x="60" y="15"/>
                  </a:cubicBezTo>
                  <a:cubicBezTo>
                    <a:pt x="58" y="23"/>
                    <a:pt x="62" y="7"/>
                    <a:pt x="47" y="67"/>
                  </a:cubicBezTo>
                  <a:lnTo>
                    <a:pt x="11" y="67"/>
                  </a:lnTo>
                  <a:cubicBezTo>
                    <a:pt x="5" y="67"/>
                    <a:pt x="0" y="67"/>
                    <a:pt x="0" y="75"/>
                  </a:cubicBezTo>
                  <a:cubicBezTo>
                    <a:pt x="0" y="80"/>
                    <a:pt x="4" y="80"/>
                    <a:pt x="10" y="80"/>
                  </a:cubicBezTo>
                  <a:lnTo>
                    <a:pt x="44" y="80"/>
                  </a:lnTo>
                  <a:lnTo>
                    <a:pt x="23" y="162"/>
                  </a:lnTo>
                  <a:cubicBezTo>
                    <a:pt x="21" y="171"/>
                    <a:pt x="18" y="183"/>
                    <a:pt x="18" y="188"/>
                  </a:cubicBezTo>
                  <a:cubicBezTo>
                    <a:pt x="18" y="208"/>
                    <a:pt x="35" y="221"/>
                    <a:pt x="55" y="221"/>
                  </a:cubicBezTo>
                  <a:cubicBezTo>
                    <a:pt x="94" y="221"/>
                    <a:pt x="116" y="172"/>
                    <a:pt x="116" y="168"/>
                  </a:cubicBezTo>
                  <a:cubicBezTo>
                    <a:pt x="116" y="163"/>
                    <a:pt x="111" y="163"/>
                    <a:pt x="110" y="163"/>
                  </a:cubicBezTo>
                  <a:cubicBezTo>
                    <a:pt x="106" y="163"/>
                    <a:pt x="106" y="164"/>
                    <a:pt x="103" y="170"/>
                  </a:cubicBezTo>
                  <a:cubicBezTo>
                    <a:pt x="93" y="192"/>
                    <a:pt x="75" y="211"/>
                    <a:pt x="56" y="211"/>
                  </a:cubicBezTo>
                  <a:cubicBezTo>
                    <a:pt x="49" y="211"/>
                    <a:pt x="44" y="207"/>
                    <a:pt x="44" y="194"/>
                  </a:cubicBezTo>
                  <a:cubicBezTo>
                    <a:pt x="44" y="191"/>
                    <a:pt x="45" y="183"/>
                    <a:pt x="46" y="180"/>
                  </a:cubicBezTo>
                  <a:lnTo>
                    <a:pt x="71" y="8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 name="Freeform 249">
              <a:extLst>
                <a:ext uri="{FF2B5EF4-FFF2-40B4-BE49-F238E27FC236}">
                  <a16:creationId xmlns:a16="http://schemas.microsoft.com/office/drawing/2014/main" id="{26485208-1A97-4D25-8052-0569D94EFD48}"/>
                </a:ext>
              </a:extLst>
            </p:cNvPr>
            <p:cNvSpPr>
              <a:spLocks/>
            </p:cNvSpPr>
            <p:nvPr>
              <p:custDataLst>
                <p:tags r:id="rId17"/>
              </p:custDataLst>
            </p:nvPr>
          </p:nvSpPr>
          <p:spPr bwMode="auto">
            <a:xfrm>
              <a:off x="3886201" y="2301876"/>
              <a:ext cx="36513" cy="107950"/>
            </a:xfrm>
            <a:custGeom>
              <a:avLst/>
              <a:gdLst>
                <a:gd name="T0" fmla="*/ 58 w 58"/>
                <a:gd name="T1" fmla="*/ 52 h 149"/>
                <a:gd name="T2" fmla="*/ 26 w 58"/>
                <a:gd name="T3" fmla="*/ 0 h 149"/>
                <a:gd name="T4" fmla="*/ 0 w 58"/>
                <a:gd name="T5" fmla="*/ 26 h 149"/>
                <a:gd name="T6" fmla="*/ 26 w 58"/>
                <a:gd name="T7" fmla="*/ 53 h 149"/>
                <a:gd name="T8" fmla="*/ 44 w 58"/>
                <a:gd name="T9" fmla="*/ 46 h 149"/>
                <a:gd name="T10" fmla="*/ 46 w 58"/>
                <a:gd name="T11" fmla="*/ 45 h 149"/>
                <a:gd name="T12" fmla="*/ 47 w 58"/>
                <a:gd name="T13" fmla="*/ 52 h 149"/>
                <a:gd name="T14" fmla="*/ 13 w 58"/>
                <a:gd name="T15" fmla="*/ 136 h 149"/>
                <a:gd name="T16" fmla="*/ 8 w 58"/>
                <a:gd name="T17" fmla="*/ 144 h 149"/>
                <a:gd name="T18" fmla="*/ 13 w 58"/>
                <a:gd name="T19" fmla="*/ 149 h 149"/>
                <a:gd name="T20" fmla="*/ 58 w 58"/>
                <a:gd name="T21" fmla="*/ 5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149">
                  <a:moveTo>
                    <a:pt x="58" y="52"/>
                  </a:moveTo>
                  <a:cubicBezTo>
                    <a:pt x="58" y="20"/>
                    <a:pt x="46" y="0"/>
                    <a:pt x="26" y="0"/>
                  </a:cubicBezTo>
                  <a:cubicBezTo>
                    <a:pt x="10" y="0"/>
                    <a:pt x="0" y="13"/>
                    <a:pt x="0" y="26"/>
                  </a:cubicBezTo>
                  <a:cubicBezTo>
                    <a:pt x="0" y="40"/>
                    <a:pt x="10" y="53"/>
                    <a:pt x="26" y="53"/>
                  </a:cubicBezTo>
                  <a:cubicBezTo>
                    <a:pt x="32" y="53"/>
                    <a:pt x="39" y="51"/>
                    <a:pt x="44" y="46"/>
                  </a:cubicBezTo>
                  <a:cubicBezTo>
                    <a:pt x="45" y="45"/>
                    <a:pt x="46" y="45"/>
                    <a:pt x="46" y="45"/>
                  </a:cubicBezTo>
                  <a:cubicBezTo>
                    <a:pt x="47" y="45"/>
                    <a:pt x="47" y="45"/>
                    <a:pt x="47" y="52"/>
                  </a:cubicBezTo>
                  <a:cubicBezTo>
                    <a:pt x="47" y="89"/>
                    <a:pt x="30" y="119"/>
                    <a:pt x="13" y="136"/>
                  </a:cubicBezTo>
                  <a:cubicBezTo>
                    <a:pt x="8" y="141"/>
                    <a:pt x="8" y="142"/>
                    <a:pt x="8" y="144"/>
                  </a:cubicBezTo>
                  <a:cubicBezTo>
                    <a:pt x="8" y="147"/>
                    <a:pt x="10" y="149"/>
                    <a:pt x="13" y="149"/>
                  </a:cubicBezTo>
                  <a:cubicBezTo>
                    <a:pt x="18" y="149"/>
                    <a:pt x="58" y="111"/>
                    <a:pt x="58" y="52"/>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 name="Freeform 250">
              <a:extLst>
                <a:ext uri="{FF2B5EF4-FFF2-40B4-BE49-F238E27FC236}">
                  <a16:creationId xmlns:a16="http://schemas.microsoft.com/office/drawing/2014/main" id="{F3029FC5-34EF-4F37-94FD-22D9A7A4EB07}"/>
                </a:ext>
              </a:extLst>
            </p:cNvPr>
            <p:cNvSpPr>
              <a:spLocks noEditPoints="1"/>
            </p:cNvSpPr>
            <p:nvPr>
              <p:custDataLst>
                <p:tags r:id="rId18"/>
              </p:custDataLst>
            </p:nvPr>
          </p:nvSpPr>
          <p:spPr bwMode="auto">
            <a:xfrm>
              <a:off x="4006851" y="2181226"/>
              <a:ext cx="139700" cy="163513"/>
            </a:xfrm>
            <a:custGeom>
              <a:avLst/>
              <a:gdLst>
                <a:gd name="T0" fmla="*/ 166 w 229"/>
                <a:gd name="T1" fmla="*/ 31 h 225"/>
                <a:gd name="T2" fmla="*/ 120 w 229"/>
                <a:gd name="T3" fmla="*/ 0 h 225"/>
                <a:gd name="T4" fmla="*/ 0 w 229"/>
                <a:gd name="T5" fmla="*/ 146 h 225"/>
                <a:gd name="T6" fmla="*/ 67 w 229"/>
                <a:gd name="T7" fmla="*/ 225 h 225"/>
                <a:gd name="T8" fmla="*/ 131 w 229"/>
                <a:gd name="T9" fmla="*/ 188 h 225"/>
                <a:gd name="T10" fmla="*/ 177 w 229"/>
                <a:gd name="T11" fmla="*/ 225 h 225"/>
                <a:gd name="T12" fmla="*/ 214 w 229"/>
                <a:gd name="T13" fmla="*/ 198 h 225"/>
                <a:gd name="T14" fmla="*/ 229 w 229"/>
                <a:gd name="T15" fmla="*/ 149 h 225"/>
                <a:gd name="T16" fmla="*/ 223 w 229"/>
                <a:gd name="T17" fmla="*/ 144 h 225"/>
                <a:gd name="T18" fmla="*/ 216 w 229"/>
                <a:gd name="T19" fmla="*/ 153 h 225"/>
                <a:gd name="T20" fmla="*/ 178 w 229"/>
                <a:gd name="T21" fmla="*/ 214 h 225"/>
                <a:gd name="T22" fmla="*/ 163 w 229"/>
                <a:gd name="T23" fmla="*/ 191 h 225"/>
                <a:gd name="T24" fmla="*/ 169 w 229"/>
                <a:gd name="T25" fmla="*/ 155 h 225"/>
                <a:gd name="T26" fmla="*/ 180 w 229"/>
                <a:gd name="T27" fmla="*/ 110 h 225"/>
                <a:gd name="T28" fmla="*/ 198 w 229"/>
                <a:gd name="T29" fmla="*/ 40 h 225"/>
                <a:gd name="T30" fmla="*/ 202 w 229"/>
                <a:gd name="T31" fmla="*/ 23 h 225"/>
                <a:gd name="T32" fmla="*/ 187 w 229"/>
                <a:gd name="T33" fmla="*/ 9 h 225"/>
                <a:gd name="T34" fmla="*/ 166 w 229"/>
                <a:gd name="T35" fmla="*/ 31 h 225"/>
                <a:gd name="T36" fmla="*/ 134 w 229"/>
                <a:gd name="T37" fmla="*/ 161 h 225"/>
                <a:gd name="T38" fmla="*/ 124 w 229"/>
                <a:gd name="T39" fmla="*/ 179 h 225"/>
                <a:gd name="T40" fmla="*/ 68 w 229"/>
                <a:gd name="T41" fmla="*/ 214 h 225"/>
                <a:gd name="T42" fmla="*/ 36 w 229"/>
                <a:gd name="T43" fmla="*/ 168 h 225"/>
                <a:gd name="T44" fmla="*/ 63 w 229"/>
                <a:gd name="T45" fmla="*/ 58 h 225"/>
                <a:gd name="T46" fmla="*/ 121 w 229"/>
                <a:gd name="T47" fmla="*/ 10 h 225"/>
                <a:gd name="T48" fmla="*/ 160 w 229"/>
                <a:gd name="T49" fmla="*/ 54 h 225"/>
                <a:gd name="T50" fmla="*/ 159 w 229"/>
                <a:gd name="T51" fmla="*/ 63 h 225"/>
                <a:gd name="T52" fmla="*/ 134 w 229"/>
                <a:gd name="T53" fmla="*/ 16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9" h="225">
                  <a:moveTo>
                    <a:pt x="166" y="31"/>
                  </a:moveTo>
                  <a:cubicBezTo>
                    <a:pt x="157" y="13"/>
                    <a:pt x="143" y="0"/>
                    <a:pt x="120" y="0"/>
                  </a:cubicBezTo>
                  <a:cubicBezTo>
                    <a:pt x="62" y="0"/>
                    <a:pt x="0" y="73"/>
                    <a:pt x="0" y="146"/>
                  </a:cubicBezTo>
                  <a:cubicBezTo>
                    <a:pt x="0" y="192"/>
                    <a:pt x="28" y="225"/>
                    <a:pt x="67" y="225"/>
                  </a:cubicBezTo>
                  <a:cubicBezTo>
                    <a:pt x="77" y="225"/>
                    <a:pt x="101" y="223"/>
                    <a:pt x="131" y="188"/>
                  </a:cubicBezTo>
                  <a:cubicBezTo>
                    <a:pt x="135" y="209"/>
                    <a:pt x="153" y="225"/>
                    <a:pt x="177" y="225"/>
                  </a:cubicBezTo>
                  <a:cubicBezTo>
                    <a:pt x="194" y="225"/>
                    <a:pt x="206" y="214"/>
                    <a:pt x="214" y="198"/>
                  </a:cubicBezTo>
                  <a:cubicBezTo>
                    <a:pt x="222" y="180"/>
                    <a:pt x="229" y="150"/>
                    <a:pt x="229" y="149"/>
                  </a:cubicBezTo>
                  <a:cubicBezTo>
                    <a:pt x="229" y="144"/>
                    <a:pt x="224" y="144"/>
                    <a:pt x="223" y="144"/>
                  </a:cubicBezTo>
                  <a:cubicBezTo>
                    <a:pt x="218" y="144"/>
                    <a:pt x="217" y="146"/>
                    <a:pt x="216" y="153"/>
                  </a:cubicBezTo>
                  <a:cubicBezTo>
                    <a:pt x="207" y="185"/>
                    <a:pt x="198" y="214"/>
                    <a:pt x="178" y="214"/>
                  </a:cubicBezTo>
                  <a:cubicBezTo>
                    <a:pt x="164" y="214"/>
                    <a:pt x="163" y="201"/>
                    <a:pt x="163" y="191"/>
                  </a:cubicBezTo>
                  <a:cubicBezTo>
                    <a:pt x="163" y="181"/>
                    <a:pt x="164" y="177"/>
                    <a:pt x="169" y="155"/>
                  </a:cubicBezTo>
                  <a:cubicBezTo>
                    <a:pt x="175" y="134"/>
                    <a:pt x="176" y="129"/>
                    <a:pt x="180" y="110"/>
                  </a:cubicBezTo>
                  <a:lnTo>
                    <a:pt x="198" y="40"/>
                  </a:lnTo>
                  <a:cubicBezTo>
                    <a:pt x="202" y="26"/>
                    <a:pt x="202" y="25"/>
                    <a:pt x="202" y="23"/>
                  </a:cubicBezTo>
                  <a:cubicBezTo>
                    <a:pt x="202" y="14"/>
                    <a:pt x="196" y="9"/>
                    <a:pt x="187" y="9"/>
                  </a:cubicBezTo>
                  <a:cubicBezTo>
                    <a:pt x="175" y="9"/>
                    <a:pt x="168" y="20"/>
                    <a:pt x="166" y="31"/>
                  </a:cubicBezTo>
                  <a:close/>
                  <a:moveTo>
                    <a:pt x="134" y="161"/>
                  </a:moveTo>
                  <a:cubicBezTo>
                    <a:pt x="131" y="170"/>
                    <a:pt x="131" y="171"/>
                    <a:pt x="124" y="179"/>
                  </a:cubicBezTo>
                  <a:cubicBezTo>
                    <a:pt x="102" y="206"/>
                    <a:pt x="82" y="214"/>
                    <a:pt x="68" y="214"/>
                  </a:cubicBezTo>
                  <a:cubicBezTo>
                    <a:pt x="43" y="214"/>
                    <a:pt x="36" y="187"/>
                    <a:pt x="36" y="168"/>
                  </a:cubicBezTo>
                  <a:cubicBezTo>
                    <a:pt x="36" y="143"/>
                    <a:pt x="52" y="81"/>
                    <a:pt x="63" y="58"/>
                  </a:cubicBezTo>
                  <a:cubicBezTo>
                    <a:pt x="79" y="29"/>
                    <a:pt x="101" y="10"/>
                    <a:pt x="121" y="10"/>
                  </a:cubicBezTo>
                  <a:cubicBezTo>
                    <a:pt x="153" y="10"/>
                    <a:pt x="160" y="51"/>
                    <a:pt x="160" y="54"/>
                  </a:cubicBezTo>
                  <a:cubicBezTo>
                    <a:pt x="160" y="57"/>
                    <a:pt x="159" y="60"/>
                    <a:pt x="159" y="63"/>
                  </a:cubicBezTo>
                  <a:lnTo>
                    <a:pt x="134" y="161"/>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9" name="Freeform 251">
              <a:extLst>
                <a:ext uri="{FF2B5EF4-FFF2-40B4-BE49-F238E27FC236}">
                  <a16:creationId xmlns:a16="http://schemas.microsoft.com/office/drawing/2014/main" id="{CEBEB202-A63A-4896-B130-8473AD1F00CF}"/>
                </a:ext>
              </a:extLst>
            </p:cNvPr>
            <p:cNvSpPr>
              <a:spLocks/>
            </p:cNvSpPr>
            <p:nvPr>
              <p:custDataLst>
                <p:tags r:id="rId19"/>
              </p:custDataLst>
            </p:nvPr>
          </p:nvSpPr>
          <p:spPr bwMode="auto">
            <a:xfrm>
              <a:off x="4164013" y="2236788"/>
              <a:ext cx="73025" cy="160338"/>
            </a:xfrm>
            <a:custGeom>
              <a:avLst/>
              <a:gdLst>
                <a:gd name="T0" fmla="*/ 71 w 118"/>
                <a:gd name="T1" fmla="*/ 80 h 221"/>
                <a:gd name="T2" fmla="*/ 107 w 118"/>
                <a:gd name="T3" fmla="*/ 80 h 221"/>
                <a:gd name="T4" fmla="*/ 118 w 118"/>
                <a:gd name="T5" fmla="*/ 72 h 221"/>
                <a:gd name="T6" fmla="*/ 108 w 118"/>
                <a:gd name="T7" fmla="*/ 67 h 221"/>
                <a:gd name="T8" fmla="*/ 74 w 118"/>
                <a:gd name="T9" fmla="*/ 67 h 221"/>
                <a:gd name="T10" fmla="*/ 87 w 118"/>
                <a:gd name="T11" fmla="*/ 16 h 221"/>
                <a:gd name="T12" fmla="*/ 88 w 118"/>
                <a:gd name="T13" fmla="*/ 11 h 221"/>
                <a:gd name="T14" fmla="*/ 77 w 118"/>
                <a:gd name="T15" fmla="*/ 0 h 221"/>
                <a:gd name="T16" fmla="*/ 60 w 118"/>
                <a:gd name="T17" fmla="*/ 15 h 221"/>
                <a:gd name="T18" fmla="*/ 47 w 118"/>
                <a:gd name="T19" fmla="*/ 67 h 221"/>
                <a:gd name="T20" fmla="*/ 11 w 118"/>
                <a:gd name="T21" fmla="*/ 67 h 221"/>
                <a:gd name="T22" fmla="*/ 0 w 118"/>
                <a:gd name="T23" fmla="*/ 75 h 221"/>
                <a:gd name="T24" fmla="*/ 11 w 118"/>
                <a:gd name="T25" fmla="*/ 80 h 221"/>
                <a:gd name="T26" fmla="*/ 44 w 118"/>
                <a:gd name="T27" fmla="*/ 80 h 221"/>
                <a:gd name="T28" fmla="*/ 23 w 118"/>
                <a:gd name="T29" fmla="*/ 162 h 221"/>
                <a:gd name="T30" fmla="*/ 18 w 118"/>
                <a:gd name="T31" fmla="*/ 188 h 221"/>
                <a:gd name="T32" fmla="*/ 55 w 118"/>
                <a:gd name="T33" fmla="*/ 221 h 221"/>
                <a:gd name="T34" fmla="*/ 116 w 118"/>
                <a:gd name="T35" fmla="*/ 168 h 221"/>
                <a:gd name="T36" fmla="*/ 110 w 118"/>
                <a:gd name="T37" fmla="*/ 163 h 221"/>
                <a:gd name="T38" fmla="*/ 103 w 118"/>
                <a:gd name="T39" fmla="*/ 170 h 221"/>
                <a:gd name="T40" fmla="*/ 56 w 118"/>
                <a:gd name="T41" fmla="*/ 211 h 221"/>
                <a:gd name="T42" fmla="*/ 44 w 118"/>
                <a:gd name="T43" fmla="*/ 194 h 221"/>
                <a:gd name="T44" fmla="*/ 46 w 118"/>
                <a:gd name="T45" fmla="*/ 180 h 221"/>
                <a:gd name="T46" fmla="*/ 71 w 118"/>
                <a:gd name="T47" fmla="*/ 8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 h="221">
                  <a:moveTo>
                    <a:pt x="71" y="80"/>
                  </a:moveTo>
                  <a:lnTo>
                    <a:pt x="107" y="80"/>
                  </a:lnTo>
                  <a:cubicBezTo>
                    <a:pt x="114" y="80"/>
                    <a:pt x="118" y="80"/>
                    <a:pt x="118" y="72"/>
                  </a:cubicBezTo>
                  <a:cubicBezTo>
                    <a:pt x="118" y="67"/>
                    <a:pt x="114" y="67"/>
                    <a:pt x="108" y="67"/>
                  </a:cubicBezTo>
                  <a:lnTo>
                    <a:pt x="74" y="67"/>
                  </a:lnTo>
                  <a:lnTo>
                    <a:pt x="87" y="16"/>
                  </a:lnTo>
                  <a:cubicBezTo>
                    <a:pt x="88" y="14"/>
                    <a:pt x="88" y="12"/>
                    <a:pt x="88" y="11"/>
                  </a:cubicBezTo>
                  <a:cubicBezTo>
                    <a:pt x="88" y="5"/>
                    <a:pt x="84" y="0"/>
                    <a:pt x="77" y="0"/>
                  </a:cubicBezTo>
                  <a:cubicBezTo>
                    <a:pt x="68" y="0"/>
                    <a:pt x="63" y="6"/>
                    <a:pt x="60" y="15"/>
                  </a:cubicBezTo>
                  <a:cubicBezTo>
                    <a:pt x="58" y="23"/>
                    <a:pt x="62" y="7"/>
                    <a:pt x="47" y="67"/>
                  </a:cubicBezTo>
                  <a:lnTo>
                    <a:pt x="11" y="67"/>
                  </a:lnTo>
                  <a:cubicBezTo>
                    <a:pt x="5" y="67"/>
                    <a:pt x="0" y="67"/>
                    <a:pt x="0" y="75"/>
                  </a:cubicBezTo>
                  <a:cubicBezTo>
                    <a:pt x="0" y="80"/>
                    <a:pt x="4" y="80"/>
                    <a:pt x="11" y="80"/>
                  </a:cubicBezTo>
                  <a:lnTo>
                    <a:pt x="44" y="80"/>
                  </a:lnTo>
                  <a:lnTo>
                    <a:pt x="23" y="162"/>
                  </a:lnTo>
                  <a:cubicBezTo>
                    <a:pt x="21" y="171"/>
                    <a:pt x="18" y="183"/>
                    <a:pt x="18" y="188"/>
                  </a:cubicBezTo>
                  <a:cubicBezTo>
                    <a:pt x="18" y="208"/>
                    <a:pt x="35" y="221"/>
                    <a:pt x="55" y="221"/>
                  </a:cubicBezTo>
                  <a:cubicBezTo>
                    <a:pt x="94" y="221"/>
                    <a:pt x="116" y="172"/>
                    <a:pt x="116" y="168"/>
                  </a:cubicBezTo>
                  <a:cubicBezTo>
                    <a:pt x="116" y="163"/>
                    <a:pt x="111" y="163"/>
                    <a:pt x="110" y="163"/>
                  </a:cubicBezTo>
                  <a:cubicBezTo>
                    <a:pt x="106" y="163"/>
                    <a:pt x="106" y="164"/>
                    <a:pt x="103" y="170"/>
                  </a:cubicBezTo>
                  <a:cubicBezTo>
                    <a:pt x="93" y="192"/>
                    <a:pt x="76" y="211"/>
                    <a:pt x="56" y="211"/>
                  </a:cubicBezTo>
                  <a:cubicBezTo>
                    <a:pt x="49" y="211"/>
                    <a:pt x="44" y="207"/>
                    <a:pt x="44" y="194"/>
                  </a:cubicBezTo>
                  <a:cubicBezTo>
                    <a:pt x="44" y="191"/>
                    <a:pt x="46" y="183"/>
                    <a:pt x="46" y="180"/>
                  </a:cubicBezTo>
                  <a:lnTo>
                    <a:pt x="71" y="8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0" name="Freeform 252">
              <a:extLst>
                <a:ext uri="{FF2B5EF4-FFF2-40B4-BE49-F238E27FC236}">
                  <a16:creationId xmlns:a16="http://schemas.microsoft.com/office/drawing/2014/main" id="{C3B34A7F-0887-4539-95F0-D07ADDA430C7}"/>
                </a:ext>
              </a:extLst>
            </p:cNvPr>
            <p:cNvSpPr>
              <a:spLocks/>
            </p:cNvSpPr>
            <p:nvPr>
              <p:custDataLst>
                <p:tags r:id="rId20"/>
              </p:custDataLst>
            </p:nvPr>
          </p:nvSpPr>
          <p:spPr bwMode="auto">
            <a:xfrm>
              <a:off x="4279901" y="2071688"/>
              <a:ext cx="69850" cy="358775"/>
            </a:xfrm>
            <a:custGeom>
              <a:avLst/>
              <a:gdLst>
                <a:gd name="T0" fmla="*/ 116 w 116"/>
                <a:gd name="T1" fmla="*/ 249 h 499"/>
                <a:gd name="T2" fmla="*/ 83 w 116"/>
                <a:gd name="T3" fmla="*/ 94 h 499"/>
                <a:gd name="T4" fmla="*/ 5 w 116"/>
                <a:gd name="T5" fmla="*/ 0 h 499"/>
                <a:gd name="T6" fmla="*/ 0 w 116"/>
                <a:gd name="T7" fmla="*/ 5 h 499"/>
                <a:gd name="T8" fmla="*/ 10 w 116"/>
                <a:gd name="T9" fmla="*/ 16 h 499"/>
                <a:gd name="T10" fmla="*/ 87 w 116"/>
                <a:gd name="T11" fmla="*/ 249 h 499"/>
                <a:gd name="T12" fmla="*/ 7 w 116"/>
                <a:gd name="T13" fmla="*/ 485 h 499"/>
                <a:gd name="T14" fmla="*/ 0 w 116"/>
                <a:gd name="T15" fmla="*/ 494 h 499"/>
                <a:gd name="T16" fmla="*/ 5 w 116"/>
                <a:gd name="T17" fmla="*/ 499 h 499"/>
                <a:gd name="T18" fmla="*/ 84 w 116"/>
                <a:gd name="T19" fmla="*/ 401 h 499"/>
                <a:gd name="T20" fmla="*/ 116 w 116"/>
                <a:gd name="T21" fmla="*/ 24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249"/>
                  </a:moveTo>
                  <a:cubicBezTo>
                    <a:pt x="116" y="210"/>
                    <a:pt x="110" y="150"/>
                    <a:pt x="83" y="94"/>
                  </a:cubicBezTo>
                  <a:cubicBezTo>
                    <a:pt x="53" y="32"/>
                    <a:pt x="10" y="0"/>
                    <a:pt x="5" y="0"/>
                  </a:cubicBezTo>
                  <a:cubicBezTo>
                    <a:pt x="2" y="0"/>
                    <a:pt x="0" y="2"/>
                    <a:pt x="0" y="5"/>
                  </a:cubicBezTo>
                  <a:cubicBezTo>
                    <a:pt x="0" y="6"/>
                    <a:pt x="0" y="7"/>
                    <a:pt x="10" y="16"/>
                  </a:cubicBezTo>
                  <a:cubicBezTo>
                    <a:pt x="59" y="66"/>
                    <a:pt x="87" y="145"/>
                    <a:pt x="87" y="249"/>
                  </a:cubicBezTo>
                  <a:cubicBezTo>
                    <a:pt x="87" y="335"/>
                    <a:pt x="68" y="422"/>
                    <a:pt x="7" y="485"/>
                  </a:cubicBezTo>
                  <a:cubicBezTo>
                    <a:pt x="0" y="491"/>
                    <a:pt x="0" y="492"/>
                    <a:pt x="0" y="494"/>
                  </a:cubicBezTo>
                  <a:cubicBezTo>
                    <a:pt x="0" y="497"/>
                    <a:pt x="2" y="499"/>
                    <a:pt x="5" y="499"/>
                  </a:cubicBezTo>
                  <a:cubicBezTo>
                    <a:pt x="10" y="499"/>
                    <a:pt x="55" y="465"/>
                    <a:pt x="84" y="401"/>
                  </a:cubicBezTo>
                  <a:cubicBezTo>
                    <a:pt x="110" y="346"/>
                    <a:pt x="116" y="291"/>
                    <a:pt x="116" y="249"/>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1" name="Freeform 253">
              <a:extLst>
                <a:ext uri="{FF2B5EF4-FFF2-40B4-BE49-F238E27FC236}">
                  <a16:creationId xmlns:a16="http://schemas.microsoft.com/office/drawing/2014/main" id="{75B05B2B-0864-4C05-9B22-B9364734FF7B}"/>
                </a:ext>
              </a:extLst>
            </p:cNvPr>
            <p:cNvSpPr>
              <a:spLocks/>
            </p:cNvSpPr>
            <p:nvPr>
              <p:custDataLst>
                <p:tags r:id="rId21"/>
              </p:custDataLst>
            </p:nvPr>
          </p:nvSpPr>
          <p:spPr bwMode="auto">
            <a:xfrm>
              <a:off x="4465638" y="2130426"/>
              <a:ext cx="201613" cy="239713"/>
            </a:xfrm>
            <a:custGeom>
              <a:avLst/>
              <a:gdLst>
                <a:gd name="T0" fmla="*/ 176 w 332"/>
                <a:gd name="T1" fmla="*/ 176 h 332"/>
                <a:gd name="T2" fmla="*/ 315 w 332"/>
                <a:gd name="T3" fmla="*/ 176 h 332"/>
                <a:gd name="T4" fmla="*/ 332 w 332"/>
                <a:gd name="T5" fmla="*/ 166 h 332"/>
                <a:gd name="T6" fmla="*/ 315 w 332"/>
                <a:gd name="T7" fmla="*/ 156 h 332"/>
                <a:gd name="T8" fmla="*/ 176 w 332"/>
                <a:gd name="T9" fmla="*/ 156 h 332"/>
                <a:gd name="T10" fmla="*/ 176 w 332"/>
                <a:gd name="T11" fmla="*/ 17 h 332"/>
                <a:gd name="T12" fmla="*/ 166 w 332"/>
                <a:gd name="T13" fmla="*/ 0 h 332"/>
                <a:gd name="T14" fmla="*/ 156 w 332"/>
                <a:gd name="T15" fmla="*/ 17 h 332"/>
                <a:gd name="T16" fmla="*/ 156 w 332"/>
                <a:gd name="T17" fmla="*/ 156 h 332"/>
                <a:gd name="T18" fmla="*/ 16 w 332"/>
                <a:gd name="T19" fmla="*/ 156 h 332"/>
                <a:gd name="T20" fmla="*/ 0 w 332"/>
                <a:gd name="T21" fmla="*/ 166 h 332"/>
                <a:gd name="T22" fmla="*/ 16 w 332"/>
                <a:gd name="T23" fmla="*/ 176 h 332"/>
                <a:gd name="T24" fmla="*/ 156 w 332"/>
                <a:gd name="T25" fmla="*/ 176 h 332"/>
                <a:gd name="T26" fmla="*/ 156 w 332"/>
                <a:gd name="T27" fmla="*/ 316 h 332"/>
                <a:gd name="T28" fmla="*/ 166 w 332"/>
                <a:gd name="T29" fmla="*/ 332 h 332"/>
                <a:gd name="T30" fmla="*/ 176 w 332"/>
                <a:gd name="T31" fmla="*/ 316 h 332"/>
                <a:gd name="T32" fmla="*/ 176 w 332"/>
                <a:gd name="T33" fmla="*/ 176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332">
                  <a:moveTo>
                    <a:pt x="176" y="176"/>
                  </a:moveTo>
                  <a:lnTo>
                    <a:pt x="315" y="176"/>
                  </a:lnTo>
                  <a:cubicBezTo>
                    <a:pt x="322" y="176"/>
                    <a:pt x="332" y="176"/>
                    <a:pt x="332" y="166"/>
                  </a:cubicBezTo>
                  <a:cubicBezTo>
                    <a:pt x="332" y="156"/>
                    <a:pt x="322" y="156"/>
                    <a:pt x="315" y="156"/>
                  </a:cubicBezTo>
                  <a:lnTo>
                    <a:pt x="176" y="156"/>
                  </a:lnTo>
                  <a:lnTo>
                    <a:pt x="176" y="17"/>
                  </a:lnTo>
                  <a:cubicBezTo>
                    <a:pt x="176" y="10"/>
                    <a:pt x="176" y="0"/>
                    <a:pt x="166" y="0"/>
                  </a:cubicBezTo>
                  <a:cubicBezTo>
                    <a:pt x="156" y="0"/>
                    <a:pt x="156" y="10"/>
                    <a:pt x="156" y="17"/>
                  </a:cubicBezTo>
                  <a:lnTo>
                    <a:pt x="156" y="156"/>
                  </a:lnTo>
                  <a:lnTo>
                    <a:pt x="16" y="156"/>
                  </a:lnTo>
                  <a:cubicBezTo>
                    <a:pt x="9" y="156"/>
                    <a:pt x="0" y="156"/>
                    <a:pt x="0" y="166"/>
                  </a:cubicBezTo>
                  <a:cubicBezTo>
                    <a:pt x="0" y="176"/>
                    <a:pt x="9" y="176"/>
                    <a:pt x="16" y="176"/>
                  </a:cubicBezTo>
                  <a:lnTo>
                    <a:pt x="156" y="176"/>
                  </a:lnTo>
                  <a:lnTo>
                    <a:pt x="156" y="316"/>
                  </a:lnTo>
                  <a:cubicBezTo>
                    <a:pt x="156" y="323"/>
                    <a:pt x="156" y="332"/>
                    <a:pt x="166" y="332"/>
                  </a:cubicBezTo>
                  <a:cubicBezTo>
                    <a:pt x="176" y="332"/>
                    <a:pt x="176" y="323"/>
                    <a:pt x="176" y="316"/>
                  </a:cubicBezTo>
                  <a:lnTo>
                    <a:pt x="176" y="176"/>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2" name="Freeform 254">
              <a:extLst>
                <a:ext uri="{FF2B5EF4-FFF2-40B4-BE49-F238E27FC236}">
                  <a16:creationId xmlns:a16="http://schemas.microsoft.com/office/drawing/2014/main" id="{07DD4885-51B8-4C83-9794-FB388E667AFA}"/>
                </a:ext>
              </a:extLst>
            </p:cNvPr>
            <p:cNvSpPr>
              <a:spLocks noEditPoints="1"/>
            </p:cNvSpPr>
            <p:nvPr>
              <p:custDataLst>
                <p:tags r:id="rId22"/>
              </p:custDataLst>
            </p:nvPr>
          </p:nvSpPr>
          <p:spPr bwMode="auto">
            <a:xfrm>
              <a:off x="4764088" y="2181226"/>
              <a:ext cx="171450" cy="163513"/>
            </a:xfrm>
            <a:custGeom>
              <a:avLst/>
              <a:gdLst>
                <a:gd name="T0" fmla="*/ 217 w 280"/>
                <a:gd name="T1" fmla="*/ 102 h 225"/>
                <a:gd name="T2" fmla="*/ 134 w 280"/>
                <a:gd name="T3" fmla="*/ 0 h 225"/>
                <a:gd name="T4" fmla="*/ 0 w 280"/>
                <a:gd name="T5" fmla="*/ 141 h 225"/>
                <a:gd name="T6" fmla="*/ 81 w 280"/>
                <a:gd name="T7" fmla="*/ 225 h 225"/>
                <a:gd name="T8" fmla="*/ 186 w 280"/>
                <a:gd name="T9" fmla="*/ 183 h 225"/>
                <a:gd name="T10" fmla="*/ 231 w 280"/>
                <a:gd name="T11" fmla="*/ 225 h 225"/>
                <a:gd name="T12" fmla="*/ 273 w 280"/>
                <a:gd name="T13" fmla="*/ 190 h 225"/>
                <a:gd name="T14" fmla="*/ 267 w 280"/>
                <a:gd name="T15" fmla="*/ 185 h 225"/>
                <a:gd name="T16" fmla="*/ 261 w 280"/>
                <a:gd name="T17" fmla="*/ 190 h 225"/>
                <a:gd name="T18" fmla="*/ 233 w 280"/>
                <a:gd name="T19" fmla="*/ 214 h 225"/>
                <a:gd name="T20" fmla="*/ 217 w 280"/>
                <a:gd name="T21" fmla="*/ 164 h 225"/>
                <a:gd name="T22" fmla="*/ 222 w 280"/>
                <a:gd name="T23" fmla="*/ 146 h 225"/>
                <a:gd name="T24" fmla="*/ 280 w 280"/>
                <a:gd name="T25" fmla="*/ 29 h 225"/>
                <a:gd name="T26" fmla="*/ 274 w 280"/>
                <a:gd name="T27" fmla="*/ 24 h 225"/>
                <a:gd name="T28" fmla="*/ 266 w 280"/>
                <a:gd name="T29" fmla="*/ 34 h 225"/>
                <a:gd name="T30" fmla="*/ 217 w 280"/>
                <a:gd name="T31" fmla="*/ 133 h 225"/>
                <a:gd name="T32" fmla="*/ 217 w 280"/>
                <a:gd name="T33" fmla="*/ 102 h 225"/>
                <a:gd name="T34" fmla="*/ 184 w 280"/>
                <a:gd name="T35" fmla="*/ 171 h 225"/>
                <a:gd name="T36" fmla="*/ 82 w 280"/>
                <a:gd name="T37" fmla="*/ 214 h 225"/>
                <a:gd name="T38" fmla="*/ 37 w 280"/>
                <a:gd name="T39" fmla="*/ 160 h 225"/>
                <a:gd name="T40" fmla="*/ 66 w 280"/>
                <a:gd name="T41" fmla="*/ 56 h 225"/>
                <a:gd name="T42" fmla="*/ 134 w 280"/>
                <a:gd name="T43" fmla="*/ 10 h 225"/>
                <a:gd name="T44" fmla="*/ 183 w 280"/>
                <a:gd name="T45" fmla="*/ 115 h 225"/>
                <a:gd name="T46" fmla="*/ 184 w 280"/>
                <a:gd name="T47" fmla="*/ 17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0" h="225">
                  <a:moveTo>
                    <a:pt x="217" y="102"/>
                  </a:moveTo>
                  <a:cubicBezTo>
                    <a:pt x="217" y="24"/>
                    <a:pt x="171" y="0"/>
                    <a:pt x="134" y="0"/>
                  </a:cubicBezTo>
                  <a:cubicBezTo>
                    <a:pt x="66" y="0"/>
                    <a:pt x="0" y="71"/>
                    <a:pt x="0" y="141"/>
                  </a:cubicBezTo>
                  <a:cubicBezTo>
                    <a:pt x="0" y="187"/>
                    <a:pt x="30" y="225"/>
                    <a:pt x="81" y="225"/>
                  </a:cubicBezTo>
                  <a:cubicBezTo>
                    <a:pt x="112" y="225"/>
                    <a:pt x="148" y="214"/>
                    <a:pt x="186" y="183"/>
                  </a:cubicBezTo>
                  <a:cubicBezTo>
                    <a:pt x="192" y="210"/>
                    <a:pt x="209" y="225"/>
                    <a:pt x="231" y="225"/>
                  </a:cubicBezTo>
                  <a:cubicBezTo>
                    <a:pt x="258" y="225"/>
                    <a:pt x="273" y="198"/>
                    <a:pt x="273" y="190"/>
                  </a:cubicBezTo>
                  <a:cubicBezTo>
                    <a:pt x="273" y="187"/>
                    <a:pt x="270" y="185"/>
                    <a:pt x="267" y="185"/>
                  </a:cubicBezTo>
                  <a:cubicBezTo>
                    <a:pt x="264" y="185"/>
                    <a:pt x="262" y="187"/>
                    <a:pt x="261" y="190"/>
                  </a:cubicBezTo>
                  <a:cubicBezTo>
                    <a:pt x="252" y="214"/>
                    <a:pt x="234" y="214"/>
                    <a:pt x="233" y="214"/>
                  </a:cubicBezTo>
                  <a:cubicBezTo>
                    <a:pt x="217" y="214"/>
                    <a:pt x="217" y="176"/>
                    <a:pt x="217" y="164"/>
                  </a:cubicBezTo>
                  <a:cubicBezTo>
                    <a:pt x="217" y="153"/>
                    <a:pt x="217" y="152"/>
                    <a:pt x="222" y="146"/>
                  </a:cubicBezTo>
                  <a:cubicBezTo>
                    <a:pt x="269" y="87"/>
                    <a:pt x="280" y="29"/>
                    <a:pt x="280" y="29"/>
                  </a:cubicBezTo>
                  <a:cubicBezTo>
                    <a:pt x="280" y="28"/>
                    <a:pt x="279" y="24"/>
                    <a:pt x="274" y="24"/>
                  </a:cubicBezTo>
                  <a:cubicBezTo>
                    <a:pt x="269" y="24"/>
                    <a:pt x="269" y="25"/>
                    <a:pt x="266" y="34"/>
                  </a:cubicBezTo>
                  <a:cubicBezTo>
                    <a:pt x="257" y="66"/>
                    <a:pt x="241" y="104"/>
                    <a:pt x="217" y="133"/>
                  </a:cubicBezTo>
                  <a:lnTo>
                    <a:pt x="217" y="102"/>
                  </a:lnTo>
                  <a:close/>
                  <a:moveTo>
                    <a:pt x="184" y="171"/>
                  </a:moveTo>
                  <a:cubicBezTo>
                    <a:pt x="140" y="209"/>
                    <a:pt x="102" y="214"/>
                    <a:pt x="82" y="214"/>
                  </a:cubicBezTo>
                  <a:cubicBezTo>
                    <a:pt x="52" y="214"/>
                    <a:pt x="37" y="192"/>
                    <a:pt x="37" y="160"/>
                  </a:cubicBezTo>
                  <a:cubicBezTo>
                    <a:pt x="37" y="136"/>
                    <a:pt x="50" y="82"/>
                    <a:pt x="66" y="56"/>
                  </a:cubicBezTo>
                  <a:cubicBezTo>
                    <a:pt x="89" y="20"/>
                    <a:pt x="116" y="10"/>
                    <a:pt x="134" y="10"/>
                  </a:cubicBezTo>
                  <a:cubicBezTo>
                    <a:pt x="183" y="10"/>
                    <a:pt x="183" y="76"/>
                    <a:pt x="183" y="115"/>
                  </a:cubicBezTo>
                  <a:cubicBezTo>
                    <a:pt x="183" y="133"/>
                    <a:pt x="183" y="162"/>
                    <a:pt x="184" y="171"/>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3" name="Freeform 255">
              <a:extLst>
                <a:ext uri="{FF2B5EF4-FFF2-40B4-BE49-F238E27FC236}">
                  <a16:creationId xmlns:a16="http://schemas.microsoft.com/office/drawing/2014/main" id="{9436CBFD-7591-445F-B3DA-078E730BA450}"/>
                </a:ext>
              </a:extLst>
            </p:cNvPr>
            <p:cNvSpPr>
              <a:spLocks/>
            </p:cNvSpPr>
            <p:nvPr>
              <p:custDataLst>
                <p:tags r:id="rId23"/>
              </p:custDataLst>
            </p:nvPr>
          </p:nvSpPr>
          <p:spPr bwMode="auto">
            <a:xfrm>
              <a:off x="5027613" y="2071688"/>
              <a:ext cx="69850" cy="358775"/>
            </a:xfrm>
            <a:custGeom>
              <a:avLst/>
              <a:gdLst>
                <a:gd name="T0" fmla="*/ 116 w 116"/>
                <a:gd name="T1" fmla="*/ 494 h 499"/>
                <a:gd name="T2" fmla="*/ 107 w 116"/>
                <a:gd name="T3" fmla="*/ 483 h 499"/>
                <a:gd name="T4" fmla="*/ 29 w 116"/>
                <a:gd name="T5" fmla="*/ 249 h 499"/>
                <a:gd name="T6" fmla="*/ 109 w 116"/>
                <a:gd name="T7" fmla="*/ 13 h 499"/>
                <a:gd name="T8" fmla="*/ 116 w 116"/>
                <a:gd name="T9" fmla="*/ 5 h 499"/>
                <a:gd name="T10" fmla="*/ 111 w 116"/>
                <a:gd name="T11" fmla="*/ 0 h 499"/>
                <a:gd name="T12" fmla="*/ 32 w 116"/>
                <a:gd name="T13" fmla="*/ 97 h 499"/>
                <a:gd name="T14" fmla="*/ 0 w 116"/>
                <a:gd name="T15" fmla="*/ 249 h 499"/>
                <a:gd name="T16" fmla="*/ 33 w 116"/>
                <a:gd name="T17" fmla="*/ 405 h 499"/>
                <a:gd name="T18" fmla="*/ 111 w 116"/>
                <a:gd name="T19" fmla="*/ 499 h 499"/>
                <a:gd name="T20" fmla="*/ 116 w 116"/>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494"/>
                  </a:moveTo>
                  <a:cubicBezTo>
                    <a:pt x="116" y="492"/>
                    <a:pt x="116" y="491"/>
                    <a:pt x="107" y="483"/>
                  </a:cubicBezTo>
                  <a:cubicBezTo>
                    <a:pt x="45" y="420"/>
                    <a:pt x="29" y="326"/>
                    <a:pt x="29" y="249"/>
                  </a:cubicBezTo>
                  <a:cubicBezTo>
                    <a:pt x="29" y="162"/>
                    <a:pt x="48" y="76"/>
                    <a:pt x="109" y="13"/>
                  </a:cubicBezTo>
                  <a:cubicBezTo>
                    <a:pt x="116" y="7"/>
                    <a:pt x="116" y="6"/>
                    <a:pt x="116" y="5"/>
                  </a:cubicBezTo>
                  <a:cubicBezTo>
                    <a:pt x="116" y="1"/>
                    <a:pt x="114" y="0"/>
                    <a:pt x="111" y="0"/>
                  </a:cubicBezTo>
                  <a:cubicBezTo>
                    <a:pt x="106" y="0"/>
                    <a:pt x="61" y="34"/>
                    <a:pt x="32" y="97"/>
                  </a:cubicBezTo>
                  <a:cubicBezTo>
                    <a:pt x="6" y="152"/>
                    <a:pt x="0" y="207"/>
                    <a:pt x="0" y="249"/>
                  </a:cubicBezTo>
                  <a:cubicBezTo>
                    <a:pt x="0" y="288"/>
                    <a:pt x="6" y="348"/>
                    <a:pt x="33" y="405"/>
                  </a:cubicBezTo>
                  <a:cubicBezTo>
                    <a:pt x="63" y="466"/>
                    <a:pt x="106" y="499"/>
                    <a:pt x="111" y="499"/>
                  </a:cubicBezTo>
                  <a:cubicBezTo>
                    <a:pt x="114" y="499"/>
                    <a:pt x="116" y="497"/>
                    <a:pt x="116" y="494"/>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4" name="Freeform 256">
              <a:extLst>
                <a:ext uri="{FF2B5EF4-FFF2-40B4-BE49-F238E27FC236}">
                  <a16:creationId xmlns:a16="http://schemas.microsoft.com/office/drawing/2014/main" id="{2ECD75C4-7334-4FE3-966D-2EECB08957E0}"/>
                </a:ext>
              </a:extLst>
            </p:cNvPr>
            <p:cNvSpPr>
              <a:spLocks/>
            </p:cNvSpPr>
            <p:nvPr>
              <p:custDataLst>
                <p:tags r:id="rId24"/>
              </p:custDataLst>
            </p:nvPr>
          </p:nvSpPr>
          <p:spPr bwMode="auto">
            <a:xfrm>
              <a:off x="5124451" y="2181226"/>
              <a:ext cx="123825" cy="163513"/>
            </a:xfrm>
            <a:custGeom>
              <a:avLst/>
              <a:gdLst>
                <a:gd name="T0" fmla="*/ 29 w 203"/>
                <a:gd name="T1" fmla="*/ 190 h 225"/>
                <a:gd name="T2" fmla="*/ 25 w 203"/>
                <a:gd name="T3" fmla="*/ 212 h 225"/>
                <a:gd name="T4" fmla="*/ 39 w 203"/>
                <a:gd name="T5" fmla="*/ 225 h 225"/>
                <a:gd name="T6" fmla="*/ 58 w 203"/>
                <a:gd name="T7" fmla="*/ 211 h 225"/>
                <a:gd name="T8" fmla="*/ 78 w 203"/>
                <a:gd name="T9" fmla="*/ 133 h 225"/>
                <a:gd name="T10" fmla="*/ 94 w 203"/>
                <a:gd name="T11" fmla="*/ 68 h 225"/>
                <a:gd name="T12" fmla="*/ 122 w 203"/>
                <a:gd name="T13" fmla="*/ 27 h 225"/>
                <a:gd name="T14" fmla="*/ 162 w 203"/>
                <a:gd name="T15" fmla="*/ 10 h 225"/>
                <a:gd name="T16" fmla="*/ 183 w 203"/>
                <a:gd name="T17" fmla="*/ 16 h 225"/>
                <a:gd name="T18" fmla="*/ 157 w 203"/>
                <a:gd name="T19" fmla="*/ 44 h 225"/>
                <a:gd name="T20" fmla="*/ 176 w 203"/>
                <a:gd name="T21" fmla="*/ 61 h 225"/>
                <a:gd name="T22" fmla="*/ 203 w 203"/>
                <a:gd name="T23" fmla="*/ 32 h 225"/>
                <a:gd name="T24" fmla="*/ 162 w 203"/>
                <a:gd name="T25" fmla="*/ 0 h 225"/>
                <a:gd name="T26" fmla="*/ 98 w 203"/>
                <a:gd name="T27" fmla="*/ 38 h 225"/>
                <a:gd name="T28" fmla="*/ 52 w 203"/>
                <a:gd name="T29" fmla="*/ 0 h 225"/>
                <a:gd name="T30" fmla="*/ 16 w 203"/>
                <a:gd name="T31" fmla="*/ 28 h 225"/>
                <a:gd name="T32" fmla="*/ 0 w 203"/>
                <a:gd name="T33" fmla="*/ 76 h 225"/>
                <a:gd name="T34" fmla="*/ 6 w 203"/>
                <a:gd name="T35" fmla="*/ 81 h 225"/>
                <a:gd name="T36" fmla="*/ 15 w 203"/>
                <a:gd name="T37" fmla="*/ 70 h 225"/>
                <a:gd name="T38" fmla="*/ 51 w 203"/>
                <a:gd name="T39" fmla="*/ 10 h 225"/>
                <a:gd name="T40" fmla="*/ 66 w 203"/>
                <a:gd name="T41" fmla="*/ 33 h 225"/>
                <a:gd name="T42" fmla="*/ 58 w 203"/>
                <a:gd name="T43" fmla="*/ 75 h 225"/>
                <a:gd name="T44" fmla="*/ 29 w 203"/>
                <a:gd name="T45" fmla="*/ 19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3" h="225">
                  <a:moveTo>
                    <a:pt x="29" y="190"/>
                  </a:moveTo>
                  <a:cubicBezTo>
                    <a:pt x="28" y="198"/>
                    <a:pt x="25" y="209"/>
                    <a:pt x="25" y="212"/>
                  </a:cubicBezTo>
                  <a:cubicBezTo>
                    <a:pt x="25" y="221"/>
                    <a:pt x="32" y="225"/>
                    <a:pt x="39" y="225"/>
                  </a:cubicBezTo>
                  <a:cubicBezTo>
                    <a:pt x="45" y="225"/>
                    <a:pt x="54" y="221"/>
                    <a:pt x="58" y="211"/>
                  </a:cubicBezTo>
                  <a:cubicBezTo>
                    <a:pt x="59" y="209"/>
                    <a:pt x="76" y="142"/>
                    <a:pt x="78" y="133"/>
                  </a:cubicBezTo>
                  <a:cubicBezTo>
                    <a:pt x="82" y="116"/>
                    <a:pt x="91" y="81"/>
                    <a:pt x="94" y="68"/>
                  </a:cubicBezTo>
                  <a:cubicBezTo>
                    <a:pt x="96" y="61"/>
                    <a:pt x="110" y="38"/>
                    <a:pt x="122" y="27"/>
                  </a:cubicBezTo>
                  <a:cubicBezTo>
                    <a:pt x="126" y="23"/>
                    <a:pt x="140" y="10"/>
                    <a:pt x="162" y="10"/>
                  </a:cubicBezTo>
                  <a:cubicBezTo>
                    <a:pt x="175" y="10"/>
                    <a:pt x="182" y="16"/>
                    <a:pt x="183" y="16"/>
                  </a:cubicBezTo>
                  <a:cubicBezTo>
                    <a:pt x="168" y="19"/>
                    <a:pt x="157" y="31"/>
                    <a:pt x="157" y="44"/>
                  </a:cubicBezTo>
                  <a:cubicBezTo>
                    <a:pt x="157" y="52"/>
                    <a:pt x="162" y="61"/>
                    <a:pt x="176" y="61"/>
                  </a:cubicBezTo>
                  <a:cubicBezTo>
                    <a:pt x="189" y="61"/>
                    <a:pt x="203" y="50"/>
                    <a:pt x="203" y="32"/>
                  </a:cubicBezTo>
                  <a:cubicBezTo>
                    <a:pt x="203" y="14"/>
                    <a:pt x="187" y="0"/>
                    <a:pt x="162" y="0"/>
                  </a:cubicBezTo>
                  <a:cubicBezTo>
                    <a:pt x="129" y="0"/>
                    <a:pt x="107" y="24"/>
                    <a:pt x="98" y="38"/>
                  </a:cubicBezTo>
                  <a:cubicBezTo>
                    <a:pt x="94" y="15"/>
                    <a:pt x="76" y="0"/>
                    <a:pt x="52" y="0"/>
                  </a:cubicBezTo>
                  <a:cubicBezTo>
                    <a:pt x="29" y="0"/>
                    <a:pt x="20" y="19"/>
                    <a:pt x="16" y="28"/>
                  </a:cubicBezTo>
                  <a:cubicBezTo>
                    <a:pt x="7" y="45"/>
                    <a:pt x="0" y="75"/>
                    <a:pt x="0" y="76"/>
                  </a:cubicBezTo>
                  <a:cubicBezTo>
                    <a:pt x="0" y="81"/>
                    <a:pt x="5" y="81"/>
                    <a:pt x="6" y="81"/>
                  </a:cubicBezTo>
                  <a:cubicBezTo>
                    <a:pt x="11" y="81"/>
                    <a:pt x="12" y="81"/>
                    <a:pt x="15" y="70"/>
                  </a:cubicBezTo>
                  <a:cubicBezTo>
                    <a:pt x="23" y="34"/>
                    <a:pt x="33" y="10"/>
                    <a:pt x="51" y="10"/>
                  </a:cubicBezTo>
                  <a:cubicBezTo>
                    <a:pt x="59" y="10"/>
                    <a:pt x="66" y="14"/>
                    <a:pt x="66" y="33"/>
                  </a:cubicBezTo>
                  <a:cubicBezTo>
                    <a:pt x="66" y="44"/>
                    <a:pt x="65" y="49"/>
                    <a:pt x="58" y="75"/>
                  </a:cubicBezTo>
                  <a:lnTo>
                    <a:pt x="29" y="19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5" name="Freeform 257">
              <a:extLst>
                <a:ext uri="{FF2B5EF4-FFF2-40B4-BE49-F238E27FC236}">
                  <a16:creationId xmlns:a16="http://schemas.microsoft.com/office/drawing/2014/main" id="{F2CD1F4B-2249-4A6E-B2CB-BA8BFBDDB961}"/>
                </a:ext>
              </a:extLst>
            </p:cNvPr>
            <p:cNvSpPr>
              <a:spLocks/>
            </p:cNvSpPr>
            <p:nvPr>
              <p:custDataLst>
                <p:tags r:id="rId25"/>
              </p:custDataLst>
            </p:nvPr>
          </p:nvSpPr>
          <p:spPr bwMode="auto">
            <a:xfrm>
              <a:off x="5260976" y="2236788"/>
              <a:ext cx="73025" cy="160338"/>
            </a:xfrm>
            <a:custGeom>
              <a:avLst/>
              <a:gdLst>
                <a:gd name="T0" fmla="*/ 71 w 118"/>
                <a:gd name="T1" fmla="*/ 80 h 221"/>
                <a:gd name="T2" fmla="*/ 107 w 118"/>
                <a:gd name="T3" fmla="*/ 80 h 221"/>
                <a:gd name="T4" fmla="*/ 118 w 118"/>
                <a:gd name="T5" fmla="*/ 72 h 221"/>
                <a:gd name="T6" fmla="*/ 107 w 118"/>
                <a:gd name="T7" fmla="*/ 67 h 221"/>
                <a:gd name="T8" fmla="*/ 74 w 118"/>
                <a:gd name="T9" fmla="*/ 67 h 221"/>
                <a:gd name="T10" fmla="*/ 87 w 118"/>
                <a:gd name="T11" fmla="*/ 16 h 221"/>
                <a:gd name="T12" fmla="*/ 88 w 118"/>
                <a:gd name="T13" fmla="*/ 11 h 221"/>
                <a:gd name="T14" fmla="*/ 76 w 118"/>
                <a:gd name="T15" fmla="*/ 0 h 221"/>
                <a:gd name="T16" fmla="*/ 60 w 118"/>
                <a:gd name="T17" fmla="*/ 15 h 221"/>
                <a:gd name="T18" fmla="*/ 47 w 118"/>
                <a:gd name="T19" fmla="*/ 67 h 221"/>
                <a:gd name="T20" fmla="*/ 11 w 118"/>
                <a:gd name="T21" fmla="*/ 67 h 221"/>
                <a:gd name="T22" fmla="*/ 0 w 118"/>
                <a:gd name="T23" fmla="*/ 75 h 221"/>
                <a:gd name="T24" fmla="*/ 11 w 118"/>
                <a:gd name="T25" fmla="*/ 80 h 221"/>
                <a:gd name="T26" fmla="*/ 44 w 118"/>
                <a:gd name="T27" fmla="*/ 80 h 221"/>
                <a:gd name="T28" fmla="*/ 23 w 118"/>
                <a:gd name="T29" fmla="*/ 162 h 221"/>
                <a:gd name="T30" fmla="*/ 18 w 118"/>
                <a:gd name="T31" fmla="*/ 188 h 221"/>
                <a:gd name="T32" fmla="*/ 55 w 118"/>
                <a:gd name="T33" fmla="*/ 221 h 221"/>
                <a:gd name="T34" fmla="*/ 116 w 118"/>
                <a:gd name="T35" fmla="*/ 168 h 221"/>
                <a:gd name="T36" fmla="*/ 110 w 118"/>
                <a:gd name="T37" fmla="*/ 163 h 221"/>
                <a:gd name="T38" fmla="*/ 103 w 118"/>
                <a:gd name="T39" fmla="*/ 170 h 221"/>
                <a:gd name="T40" fmla="*/ 56 w 118"/>
                <a:gd name="T41" fmla="*/ 211 h 221"/>
                <a:gd name="T42" fmla="*/ 44 w 118"/>
                <a:gd name="T43" fmla="*/ 194 h 221"/>
                <a:gd name="T44" fmla="*/ 46 w 118"/>
                <a:gd name="T45" fmla="*/ 180 h 221"/>
                <a:gd name="T46" fmla="*/ 71 w 118"/>
                <a:gd name="T47" fmla="*/ 8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 h="221">
                  <a:moveTo>
                    <a:pt x="71" y="80"/>
                  </a:moveTo>
                  <a:lnTo>
                    <a:pt x="107" y="80"/>
                  </a:lnTo>
                  <a:cubicBezTo>
                    <a:pt x="113" y="80"/>
                    <a:pt x="118" y="80"/>
                    <a:pt x="118" y="72"/>
                  </a:cubicBezTo>
                  <a:cubicBezTo>
                    <a:pt x="118" y="67"/>
                    <a:pt x="113" y="67"/>
                    <a:pt x="107" y="67"/>
                  </a:cubicBezTo>
                  <a:lnTo>
                    <a:pt x="74" y="67"/>
                  </a:lnTo>
                  <a:lnTo>
                    <a:pt x="87" y="16"/>
                  </a:lnTo>
                  <a:cubicBezTo>
                    <a:pt x="88" y="14"/>
                    <a:pt x="88" y="12"/>
                    <a:pt x="88" y="11"/>
                  </a:cubicBezTo>
                  <a:cubicBezTo>
                    <a:pt x="88" y="5"/>
                    <a:pt x="83" y="0"/>
                    <a:pt x="76" y="0"/>
                  </a:cubicBezTo>
                  <a:cubicBezTo>
                    <a:pt x="68" y="0"/>
                    <a:pt x="62" y="6"/>
                    <a:pt x="60" y="15"/>
                  </a:cubicBezTo>
                  <a:cubicBezTo>
                    <a:pt x="58" y="23"/>
                    <a:pt x="62" y="7"/>
                    <a:pt x="47" y="67"/>
                  </a:cubicBezTo>
                  <a:lnTo>
                    <a:pt x="11" y="67"/>
                  </a:lnTo>
                  <a:cubicBezTo>
                    <a:pt x="5" y="67"/>
                    <a:pt x="0" y="67"/>
                    <a:pt x="0" y="75"/>
                  </a:cubicBezTo>
                  <a:cubicBezTo>
                    <a:pt x="0" y="80"/>
                    <a:pt x="4" y="80"/>
                    <a:pt x="11" y="80"/>
                  </a:cubicBezTo>
                  <a:lnTo>
                    <a:pt x="44" y="80"/>
                  </a:lnTo>
                  <a:lnTo>
                    <a:pt x="23" y="162"/>
                  </a:lnTo>
                  <a:cubicBezTo>
                    <a:pt x="21" y="171"/>
                    <a:pt x="18" y="183"/>
                    <a:pt x="18" y="188"/>
                  </a:cubicBezTo>
                  <a:cubicBezTo>
                    <a:pt x="18" y="208"/>
                    <a:pt x="35" y="221"/>
                    <a:pt x="55" y="221"/>
                  </a:cubicBezTo>
                  <a:cubicBezTo>
                    <a:pt x="94" y="221"/>
                    <a:pt x="116" y="172"/>
                    <a:pt x="116" y="168"/>
                  </a:cubicBezTo>
                  <a:cubicBezTo>
                    <a:pt x="116" y="163"/>
                    <a:pt x="111" y="163"/>
                    <a:pt x="110" y="163"/>
                  </a:cubicBezTo>
                  <a:cubicBezTo>
                    <a:pt x="106" y="163"/>
                    <a:pt x="106" y="164"/>
                    <a:pt x="103" y="170"/>
                  </a:cubicBezTo>
                  <a:cubicBezTo>
                    <a:pt x="93" y="192"/>
                    <a:pt x="75" y="211"/>
                    <a:pt x="56" y="211"/>
                  </a:cubicBezTo>
                  <a:cubicBezTo>
                    <a:pt x="49" y="211"/>
                    <a:pt x="44" y="207"/>
                    <a:pt x="44" y="194"/>
                  </a:cubicBezTo>
                  <a:cubicBezTo>
                    <a:pt x="44" y="191"/>
                    <a:pt x="45" y="183"/>
                    <a:pt x="46" y="180"/>
                  </a:cubicBezTo>
                  <a:lnTo>
                    <a:pt x="71" y="8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6" name="Freeform 258">
              <a:extLst>
                <a:ext uri="{FF2B5EF4-FFF2-40B4-BE49-F238E27FC236}">
                  <a16:creationId xmlns:a16="http://schemas.microsoft.com/office/drawing/2014/main" id="{C30F08D3-EEA9-4715-B012-A7D057388B0B}"/>
                </a:ext>
              </a:extLst>
            </p:cNvPr>
            <p:cNvSpPr>
              <a:spLocks/>
            </p:cNvSpPr>
            <p:nvPr>
              <p:custDataLst>
                <p:tags r:id="rId26"/>
              </p:custDataLst>
            </p:nvPr>
          </p:nvSpPr>
          <p:spPr bwMode="auto">
            <a:xfrm>
              <a:off x="5443538" y="2130426"/>
              <a:ext cx="201613" cy="239713"/>
            </a:xfrm>
            <a:custGeom>
              <a:avLst/>
              <a:gdLst>
                <a:gd name="T0" fmla="*/ 176 w 332"/>
                <a:gd name="T1" fmla="*/ 176 h 332"/>
                <a:gd name="T2" fmla="*/ 315 w 332"/>
                <a:gd name="T3" fmla="*/ 176 h 332"/>
                <a:gd name="T4" fmla="*/ 332 w 332"/>
                <a:gd name="T5" fmla="*/ 166 h 332"/>
                <a:gd name="T6" fmla="*/ 315 w 332"/>
                <a:gd name="T7" fmla="*/ 156 h 332"/>
                <a:gd name="T8" fmla="*/ 176 w 332"/>
                <a:gd name="T9" fmla="*/ 156 h 332"/>
                <a:gd name="T10" fmla="*/ 176 w 332"/>
                <a:gd name="T11" fmla="*/ 17 h 332"/>
                <a:gd name="T12" fmla="*/ 166 w 332"/>
                <a:gd name="T13" fmla="*/ 0 h 332"/>
                <a:gd name="T14" fmla="*/ 156 w 332"/>
                <a:gd name="T15" fmla="*/ 17 h 332"/>
                <a:gd name="T16" fmla="*/ 156 w 332"/>
                <a:gd name="T17" fmla="*/ 156 h 332"/>
                <a:gd name="T18" fmla="*/ 17 w 332"/>
                <a:gd name="T19" fmla="*/ 156 h 332"/>
                <a:gd name="T20" fmla="*/ 0 w 332"/>
                <a:gd name="T21" fmla="*/ 166 h 332"/>
                <a:gd name="T22" fmla="*/ 17 w 332"/>
                <a:gd name="T23" fmla="*/ 176 h 332"/>
                <a:gd name="T24" fmla="*/ 156 w 332"/>
                <a:gd name="T25" fmla="*/ 176 h 332"/>
                <a:gd name="T26" fmla="*/ 156 w 332"/>
                <a:gd name="T27" fmla="*/ 316 h 332"/>
                <a:gd name="T28" fmla="*/ 166 w 332"/>
                <a:gd name="T29" fmla="*/ 332 h 332"/>
                <a:gd name="T30" fmla="*/ 176 w 332"/>
                <a:gd name="T31" fmla="*/ 316 h 332"/>
                <a:gd name="T32" fmla="*/ 176 w 332"/>
                <a:gd name="T33" fmla="*/ 176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332">
                  <a:moveTo>
                    <a:pt x="176" y="176"/>
                  </a:moveTo>
                  <a:lnTo>
                    <a:pt x="315" y="176"/>
                  </a:lnTo>
                  <a:cubicBezTo>
                    <a:pt x="322" y="176"/>
                    <a:pt x="332" y="176"/>
                    <a:pt x="332" y="166"/>
                  </a:cubicBezTo>
                  <a:cubicBezTo>
                    <a:pt x="332" y="156"/>
                    <a:pt x="322" y="156"/>
                    <a:pt x="315" y="156"/>
                  </a:cubicBezTo>
                  <a:lnTo>
                    <a:pt x="176" y="156"/>
                  </a:lnTo>
                  <a:lnTo>
                    <a:pt x="176" y="17"/>
                  </a:lnTo>
                  <a:cubicBezTo>
                    <a:pt x="176" y="10"/>
                    <a:pt x="176" y="0"/>
                    <a:pt x="166" y="0"/>
                  </a:cubicBezTo>
                  <a:cubicBezTo>
                    <a:pt x="156" y="0"/>
                    <a:pt x="156" y="10"/>
                    <a:pt x="156" y="17"/>
                  </a:cubicBezTo>
                  <a:lnTo>
                    <a:pt x="156" y="156"/>
                  </a:lnTo>
                  <a:lnTo>
                    <a:pt x="17" y="156"/>
                  </a:lnTo>
                  <a:cubicBezTo>
                    <a:pt x="10" y="156"/>
                    <a:pt x="0" y="156"/>
                    <a:pt x="0" y="166"/>
                  </a:cubicBezTo>
                  <a:cubicBezTo>
                    <a:pt x="0" y="176"/>
                    <a:pt x="10" y="176"/>
                    <a:pt x="17" y="176"/>
                  </a:cubicBezTo>
                  <a:lnTo>
                    <a:pt x="156" y="176"/>
                  </a:lnTo>
                  <a:lnTo>
                    <a:pt x="156" y="316"/>
                  </a:lnTo>
                  <a:cubicBezTo>
                    <a:pt x="156" y="323"/>
                    <a:pt x="156" y="332"/>
                    <a:pt x="166" y="332"/>
                  </a:cubicBezTo>
                  <a:cubicBezTo>
                    <a:pt x="176" y="332"/>
                    <a:pt x="176" y="323"/>
                    <a:pt x="176" y="316"/>
                  </a:cubicBezTo>
                  <a:lnTo>
                    <a:pt x="176" y="176"/>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7" name="Freeform 259">
              <a:extLst>
                <a:ext uri="{FF2B5EF4-FFF2-40B4-BE49-F238E27FC236}">
                  <a16:creationId xmlns:a16="http://schemas.microsoft.com/office/drawing/2014/main" id="{0BF922CD-12F0-4301-A196-CA73EFF3E34A}"/>
                </a:ext>
              </a:extLst>
            </p:cNvPr>
            <p:cNvSpPr>
              <a:spLocks/>
            </p:cNvSpPr>
            <p:nvPr>
              <p:custDataLst>
                <p:tags r:id="rId27"/>
              </p:custDataLst>
            </p:nvPr>
          </p:nvSpPr>
          <p:spPr bwMode="auto">
            <a:xfrm>
              <a:off x="5735638" y="2181226"/>
              <a:ext cx="158750" cy="236538"/>
            </a:xfrm>
            <a:custGeom>
              <a:avLst/>
              <a:gdLst>
                <a:gd name="T0" fmla="*/ 11 w 261"/>
                <a:gd name="T1" fmla="*/ 93 h 327"/>
                <a:gd name="T2" fmla="*/ 90 w 261"/>
                <a:gd name="T3" fmla="*/ 35 h 327"/>
                <a:gd name="T4" fmla="*/ 171 w 261"/>
                <a:gd name="T5" fmla="*/ 162 h 327"/>
                <a:gd name="T6" fmla="*/ 165 w 261"/>
                <a:gd name="T7" fmla="*/ 211 h 327"/>
                <a:gd name="T8" fmla="*/ 139 w 261"/>
                <a:gd name="T9" fmla="*/ 318 h 327"/>
                <a:gd name="T10" fmla="*/ 146 w 261"/>
                <a:gd name="T11" fmla="*/ 327 h 327"/>
                <a:gd name="T12" fmla="*/ 162 w 261"/>
                <a:gd name="T13" fmla="*/ 297 h 327"/>
                <a:gd name="T14" fmla="*/ 180 w 261"/>
                <a:gd name="T15" fmla="*/ 211 h 327"/>
                <a:gd name="T16" fmla="*/ 184 w 261"/>
                <a:gd name="T17" fmla="*/ 192 h 327"/>
                <a:gd name="T18" fmla="*/ 252 w 261"/>
                <a:gd name="T19" fmla="*/ 29 h 327"/>
                <a:gd name="T20" fmla="*/ 261 w 261"/>
                <a:gd name="T21" fmla="*/ 10 h 327"/>
                <a:gd name="T22" fmla="*/ 255 w 261"/>
                <a:gd name="T23" fmla="*/ 5 h 327"/>
                <a:gd name="T24" fmla="*/ 249 w 261"/>
                <a:gd name="T25" fmla="*/ 8 h 327"/>
                <a:gd name="T26" fmla="*/ 184 w 261"/>
                <a:gd name="T27" fmla="*/ 156 h 327"/>
                <a:gd name="T28" fmla="*/ 163 w 261"/>
                <a:gd name="T29" fmla="*/ 54 h 327"/>
                <a:gd name="T30" fmla="*/ 97 w 261"/>
                <a:gd name="T31" fmla="*/ 0 h 327"/>
                <a:gd name="T32" fmla="*/ 0 w 261"/>
                <a:gd name="T33" fmla="*/ 91 h 327"/>
                <a:gd name="T34" fmla="*/ 9 w 261"/>
                <a:gd name="T35" fmla="*/ 96 h 327"/>
                <a:gd name="T36" fmla="*/ 11 w 261"/>
                <a:gd name="T37" fmla="*/ 93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1" h="327">
                  <a:moveTo>
                    <a:pt x="11" y="93"/>
                  </a:moveTo>
                  <a:cubicBezTo>
                    <a:pt x="30" y="36"/>
                    <a:pt x="85" y="35"/>
                    <a:pt x="90" y="35"/>
                  </a:cubicBezTo>
                  <a:cubicBezTo>
                    <a:pt x="166" y="35"/>
                    <a:pt x="171" y="123"/>
                    <a:pt x="171" y="162"/>
                  </a:cubicBezTo>
                  <a:cubicBezTo>
                    <a:pt x="171" y="192"/>
                    <a:pt x="169" y="201"/>
                    <a:pt x="165" y="211"/>
                  </a:cubicBezTo>
                  <a:cubicBezTo>
                    <a:pt x="154" y="247"/>
                    <a:pt x="139" y="305"/>
                    <a:pt x="139" y="318"/>
                  </a:cubicBezTo>
                  <a:cubicBezTo>
                    <a:pt x="139" y="324"/>
                    <a:pt x="142" y="327"/>
                    <a:pt x="146" y="327"/>
                  </a:cubicBezTo>
                  <a:cubicBezTo>
                    <a:pt x="152" y="327"/>
                    <a:pt x="156" y="316"/>
                    <a:pt x="162" y="297"/>
                  </a:cubicBezTo>
                  <a:cubicBezTo>
                    <a:pt x="173" y="255"/>
                    <a:pt x="178" y="227"/>
                    <a:pt x="180" y="211"/>
                  </a:cubicBezTo>
                  <a:cubicBezTo>
                    <a:pt x="181" y="205"/>
                    <a:pt x="182" y="198"/>
                    <a:pt x="184" y="192"/>
                  </a:cubicBezTo>
                  <a:cubicBezTo>
                    <a:pt x="200" y="143"/>
                    <a:pt x="232" y="68"/>
                    <a:pt x="252" y="29"/>
                  </a:cubicBezTo>
                  <a:cubicBezTo>
                    <a:pt x="255" y="23"/>
                    <a:pt x="261" y="12"/>
                    <a:pt x="261" y="10"/>
                  </a:cubicBezTo>
                  <a:cubicBezTo>
                    <a:pt x="261" y="5"/>
                    <a:pt x="256" y="5"/>
                    <a:pt x="255" y="5"/>
                  </a:cubicBezTo>
                  <a:cubicBezTo>
                    <a:pt x="254" y="5"/>
                    <a:pt x="251" y="5"/>
                    <a:pt x="249" y="8"/>
                  </a:cubicBezTo>
                  <a:cubicBezTo>
                    <a:pt x="223" y="56"/>
                    <a:pt x="203" y="106"/>
                    <a:pt x="184" y="156"/>
                  </a:cubicBezTo>
                  <a:cubicBezTo>
                    <a:pt x="183" y="141"/>
                    <a:pt x="183" y="103"/>
                    <a:pt x="163" y="54"/>
                  </a:cubicBezTo>
                  <a:cubicBezTo>
                    <a:pt x="151" y="24"/>
                    <a:pt x="131" y="0"/>
                    <a:pt x="97" y="0"/>
                  </a:cubicBezTo>
                  <a:cubicBezTo>
                    <a:pt x="34" y="0"/>
                    <a:pt x="0" y="75"/>
                    <a:pt x="0" y="91"/>
                  </a:cubicBezTo>
                  <a:cubicBezTo>
                    <a:pt x="0" y="96"/>
                    <a:pt x="4" y="96"/>
                    <a:pt x="9" y="96"/>
                  </a:cubicBezTo>
                  <a:lnTo>
                    <a:pt x="11" y="93"/>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8" name="Freeform 260">
              <a:extLst>
                <a:ext uri="{FF2B5EF4-FFF2-40B4-BE49-F238E27FC236}">
                  <a16:creationId xmlns:a16="http://schemas.microsoft.com/office/drawing/2014/main" id="{F0E78B39-D7BB-4FE1-A194-6754D0B1B09F}"/>
                </a:ext>
              </a:extLst>
            </p:cNvPr>
            <p:cNvSpPr>
              <a:spLocks noEditPoints="1"/>
            </p:cNvSpPr>
            <p:nvPr>
              <p:custDataLst>
                <p:tags r:id="rId28"/>
              </p:custDataLst>
            </p:nvPr>
          </p:nvSpPr>
          <p:spPr bwMode="auto">
            <a:xfrm>
              <a:off x="5919788" y="2087563"/>
              <a:ext cx="209550" cy="322263"/>
            </a:xfrm>
            <a:custGeom>
              <a:avLst/>
              <a:gdLst>
                <a:gd name="T0" fmla="*/ 194 w 344"/>
                <a:gd name="T1" fmla="*/ 349 h 449"/>
                <a:gd name="T2" fmla="*/ 344 w 344"/>
                <a:gd name="T3" fmla="*/ 135 h 449"/>
                <a:gd name="T4" fmla="*/ 217 w 344"/>
                <a:gd name="T5" fmla="*/ 0 h 449"/>
                <a:gd name="T6" fmla="*/ 0 w 344"/>
                <a:gd name="T7" fmla="*/ 230 h 449"/>
                <a:gd name="T8" fmla="*/ 127 w 344"/>
                <a:gd name="T9" fmla="*/ 363 h 449"/>
                <a:gd name="T10" fmla="*/ 176 w 344"/>
                <a:gd name="T11" fmla="*/ 355 h 449"/>
                <a:gd name="T12" fmla="*/ 174 w 344"/>
                <a:gd name="T13" fmla="*/ 394 h 449"/>
                <a:gd name="T14" fmla="*/ 216 w 344"/>
                <a:gd name="T15" fmla="*/ 449 h 449"/>
                <a:gd name="T16" fmla="*/ 299 w 344"/>
                <a:gd name="T17" fmla="*/ 352 h 449"/>
                <a:gd name="T18" fmla="*/ 294 w 344"/>
                <a:gd name="T19" fmla="*/ 347 h 449"/>
                <a:gd name="T20" fmla="*/ 288 w 344"/>
                <a:gd name="T21" fmla="*/ 352 h 449"/>
                <a:gd name="T22" fmla="*/ 229 w 344"/>
                <a:gd name="T23" fmla="*/ 400 h 449"/>
                <a:gd name="T24" fmla="*/ 194 w 344"/>
                <a:gd name="T25" fmla="*/ 349 h 449"/>
                <a:gd name="T26" fmla="*/ 100 w 344"/>
                <a:gd name="T27" fmla="*/ 345 h 449"/>
                <a:gd name="T28" fmla="*/ 44 w 344"/>
                <a:gd name="T29" fmla="*/ 246 h 449"/>
                <a:gd name="T30" fmla="*/ 95 w 344"/>
                <a:gd name="T31" fmla="*/ 87 h 449"/>
                <a:gd name="T32" fmla="*/ 214 w 344"/>
                <a:gd name="T33" fmla="*/ 13 h 449"/>
                <a:gd name="T34" fmla="*/ 300 w 344"/>
                <a:gd name="T35" fmla="*/ 119 h 449"/>
                <a:gd name="T36" fmla="*/ 191 w 344"/>
                <a:gd name="T37" fmla="*/ 332 h 449"/>
                <a:gd name="T38" fmla="*/ 147 w 344"/>
                <a:gd name="T39" fmla="*/ 278 h 449"/>
                <a:gd name="T40" fmla="*/ 97 w 344"/>
                <a:gd name="T41" fmla="*/ 329 h 449"/>
                <a:gd name="T42" fmla="*/ 100 w 344"/>
                <a:gd name="T43" fmla="*/ 345 h 449"/>
                <a:gd name="T44" fmla="*/ 130 w 344"/>
                <a:gd name="T45" fmla="*/ 350 h 449"/>
                <a:gd name="T46" fmla="*/ 108 w 344"/>
                <a:gd name="T47" fmla="*/ 329 h 449"/>
                <a:gd name="T48" fmla="*/ 147 w 344"/>
                <a:gd name="T49" fmla="*/ 289 h 449"/>
                <a:gd name="T50" fmla="*/ 178 w 344"/>
                <a:gd name="T51" fmla="*/ 331 h 449"/>
                <a:gd name="T52" fmla="*/ 172 w 344"/>
                <a:gd name="T53" fmla="*/ 341 h 449"/>
                <a:gd name="T54" fmla="*/ 130 w 344"/>
                <a:gd name="T55" fmla="*/ 35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44" h="449">
                  <a:moveTo>
                    <a:pt x="194" y="349"/>
                  </a:moveTo>
                  <a:cubicBezTo>
                    <a:pt x="271" y="319"/>
                    <a:pt x="344" y="231"/>
                    <a:pt x="344" y="135"/>
                  </a:cubicBezTo>
                  <a:cubicBezTo>
                    <a:pt x="344" y="54"/>
                    <a:pt x="292" y="0"/>
                    <a:pt x="217" y="0"/>
                  </a:cubicBezTo>
                  <a:cubicBezTo>
                    <a:pt x="110" y="0"/>
                    <a:pt x="0" y="114"/>
                    <a:pt x="0" y="230"/>
                  </a:cubicBezTo>
                  <a:cubicBezTo>
                    <a:pt x="0" y="313"/>
                    <a:pt x="56" y="363"/>
                    <a:pt x="127" y="363"/>
                  </a:cubicBezTo>
                  <a:cubicBezTo>
                    <a:pt x="140" y="363"/>
                    <a:pt x="157" y="361"/>
                    <a:pt x="176" y="355"/>
                  </a:cubicBezTo>
                  <a:cubicBezTo>
                    <a:pt x="174" y="386"/>
                    <a:pt x="174" y="387"/>
                    <a:pt x="174" y="394"/>
                  </a:cubicBezTo>
                  <a:cubicBezTo>
                    <a:pt x="174" y="410"/>
                    <a:pt x="174" y="449"/>
                    <a:pt x="216" y="449"/>
                  </a:cubicBezTo>
                  <a:cubicBezTo>
                    <a:pt x="275" y="449"/>
                    <a:pt x="299" y="357"/>
                    <a:pt x="299" y="352"/>
                  </a:cubicBezTo>
                  <a:cubicBezTo>
                    <a:pt x="299" y="348"/>
                    <a:pt x="296" y="347"/>
                    <a:pt x="294" y="347"/>
                  </a:cubicBezTo>
                  <a:cubicBezTo>
                    <a:pt x="290" y="347"/>
                    <a:pt x="289" y="349"/>
                    <a:pt x="288" y="352"/>
                  </a:cubicBezTo>
                  <a:cubicBezTo>
                    <a:pt x="276" y="388"/>
                    <a:pt x="247" y="400"/>
                    <a:pt x="229" y="400"/>
                  </a:cubicBezTo>
                  <a:cubicBezTo>
                    <a:pt x="206" y="400"/>
                    <a:pt x="199" y="387"/>
                    <a:pt x="194" y="349"/>
                  </a:cubicBezTo>
                  <a:close/>
                  <a:moveTo>
                    <a:pt x="100" y="345"/>
                  </a:moveTo>
                  <a:cubicBezTo>
                    <a:pt x="61" y="329"/>
                    <a:pt x="44" y="291"/>
                    <a:pt x="44" y="246"/>
                  </a:cubicBezTo>
                  <a:cubicBezTo>
                    <a:pt x="44" y="211"/>
                    <a:pt x="57" y="140"/>
                    <a:pt x="95" y="87"/>
                  </a:cubicBezTo>
                  <a:cubicBezTo>
                    <a:pt x="131" y="36"/>
                    <a:pt x="178" y="13"/>
                    <a:pt x="214" y="13"/>
                  </a:cubicBezTo>
                  <a:cubicBezTo>
                    <a:pt x="264" y="13"/>
                    <a:pt x="300" y="52"/>
                    <a:pt x="300" y="119"/>
                  </a:cubicBezTo>
                  <a:cubicBezTo>
                    <a:pt x="300" y="168"/>
                    <a:pt x="275" y="285"/>
                    <a:pt x="191" y="332"/>
                  </a:cubicBezTo>
                  <a:cubicBezTo>
                    <a:pt x="189" y="314"/>
                    <a:pt x="184" y="278"/>
                    <a:pt x="147" y="278"/>
                  </a:cubicBezTo>
                  <a:cubicBezTo>
                    <a:pt x="121" y="278"/>
                    <a:pt x="97" y="303"/>
                    <a:pt x="97" y="329"/>
                  </a:cubicBezTo>
                  <a:cubicBezTo>
                    <a:pt x="97" y="339"/>
                    <a:pt x="100" y="344"/>
                    <a:pt x="100" y="345"/>
                  </a:cubicBezTo>
                  <a:close/>
                  <a:moveTo>
                    <a:pt x="130" y="350"/>
                  </a:moveTo>
                  <a:cubicBezTo>
                    <a:pt x="123" y="350"/>
                    <a:pt x="108" y="350"/>
                    <a:pt x="108" y="329"/>
                  </a:cubicBezTo>
                  <a:cubicBezTo>
                    <a:pt x="108" y="309"/>
                    <a:pt x="126" y="289"/>
                    <a:pt x="147" y="289"/>
                  </a:cubicBezTo>
                  <a:cubicBezTo>
                    <a:pt x="168" y="289"/>
                    <a:pt x="178" y="301"/>
                    <a:pt x="178" y="331"/>
                  </a:cubicBezTo>
                  <a:cubicBezTo>
                    <a:pt x="178" y="339"/>
                    <a:pt x="177" y="339"/>
                    <a:pt x="172" y="341"/>
                  </a:cubicBezTo>
                  <a:cubicBezTo>
                    <a:pt x="159" y="347"/>
                    <a:pt x="144" y="350"/>
                    <a:pt x="130" y="350"/>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9" name="Freeform 261">
              <a:extLst>
                <a:ext uri="{FF2B5EF4-FFF2-40B4-BE49-F238E27FC236}">
                  <a16:creationId xmlns:a16="http://schemas.microsoft.com/office/drawing/2014/main" id="{1A579ABD-AC2F-4D45-81CC-4D25C0698939}"/>
                </a:ext>
              </a:extLst>
            </p:cNvPr>
            <p:cNvSpPr>
              <a:spLocks/>
            </p:cNvSpPr>
            <p:nvPr>
              <p:custDataLst>
                <p:tags r:id="rId29"/>
              </p:custDataLst>
            </p:nvPr>
          </p:nvSpPr>
          <p:spPr bwMode="auto">
            <a:xfrm>
              <a:off x="6173788" y="2071688"/>
              <a:ext cx="71438" cy="358775"/>
            </a:xfrm>
            <a:custGeom>
              <a:avLst/>
              <a:gdLst>
                <a:gd name="T0" fmla="*/ 116 w 116"/>
                <a:gd name="T1" fmla="*/ 494 h 499"/>
                <a:gd name="T2" fmla="*/ 107 w 116"/>
                <a:gd name="T3" fmla="*/ 483 h 499"/>
                <a:gd name="T4" fmla="*/ 29 w 116"/>
                <a:gd name="T5" fmla="*/ 249 h 499"/>
                <a:gd name="T6" fmla="*/ 109 w 116"/>
                <a:gd name="T7" fmla="*/ 13 h 499"/>
                <a:gd name="T8" fmla="*/ 116 w 116"/>
                <a:gd name="T9" fmla="*/ 5 h 499"/>
                <a:gd name="T10" fmla="*/ 111 w 116"/>
                <a:gd name="T11" fmla="*/ 0 h 499"/>
                <a:gd name="T12" fmla="*/ 32 w 116"/>
                <a:gd name="T13" fmla="*/ 97 h 499"/>
                <a:gd name="T14" fmla="*/ 0 w 116"/>
                <a:gd name="T15" fmla="*/ 249 h 499"/>
                <a:gd name="T16" fmla="*/ 33 w 116"/>
                <a:gd name="T17" fmla="*/ 405 h 499"/>
                <a:gd name="T18" fmla="*/ 111 w 116"/>
                <a:gd name="T19" fmla="*/ 499 h 499"/>
                <a:gd name="T20" fmla="*/ 116 w 116"/>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494"/>
                  </a:moveTo>
                  <a:cubicBezTo>
                    <a:pt x="116" y="492"/>
                    <a:pt x="116" y="491"/>
                    <a:pt x="107" y="483"/>
                  </a:cubicBezTo>
                  <a:cubicBezTo>
                    <a:pt x="45" y="420"/>
                    <a:pt x="29" y="326"/>
                    <a:pt x="29" y="249"/>
                  </a:cubicBezTo>
                  <a:cubicBezTo>
                    <a:pt x="29" y="162"/>
                    <a:pt x="48" y="76"/>
                    <a:pt x="109" y="13"/>
                  </a:cubicBezTo>
                  <a:cubicBezTo>
                    <a:pt x="116" y="7"/>
                    <a:pt x="116" y="6"/>
                    <a:pt x="116" y="5"/>
                  </a:cubicBezTo>
                  <a:cubicBezTo>
                    <a:pt x="116" y="1"/>
                    <a:pt x="114" y="0"/>
                    <a:pt x="111" y="0"/>
                  </a:cubicBezTo>
                  <a:cubicBezTo>
                    <a:pt x="106" y="0"/>
                    <a:pt x="61" y="34"/>
                    <a:pt x="32" y="97"/>
                  </a:cubicBezTo>
                  <a:cubicBezTo>
                    <a:pt x="6" y="152"/>
                    <a:pt x="0" y="207"/>
                    <a:pt x="0" y="249"/>
                  </a:cubicBezTo>
                  <a:cubicBezTo>
                    <a:pt x="0" y="288"/>
                    <a:pt x="6" y="348"/>
                    <a:pt x="33" y="405"/>
                  </a:cubicBezTo>
                  <a:cubicBezTo>
                    <a:pt x="63" y="466"/>
                    <a:pt x="106" y="499"/>
                    <a:pt x="111" y="499"/>
                  </a:cubicBezTo>
                  <a:cubicBezTo>
                    <a:pt x="114" y="499"/>
                    <a:pt x="116" y="497"/>
                    <a:pt x="116" y="494"/>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0" name="Freeform 262">
              <a:extLst>
                <a:ext uri="{FF2B5EF4-FFF2-40B4-BE49-F238E27FC236}">
                  <a16:creationId xmlns:a16="http://schemas.microsoft.com/office/drawing/2014/main" id="{05BD851F-5E66-4755-95D3-EC1F33078A27}"/>
                </a:ext>
              </a:extLst>
            </p:cNvPr>
            <p:cNvSpPr>
              <a:spLocks/>
            </p:cNvSpPr>
            <p:nvPr>
              <p:custDataLst>
                <p:tags r:id="rId30"/>
              </p:custDataLst>
            </p:nvPr>
          </p:nvSpPr>
          <p:spPr bwMode="auto">
            <a:xfrm>
              <a:off x="6278563" y="2181226"/>
              <a:ext cx="111125" cy="163513"/>
            </a:xfrm>
            <a:custGeom>
              <a:avLst/>
              <a:gdLst>
                <a:gd name="T0" fmla="*/ 169 w 183"/>
                <a:gd name="T1" fmla="*/ 33 h 225"/>
                <a:gd name="T2" fmla="*/ 145 w 183"/>
                <a:gd name="T3" fmla="*/ 56 h 225"/>
                <a:gd name="T4" fmla="*/ 160 w 183"/>
                <a:gd name="T5" fmla="*/ 70 h 225"/>
                <a:gd name="T6" fmla="*/ 183 w 183"/>
                <a:gd name="T7" fmla="*/ 42 h 225"/>
                <a:gd name="T8" fmla="*/ 124 w 183"/>
                <a:gd name="T9" fmla="*/ 0 h 225"/>
                <a:gd name="T10" fmla="*/ 40 w 183"/>
                <a:gd name="T11" fmla="*/ 72 h 225"/>
                <a:gd name="T12" fmla="*/ 91 w 183"/>
                <a:gd name="T13" fmla="*/ 122 h 225"/>
                <a:gd name="T14" fmla="*/ 143 w 183"/>
                <a:gd name="T15" fmla="*/ 160 h 225"/>
                <a:gd name="T16" fmla="*/ 72 w 183"/>
                <a:gd name="T17" fmla="*/ 214 h 225"/>
                <a:gd name="T18" fmla="*/ 15 w 183"/>
                <a:gd name="T19" fmla="*/ 188 h 225"/>
                <a:gd name="T20" fmla="*/ 46 w 183"/>
                <a:gd name="T21" fmla="*/ 162 h 225"/>
                <a:gd name="T22" fmla="*/ 28 w 183"/>
                <a:gd name="T23" fmla="*/ 144 h 225"/>
                <a:gd name="T24" fmla="*/ 0 w 183"/>
                <a:gd name="T25" fmla="*/ 177 h 225"/>
                <a:gd name="T26" fmla="*/ 71 w 183"/>
                <a:gd name="T27" fmla="*/ 225 h 225"/>
                <a:gd name="T28" fmla="*/ 171 w 183"/>
                <a:gd name="T29" fmla="*/ 143 h 225"/>
                <a:gd name="T30" fmla="*/ 156 w 183"/>
                <a:gd name="T31" fmla="*/ 106 h 225"/>
                <a:gd name="T32" fmla="*/ 106 w 183"/>
                <a:gd name="T33" fmla="*/ 85 h 225"/>
                <a:gd name="T34" fmla="*/ 68 w 183"/>
                <a:gd name="T35" fmla="*/ 55 h 225"/>
                <a:gd name="T36" fmla="*/ 124 w 183"/>
                <a:gd name="T37" fmla="*/ 10 h 225"/>
                <a:gd name="T38" fmla="*/ 169 w 183"/>
                <a:gd name="T39" fmla="*/ 3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3" h="225">
                  <a:moveTo>
                    <a:pt x="169" y="33"/>
                  </a:moveTo>
                  <a:cubicBezTo>
                    <a:pt x="155" y="34"/>
                    <a:pt x="145" y="45"/>
                    <a:pt x="145" y="56"/>
                  </a:cubicBezTo>
                  <a:cubicBezTo>
                    <a:pt x="145" y="63"/>
                    <a:pt x="149" y="70"/>
                    <a:pt x="160" y="70"/>
                  </a:cubicBezTo>
                  <a:cubicBezTo>
                    <a:pt x="171" y="70"/>
                    <a:pt x="183" y="62"/>
                    <a:pt x="183" y="42"/>
                  </a:cubicBezTo>
                  <a:cubicBezTo>
                    <a:pt x="183" y="20"/>
                    <a:pt x="162" y="0"/>
                    <a:pt x="124" y="0"/>
                  </a:cubicBezTo>
                  <a:cubicBezTo>
                    <a:pt x="58" y="0"/>
                    <a:pt x="40" y="50"/>
                    <a:pt x="40" y="72"/>
                  </a:cubicBezTo>
                  <a:cubicBezTo>
                    <a:pt x="40" y="111"/>
                    <a:pt x="77" y="119"/>
                    <a:pt x="91" y="122"/>
                  </a:cubicBezTo>
                  <a:cubicBezTo>
                    <a:pt x="117" y="127"/>
                    <a:pt x="143" y="132"/>
                    <a:pt x="143" y="160"/>
                  </a:cubicBezTo>
                  <a:cubicBezTo>
                    <a:pt x="143" y="173"/>
                    <a:pt x="131" y="214"/>
                    <a:pt x="72" y="214"/>
                  </a:cubicBezTo>
                  <a:cubicBezTo>
                    <a:pt x="65" y="214"/>
                    <a:pt x="26" y="214"/>
                    <a:pt x="15" y="188"/>
                  </a:cubicBezTo>
                  <a:cubicBezTo>
                    <a:pt x="34" y="190"/>
                    <a:pt x="46" y="176"/>
                    <a:pt x="46" y="162"/>
                  </a:cubicBezTo>
                  <a:cubicBezTo>
                    <a:pt x="46" y="150"/>
                    <a:pt x="38" y="144"/>
                    <a:pt x="28" y="144"/>
                  </a:cubicBezTo>
                  <a:cubicBezTo>
                    <a:pt x="15" y="144"/>
                    <a:pt x="0" y="155"/>
                    <a:pt x="0" y="177"/>
                  </a:cubicBezTo>
                  <a:cubicBezTo>
                    <a:pt x="0" y="205"/>
                    <a:pt x="28" y="225"/>
                    <a:pt x="71" y="225"/>
                  </a:cubicBezTo>
                  <a:cubicBezTo>
                    <a:pt x="152" y="225"/>
                    <a:pt x="171" y="165"/>
                    <a:pt x="171" y="143"/>
                  </a:cubicBezTo>
                  <a:cubicBezTo>
                    <a:pt x="171" y="125"/>
                    <a:pt x="162" y="112"/>
                    <a:pt x="156" y="106"/>
                  </a:cubicBezTo>
                  <a:cubicBezTo>
                    <a:pt x="142" y="92"/>
                    <a:pt x="128" y="90"/>
                    <a:pt x="106" y="85"/>
                  </a:cubicBezTo>
                  <a:cubicBezTo>
                    <a:pt x="88" y="81"/>
                    <a:pt x="68" y="78"/>
                    <a:pt x="68" y="55"/>
                  </a:cubicBezTo>
                  <a:cubicBezTo>
                    <a:pt x="68" y="41"/>
                    <a:pt x="80" y="10"/>
                    <a:pt x="124" y="10"/>
                  </a:cubicBezTo>
                  <a:cubicBezTo>
                    <a:pt x="136" y="10"/>
                    <a:pt x="161" y="14"/>
                    <a:pt x="169" y="33"/>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1" name="Freeform 263">
              <a:extLst>
                <a:ext uri="{FF2B5EF4-FFF2-40B4-BE49-F238E27FC236}">
                  <a16:creationId xmlns:a16="http://schemas.microsoft.com/office/drawing/2014/main" id="{E0542852-BE28-4D0E-86E8-1950F7EA42FA}"/>
                </a:ext>
              </a:extLst>
            </p:cNvPr>
            <p:cNvSpPr>
              <a:spLocks/>
            </p:cNvSpPr>
            <p:nvPr>
              <p:custDataLst>
                <p:tags r:id="rId31"/>
              </p:custDataLst>
            </p:nvPr>
          </p:nvSpPr>
          <p:spPr bwMode="auto">
            <a:xfrm>
              <a:off x="6413501" y="2236788"/>
              <a:ext cx="71438" cy="160338"/>
            </a:xfrm>
            <a:custGeom>
              <a:avLst/>
              <a:gdLst>
                <a:gd name="T0" fmla="*/ 71 w 118"/>
                <a:gd name="T1" fmla="*/ 80 h 221"/>
                <a:gd name="T2" fmla="*/ 107 w 118"/>
                <a:gd name="T3" fmla="*/ 80 h 221"/>
                <a:gd name="T4" fmla="*/ 118 w 118"/>
                <a:gd name="T5" fmla="*/ 72 h 221"/>
                <a:gd name="T6" fmla="*/ 107 w 118"/>
                <a:gd name="T7" fmla="*/ 67 h 221"/>
                <a:gd name="T8" fmla="*/ 74 w 118"/>
                <a:gd name="T9" fmla="*/ 67 h 221"/>
                <a:gd name="T10" fmla="*/ 87 w 118"/>
                <a:gd name="T11" fmla="*/ 16 h 221"/>
                <a:gd name="T12" fmla="*/ 88 w 118"/>
                <a:gd name="T13" fmla="*/ 11 h 221"/>
                <a:gd name="T14" fmla="*/ 76 w 118"/>
                <a:gd name="T15" fmla="*/ 0 h 221"/>
                <a:gd name="T16" fmla="*/ 60 w 118"/>
                <a:gd name="T17" fmla="*/ 15 h 221"/>
                <a:gd name="T18" fmla="*/ 47 w 118"/>
                <a:gd name="T19" fmla="*/ 67 h 221"/>
                <a:gd name="T20" fmla="*/ 11 w 118"/>
                <a:gd name="T21" fmla="*/ 67 h 221"/>
                <a:gd name="T22" fmla="*/ 0 w 118"/>
                <a:gd name="T23" fmla="*/ 75 h 221"/>
                <a:gd name="T24" fmla="*/ 10 w 118"/>
                <a:gd name="T25" fmla="*/ 80 h 221"/>
                <a:gd name="T26" fmla="*/ 43 w 118"/>
                <a:gd name="T27" fmla="*/ 80 h 221"/>
                <a:gd name="T28" fmla="*/ 23 w 118"/>
                <a:gd name="T29" fmla="*/ 162 h 221"/>
                <a:gd name="T30" fmla="*/ 18 w 118"/>
                <a:gd name="T31" fmla="*/ 188 h 221"/>
                <a:gd name="T32" fmla="*/ 55 w 118"/>
                <a:gd name="T33" fmla="*/ 221 h 221"/>
                <a:gd name="T34" fmla="*/ 116 w 118"/>
                <a:gd name="T35" fmla="*/ 168 h 221"/>
                <a:gd name="T36" fmla="*/ 110 w 118"/>
                <a:gd name="T37" fmla="*/ 163 h 221"/>
                <a:gd name="T38" fmla="*/ 103 w 118"/>
                <a:gd name="T39" fmla="*/ 170 h 221"/>
                <a:gd name="T40" fmla="*/ 56 w 118"/>
                <a:gd name="T41" fmla="*/ 211 h 221"/>
                <a:gd name="T42" fmla="*/ 44 w 118"/>
                <a:gd name="T43" fmla="*/ 194 h 221"/>
                <a:gd name="T44" fmla="*/ 46 w 118"/>
                <a:gd name="T45" fmla="*/ 180 h 221"/>
                <a:gd name="T46" fmla="*/ 71 w 118"/>
                <a:gd name="T47" fmla="*/ 8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 h="221">
                  <a:moveTo>
                    <a:pt x="71" y="80"/>
                  </a:moveTo>
                  <a:lnTo>
                    <a:pt x="107" y="80"/>
                  </a:lnTo>
                  <a:cubicBezTo>
                    <a:pt x="113" y="80"/>
                    <a:pt x="118" y="80"/>
                    <a:pt x="118" y="72"/>
                  </a:cubicBezTo>
                  <a:cubicBezTo>
                    <a:pt x="118" y="67"/>
                    <a:pt x="113" y="67"/>
                    <a:pt x="107" y="67"/>
                  </a:cubicBezTo>
                  <a:lnTo>
                    <a:pt x="74" y="67"/>
                  </a:lnTo>
                  <a:lnTo>
                    <a:pt x="87" y="16"/>
                  </a:lnTo>
                  <a:cubicBezTo>
                    <a:pt x="87" y="14"/>
                    <a:pt x="88" y="12"/>
                    <a:pt x="88" y="11"/>
                  </a:cubicBezTo>
                  <a:cubicBezTo>
                    <a:pt x="88" y="5"/>
                    <a:pt x="83" y="0"/>
                    <a:pt x="76" y="0"/>
                  </a:cubicBezTo>
                  <a:cubicBezTo>
                    <a:pt x="68" y="0"/>
                    <a:pt x="62" y="6"/>
                    <a:pt x="60" y="15"/>
                  </a:cubicBezTo>
                  <a:cubicBezTo>
                    <a:pt x="57" y="23"/>
                    <a:pt x="62" y="7"/>
                    <a:pt x="47" y="67"/>
                  </a:cubicBezTo>
                  <a:lnTo>
                    <a:pt x="11" y="67"/>
                  </a:lnTo>
                  <a:cubicBezTo>
                    <a:pt x="4" y="67"/>
                    <a:pt x="0" y="67"/>
                    <a:pt x="0" y="75"/>
                  </a:cubicBezTo>
                  <a:cubicBezTo>
                    <a:pt x="0" y="80"/>
                    <a:pt x="4" y="80"/>
                    <a:pt x="10" y="80"/>
                  </a:cubicBezTo>
                  <a:lnTo>
                    <a:pt x="43" y="80"/>
                  </a:lnTo>
                  <a:lnTo>
                    <a:pt x="23" y="162"/>
                  </a:lnTo>
                  <a:cubicBezTo>
                    <a:pt x="21" y="171"/>
                    <a:pt x="18" y="183"/>
                    <a:pt x="18" y="188"/>
                  </a:cubicBezTo>
                  <a:cubicBezTo>
                    <a:pt x="18" y="208"/>
                    <a:pt x="35" y="221"/>
                    <a:pt x="55" y="221"/>
                  </a:cubicBezTo>
                  <a:cubicBezTo>
                    <a:pt x="94" y="221"/>
                    <a:pt x="116" y="172"/>
                    <a:pt x="116" y="168"/>
                  </a:cubicBezTo>
                  <a:cubicBezTo>
                    <a:pt x="116" y="163"/>
                    <a:pt x="111" y="163"/>
                    <a:pt x="110" y="163"/>
                  </a:cubicBezTo>
                  <a:cubicBezTo>
                    <a:pt x="106" y="163"/>
                    <a:pt x="106" y="164"/>
                    <a:pt x="103" y="170"/>
                  </a:cubicBezTo>
                  <a:cubicBezTo>
                    <a:pt x="93" y="192"/>
                    <a:pt x="75" y="211"/>
                    <a:pt x="56" y="211"/>
                  </a:cubicBezTo>
                  <a:cubicBezTo>
                    <a:pt x="49" y="211"/>
                    <a:pt x="44" y="207"/>
                    <a:pt x="44" y="194"/>
                  </a:cubicBezTo>
                  <a:cubicBezTo>
                    <a:pt x="44" y="191"/>
                    <a:pt x="45" y="183"/>
                    <a:pt x="46" y="180"/>
                  </a:cubicBezTo>
                  <a:lnTo>
                    <a:pt x="71" y="8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2" name="Freeform 264">
              <a:extLst>
                <a:ext uri="{FF2B5EF4-FFF2-40B4-BE49-F238E27FC236}">
                  <a16:creationId xmlns:a16="http://schemas.microsoft.com/office/drawing/2014/main" id="{0E9F97CA-3380-4870-93FD-8E2DCAF10259}"/>
                </a:ext>
              </a:extLst>
            </p:cNvPr>
            <p:cNvSpPr>
              <a:spLocks/>
            </p:cNvSpPr>
            <p:nvPr>
              <p:custDataLst>
                <p:tags r:id="rId32"/>
              </p:custDataLst>
            </p:nvPr>
          </p:nvSpPr>
          <p:spPr bwMode="auto">
            <a:xfrm>
              <a:off x="6510338" y="2238376"/>
              <a:ext cx="157163" cy="185738"/>
            </a:xfrm>
            <a:custGeom>
              <a:avLst/>
              <a:gdLst>
                <a:gd name="T0" fmla="*/ 137 w 257"/>
                <a:gd name="T1" fmla="*/ 137 h 257"/>
                <a:gd name="T2" fmla="*/ 244 w 257"/>
                <a:gd name="T3" fmla="*/ 137 h 257"/>
                <a:gd name="T4" fmla="*/ 257 w 257"/>
                <a:gd name="T5" fmla="*/ 128 h 257"/>
                <a:gd name="T6" fmla="*/ 244 w 257"/>
                <a:gd name="T7" fmla="*/ 120 h 257"/>
                <a:gd name="T8" fmla="*/ 137 w 257"/>
                <a:gd name="T9" fmla="*/ 120 h 257"/>
                <a:gd name="T10" fmla="*/ 137 w 257"/>
                <a:gd name="T11" fmla="*/ 13 h 257"/>
                <a:gd name="T12" fmla="*/ 129 w 257"/>
                <a:gd name="T13" fmla="*/ 0 h 257"/>
                <a:gd name="T14" fmla="*/ 120 w 257"/>
                <a:gd name="T15" fmla="*/ 13 h 257"/>
                <a:gd name="T16" fmla="*/ 120 w 257"/>
                <a:gd name="T17" fmla="*/ 120 h 257"/>
                <a:gd name="T18" fmla="*/ 13 w 257"/>
                <a:gd name="T19" fmla="*/ 120 h 257"/>
                <a:gd name="T20" fmla="*/ 0 w 257"/>
                <a:gd name="T21" fmla="*/ 128 h 257"/>
                <a:gd name="T22" fmla="*/ 13 w 257"/>
                <a:gd name="T23" fmla="*/ 137 h 257"/>
                <a:gd name="T24" fmla="*/ 120 w 257"/>
                <a:gd name="T25" fmla="*/ 137 h 257"/>
                <a:gd name="T26" fmla="*/ 120 w 257"/>
                <a:gd name="T27" fmla="*/ 244 h 257"/>
                <a:gd name="T28" fmla="*/ 128 w 257"/>
                <a:gd name="T29" fmla="*/ 257 h 257"/>
                <a:gd name="T30" fmla="*/ 137 w 257"/>
                <a:gd name="T31" fmla="*/ 244 h 257"/>
                <a:gd name="T32" fmla="*/ 137 w 257"/>
                <a:gd name="T33" fmla="*/ 13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7" h="257">
                  <a:moveTo>
                    <a:pt x="137" y="137"/>
                  </a:moveTo>
                  <a:lnTo>
                    <a:pt x="244" y="137"/>
                  </a:lnTo>
                  <a:cubicBezTo>
                    <a:pt x="248" y="137"/>
                    <a:pt x="257" y="137"/>
                    <a:pt x="257" y="128"/>
                  </a:cubicBezTo>
                  <a:cubicBezTo>
                    <a:pt x="257" y="120"/>
                    <a:pt x="249" y="120"/>
                    <a:pt x="244" y="120"/>
                  </a:cubicBezTo>
                  <a:lnTo>
                    <a:pt x="137" y="120"/>
                  </a:lnTo>
                  <a:lnTo>
                    <a:pt x="137" y="13"/>
                  </a:lnTo>
                  <a:cubicBezTo>
                    <a:pt x="137" y="8"/>
                    <a:pt x="137" y="0"/>
                    <a:pt x="129" y="0"/>
                  </a:cubicBezTo>
                  <a:cubicBezTo>
                    <a:pt x="120" y="0"/>
                    <a:pt x="120" y="8"/>
                    <a:pt x="120" y="13"/>
                  </a:cubicBezTo>
                  <a:lnTo>
                    <a:pt x="120" y="120"/>
                  </a:lnTo>
                  <a:lnTo>
                    <a:pt x="13" y="120"/>
                  </a:lnTo>
                  <a:cubicBezTo>
                    <a:pt x="8" y="120"/>
                    <a:pt x="0" y="120"/>
                    <a:pt x="0" y="128"/>
                  </a:cubicBezTo>
                  <a:cubicBezTo>
                    <a:pt x="0" y="137"/>
                    <a:pt x="8" y="137"/>
                    <a:pt x="13" y="137"/>
                  </a:cubicBezTo>
                  <a:lnTo>
                    <a:pt x="120" y="137"/>
                  </a:lnTo>
                  <a:lnTo>
                    <a:pt x="120" y="244"/>
                  </a:lnTo>
                  <a:cubicBezTo>
                    <a:pt x="120" y="248"/>
                    <a:pt x="120" y="257"/>
                    <a:pt x="128" y="257"/>
                  </a:cubicBezTo>
                  <a:cubicBezTo>
                    <a:pt x="137" y="257"/>
                    <a:pt x="137" y="249"/>
                    <a:pt x="137" y="244"/>
                  </a:cubicBezTo>
                  <a:lnTo>
                    <a:pt x="137" y="137"/>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3" name="Freeform 265">
              <a:extLst>
                <a:ext uri="{FF2B5EF4-FFF2-40B4-BE49-F238E27FC236}">
                  <a16:creationId xmlns:a16="http://schemas.microsoft.com/office/drawing/2014/main" id="{76BBAF3D-ECBB-45AF-B627-7671FE6956CF}"/>
                </a:ext>
              </a:extLst>
            </p:cNvPr>
            <p:cNvSpPr>
              <a:spLocks/>
            </p:cNvSpPr>
            <p:nvPr>
              <p:custDataLst>
                <p:tags r:id="rId33"/>
              </p:custDataLst>
            </p:nvPr>
          </p:nvSpPr>
          <p:spPr bwMode="auto">
            <a:xfrm>
              <a:off x="6705601" y="2227263"/>
              <a:ext cx="77788" cy="166688"/>
            </a:xfrm>
            <a:custGeom>
              <a:avLst/>
              <a:gdLst>
                <a:gd name="T0" fmla="*/ 78 w 126"/>
                <a:gd name="T1" fmla="*/ 10 h 232"/>
                <a:gd name="T2" fmla="*/ 68 w 126"/>
                <a:gd name="T3" fmla="*/ 0 h 232"/>
                <a:gd name="T4" fmla="*/ 0 w 126"/>
                <a:gd name="T5" fmla="*/ 22 h 232"/>
                <a:gd name="T6" fmla="*/ 0 w 126"/>
                <a:gd name="T7" fmla="*/ 35 h 232"/>
                <a:gd name="T8" fmla="*/ 50 w 126"/>
                <a:gd name="T9" fmla="*/ 25 h 232"/>
                <a:gd name="T10" fmla="*/ 50 w 126"/>
                <a:gd name="T11" fmla="*/ 203 h 232"/>
                <a:gd name="T12" fmla="*/ 15 w 126"/>
                <a:gd name="T13" fmla="*/ 219 h 232"/>
                <a:gd name="T14" fmla="*/ 2 w 126"/>
                <a:gd name="T15" fmla="*/ 219 h 232"/>
                <a:gd name="T16" fmla="*/ 2 w 126"/>
                <a:gd name="T17" fmla="*/ 232 h 232"/>
                <a:gd name="T18" fmla="*/ 64 w 126"/>
                <a:gd name="T19" fmla="*/ 230 h 232"/>
                <a:gd name="T20" fmla="*/ 126 w 126"/>
                <a:gd name="T21" fmla="*/ 232 h 232"/>
                <a:gd name="T22" fmla="*/ 126 w 126"/>
                <a:gd name="T23" fmla="*/ 219 h 232"/>
                <a:gd name="T24" fmla="*/ 113 w 126"/>
                <a:gd name="T25" fmla="*/ 219 h 232"/>
                <a:gd name="T26" fmla="*/ 78 w 126"/>
                <a:gd name="T27" fmla="*/ 203 h 232"/>
                <a:gd name="T28" fmla="*/ 78 w 126"/>
                <a:gd name="T29" fmla="*/ 1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232">
                  <a:moveTo>
                    <a:pt x="78" y="10"/>
                  </a:moveTo>
                  <a:cubicBezTo>
                    <a:pt x="78" y="0"/>
                    <a:pt x="78" y="0"/>
                    <a:pt x="68" y="0"/>
                  </a:cubicBezTo>
                  <a:cubicBezTo>
                    <a:pt x="46" y="22"/>
                    <a:pt x="14" y="22"/>
                    <a:pt x="0" y="22"/>
                  </a:cubicBezTo>
                  <a:lnTo>
                    <a:pt x="0" y="35"/>
                  </a:lnTo>
                  <a:cubicBezTo>
                    <a:pt x="8" y="35"/>
                    <a:pt x="31" y="35"/>
                    <a:pt x="50" y="25"/>
                  </a:cubicBezTo>
                  <a:lnTo>
                    <a:pt x="50" y="203"/>
                  </a:lnTo>
                  <a:cubicBezTo>
                    <a:pt x="50" y="214"/>
                    <a:pt x="50" y="219"/>
                    <a:pt x="15" y="219"/>
                  </a:cubicBezTo>
                  <a:lnTo>
                    <a:pt x="2" y="219"/>
                  </a:lnTo>
                  <a:lnTo>
                    <a:pt x="2" y="232"/>
                  </a:lnTo>
                  <a:cubicBezTo>
                    <a:pt x="8" y="231"/>
                    <a:pt x="51" y="230"/>
                    <a:pt x="64" y="230"/>
                  </a:cubicBezTo>
                  <a:cubicBezTo>
                    <a:pt x="75" y="230"/>
                    <a:pt x="119" y="231"/>
                    <a:pt x="126" y="232"/>
                  </a:cubicBezTo>
                  <a:lnTo>
                    <a:pt x="126" y="219"/>
                  </a:lnTo>
                  <a:lnTo>
                    <a:pt x="113" y="219"/>
                  </a:lnTo>
                  <a:cubicBezTo>
                    <a:pt x="78" y="219"/>
                    <a:pt x="78" y="214"/>
                    <a:pt x="78" y="203"/>
                  </a:cubicBezTo>
                  <a:lnTo>
                    <a:pt x="78" y="1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4" name="Freeform 266">
              <a:extLst>
                <a:ext uri="{FF2B5EF4-FFF2-40B4-BE49-F238E27FC236}">
                  <a16:creationId xmlns:a16="http://schemas.microsoft.com/office/drawing/2014/main" id="{98C1C031-EAF4-4C9D-88DB-3BA7623205FE}"/>
                </a:ext>
              </a:extLst>
            </p:cNvPr>
            <p:cNvSpPr>
              <a:spLocks/>
            </p:cNvSpPr>
            <p:nvPr>
              <p:custDataLst>
                <p:tags r:id="rId34"/>
              </p:custDataLst>
            </p:nvPr>
          </p:nvSpPr>
          <p:spPr bwMode="auto">
            <a:xfrm>
              <a:off x="6845301" y="2301876"/>
              <a:ext cx="34925" cy="107950"/>
            </a:xfrm>
            <a:custGeom>
              <a:avLst/>
              <a:gdLst>
                <a:gd name="T0" fmla="*/ 58 w 58"/>
                <a:gd name="T1" fmla="*/ 52 h 149"/>
                <a:gd name="T2" fmla="*/ 26 w 58"/>
                <a:gd name="T3" fmla="*/ 0 h 149"/>
                <a:gd name="T4" fmla="*/ 0 w 58"/>
                <a:gd name="T5" fmla="*/ 26 h 149"/>
                <a:gd name="T6" fmla="*/ 26 w 58"/>
                <a:gd name="T7" fmla="*/ 53 h 149"/>
                <a:gd name="T8" fmla="*/ 44 w 58"/>
                <a:gd name="T9" fmla="*/ 46 h 149"/>
                <a:gd name="T10" fmla="*/ 46 w 58"/>
                <a:gd name="T11" fmla="*/ 45 h 149"/>
                <a:gd name="T12" fmla="*/ 47 w 58"/>
                <a:gd name="T13" fmla="*/ 52 h 149"/>
                <a:gd name="T14" fmla="*/ 13 w 58"/>
                <a:gd name="T15" fmla="*/ 136 h 149"/>
                <a:gd name="T16" fmla="*/ 8 w 58"/>
                <a:gd name="T17" fmla="*/ 144 h 149"/>
                <a:gd name="T18" fmla="*/ 13 w 58"/>
                <a:gd name="T19" fmla="*/ 149 h 149"/>
                <a:gd name="T20" fmla="*/ 58 w 58"/>
                <a:gd name="T21" fmla="*/ 5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149">
                  <a:moveTo>
                    <a:pt x="58" y="52"/>
                  </a:moveTo>
                  <a:cubicBezTo>
                    <a:pt x="58" y="20"/>
                    <a:pt x="46" y="0"/>
                    <a:pt x="26" y="0"/>
                  </a:cubicBezTo>
                  <a:cubicBezTo>
                    <a:pt x="10" y="0"/>
                    <a:pt x="0" y="13"/>
                    <a:pt x="0" y="26"/>
                  </a:cubicBezTo>
                  <a:cubicBezTo>
                    <a:pt x="0" y="40"/>
                    <a:pt x="10" y="53"/>
                    <a:pt x="26" y="53"/>
                  </a:cubicBezTo>
                  <a:cubicBezTo>
                    <a:pt x="32" y="53"/>
                    <a:pt x="39" y="51"/>
                    <a:pt x="44" y="46"/>
                  </a:cubicBezTo>
                  <a:cubicBezTo>
                    <a:pt x="45" y="45"/>
                    <a:pt x="46" y="45"/>
                    <a:pt x="46" y="45"/>
                  </a:cubicBezTo>
                  <a:cubicBezTo>
                    <a:pt x="47" y="45"/>
                    <a:pt x="47" y="45"/>
                    <a:pt x="47" y="52"/>
                  </a:cubicBezTo>
                  <a:cubicBezTo>
                    <a:pt x="47" y="89"/>
                    <a:pt x="30" y="119"/>
                    <a:pt x="13" y="136"/>
                  </a:cubicBezTo>
                  <a:cubicBezTo>
                    <a:pt x="8" y="141"/>
                    <a:pt x="8" y="142"/>
                    <a:pt x="8" y="144"/>
                  </a:cubicBezTo>
                  <a:cubicBezTo>
                    <a:pt x="8" y="147"/>
                    <a:pt x="10" y="149"/>
                    <a:pt x="13" y="149"/>
                  </a:cubicBezTo>
                  <a:cubicBezTo>
                    <a:pt x="18" y="149"/>
                    <a:pt x="58" y="111"/>
                    <a:pt x="58" y="52"/>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5" name="Freeform 267">
              <a:extLst>
                <a:ext uri="{FF2B5EF4-FFF2-40B4-BE49-F238E27FC236}">
                  <a16:creationId xmlns:a16="http://schemas.microsoft.com/office/drawing/2014/main" id="{6EFB7BD7-1C1A-4EE4-88B6-A155D18F88F6}"/>
                </a:ext>
              </a:extLst>
            </p:cNvPr>
            <p:cNvSpPr>
              <a:spLocks/>
            </p:cNvSpPr>
            <p:nvPr>
              <p:custDataLst>
                <p:tags r:id="rId35"/>
              </p:custDataLst>
            </p:nvPr>
          </p:nvSpPr>
          <p:spPr bwMode="auto">
            <a:xfrm>
              <a:off x="6961188" y="2185988"/>
              <a:ext cx="165100" cy="158750"/>
            </a:xfrm>
            <a:custGeom>
              <a:avLst/>
              <a:gdLst>
                <a:gd name="T0" fmla="*/ 119 w 269"/>
                <a:gd name="T1" fmla="*/ 29 h 220"/>
                <a:gd name="T2" fmla="*/ 175 w 269"/>
                <a:gd name="T3" fmla="*/ 29 h 220"/>
                <a:gd name="T4" fmla="*/ 154 w 269"/>
                <a:gd name="T5" fmla="*/ 158 h 220"/>
                <a:gd name="T6" fmla="*/ 158 w 269"/>
                <a:gd name="T7" fmla="*/ 195 h 220"/>
                <a:gd name="T8" fmla="*/ 176 w 269"/>
                <a:gd name="T9" fmla="*/ 220 h 220"/>
                <a:gd name="T10" fmla="*/ 196 w 269"/>
                <a:gd name="T11" fmla="*/ 201 h 220"/>
                <a:gd name="T12" fmla="*/ 193 w 269"/>
                <a:gd name="T13" fmla="*/ 190 h 220"/>
                <a:gd name="T14" fmla="*/ 179 w 269"/>
                <a:gd name="T15" fmla="*/ 108 h 220"/>
                <a:gd name="T16" fmla="*/ 188 w 269"/>
                <a:gd name="T17" fmla="*/ 29 h 220"/>
                <a:gd name="T18" fmla="*/ 245 w 269"/>
                <a:gd name="T19" fmla="*/ 29 h 220"/>
                <a:gd name="T20" fmla="*/ 269 w 269"/>
                <a:gd name="T21" fmla="*/ 12 h 220"/>
                <a:gd name="T22" fmla="*/ 249 w 269"/>
                <a:gd name="T23" fmla="*/ 0 h 220"/>
                <a:gd name="T24" fmla="*/ 82 w 269"/>
                <a:gd name="T25" fmla="*/ 0 h 220"/>
                <a:gd name="T26" fmla="*/ 30 w 269"/>
                <a:gd name="T27" fmla="*/ 23 h 220"/>
                <a:gd name="T28" fmla="*/ 0 w 269"/>
                <a:gd name="T29" fmla="*/ 68 h 220"/>
                <a:gd name="T30" fmla="*/ 6 w 269"/>
                <a:gd name="T31" fmla="*/ 73 h 220"/>
                <a:gd name="T32" fmla="*/ 14 w 269"/>
                <a:gd name="T33" fmla="*/ 67 h 220"/>
                <a:gd name="T34" fmla="*/ 77 w 269"/>
                <a:gd name="T35" fmla="*/ 29 h 220"/>
                <a:gd name="T36" fmla="*/ 106 w 269"/>
                <a:gd name="T37" fmla="*/ 29 h 220"/>
                <a:gd name="T38" fmla="*/ 42 w 269"/>
                <a:gd name="T39" fmla="*/ 195 h 220"/>
                <a:gd name="T40" fmla="*/ 38 w 269"/>
                <a:gd name="T41" fmla="*/ 207 h 220"/>
                <a:gd name="T42" fmla="*/ 52 w 269"/>
                <a:gd name="T43" fmla="*/ 220 h 220"/>
                <a:gd name="T44" fmla="*/ 77 w 269"/>
                <a:gd name="T45" fmla="*/ 188 h 220"/>
                <a:gd name="T46" fmla="*/ 91 w 269"/>
                <a:gd name="T47" fmla="*/ 139 h 220"/>
                <a:gd name="T48" fmla="*/ 119 w 269"/>
                <a:gd name="T49" fmla="*/ 29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9" h="220">
                  <a:moveTo>
                    <a:pt x="119" y="29"/>
                  </a:moveTo>
                  <a:lnTo>
                    <a:pt x="175" y="29"/>
                  </a:lnTo>
                  <a:cubicBezTo>
                    <a:pt x="159" y="103"/>
                    <a:pt x="154" y="124"/>
                    <a:pt x="154" y="158"/>
                  </a:cubicBezTo>
                  <a:cubicBezTo>
                    <a:pt x="154" y="165"/>
                    <a:pt x="154" y="178"/>
                    <a:pt x="158" y="195"/>
                  </a:cubicBezTo>
                  <a:cubicBezTo>
                    <a:pt x="163" y="217"/>
                    <a:pt x="169" y="220"/>
                    <a:pt x="176" y="220"/>
                  </a:cubicBezTo>
                  <a:cubicBezTo>
                    <a:pt x="186" y="220"/>
                    <a:pt x="196" y="211"/>
                    <a:pt x="196" y="201"/>
                  </a:cubicBezTo>
                  <a:cubicBezTo>
                    <a:pt x="196" y="198"/>
                    <a:pt x="196" y="197"/>
                    <a:pt x="193" y="190"/>
                  </a:cubicBezTo>
                  <a:cubicBezTo>
                    <a:pt x="179" y="155"/>
                    <a:pt x="179" y="122"/>
                    <a:pt x="179" y="108"/>
                  </a:cubicBezTo>
                  <a:cubicBezTo>
                    <a:pt x="179" y="82"/>
                    <a:pt x="182" y="55"/>
                    <a:pt x="188" y="29"/>
                  </a:cubicBezTo>
                  <a:lnTo>
                    <a:pt x="245" y="29"/>
                  </a:lnTo>
                  <a:cubicBezTo>
                    <a:pt x="251" y="29"/>
                    <a:pt x="269" y="29"/>
                    <a:pt x="269" y="12"/>
                  </a:cubicBezTo>
                  <a:cubicBezTo>
                    <a:pt x="269" y="0"/>
                    <a:pt x="259" y="0"/>
                    <a:pt x="249" y="0"/>
                  </a:cubicBezTo>
                  <a:lnTo>
                    <a:pt x="82" y="0"/>
                  </a:lnTo>
                  <a:cubicBezTo>
                    <a:pt x="71" y="0"/>
                    <a:pt x="52" y="0"/>
                    <a:pt x="30" y="23"/>
                  </a:cubicBezTo>
                  <a:cubicBezTo>
                    <a:pt x="13" y="43"/>
                    <a:pt x="0" y="66"/>
                    <a:pt x="0" y="68"/>
                  </a:cubicBezTo>
                  <a:cubicBezTo>
                    <a:pt x="0" y="69"/>
                    <a:pt x="0" y="73"/>
                    <a:pt x="6" y="73"/>
                  </a:cubicBezTo>
                  <a:cubicBezTo>
                    <a:pt x="10" y="73"/>
                    <a:pt x="11" y="71"/>
                    <a:pt x="14" y="67"/>
                  </a:cubicBezTo>
                  <a:cubicBezTo>
                    <a:pt x="38" y="29"/>
                    <a:pt x="67" y="29"/>
                    <a:pt x="77" y="29"/>
                  </a:cubicBezTo>
                  <a:lnTo>
                    <a:pt x="106" y="29"/>
                  </a:lnTo>
                  <a:cubicBezTo>
                    <a:pt x="90" y="89"/>
                    <a:pt x="63" y="150"/>
                    <a:pt x="42" y="195"/>
                  </a:cubicBezTo>
                  <a:cubicBezTo>
                    <a:pt x="38" y="202"/>
                    <a:pt x="38" y="203"/>
                    <a:pt x="38" y="207"/>
                  </a:cubicBezTo>
                  <a:cubicBezTo>
                    <a:pt x="38" y="216"/>
                    <a:pt x="46" y="220"/>
                    <a:pt x="52" y="220"/>
                  </a:cubicBezTo>
                  <a:cubicBezTo>
                    <a:pt x="67" y="220"/>
                    <a:pt x="71" y="206"/>
                    <a:pt x="77" y="188"/>
                  </a:cubicBezTo>
                  <a:cubicBezTo>
                    <a:pt x="84" y="165"/>
                    <a:pt x="84" y="164"/>
                    <a:pt x="91" y="139"/>
                  </a:cubicBezTo>
                  <a:lnTo>
                    <a:pt x="119" y="29"/>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6" name="Freeform 268">
              <a:extLst>
                <a:ext uri="{FF2B5EF4-FFF2-40B4-BE49-F238E27FC236}">
                  <a16:creationId xmlns:a16="http://schemas.microsoft.com/office/drawing/2014/main" id="{642980F1-9567-4B94-A106-5E9FB61B3D91}"/>
                </a:ext>
              </a:extLst>
            </p:cNvPr>
            <p:cNvSpPr>
              <a:spLocks/>
            </p:cNvSpPr>
            <p:nvPr>
              <p:custDataLst>
                <p:tags r:id="rId36"/>
              </p:custDataLst>
            </p:nvPr>
          </p:nvSpPr>
          <p:spPr bwMode="auto">
            <a:xfrm>
              <a:off x="7167563" y="2071688"/>
              <a:ext cx="69850" cy="358775"/>
            </a:xfrm>
            <a:custGeom>
              <a:avLst/>
              <a:gdLst>
                <a:gd name="T0" fmla="*/ 115 w 115"/>
                <a:gd name="T1" fmla="*/ 494 h 499"/>
                <a:gd name="T2" fmla="*/ 107 w 115"/>
                <a:gd name="T3" fmla="*/ 483 h 499"/>
                <a:gd name="T4" fmla="*/ 28 w 115"/>
                <a:gd name="T5" fmla="*/ 249 h 499"/>
                <a:gd name="T6" fmla="*/ 109 w 115"/>
                <a:gd name="T7" fmla="*/ 13 h 499"/>
                <a:gd name="T8" fmla="*/ 115 w 115"/>
                <a:gd name="T9" fmla="*/ 5 h 499"/>
                <a:gd name="T10" fmla="*/ 110 w 115"/>
                <a:gd name="T11" fmla="*/ 0 h 499"/>
                <a:gd name="T12" fmla="*/ 31 w 115"/>
                <a:gd name="T13" fmla="*/ 97 h 499"/>
                <a:gd name="T14" fmla="*/ 0 w 115"/>
                <a:gd name="T15" fmla="*/ 249 h 499"/>
                <a:gd name="T16" fmla="*/ 32 w 115"/>
                <a:gd name="T17" fmla="*/ 405 h 499"/>
                <a:gd name="T18" fmla="*/ 110 w 115"/>
                <a:gd name="T19" fmla="*/ 499 h 499"/>
                <a:gd name="T20" fmla="*/ 115 w 115"/>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494"/>
                  </a:moveTo>
                  <a:cubicBezTo>
                    <a:pt x="115" y="492"/>
                    <a:pt x="115" y="491"/>
                    <a:pt x="107" y="483"/>
                  </a:cubicBezTo>
                  <a:cubicBezTo>
                    <a:pt x="44" y="420"/>
                    <a:pt x="28" y="326"/>
                    <a:pt x="28" y="249"/>
                  </a:cubicBezTo>
                  <a:cubicBezTo>
                    <a:pt x="28" y="162"/>
                    <a:pt x="47" y="76"/>
                    <a:pt x="109" y="13"/>
                  </a:cubicBezTo>
                  <a:cubicBezTo>
                    <a:pt x="115" y="7"/>
                    <a:pt x="115" y="6"/>
                    <a:pt x="115" y="5"/>
                  </a:cubicBezTo>
                  <a:cubicBezTo>
                    <a:pt x="115" y="1"/>
                    <a:pt x="113" y="0"/>
                    <a:pt x="110" y="0"/>
                  </a:cubicBezTo>
                  <a:cubicBezTo>
                    <a:pt x="105" y="0"/>
                    <a:pt x="60" y="34"/>
                    <a:pt x="31" y="97"/>
                  </a:cubicBezTo>
                  <a:cubicBezTo>
                    <a:pt x="5" y="152"/>
                    <a:pt x="0" y="207"/>
                    <a:pt x="0" y="249"/>
                  </a:cubicBezTo>
                  <a:cubicBezTo>
                    <a:pt x="0" y="288"/>
                    <a:pt x="5" y="348"/>
                    <a:pt x="32" y="405"/>
                  </a:cubicBezTo>
                  <a:cubicBezTo>
                    <a:pt x="62" y="466"/>
                    <a:pt x="105" y="499"/>
                    <a:pt x="110" y="499"/>
                  </a:cubicBezTo>
                  <a:cubicBezTo>
                    <a:pt x="113" y="499"/>
                    <a:pt x="115" y="497"/>
                    <a:pt x="115" y="494"/>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7" name="Freeform 269">
              <a:extLst>
                <a:ext uri="{FF2B5EF4-FFF2-40B4-BE49-F238E27FC236}">
                  <a16:creationId xmlns:a16="http://schemas.microsoft.com/office/drawing/2014/main" id="{BC871026-4D01-4DFD-93C8-CC89864BF273}"/>
                </a:ext>
              </a:extLst>
            </p:cNvPr>
            <p:cNvSpPr>
              <a:spLocks/>
            </p:cNvSpPr>
            <p:nvPr>
              <p:custDataLst>
                <p:tags r:id="rId37"/>
              </p:custDataLst>
            </p:nvPr>
          </p:nvSpPr>
          <p:spPr bwMode="auto">
            <a:xfrm>
              <a:off x="7270751" y="2181226"/>
              <a:ext cx="112713" cy="163513"/>
            </a:xfrm>
            <a:custGeom>
              <a:avLst/>
              <a:gdLst>
                <a:gd name="T0" fmla="*/ 169 w 183"/>
                <a:gd name="T1" fmla="*/ 33 h 225"/>
                <a:gd name="T2" fmla="*/ 145 w 183"/>
                <a:gd name="T3" fmla="*/ 56 h 225"/>
                <a:gd name="T4" fmla="*/ 160 w 183"/>
                <a:gd name="T5" fmla="*/ 70 h 225"/>
                <a:gd name="T6" fmla="*/ 183 w 183"/>
                <a:gd name="T7" fmla="*/ 42 h 225"/>
                <a:gd name="T8" fmla="*/ 124 w 183"/>
                <a:gd name="T9" fmla="*/ 0 h 225"/>
                <a:gd name="T10" fmla="*/ 40 w 183"/>
                <a:gd name="T11" fmla="*/ 72 h 225"/>
                <a:gd name="T12" fmla="*/ 91 w 183"/>
                <a:gd name="T13" fmla="*/ 122 h 225"/>
                <a:gd name="T14" fmla="*/ 143 w 183"/>
                <a:gd name="T15" fmla="*/ 160 h 225"/>
                <a:gd name="T16" fmla="*/ 72 w 183"/>
                <a:gd name="T17" fmla="*/ 214 h 225"/>
                <a:gd name="T18" fmla="*/ 15 w 183"/>
                <a:gd name="T19" fmla="*/ 188 h 225"/>
                <a:gd name="T20" fmla="*/ 46 w 183"/>
                <a:gd name="T21" fmla="*/ 162 h 225"/>
                <a:gd name="T22" fmla="*/ 28 w 183"/>
                <a:gd name="T23" fmla="*/ 144 h 225"/>
                <a:gd name="T24" fmla="*/ 0 w 183"/>
                <a:gd name="T25" fmla="*/ 177 h 225"/>
                <a:gd name="T26" fmla="*/ 71 w 183"/>
                <a:gd name="T27" fmla="*/ 225 h 225"/>
                <a:gd name="T28" fmla="*/ 171 w 183"/>
                <a:gd name="T29" fmla="*/ 143 h 225"/>
                <a:gd name="T30" fmla="*/ 156 w 183"/>
                <a:gd name="T31" fmla="*/ 106 h 225"/>
                <a:gd name="T32" fmla="*/ 106 w 183"/>
                <a:gd name="T33" fmla="*/ 85 h 225"/>
                <a:gd name="T34" fmla="*/ 68 w 183"/>
                <a:gd name="T35" fmla="*/ 55 h 225"/>
                <a:gd name="T36" fmla="*/ 124 w 183"/>
                <a:gd name="T37" fmla="*/ 10 h 225"/>
                <a:gd name="T38" fmla="*/ 169 w 183"/>
                <a:gd name="T39" fmla="*/ 3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3" h="225">
                  <a:moveTo>
                    <a:pt x="169" y="33"/>
                  </a:moveTo>
                  <a:cubicBezTo>
                    <a:pt x="155" y="34"/>
                    <a:pt x="145" y="45"/>
                    <a:pt x="145" y="56"/>
                  </a:cubicBezTo>
                  <a:cubicBezTo>
                    <a:pt x="145" y="63"/>
                    <a:pt x="149" y="70"/>
                    <a:pt x="160" y="70"/>
                  </a:cubicBezTo>
                  <a:cubicBezTo>
                    <a:pt x="171" y="70"/>
                    <a:pt x="183" y="62"/>
                    <a:pt x="183" y="42"/>
                  </a:cubicBezTo>
                  <a:cubicBezTo>
                    <a:pt x="183" y="20"/>
                    <a:pt x="162" y="0"/>
                    <a:pt x="124" y="0"/>
                  </a:cubicBezTo>
                  <a:cubicBezTo>
                    <a:pt x="58" y="0"/>
                    <a:pt x="40" y="50"/>
                    <a:pt x="40" y="72"/>
                  </a:cubicBezTo>
                  <a:cubicBezTo>
                    <a:pt x="40" y="111"/>
                    <a:pt x="77" y="119"/>
                    <a:pt x="91" y="122"/>
                  </a:cubicBezTo>
                  <a:cubicBezTo>
                    <a:pt x="117" y="127"/>
                    <a:pt x="143" y="132"/>
                    <a:pt x="143" y="160"/>
                  </a:cubicBezTo>
                  <a:cubicBezTo>
                    <a:pt x="143" y="173"/>
                    <a:pt x="131" y="214"/>
                    <a:pt x="72" y="214"/>
                  </a:cubicBezTo>
                  <a:cubicBezTo>
                    <a:pt x="65" y="214"/>
                    <a:pt x="26" y="214"/>
                    <a:pt x="15" y="188"/>
                  </a:cubicBezTo>
                  <a:cubicBezTo>
                    <a:pt x="34" y="190"/>
                    <a:pt x="46" y="176"/>
                    <a:pt x="46" y="162"/>
                  </a:cubicBezTo>
                  <a:cubicBezTo>
                    <a:pt x="46" y="150"/>
                    <a:pt x="38" y="144"/>
                    <a:pt x="28" y="144"/>
                  </a:cubicBezTo>
                  <a:cubicBezTo>
                    <a:pt x="15" y="144"/>
                    <a:pt x="0" y="155"/>
                    <a:pt x="0" y="177"/>
                  </a:cubicBezTo>
                  <a:cubicBezTo>
                    <a:pt x="0" y="205"/>
                    <a:pt x="28" y="225"/>
                    <a:pt x="71" y="225"/>
                  </a:cubicBezTo>
                  <a:cubicBezTo>
                    <a:pt x="152" y="225"/>
                    <a:pt x="171" y="165"/>
                    <a:pt x="171" y="143"/>
                  </a:cubicBezTo>
                  <a:cubicBezTo>
                    <a:pt x="171" y="125"/>
                    <a:pt x="162" y="112"/>
                    <a:pt x="156" y="106"/>
                  </a:cubicBezTo>
                  <a:cubicBezTo>
                    <a:pt x="142" y="92"/>
                    <a:pt x="128" y="90"/>
                    <a:pt x="106" y="85"/>
                  </a:cubicBezTo>
                  <a:cubicBezTo>
                    <a:pt x="88" y="81"/>
                    <a:pt x="68" y="78"/>
                    <a:pt x="68" y="55"/>
                  </a:cubicBezTo>
                  <a:cubicBezTo>
                    <a:pt x="68" y="41"/>
                    <a:pt x="80" y="10"/>
                    <a:pt x="124" y="10"/>
                  </a:cubicBezTo>
                  <a:cubicBezTo>
                    <a:pt x="136" y="10"/>
                    <a:pt x="161" y="14"/>
                    <a:pt x="169" y="33"/>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8" name="Freeform 270">
              <a:extLst>
                <a:ext uri="{FF2B5EF4-FFF2-40B4-BE49-F238E27FC236}">
                  <a16:creationId xmlns:a16="http://schemas.microsoft.com/office/drawing/2014/main" id="{01CF91EB-E3D4-4900-936A-2028E0C502A5}"/>
                </a:ext>
              </a:extLst>
            </p:cNvPr>
            <p:cNvSpPr>
              <a:spLocks/>
            </p:cNvSpPr>
            <p:nvPr>
              <p:custDataLst>
                <p:tags r:id="rId38"/>
              </p:custDataLst>
            </p:nvPr>
          </p:nvSpPr>
          <p:spPr bwMode="auto">
            <a:xfrm>
              <a:off x="7407276" y="2236788"/>
              <a:ext cx="71438" cy="160338"/>
            </a:xfrm>
            <a:custGeom>
              <a:avLst/>
              <a:gdLst>
                <a:gd name="T0" fmla="*/ 71 w 118"/>
                <a:gd name="T1" fmla="*/ 80 h 221"/>
                <a:gd name="T2" fmla="*/ 107 w 118"/>
                <a:gd name="T3" fmla="*/ 80 h 221"/>
                <a:gd name="T4" fmla="*/ 118 w 118"/>
                <a:gd name="T5" fmla="*/ 72 h 221"/>
                <a:gd name="T6" fmla="*/ 107 w 118"/>
                <a:gd name="T7" fmla="*/ 67 h 221"/>
                <a:gd name="T8" fmla="*/ 74 w 118"/>
                <a:gd name="T9" fmla="*/ 67 h 221"/>
                <a:gd name="T10" fmla="*/ 87 w 118"/>
                <a:gd name="T11" fmla="*/ 16 h 221"/>
                <a:gd name="T12" fmla="*/ 88 w 118"/>
                <a:gd name="T13" fmla="*/ 11 h 221"/>
                <a:gd name="T14" fmla="*/ 76 w 118"/>
                <a:gd name="T15" fmla="*/ 0 h 221"/>
                <a:gd name="T16" fmla="*/ 60 w 118"/>
                <a:gd name="T17" fmla="*/ 15 h 221"/>
                <a:gd name="T18" fmla="*/ 47 w 118"/>
                <a:gd name="T19" fmla="*/ 67 h 221"/>
                <a:gd name="T20" fmla="*/ 11 w 118"/>
                <a:gd name="T21" fmla="*/ 67 h 221"/>
                <a:gd name="T22" fmla="*/ 0 w 118"/>
                <a:gd name="T23" fmla="*/ 75 h 221"/>
                <a:gd name="T24" fmla="*/ 10 w 118"/>
                <a:gd name="T25" fmla="*/ 80 h 221"/>
                <a:gd name="T26" fmla="*/ 44 w 118"/>
                <a:gd name="T27" fmla="*/ 80 h 221"/>
                <a:gd name="T28" fmla="*/ 23 w 118"/>
                <a:gd name="T29" fmla="*/ 162 h 221"/>
                <a:gd name="T30" fmla="*/ 18 w 118"/>
                <a:gd name="T31" fmla="*/ 188 h 221"/>
                <a:gd name="T32" fmla="*/ 55 w 118"/>
                <a:gd name="T33" fmla="*/ 221 h 221"/>
                <a:gd name="T34" fmla="*/ 116 w 118"/>
                <a:gd name="T35" fmla="*/ 168 h 221"/>
                <a:gd name="T36" fmla="*/ 110 w 118"/>
                <a:gd name="T37" fmla="*/ 163 h 221"/>
                <a:gd name="T38" fmla="*/ 103 w 118"/>
                <a:gd name="T39" fmla="*/ 170 h 221"/>
                <a:gd name="T40" fmla="*/ 56 w 118"/>
                <a:gd name="T41" fmla="*/ 211 h 221"/>
                <a:gd name="T42" fmla="*/ 44 w 118"/>
                <a:gd name="T43" fmla="*/ 194 h 221"/>
                <a:gd name="T44" fmla="*/ 46 w 118"/>
                <a:gd name="T45" fmla="*/ 180 h 221"/>
                <a:gd name="T46" fmla="*/ 71 w 118"/>
                <a:gd name="T47" fmla="*/ 8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 h="221">
                  <a:moveTo>
                    <a:pt x="71" y="80"/>
                  </a:moveTo>
                  <a:lnTo>
                    <a:pt x="107" y="80"/>
                  </a:lnTo>
                  <a:cubicBezTo>
                    <a:pt x="113" y="80"/>
                    <a:pt x="118" y="80"/>
                    <a:pt x="118" y="72"/>
                  </a:cubicBezTo>
                  <a:cubicBezTo>
                    <a:pt x="118" y="67"/>
                    <a:pt x="113" y="67"/>
                    <a:pt x="107" y="67"/>
                  </a:cubicBezTo>
                  <a:lnTo>
                    <a:pt x="74" y="67"/>
                  </a:lnTo>
                  <a:lnTo>
                    <a:pt x="87" y="16"/>
                  </a:lnTo>
                  <a:cubicBezTo>
                    <a:pt x="87" y="14"/>
                    <a:pt x="88" y="12"/>
                    <a:pt x="88" y="11"/>
                  </a:cubicBezTo>
                  <a:cubicBezTo>
                    <a:pt x="88" y="5"/>
                    <a:pt x="83" y="0"/>
                    <a:pt x="76" y="0"/>
                  </a:cubicBezTo>
                  <a:cubicBezTo>
                    <a:pt x="68" y="0"/>
                    <a:pt x="62" y="6"/>
                    <a:pt x="60" y="15"/>
                  </a:cubicBezTo>
                  <a:cubicBezTo>
                    <a:pt x="57" y="23"/>
                    <a:pt x="62" y="7"/>
                    <a:pt x="47" y="67"/>
                  </a:cubicBezTo>
                  <a:lnTo>
                    <a:pt x="11" y="67"/>
                  </a:lnTo>
                  <a:cubicBezTo>
                    <a:pt x="4" y="67"/>
                    <a:pt x="0" y="67"/>
                    <a:pt x="0" y="75"/>
                  </a:cubicBezTo>
                  <a:cubicBezTo>
                    <a:pt x="0" y="80"/>
                    <a:pt x="4" y="80"/>
                    <a:pt x="10" y="80"/>
                  </a:cubicBezTo>
                  <a:lnTo>
                    <a:pt x="44" y="80"/>
                  </a:lnTo>
                  <a:lnTo>
                    <a:pt x="23" y="162"/>
                  </a:lnTo>
                  <a:cubicBezTo>
                    <a:pt x="21" y="171"/>
                    <a:pt x="18" y="183"/>
                    <a:pt x="18" y="188"/>
                  </a:cubicBezTo>
                  <a:cubicBezTo>
                    <a:pt x="18" y="208"/>
                    <a:pt x="35" y="221"/>
                    <a:pt x="55" y="221"/>
                  </a:cubicBezTo>
                  <a:cubicBezTo>
                    <a:pt x="94" y="221"/>
                    <a:pt x="116" y="172"/>
                    <a:pt x="116" y="168"/>
                  </a:cubicBezTo>
                  <a:cubicBezTo>
                    <a:pt x="116" y="163"/>
                    <a:pt x="111" y="163"/>
                    <a:pt x="110" y="163"/>
                  </a:cubicBezTo>
                  <a:cubicBezTo>
                    <a:pt x="106" y="163"/>
                    <a:pt x="106" y="164"/>
                    <a:pt x="103" y="170"/>
                  </a:cubicBezTo>
                  <a:cubicBezTo>
                    <a:pt x="93" y="192"/>
                    <a:pt x="75" y="211"/>
                    <a:pt x="56" y="211"/>
                  </a:cubicBezTo>
                  <a:cubicBezTo>
                    <a:pt x="49" y="211"/>
                    <a:pt x="44" y="207"/>
                    <a:pt x="44" y="194"/>
                  </a:cubicBezTo>
                  <a:cubicBezTo>
                    <a:pt x="44" y="191"/>
                    <a:pt x="45" y="183"/>
                    <a:pt x="46" y="180"/>
                  </a:cubicBezTo>
                  <a:lnTo>
                    <a:pt x="71" y="8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9" name="Freeform 271">
              <a:extLst>
                <a:ext uri="{FF2B5EF4-FFF2-40B4-BE49-F238E27FC236}">
                  <a16:creationId xmlns:a16="http://schemas.microsoft.com/office/drawing/2014/main" id="{CA7940BF-FFE8-4245-9D2A-4F5DC0E34FB0}"/>
                </a:ext>
              </a:extLst>
            </p:cNvPr>
            <p:cNvSpPr>
              <a:spLocks/>
            </p:cNvSpPr>
            <p:nvPr>
              <p:custDataLst>
                <p:tags r:id="rId39"/>
              </p:custDataLst>
            </p:nvPr>
          </p:nvSpPr>
          <p:spPr bwMode="auto">
            <a:xfrm>
              <a:off x="7504113" y="2238376"/>
              <a:ext cx="157163" cy="185738"/>
            </a:xfrm>
            <a:custGeom>
              <a:avLst/>
              <a:gdLst>
                <a:gd name="T0" fmla="*/ 137 w 257"/>
                <a:gd name="T1" fmla="*/ 137 h 257"/>
                <a:gd name="T2" fmla="*/ 244 w 257"/>
                <a:gd name="T3" fmla="*/ 137 h 257"/>
                <a:gd name="T4" fmla="*/ 257 w 257"/>
                <a:gd name="T5" fmla="*/ 128 h 257"/>
                <a:gd name="T6" fmla="*/ 244 w 257"/>
                <a:gd name="T7" fmla="*/ 120 h 257"/>
                <a:gd name="T8" fmla="*/ 137 w 257"/>
                <a:gd name="T9" fmla="*/ 120 h 257"/>
                <a:gd name="T10" fmla="*/ 137 w 257"/>
                <a:gd name="T11" fmla="*/ 13 h 257"/>
                <a:gd name="T12" fmla="*/ 129 w 257"/>
                <a:gd name="T13" fmla="*/ 0 h 257"/>
                <a:gd name="T14" fmla="*/ 120 w 257"/>
                <a:gd name="T15" fmla="*/ 13 h 257"/>
                <a:gd name="T16" fmla="*/ 120 w 257"/>
                <a:gd name="T17" fmla="*/ 120 h 257"/>
                <a:gd name="T18" fmla="*/ 13 w 257"/>
                <a:gd name="T19" fmla="*/ 120 h 257"/>
                <a:gd name="T20" fmla="*/ 0 w 257"/>
                <a:gd name="T21" fmla="*/ 128 h 257"/>
                <a:gd name="T22" fmla="*/ 13 w 257"/>
                <a:gd name="T23" fmla="*/ 137 h 257"/>
                <a:gd name="T24" fmla="*/ 120 w 257"/>
                <a:gd name="T25" fmla="*/ 137 h 257"/>
                <a:gd name="T26" fmla="*/ 120 w 257"/>
                <a:gd name="T27" fmla="*/ 244 h 257"/>
                <a:gd name="T28" fmla="*/ 129 w 257"/>
                <a:gd name="T29" fmla="*/ 257 h 257"/>
                <a:gd name="T30" fmla="*/ 137 w 257"/>
                <a:gd name="T31" fmla="*/ 244 h 257"/>
                <a:gd name="T32" fmla="*/ 137 w 257"/>
                <a:gd name="T33" fmla="*/ 13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7" h="257">
                  <a:moveTo>
                    <a:pt x="137" y="137"/>
                  </a:moveTo>
                  <a:lnTo>
                    <a:pt x="244" y="137"/>
                  </a:lnTo>
                  <a:cubicBezTo>
                    <a:pt x="248" y="137"/>
                    <a:pt x="257" y="137"/>
                    <a:pt x="257" y="128"/>
                  </a:cubicBezTo>
                  <a:cubicBezTo>
                    <a:pt x="257" y="120"/>
                    <a:pt x="249" y="120"/>
                    <a:pt x="244" y="120"/>
                  </a:cubicBezTo>
                  <a:lnTo>
                    <a:pt x="137" y="120"/>
                  </a:lnTo>
                  <a:lnTo>
                    <a:pt x="137" y="13"/>
                  </a:lnTo>
                  <a:cubicBezTo>
                    <a:pt x="137" y="8"/>
                    <a:pt x="137" y="0"/>
                    <a:pt x="129" y="0"/>
                  </a:cubicBezTo>
                  <a:cubicBezTo>
                    <a:pt x="120" y="0"/>
                    <a:pt x="120" y="8"/>
                    <a:pt x="120" y="13"/>
                  </a:cubicBezTo>
                  <a:lnTo>
                    <a:pt x="120" y="120"/>
                  </a:lnTo>
                  <a:lnTo>
                    <a:pt x="13" y="120"/>
                  </a:lnTo>
                  <a:cubicBezTo>
                    <a:pt x="9" y="120"/>
                    <a:pt x="0" y="120"/>
                    <a:pt x="0" y="128"/>
                  </a:cubicBezTo>
                  <a:cubicBezTo>
                    <a:pt x="0" y="137"/>
                    <a:pt x="8" y="137"/>
                    <a:pt x="13" y="137"/>
                  </a:cubicBezTo>
                  <a:lnTo>
                    <a:pt x="120" y="137"/>
                  </a:lnTo>
                  <a:lnTo>
                    <a:pt x="120" y="244"/>
                  </a:lnTo>
                  <a:cubicBezTo>
                    <a:pt x="120" y="248"/>
                    <a:pt x="120" y="257"/>
                    <a:pt x="129" y="257"/>
                  </a:cubicBezTo>
                  <a:cubicBezTo>
                    <a:pt x="137" y="257"/>
                    <a:pt x="137" y="249"/>
                    <a:pt x="137" y="244"/>
                  </a:cubicBezTo>
                  <a:lnTo>
                    <a:pt x="137" y="137"/>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0" name="Freeform 272">
              <a:extLst>
                <a:ext uri="{FF2B5EF4-FFF2-40B4-BE49-F238E27FC236}">
                  <a16:creationId xmlns:a16="http://schemas.microsoft.com/office/drawing/2014/main" id="{F14694B1-3FFA-4FD2-8260-7B4FF359B2D3}"/>
                </a:ext>
              </a:extLst>
            </p:cNvPr>
            <p:cNvSpPr>
              <a:spLocks/>
            </p:cNvSpPr>
            <p:nvPr>
              <p:custDataLst>
                <p:tags r:id="rId40"/>
              </p:custDataLst>
            </p:nvPr>
          </p:nvSpPr>
          <p:spPr bwMode="auto">
            <a:xfrm>
              <a:off x="7699376" y="2227263"/>
              <a:ext cx="76200" cy="166688"/>
            </a:xfrm>
            <a:custGeom>
              <a:avLst/>
              <a:gdLst>
                <a:gd name="T0" fmla="*/ 78 w 126"/>
                <a:gd name="T1" fmla="*/ 10 h 232"/>
                <a:gd name="T2" fmla="*/ 68 w 126"/>
                <a:gd name="T3" fmla="*/ 0 h 232"/>
                <a:gd name="T4" fmla="*/ 0 w 126"/>
                <a:gd name="T5" fmla="*/ 22 h 232"/>
                <a:gd name="T6" fmla="*/ 0 w 126"/>
                <a:gd name="T7" fmla="*/ 35 h 232"/>
                <a:gd name="T8" fmla="*/ 50 w 126"/>
                <a:gd name="T9" fmla="*/ 25 h 232"/>
                <a:gd name="T10" fmla="*/ 50 w 126"/>
                <a:gd name="T11" fmla="*/ 203 h 232"/>
                <a:gd name="T12" fmla="*/ 15 w 126"/>
                <a:gd name="T13" fmla="*/ 219 h 232"/>
                <a:gd name="T14" fmla="*/ 2 w 126"/>
                <a:gd name="T15" fmla="*/ 219 h 232"/>
                <a:gd name="T16" fmla="*/ 2 w 126"/>
                <a:gd name="T17" fmla="*/ 232 h 232"/>
                <a:gd name="T18" fmla="*/ 64 w 126"/>
                <a:gd name="T19" fmla="*/ 230 h 232"/>
                <a:gd name="T20" fmla="*/ 126 w 126"/>
                <a:gd name="T21" fmla="*/ 232 h 232"/>
                <a:gd name="T22" fmla="*/ 126 w 126"/>
                <a:gd name="T23" fmla="*/ 219 h 232"/>
                <a:gd name="T24" fmla="*/ 113 w 126"/>
                <a:gd name="T25" fmla="*/ 219 h 232"/>
                <a:gd name="T26" fmla="*/ 78 w 126"/>
                <a:gd name="T27" fmla="*/ 203 h 232"/>
                <a:gd name="T28" fmla="*/ 78 w 126"/>
                <a:gd name="T29" fmla="*/ 1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232">
                  <a:moveTo>
                    <a:pt x="78" y="10"/>
                  </a:moveTo>
                  <a:cubicBezTo>
                    <a:pt x="78" y="0"/>
                    <a:pt x="78" y="0"/>
                    <a:pt x="68" y="0"/>
                  </a:cubicBezTo>
                  <a:cubicBezTo>
                    <a:pt x="46" y="22"/>
                    <a:pt x="14" y="22"/>
                    <a:pt x="0" y="22"/>
                  </a:cubicBezTo>
                  <a:lnTo>
                    <a:pt x="0" y="35"/>
                  </a:lnTo>
                  <a:cubicBezTo>
                    <a:pt x="8" y="35"/>
                    <a:pt x="31" y="35"/>
                    <a:pt x="50" y="25"/>
                  </a:cubicBezTo>
                  <a:lnTo>
                    <a:pt x="50" y="203"/>
                  </a:lnTo>
                  <a:cubicBezTo>
                    <a:pt x="50" y="214"/>
                    <a:pt x="50" y="219"/>
                    <a:pt x="15" y="219"/>
                  </a:cubicBezTo>
                  <a:lnTo>
                    <a:pt x="2" y="219"/>
                  </a:lnTo>
                  <a:lnTo>
                    <a:pt x="2" y="232"/>
                  </a:lnTo>
                  <a:cubicBezTo>
                    <a:pt x="8" y="231"/>
                    <a:pt x="51" y="230"/>
                    <a:pt x="64" y="230"/>
                  </a:cubicBezTo>
                  <a:cubicBezTo>
                    <a:pt x="75" y="230"/>
                    <a:pt x="119" y="231"/>
                    <a:pt x="126" y="232"/>
                  </a:cubicBezTo>
                  <a:lnTo>
                    <a:pt x="126" y="219"/>
                  </a:lnTo>
                  <a:lnTo>
                    <a:pt x="113" y="219"/>
                  </a:lnTo>
                  <a:cubicBezTo>
                    <a:pt x="78" y="219"/>
                    <a:pt x="78" y="214"/>
                    <a:pt x="78" y="203"/>
                  </a:cubicBezTo>
                  <a:lnTo>
                    <a:pt x="78" y="1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1" name="Freeform 273">
              <a:extLst>
                <a:ext uri="{FF2B5EF4-FFF2-40B4-BE49-F238E27FC236}">
                  <a16:creationId xmlns:a16="http://schemas.microsoft.com/office/drawing/2014/main" id="{98786982-2A8F-4651-81C8-75B3DA25B0EF}"/>
                </a:ext>
              </a:extLst>
            </p:cNvPr>
            <p:cNvSpPr>
              <a:spLocks/>
            </p:cNvSpPr>
            <p:nvPr>
              <p:custDataLst>
                <p:tags r:id="rId41"/>
              </p:custDataLst>
            </p:nvPr>
          </p:nvSpPr>
          <p:spPr bwMode="auto">
            <a:xfrm>
              <a:off x="7829551" y="2071688"/>
              <a:ext cx="69850" cy="358775"/>
            </a:xfrm>
            <a:custGeom>
              <a:avLst/>
              <a:gdLst>
                <a:gd name="T0" fmla="*/ 115 w 115"/>
                <a:gd name="T1" fmla="*/ 249 h 499"/>
                <a:gd name="T2" fmla="*/ 82 w 115"/>
                <a:gd name="T3" fmla="*/ 94 h 499"/>
                <a:gd name="T4" fmla="*/ 5 w 115"/>
                <a:gd name="T5" fmla="*/ 0 h 499"/>
                <a:gd name="T6" fmla="*/ 0 w 115"/>
                <a:gd name="T7" fmla="*/ 5 h 499"/>
                <a:gd name="T8" fmla="*/ 9 w 115"/>
                <a:gd name="T9" fmla="*/ 16 h 499"/>
                <a:gd name="T10" fmla="*/ 86 w 115"/>
                <a:gd name="T11" fmla="*/ 249 h 499"/>
                <a:gd name="T12" fmla="*/ 6 w 115"/>
                <a:gd name="T13" fmla="*/ 485 h 499"/>
                <a:gd name="T14" fmla="*/ 0 w 115"/>
                <a:gd name="T15" fmla="*/ 494 h 499"/>
                <a:gd name="T16" fmla="*/ 5 w 115"/>
                <a:gd name="T17" fmla="*/ 499 h 499"/>
                <a:gd name="T18" fmla="*/ 84 w 115"/>
                <a:gd name="T19" fmla="*/ 401 h 499"/>
                <a:gd name="T20" fmla="*/ 115 w 115"/>
                <a:gd name="T21" fmla="*/ 24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249"/>
                  </a:moveTo>
                  <a:cubicBezTo>
                    <a:pt x="115" y="210"/>
                    <a:pt x="110" y="150"/>
                    <a:pt x="82" y="94"/>
                  </a:cubicBezTo>
                  <a:cubicBezTo>
                    <a:pt x="52" y="32"/>
                    <a:pt x="10" y="0"/>
                    <a:pt x="5" y="0"/>
                  </a:cubicBezTo>
                  <a:cubicBezTo>
                    <a:pt x="2" y="0"/>
                    <a:pt x="0" y="2"/>
                    <a:pt x="0" y="5"/>
                  </a:cubicBezTo>
                  <a:cubicBezTo>
                    <a:pt x="0" y="6"/>
                    <a:pt x="0" y="7"/>
                    <a:pt x="9" y="16"/>
                  </a:cubicBezTo>
                  <a:cubicBezTo>
                    <a:pt x="58" y="66"/>
                    <a:pt x="86" y="145"/>
                    <a:pt x="86" y="249"/>
                  </a:cubicBezTo>
                  <a:cubicBezTo>
                    <a:pt x="86" y="335"/>
                    <a:pt x="68" y="422"/>
                    <a:pt x="6" y="485"/>
                  </a:cubicBezTo>
                  <a:cubicBezTo>
                    <a:pt x="0" y="491"/>
                    <a:pt x="0" y="492"/>
                    <a:pt x="0" y="494"/>
                  </a:cubicBezTo>
                  <a:cubicBezTo>
                    <a:pt x="0" y="497"/>
                    <a:pt x="2" y="499"/>
                    <a:pt x="5" y="499"/>
                  </a:cubicBezTo>
                  <a:cubicBezTo>
                    <a:pt x="10" y="499"/>
                    <a:pt x="54" y="465"/>
                    <a:pt x="84" y="401"/>
                  </a:cubicBezTo>
                  <a:cubicBezTo>
                    <a:pt x="109" y="346"/>
                    <a:pt x="115" y="291"/>
                    <a:pt x="115" y="249"/>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2" name="Freeform 274">
              <a:extLst>
                <a:ext uri="{FF2B5EF4-FFF2-40B4-BE49-F238E27FC236}">
                  <a16:creationId xmlns:a16="http://schemas.microsoft.com/office/drawing/2014/main" id="{781AE253-77E5-4C92-BD79-FB4A77CE3938}"/>
                </a:ext>
              </a:extLst>
            </p:cNvPr>
            <p:cNvSpPr>
              <a:spLocks/>
            </p:cNvSpPr>
            <p:nvPr>
              <p:custDataLst>
                <p:tags r:id="rId42"/>
              </p:custDataLst>
            </p:nvPr>
          </p:nvSpPr>
          <p:spPr bwMode="auto">
            <a:xfrm>
              <a:off x="7947026" y="2071688"/>
              <a:ext cx="71438" cy="358775"/>
            </a:xfrm>
            <a:custGeom>
              <a:avLst/>
              <a:gdLst>
                <a:gd name="T0" fmla="*/ 116 w 116"/>
                <a:gd name="T1" fmla="*/ 249 h 499"/>
                <a:gd name="T2" fmla="*/ 83 w 116"/>
                <a:gd name="T3" fmla="*/ 94 h 499"/>
                <a:gd name="T4" fmla="*/ 5 w 116"/>
                <a:gd name="T5" fmla="*/ 0 h 499"/>
                <a:gd name="T6" fmla="*/ 0 w 116"/>
                <a:gd name="T7" fmla="*/ 5 h 499"/>
                <a:gd name="T8" fmla="*/ 10 w 116"/>
                <a:gd name="T9" fmla="*/ 16 h 499"/>
                <a:gd name="T10" fmla="*/ 87 w 116"/>
                <a:gd name="T11" fmla="*/ 249 h 499"/>
                <a:gd name="T12" fmla="*/ 7 w 116"/>
                <a:gd name="T13" fmla="*/ 485 h 499"/>
                <a:gd name="T14" fmla="*/ 0 w 116"/>
                <a:gd name="T15" fmla="*/ 494 h 499"/>
                <a:gd name="T16" fmla="*/ 5 w 116"/>
                <a:gd name="T17" fmla="*/ 499 h 499"/>
                <a:gd name="T18" fmla="*/ 85 w 116"/>
                <a:gd name="T19" fmla="*/ 401 h 499"/>
                <a:gd name="T20" fmla="*/ 116 w 116"/>
                <a:gd name="T21" fmla="*/ 24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249"/>
                  </a:moveTo>
                  <a:cubicBezTo>
                    <a:pt x="116" y="210"/>
                    <a:pt x="110" y="150"/>
                    <a:pt x="83" y="94"/>
                  </a:cubicBezTo>
                  <a:cubicBezTo>
                    <a:pt x="53" y="32"/>
                    <a:pt x="10" y="0"/>
                    <a:pt x="5" y="0"/>
                  </a:cubicBezTo>
                  <a:cubicBezTo>
                    <a:pt x="2" y="0"/>
                    <a:pt x="0" y="2"/>
                    <a:pt x="0" y="5"/>
                  </a:cubicBezTo>
                  <a:cubicBezTo>
                    <a:pt x="0" y="6"/>
                    <a:pt x="0" y="7"/>
                    <a:pt x="10" y="16"/>
                  </a:cubicBezTo>
                  <a:cubicBezTo>
                    <a:pt x="59" y="66"/>
                    <a:pt x="87" y="145"/>
                    <a:pt x="87" y="249"/>
                  </a:cubicBezTo>
                  <a:cubicBezTo>
                    <a:pt x="87" y="335"/>
                    <a:pt x="69" y="422"/>
                    <a:pt x="7" y="485"/>
                  </a:cubicBezTo>
                  <a:cubicBezTo>
                    <a:pt x="0" y="491"/>
                    <a:pt x="0" y="492"/>
                    <a:pt x="0" y="494"/>
                  </a:cubicBezTo>
                  <a:cubicBezTo>
                    <a:pt x="0" y="497"/>
                    <a:pt x="2" y="499"/>
                    <a:pt x="5" y="499"/>
                  </a:cubicBezTo>
                  <a:cubicBezTo>
                    <a:pt x="10" y="499"/>
                    <a:pt x="55" y="465"/>
                    <a:pt x="85" y="401"/>
                  </a:cubicBezTo>
                  <a:cubicBezTo>
                    <a:pt x="110" y="346"/>
                    <a:pt x="116" y="291"/>
                    <a:pt x="116" y="249"/>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3" name="Freeform 275">
              <a:extLst>
                <a:ext uri="{FF2B5EF4-FFF2-40B4-BE49-F238E27FC236}">
                  <a16:creationId xmlns:a16="http://schemas.microsoft.com/office/drawing/2014/main" id="{61BF5FDD-4B99-4BAC-BEAC-21FD074786ED}"/>
                </a:ext>
              </a:extLst>
            </p:cNvPr>
            <p:cNvSpPr>
              <a:spLocks/>
            </p:cNvSpPr>
            <p:nvPr>
              <p:custDataLst>
                <p:tags r:id="rId43"/>
              </p:custDataLst>
            </p:nvPr>
          </p:nvSpPr>
          <p:spPr bwMode="auto">
            <a:xfrm>
              <a:off x="8140701" y="2243138"/>
              <a:ext cx="185738" cy="14288"/>
            </a:xfrm>
            <a:custGeom>
              <a:avLst/>
              <a:gdLst>
                <a:gd name="T0" fmla="*/ 287 w 304"/>
                <a:gd name="T1" fmla="*/ 20 h 20"/>
                <a:gd name="T2" fmla="*/ 304 w 304"/>
                <a:gd name="T3" fmla="*/ 10 h 20"/>
                <a:gd name="T4" fmla="*/ 287 w 304"/>
                <a:gd name="T5" fmla="*/ 0 h 20"/>
                <a:gd name="T6" fmla="*/ 17 w 304"/>
                <a:gd name="T7" fmla="*/ 0 h 20"/>
                <a:gd name="T8" fmla="*/ 0 w 304"/>
                <a:gd name="T9" fmla="*/ 10 h 20"/>
                <a:gd name="T10" fmla="*/ 17 w 304"/>
                <a:gd name="T11" fmla="*/ 20 h 20"/>
                <a:gd name="T12" fmla="*/ 287 w 30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304" h="20">
                  <a:moveTo>
                    <a:pt x="287" y="20"/>
                  </a:moveTo>
                  <a:cubicBezTo>
                    <a:pt x="295" y="20"/>
                    <a:pt x="304" y="20"/>
                    <a:pt x="304" y="10"/>
                  </a:cubicBezTo>
                  <a:cubicBezTo>
                    <a:pt x="304" y="0"/>
                    <a:pt x="295" y="0"/>
                    <a:pt x="287" y="0"/>
                  </a:cubicBezTo>
                  <a:lnTo>
                    <a:pt x="17" y="0"/>
                  </a:lnTo>
                  <a:cubicBezTo>
                    <a:pt x="9" y="0"/>
                    <a:pt x="0" y="0"/>
                    <a:pt x="0" y="10"/>
                  </a:cubicBezTo>
                  <a:cubicBezTo>
                    <a:pt x="0" y="20"/>
                    <a:pt x="9" y="20"/>
                    <a:pt x="17" y="20"/>
                  </a:cubicBezTo>
                  <a:lnTo>
                    <a:pt x="287" y="2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4" name="Freeform 276">
              <a:extLst>
                <a:ext uri="{FF2B5EF4-FFF2-40B4-BE49-F238E27FC236}">
                  <a16:creationId xmlns:a16="http://schemas.microsoft.com/office/drawing/2014/main" id="{38787FF1-46CF-4A3D-AD96-EA9C13114F52}"/>
                </a:ext>
              </a:extLst>
            </p:cNvPr>
            <p:cNvSpPr>
              <a:spLocks noEditPoints="1"/>
            </p:cNvSpPr>
            <p:nvPr>
              <p:custDataLst>
                <p:tags r:id="rId44"/>
              </p:custDataLst>
            </p:nvPr>
          </p:nvSpPr>
          <p:spPr bwMode="auto">
            <a:xfrm>
              <a:off x="8434388" y="2087563"/>
              <a:ext cx="209550" cy="322263"/>
            </a:xfrm>
            <a:custGeom>
              <a:avLst/>
              <a:gdLst>
                <a:gd name="T0" fmla="*/ 194 w 344"/>
                <a:gd name="T1" fmla="*/ 349 h 449"/>
                <a:gd name="T2" fmla="*/ 344 w 344"/>
                <a:gd name="T3" fmla="*/ 135 h 449"/>
                <a:gd name="T4" fmla="*/ 217 w 344"/>
                <a:gd name="T5" fmla="*/ 0 h 449"/>
                <a:gd name="T6" fmla="*/ 0 w 344"/>
                <a:gd name="T7" fmla="*/ 230 h 449"/>
                <a:gd name="T8" fmla="*/ 127 w 344"/>
                <a:gd name="T9" fmla="*/ 363 h 449"/>
                <a:gd name="T10" fmla="*/ 176 w 344"/>
                <a:gd name="T11" fmla="*/ 355 h 449"/>
                <a:gd name="T12" fmla="*/ 174 w 344"/>
                <a:gd name="T13" fmla="*/ 394 h 449"/>
                <a:gd name="T14" fmla="*/ 216 w 344"/>
                <a:gd name="T15" fmla="*/ 449 h 449"/>
                <a:gd name="T16" fmla="*/ 299 w 344"/>
                <a:gd name="T17" fmla="*/ 352 h 449"/>
                <a:gd name="T18" fmla="*/ 293 w 344"/>
                <a:gd name="T19" fmla="*/ 347 h 449"/>
                <a:gd name="T20" fmla="*/ 287 w 344"/>
                <a:gd name="T21" fmla="*/ 352 h 449"/>
                <a:gd name="T22" fmla="*/ 229 w 344"/>
                <a:gd name="T23" fmla="*/ 400 h 449"/>
                <a:gd name="T24" fmla="*/ 194 w 344"/>
                <a:gd name="T25" fmla="*/ 349 h 449"/>
                <a:gd name="T26" fmla="*/ 100 w 344"/>
                <a:gd name="T27" fmla="*/ 345 h 449"/>
                <a:gd name="T28" fmla="*/ 44 w 344"/>
                <a:gd name="T29" fmla="*/ 246 h 449"/>
                <a:gd name="T30" fmla="*/ 95 w 344"/>
                <a:gd name="T31" fmla="*/ 87 h 449"/>
                <a:gd name="T32" fmla="*/ 214 w 344"/>
                <a:gd name="T33" fmla="*/ 13 h 449"/>
                <a:gd name="T34" fmla="*/ 300 w 344"/>
                <a:gd name="T35" fmla="*/ 119 h 449"/>
                <a:gd name="T36" fmla="*/ 191 w 344"/>
                <a:gd name="T37" fmla="*/ 332 h 449"/>
                <a:gd name="T38" fmla="*/ 147 w 344"/>
                <a:gd name="T39" fmla="*/ 278 h 449"/>
                <a:gd name="T40" fmla="*/ 97 w 344"/>
                <a:gd name="T41" fmla="*/ 329 h 449"/>
                <a:gd name="T42" fmla="*/ 100 w 344"/>
                <a:gd name="T43" fmla="*/ 345 h 449"/>
                <a:gd name="T44" fmla="*/ 130 w 344"/>
                <a:gd name="T45" fmla="*/ 350 h 449"/>
                <a:gd name="T46" fmla="*/ 107 w 344"/>
                <a:gd name="T47" fmla="*/ 329 h 449"/>
                <a:gd name="T48" fmla="*/ 147 w 344"/>
                <a:gd name="T49" fmla="*/ 289 h 449"/>
                <a:gd name="T50" fmla="*/ 178 w 344"/>
                <a:gd name="T51" fmla="*/ 331 h 449"/>
                <a:gd name="T52" fmla="*/ 172 w 344"/>
                <a:gd name="T53" fmla="*/ 341 h 449"/>
                <a:gd name="T54" fmla="*/ 130 w 344"/>
                <a:gd name="T55" fmla="*/ 35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44" h="449">
                  <a:moveTo>
                    <a:pt x="194" y="349"/>
                  </a:moveTo>
                  <a:cubicBezTo>
                    <a:pt x="271" y="319"/>
                    <a:pt x="344" y="231"/>
                    <a:pt x="344" y="135"/>
                  </a:cubicBezTo>
                  <a:cubicBezTo>
                    <a:pt x="344" y="54"/>
                    <a:pt x="291" y="0"/>
                    <a:pt x="217" y="0"/>
                  </a:cubicBezTo>
                  <a:cubicBezTo>
                    <a:pt x="109" y="0"/>
                    <a:pt x="0" y="114"/>
                    <a:pt x="0" y="230"/>
                  </a:cubicBezTo>
                  <a:cubicBezTo>
                    <a:pt x="0" y="313"/>
                    <a:pt x="56" y="363"/>
                    <a:pt x="127" y="363"/>
                  </a:cubicBezTo>
                  <a:cubicBezTo>
                    <a:pt x="140" y="363"/>
                    <a:pt x="157" y="361"/>
                    <a:pt x="176" y="355"/>
                  </a:cubicBezTo>
                  <a:cubicBezTo>
                    <a:pt x="174" y="386"/>
                    <a:pt x="174" y="387"/>
                    <a:pt x="174" y="394"/>
                  </a:cubicBezTo>
                  <a:cubicBezTo>
                    <a:pt x="174" y="410"/>
                    <a:pt x="174" y="449"/>
                    <a:pt x="216" y="449"/>
                  </a:cubicBezTo>
                  <a:cubicBezTo>
                    <a:pt x="275" y="449"/>
                    <a:pt x="299" y="357"/>
                    <a:pt x="299" y="352"/>
                  </a:cubicBezTo>
                  <a:cubicBezTo>
                    <a:pt x="299" y="348"/>
                    <a:pt x="295" y="347"/>
                    <a:pt x="293" y="347"/>
                  </a:cubicBezTo>
                  <a:cubicBezTo>
                    <a:pt x="289" y="347"/>
                    <a:pt x="289" y="349"/>
                    <a:pt x="287" y="352"/>
                  </a:cubicBezTo>
                  <a:cubicBezTo>
                    <a:pt x="276" y="388"/>
                    <a:pt x="247" y="400"/>
                    <a:pt x="229" y="400"/>
                  </a:cubicBezTo>
                  <a:cubicBezTo>
                    <a:pt x="206" y="400"/>
                    <a:pt x="199" y="387"/>
                    <a:pt x="194" y="349"/>
                  </a:cubicBezTo>
                  <a:close/>
                  <a:moveTo>
                    <a:pt x="100" y="345"/>
                  </a:moveTo>
                  <a:cubicBezTo>
                    <a:pt x="61" y="329"/>
                    <a:pt x="44" y="291"/>
                    <a:pt x="44" y="246"/>
                  </a:cubicBezTo>
                  <a:cubicBezTo>
                    <a:pt x="44" y="211"/>
                    <a:pt x="57" y="140"/>
                    <a:pt x="95" y="87"/>
                  </a:cubicBezTo>
                  <a:cubicBezTo>
                    <a:pt x="131" y="36"/>
                    <a:pt x="178" y="13"/>
                    <a:pt x="214" y="13"/>
                  </a:cubicBezTo>
                  <a:cubicBezTo>
                    <a:pt x="264" y="13"/>
                    <a:pt x="300" y="52"/>
                    <a:pt x="300" y="119"/>
                  </a:cubicBezTo>
                  <a:cubicBezTo>
                    <a:pt x="300" y="168"/>
                    <a:pt x="275" y="285"/>
                    <a:pt x="191" y="332"/>
                  </a:cubicBezTo>
                  <a:cubicBezTo>
                    <a:pt x="189" y="314"/>
                    <a:pt x="184" y="278"/>
                    <a:pt x="147" y="278"/>
                  </a:cubicBezTo>
                  <a:cubicBezTo>
                    <a:pt x="121" y="278"/>
                    <a:pt x="97" y="303"/>
                    <a:pt x="97" y="329"/>
                  </a:cubicBezTo>
                  <a:cubicBezTo>
                    <a:pt x="97" y="339"/>
                    <a:pt x="100" y="344"/>
                    <a:pt x="100" y="345"/>
                  </a:cubicBezTo>
                  <a:close/>
                  <a:moveTo>
                    <a:pt x="130" y="350"/>
                  </a:moveTo>
                  <a:cubicBezTo>
                    <a:pt x="123" y="350"/>
                    <a:pt x="107" y="350"/>
                    <a:pt x="107" y="329"/>
                  </a:cubicBezTo>
                  <a:cubicBezTo>
                    <a:pt x="107" y="309"/>
                    <a:pt x="126" y="289"/>
                    <a:pt x="147" y="289"/>
                  </a:cubicBezTo>
                  <a:cubicBezTo>
                    <a:pt x="168" y="289"/>
                    <a:pt x="178" y="301"/>
                    <a:pt x="178" y="331"/>
                  </a:cubicBezTo>
                  <a:cubicBezTo>
                    <a:pt x="178" y="339"/>
                    <a:pt x="177" y="339"/>
                    <a:pt x="172" y="341"/>
                  </a:cubicBezTo>
                  <a:cubicBezTo>
                    <a:pt x="159" y="347"/>
                    <a:pt x="144" y="350"/>
                    <a:pt x="130" y="350"/>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5" name="Freeform 277">
              <a:extLst>
                <a:ext uri="{FF2B5EF4-FFF2-40B4-BE49-F238E27FC236}">
                  <a16:creationId xmlns:a16="http://schemas.microsoft.com/office/drawing/2014/main" id="{9AE594C4-A8AC-47BB-A55D-CE71985091AB}"/>
                </a:ext>
              </a:extLst>
            </p:cNvPr>
            <p:cNvSpPr>
              <a:spLocks/>
            </p:cNvSpPr>
            <p:nvPr>
              <p:custDataLst>
                <p:tags r:id="rId45"/>
              </p:custDataLst>
            </p:nvPr>
          </p:nvSpPr>
          <p:spPr bwMode="auto">
            <a:xfrm>
              <a:off x="8689976" y="2071688"/>
              <a:ext cx="69850" cy="358775"/>
            </a:xfrm>
            <a:custGeom>
              <a:avLst/>
              <a:gdLst>
                <a:gd name="T0" fmla="*/ 115 w 115"/>
                <a:gd name="T1" fmla="*/ 494 h 499"/>
                <a:gd name="T2" fmla="*/ 107 w 115"/>
                <a:gd name="T3" fmla="*/ 483 h 499"/>
                <a:gd name="T4" fmla="*/ 29 w 115"/>
                <a:gd name="T5" fmla="*/ 249 h 499"/>
                <a:gd name="T6" fmla="*/ 109 w 115"/>
                <a:gd name="T7" fmla="*/ 13 h 499"/>
                <a:gd name="T8" fmla="*/ 115 w 115"/>
                <a:gd name="T9" fmla="*/ 5 h 499"/>
                <a:gd name="T10" fmla="*/ 110 w 115"/>
                <a:gd name="T11" fmla="*/ 0 h 499"/>
                <a:gd name="T12" fmla="*/ 31 w 115"/>
                <a:gd name="T13" fmla="*/ 97 h 499"/>
                <a:gd name="T14" fmla="*/ 0 w 115"/>
                <a:gd name="T15" fmla="*/ 249 h 499"/>
                <a:gd name="T16" fmla="*/ 33 w 115"/>
                <a:gd name="T17" fmla="*/ 405 h 499"/>
                <a:gd name="T18" fmla="*/ 110 w 115"/>
                <a:gd name="T19" fmla="*/ 499 h 499"/>
                <a:gd name="T20" fmla="*/ 115 w 115"/>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494"/>
                  </a:moveTo>
                  <a:cubicBezTo>
                    <a:pt x="115" y="492"/>
                    <a:pt x="115" y="491"/>
                    <a:pt x="107" y="483"/>
                  </a:cubicBezTo>
                  <a:cubicBezTo>
                    <a:pt x="45" y="420"/>
                    <a:pt x="29" y="326"/>
                    <a:pt x="29" y="249"/>
                  </a:cubicBezTo>
                  <a:cubicBezTo>
                    <a:pt x="29" y="162"/>
                    <a:pt x="47" y="76"/>
                    <a:pt x="109" y="13"/>
                  </a:cubicBezTo>
                  <a:cubicBezTo>
                    <a:pt x="115" y="7"/>
                    <a:pt x="115" y="6"/>
                    <a:pt x="115" y="5"/>
                  </a:cubicBezTo>
                  <a:cubicBezTo>
                    <a:pt x="115" y="1"/>
                    <a:pt x="113" y="0"/>
                    <a:pt x="110" y="0"/>
                  </a:cubicBezTo>
                  <a:cubicBezTo>
                    <a:pt x="105" y="0"/>
                    <a:pt x="60" y="34"/>
                    <a:pt x="31" y="97"/>
                  </a:cubicBezTo>
                  <a:cubicBezTo>
                    <a:pt x="6" y="152"/>
                    <a:pt x="0" y="207"/>
                    <a:pt x="0" y="249"/>
                  </a:cubicBezTo>
                  <a:cubicBezTo>
                    <a:pt x="0" y="288"/>
                    <a:pt x="5" y="348"/>
                    <a:pt x="33" y="405"/>
                  </a:cubicBezTo>
                  <a:cubicBezTo>
                    <a:pt x="62" y="466"/>
                    <a:pt x="105" y="499"/>
                    <a:pt x="110" y="499"/>
                  </a:cubicBezTo>
                  <a:cubicBezTo>
                    <a:pt x="113" y="499"/>
                    <a:pt x="115" y="497"/>
                    <a:pt x="115" y="494"/>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6" name="Freeform 278">
              <a:extLst>
                <a:ext uri="{FF2B5EF4-FFF2-40B4-BE49-F238E27FC236}">
                  <a16:creationId xmlns:a16="http://schemas.microsoft.com/office/drawing/2014/main" id="{D32B800B-DA13-4C12-B538-64B44B550D8F}"/>
                </a:ext>
              </a:extLst>
            </p:cNvPr>
            <p:cNvSpPr>
              <a:spLocks/>
            </p:cNvSpPr>
            <p:nvPr>
              <p:custDataLst>
                <p:tags r:id="rId46"/>
              </p:custDataLst>
            </p:nvPr>
          </p:nvSpPr>
          <p:spPr bwMode="auto">
            <a:xfrm>
              <a:off x="8793163" y="2181226"/>
              <a:ext cx="111125" cy="163513"/>
            </a:xfrm>
            <a:custGeom>
              <a:avLst/>
              <a:gdLst>
                <a:gd name="T0" fmla="*/ 169 w 183"/>
                <a:gd name="T1" fmla="*/ 33 h 225"/>
                <a:gd name="T2" fmla="*/ 145 w 183"/>
                <a:gd name="T3" fmla="*/ 56 h 225"/>
                <a:gd name="T4" fmla="*/ 160 w 183"/>
                <a:gd name="T5" fmla="*/ 70 h 225"/>
                <a:gd name="T6" fmla="*/ 183 w 183"/>
                <a:gd name="T7" fmla="*/ 42 h 225"/>
                <a:gd name="T8" fmla="*/ 124 w 183"/>
                <a:gd name="T9" fmla="*/ 0 h 225"/>
                <a:gd name="T10" fmla="*/ 40 w 183"/>
                <a:gd name="T11" fmla="*/ 72 h 225"/>
                <a:gd name="T12" fmla="*/ 91 w 183"/>
                <a:gd name="T13" fmla="*/ 122 h 225"/>
                <a:gd name="T14" fmla="*/ 143 w 183"/>
                <a:gd name="T15" fmla="*/ 160 h 225"/>
                <a:gd name="T16" fmla="*/ 72 w 183"/>
                <a:gd name="T17" fmla="*/ 214 h 225"/>
                <a:gd name="T18" fmla="*/ 15 w 183"/>
                <a:gd name="T19" fmla="*/ 188 h 225"/>
                <a:gd name="T20" fmla="*/ 46 w 183"/>
                <a:gd name="T21" fmla="*/ 162 h 225"/>
                <a:gd name="T22" fmla="*/ 28 w 183"/>
                <a:gd name="T23" fmla="*/ 144 h 225"/>
                <a:gd name="T24" fmla="*/ 0 w 183"/>
                <a:gd name="T25" fmla="*/ 177 h 225"/>
                <a:gd name="T26" fmla="*/ 71 w 183"/>
                <a:gd name="T27" fmla="*/ 225 h 225"/>
                <a:gd name="T28" fmla="*/ 171 w 183"/>
                <a:gd name="T29" fmla="*/ 143 h 225"/>
                <a:gd name="T30" fmla="*/ 156 w 183"/>
                <a:gd name="T31" fmla="*/ 106 h 225"/>
                <a:gd name="T32" fmla="*/ 106 w 183"/>
                <a:gd name="T33" fmla="*/ 85 h 225"/>
                <a:gd name="T34" fmla="*/ 68 w 183"/>
                <a:gd name="T35" fmla="*/ 55 h 225"/>
                <a:gd name="T36" fmla="*/ 124 w 183"/>
                <a:gd name="T37" fmla="*/ 10 h 225"/>
                <a:gd name="T38" fmla="*/ 169 w 183"/>
                <a:gd name="T39" fmla="*/ 3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3" h="225">
                  <a:moveTo>
                    <a:pt x="169" y="33"/>
                  </a:moveTo>
                  <a:cubicBezTo>
                    <a:pt x="155" y="34"/>
                    <a:pt x="145" y="45"/>
                    <a:pt x="145" y="56"/>
                  </a:cubicBezTo>
                  <a:cubicBezTo>
                    <a:pt x="145" y="63"/>
                    <a:pt x="149" y="70"/>
                    <a:pt x="160" y="70"/>
                  </a:cubicBezTo>
                  <a:cubicBezTo>
                    <a:pt x="171" y="70"/>
                    <a:pt x="183" y="62"/>
                    <a:pt x="183" y="42"/>
                  </a:cubicBezTo>
                  <a:cubicBezTo>
                    <a:pt x="183" y="20"/>
                    <a:pt x="162" y="0"/>
                    <a:pt x="124" y="0"/>
                  </a:cubicBezTo>
                  <a:cubicBezTo>
                    <a:pt x="58" y="0"/>
                    <a:pt x="40" y="50"/>
                    <a:pt x="40" y="72"/>
                  </a:cubicBezTo>
                  <a:cubicBezTo>
                    <a:pt x="40" y="111"/>
                    <a:pt x="77" y="119"/>
                    <a:pt x="91" y="122"/>
                  </a:cubicBezTo>
                  <a:cubicBezTo>
                    <a:pt x="117" y="127"/>
                    <a:pt x="143" y="132"/>
                    <a:pt x="143" y="160"/>
                  </a:cubicBezTo>
                  <a:cubicBezTo>
                    <a:pt x="143" y="173"/>
                    <a:pt x="132" y="214"/>
                    <a:pt x="72" y="214"/>
                  </a:cubicBezTo>
                  <a:cubicBezTo>
                    <a:pt x="65" y="214"/>
                    <a:pt x="26" y="214"/>
                    <a:pt x="15" y="188"/>
                  </a:cubicBezTo>
                  <a:cubicBezTo>
                    <a:pt x="34" y="190"/>
                    <a:pt x="46" y="176"/>
                    <a:pt x="46" y="162"/>
                  </a:cubicBezTo>
                  <a:cubicBezTo>
                    <a:pt x="46" y="150"/>
                    <a:pt x="38" y="144"/>
                    <a:pt x="28" y="144"/>
                  </a:cubicBezTo>
                  <a:cubicBezTo>
                    <a:pt x="15" y="144"/>
                    <a:pt x="0" y="155"/>
                    <a:pt x="0" y="177"/>
                  </a:cubicBezTo>
                  <a:cubicBezTo>
                    <a:pt x="0" y="205"/>
                    <a:pt x="28" y="225"/>
                    <a:pt x="71" y="225"/>
                  </a:cubicBezTo>
                  <a:cubicBezTo>
                    <a:pt x="152" y="225"/>
                    <a:pt x="171" y="165"/>
                    <a:pt x="171" y="143"/>
                  </a:cubicBezTo>
                  <a:cubicBezTo>
                    <a:pt x="171" y="125"/>
                    <a:pt x="162" y="112"/>
                    <a:pt x="156" y="106"/>
                  </a:cubicBezTo>
                  <a:cubicBezTo>
                    <a:pt x="142" y="92"/>
                    <a:pt x="128" y="90"/>
                    <a:pt x="106" y="85"/>
                  </a:cubicBezTo>
                  <a:cubicBezTo>
                    <a:pt x="88" y="81"/>
                    <a:pt x="68" y="78"/>
                    <a:pt x="68" y="55"/>
                  </a:cubicBezTo>
                  <a:cubicBezTo>
                    <a:pt x="68" y="41"/>
                    <a:pt x="80" y="10"/>
                    <a:pt x="124" y="10"/>
                  </a:cubicBezTo>
                  <a:cubicBezTo>
                    <a:pt x="137" y="10"/>
                    <a:pt x="161" y="14"/>
                    <a:pt x="169" y="33"/>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7" name="Freeform 279">
              <a:extLst>
                <a:ext uri="{FF2B5EF4-FFF2-40B4-BE49-F238E27FC236}">
                  <a16:creationId xmlns:a16="http://schemas.microsoft.com/office/drawing/2014/main" id="{FB7C3405-E16C-4C49-B16D-5CBFA60098B3}"/>
                </a:ext>
              </a:extLst>
            </p:cNvPr>
            <p:cNvSpPr>
              <a:spLocks/>
            </p:cNvSpPr>
            <p:nvPr>
              <p:custDataLst>
                <p:tags r:id="rId47"/>
              </p:custDataLst>
            </p:nvPr>
          </p:nvSpPr>
          <p:spPr bwMode="auto">
            <a:xfrm>
              <a:off x="8928101" y="2236788"/>
              <a:ext cx="71438" cy="160338"/>
            </a:xfrm>
            <a:custGeom>
              <a:avLst/>
              <a:gdLst>
                <a:gd name="T0" fmla="*/ 71 w 118"/>
                <a:gd name="T1" fmla="*/ 80 h 221"/>
                <a:gd name="T2" fmla="*/ 107 w 118"/>
                <a:gd name="T3" fmla="*/ 80 h 221"/>
                <a:gd name="T4" fmla="*/ 118 w 118"/>
                <a:gd name="T5" fmla="*/ 72 h 221"/>
                <a:gd name="T6" fmla="*/ 107 w 118"/>
                <a:gd name="T7" fmla="*/ 67 h 221"/>
                <a:gd name="T8" fmla="*/ 74 w 118"/>
                <a:gd name="T9" fmla="*/ 67 h 221"/>
                <a:gd name="T10" fmla="*/ 87 w 118"/>
                <a:gd name="T11" fmla="*/ 16 h 221"/>
                <a:gd name="T12" fmla="*/ 88 w 118"/>
                <a:gd name="T13" fmla="*/ 11 h 221"/>
                <a:gd name="T14" fmla="*/ 76 w 118"/>
                <a:gd name="T15" fmla="*/ 0 h 221"/>
                <a:gd name="T16" fmla="*/ 60 w 118"/>
                <a:gd name="T17" fmla="*/ 15 h 221"/>
                <a:gd name="T18" fmla="*/ 47 w 118"/>
                <a:gd name="T19" fmla="*/ 67 h 221"/>
                <a:gd name="T20" fmla="*/ 11 w 118"/>
                <a:gd name="T21" fmla="*/ 67 h 221"/>
                <a:gd name="T22" fmla="*/ 0 w 118"/>
                <a:gd name="T23" fmla="*/ 75 h 221"/>
                <a:gd name="T24" fmla="*/ 11 w 118"/>
                <a:gd name="T25" fmla="*/ 80 h 221"/>
                <a:gd name="T26" fmla="*/ 44 w 118"/>
                <a:gd name="T27" fmla="*/ 80 h 221"/>
                <a:gd name="T28" fmla="*/ 23 w 118"/>
                <a:gd name="T29" fmla="*/ 162 h 221"/>
                <a:gd name="T30" fmla="*/ 18 w 118"/>
                <a:gd name="T31" fmla="*/ 188 h 221"/>
                <a:gd name="T32" fmla="*/ 55 w 118"/>
                <a:gd name="T33" fmla="*/ 221 h 221"/>
                <a:gd name="T34" fmla="*/ 116 w 118"/>
                <a:gd name="T35" fmla="*/ 168 h 221"/>
                <a:gd name="T36" fmla="*/ 110 w 118"/>
                <a:gd name="T37" fmla="*/ 163 h 221"/>
                <a:gd name="T38" fmla="*/ 103 w 118"/>
                <a:gd name="T39" fmla="*/ 170 h 221"/>
                <a:gd name="T40" fmla="*/ 56 w 118"/>
                <a:gd name="T41" fmla="*/ 211 h 221"/>
                <a:gd name="T42" fmla="*/ 44 w 118"/>
                <a:gd name="T43" fmla="*/ 194 h 221"/>
                <a:gd name="T44" fmla="*/ 46 w 118"/>
                <a:gd name="T45" fmla="*/ 180 h 221"/>
                <a:gd name="T46" fmla="*/ 71 w 118"/>
                <a:gd name="T47" fmla="*/ 8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 h="221">
                  <a:moveTo>
                    <a:pt x="71" y="80"/>
                  </a:moveTo>
                  <a:lnTo>
                    <a:pt x="107" y="80"/>
                  </a:lnTo>
                  <a:cubicBezTo>
                    <a:pt x="113" y="80"/>
                    <a:pt x="118" y="80"/>
                    <a:pt x="118" y="72"/>
                  </a:cubicBezTo>
                  <a:cubicBezTo>
                    <a:pt x="118" y="67"/>
                    <a:pt x="113" y="67"/>
                    <a:pt x="107" y="67"/>
                  </a:cubicBezTo>
                  <a:lnTo>
                    <a:pt x="74" y="67"/>
                  </a:lnTo>
                  <a:lnTo>
                    <a:pt x="87" y="16"/>
                  </a:lnTo>
                  <a:cubicBezTo>
                    <a:pt x="88" y="14"/>
                    <a:pt x="88" y="12"/>
                    <a:pt x="88" y="11"/>
                  </a:cubicBezTo>
                  <a:cubicBezTo>
                    <a:pt x="88" y="5"/>
                    <a:pt x="83" y="0"/>
                    <a:pt x="76" y="0"/>
                  </a:cubicBezTo>
                  <a:cubicBezTo>
                    <a:pt x="68" y="0"/>
                    <a:pt x="62" y="6"/>
                    <a:pt x="60" y="15"/>
                  </a:cubicBezTo>
                  <a:cubicBezTo>
                    <a:pt x="58" y="23"/>
                    <a:pt x="62" y="7"/>
                    <a:pt x="47" y="67"/>
                  </a:cubicBezTo>
                  <a:lnTo>
                    <a:pt x="11" y="67"/>
                  </a:lnTo>
                  <a:cubicBezTo>
                    <a:pt x="5" y="67"/>
                    <a:pt x="0" y="67"/>
                    <a:pt x="0" y="75"/>
                  </a:cubicBezTo>
                  <a:cubicBezTo>
                    <a:pt x="0" y="80"/>
                    <a:pt x="4" y="80"/>
                    <a:pt x="11" y="80"/>
                  </a:cubicBezTo>
                  <a:lnTo>
                    <a:pt x="44" y="80"/>
                  </a:lnTo>
                  <a:lnTo>
                    <a:pt x="23" y="162"/>
                  </a:lnTo>
                  <a:cubicBezTo>
                    <a:pt x="21" y="171"/>
                    <a:pt x="18" y="183"/>
                    <a:pt x="18" y="188"/>
                  </a:cubicBezTo>
                  <a:cubicBezTo>
                    <a:pt x="18" y="208"/>
                    <a:pt x="35" y="221"/>
                    <a:pt x="55" y="221"/>
                  </a:cubicBezTo>
                  <a:cubicBezTo>
                    <a:pt x="94" y="221"/>
                    <a:pt x="116" y="172"/>
                    <a:pt x="116" y="168"/>
                  </a:cubicBezTo>
                  <a:cubicBezTo>
                    <a:pt x="116" y="163"/>
                    <a:pt x="111" y="163"/>
                    <a:pt x="110" y="163"/>
                  </a:cubicBezTo>
                  <a:cubicBezTo>
                    <a:pt x="106" y="163"/>
                    <a:pt x="106" y="164"/>
                    <a:pt x="103" y="170"/>
                  </a:cubicBezTo>
                  <a:cubicBezTo>
                    <a:pt x="93" y="192"/>
                    <a:pt x="75" y="211"/>
                    <a:pt x="56" y="211"/>
                  </a:cubicBezTo>
                  <a:cubicBezTo>
                    <a:pt x="49" y="211"/>
                    <a:pt x="44" y="207"/>
                    <a:pt x="44" y="194"/>
                  </a:cubicBezTo>
                  <a:cubicBezTo>
                    <a:pt x="44" y="191"/>
                    <a:pt x="45" y="183"/>
                    <a:pt x="46" y="180"/>
                  </a:cubicBezTo>
                  <a:lnTo>
                    <a:pt x="71" y="8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8" name="Freeform 280">
              <a:extLst>
                <a:ext uri="{FF2B5EF4-FFF2-40B4-BE49-F238E27FC236}">
                  <a16:creationId xmlns:a16="http://schemas.microsoft.com/office/drawing/2014/main" id="{4BD2EE58-AEB6-4B70-9969-EB5D97682CA9}"/>
                </a:ext>
              </a:extLst>
            </p:cNvPr>
            <p:cNvSpPr>
              <a:spLocks/>
            </p:cNvSpPr>
            <p:nvPr>
              <p:custDataLst>
                <p:tags r:id="rId48"/>
              </p:custDataLst>
            </p:nvPr>
          </p:nvSpPr>
          <p:spPr bwMode="auto">
            <a:xfrm>
              <a:off x="9051926" y="2301876"/>
              <a:ext cx="36513" cy="107950"/>
            </a:xfrm>
            <a:custGeom>
              <a:avLst/>
              <a:gdLst>
                <a:gd name="T0" fmla="*/ 58 w 58"/>
                <a:gd name="T1" fmla="*/ 52 h 149"/>
                <a:gd name="T2" fmla="*/ 26 w 58"/>
                <a:gd name="T3" fmla="*/ 0 h 149"/>
                <a:gd name="T4" fmla="*/ 0 w 58"/>
                <a:gd name="T5" fmla="*/ 26 h 149"/>
                <a:gd name="T6" fmla="*/ 26 w 58"/>
                <a:gd name="T7" fmla="*/ 53 h 149"/>
                <a:gd name="T8" fmla="*/ 44 w 58"/>
                <a:gd name="T9" fmla="*/ 46 h 149"/>
                <a:gd name="T10" fmla="*/ 46 w 58"/>
                <a:gd name="T11" fmla="*/ 45 h 149"/>
                <a:gd name="T12" fmla="*/ 47 w 58"/>
                <a:gd name="T13" fmla="*/ 52 h 149"/>
                <a:gd name="T14" fmla="*/ 13 w 58"/>
                <a:gd name="T15" fmla="*/ 136 h 149"/>
                <a:gd name="T16" fmla="*/ 8 w 58"/>
                <a:gd name="T17" fmla="*/ 144 h 149"/>
                <a:gd name="T18" fmla="*/ 13 w 58"/>
                <a:gd name="T19" fmla="*/ 149 h 149"/>
                <a:gd name="T20" fmla="*/ 58 w 58"/>
                <a:gd name="T21" fmla="*/ 5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149">
                  <a:moveTo>
                    <a:pt x="58" y="52"/>
                  </a:moveTo>
                  <a:cubicBezTo>
                    <a:pt x="58" y="20"/>
                    <a:pt x="46" y="0"/>
                    <a:pt x="26" y="0"/>
                  </a:cubicBezTo>
                  <a:cubicBezTo>
                    <a:pt x="10" y="0"/>
                    <a:pt x="0" y="13"/>
                    <a:pt x="0" y="26"/>
                  </a:cubicBezTo>
                  <a:cubicBezTo>
                    <a:pt x="0" y="40"/>
                    <a:pt x="10" y="53"/>
                    <a:pt x="26" y="53"/>
                  </a:cubicBezTo>
                  <a:cubicBezTo>
                    <a:pt x="32" y="53"/>
                    <a:pt x="39" y="51"/>
                    <a:pt x="44" y="46"/>
                  </a:cubicBezTo>
                  <a:cubicBezTo>
                    <a:pt x="45" y="45"/>
                    <a:pt x="46" y="45"/>
                    <a:pt x="46" y="45"/>
                  </a:cubicBezTo>
                  <a:cubicBezTo>
                    <a:pt x="47" y="45"/>
                    <a:pt x="47" y="45"/>
                    <a:pt x="47" y="52"/>
                  </a:cubicBezTo>
                  <a:cubicBezTo>
                    <a:pt x="47" y="89"/>
                    <a:pt x="30" y="119"/>
                    <a:pt x="13" y="136"/>
                  </a:cubicBezTo>
                  <a:cubicBezTo>
                    <a:pt x="8" y="141"/>
                    <a:pt x="8" y="142"/>
                    <a:pt x="8" y="144"/>
                  </a:cubicBezTo>
                  <a:cubicBezTo>
                    <a:pt x="8" y="147"/>
                    <a:pt x="10" y="149"/>
                    <a:pt x="13" y="149"/>
                  </a:cubicBezTo>
                  <a:cubicBezTo>
                    <a:pt x="18" y="149"/>
                    <a:pt x="58" y="111"/>
                    <a:pt x="58" y="52"/>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9" name="Freeform 281">
              <a:extLst>
                <a:ext uri="{FF2B5EF4-FFF2-40B4-BE49-F238E27FC236}">
                  <a16:creationId xmlns:a16="http://schemas.microsoft.com/office/drawing/2014/main" id="{CCC423BF-8EFB-4326-87DF-59FA5933BB78}"/>
                </a:ext>
              </a:extLst>
            </p:cNvPr>
            <p:cNvSpPr>
              <a:spLocks noEditPoints="1"/>
            </p:cNvSpPr>
            <p:nvPr>
              <p:custDataLst>
                <p:tags r:id="rId49"/>
              </p:custDataLst>
            </p:nvPr>
          </p:nvSpPr>
          <p:spPr bwMode="auto">
            <a:xfrm>
              <a:off x="9172576" y="2181226"/>
              <a:ext cx="139700" cy="163513"/>
            </a:xfrm>
            <a:custGeom>
              <a:avLst/>
              <a:gdLst>
                <a:gd name="T0" fmla="*/ 166 w 229"/>
                <a:gd name="T1" fmla="*/ 31 h 225"/>
                <a:gd name="T2" fmla="*/ 120 w 229"/>
                <a:gd name="T3" fmla="*/ 0 h 225"/>
                <a:gd name="T4" fmla="*/ 0 w 229"/>
                <a:gd name="T5" fmla="*/ 146 h 225"/>
                <a:gd name="T6" fmla="*/ 67 w 229"/>
                <a:gd name="T7" fmla="*/ 225 h 225"/>
                <a:gd name="T8" fmla="*/ 131 w 229"/>
                <a:gd name="T9" fmla="*/ 188 h 225"/>
                <a:gd name="T10" fmla="*/ 177 w 229"/>
                <a:gd name="T11" fmla="*/ 225 h 225"/>
                <a:gd name="T12" fmla="*/ 214 w 229"/>
                <a:gd name="T13" fmla="*/ 198 h 225"/>
                <a:gd name="T14" fmla="*/ 229 w 229"/>
                <a:gd name="T15" fmla="*/ 149 h 225"/>
                <a:gd name="T16" fmla="*/ 223 w 229"/>
                <a:gd name="T17" fmla="*/ 144 h 225"/>
                <a:gd name="T18" fmla="*/ 216 w 229"/>
                <a:gd name="T19" fmla="*/ 153 h 225"/>
                <a:gd name="T20" fmla="*/ 178 w 229"/>
                <a:gd name="T21" fmla="*/ 214 h 225"/>
                <a:gd name="T22" fmla="*/ 163 w 229"/>
                <a:gd name="T23" fmla="*/ 191 h 225"/>
                <a:gd name="T24" fmla="*/ 169 w 229"/>
                <a:gd name="T25" fmla="*/ 155 h 225"/>
                <a:gd name="T26" fmla="*/ 180 w 229"/>
                <a:gd name="T27" fmla="*/ 110 h 225"/>
                <a:gd name="T28" fmla="*/ 198 w 229"/>
                <a:gd name="T29" fmla="*/ 40 h 225"/>
                <a:gd name="T30" fmla="*/ 202 w 229"/>
                <a:gd name="T31" fmla="*/ 23 h 225"/>
                <a:gd name="T32" fmla="*/ 187 w 229"/>
                <a:gd name="T33" fmla="*/ 9 h 225"/>
                <a:gd name="T34" fmla="*/ 166 w 229"/>
                <a:gd name="T35" fmla="*/ 31 h 225"/>
                <a:gd name="T36" fmla="*/ 134 w 229"/>
                <a:gd name="T37" fmla="*/ 161 h 225"/>
                <a:gd name="T38" fmla="*/ 124 w 229"/>
                <a:gd name="T39" fmla="*/ 179 h 225"/>
                <a:gd name="T40" fmla="*/ 68 w 229"/>
                <a:gd name="T41" fmla="*/ 214 h 225"/>
                <a:gd name="T42" fmla="*/ 36 w 229"/>
                <a:gd name="T43" fmla="*/ 168 h 225"/>
                <a:gd name="T44" fmla="*/ 63 w 229"/>
                <a:gd name="T45" fmla="*/ 58 h 225"/>
                <a:gd name="T46" fmla="*/ 121 w 229"/>
                <a:gd name="T47" fmla="*/ 10 h 225"/>
                <a:gd name="T48" fmla="*/ 160 w 229"/>
                <a:gd name="T49" fmla="*/ 54 h 225"/>
                <a:gd name="T50" fmla="*/ 159 w 229"/>
                <a:gd name="T51" fmla="*/ 63 h 225"/>
                <a:gd name="T52" fmla="*/ 134 w 229"/>
                <a:gd name="T53" fmla="*/ 16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9" h="225">
                  <a:moveTo>
                    <a:pt x="166" y="31"/>
                  </a:moveTo>
                  <a:cubicBezTo>
                    <a:pt x="157" y="13"/>
                    <a:pt x="143" y="0"/>
                    <a:pt x="120" y="0"/>
                  </a:cubicBezTo>
                  <a:cubicBezTo>
                    <a:pt x="62" y="0"/>
                    <a:pt x="0" y="73"/>
                    <a:pt x="0" y="146"/>
                  </a:cubicBezTo>
                  <a:cubicBezTo>
                    <a:pt x="0" y="192"/>
                    <a:pt x="28" y="225"/>
                    <a:pt x="67" y="225"/>
                  </a:cubicBezTo>
                  <a:cubicBezTo>
                    <a:pt x="77" y="225"/>
                    <a:pt x="102" y="223"/>
                    <a:pt x="131" y="188"/>
                  </a:cubicBezTo>
                  <a:cubicBezTo>
                    <a:pt x="135" y="209"/>
                    <a:pt x="153" y="225"/>
                    <a:pt x="177" y="225"/>
                  </a:cubicBezTo>
                  <a:cubicBezTo>
                    <a:pt x="194" y="225"/>
                    <a:pt x="206" y="214"/>
                    <a:pt x="214" y="198"/>
                  </a:cubicBezTo>
                  <a:cubicBezTo>
                    <a:pt x="222" y="180"/>
                    <a:pt x="229" y="150"/>
                    <a:pt x="229" y="149"/>
                  </a:cubicBezTo>
                  <a:cubicBezTo>
                    <a:pt x="229" y="144"/>
                    <a:pt x="224" y="144"/>
                    <a:pt x="223" y="144"/>
                  </a:cubicBezTo>
                  <a:cubicBezTo>
                    <a:pt x="218" y="144"/>
                    <a:pt x="217" y="146"/>
                    <a:pt x="216" y="153"/>
                  </a:cubicBezTo>
                  <a:cubicBezTo>
                    <a:pt x="207" y="185"/>
                    <a:pt x="198" y="214"/>
                    <a:pt x="178" y="214"/>
                  </a:cubicBezTo>
                  <a:cubicBezTo>
                    <a:pt x="164" y="214"/>
                    <a:pt x="163" y="201"/>
                    <a:pt x="163" y="191"/>
                  </a:cubicBezTo>
                  <a:cubicBezTo>
                    <a:pt x="163" y="181"/>
                    <a:pt x="164" y="177"/>
                    <a:pt x="169" y="155"/>
                  </a:cubicBezTo>
                  <a:cubicBezTo>
                    <a:pt x="175" y="134"/>
                    <a:pt x="176" y="129"/>
                    <a:pt x="180" y="110"/>
                  </a:cubicBezTo>
                  <a:lnTo>
                    <a:pt x="198" y="40"/>
                  </a:lnTo>
                  <a:cubicBezTo>
                    <a:pt x="202" y="26"/>
                    <a:pt x="202" y="25"/>
                    <a:pt x="202" y="23"/>
                  </a:cubicBezTo>
                  <a:cubicBezTo>
                    <a:pt x="202" y="14"/>
                    <a:pt x="196" y="9"/>
                    <a:pt x="187" y="9"/>
                  </a:cubicBezTo>
                  <a:cubicBezTo>
                    <a:pt x="175" y="9"/>
                    <a:pt x="168" y="20"/>
                    <a:pt x="166" y="31"/>
                  </a:cubicBezTo>
                  <a:close/>
                  <a:moveTo>
                    <a:pt x="134" y="161"/>
                  </a:moveTo>
                  <a:cubicBezTo>
                    <a:pt x="131" y="170"/>
                    <a:pt x="131" y="171"/>
                    <a:pt x="124" y="179"/>
                  </a:cubicBezTo>
                  <a:cubicBezTo>
                    <a:pt x="102" y="206"/>
                    <a:pt x="82" y="214"/>
                    <a:pt x="68" y="214"/>
                  </a:cubicBezTo>
                  <a:cubicBezTo>
                    <a:pt x="43" y="214"/>
                    <a:pt x="36" y="187"/>
                    <a:pt x="36" y="168"/>
                  </a:cubicBezTo>
                  <a:cubicBezTo>
                    <a:pt x="36" y="143"/>
                    <a:pt x="52" y="81"/>
                    <a:pt x="63" y="58"/>
                  </a:cubicBezTo>
                  <a:cubicBezTo>
                    <a:pt x="79" y="29"/>
                    <a:pt x="101" y="10"/>
                    <a:pt x="121" y="10"/>
                  </a:cubicBezTo>
                  <a:cubicBezTo>
                    <a:pt x="153" y="10"/>
                    <a:pt x="160" y="51"/>
                    <a:pt x="160" y="54"/>
                  </a:cubicBezTo>
                  <a:cubicBezTo>
                    <a:pt x="160" y="57"/>
                    <a:pt x="159" y="60"/>
                    <a:pt x="159" y="63"/>
                  </a:cubicBezTo>
                  <a:lnTo>
                    <a:pt x="134" y="161"/>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0" name="Freeform 282">
              <a:extLst>
                <a:ext uri="{FF2B5EF4-FFF2-40B4-BE49-F238E27FC236}">
                  <a16:creationId xmlns:a16="http://schemas.microsoft.com/office/drawing/2014/main" id="{1D4C9CC2-A4E4-4678-861D-37A46921B964}"/>
                </a:ext>
              </a:extLst>
            </p:cNvPr>
            <p:cNvSpPr>
              <a:spLocks/>
            </p:cNvSpPr>
            <p:nvPr>
              <p:custDataLst>
                <p:tags r:id="rId50"/>
              </p:custDataLst>
            </p:nvPr>
          </p:nvSpPr>
          <p:spPr bwMode="auto">
            <a:xfrm>
              <a:off x="9329738" y="2236788"/>
              <a:ext cx="73025" cy="160338"/>
            </a:xfrm>
            <a:custGeom>
              <a:avLst/>
              <a:gdLst>
                <a:gd name="T0" fmla="*/ 71 w 118"/>
                <a:gd name="T1" fmla="*/ 80 h 221"/>
                <a:gd name="T2" fmla="*/ 107 w 118"/>
                <a:gd name="T3" fmla="*/ 80 h 221"/>
                <a:gd name="T4" fmla="*/ 118 w 118"/>
                <a:gd name="T5" fmla="*/ 72 h 221"/>
                <a:gd name="T6" fmla="*/ 108 w 118"/>
                <a:gd name="T7" fmla="*/ 67 h 221"/>
                <a:gd name="T8" fmla="*/ 74 w 118"/>
                <a:gd name="T9" fmla="*/ 67 h 221"/>
                <a:gd name="T10" fmla="*/ 87 w 118"/>
                <a:gd name="T11" fmla="*/ 16 h 221"/>
                <a:gd name="T12" fmla="*/ 88 w 118"/>
                <a:gd name="T13" fmla="*/ 11 h 221"/>
                <a:gd name="T14" fmla="*/ 76 w 118"/>
                <a:gd name="T15" fmla="*/ 0 h 221"/>
                <a:gd name="T16" fmla="*/ 60 w 118"/>
                <a:gd name="T17" fmla="*/ 15 h 221"/>
                <a:gd name="T18" fmla="*/ 47 w 118"/>
                <a:gd name="T19" fmla="*/ 67 h 221"/>
                <a:gd name="T20" fmla="*/ 11 w 118"/>
                <a:gd name="T21" fmla="*/ 67 h 221"/>
                <a:gd name="T22" fmla="*/ 0 w 118"/>
                <a:gd name="T23" fmla="*/ 75 h 221"/>
                <a:gd name="T24" fmla="*/ 11 w 118"/>
                <a:gd name="T25" fmla="*/ 80 h 221"/>
                <a:gd name="T26" fmla="*/ 44 w 118"/>
                <a:gd name="T27" fmla="*/ 80 h 221"/>
                <a:gd name="T28" fmla="*/ 23 w 118"/>
                <a:gd name="T29" fmla="*/ 162 h 221"/>
                <a:gd name="T30" fmla="*/ 18 w 118"/>
                <a:gd name="T31" fmla="*/ 188 h 221"/>
                <a:gd name="T32" fmla="*/ 55 w 118"/>
                <a:gd name="T33" fmla="*/ 221 h 221"/>
                <a:gd name="T34" fmla="*/ 116 w 118"/>
                <a:gd name="T35" fmla="*/ 168 h 221"/>
                <a:gd name="T36" fmla="*/ 110 w 118"/>
                <a:gd name="T37" fmla="*/ 163 h 221"/>
                <a:gd name="T38" fmla="*/ 103 w 118"/>
                <a:gd name="T39" fmla="*/ 170 h 221"/>
                <a:gd name="T40" fmla="*/ 56 w 118"/>
                <a:gd name="T41" fmla="*/ 211 h 221"/>
                <a:gd name="T42" fmla="*/ 44 w 118"/>
                <a:gd name="T43" fmla="*/ 194 h 221"/>
                <a:gd name="T44" fmla="*/ 46 w 118"/>
                <a:gd name="T45" fmla="*/ 180 h 221"/>
                <a:gd name="T46" fmla="*/ 71 w 118"/>
                <a:gd name="T47" fmla="*/ 8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 h="221">
                  <a:moveTo>
                    <a:pt x="71" y="80"/>
                  </a:moveTo>
                  <a:lnTo>
                    <a:pt x="107" y="80"/>
                  </a:lnTo>
                  <a:cubicBezTo>
                    <a:pt x="113" y="80"/>
                    <a:pt x="118" y="80"/>
                    <a:pt x="118" y="72"/>
                  </a:cubicBezTo>
                  <a:cubicBezTo>
                    <a:pt x="118" y="67"/>
                    <a:pt x="113" y="67"/>
                    <a:pt x="108" y="67"/>
                  </a:cubicBezTo>
                  <a:lnTo>
                    <a:pt x="74" y="67"/>
                  </a:lnTo>
                  <a:lnTo>
                    <a:pt x="87" y="16"/>
                  </a:lnTo>
                  <a:cubicBezTo>
                    <a:pt x="88" y="14"/>
                    <a:pt x="88" y="12"/>
                    <a:pt x="88" y="11"/>
                  </a:cubicBezTo>
                  <a:cubicBezTo>
                    <a:pt x="88" y="5"/>
                    <a:pt x="83" y="0"/>
                    <a:pt x="76" y="0"/>
                  </a:cubicBezTo>
                  <a:cubicBezTo>
                    <a:pt x="68" y="0"/>
                    <a:pt x="63" y="6"/>
                    <a:pt x="60" y="15"/>
                  </a:cubicBezTo>
                  <a:cubicBezTo>
                    <a:pt x="58" y="23"/>
                    <a:pt x="62" y="7"/>
                    <a:pt x="47" y="67"/>
                  </a:cubicBezTo>
                  <a:lnTo>
                    <a:pt x="11" y="67"/>
                  </a:lnTo>
                  <a:cubicBezTo>
                    <a:pt x="5" y="67"/>
                    <a:pt x="0" y="67"/>
                    <a:pt x="0" y="75"/>
                  </a:cubicBezTo>
                  <a:cubicBezTo>
                    <a:pt x="0" y="80"/>
                    <a:pt x="4" y="80"/>
                    <a:pt x="11" y="80"/>
                  </a:cubicBezTo>
                  <a:lnTo>
                    <a:pt x="44" y="80"/>
                  </a:lnTo>
                  <a:lnTo>
                    <a:pt x="23" y="162"/>
                  </a:lnTo>
                  <a:cubicBezTo>
                    <a:pt x="21" y="171"/>
                    <a:pt x="18" y="183"/>
                    <a:pt x="18" y="188"/>
                  </a:cubicBezTo>
                  <a:cubicBezTo>
                    <a:pt x="18" y="208"/>
                    <a:pt x="35" y="221"/>
                    <a:pt x="55" y="221"/>
                  </a:cubicBezTo>
                  <a:cubicBezTo>
                    <a:pt x="94" y="221"/>
                    <a:pt x="116" y="172"/>
                    <a:pt x="116" y="168"/>
                  </a:cubicBezTo>
                  <a:cubicBezTo>
                    <a:pt x="116" y="163"/>
                    <a:pt x="111" y="163"/>
                    <a:pt x="110" y="163"/>
                  </a:cubicBezTo>
                  <a:cubicBezTo>
                    <a:pt x="106" y="163"/>
                    <a:pt x="106" y="164"/>
                    <a:pt x="103" y="170"/>
                  </a:cubicBezTo>
                  <a:cubicBezTo>
                    <a:pt x="93" y="192"/>
                    <a:pt x="75" y="211"/>
                    <a:pt x="56" y="211"/>
                  </a:cubicBezTo>
                  <a:cubicBezTo>
                    <a:pt x="49" y="211"/>
                    <a:pt x="44" y="207"/>
                    <a:pt x="44" y="194"/>
                  </a:cubicBezTo>
                  <a:cubicBezTo>
                    <a:pt x="44" y="191"/>
                    <a:pt x="45" y="183"/>
                    <a:pt x="46" y="180"/>
                  </a:cubicBezTo>
                  <a:lnTo>
                    <a:pt x="71" y="80"/>
                  </a:ln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1" name="Freeform 283">
              <a:extLst>
                <a:ext uri="{FF2B5EF4-FFF2-40B4-BE49-F238E27FC236}">
                  <a16:creationId xmlns:a16="http://schemas.microsoft.com/office/drawing/2014/main" id="{6CCF2014-E1F2-4757-B7C6-66FAB672E938}"/>
                </a:ext>
              </a:extLst>
            </p:cNvPr>
            <p:cNvSpPr>
              <a:spLocks/>
            </p:cNvSpPr>
            <p:nvPr>
              <p:custDataLst>
                <p:tags r:id="rId51"/>
              </p:custDataLst>
            </p:nvPr>
          </p:nvSpPr>
          <p:spPr bwMode="auto">
            <a:xfrm>
              <a:off x="9445626" y="2071688"/>
              <a:ext cx="69850" cy="358775"/>
            </a:xfrm>
            <a:custGeom>
              <a:avLst/>
              <a:gdLst>
                <a:gd name="T0" fmla="*/ 116 w 116"/>
                <a:gd name="T1" fmla="*/ 249 h 499"/>
                <a:gd name="T2" fmla="*/ 83 w 116"/>
                <a:gd name="T3" fmla="*/ 94 h 499"/>
                <a:gd name="T4" fmla="*/ 5 w 116"/>
                <a:gd name="T5" fmla="*/ 0 h 499"/>
                <a:gd name="T6" fmla="*/ 0 w 116"/>
                <a:gd name="T7" fmla="*/ 5 h 499"/>
                <a:gd name="T8" fmla="*/ 10 w 116"/>
                <a:gd name="T9" fmla="*/ 16 h 499"/>
                <a:gd name="T10" fmla="*/ 87 w 116"/>
                <a:gd name="T11" fmla="*/ 249 h 499"/>
                <a:gd name="T12" fmla="*/ 7 w 116"/>
                <a:gd name="T13" fmla="*/ 485 h 499"/>
                <a:gd name="T14" fmla="*/ 0 w 116"/>
                <a:gd name="T15" fmla="*/ 494 h 499"/>
                <a:gd name="T16" fmla="*/ 5 w 116"/>
                <a:gd name="T17" fmla="*/ 499 h 499"/>
                <a:gd name="T18" fmla="*/ 85 w 116"/>
                <a:gd name="T19" fmla="*/ 401 h 499"/>
                <a:gd name="T20" fmla="*/ 116 w 116"/>
                <a:gd name="T21" fmla="*/ 24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249"/>
                  </a:moveTo>
                  <a:cubicBezTo>
                    <a:pt x="116" y="210"/>
                    <a:pt x="110" y="150"/>
                    <a:pt x="83" y="94"/>
                  </a:cubicBezTo>
                  <a:cubicBezTo>
                    <a:pt x="53" y="32"/>
                    <a:pt x="10" y="0"/>
                    <a:pt x="5" y="0"/>
                  </a:cubicBezTo>
                  <a:cubicBezTo>
                    <a:pt x="2" y="0"/>
                    <a:pt x="0" y="2"/>
                    <a:pt x="0" y="5"/>
                  </a:cubicBezTo>
                  <a:cubicBezTo>
                    <a:pt x="0" y="6"/>
                    <a:pt x="0" y="7"/>
                    <a:pt x="10" y="16"/>
                  </a:cubicBezTo>
                  <a:cubicBezTo>
                    <a:pt x="59" y="66"/>
                    <a:pt x="87" y="145"/>
                    <a:pt x="87" y="249"/>
                  </a:cubicBezTo>
                  <a:cubicBezTo>
                    <a:pt x="87" y="335"/>
                    <a:pt x="69" y="422"/>
                    <a:pt x="7" y="485"/>
                  </a:cubicBezTo>
                  <a:cubicBezTo>
                    <a:pt x="0" y="491"/>
                    <a:pt x="0" y="492"/>
                    <a:pt x="0" y="494"/>
                  </a:cubicBezTo>
                  <a:cubicBezTo>
                    <a:pt x="0" y="497"/>
                    <a:pt x="2" y="499"/>
                    <a:pt x="5" y="499"/>
                  </a:cubicBezTo>
                  <a:cubicBezTo>
                    <a:pt x="10" y="499"/>
                    <a:pt x="55" y="465"/>
                    <a:pt x="85" y="401"/>
                  </a:cubicBezTo>
                  <a:cubicBezTo>
                    <a:pt x="110" y="346"/>
                    <a:pt x="116" y="291"/>
                    <a:pt x="116" y="249"/>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2" name="Freeform 284">
              <a:extLst>
                <a:ext uri="{FF2B5EF4-FFF2-40B4-BE49-F238E27FC236}">
                  <a16:creationId xmlns:a16="http://schemas.microsoft.com/office/drawing/2014/main" id="{22F03B5F-130E-4A8A-9715-5807EEAC9A33}"/>
                </a:ext>
              </a:extLst>
            </p:cNvPr>
            <p:cNvSpPr>
              <a:spLocks/>
            </p:cNvSpPr>
            <p:nvPr>
              <p:custDataLst>
                <p:tags r:id="rId52"/>
              </p:custDataLst>
            </p:nvPr>
          </p:nvSpPr>
          <p:spPr bwMode="auto">
            <a:xfrm>
              <a:off x="9563101" y="2071688"/>
              <a:ext cx="71438" cy="358775"/>
            </a:xfrm>
            <a:custGeom>
              <a:avLst/>
              <a:gdLst>
                <a:gd name="T0" fmla="*/ 116 w 116"/>
                <a:gd name="T1" fmla="*/ 249 h 499"/>
                <a:gd name="T2" fmla="*/ 83 w 116"/>
                <a:gd name="T3" fmla="*/ 94 h 499"/>
                <a:gd name="T4" fmla="*/ 5 w 116"/>
                <a:gd name="T5" fmla="*/ 0 h 499"/>
                <a:gd name="T6" fmla="*/ 0 w 116"/>
                <a:gd name="T7" fmla="*/ 5 h 499"/>
                <a:gd name="T8" fmla="*/ 9 w 116"/>
                <a:gd name="T9" fmla="*/ 16 h 499"/>
                <a:gd name="T10" fmla="*/ 87 w 116"/>
                <a:gd name="T11" fmla="*/ 249 h 499"/>
                <a:gd name="T12" fmla="*/ 6 w 116"/>
                <a:gd name="T13" fmla="*/ 485 h 499"/>
                <a:gd name="T14" fmla="*/ 0 w 116"/>
                <a:gd name="T15" fmla="*/ 494 h 499"/>
                <a:gd name="T16" fmla="*/ 5 w 116"/>
                <a:gd name="T17" fmla="*/ 499 h 499"/>
                <a:gd name="T18" fmla="*/ 84 w 116"/>
                <a:gd name="T19" fmla="*/ 401 h 499"/>
                <a:gd name="T20" fmla="*/ 116 w 116"/>
                <a:gd name="T21" fmla="*/ 24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249"/>
                  </a:moveTo>
                  <a:cubicBezTo>
                    <a:pt x="116" y="210"/>
                    <a:pt x="110" y="150"/>
                    <a:pt x="83" y="94"/>
                  </a:cubicBezTo>
                  <a:cubicBezTo>
                    <a:pt x="53" y="32"/>
                    <a:pt x="10" y="0"/>
                    <a:pt x="5" y="0"/>
                  </a:cubicBezTo>
                  <a:cubicBezTo>
                    <a:pt x="2" y="0"/>
                    <a:pt x="0" y="2"/>
                    <a:pt x="0" y="5"/>
                  </a:cubicBezTo>
                  <a:cubicBezTo>
                    <a:pt x="0" y="6"/>
                    <a:pt x="0" y="7"/>
                    <a:pt x="9" y="16"/>
                  </a:cubicBezTo>
                  <a:cubicBezTo>
                    <a:pt x="58" y="66"/>
                    <a:pt x="87" y="145"/>
                    <a:pt x="87" y="249"/>
                  </a:cubicBezTo>
                  <a:cubicBezTo>
                    <a:pt x="87" y="335"/>
                    <a:pt x="68" y="422"/>
                    <a:pt x="6" y="485"/>
                  </a:cubicBezTo>
                  <a:cubicBezTo>
                    <a:pt x="0" y="491"/>
                    <a:pt x="0" y="492"/>
                    <a:pt x="0" y="494"/>
                  </a:cubicBezTo>
                  <a:cubicBezTo>
                    <a:pt x="0" y="497"/>
                    <a:pt x="2" y="499"/>
                    <a:pt x="5" y="499"/>
                  </a:cubicBezTo>
                  <a:cubicBezTo>
                    <a:pt x="10" y="499"/>
                    <a:pt x="55" y="465"/>
                    <a:pt x="84" y="401"/>
                  </a:cubicBezTo>
                  <a:cubicBezTo>
                    <a:pt x="110" y="346"/>
                    <a:pt x="116" y="291"/>
                    <a:pt x="116" y="249"/>
                  </a:cubicBezTo>
                </a:path>
              </a:pathLst>
            </a:custGeom>
            <a:solidFill>
              <a:schemeClr val="tx1"/>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794986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0D640B6-5DB2-42E0-8C46-DAC156B122EE}"/>
              </a:ext>
            </a:extLst>
          </p:cNvPr>
          <p:cNvSpPr>
            <a:spLocks noGrp="1" noChangeArrowheads="1"/>
          </p:cNvSpPr>
          <p:nvPr>
            <p:ph type="title"/>
          </p:nvPr>
        </p:nvSpPr>
        <p:spPr/>
        <p:txBody>
          <a:bodyPr/>
          <a:lstStyle/>
          <a:p>
            <a:r>
              <a:rPr lang="en-US" altLang="zh-CN" dirty="0"/>
              <a:t>Model free method</a:t>
            </a:r>
            <a:r>
              <a:rPr lang="en-US" altLang="zh-CN" dirty="0">
                <a:latin typeface="Times New Roman" panose="02020603050405020304" pitchFamily="18" charset="0"/>
              </a:rPr>
              <a:t>–</a:t>
            </a:r>
            <a:r>
              <a:rPr lang="en-US" altLang="zh-CN" dirty="0"/>
              <a:t> TD-Q learning</a:t>
            </a:r>
          </a:p>
        </p:txBody>
      </p:sp>
      <mc:AlternateContent xmlns:mc="http://schemas.openxmlformats.org/markup-compatibility/2006">
        <mc:Choice xmlns:a14="http://schemas.microsoft.com/office/drawing/2010/main" Requires="a14">
          <p:sp>
            <p:nvSpPr>
              <p:cNvPr id="21507" name="Rectangle 3">
                <a:extLst>
                  <a:ext uri="{FF2B5EF4-FFF2-40B4-BE49-F238E27FC236}">
                    <a16:creationId xmlns:a16="http://schemas.microsoft.com/office/drawing/2014/main" id="{2D5D4834-63BF-4DBF-8637-451E46F5EA2A}"/>
                  </a:ext>
                </a:extLst>
              </p:cNvPr>
              <p:cNvSpPr>
                <a:spLocks noGrp="1" noChangeArrowheads="1"/>
              </p:cNvSpPr>
              <p:nvPr>
                <p:ph idx="1"/>
              </p:nvPr>
            </p:nvSpPr>
            <p:spPr/>
            <p:txBody>
              <a:bodyPr>
                <a:normAutofit/>
              </a:bodyPr>
              <a:lstStyle/>
              <a:p>
                <a:r>
                  <a:rPr lang="en-US" altLang="zh-CN" sz="2000" dirty="0"/>
                  <a:t>Define Q-value function </a:t>
                </a:r>
              </a:p>
              <a:p>
                <a:pPr lvl="1"/>
                <a14:m>
                  <m:oMath xmlns:m="http://schemas.openxmlformats.org/officeDocument/2006/math">
                    <m:r>
                      <a:rPr lang="en-US" altLang="zh-CN" sz="1800" b="0" i="1" smtClean="0">
                        <a:latin typeface="Cambria Math" panose="02040503050406030204" pitchFamily="18" charset="0"/>
                      </a:rPr>
                      <m:t>𝑈</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𝑠</m:t>
                        </m:r>
                      </m:e>
                    </m:d>
                    <m:r>
                      <a:rPr lang="en-US" altLang="zh-CN" sz="1800" b="0" i="1" smtClean="0">
                        <a:latin typeface="Cambria Math" panose="02040503050406030204" pitchFamily="18" charset="0"/>
                      </a:rPr>
                      <m:t>=</m:t>
                    </m:r>
                    <m:func>
                      <m:funcPr>
                        <m:ctrlPr>
                          <a:rPr lang="en-US" altLang="zh-CN" sz="1800" b="0" i="1" smtClean="0">
                            <a:latin typeface="Cambria Math" panose="02040503050406030204" pitchFamily="18" charset="0"/>
                          </a:rPr>
                        </m:ctrlPr>
                      </m:funcPr>
                      <m:fName>
                        <m:limLow>
                          <m:limLowPr>
                            <m:ctrlPr>
                              <a:rPr lang="en-US" altLang="zh-CN" sz="1800" b="0" i="1" smtClean="0">
                                <a:latin typeface="Cambria Math" panose="02040503050406030204" pitchFamily="18" charset="0"/>
                              </a:rPr>
                            </m:ctrlPr>
                          </m:limLowPr>
                          <m:e>
                            <m:r>
                              <m:rPr>
                                <m:sty m:val="p"/>
                              </m:rPr>
                              <a:rPr lang="en-US" altLang="zh-CN" sz="1800" b="0" i="0" smtClean="0">
                                <a:latin typeface="Cambria Math" panose="02040503050406030204" pitchFamily="18" charset="0"/>
                              </a:rPr>
                              <m:t>max</m:t>
                            </m:r>
                          </m:e>
                          <m:lim>
                            <m:r>
                              <a:rPr lang="en-US" altLang="zh-CN" sz="1800" b="0" i="1" smtClean="0">
                                <a:latin typeface="Cambria Math" panose="02040503050406030204" pitchFamily="18" charset="0"/>
                              </a:rPr>
                              <m:t>𝑎</m:t>
                            </m:r>
                          </m:lim>
                        </m:limLow>
                      </m:fName>
                      <m:e>
                        <m:r>
                          <a:rPr lang="en-US" altLang="zh-CN" sz="1800" b="0" i="1" smtClean="0">
                            <a:latin typeface="Cambria Math" panose="02040503050406030204" pitchFamily="18" charset="0"/>
                          </a:rPr>
                          <m:t>𝑄</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𝑠</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𝑎</m:t>
                        </m:r>
                        <m:r>
                          <a:rPr lang="en-US" altLang="zh-CN" sz="1800" b="0" i="1" smtClean="0">
                            <a:latin typeface="Cambria Math" panose="02040503050406030204" pitchFamily="18" charset="0"/>
                          </a:rPr>
                          <m:t>)</m:t>
                        </m:r>
                      </m:e>
                    </m:func>
                  </m:oMath>
                </a14:m>
                <a:endParaRPr lang="en-US" altLang="zh-CN" sz="1800" dirty="0"/>
              </a:p>
              <a:p>
                <a:r>
                  <a:rPr lang="en-US" altLang="zh-CN" sz="2000" dirty="0"/>
                  <a:t>Q-value function updating rule</a:t>
                </a:r>
              </a:p>
              <a:p>
                <a:pPr lvl="1"/>
                <a14:m>
                  <m:oMath xmlns:m="http://schemas.openxmlformats.org/officeDocument/2006/math">
                    <m:r>
                      <a:rPr lang="en-US" altLang="zh-CN" sz="1800" b="0" i="1" smtClean="0">
                        <a:latin typeface="Cambria Math" panose="02040503050406030204" pitchFamily="18" charset="0"/>
                      </a:rPr>
                      <m:t>𝑈</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𝑠</m:t>
                        </m:r>
                      </m:e>
                    </m:d>
                    <m:r>
                      <a:rPr lang="en-US" altLang="zh-CN" sz="1800" b="0" i="1" smtClean="0">
                        <a:latin typeface="Cambria Math" panose="02040503050406030204" pitchFamily="18" charset="0"/>
                      </a:rPr>
                      <m:t>=</m:t>
                    </m:r>
                    <m:func>
                      <m:funcPr>
                        <m:ctrlPr>
                          <a:rPr lang="en-US" altLang="zh-CN" sz="1800" b="0" i="1" smtClean="0">
                            <a:latin typeface="Cambria Math" panose="02040503050406030204" pitchFamily="18" charset="0"/>
                          </a:rPr>
                        </m:ctrlPr>
                      </m:funcPr>
                      <m:fName>
                        <m:limLow>
                          <m:limLowPr>
                            <m:ctrlPr>
                              <a:rPr lang="en-US" altLang="zh-CN" sz="1800" b="0" i="1" smtClean="0">
                                <a:latin typeface="Cambria Math" panose="02040503050406030204" pitchFamily="18" charset="0"/>
                              </a:rPr>
                            </m:ctrlPr>
                          </m:limLowPr>
                          <m:e>
                            <m:r>
                              <m:rPr>
                                <m:sty m:val="p"/>
                              </m:rPr>
                              <a:rPr lang="en-US" altLang="zh-CN" sz="1800" b="0" i="0" smtClean="0">
                                <a:latin typeface="Cambria Math" panose="02040503050406030204" pitchFamily="18" charset="0"/>
                              </a:rPr>
                              <m:t>max</m:t>
                            </m:r>
                          </m:e>
                          <m:lim>
                            <m:r>
                              <a:rPr lang="en-US" altLang="zh-CN" sz="1800" b="0" i="1" smtClean="0">
                                <a:latin typeface="Cambria Math" panose="02040503050406030204" pitchFamily="18" charset="0"/>
                              </a:rPr>
                              <m:t>𝑎</m:t>
                            </m:r>
                          </m:lim>
                        </m:limLow>
                      </m:fName>
                      <m:e>
                        <m:r>
                          <a:rPr lang="en-US" altLang="zh-CN" sz="1800" b="0" i="1" smtClean="0">
                            <a:latin typeface="Cambria Math" panose="02040503050406030204" pitchFamily="18" charset="0"/>
                          </a:rPr>
                          <m:t>𝑅</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𝑠</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𝑎</m:t>
                            </m:r>
                          </m:e>
                        </m:d>
                        <m:r>
                          <a:rPr lang="en-US" altLang="zh-CN" sz="1800" b="0" i="1" smtClean="0">
                            <a:latin typeface="Cambria Math" panose="02040503050406030204" pitchFamily="18" charset="0"/>
                          </a:rPr>
                          <m:t>+</m:t>
                        </m:r>
                        <m:r>
                          <a:rPr lang="zh-CN" altLang="en-US" sz="1800" b="0" i="1" smtClean="0">
                            <a:latin typeface="Cambria Math" panose="02040503050406030204" pitchFamily="18" charset="0"/>
                          </a:rPr>
                          <m:t>𝛾</m:t>
                        </m:r>
                      </m:e>
                    </m:func>
                    <m:nary>
                      <m:naryPr>
                        <m:chr m:val="∑"/>
                        <m:supHide m:val="on"/>
                        <m:ctrlPr>
                          <a:rPr lang="en-US" altLang="zh-CN" sz="1800" b="0" i="1" smtClean="0">
                            <a:latin typeface="Cambria Math" panose="02040503050406030204" pitchFamily="18" charset="0"/>
                          </a:rPr>
                        </m:ctrlPr>
                      </m:naryPr>
                      <m:sub>
                        <m:r>
                          <m:rPr>
                            <m:brk m:alnAt="7"/>
                          </m:rPr>
                          <a:rPr lang="en-US" altLang="zh-CN" sz="1800" b="0" i="1" smtClean="0">
                            <a:latin typeface="Cambria Math" panose="02040503050406030204" pitchFamily="18" charset="0"/>
                          </a:rPr>
                          <m:t>𝑠</m:t>
                        </m:r>
                        <m:r>
                          <a:rPr lang="en-US" altLang="zh-CN" sz="1800" b="0" i="1" smtClean="0">
                            <a:latin typeface="Cambria Math" panose="02040503050406030204" pitchFamily="18" charset="0"/>
                          </a:rPr>
                          <m:t>′</m:t>
                        </m:r>
                      </m:sub>
                      <m:sup/>
                      <m:e>
                        <m:r>
                          <a:rPr lang="en-US" altLang="zh-CN" sz="1800" b="0" i="1" smtClean="0">
                            <a:latin typeface="Cambria Math" panose="02040503050406030204" pitchFamily="18" charset="0"/>
                          </a:rPr>
                          <m:t>𝑇</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𝑠</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𝑎</m:t>
                            </m:r>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𝑠</m:t>
                                </m:r>
                              </m:e>
                              <m:sup>
                                <m:r>
                                  <a:rPr lang="en-US" altLang="zh-CN" sz="1800" b="0" i="1" smtClean="0">
                                    <a:latin typeface="Cambria Math" panose="02040503050406030204" pitchFamily="18" charset="0"/>
                                  </a:rPr>
                                  <m:t>′</m:t>
                                </m:r>
                              </m:sup>
                            </m:sSup>
                          </m:e>
                        </m:d>
                        <m:r>
                          <a:rPr lang="en-US" altLang="zh-CN" sz="1800" b="0" i="1" smtClean="0">
                            <a:latin typeface="Cambria Math" panose="02040503050406030204" pitchFamily="18" charset="0"/>
                          </a:rPr>
                          <m:t>𝑈</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𝑠</m:t>
                        </m:r>
                        <m:r>
                          <a:rPr lang="en-US" altLang="zh-CN" sz="1800" b="0" i="1" smtClean="0">
                            <a:latin typeface="Cambria Math" panose="02040503050406030204" pitchFamily="18" charset="0"/>
                          </a:rPr>
                          <m:t>′)</m:t>
                        </m:r>
                      </m:e>
                    </m:nary>
                  </m:oMath>
                </a14:m>
                <a:endParaRPr lang="en-US" altLang="zh-CN" sz="1800" dirty="0"/>
              </a:p>
              <a:p>
                <a:pPr lvl="1"/>
                <a14:m>
                  <m:oMath xmlns:m="http://schemas.openxmlformats.org/officeDocument/2006/math">
                    <m:r>
                      <a:rPr lang="en-US" altLang="zh-CN" sz="1800" b="0" i="1" smtClean="0">
                        <a:latin typeface="Cambria Math" panose="02040503050406030204" pitchFamily="18" charset="0"/>
                      </a:rPr>
                      <m:t>𝑄</m:t>
                    </m:r>
                    <m:d>
                      <m:dPr>
                        <m:ctrlPr>
                          <a:rPr lang="en-US" altLang="zh-CN" sz="1800" i="1">
                            <a:latin typeface="Cambria Math" panose="02040503050406030204" pitchFamily="18" charset="0"/>
                          </a:rPr>
                        </m:ctrlPr>
                      </m:dPr>
                      <m:e>
                        <m:r>
                          <a:rPr lang="en-US" altLang="zh-CN" sz="1800" i="1">
                            <a:latin typeface="Cambria Math" panose="02040503050406030204" pitchFamily="18" charset="0"/>
                          </a:rPr>
                          <m:t>𝑠</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𝑎</m:t>
                        </m:r>
                      </m:e>
                    </m:d>
                    <m:r>
                      <a:rPr lang="en-US" altLang="zh-CN" sz="1800" i="1">
                        <a:latin typeface="Cambria Math" panose="02040503050406030204" pitchFamily="18" charset="0"/>
                      </a:rPr>
                      <m:t>=</m:t>
                    </m:r>
                    <m:func>
                      <m:funcPr>
                        <m:ctrlPr>
                          <a:rPr lang="en-US" altLang="zh-CN" sz="1800" i="1">
                            <a:latin typeface="Cambria Math" panose="02040503050406030204" pitchFamily="18" charset="0"/>
                          </a:rPr>
                        </m:ctrlPr>
                      </m:funcPr>
                      <m:fName>
                        <m:r>
                          <a:rPr lang="en-US" altLang="zh-CN" sz="1800" i="1">
                            <a:latin typeface="Cambria Math" panose="02040503050406030204" pitchFamily="18" charset="0"/>
                          </a:rPr>
                          <m:t>𝑅</m:t>
                        </m:r>
                        <m:d>
                          <m:dPr>
                            <m:ctrlPr>
                              <a:rPr lang="en-US" altLang="zh-CN" sz="1800" i="1">
                                <a:latin typeface="Cambria Math" panose="02040503050406030204" pitchFamily="18" charset="0"/>
                              </a:rPr>
                            </m:ctrlPr>
                          </m:dPr>
                          <m:e>
                            <m:r>
                              <a:rPr lang="en-US" altLang="zh-CN" sz="1800" i="1">
                                <a:latin typeface="Cambria Math" panose="02040503050406030204" pitchFamily="18" charset="0"/>
                              </a:rPr>
                              <m:t>𝑠</m:t>
                            </m:r>
                            <m:r>
                              <a:rPr lang="en-US" altLang="zh-CN" sz="1800" i="1">
                                <a:latin typeface="Cambria Math" panose="02040503050406030204" pitchFamily="18" charset="0"/>
                              </a:rPr>
                              <m:t>,</m:t>
                            </m:r>
                            <m:r>
                              <a:rPr lang="en-US" altLang="zh-CN" sz="1800" i="1">
                                <a:latin typeface="Cambria Math" panose="02040503050406030204" pitchFamily="18" charset="0"/>
                              </a:rPr>
                              <m:t>𝑎</m:t>
                            </m:r>
                          </m:e>
                        </m:d>
                      </m:fName>
                      <m:e>
                        <m:r>
                          <a:rPr lang="en-US" altLang="zh-CN" sz="1800" i="1">
                            <a:latin typeface="Cambria Math" panose="02040503050406030204" pitchFamily="18" charset="0"/>
                          </a:rPr>
                          <m:t>+</m:t>
                        </m:r>
                        <m:r>
                          <a:rPr lang="zh-CN" altLang="en-US" sz="1800" i="1">
                            <a:latin typeface="Cambria Math" panose="02040503050406030204" pitchFamily="18" charset="0"/>
                          </a:rPr>
                          <m:t>𝛾</m:t>
                        </m:r>
                      </m:e>
                    </m:func>
                    <m:nary>
                      <m:naryPr>
                        <m:chr m:val="∑"/>
                        <m:supHide m:val="on"/>
                        <m:ctrlPr>
                          <a:rPr lang="en-US" altLang="zh-CN" sz="1800" i="1">
                            <a:latin typeface="Cambria Math" panose="02040503050406030204" pitchFamily="18" charset="0"/>
                          </a:rPr>
                        </m:ctrlPr>
                      </m:naryPr>
                      <m:sub>
                        <m:r>
                          <m:rPr>
                            <m:brk m:alnAt="7"/>
                          </m:rPr>
                          <a:rPr lang="en-US" altLang="zh-CN" sz="1800" i="1">
                            <a:latin typeface="Cambria Math" panose="02040503050406030204" pitchFamily="18" charset="0"/>
                          </a:rPr>
                          <m:t>𝑠</m:t>
                        </m:r>
                        <m:r>
                          <a:rPr lang="en-US" altLang="zh-CN" sz="1800" i="1">
                            <a:latin typeface="Cambria Math" panose="02040503050406030204" pitchFamily="18" charset="0"/>
                          </a:rPr>
                          <m:t>′</m:t>
                        </m:r>
                      </m:sub>
                      <m:sup/>
                      <m:e>
                        <m:r>
                          <a:rPr lang="en-US" altLang="zh-CN" sz="1800" i="1">
                            <a:latin typeface="Cambria Math" panose="02040503050406030204" pitchFamily="18" charset="0"/>
                          </a:rPr>
                          <m:t>𝑇</m:t>
                        </m:r>
                        <m:d>
                          <m:dPr>
                            <m:ctrlPr>
                              <a:rPr lang="en-US" altLang="zh-CN" sz="1800" i="1">
                                <a:latin typeface="Cambria Math" panose="02040503050406030204" pitchFamily="18" charset="0"/>
                              </a:rPr>
                            </m:ctrlPr>
                          </m:dPr>
                          <m:e>
                            <m:r>
                              <a:rPr lang="en-US" altLang="zh-CN" sz="1800" i="1">
                                <a:latin typeface="Cambria Math" panose="02040503050406030204" pitchFamily="18" charset="0"/>
                              </a:rPr>
                              <m:t>𝑠</m:t>
                            </m:r>
                            <m:r>
                              <a:rPr lang="en-US" altLang="zh-CN" sz="1800" i="1">
                                <a:latin typeface="Cambria Math" panose="02040503050406030204" pitchFamily="18" charset="0"/>
                              </a:rPr>
                              <m:t>,</m:t>
                            </m:r>
                            <m:r>
                              <a:rPr lang="en-US" altLang="zh-CN" sz="1800" i="1">
                                <a:latin typeface="Cambria Math" panose="02040503050406030204" pitchFamily="18" charset="0"/>
                              </a:rPr>
                              <m:t>𝑎</m:t>
                            </m:r>
                            <m:r>
                              <a:rPr lang="en-US" altLang="zh-CN" sz="1800" i="1">
                                <a:latin typeface="Cambria Math" panose="02040503050406030204" pitchFamily="18" charset="0"/>
                              </a:rPr>
                              <m:t>,</m:t>
                            </m:r>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𝑠</m:t>
                                </m:r>
                              </m:e>
                              <m:sup>
                                <m:r>
                                  <a:rPr lang="en-US" altLang="zh-CN" sz="1800" i="1">
                                    <a:latin typeface="Cambria Math" panose="02040503050406030204" pitchFamily="18" charset="0"/>
                                  </a:rPr>
                                  <m:t>′</m:t>
                                </m:r>
                              </m:sup>
                            </m:sSup>
                          </m:e>
                        </m:d>
                        <m:r>
                          <a:rPr lang="en-US" altLang="zh-CN" sz="1800" i="1">
                            <a:latin typeface="Cambria Math" panose="02040503050406030204" pitchFamily="18" charset="0"/>
                          </a:rPr>
                          <m:t>𝑈</m:t>
                        </m:r>
                        <m:r>
                          <a:rPr lang="en-US" altLang="zh-CN" sz="1800" i="1">
                            <a:latin typeface="Cambria Math" panose="02040503050406030204" pitchFamily="18" charset="0"/>
                          </a:rPr>
                          <m:t>(</m:t>
                        </m:r>
                        <m:r>
                          <a:rPr lang="en-US" altLang="zh-CN" sz="1800" i="1">
                            <a:latin typeface="Cambria Math" panose="02040503050406030204" pitchFamily="18" charset="0"/>
                          </a:rPr>
                          <m:t>𝑠</m:t>
                        </m:r>
                        <m:r>
                          <a:rPr lang="en-US" altLang="zh-CN" sz="1800" i="1">
                            <a:latin typeface="Cambria Math" panose="02040503050406030204" pitchFamily="18" charset="0"/>
                          </a:rPr>
                          <m:t>′)</m:t>
                        </m:r>
                      </m:e>
                    </m:nary>
                  </m:oMath>
                </a14:m>
                <a:endParaRPr lang="en-US" altLang="zh-CN" sz="1800" dirty="0"/>
              </a:p>
              <a:p>
                <a:pPr lvl="1"/>
                <a14:m>
                  <m:oMath xmlns:m="http://schemas.openxmlformats.org/officeDocument/2006/math">
                    <m:r>
                      <a:rPr lang="en-US" altLang="zh-CN" sz="1800" b="0" i="1" smtClean="0">
                        <a:latin typeface="Cambria Math" panose="02040503050406030204" pitchFamily="18" charset="0"/>
                      </a:rPr>
                      <m:t>𝑄</m:t>
                    </m:r>
                    <m:d>
                      <m:dPr>
                        <m:ctrlPr>
                          <a:rPr lang="en-US" altLang="zh-CN" sz="1800" i="1">
                            <a:latin typeface="Cambria Math" panose="02040503050406030204" pitchFamily="18" charset="0"/>
                          </a:rPr>
                        </m:ctrlPr>
                      </m:dPr>
                      <m:e>
                        <m:r>
                          <a:rPr lang="en-US" altLang="zh-CN" sz="1800" i="1">
                            <a:latin typeface="Cambria Math" panose="02040503050406030204" pitchFamily="18" charset="0"/>
                          </a:rPr>
                          <m:t>𝑠</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𝑎</m:t>
                        </m:r>
                      </m:e>
                    </m:d>
                    <m:r>
                      <a:rPr lang="en-US" altLang="zh-CN" sz="1800" i="1">
                        <a:latin typeface="Cambria Math" panose="02040503050406030204" pitchFamily="18" charset="0"/>
                      </a:rPr>
                      <m:t>=</m:t>
                    </m:r>
                    <m:func>
                      <m:funcPr>
                        <m:ctrlPr>
                          <a:rPr lang="en-US" altLang="zh-CN" sz="1800" i="1">
                            <a:latin typeface="Cambria Math" panose="02040503050406030204" pitchFamily="18" charset="0"/>
                          </a:rPr>
                        </m:ctrlPr>
                      </m:funcPr>
                      <m:fName>
                        <m:r>
                          <a:rPr lang="en-US" altLang="zh-CN" sz="1800" i="1">
                            <a:latin typeface="Cambria Math" panose="02040503050406030204" pitchFamily="18" charset="0"/>
                          </a:rPr>
                          <m:t>𝑅</m:t>
                        </m:r>
                        <m:d>
                          <m:dPr>
                            <m:ctrlPr>
                              <a:rPr lang="en-US" altLang="zh-CN" sz="1800" i="1">
                                <a:latin typeface="Cambria Math" panose="02040503050406030204" pitchFamily="18" charset="0"/>
                              </a:rPr>
                            </m:ctrlPr>
                          </m:dPr>
                          <m:e>
                            <m:r>
                              <a:rPr lang="en-US" altLang="zh-CN" sz="1800" i="1">
                                <a:latin typeface="Cambria Math" panose="02040503050406030204" pitchFamily="18" charset="0"/>
                              </a:rPr>
                              <m:t>𝑠</m:t>
                            </m:r>
                            <m:r>
                              <a:rPr lang="en-US" altLang="zh-CN" sz="1800" i="1">
                                <a:latin typeface="Cambria Math" panose="02040503050406030204" pitchFamily="18" charset="0"/>
                              </a:rPr>
                              <m:t>,</m:t>
                            </m:r>
                            <m:r>
                              <a:rPr lang="en-US" altLang="zh-CN" sz="1800" i="1">
                                <a:latin typeface="Cambria Math" panose="02040503050406030204" pitchFamily="18" charset="0"/>
                              </a:rPr>
                              <m:t>𝑎</m:t>
                            </m:r>
                          </m:e>
                        </m:d>
                      </m:fName>
                      <m:e>
                        <m:r>
                          <a:rPr lang="en-US" altLang="zh-CN" sz="1800" i="1">
                            <a:latin typeface="Cambria Math" panose="02040503050406030204" pitchFamily="18" charset="0"/>
                          </a:rPr>
                          <m:t>+</m:t>
                        </m:r>
                        <m:r>
                          <a:rPr lang="zh-CN" altLang="en-US" sz="1800" i="1">
                            <a:latin typeface="Cambria Math" panose="02040503050406030204" pitchFamily="18" charset="0"/>
                          </a:rPr>
                          <m:t>𝛾</m:t>
                        </m:r>
                      </m:e>
                    </m:func>
                    <m:nary>
                      <m:naryPr>
                        <m:chr m:val="∑"/>
                        <m:supHide m:val="on"/>
                        <m:ctrlPr>
                          <a:rPr lang="en-US" altLang="zh-CN" sz="1800" i="1">
                            <a:latin typeface="Cambria Math" panose="02040503050406030204" pitchFamily="18" charset="0"/>
                          </a:rPr>
                        </m:ctrlPr>
                      </m:naryPr>
                      <m:sub>
                        <m:r>
                          <m:rPr>
                            <m:brk m:alnAt="7"/>
                          </m:rPr>
                          <a:rPr lang="en-US" altLang="zh-CN" sz="1800" i="1">
                            <a:latin typeface="Cambria Math" panose="02040503050406030204" pitchFamily="18" charset="0"/>
                          </a:rPr>
                          <m:t>𝑠</m:t>
                        </m:r>
                        <m:r>
                          <a:rPr lang="en-US" altLang="zh-CN" sz="1800" i="1">
                            <a:latin typeface="Cambria Math" panose="02040503050406030204" pitchFamily="18" charset="0"/>
                          </a:rPr>
                          <m:t>′</m:t>
                        </m:r>
                      </m:sub>
                      <m:sup/>
                      <m:e>
                        <m:r>
                          <a:rPr lang="en-US" altLang="zh-CN" sz="1800" i="1">
                            <a:latin typeface="Cambria Math" panose="02040503050406030204" pitchFamily="18" charset="0"/>
                          </a:rPr>
                          <m:t>𝑇</m:t>
                        </m:r>
                        <m:d>
                          <m:dPr>
                            <m:ctrlPr>
                              <a:rPr lang="en-US" altLang="zh-CN" sz="1800" i="1">
                                <a:latin typeface="Cambria Math" panose="02040503050406030204" pitchFamily="18" charset="0"/>
                              </a:rPr>
                            </m:ctrlPr>
                          </m:dPr>
                          <m:e>
                            <m:r>
                              <a:rPr lang="en-US" altLang="zh-CN" sz="1800" i="1">
                                <a:latin typeface="Cambria Math" panose="02040503050406030204" pitchFamily="18" charset="0"/>
                              </a:rPr>
                              <m:t>𝑠</m:t>
                            </m:r>
                            <m:r>
                              <a:rPr lang="en-US" altLang="zh-CN" sz="1800" i="1">
                                <a:latin typeface="Cambria Math" panose="02040503050406030204" pitchFamily="18" charset="0"/>
                              </a:rPr>
                              <m:t>,</m:t>
                            </m:r>
                            <m:r>
                              <a:rPr lang="en-US" altLang="zh-CN" sz="1800" i="1">
                                <a:latin typeface="Cambria Math" panose="02040503050406030204" pitchFamily="18" charset="0"/>
                              </a:rPr>
                              <m:t>𝑎</m:t>
                            </m:r>
                            <m:r>
                              <a:rPr lang="en-US" altLang="zh-CN" sz="1800" i="1">
                                <a:latin typeface="Cambria Math" panose="02040503050406030204" pitchFamily="18" charset="0"/>
                              </a:rPr>
                              <m:t>,</m:t>
                            </m:r>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𝑠</m:t>
                                </m:r>
                              </m:e>
                              <m:sup>
                                <m:r>
                                  <a:rPr lang="en-US" altLang="zh-CN" sz="1800" i="1">
                                    <a:latin typeface="Cambria Math" panose="02040503050406030204" pitchFamily="18" charset="0"/>
                                  </a:rPr>
                                  <m:t>′</m:t>
                                </m:r>
                              </m:sup>
                            </m:sSup>
                          </m:e>
                        </m:d>
                        <m:r>
                          <a:rPr lang="en-US" altLang="zh-CN" sz="1800" b="0" i="1" smtClean="0">
                            <a:latin typeface="Cambria Math" panose="02040503050406030204" pitchFamily="18" charset="0"/>
                          </a:rPr>
                          <m:t> </m:t>
                        </m:r>
                        <m:func>
                          <m:funcPr>
                            <m:ctrlPr>
                              <a:rPr lang="en-US" altLang="zh-CN" sz="1800" b="0" i="1" smtClean="0">
                                <a:latin typeface="Cambria Math" panose="02040503050406030204" pitchFamily="18" charset="0"/>
                              </a:rPr>
                            </m:ctrlPr>
                          </m:funcPr>
                          <m:fName>
                            <m:limLow>
                              <m:limLowPr>
                                <m:ctrlPr>
                                  <a:rPr lang="en-US" altLang="zh-CN" sz="1800" b="0" i="1" smtClean="0">
                                    <a:latin typeface="Cambria Math" panose="02040503050406030204" pitchFamily="18" charset="0"/>
                                  </a:rPr>
                                </m:ctrlPr>
                              </m:limLowPr>
                              <m:e>
                                <m:r>
                                  <m:rPr>
                                    <m:sty m:val="p"/>
                                  </m:rPr>
                                  <a:rPr lang="en-US" altLang="zh-CN" sz="1800" b="0" i="0" smtClean="0">
                                    <a:latin typeface="Cambria Math" panose="02040503050406030204" pitchFamily="18" charset="0"/>
                                  </a:rPr>
                                  <m:t>max</m:t>
                                </m:r>
                              </m:e>
                              <m:lim>
                                <m:r>
                                  <a:rPr lang="en-US" altLang="zh-CN" sz="1800" b="0" i="1" smtClean="0">
                                    <a:latin typeface="Cambria Math" panose="02040503050406030204" pitchFamily="18" charset="0"/>
                                  </a:rPr>
                                  <m:t>𝑎</m:t>
                                </m:r>
                                <m:r>
                                  <a:rPr lang="en-US" altLang="zh-CN" sz="1800" b="0" i="1" smtClean="0">
                                    <a:latin typeface="Cambria Math" panose="02040503050406030204" pitchFamily="18" charset="0"/>
                                  </a:rPr>
                                  <m:t>′</m:t>
                                </m:r>
                              </m:lim>
                            </m:limLow>
                          </m:fName>
                          <m:e>
                            <m:r>
                              <a:rPr lang="en-US" altLang="zh-CN" sz="1800" i="1">
                                <a:latin typeface="Cambria Math" panose="02040503050406030204" pitchFamily="18" charset="0"/>
                              </a:rPr>
                              <m:t>𝑄</m:t>
                            </m:r>
                            <m:r>
                              <a:rPr lang="en-US" altLang="zh-CN" sz="1800" i="1">
                                <a:latin typeface="Cambria Math" panose="02040503050406030204" pitchFamily="18" charset="0"/>
                              </a:rPr>
                              <m:t>(</m:t>
                            </m:r>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𝑠</m:t>
                                </m:r>
                              </m:e>
                              <m:sup>
                                <m:r>
                                  <a:rPr lang="en-US" altLang="zh-CN" sz="1800" i="1">
                                    <a:latin typeface="Cambria Math" panose="02040503050406030204" pitchFamily="18" charset="0"/>
                                  </a:rPr>
                                  <m:t>′</m:t>
                                </m:r>
                              </m:sup>
                            </m:sSup>
                            <m:r>
                              <a:rPr lang="en-US" altLang="zh-CN" sz="1800" i="1">
                                <a:latin typeface="Cambria Math" panose="02040503050406030204" pitchFamily="18" charset="0"/>
                              </a:rPr>
                              <m:t>,</m:t>
                            </m:r>
                            <m:r>
                              <a:rPr lang="en-US" altLang="zh-CN" sz="1800" i="1">
                                <a:latin typeface="Cambria Math" panose="02040503050406030204" pitchFamily="18" charset="0"/>
                              </a:rPr>
                              <m:t>𝑎</m:t>
                            </m:r>
                            <m:r>
                              <a:rPr lang="en-US" altLang="zh-CN" sz="1800" i="1">
                                <a:latin typeface="Cambria Math" panose="02040503050406030204" pitchFamily="18" charset="0"/>
                              </a:rPr>
                              <m:t>′)</m:t>
                            </m:r>
                          </m:e>
                        </m:func>
                      </m:e>
                    </m:nary>
                  </m:oMath>
                </a14:m>
                <a:endParaRPr lang="en-US" altLang="zh-CN" dirty="0"/>
              </a:p>
              <a:p>
                <a:r>
                  <a:rPr lang="en-US" altLang="zh-CN" sz="2000" dirty="0"/>
                  <a:t>Key idea of TD-Q learning</a:t>
                </a:r>
              </a:p>
              <a:p>
                <a:pPr lvl="1"/>
                <a:r>
                  <a:rPr lang="en-US" altLang="zh-CN" sz="1800" dirty="0"/>
                  <a:t>Combined with temporal difference approach</a:t>
                </a:r>
              </a:p>
              <a:p>
                <a:pPr lvl="1"/>
                <a:r>
                  <a:rPr lang="en-US" altLang="zh-CN" sz="1800" dirty="0"/>
                  <a:t>The updating rule</a:t>
                </a:r>
              </a:p>
              <a:p>
                <a:pPr lvl="1"/>
                <a14:m>
                  <m:oMath xmlns:m="http://schemas.openxmlformats.org/officeDocument/2006/math">
                    <m:r>
                      <a:rPr lang="en-US" altLang="zh-CN" sz="1800" b="0" i="1" smtClean="0">
                        <a:latin typeface="Cambria Math" panose="02040503050406030204" pitchFamily="18" charset="0"/>
                      </a:rPr>
                      <m:t>𝑄</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𝑠</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𝑎</m:t>
                        </m:r>
                      </m:e>
                    </m:d>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𝑄</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𝑠</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𝑎</m:t>
                        </m:r>
                      </m:e>
                    </m:d>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𝛼</m:t>
                    </m:r>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𝑟</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𝛾</m:t>
                    </m:r>
                    <m:func>
                      <m:funcPr>
                        <m:ctrlPr>
                          <a:rPr lang="en-US" altLang="zh-CN" sz="1800" b="0" i="1" smtClean="0">
                            <a:latin typeface="Cambria Math" panose="02040503050406030204" pitchFamily="18" charset="0"/>
                          </a:rPr>
                        </m:ctrlPr>
                      </m:funcPr>
                      <m:fName>
                        <m:limLow>
                          <m:limLowPr>
                            <m:ctrlPr>
                              <a:rPr lang="en-US" altLang="zh-CN" sz="1800" b="0" i="1" smtClean="0">
                                <a:latin typeface="Cambria Math" panose="02040503050406030204" pitchFamily="18" charset="0"/>
                              </a:rPr>
                            </m:ctrlPr>
                          </m:limLowPr>
                          <m:e>
                            <m:r>
                              <m:rPr>
                                <m:sty m:val="p"/>
                              </m:rPr>
                              <a:rPr lang="en-US" altLang="zh-CN" sz="1800" b="0" i="0" smtClean="0">
                                <a:latin typeface="Cambria Math" panose="02040503050406030204" pitchFamily="18" charset="0"/>
                              </a:rPr>
                              <m:t>max</m:t>
                            </m:r>
                          </m:e>
                          <m:lim>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𝑎</m:t>
                                </m:r>
                              </m:e>
                              <m:sup>
                                <m:r>
                                  <a:rPr lang="en-US" altLang="zh-CN" sz="1800" b="0" i="1" smtClean="0">
                                    <a:latin typeface="Cambria Math" panose="02040503050406030204" pitchFamily="18" charset="0"/>
                                  </a:rPr>
                                  <m:t>′</m:t>
                                </m:r>
                              </m:sup>
                            </m:sSup>
                          </m:lim>
                        </m:limLow>
                      </m:fName>
                      <m:e>
                        <m:r>
                          <a:rPr lang="en-US" altLang="zh-CN" sz="1800" b="0" i="1" smtClean="0">
                            <a:latin typeface="Cambria Math" panose="02040503050406030204" pitchFamily="18" charset="0"/>
                          </a:rPr>
                          <m:t>𝑄</m:t>
                        </m:r>
                        <m:d>
                          <m:dPr>
                            <m:ctrlPr>
                              <a:rPr lang="en-US" altLang="zh-CN" sz="1800" b="0" i="1" smtClean="0">
                                <a:latin typeface="Cambria Math" panose="02040503050406030204" pitchFamily="18" charset="0"/>
                              </a:rPr>
                            </m:ctrlPr>
                          </m:dPr>
                          <m:e>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𝑠</m:t>
                                </m:r>
                              </m:e>
                              <m:sup>
                                <m:r>
                                  <a:rPr lang="en-US" altLang="zh-CN" sz="1800" b="0" i="1" smtClean="0">
                                    <a:latin typeface="Cambria Math" panose="02040503050406030204" pitchFamily="18" charset="0"/>
                                  </a:rPr>
                                  <m:t>′</m:t>
                                </m:r>
                              </m:sup>
                            </m:sSup>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𝑎</m:t>
                                </m:r>
                              </m:e>
                              <m:sup>
                                <m:r>
                                  <a:rPr lang="en-US" altLang="zh-CN" sz="1800" b="0" i="1" smtClean="0">
                                    <a:latin typeface="Cambria Math" panose="02040503050406030204" pitchFamily="18" charset="0"/>
                                  </a:rPr>
                                  <m:t>′</m:t>
                                </m:r>
                              </m:sup>
                            </m:sSup>
                          </m:e>
                        </m:d>
                      </m:e>
                    </m:func>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𝑄</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𝑠</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𝑎</m:t>
                    </m:r>
                    <m:r>
                      <a:rPr lang="en-US" altLang="zh-CN" sz="1800" b="0" i="1" smtClean="0">
                        <a:latin typeface="Cambria Math" panose="02040503050406030204" pitchFamily="18" charset="0"/>
                      </a:rPr>
                      <m:t>))</m:t>
                    </m:r>
                  </m:oMath>
                </a14:m>
                <a:endParaRPr lang="en-US" altLang="zh-CN" sz="1800" dirty="0"/>
              </a:p>
              <a:p>
                <a:r>
                  <a:rPr lang="en-US" altLang="zh-CN" sz="2000" dirty="0"/>
                  <a:t>Rule to chose the action to take </a:t>
                </a:r>
                <a14:m>
                  <m:oMath xmlns:m="http://schemas.openxmlformats.org/officeDocument/2006/math">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limLow>
                          <m:limLowPr>
                            <m:ctrlPr>
                              <a:rPr lang="en-US" altLang="zh-CN" sz="2000" b="0" i="1" smtClean="0">
                                <a:latin typeface="Cambria Math" panose="02040503050406030204" pitchFamily="18" charset="0"/>
                              </a:rPr>
                            </m:ctrlPr>
                          </m:limLowPr>
                          <m:e>
                            <m:r>
                              <m:rPr>
                                <m:sty m:val="p"/>
                              </m:rPr>
                              <a:rPr lang="en-US" altLang="zh-CN" sz="2000" b="0" i="0" smtClean="0">
                                <a:latin typeface="Cambria Math" panose="02040503050406030204" pitchFamily="18" charset="0"/>
                              </a:rPr>
                              <m:t>arg</m:t>
                            </m:r>
                            <m:r>
                              <m:rPr>
                                <m:sty m:val="p"/>
                              </m:rPr>
                              <a:rPr lang="en-US" altLang="zh-CN" sz="2000" b="0" i="0" smtClean="0">
                                <a:latin typeface="Cambria Math" panose="02040503050406030204" pitchFamily="18" charset="0"/>
                              </a:rPr>
                              <m:t>max</m:t>
                            </m:r>
                          </m:e>
                          <m:lim>
                            <m:r>
                              <a:rPr lang="en-US" altLang="zh-CN" sz="2000" b="0" i="1" smtClean="0">
                                <a:latin typeface="Cambria Math" panose="02040503050406030204" pitchFamily="18" charset="0"/>
                              </a:rPr>
                              <m:t>𝑎</m:t>
                            </m:r>
                          </m:lim>
                        </m:limLow>
                      </m:fName>
                      <m:e>
                        <m:r>
                          <a:rPr lang="en-US" altLang="zh-CN" sz="2000" b="0" i="1" smtClean="0">
                            <a:latin typeface="Cambria Math" panose="02040503050406030204" pitchFamily="18" charset="0"/>
                          </a:rPr>
                          <m:t>𝑄</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e>
                    </m:func>
                  </m:oMath>
                </a14:m>
                <a:endParaRPr lang="en-US" altLang="zh-CN" sz="2000" dirty="0"/>
              </a:p>
            </p:txBody>
          </p:sp>
        </mc:Choice>
        <mc:Fallback>
          <p:sp>
            <p:nvSpPr>
              <p:cNvPr id="21507" name="Rectangle 3">
                <a:extLst>
                  <a:ext uri="{FF2B5EF4-FFF2-40B4-BE49-F238E27FC236}">
                    <a16:creationId xmlns:a16="http://schemas.microsoft.com/office/drawing/2014/main" id="{2D5D4834-63BF-4DBF-8637-451E46F5EA2A}"/>
                  </a:ext>
                </a:extLst>
              </p:cNvPr>
              <p:cNvSpPr>
                <a:spLocks noGrp="1" noRot="1" noChangeAspect="1" noMove="1" noResize="1" noEditPoints="1" noAdjustHandles="1" noChangeArrowheads="1" noChangeShapeType="1" noTextEdit="1"/>
              </p:cNvSpPr>
              <p:nvPr>
                <p:ph idx="1"/>
              </p:nvPr>
            </p:nvSpPr>
            <p:spPr>
              <a:blipFill>
                <a:blip r:embed="rId2"/>
                <a:stretch>
                  <a:fillRect l="-284" t="-980"/>
                </a:stretch>
              </a:blipFill>
            </p:spPr>
            <p:txBody>
              <a:bodyPr/>
              <a:lstStyle/>
              <a:p>
                <a:r>
                  <a:rPr lang="LID4096">
                    <a:noFill/>
                  </a:rPr>
                  <a:t> </a:t>
                </a:r>
              </a:p>
            </p:txBody>
          </p:sp>
        </mc:Fallback>
      </mc:AlternateContent>
      <p:sp>
        <p:nvSpPr>
          <p:cNvPr id="2" name="Footer Placeholder 1">
            <a:extLst>
              <a:ext uri="{FF2B5EF4-FFF2-40B4-BE49-F238E27FC236}">
                <a16:creationId xmlns:a16="http://schemas.microsoft.com/office/drawing/2014/main" id="{DEBBD9E1-CC42-469C-83F0-CB5944B08BF9}"/>
              </a:ext>
            </a:extLst>
          </p:cNvPr>
          <p:cNvSpPr>
            <a:spLocks noGrp="1"/>
          </p:cNvSpPr>
          <p:nvPr>
            <p:ph type="ftr" sz="quarter" idx="11"/>
          </p:nvPr>
        </p:nvSpPr>
        <p:spPr/>
        <p:txBody>
          <a:bodyPr/>
          <a:lstStyle/>
          <a:p>
            <a:r>
              <a:rPr lang="en-US"/>
              <a:t>zeshan.khan@nu.edu.pk</a:t>
            </a:r>
            <a:endParaRPr lang="LID4096"/>
          </a:p>
        </p:txBody>
      </p:sp>
      <p:sp>
        <p:nvSpPr>
          <p:cNvPr id="3" name="Slide Number Placeholder 2">
            <a:extLst>
              <a:ext uri="{FF2B5EF4-FFF2-40B4-BE49-F238E27FC236}">
                <a16:creationId xmlns:a16="http://schemas.microsoft.com/office/drawing/2014/main" id="{8B60DF7B-0DB1-407A-B886-27454F73D01B}"/>
              </a:ext>
            </a:extLst>
          </p:cNvPr>
          <p:cNvSpPr>
            <a:spLocks noGrp="1"/>
          </p:cNvSpPr>
          <p:nvPr>
            <p:ph type="sldNum" sz="quarter" idx="12"/>
          </p:nvPr>
        </p:nvSpPr>
        <p:spPr/>
        <p:txBody>
          <a:bodyPr>
            <a:normAutofit lnSpcReduction="10000"/>
          </a:bodyPr>
          <a:lstStyle/>
          <a:p>
            <a:fld id="{91F3A733-5CBF-4C1A-BB1C-3E618A131503}" type="slidenum">
              <a:rPr lang="LID4096" smtClean="0"/>
              <a:t>38</a:t>
            </a:fld>
            <a:endParaRPr lang="LID4096"/>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693EE650-968E-40E3-8B86-3093A99AD453}"/>
              </a:ext>
            </a:extLst>
          </p:cNvPr>
          <p:cNvSpPr>
            <a:spLocks noGrp="1" noChangeArrowheads="1"/>
          </p:cNvSpPr>
          <p:nvPr>
            <p:ph type="title"/>
          </p:nvPr>
        </p:nvSpPr>
        <p:spPr/>
        <p:txBody>
          <a:bodyPr/>
          <a:lstStyle/>
          <a:p>
            <a:r>
              <a:rPr lang="en-US" altLang="zh-CN"/>
              <a:t>TD-Q learning agent algorithm</a:t>
            </a:r>
          </a:p>
        </p:txBody>
      </p:sp>
      <mc:AlternateContent xmlns:mc="http://schemas.openxmlformats.org/markup-compatibility/2006">
        <mc:Choice xmlns:a14="http://schemas.microsoft.com/office/drawing/2010/main" Requires="a14">
          <p:sp>
            <p:nvSpPr>
              <p:cNvPr id="45059" name="Rectangle 3">
                <a:extLst>
                  <a:ext uri="{FF2B5EF4-FFF2-40B4-BE49-F238E27FC236}">
                    <a16:creationId xmlns:a16="http://schemas.microsoft.com/office/drawing/2014/main" id="{59DE1EEA-9641-4E0A-A95E-0D05FFB7CEEF}"/>
                  </a:ext>
                </a:extLst>
              </p:cNvPr>
              <p:cNvSpPr>
                <a:spLocks noGrp="1" noChangeArrowheads="1"/>
              </p:cNvSpPr>
              <p:nvPr>
                <p:ph type="body" idx="1"/>
              </p:nvPr>
            </p:nvSpPr>
            <p:spPr/>
            <p:txBody>
              <a:bodyPr/>
              <a:lstStyle/>
              <a:p>
                <a:pPr>
                  <a:buFont typeface="Wingdings" panose="05000000000000000000" pitchFamily="2" charset="2"/>
                  <a:buNone/>
                </a:pPr>
                <a:r>
                  <a:rPr lang="en-US" altLang="zh-CN" sz="2000" dirty="0"/>
                  <a:t>For each pair (</a:t>
                </a:r>
                <a:r>
                  <a:rPr lang="en-US" altLang="zh-CN" sz="2000" i="1" dirty="0"/>
                  <a:t>s, a</a:t>
                </a:r>
                <a:r>
                  <a:rPr lang="en-US" altLang="zh-CN" sz="2000" dirty="0"/>
                  <a:t>), initialize </a:t>
                </a:r>
                <a:r>
                  <a:rPr lang="en-US" altLang="zh-CN" sz="2000" i="1" dirty="0"/>
                  <a:t>Q(</a:t>
                </a:r>
                <a:r>
                  <a:rPr lang="en-US" altLang="zh-CN" sz="2000" i="1" dirty="0" err="1"/>
                  <a:t>s,a</a:t>
                </a:r>
                <a:r>
                  <a:rPr lang="en-US" altLang="zh-CN" sz="2000" i="1" dirty="0"/>
                  <a:t>)</a:t>
                </a:r>
                <a:r>
                  <a:rPr lang="en-US" altLang="zh-CN" sz="2000" dirty="0"/>
                  <a:t> </a:t>
                </a:r>
              </a:p>
              <a:p>
                <a:pPr>
                  <a:buFont typeface="Wingdings" panose="05000000000000000000" pitchFamily="2" charset="2"/>
                  <a:buNone/>
                </a:pPr>
                <a:r>
                  <a:rPr lang="en-US" altLang="zh-CN" sz="2000" dirty="0"/>
                  <a:t>Observe the current state s</a:t>
                </a:r>
              </a:p>
              <a:p>
                <a:pPr>
                  <a:buFont typeface="Wingdings" panose="05000000000000000000" pitchFamily="2" charset="2"/>
                  <a:buNone/>
                </a:pPr>
                <a:r>
                  <a:rPr lang="en-US" altLang="zh-CN" sz="2000" dirty="0"/>
                  <a:t>Loop forever {</a:t>
                </a:r>
              </a:p>
              <a:p>
                <a:pPr lvl="1">
                  <a:buFont typeface="Wingdings" panose="05000000000000000000" pitchFamily="2" charset="2"/>
                  <a:buNone/>
                </a:pPr>
                <a:r>
                  <a:rPr lang="en-US" altLang="zh-CN" dirty="0"/>
                  <a:t>Select an action </a:t>
                </a:r>
                <a:r>
                  <a:rPr lang="en-US" altLang="zh-CN" b="1" i="1" dirty="0"/>
                  <a:t>a</a:t>
                </a:r>
                <a:r>
                  <a:rPr lang="en-US" altLang="zh-CN" dirty="0"/>
                  <a:t> and execute it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arg</m:t>
                            </m:r>
                            <m:r>
                              <m:rPr>
                                <m:sty m:val="p"/>
                              </m:rPr>
                              <a:rPr lang="en-US" altLang="zh-CN" b="0" i="0" smtClean="0">
                                <a:latin typeface="Cambria Math" panose="02040503050406030204" pitchFamily="18" charset="0"/>
                              </a:rPr>
                              <m:t>max</m:t>
                            </m:r>
                          </m:e>
                          <m:lim>
                            <m:r>
                              <a:rPr lang="en-US" altLang="zh-CN" b="0" i="1" smtClean="0">
                                <a:latin typeface="Cambria Math" panose="02040503050406030204" pitchFamily="18" charset="0"/>
                              </a:rPr>
                              <m:t>𝑎</m:t>
                            </m:r>
                          </m:lim>
                        </m:limLow>
                      </m:fName>
                      <m:e>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e>
                    </m:func>
                  </m:oMath>
                </a14:m>
                <a:endParaRPr lang="en-US" altLang="zh-CN" dirty="0"/>
              </a:p>
              <a:p>
                <a:pPr lvl="1">
                  <a:buFont typeface="Wingdings" panose="05000000000000000000" pitchFamily="2" charset="2"/>
                  <a:buNone/>
                </a:pPr>
                <a:r>
                  <a:rPr lang="en-US" altLang="zh-CN" dirty="0"/>
                  <a:t>Receive immediate reward</a:t>
                </a:r>
                <a:r>
                  <a:rPr lang="en-US" altLang="zh-CN" b="1" i="1" dirty="0"/>
                  <a:t> r </a:t>
                </a:r>
                <a:r>
                  <a:rPr lang="en-US" altLang="zh-CN" dirty="0"/>
                  <a:t>and observe the new state </a:t>
                </a:r>
                <a:r>
                  <a:rPr lang="en-US" altLang="zh-CN" b="1" i="1" dirty="0"/>
                  <a:t>s</a:t>
                </a:r>
                <a:r>
                  <a:rPr lang="en-US" altLang="zh-CN" b="1" i="1" dirty="0">
                    <a:latin typeface="Times New Roman" panose="02020603050405020304" pitchFamily="18" charset="0"/>
                  </a:rPr>
                  <a:t>’</a:t>
                </a:r>
                <a:endParaRPr lang="en-US" altLang="zh-CN" b="1" i="1" dirty="0"/>
              </a:p>
              <a:p>
                <a:pPr lvl="1">
                  <a:buFont typeface="Wingdings" panose="05000000000000000000" pitchFamily="2" charset="2"/>
                  <a:buNone/>
                </a:pPr>
                <a:r>
                  <a:rPr lang="en-US" altLang="zh-CN" dirty="0"/>
                  <a:t>Update </a:t>
                </a:r>
                <a14:m>
                  <m:oMath xmlns:m="http://schemas.openxmlformats.org/officeDocument/2006/math">
                    <m:r>
                      <a:rPr lang="en-US" altLang="zh-CN" i="1" dirty="0" smtClean="0">
                        <a:latin typeface="Cambria Math" panose="02040503050406030204" pitchFamily="18" charset="0"/>
                      </a:rPr>
                      <m:t>𝑄</m:t>
                    </m:r>
                    <m:d>
                      <m:dPr>
                        <m:ctrlPr>
                          <a:rPr lang="en-US" altLang="zh-CN" i="1" dirty="0" smtClean="0">
                            <a:latin typeface="Cambria Math" panose="02040503050406030204" pitchFamily="18" charset="0"/>
                          </a:rPr>
                        </m:ctrlPr>
                      </m:dPr>
                      <m:e>
                        <m:r>
                          <a:rPr lang="en-US" altLang="zh-CN" i="1" dirty="0" err="1">
                            <a:latin typeface="Cambria Math" panose="02040503050406030204" pitchFamily="18" charset="0"/>
                          </a:rPr>
                          <m:t>𝑠</m:t>
                        </m:r>
                        <m:r>
                          <a:rPr lang="en-US" altLang="zh-CN" i="1" dirty="0" err="1">
                            <a:latin typeface="Cambria Math" panose="02040503050406030204" pitchFamily="18" charset="0"/>
                          </a:rPr>
                          <m:t>,</m:t>
                        </m:r>
                        <m:r>
                          <a:rPr lang="en-US" altLang="zh-CN" i="1" dirty="0" err="1">
                            <a:latin typeface="Cambria Math" panose="02040503050406030204" pitchFamily="18" charset="0"/>
                          </a:rPr>
                          <m:t>𝑎</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𝑄</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𝑠</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𝑎</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𝛼</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𝑟</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𝛾</m:t>
                    </m:r>
                    <m:func>
                      <m:funcPr>
                        <m:ctrlPr>
                          <a:rPr lang="en-US" altLang="zh-CN" b="0" i="1" dirty="0" smtClean="0">
                            <a:latin typeface="Cambria Math" panose="02040503050406030204" pitchFamily="18" charset="0"/>
                          </a:rPr>
                        </m:ctrlPr>
                      </m:funcPr>
                      <m:fName>
                        <m:limLow>
                          <m:limLowPr>
                            <m:ctrlPr>
                              <a:rPr lang="en-US" altLang="zh-CN" b="0" i="1" dirty="0" smtClean="0">
                                <a:latin typeface="Cambria Math" panose="02040503050406030204" pitchFamily="18" charset="0"/>
                              </a:rPr>
                            </m:ctrlPr>
                          </m:limLowPr>
                          <m:e>
                            <m:r>
                              <m:rPr>
                                <m:sty m:val="p"/>
                              </m:rPr>
                              <a:rPr lang="en-US" altLang="zh-CN" b="0" i="0" dirty="0" smtClean="0">
                                <a:latin typeface="Cambria Math" panose="02040503050406030204" pitchFamily="18" charset="0"/>
                              </a:rPr>
                              <m:t>max</m:t>
                            </m:r>
                          </m:e>
                          <m:lim>
                            <m:r>
                              <a:rPr lang="en-US" altLang="zh-CN" b="0" i="1" dirty="0" smtClean="0">
                                <a:latin typeface="Cambria Math" panose="02040503050406030204" pitchFamily="18" charset="0"/>
                              </a:rPr>
                              <m:t>𝑎</m:t>
                            </m:r>
                            <m:r>
                              <a:rPr lang="en-US" altLang="zh-CN" b="0" i="1" dirty="0" smtClean="0">
                                <a:latin typeface="Cambria Math" panose="02040503050406030204" pitchFamily="18" charset="0"/>
                              </a:rPr>
                              <m:t>′</m:t>
                            </m:r>
                          </m:lim>
                        </m:limLow>
                      </m:fName>
                      <m:e>
                        <m:r>
                          <a:rPr lang="en-US" altLang="zh-CN" b="0" i="1" dirty="0" smtClean="0">
                            <a:latin typeface="Cambria Math" panose="02040503050406030204" pitchFamily="18" charset="0"/>
                          </a:rPr>
                          <m:t>𝑄</m:t>
                        </m:r>
                        <m:d>
                          <m:dPr>
                            <m:ctrlPr>
                              <a:rPr lang="en-US" altLang="zh-CN" b="0" i="1" dirty="0" smtClean="0">
                                <a:latin typeface="Cambria Math" panose="02040503050406030204" pitchFamily="18" charset="0"/>
                              </a:rPr>
                            </m:ctrlPr>
                          </m:dPr>
                          <m:e>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𝑠</m:t>
                                </m:r>
                              </m:e>
                              <m:sup>
                                <m:r>
                                  <a:rPr lang="en-US" altLang="zh-CN" b="0" i="1" dirty="0" smtClean="0">
                                    <a:latin typeface="Cambria Math" panose="02040503050406030204" pitchFamily="18" charset="0"/>
                                  </a:rPr>
                                  <m:t>′</m:t>
                                </m:r>
                              </m:sup>
                            </m:sSup>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𝑎</m:t>
                                </m:r>
                              </m:e>
                              <m:sup>
                                <m:r>
                                  <a:rPr lang="en-US" altLang="zh-CN" b="0" i="1" dirty="0" smtClean="0">
                                    <a:latin typeface="Cambria Math" panose="02040503050406030204" pitchFamily="18" charset="0"/>
                                  </a:rPr>
                                  <m:t>′</m:t>
                                </m:r>
                              </m:sup>
                            </m:sSup>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𝑄</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𝑠</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𝑎</m:t>
                        </m:r>
                        <m:r>
                          <a:rPr lang="en-US" altLang="zh-CN" b="0" i="1" dirty="0" smtClean="0">
                            <a:latin typeface="Cambria Math" panose="02040503050406030204" pitchFamily="18" charset="0"/>
                          </a:rPr>
                          <m:t>)</m:t>
                        </m:r>
                      </m:e>
                    </m:func>
                    <m:r>
                      <a:rPr lang="en-US" altLang="zh-CN" b="0" i="1" dirty="0" smtClean="0">
                        <a:latin typeface="Cambria Math" panose="02040503050406030204" pitchFamily="18" charset="0"/>
                      </a:rPr>
                      <m:t>)</m:t>
                    </m:r>
                  </m:oMath>
                </a14:m>
                <a:endParaRPr lang="en-US" altLang="zh-CN" i="1" dirty="0"/>
              </a:p>
              <a:p>
                <a:pPr lvl="1">
                  <a:buFont typeface="Wingdings" panose="05000000000000000000" pitchFamily="2" charset="2"/>
                  <a:buNone/>
                </a:pPr>
                <a14:m>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oMath>
                </a14:m>
                <a:r>
                  <a:rPr lang="en-US" altLang="zh-CN" dirty="0"/>
                  <a:t> </a:t>
                </a:r>
              </a:p>
              <a:p>
                <a:pPr lvl="1">
                  <a:buFont typeface="Wingdings" panose="05000000000000000000" pitchFamily="2" charset="2"/>
                  <a:buNone/>
                </a:pPr>
                <a:r>
                  <a:rPr lang="en-US" altLang="zh-CN" sz="1200" dirty="0"/>
                  <a:t>}</a:t>
                </a:r>
              </a:p>
            </p:txBody>
          </p:sp>
        </mc:Choice>
        <mc:Fallback>
          <p:sp>
            <p:nvSpPr>
              <p:cNvPr id="45059" name="Rectangle 3">
                <a:extLst>
                  <a:ext uri="{FF2B5EF4-FFF2-40B4-BE49-F238E27FC236}">
                    <a16:creationId xmlns:a16="http://schemas.microsoft.com/office/drawing/2014/main" id="{59DE1EEA-9641-4E0A-A95E-0D05FFB7CEEF}"/>
                  </a:ext>
                </a:extLst>
              </p:cNvPr>
              <p:cNvSpPr>
                <a:spLocks noGrp="1" noRot="1" noChangeAspect="1" noMove="1" noResize="1" noEditPoints="1" noAdjustHandles="1" noChangeArrowheads="1" noChangeShapeType="1" noTextEdit="1"/>
              </p:cNvSpPr>
              <p:nvPr>
                <p:ph type="body" idx="1"/>
              </p:nvPr>
            </p:nvSpPr>
            <p:spPr>
              <a:blipFill>
                <a:blip r:embed="rId2"/>
                <a:stretch>
                  <a:fillRect l="-709" t="-1120"/>
                </a:stretch>
              </a:blipFill>
            </p:spPr>
            <p:txBody>
              <a:bodyPr/>
              <a:lstStyle/>
              <a:p>
                <a:r>
                  <a:rPr lang="LID4096">
                    <a:noFill/>
                  </a:rPr>
                  <a:t> </a:t>
                </a:r>
              </a:p>
            </p:txBody>
          </p:sp>
        </mc:Fallback>
      </mc:AlternateContent>
      <p:sp>
        <p:nvSpPr>
          <p:cNvPr id="2" name="Footer Placeholder 1">
            <a:extLst>
              <a:ext uri="{FF2B5EF4-FFF2-40B4-BE49-F238E27FC236}">
                <a16:creationId xmlns:a16="http://schemas.microsoft.com/office/drawing/2014/main" id="{89A893D7-E083-464B-B5C1-973ED41C8643}"/>
              </a:ext>
            </a:extLst>
          </p:cNvPr>
          <p:cNvSpPr>
            <a:spLocks noGrp="1"/>
          </p:cNvSpPr>
          <p:nvPr>
            <p:ph type="ftr" sz="quarter" idx="11"/>
          </p:nvPr>
        </p:nvSpPr>
        <p:spPr/>
        <p:txBody>
          <a:bodyPr/>
          <a:lstStyle/>
          <a:p>
            <a:r>
              <a:rPr lang="en-US"/>
              <a:t>zeshan.khan@nu.edu.pk</a:t>
            </a:r>
            <a:endParaRPr lang="LID4096"/>
          </a:p>
        </p:txBody>
      </p:sp>
      <p:sp>
        <p:nvSpPr>
          <p:cNvPr id="3" name="Slide Number Placeholder 2">
            <a:extLst>
              <a:ext uri="{FF2B5EF4-FFF2-40B4-BE49-F238E27FC236}">
                <a16:creationId xmlns:a16="http://schemas.microsoft.com/office/drawing/2014/main" id="{412E7DA1-B72A-4D1D-8905-B78466E1D7BD}"/>
              </a:ext>
            </a:extLst>
          </p:cNvPr>
          <p:cNvSpPr>
            <a:spLocks noGrp="1"/>
          </p:cNvSpPr>
          <p:nvPr>
            <p:ph type="sldNum" sz="quarter" idx="12"/>
          </p:nvPr>
        </p:nvSpPr>
        <p:spPr/>
        <p:txBody>
          <a:bodyPr>
            <a:normAutofit lnSpcReduction="10000"/>
          </a:bodyPr>
          <a:lstStyle/>
          <a:p>
            <a:fld id="{91F3A733-5CBF-4C1A-BB1C-3E618A131503}" type="slidenum">
              <a:rPr lang="LID4096" smtClean="0"/>
              <a:t>39</a:t>
            </a:fld>
            <a:endParaRPr lang="LID4096"/>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5506F-7ED8-4B19-B6CC-443E300B09F7}"/>
              </a:ext>
            </a:extLst>
          </p:cNvPr>
          <p:cNvSpPr>
            <a:spLocks noGrp="1"/>
          </p:cNvSpPr>
          <p:nvPr>
            <p:ph type="title"/>
          </p:nvPr>
        </p:nvSpPr>
        <p:spPr/>
        <p:txBody>
          <a:bodyPr/>
          <a:lstStyle/>
          <a:p>
            <a:r>
              <a:rPr lang="en-US"/>
              <a:t>Uses for Reinforcement Learning</a:t>
            </a:r>
          </a:p>
        </p:txBody>
      </p:sp>
      <p:sp>
        <p:nvSpPr>
          <p:cNvPr id="3" name="Content Placeholder 2">
            <a:extLst>
              <a:ext uri="{FF2B5EF4-FFF2-40B4-BE49-F238E27FC236}">
                <a16:creationId xmlns:a16="http://schemas.microsoft.com/office/drawing/2014/main" id="{01B774FE-D493-4248-8422-5670EDE66D6D}"/>
              </a:ext>
            </a:extLst>
          </p:cNvPr>
          <p:cNvSpPr>
            <a:spLocks noGrp="1"/>
          </p:cNvSpPr>
          <p:nvPr>
            <p:ph sz="half" idx="1"/>
          </p:nvPr>
        </p:nvSpPr>
        <p:spPr/>
        <p:txBody>
          <a:bodyPr/>
          <a:lstStyle/>
          <a:p>
            <a:pPr>
              <a:lnSpc>
                <a:spcPct val="150000"/>
              </a:lnSpc>
            </a:pPr>
            <a:r>
              <a:rPr lang="en-US" dirty="0"/>
              <a:t>Control Systems</a:t>
            </a:r>
          </a:p>
          <a:p>
            <a:pPr>
              <a:lnSpc>
                <a:spcPct val="150000"/>
              </a:lnSpc>
            </a:pPr>
            <a:r>
              <a:rPr lang="en-US" dirty="0"/>
              <a:t>Robotics</a:t>
            </a:r>
          </a:p>
          <a:p>
            <a:pPr>
              <a:lnSpc>
                <a:spcPct val="150000"/>
              </a:lnSpc>
            </a:pPr>
            <a:r>
              <a:rPr lang="en-US" dirty="0"/>
              <a:t>Game Development</a:t>
            </a:r>
          </a:p>
          <a:p>
            <a:pPr>
              <a:lnSpc>
                <a:spcPct val="150000"/>
              </a:lnSpc>
            </a:pPr>
            <a:r>
              <a:rPr lang="en-US" dirty="0"/>
              <a:t>Automation</a:t>
            </a:r>
          </a:p>
          <a:p>
            <a:pPr>
              <a:lnSpc>
                <a:spcPct val="150000"/>
              </a:lnSpc>
            </a:pPr>
            <a:r>
              <a:rPr lang="en-US" dirty="0"/>
              <a:t>Advertisement</a:t>
            </a:r>
          </a:p>
          <a:p>
            <a:pPr>
              <a:lnSpc>
                <a:spcPct val="150000"/>
              </a:lnSpc>
            </a:pPr>
            <a:r>
              <a:rPr lang="en-US" dirty="0"/>
              <a:t>E-commerce (e.g., Amazon)</a:t>
            </a:r>
          </a:p>
          <a:p>
            <a:pPr>
              <a:lnSpc>
                <a:spcPct val="150000"/>
              </a:lnSpc>
            </a:pPr>
            <a:r>
              <a:rPr lang="en-US" dirty="0"/>
              <a:t>Industrial Automation (e.g., Stocks)</a:t>
            </a:r>
          </a:p>
        </p:txBody>
      </p:sp>
      <p:pic>
        <p:nvPicPr>
          <p:cNvPr id="6" name="Content Placeholder 5">
            <a:extLst>
              <a:ext uri="{FF2B5EF4-FFF2-40B4-BE49-F238E27FC236}">
                <a16:creationId xmlns:a16="http://schemas.microsoft.com/office/drawing/2014/main" id="{3775F35B-F7FB-4D86-976C-1185C361E42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26163" y="2744044"/>
            <a:ext cx="4481512" cy="2520850"/>
          </a:xfrm>
          <a:prstGeom prst="rect">
            <a:avLst/>
          </a:prstGeom>
        </p:spPr>
      </p:pic>
      <p:sp>
        <p:nvSpPr>
          <p:cNvPr id="7" name="Footer Placeholder 6">
            <a:extLst>
              <a:ext uri="{FF2B5EF4-FFF2-40B4-BE49-F238E27FC236}">
                <a16:creationId xmlns:a16="http://schemas.microsoft.com/office/drawing/2014/main" id="{D8958F47-3A98-4A3F-A539-3C3D8887D759}"/>
              </a:ext>
            </a:extLst>
          </p:cNvPr>
          <p:cNvSpPr>
            <a:spLocks noGrp="1"/>
          </p:cNvSpPr>
          <p:nvPr>
            <p:ph type="ftr" sz="quarter" idx="11"/>
          </p:nvPr>
        </p:nvSpPr>
        <p:spPr/>
        <p:txBody>
          <a:bodyPr/>
          <a:lstStyle/>
          <a:p>
            <a:r>
              <a:rPr lang="en-US"/>
              <a:t>zeshan.khan@nu.edu.pk</a:t>
            </a:r>
            <a:endParaRPr lang="LID4096"/>
          </a:p>
        </p:txBody>
      </p:sp>
      <p:sp>
        <p:nvSpPr>
          <p:cNvPr id="8" name="Slide Number Placeholder 7">
            <a:extLst>
              <a:ext uri="{FF2B5EF4-FFF2-40B4-BE49-F238E27FC236}">
                <a16:creationId xmlns:a16="http://schemas.microsoft.com/office/drawing/2014/main" id="{35717E4F-82B6-41F4-8140-5ABA3235A552}"/>
              </a:ext>
            </a:extLst>
          </p:cNvPr>
          <p:cNvSpPr>
            <a:spLocks noGrp="1"/>
          </p:cNvSpPr>
          <p:nvPr>
            <p:ph type="sldNum" sz="quarter" idx="12"/>
          </p:nvPr>
        </p:nvSpPr>
        <p:spPr/>
        <p:txBody>
          <a:bodyPr>
            <a:normAutofit lnSpcReduction="10000"/>
          </a:bodyPr>
          <a:lstStyle/>
          <a:p>
            <a:fld id="{91F3A733-5CBF-4C1A-BB1C-3E618A131503}" type="slidenum">
              <a:rPr lang="LID4096" smtClean="0"/>
              <a:t>4</a:t>
            </a:fld>
            <a:endParaRPr lang="LID4096"/>
          </a:p>
        </p:txBody>
      </p:sp>
    </p:spTree>
    <p:extLst>
      <p:ext uri="{BB962C8B-B14F-4D97-AF65-F5344CB8AC3E}">
        <p14:creationId xmlns:p14="http://schemas.microsoft.com/office/powerpoint/2010/main" val="14945703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4">
            <a:extLst>
              <a:ext uri="{FF2B5EF4-FFF2-40B4-BE49-F238E27FC236}">
                <a16:creationId xmlns:a16="http://schemas.microsoft.com/office/drawing/2014/main" id="{223065E5-3A75-4227-8A80-31F4EF0D438A}"/>
              </a:ext>
            </a:extLst>
          </p:cNvPr>
          <p:cNvSpPr>
            <a:spLocks noGrp="1" noChangeArrowheads="1"/>
          </p:cNvSpPr>
          <p:nvPr>
            <p:ph type="title"/>
          </p:nvPr>
        </p:nvSpPr>
        <p:spPr/>
        <p:txBody>
          <a:bodyPr/>
          <a:lstStyle/>
          <a:p>
            <a:r>
              <a:rPr lang="en-US" altLang="zh-CN"/>
              <a:t>Exploration problem in Active learning</a:t>
            </a:r>
          </a:p>
        </p:txBody>
      </p:sp>
      <p:sp>
        <p:nvSpPr>
          <p:cNvPr id="25603" name="Rectangle 3">
            <a:extLst>
              <a:ext uri="{FF2B5EF4-FFF2-40B4-BE49-F238E27FC236}">
                <a16:creationId xmlns:a16="http://schemas.microsoft.com/office/drawing/2014/main" id="{63B8F9F6-E7F8-4A4B-AEFB-EDC1964DAB42}"/>
              </a:ext>
            </a:extLst>
          </p:cNvPr>
          <p:cNvSpPr>
            <a:spLocks noGrp="1" noChangeArrowheads="1"/>
          </p:cNvSpPr>
          <p:nvPr>
            <p:ph idx="1"/>
          </p:nvPr>
        </p:nvSpPr>
        <p:spPr/>
        <p:txBody>
          <a:bodyPr/>
          <a:lstStyle/>
          <a:p>
            <a:r>
              <a:rPr lang="en-US" altLang="zh-CN"/>
              <a:t>An action has two kinds of outcome</a:t>
            </a:r>
          </a:p>
          <a:p>
            <a:pPr lvl="1"/>
            <a:r>
              <a:rPr lang="en-US" altLang="zh-CN"/>
              <a:t>Gain rewards on the current experience tuple (s,a,s</a:t>
            </a:r>
            <a:r>
              <a:rPr lang="en-US" altLang="zh-CN">
                <a:latin typeface="Times New Roman" panose="02020603050405020304" pitchFamily="18" charset="0"/>
              </a:rPr>
              <a:t>’</a:t>
            </a:r>
            <a:r>
              <a:rPr lang="en-US" altLang="zh-CN"/>
              <a:t>)</a:t>
            </a:r>
          </a:p>
          <a:p>
            <a:pPr lvl="1"/>
            <a:r>
              <a:rPr lang="en-US" altLang="zh-CN"/>
              <a:t>Affect the percepts received, and hence the ability of the agent to learn</a:t>
            </a:r>
          </a:p>
        </p:txBody>
      </p:sp>
      <p:sp>
        <p:nvSpPr>
          <p:cNvPr id="2" name="Footer Placeholder 1">
            <a:extLst>
              <a:ext uri="{FF2B5EF4-FFF2-40B4-BE49-F238E27FC236}">
                <a16:creationId xmlns:a16="http://schemas.microsoft.com/office/drawing/2014/main" id="{103858AA-B271-4946-9B99-4A6A23083AFE}"/>
              </a:ext>
            </a:extLst>
          </p:cNvPr>
          <p:cNvSpPr>
            <a:spLocks noGrp="1"/>
          </p:cNvSpPr>
          <p:nvPr>
            <p:ph type="ftr" sz="quarter" idx="11"/>
          </p:nvPr>
        </p:nvSpPr>
        <p:spPr/>
        <p:txBody>
          <a:bodyPr/>
          <a:lstStyle/>
          <a:p>
            <a:r>
              <a:rPr lang="en-US"/>
              <a:t>zeshan.khan@nu.edu.pk</a:t>
            </a:r>
            <a:endParaRPr lang="LID4096"/>
          </a:p>
        </p:txBody>
      </p:sp>
      <p:sp>
        <p:nvSpPr>
          <p:cNvPr id="3" name="Slide Number Placeholder 2">
            <a:extLst>
              <a:ext uri="{FF2B5EF4-FFF2-40B4-BE49-F238E27FC236}">
                <a16:creationId xmlns:a16="http://schemas.microsoft.com/office/drawing/2014/main" id="{B42643A2-ACA5-4E32-A6E8-40969076E5A2}"/>
              </a:ext>
            </a:extLst>
          </p:cNvPr>
          <p:cNvSpPr>
            <a:spLocks noGrp="1"/>
          </p:cNvSpPr>
          <p:nvPr>
            <p:ph type="sldNum" sz="quarter" idx="12"/>
          </p:nvPr>
        </p:nvSpPr>
        <p:spPr/>
        <p:txBody>
          <a:bodyPr>
            <a:normAutofit lnSpcReduction="10000"/>
          </a:bodyPr>
          <a:lstStyle/>
          <a:p>
            <a:fld id="{91F3A733-5CBF-4C1A-BB1C-3E618A131503}" type="slidenum">
              <a:rPr lang="LID4096" smtClean="0"/>
              <a:t>40</a:t>
            </a:fld>
            <a:endParaRPr lang="LID4096"/>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817610B2-840A-4E02-82C5-292EC7CA342E}"/>
              </a:ext>
            </a:extLst>
          </p:cNvPr>
          <p:cNvSpPr>
            <a:spLocks noGrp="1" noChangeArrowheads="1"/>
          </p:cNvSpPr>
          <p:nvPr>
            <p:ph type="title"/>
          </p:nvPr>
        </p:nvSpPr>
        <p:spPr/>
        <p:txBody>
          <a:bodyPr/>
          <a:lstStyle/>
          <a:p>
            <a:r>
              <a:rPr lang="en-US" altLang="zh-CN"/>
              <a:t>Exploration problem in Active learning</a:t>
            </a:r>
          </a:p>
        </p:txBody>
      </p:sp>
      <p:sp>
        <p:nvSpPr>
          <p:cNvPr id="61443" name="Rectangle 3">
            <a:extLst>
              <a:ext uri="{FF2B5EF4-FFF2-40B4-BE49-F238E27FC236}">
                <a16:creationId xmlns:a16="http://schemas.microsoft.com/office/drawing/2014/main" id="{BA84AE7F-4397-46F7-A974-52FBB836842B}"/>
              </a:ext>
            </a:extLst>
          </p:cNvPr>
          <p:cNvSpPr>
            <a:spLocks noGrp="1" noChangeArrowheads="1"/>
          </p:cNvSpPr>
          <p:nvPr>
            <p:ph idx="1"/>
          </p:nvPr>
        </p:nvSpPr>
        <p:spPr/>
        <p:txBody>
          <a:bodyPr>
            <a:normAutofit fontScale="92500"/>
          </a:bodyPr>
          <a:lstStyle/>
          <a:p>
            <a:pPr>
              <a:lnSpc>
                <a:spcPct val="90000"/>
              </a:lnSpc>
            </a:pPr>
            <a:r>
              <a:rPr lang="en-US" altLang="zh-CN" sz="2000"/>
              <a:t>A trade off when choosing action between </a:t>
            </a:r>
          </a:p>
          <a:p>
            <a:pPr lvl="1">
              <a:lnSpc>
                <a:spcPct val="90000"/>
              </a:lnSpc>
            </a:pPr>
            <a:r>
              <a:rPr lang="en-US" altLang="zh-CN" sz="1800"/>
              <a:t>its immediately good(reflected in its current utility estimates using the what we have learned) </a:t>
            </a:r>
          </a:p>
          <a:p>
            <a:pPr lvl="1">
              <a:lnSpc>
                <a:spcPct val="90000"/>
              </a:lnSpc>
            </a:pPr>
            <a:r>
              <a:rPr lang="en-US" altLang="zh-CN" sz="1800"/>
              <a:t>its long term good(exploring more about the environment help it to behave optimally in the long run)</a:t>
            </a:r>
          </a:p>
          <a:p>
            <a:pPr>
              <a:lnSpc>
                <a:spcPct val="90000"/>
              </a:lnSpc>
            </a:pPr>
            <a:r>
              <a:rPr lang="en-US" altLang="zh-CN" sz="2000"/>
              <a:t>Two extreme approaches</a:t>
            </a:r>
          </a:p>
          <a:p>
            <a:pPr lvl="1">
              <a:lnSpc>
                <a:spcPct val="90000"/>
              </a:lnSpc>
            </a:pPr>
            <a:r>
              <a:rPr lang="en-US" altLang="zh-CN" sz="1800">
                <a:latin typeface="Times New Roman" panose="02020603050405020304" pitchFamily="18" charset="0"/>
              </a:rPr>
              <a:t>“</a:t>
            </a:r>
            <a:r>
              <a:rPr lang="en-US" altLang="zh-CN" sz="1800"/>
              <a:t>wacky</a:t>
            </a:r>
            <a:r>
              <a:rPr lang="en-US" altLang="zh-CN" sz="1800">
                <a:latin typeface="Times New Roman" panose="02020603050405020304" pitchFamily="18" charset="0"/>
              </a:rPr>
              <a:t>”</a:t>
            </a:r>
            <a:r>
              <a:rPr lang="en-US" altLang="zh-CN" sz="1800"/>
              <a:t>approach: acts randomly, in the hope that it will eventually explore the entire environment.</a:t>
            </a:r>
          </a:p>
          <a:p>
            <a:pPr lvl="1">
              <a:lnSpc>
                <a:spcPct val="90000"/>
              </a:lnSpc>
            </a:pPr>
            <a:r>
              <a:rPr lang="en-US" altLang="zh-CN" sz="1800">
                <a:latin typeface="Times New Roman" panose="02020603050405020304" pitchFamily="18" charset="0"/>
              </a:rPr>
              <a:t>“</a:t>
            </a:r>
            <a:r>
              <a:rPr lang="en-US" altLang="zh-CN" sz="1800"/>
              <a:t>greedy</a:t>
            </a:r>
            <a:r>
              <a:rPr lang="en-US" altLang="zh-CN" sz="1800">
                <a:latin typeface="Times New Roman" panose="02020603050405020304" pitchFamily="18" charset="0"/>
              </a:rPr>
              <a:t>”</a:t>
            </a:r>
            <a:r>
              <a:rPr lang="en-US" altLang="zh-CN" sz="1800"/>
              <a:t>approach: acts to maximize its utility using current model estimate</a:t>
            </a:r>
          </a:p>
          <a:p>
            <a:pPr lvl="1">
              <a:lnSpc>
                <a:spcPct val="90000"/>
              </a:lnSpc>
              <a:buFont typeface="Wingdings" panose="05000000000000000000" pitchFamily="2" charset="2"/>
              <a:buNone/>
            </a:pPr>
            <a:r>
              <a:rPr lang="en-US" altLang="zh-CN" i="1"/>
              <a:t>See Figure 20.10</a:t>
            </a:r>
          </a:p>
          <a:p>
            <a:pPr>
              <a:lnSpc>
                <a:spcPct val="90000"/>
              </a:lnSpc>
            </a:pPr>
            <a:r>
              <a:rPr lang="en-US" altLang="zh-CN" sz="2000"/>
              <a:t>Just like human in the real world! People need to decide between </a:t>
            </a:r>
          </a:p>
          <a:p>
            <a:pPr lvl="1">
              <a:lnSpc>
                <a:spcPct val="90000"/>
              </a:lnSpc>
            </a:pPr>
            <a:r>
              <a:rPr lang="en-US" altLang="zh-CN" sz="1800"/>
              <a:t>Continuing in a comfortable existence </a:t>
            </a:r>
          </a:p>
          <a:p>
            <a:pPr lvl="1">
              <a:lnSpc>
                <a:spcPct val="90000"/>
              </a:lnSpc>
            </a:pPr>
            <a:r>
              <a:rPr lang="en-US" altLang="zh-CN" sz="1800"/>
              <a:t>Or striking out into the unknown in the hopes of discovering a new and better life</a:t>
            </a:r>
          </a:p>
        </p:txBody>
      </p:sp>
      <p:sp>
        <p:nvSpPr>
          <p:cNvPr id="2" name="Footer Placeholder 1">
            <a:extLst>
              <a:ext uri="{FF2B5EF4-FFF2-40B4-BE49-F238E27FC236}">
                <a16:creationId xmlns:a16="http://schemas.microsoft.com/office/drawing/2014/main" id="{4821FC60-0E5B-4216-8E39-1BBA75CF2A25}"/>
              </a:ext>
            </a:extLst>
          </p:cNvPr>
          <p:cNvSpPr>
            <a:spLocks noGrp="1"/>
          </p:cNvSpPr>
          <p:nvPr>
            <p:ph type="ftr" sz="quarter" idx="11"/>
          </p:nvPr>
        </p:nvSpPr>
        <p:spPr/>
        <p:txBody>
          <a:bodyPr/>
          <a:lstStyle/>
          <a:p>
            <a:r>
              <a:rPr lang="en-US"/>
              <a:t>zeshan.khan@nu.edu.pk</a:t>
            </a:r>
            <a:endParaRPr lang="LID4096"/>
          </a:p>
        </p:txBody>
      </p:sp>
      <p:sp>
        <p:nvSpPr>
          <p:cNvPr id="3" name="Slide Number Placeholder 2">
            <a:extLst>
              <a:ext uri="{FF2B5EF4-FFF2-40B4-BE49-F238E27FC236}">
                <a16:creationId xmlns:a16="http://schemas.microsoft.com/office/drawing/2014/main" id="{3547217C-DD15-4884-A4DD-B2BE76FEAF2F}"/>
              </a:ext>
            </a:extLst>
          </p:cNvPr>
          <p:cNvSpPr>
            <a:spLocks noGrp="1"/>
          </p:cNvSpPr>
          <p:nvPr>
            <p:ph type="sldNum" sz="quarter" idx="12"/>
          </p:nvPr>
        </p:nvSpPr>
        <p:spPr/>
        <p:txBody>
          <a:bodyPr>
            <a:normAutofit lnSpcReduction="10000"/>
          </a:bodyPr>
          <a:lstStyle/>
          <a:p>
            <a:fld id="{91F3A733-5CBF-4C1A-BB1C-3E618A131503}" type="slidenum">
              <a:rPr lang="LID4096" smtClean="0"/>
              <a:t>41</a:t>
            </a:fld>
            <a:endParaRPr lang="LID4096"/>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7F083B77-6D13-42FA-B959-386E9183017E}"/>
              </a:ext>
            </a:extLst>
          </p:cNvPr>
          <p:cNvSpPr>
            <a:spLocks noGrp="1" noChangeArrowheads="1"/>
          </p:cNvSpPr>
          <p:nvPr>
            <p:ph type="title"/>
          </p:nvPr>
        </p:nvSpPr>
        <p:spPr/>
        <p:txBody>
          <a:bodyPr/>
          <a:lstStyle/>
          <a:p>
            <a:r>
              <a:rPr lang="en-US" altLang="zh-CN"/>
              <a:t>Exploration problem in Active learning</a:t>
            </a:r>
          </a:p>
        </p:txBody>
      </p:sp>
      <p:sp>
        <p:nvSpPr>
          <p:cNvPr id="62467" name="Rectangle 3">
            <a:extLst>
              <a:ext uri="{FF2B5EF4-FFF2-40B4-BE49-F238E27FC236}">
                <a16:creationId xmlns:a16="http://schemas.microsoft.com/office/drawing/2014/main" id="{DFE9537A-8749-4411-A886-8CBF9D35A88A}"/>
              </a:ext>
            </a:extLst>
          </p:cNvPr>
          <p:cNvSpPr>
            <a:spLocks noGrp="1" noChangeArrowheads="1"/>
          </p:cNvSpPr>
          <p:nvPr>
            <p:ph idx="1"/>
          </p:nvPr>
        </p:nvSpPr>
        <p:spPr/>
        <p:txBody>
          <a:bodyPr/>
          <a:lstStyle/>
          <a:p>
            <a:r>
              <a:rPr lang="en-US" altLang="zh-CN" sz="2000"/>
              <a:t>One kind of solution: the agent should be more wacky when it has little idea of the environment, and more greedy when it has a model that is close to being correct</a:t>
            </a:r>
          </a:p>
          <a:p>
            <a:pPr lvl="1"/>
            <a:r>
              <a:rPr lang="en-US" altLang="zh-CN" sz="1800"/>
              <a:t>In a given state, the agent should give some weight to actions that it has not tried very often.</a:t>
            </a:r>
          </a:p>
          <a:p>
            <a:pPr lvl="1"/>
            <a:r>
              <a:rPr lang="en-US" altLang="zh-CN" sz="1800"/>
              <a:t>While tend to avoid actions that are believed to be of low utility</a:t>
            </a:r>
          </a:p>
          <a:p>
            <a:pPr lvl="1"/>
            <a:endParaRPr lang="en-US" altLang="zh-CN" sz="1800"/>
          </a:p>
          <a:p>
            <a:r>
              <a:rPr lang="en-US" altLang="zh-CN" sz="2000"/>
              <a:t>Implemented by </a:t>
            </a:r>
            <a:r>
              <a:rPr lang="en-US" altLang="zh-CN" sz="2000" b="1" i="1"/>
              <a:t>exploration function f(u,n)</a:t>
            </a:r>
            <a:r>
              <a:rPr lang="en-US" altLang="zh-CN" sz="2000"/>
              <a:t>: </a:t>
            </a:r>
          </a:p>
          <a:p>
            <a:pPr lvl="1"/>
            <a:r>
              <a:rPr lang="en-US" altLang="zh-CN" sz="1800"/>
              <a:t>assigning a higher utility estimate to relatively unexplored action state pairs</a:t>
            </a:r>
          </a:p>
          <a:p>
            <a:pPr lvl="1"/>
            <a:r>
              <a:rPr lang="en-US" altLang="zh-CN" sz="1800"/>
              <a:t>Chang the updating rule of value function to </a:t>
            </a:r>
          </a:p>
          <a:p>
            <a:pPr lvl="1"/>
            <a:endParaRPr lang="en-US" altLang="zh-CN" sz="1800"/>
          </a:p>
          <a:p>
            <a:pPr lvl="1"/>
            <a:r>
              <a:rPr lang="en-US" altLang="zh-CN" sz="1800" i="1"/>
              <a:t>U</a:t>
            </a:r>
            <a:r>
              <a:rPr lang="en-US" altLang="zh-CN" sz="1400" i="1"/>
              <a:t>+</a:t>
            </a:r>
            <a:r>
              <a:rPr lang="en-US" altLang="zh-CN" sz="1800" i="1"/>
              <a:t> </a:t>
            </a:r>
            <a:r>
              <a:rPr lang="en-US" altLang="zh-CN" sz="1800"/>
              <a:t>denote the </a:t>
            </a:r>
            <a:r>
              <a:rPr lang="en-US" altLang="zh-CN" sz="1800" b="1" u="sng"/>
              <a:t>optimistic estimate</a:t>
            </a:r>
            <a:r>
              <a:rPr lang="en-US" altLang="zh-CN" sz="1800"/>
              <a:t> of the utility</a:t>
            </a:r>
            <a:endParaRPr lang="en-US" altLang="zh-CN" sz="1800" i="1"/>
          </a:p>
          <a:p>
            <a:endParaRPr lang="en-US" altLang="zh-CN" sz="2400"/>
          </a:p>
        </p:txBody>
      </p:sp>
      <p:sp>
        <p:nvSpPr>
          <p:cNvPr id="2" name="Footer Placeholder 1">
            <a:extLst>
              <a:ext uri="{FF2B5EF4-FFF2-40B4-BE49-F238E27FC236}">
                <a16:creationId xmlns:a16="http://schemas.microsoft.com/office/drawing/2014/main" id="{1F7E884D-E727-482A-A705-2B5A37FDFD10}"/>
              </a:ext>
            </a:extLst>
          </p:cNvPr>
          <p:cNvSpPr>
            <a:spLocks noGrp="1"/>
          </p:cNvSpPr>
          <p:nvPr>
            <p:ph type="ftr" sz="quarter" idx="11"/>
          </p:nvPr>
        </p:nvSpPr>
        <p:spPr/>
        <p:txBody>
          <a:bodyPr/>
          <a:lstStyle/>
          <a:p>
            <a:r>
              <a:rPr lang="en-US"/>
              <a:t>zeshan.khan@nu.edu.pk</a:t>
            </a:r>
            <a:endParaRPr lang="LID4096"/>
          </a:p>
        </p:txBody>
      </p:sp>
      <p:sp>
        <p:nvSpPr>
          <p:cNvPr id="3" name="Slide Number Placeholder 2">
            <a:extLst>
              <a:ext uri="{FF2B5EF4-FFF2-40B4-BE49-F238E27FC236}">
                <a16:creationId xmlns:a16="http://schemas.microsoft.com/office/drawing/2014/main" id="{521E224E-280D-48BE-BD09-F3203611D7A5}"/>
              </a:ext>
            </a:extLst>
          </p:cNvPr>
          <p:cNvSpPr>
            <a:spLocks noGrp="1"/>
          </p:cNvSpPr>
          <p:nvPr>
            <p:ph type="sldNum" sz="quarter" idx="12"/>
          </p:nvPr>
        </p:nvSpPr>
        <p:spPr/>
        <p:txBody>
          <a:bodyPr>
            <a:normAutofit lnSpcReduction="10000"/>
          </a:bodyPr>
          <a:lstStyle/>
          <a:p>
            <a:fld id="{91F3A733-5CBF-4C1A-BB1C-3E618A131503}" type="slidenum">
              <a:rPr lang="LID4096" smtClean="0"/>
              <a:t>42</a:t>
            </a:fld>
            <a:endParaRPr lang="LID4096"/>
          </a:p>
        </p:txBody>
      </p:sp>
      <p:graphicFrame>
        <p:nvGraphicFramePr>
          <p:cNvPr id="62468" name="Object 4">
            <a:extLst>
              <a:ext uri="{FF2B5EF4-FFF2-40B4-BE49-F238E27FC236}">
                <a16:creationId xmlns:a16="http://schemas.microsoft.com/office/drawing/2014/main" id="{6B8B0C08-E954-4148-8C7A-6ABD675D3557}"/>
              </a:ext>
            </a:extLst>
          </p:cNvPr>
          <p:cNvGraphicFramePr>
            <a:graphicFrameLocks noChangeAspect="1"/>
          </p:cNvGraphicFramePr>
          <p:nvPr>
            <p:extLst>
              <p:ext uri="{D42A27DB-BD31-4B8C-83A1-F6EECF244321}">
                <p14:modId xmlns:p14="http://schemas.microsoft.com/office/powerpoint/2010/main" val="3038591868"/>
              </p:ext>
            </p:extLst>
          </p:nvPr>
        </p:nvGraphicFramePr>
        <p:xfrm>
          <a:off x="3729038" y="5353947"/>
          <a:ext cx="4576762" cy="479425"/>
        </p:xfrm>
        <a:graphic>
          <a:graphicData uri="http://schemas.openxmlformats.org/presentationml/2006/ole">
            <mc:AlternateContent xmlns:mc="http://schemas.openxmlformats.org/markup-compatibility/2006">
              <mc:Choice xmlns:v="urn:schemas-microsoft-com:vml" Requires="v">
                <p:oleObj spid="_x0000_s15398" name="Equation" r:id="rId3" imgW="3276360" imgH="342720" progId="Equation.3">
                  <p:embed/>
                </p:oleObj>
              </mc:Choice>
              <mc:Fallback>
                <p:oleObj name="Equation" r:id="rId3" imgW="3276360" imgH="342720" progId="Equation.3">
                  <p:embed/>
                  <p:pic>
                    <p:nvPicPr>
                      <p:cNvPr id="62468" name="Object 4">
                        <a:extLst>
                          <a:ext uri="{FF2B5EF4-FFF2-40B4-BE49-F238E27FC236}">
                            <a16:creationId xmlns:a16="http://schemas.microsoft.com/office/drawing/2014/main" id="{6B8B0C08-E954-4148-8C7A-6ABD675D35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9038" y="5353947"/>
                        <a:ext cx="4576762"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F935E219-2CD2-4BBF-867F-4D517307D3D9}"/>
              </a:ext>
            </a:extLst>
          </p:cNvPr>
          <p:cNvSpPr>
            <a:spLocks noGrp="1" noChangeArrowheads="1"/>
          </p:cNvSpPr>
          <p:nvPr>
            <p:ph type="title"/>
          </p:nvPr>
        </p:nvSpPr>
        <p:spPr/>
        <p:txBody>
          <a:bodyPr/>
          <a:lstStyle/>
          <a:p>
            <a:r>
              <a:rPr lang="en-US" altLang="zh-CN" dirty="0"/>
              <a:t>Exploration problem in Active learning</a:t>
            </a:r>
          </a:p>
        </p:txBody>
      </p:sp>
      <mc:AlternateContent xmlns:mc="http://schemas.openxmlformats.org/markup-compatibility/2006">
        <mc:Choice xmlns:a14="http://schemas.microsoft.com/office/drawing/2010/main" Requires="a14">
          <p:sp>
            <p:nvSpPr>
              <p:cNvPr id="30723" name="Rectangle 3">
                <a:extLst>
                  <a:ext uri="{FF2B5EF4-FFF2-40B4-BE49-F238E27FC236}">
                    <a16:creationId xmlns:a16="http://schemas.microsoft.com/office/drawing/2014/main" id="{2736A3A6-7088-4E20-BDC2-34F89F869524}"/>
                  </a:ext>
                </a:extLst>
              </p:cNvPr>
              <p:cNvSpPr>
                <a:spLocks noGrp="1" noChangeArrowheads="1"/>
              </p:cNvSpPr>
              <p:nvPr>
                <p:ph idx="1"/>
              </p:nvPr>
            </p:nvSpPr>
            <p:spPr/>
            <p:txBody>
              <a:bodyPr/>
              <a:lstStyle/>
              <a:p>
                <a:r>
                  <a:rPr lang="en-US" altLang="zh-CN" sz="2400" dirty="0"/>
                  <a:t>One kind of definition of </a:t>
                </a:r>
                <a:r>
                  <a:rPr lang="en-US" altLang="zh-CN" sz="2400" i="1" dirty="0"/>
                  <a:t>f(</a:t>
                </a:r>
                <a:r>
                  <a:rPr lang="en-US" altLang="zh-CN" sz="2400" i="1" dirty="0" err="1"/>
                  <a:t>u,n</a:t>
                </a:r>
                <a:r>
                  <a:rPr lang="en-US" altLang="zh-CN" sz="2400" i="1" dirty="0"/>
                  <a:t>)</a:t>
                </a:r>
              </a:p>
              <a:p>
                <a14:m>
                  <m:oMath xmlns:m="http://schemas.openxmlformats.org/officeDocument/2006/math">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𝑢</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e>
                    </m:d>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m>
                          <m:mPr>
                            <m:mcs>
                              <m:mc>
                                <m:mcPr>
                                  <m:count m:val="1"/>
                                  <m:mcJc m:val="center"/>
                                </m:mcPr>
                              </m:mc>
                            </m:mcs>
                            <m:ctrlPr>
                              <a:rPr lang="en-US" altLang="zh-CN" sz="2400" b="0" i="1" smtClean="0">
                                <a:latin typeface="Cambria Math" panose="02040503050406030204" pitchFamily="18" charset="0"/>
                              </a:rPr>
                            </m:ctrlPr>
                          </m:mPr>
                          <m:mr>
                            <m:e>
                              <m:sSup>
                                <m:sSupPr>
                                  <m:ctrlPr>
                                    <a:rPr lang="en-US" altLang="zh-CN" sz="2400" b="0" i="1" smtClean="0">
                                      <a:latin typeface="Cambria Math" panose="02040503050406030204" pitchFamily="18" charset="0"/>
                                    </a:rPr>
                                  </m:ctrlPr>
                                </m:sSupPr>
                                <m:e>
                                  <m:r>
                                    <m:rPr>
                                      <m:brk m:alnAt="7"/>
                                    </m:rPr>
                                    <a:rPr lang="en-US" altLang="zh-CN" sz="2400" b="0" i="1" smtClean="0">
                                      <a:latin typeface="Cambria Math" panose="02040503050406030204" pitchFamily="18" charset="0"/>
                                    </a:rPr>
                                    <m:t>𝑅</m:t>
                                  </m:r>
                                </m:e>
                                <m:sup>
                                  <m:r>
                                    <m:rPr>
                                      <m:brk m:alnAt="7"/>
                                    </m:rPr>
                                    <a:rPr lang="en-US" altLang="zh-CN" sz="2400" b="0" i="1" smtClean="0">
                                      <a:latin typeface="Cambria Math" panose="02040503050406030204" pitchFamily="18" charset="0"/>
                                    </a:rPr>
                                    <m:t>+</m:t>
                                  </m:r>
                                </m:sup>
                              </m:sSup>
                              <m:r>
                                <m:rPr>
                                  <m:brk m:alnAt="7"/>
                                </m:rP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𝑖𝑓</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&lt;</m:t>
                              </m:r>
                              <m:r>
                                <a:rPr lang="en-US" altLang="zh-CN" sz="2400" b="0" i="1" smtClean="0">
                                  <a:latin typeface="Cambria Math" panose="02040503050406030204" pitchFamily="18" charset="0"/>
                                </a:rPr>
                                <m:t>𝑁𝑒</m:t>
                              </m:r>
                            </m:e>
                          </m:mr>
                          <m:mr>
                            <m:e>
                              <m:r>
                                <a:rPr lang="en-US" altLang="zh-CN" sz="2400" b="0" i="1" smtClean="0">
                                  <a:latin typeface="Cambria Math" panose="02040503050406030204" pitchFamily="18" charset="0"/>
                                </a:rPr>
                                <m:t>𝑢</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𝑜𝑡h𝑒𝑟𝑤𝑖𝑠𝑒</m:t>
                              </m:r>
                            </m:e>
                          </m:mr>
                        </m:m>
                      </m:e>
                    </m:d>
                  </m:oMath>
                </a14:m>
                <a:endParaRPr lang="en-US" altLang="zh-CN" sz="1800" dirty="0"/>
              </a:p>
              <a:p>
                <a:pPr lvl="1">
                  <a:buFont typeface="Wingdings" panose="05000000000000000000" pitchFamily="2" charset="2"/>
                  <a:buNone/>
                </a:pPr>
                <a:endParaRPr lang="en-US" altLang="zh-CN" sz="1800" b="0" i="1" dirty="0">
                  <a:latin typeface="Cambria Math" panose="02040503050406030204" pitchFamily="18" charset="0"/>
                </a:endParaRPr>
              </a:p>
              <a:p>
                <a:pPr lvl="1"/>
                <a14:m>
                  <m:oMath xmlns:m="http://schemas.openxmlformats.org/officeDocument/2006/math">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𝑅</m:t>
                        </m:r>
                      </m:e>
                      <m:sup>
                        <m:r>
                          <a:rPr lang="en-US" altLang="zh-CN" sz="1800" b="0" i="1" smtClean="0">
                            <a:latin typeface="Cambria Math" panose="02040503050406030204" pitchFamily="18" charset="0"/>
                          </a:rPr>
                          <m:t>+</m:t>
                        </m:r>
                      </m:sup>
                    </m:sSup>
                  </m:oMath>
                </a14:m>
                <a:r>
                  <a:rPr lang="en-US" altLang="zh-CN" sz="1800" dirty="0"/>
                  <a:t> is an </a:t>
                </a:r>
                <a:r>
                  <a:rPr lang="en-US" altLang="zh-CN" sz="1800" b="1" u="sng" dirty="0"/>
                  <a:t>optimistic estimate</a:t>
                </a:r>
                <a:r>
                  <a:rPr lang="en-US" altLang="zh-CN" sz="1800" dirty="0"/>
                  <a:t> of the </a:t>
                </a:r>
                <a:r>
                  <a:rPr lang="en-US" altLang="zh-CN" sz="1800" b="1" u="sng" dirty="0"/>
                  <a:t>best possible reward</a:t>
                </a:r>
                <a:r>
                  <a:rPr lang="en-US" altLang="zh-CN" sz="1800" dirty="0"/>
                  <a:t> obtainable in any state</a:t>
                </a:r>
              </a:p>
              <a:p>
                <a:pPr lvl="1"/>
                <a:r>
                  <a:rPr lang="en-US" altLang="zh-CN" sz="1800" dirty="0"/>
                  <a:t>The agent will try each action-state pair(</a:t>
                </a:r>
                <a:r>
                  <a:rPr lang="en-US" altLang="zh-CN" sz="1800" i="1" dirty="0" err="1"/>
                  <a:t>s,a</a:t>
                </a:r>
                <a:r>
                  <a:rPr lang="en-US" altLang="zh-CN" sz="1800" dirty="0"/>
                  <a:t>) at least </a:t>
                </a:r>
                <a:r>
                  <a:rPr lang="en-US" altLang="zh-CN" sz="1800" i="1" dirty="0"/>
                  <a:t>Ne</a:t>
                </a:r>
                <a:r>
                  <a:rPr lang="en-US" altLang="zh-CN" sz="1800" dirty="0"/>
                  <a:t> times</a:t>
                </a:r>
              </a:p>
              <a:p>
                <a:pPr lvl="1"/>
                <a:r>
                  <a:rPr lang="en-US" altLang="zh-CN" sz="1800" dirty="0"/>
                  <a:t>The agent will behave initially as if there were wonderful rewards scattered all over around</a:t>
                </a:r>
                <a:r>
                  <a:rPr lang="en-US" altLang="zh-CN" sz="1800" dirty="0">
                    <a:latin typeface="Times New Roman" panose="02020603050405020304" pitchFamily="18" charset="0"/>
                  </a:rPr>
                  <a:t>–</a:t>
                </a:r>
                <a:r>
                  <a:rPr lang="en-US" altLang="zh-CN" sz="1800" dirty="0"/>
                  <a:t> </a:t>
                </a:r>
                <a:r>
                  <a:rPr lang="en-US" altLang="zh-CN" sz="1800" b="1" u="sng" dirty="0"/>
                  <a:t>optimistic</a:t>
                </a:r>
                <a:r>
                  <a:rPr lang="en-US" altLang="zh-CN" sz="1800" dirty="0"/>
                  <a:t> . </a:t>
                </a:r>
              </a:p>
            </p:txBody>
          </p:sp>
        </mc:Choice>
        <mc:Fallback>
          <p:sp>
            <p:nvSpPr>
              <p:cNvPr id="30723" name="Rectangle 3">
                <a:extLst>
                  <a:ext uri="{FF2B5EF4-FFF2-40B4-BE49-F238E27FC236}">
                    <a16:creationId xmlns:a16="http://schemas.microsoft.com/office/drawing/2014/main" id="{2736A3A6-7088-4E20-BDC2-34F89F869524}"/>
                  </a:ext>
                </a:extLst>
              </p:cNvPr>
              <p:cNvSpPr>
                <a:spLocks noGrp="1" noRot="1" noChangeAspect="1" noMove="1" noResize="1" noEditPoints="1" noAdjustHandles="1" noChangeArrowheads="1" noChangeShapeType="1" noTextEdit="1"/>
              </p:cNvSpPr>
              <p:nvPr>
                <p:ph idx="1"/>
              </p:nvPr>
            </p:nvSpPr>
            <p:spPr>
              <a:blipFill>
                <a:blip r:embed="rId2"/>
                <a:stretch>
                  <a:fillRect l="-496" t="-1541"/>
                </a:stretch>
              </a:blipFill>
            </p:spPr>
            <p:txBody>
              <a:bodyPr/>
              <a:lstStyle/>
              <a:p>
                <a:r>
                  <a:rPr lang="LID4096">
                    <a:noFill/>
                  </a:rPr>
                  <a:t> </a:t>
                </a:r>
              </a:p>
            </p:txBody>
          </p:sp>
        </mc:Fallback>
      </mc:AlternateContent>
      <p:sp>
        <p:nvSpPr>
          <p:cNvPr id="2" name="Footer Placeholder 1">
            <a:extLst>
              <a:ext uri="{FF2B5EF4-FFF2-40B4-BE49-F238E27FC236}">
                <a16:creationId xmlns:a16="http://schemas.microsoft.com/office/drawing/2014/main" id="{79B6FAE5-A8E9-408C-BC09-DA06F85E803F}"/>
              </a:ext>
            </a:extLst>
          </p:cNvPr>
          <p:cNvSpPr>
            <a:spLocks noGrp="1"/>
          </p:cNvSpPr>
          <p:nvPr>
            <p:ph type="ftr" sz="quarter" idx="11"/>
          </p:nvPr>
        </p:nvSpPr>
        <p:spPr/>
        <p:txBody>
          <a:bodyPr/>
          <a:lstStyle/>
          <a:p>
            <a:r>
              <a:rPr lang="en-US"/>
              <a:t>zeshan.khan@nu.edu.pk</a:t>
            </a:r>
            <a:endParaRPr lang="LID4096"/>
          </a:p>
        </p:txBody>
      </p:sp>
      <p:sp>
        <p:nvSpPr>
          <p:cNvPr id="3" name="Slide Number Placeholder 2">
            <a:extLst>
              <a:ext uri="{FF2B5EF4-FFF2-40B4-BE49-F238E27FC236}">
                <a16:creationId xmlns:a16="http://schemas.microsoft.com/office/drawing/2014/main" id="{54672669-4EF7-40D1-BEB2-CA107EC41017}"/>
              </a:ext>
            </a:extLst>
          </p:cNvPr>
          <p:cNvSpPr>
            <a:spLocks noGrp="1"/>
          </p:cNvSpPr>
          <p:nvPr>
            <p:ph type="sldNum" sz="quarter" idx="12"/>
          </p:nvPr>
        </p:nvSpPr>
        <p:spPr/>
        <p:txBody>
          <a:bodyPr>
            <a:normAutofit lnSpcReduction="10000"/>
          </a:bodyPr>
          <a:lstStyle/>
          <a:p>
            <a:fld id="{91F3A733-5CBF-4C1A-BB1C-3E618A131503}" type="slidenum">
              <a:rPr lang="LID4096" smtClean="0"/>
              <a:t>43</a:t>
            </a:fld>
            <a:endParaRPr lang="LID4096"/>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F55951B5-63F2-4071-A3E9-732F6D0474FE}"/>
              </a:ext>
            </a:extLst>
          </p:cNvPr>
          <p:cNvSpPr>
            <a:spLocks noGrp="1" noChangeArrowheads="1"/>
          </p:cNvSpPr>
          <p:nvPr>
            <p:ph type="title"/>
          </p:nvPr>
        </p:nvSpPr>
        <p:spPr/>
        <p:txBody>
          <a:bodyPr/>
          <a:lstStyle/>
          <a:p>
            <a:r>
              <a:rPr lang="en-US" altLang="zh-CN"/>
              <a:t>Generalization in Reinforcement Learning</a:t>
            </a:r>
          </a:p>
        </p:txBody>
      </p:sp>
      <p:sp>
        <p:nvSpPr>
          <p:cNvPr id="64515" name="Rectangle 3">
            <a:extLst>
              <a:ext uri="{FF2B5EF4-FFF2-40B4-BE49-F238E27FC236}">
                <a16:creationId xmlns:a16="http://schemas.microsoft.com/office/drawing/2014/main" id="{EF63E456-AD2E-441E-869B-921077205D84}"/>
              </a:ext>
            </a:extLst>
          </p:cNvPr>
          <p:cNvSpPr>
            <a:spLocks noGrp="1" noChangeArrowheads="1"/>
          </p:cNvSpPr>
          <p:nvPr>
            <p:ph type="body" idx="1"/>
          </p:nvPr>
        </p:nvSpPr>
        <p:spPr/>
        <p:txBody>
          <a:bodyPr/>
          <a:lstStyle/>
          <a:p>
            <a:r>
              <a:rPr lang="en-US" altLang="zh-CN" sz="2400"/>
              <a:t>So far we assumed that all the functions learned by the agent are </a:t>
            </a:r>
            <a:r>
              <a:rPr lang="en-US" altLang="zh-CN" sz="2400" i="1"/>
              <a:t>(U, T, R,Q) </a:t>
            </a:r>
            <a:r>
              <a:rPr lang="en-US" altLang="zh-CN" sz="2400"/>
              <a:t>are tabular forms</a:t>
            </a:r>
            <a:r>
              <a:rPr lang="en-US" altLang="zh-CN" sz="2400">
                <a:latin typeface="Times New Roman" panose="02020603050405020304" pitchFamily="18" charset="0"/>
              </a:rPr>
              <a:t>—</a:t>
            </a:r>
            <a:r>
              <a:rPr lang="en-US" altLang="zh-CN" sz="2400"/>
              <a:t> </a:t>
            </a:r>
          </a:p>
          <a:p>
            <a:pPr>
              <a:buFont typeface="Wingdings" panose="05000000000000000000" pitchFamily="2" charset="2"/>
              <a:buNone/>
            </a:pPr>
            <a:r>
              <a:rPr lang="en-US" altLang="zh-CN" sz="2400"/>
              <a:t>   i.e.. It is possible to enumerate state and action spaces. </a:t>
            </a:r>
          </a:p>
          <a:p>
            <a:r>
              <a:rPr lang="en-US" altLang="zh-CN" sz="2400"/>
              <a:t>Use generalization techniques to deal with large state or action space.</a:t>
            </a:r>
          </a:p>
          <a:p>
            <a:pPr lvl="1"/>
            <a:r>
              <a:rPr lang="en-US" altLang="zh-CN" sz="2000"/>
              <a:t>Function approximation techniques</a:t>
            </a:r>
            <a:endParaRPr lang="en-US" altLang="zh-CN" sz="2400"/>
          </a:p>
        </p:txBody>
      </p:sp>
      <p:sp>
        <p:nvSpPr>
          <p:cNvPr id="2" name="Footer Placeholder 1">
            <a:extLst>
              <a:ext uri="{FF2B5EF4-FFF2-40B4-BE49-F238E27FC236}">
                <a16:creationId xmlns:a16="http://schemas.microsoft.com/office/drawing/2014/main" id="{E0B0F897-B278-40B4-A7B7-0D930DBB962C}"/>
              </a:ext>
            </a:extLst>
          </p:cNvPr>
          <p:cNvSpPr>
            <a:spLocks noGrp="1"/>
          </p:cNvSpPr>
          <p:nvPr>
            <p:ph type="ftr" sz="quarter" idx="11"/>
          </p:nvPr>
        </p:nvSpPr>
        <p:spPr/>
        <p:txBody>
          <a:bodyPr/>
          <a:lstStyle/>
          <a:p>
            <a:r>
              <a:rPr lang="en-US"/>
              <a:t>zeshan.khan@nu.edu.pk</a:t>
            </a:r>
            <a:endParaRPr lang="LID4096"/>
          </a:p>
        </p:txBody>
      </p:sp>
      <p:sp>
        <p:nvSpPr>
          <p:cNvPr id="3" name="Slide Number Placeholder 2">
            <a:extLst>
              <a:ext uri="{FF2B5EF4-FFF2-40B4-BE49-F238E27FC236}">
                <a16:creationId xmlns:a16="http://schemas.microsoft.com/office/drawing/2014/main" id="{8584A46E-73C7-4DF0-A37A-DF08CEF5AEC3}"/>
              </a:ext>
            </a:extLst>
          </p:cNvPr>
          <p:cNvSpPr>
            <a:spLocks noGrp="1"/>
          </p:cNvSpPr>
          <p:nvPr>
            <p:ph type="sldNum" sz="quarter" idx="12"/>
          </p:nvPr>
        </p:nvSpPr>
        <p:spPr/>
        <p:txBody>
          <a:bodyPr>
            <a:normAutofit lnSpcReduction="10000"/>
          </a:bodyPr>
          <a:lstStyle/>
          <a:p>
            <a:fld id="{91F3A733-5CBF-4C1A-BB1C-3E618A131503}" type="slidenum">
              <a:rPr lang="LID4096" smtClean="0"/>
              <a:t>44</a:t>
            </a:fld>
            <a:endParaRPr lang="LID4096"/>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C9835-5360-4A6A-B6FC-2DD8AD8D6ED9}"/>
              </a:ext>
            </a:extLst>
          </p:cNvPr>
          <p:cNvSpPr>
            <a:spLocks noGrp="1"/>
          </p:cNvSpPr>
          <p:nvPr>
            <p:ph type="title"/>
          </p:nvPr>
        </p:nvSpPr>
        <p:spPr/>
        <p:txBody>
          <a:bodyPr/>
          <a:lstStyle/>
          <a:p>
            <a:r>
              <a:rPr lang="en-US" dirty="0"/>
              <a:t>Example: Atari Games</a:t>
            </a:r>
            <a:endParaRPr lang="LID4096" dirty="0"/>
          </a:p>
        </p:txBody>
      </p:sp>
      <p:pic>
        <p:nvPicPr>
          <p:cNvPr id="4" name="Content Placeholder 3" descr="Image result for pong from pixels images">
            <a:extLst>
              <a:ext uri="{FF2B5EF4-FFF2-40B4-BE49-F238E27FC236}">
                <a16:creationId xmlns:a16="http://schemas.microsoft.com/office/drawing/2014/main" id="{C41C99F8-0DA3-482F-A51F-565E2158233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59138" y="2975769"/>
            <a:ext cx="4600575" cy="20574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4D51950A-7312-4E85-9BA6-CDB3D626172F}"/>
              </a:ext>
            </a:extLst>
          </p:cNvPr>
          <p:cNvSpPr>
            <a:spLocks noGrp="1"/>
          </p:cNvSpPr>
          <p:nvPr>
            <p:ph type="ftr" sz="quarter" idx="11"/>
          </p:nvPr>
        </p:nvSpPr>
        <p:spPr/>
        <p:txBody>
          <a:bodyPr/>
          <a:lstStyle/>
          <a:p>
            <a:r>
              <a:rPr lang="en-US"/>
              <a:t>zeshan.khan@nu.edu.pk</a:t>
            </a:r>
            <a:endParaRPr lang="LID4096"/>
          </a:p>
        </p:txBody>
      </p:sp>
      <p:sp>
        <p:nvSpPr>
          <p:cNvPr id="6" name="Slide Number Placeholder 5">
            <a:extLst>
              <a:ext uri="{FF2B5EF4-FFF2-40B4-BE49-F238E27FC236}">
                <a16:creationId xmlns:a16="http://schemas.microsoft.com/office/drawing/2014/main" id="{87298B45-96E1-4A26-8327-DB8AD460CF94}"/>
              </a:ext>
            </a:extLst>
          </p:cNvPr>
          <p:cNvSpPr>
            <a:spLocks noGrp="1"/>
          </p:cNvSpPr>
          <p:nvPr>
            <p:ph type="sldNum" sz="quarter" idx="12"/>
          </p:nvPr>
        </p:nvSpPr>
        <p:spPr/>
        <p:txBody>
          <a:bodyPr>
            <a:normAutofit lnSpcReduction="10000"/>
          </a:bodyPr>
          <a:lstStyle/>
          <a:p>
            <a:fld id="{91F3A733-5CBF-4C1A-BB1C-3E618A131503}" type="slidenum">
              <a:rPr lang="LID4096" smtClean="0"/>
              <a:t>45</a:t>
            </a:fld>
            <a:endParaRPr lang="LID4096"/>
          </a:p>
        </p:txBody>
      </p:sp>
    </p:spTree>
    <p:extLst>
      <p:ext uri="{BB962C8B-B14F-4D97-AF65-F5344CB8AC3E}">
        <p14:creationId xmlns:p14="http://schemas.microsoft.com/office/powerpoint/2010/main" val="17036415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20F7C49-0889-4BC7-9702-38BE43496662}"/>
              </a:ext>
            </a:extLst>
          </p:cNvPr>
          <p:cNvPicPr>
            <a:picLocks noGrp="1" noChangeAspect="1"/>
          </p:cNvPicPr>
          <p:nvPr>
            <p:ph idx="4294967295"/>
          </p:nvPr>
        </p:nvPicPr>
        <p:blipFill>
          <a:blip r:embed="rId2"/>
          <a:stretch>
            <a:fillRect/>
          </a:stretch>
        </p:blipFill>
        <p:spPr>
          <a:xfrm>
            <a:off x="3204839" y="292962"/>
            <a:ext cx="5592932" cy="6529058"/>
          </a:xfrm>
          <a:prstGeom prst="rect">
            <a:avLst/>
          </a:prstGeom>
        </p:spPr>
      </p:pic>
      <p:sp>
        <p:nvSpPr>
          <p:cNvPr id="5" name="TextBox 6">
            <a:extLst>
              <a:ext uri="{FF2B5EF4-FFF2-40B4-BE49-F238E27FC236}">
                <a16:creationId xmlns:a16="http://schemas.microsoft.com/office/drawing/2014/main" id="{D7B73376-CE63-40B3-B80F-248A010FEB16}"/>
              </a:ext>
            </a:extLst>
          </p:cNvPr>
          <p:cNvSpPr txBox="1"/>
          <p:nvPr/>
        </p:nvSpPr>
        <p:spPr>
          <a:xfrm>
            <a:off x="8692485" y="2221611"/>
            <a:ext cx="2406316" cy="923330"/>
          </a:xfrm>
          <a:prstGeom prst="rect">
            <a:avLst/>
          </a:prstGeom>
          <a:noFill/>
          <a:ln>
            <a:solidFill>
              <a:schemeClr val="bg1">
                <a:lumMod val="50000"/>
              </a:schemeClr>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State: Raw Pixels</a:t>
            </a:r>
          </a:p>
          <a:p>
            <a:r>
              <a:rPr lang="en-US" dirty="0"/>
              <a:t>Actions: Valid Moves</a:t>
            </a:r>
          </a:p>
          <a:p>
            <a:r>
              <a:rPr lang="en-US" dirty="0"/>
              <a:t>Reward: Game Score</a:t>
            </a:r>
          </a:p>
        </p:txBody>
      </p:sp>
      <p:sp>
        <p:nvSpPr>
          <p:cNvPr id="8" name="Footer Placeholder 7">
            <a:extLst>
              <a:ext uri="{FF2B5EF4-FFF2-40B4-BE49-F238E27FC236}">
                <a16:creationId xmlns:a16="http://schemas.microsoft.com/office/drawing/2014/main" id="{97AEEB6C-FF15-4BE3-A8C9-EBBB258167D7}"/>
              </a:ext>
            </a:extLst>
          </p:cNvPr>
          <p:cNvSpPr>
            <a:spLocks noGrp="1"/>
          </p:cNvSpPr>
          <p:nvPr>
            <p:ph type="ftr" sz="quarter" idx="11"/>
          </p:nvPr>
        </p:nvSpPr>
        <p:spPr/>
        <p:txBody>
          <a:bodyPr/>
          <a:lstStyle/>
          <a:p>
            <a:r>
              <a:rPr lang="en-US"/>
              <a:t>zeshan.khan@nu.edu.pk</a:t>
            </a:r>
            <a:endParaRPr lang="LID4096"/>
          </a:p>
        </p:txBody>
      </p:sp>
      <p:sp>
        <p:nvSpPr>
          <p:cNvPr id="9" name="Slide Number Placeholder 8">
            <a:extLst>
              <a:ext uri="{FF2B5EF4-FFF2-40B4-BE49-F238E27FC236}">
                <a16:creationId xmlns:a16="http://schemas.microsoft.com/office/drawing/2014/main" id="{5B627ADF-247E-4CCF-8B5C-D24562F914E7}"/>
              </a:ext>
            </a:extLst>
          </p:cNvPr>
          <p:cNvSpPr>
            <a:spLocks noGrp="1"/>
          </p:cNvSpPr>
          <p:nvPr>
            <p:ph type="sldNum" sz="quarter" idx="12"/>
          </p:nvPr>
        </p:nvSpPr>
        <p:spPr/>
        <p:txBody>
          <a:bodyPr>
            <a:normAutofit lnSpcReduction="10000"/>
          </a:bodyPr>
          <a:lstStyle/>
          <a:p>
            <a:fld id="{91F3A733-5CBF-4C1A-BB1C-3E618A131503}" type="slidenum">
              <a:rPr lang="LID4096" smtClean="0"/>
              <a:t>46</a:t>
            </a:fld>
            <a:endParaRPr lang="LID4096"/>
          </a:p>
        </p:txBody>
      </p:sp>
    </p:spTree>
    <p:extLst>
      <p:ext uri="{BB962C8B-B14F-4D97-AF65-F5344CB8AC3E}">
        <p14:creationId xmlns:p14="http://schemas.microsoft.com/office/powerpoint/2010/main" val="30297514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234F5-825B-4C1F-BFCD-F81F0709DC44}"/>
              </a:ext>
            </a:extLst>
          </p:cNvPr>
          <p:cNvSpPr>
            <a:spLocks noGrp="1"/>
          </p:cNvSpPr>
          <p:nvPr>
            <p:ph type="title"/>
          </p:nvPr>
        </p:nvSpPr>
        <p:spPr>
          <a:xfrm>
            <a:off x="838200" y="365124"/>
            <a:ext cx="5553722" cy="1463675"/>
          </a:xfrm>
        </p:spPr>
        <p:txBody>
          <a:bodyPr>
            <a:normAutofit/>
          </a:bodyPr>
          <a:lstStyle/>
          <a:p>
            <a:r>
              <a:rPr lang="en-US" dirty="0"/>
              <a:t>Alpha Go</a:t>
            </a:r>
          </a:p>
        </p:txBody>
      </p:sp>
      <p:pic>
        <p:nvPicPr>
          <p:cNvPr id="2050" name="Picture 2" descr="Image result for alpha go zero image">
            <a:extLst>
              <a:ext uri="{FF2B5EF4-FFF2-40B4-BE49-F238E27FC236}">
                <a16:creationId xmlns:a16="http://schemas.microsoft.com/office/drawing/2014/main" id="{A171C1B4-49DF-4F97-8169-B5FC423079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3645" y="3753931"/>
            <a:ext cx="2802580" cy="286206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D66DB5A-44E5-4695-9D0C-741630BB0C11}"/>
              </a:ext>
            </a:extLst>
          </p:cNvPr>
          <p:cNvSpPr txBox="1"/>
          <p:nvPr/>
        </p:nvSpPr>
        <p:spPr>
          <a:xfrm>
            <a:off x="7587952" y="1828799"/>
            <a:ext cx="2406316" cy="923330"/>
          </a:xfrm>
          <a:prstGeom prst="rect">
            <a:avLst/>
          </a:prstGeom>
          <a:noFill/>
          <a:ln>
            <a:solidFill>
              <a:schemeClr val="bg1">
                <a:lumMod val="50000"/>
              </a:schemeClr>
            </a:solidFill>
          </a:ln>
        </p:spPr>
        <p:txBody>
          <a:bodyPr wrap="square" rtlCol="0">
            <a:spAutoFit/>
          </a:bodyPr>
          <a:lstStyle/>
          <a:p>
            <a:r>
              <a:rPr lang="en-US" dirty="0"/>
              <a:t>State: Board State</a:t>
            </a:r>
          </a:p>
          <a:p>
            <a:r>
              <a:rPr lang="en-US" dirty="0"/>
              <a:t>Actions: Valid Moves</a:t>
            </a:r>
          </a:p>
          <a:p>
            <a:r>
              <a:rPr lang="en-US" dirty="0"/>
              <a:t>Reward: Win or Lose</a:t>
            </a:r>
          </a:p>
        </p:txBody>
      </p:sp>
      <p:pic>
        <p:nvPicPr>
          <p:cNvPr id="1026" name="Picture 2" descr="Image result for picture of a go board">
            <a:extLst>
              <a:ext uri="{FF2B5EF4-FFF2-40B4-BE49-F238E27FC236}">
                <a16:creationId xmlns:a16="http://schemas.microsoft.com/office/drawing/2014/main" id="{63149B92-BAAA-4566-9065-642B4782EE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1304" y="3537367"/>
            <a:ext cx="2802580" cy="2795503"/>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840D2667-E1F4-4C1B-8390-DD67B260654B}"/>
              </a:ext>
            </a:extLst>
          </p:cNvPr>
          <p:cNvSpPr>
            <a:spLocks noGrp="1"/>
          </p:cNvSpPr>
          <p:nvPr>
            <p:ph idx="1"/>
          </p:nvPr>
        </p:nvSpPr>
        <p:spPr>
          <a:xfrm>
            <a:off x="1261872" y="1828801"/>
            <a:ext cx="5902408" cy="2361460"/>
          </a:xfrm>
        </p:spPr>
        <p:txBody>
          <a:bodyPr>
            <a:normAutofit/>
          </a:bodyPr>
          <a:lstStyle/>
          <a:p>
            <a:r>
              <a:rPr lang="en-US" sz="1800" dirty="0"/>
              <a:t>Learning how to beat humans at ‘hard’ games (search space too big)</a:t>
            </a:r>
          </a:p>
          <a:p>
            <a:r>
              <a:rPr lang="en-US" sz="1800" dirty="0"/>
              <a:t>Far surpasses (Human) Supervised learning </a:t>
            </a:r>
          </a:p>
          <a:p>
            <a:r>
              <a:rPr lang="en-US" sz="1800" dirty="0"/>
              <a:t>Algorithm learned to outplay humans at chess in 24 hours</a:t>
            </a:r>
          </a:p>
          <a:p>
            <a:pPr marL="0" indent="0">
              <a:buNone/>
            </a:pPr>
            <a:endParaRPr lang="en-US" sz="1800" dirty="0"/>
          </a:p>
          <a:p>
            <a:endParaRPr lang="en-US" sz="1800" dirty="0"/>
          </a:p>
          <a:p>
            <a:endParaRPr lang="LID4096" dirty="0"/>
          </a:p>
        </p:txBody>
      </p:sp>
      <p:sp>
        <p:nvSpPr>
          <p:cNvPr id="5" name="Footer Placeholder 4">
            <a:extLst>
              <a:ext uri="{FF2B5EF4-FFF2-40B4-BE49-F238E27FC236}">
                <a16:creationId xmlns:a16="http://schemas.microsoft.com/office/drawing/2014/main" id="{F0920664-B166-4DCA-80E1-FF91DABC3CE2}"/>
              </a:ext>
            </a:extLst>
          </p:cNvPr>
          <p:cNvSpPr>
            <a:spLocks noGrp="1"/>
          </p:cNvSpPr>
          <p:nvPr>
            <p:ph type="ftr" sz="quarter" idx="11"/>
          </p:nvPr>
        </p:nvSpPr>
        <p:spPr/>
        <p:txBody>
          <a:bodyPr/>
          <a:lstStyle/>
          <a:p>
            <a:r>
              <a:rPr lang="en-US"/>
              <a:t>zeshan.khan@nu.edu.pk</a:t>
            </a:r>
            <a:endParaRPr lang="LID4096"/>
          </a:p>
        </p:txBody>
      </p:sp>
      <p:sp>
        <p:nvSpPr>
          <p:cNvPr id="7" name="Slide Number Placeholder 6">
            <a:extLst>
              <a:ext uri="{FF2B5EF4-FFF2-40B4-BE49-F238E27FC236}">
                <a16:creationId xmlns:a16="http://schemas.microsoft.com/office/drawing/2014/main" id="{C292B17D-B8E3-495C-A957-E03BA0CCF3D6}"/>
              </a:ext>
            </a:extLst>
          </p:cNvPr>
          <p:cNvSpPr>
            <a:spLocks noGrp="1"/>
          </p:cNvSpPr>
          <p:nvPr>
            <p:ph type="sldNum" sz="quarter" idx="12"/>
          </p:nvPr>
        </p:nvSpPr>
        <p:spPr/>
        <p:txBody>
          <a:bodyPr>
            <a:normAutofit lnSpcReduction="10000"/>
          </a:bodyPr>
          <a:lstStyle/>
          <a:p>
            <a:fld id="{91F3A733-5CBF-4C1A-BB1C-3E618A131503}" type="slidenum">
              <a:rPr lang="LID4096" smtClean="0"/>
              <a:t>47</a:t>
            </a:fld>
            <a:endParaRPr lang="LID4096"/>
          </a:p>
        </p:txBody>
      </p:sp>
    </p:spTree>
    <p:extLst>
      <p:ext uri="{BB962C8B-B14F-4D97-AF65-F5344CB8AC3E}">
        <p14:creationId xmlns:p14="http://schemas.microsoft.com/office/powerpoint/2010/main" val="3085163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50"/>
                                        </p:tgtEl>
                                        <p:attrNameLst>
                                          <p:attrName>style.visibility</p:attrName>
                                        </p:attrNameLst>
                                      </p:cBhvr>
                                      <p:to>
                                        <p:strVal val="visible"/>
                                      </p:to>
                                    </p:set>
                                    <p:anim calcmode="lin" valueType="num">
                                      <p:cBhvr additive="base">
                                        <p:cTn id="11" dur="500" fill="hold"/>
                                        <p:tgtEl>
                                          <p:spTgt spid="2050"/>
                                        </p:tgtEl>
                                        <p:attrNameLst>
                                          <p:attrName>ppt_x</p:attrName>
                                        </p:attrNameLst>
                                      </p:cBhvr>
                                      <p:tavLst>
                                        <p:tav tm="0">
                                          <p:val>
                                            <p:strVal val="#ppt_x"/>
                                          </p:val>
                                        </p:tav>
                                        <p:tav tm="100000">
                                          <p:val>
                                            <p:strVal val="#ppt_x"/>
                                          </p:val>
                                        </p:tav>
                                      </p:tavLst>
                                    </p:anim>
                                    <p:anim calcmode="lin" valueType="num">
                                      <p:cBhvr additive="base">
                                        <p:cTn id="12"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29AFC-B3EB-479A-8DD3-B0661AA15E1F}"/>
              </a:ext>
            </a:extLst>
          </p:cNvPr>
          <p:cNvSpPr>
            <a:spLocks noGrp="1"/>
          </p:cNvSpPr>
          <p:nvPr>
            <p:ph type="title"/>
          </p:nvPr>
        </p:nvSpPr>
        <p:spPr>
          <a:xfrm>
            <a:off x="635832" y="270828"/>
            <a:ext cx="10515600" cy="579255"/>
          </a:xfrm>
        </p:spPr>
        <p:txBody>
          <a:bodyPr>
            <a:normAutofit fontScale="90000"/>
          </a:bodyPr>
          <a:lstStyle/>
          <a:p>
            <a:r>
              <a:rPr lang="en-US" dirty="0"/>
              <a:t>Gym – toolkit for reinforcement learning</a:t>
            </a:r>
          </a:p>
        </p:txBody>
      </p:sp>
      <p:pic>
        <p:nvPicPr>
          <p:cNvPr id="4" name="cartpole-no-reset">
            <a:hlinkClick r:id="" action="ppaction://media"/>
            <a:extLst>
              <a:ext uri="{FF2B5EF4-FFF2-40B4-BE49-F238E27FC236}">
                <a16:creationId xmlns:a16="http://schemas.microsoft.com/office/drawing/2014/main" id="{FA76A407-7B8A-4EAF-BCF1-9E68B12F77CF}"/>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1692638" y="1227458"/>
            <a:ext cx="3050292" cy="2033528"/>
          </a:xfrm>
          <a:prstGeom prst="rect">
            <a:avLst/>
          </a:prstGeom>
          <a:ln>
            <a:solidFill>
              <a:schemeClr val="bg1">
                <a:lumMod val="50000"/>
              </a:schemeClr>
            </a:solidFill>
          </a:ln>
        </p:spPr>
      </p:pic>
      <p:sp>
        <p:nvSpPr>
          <p:cNvPr id="6" name="Rectangle 5">
            <a:extLst>
              <a:ext uri="{FF2B5EF4-FFF2-40B4-BE49-F238E27FC236}">
                <a16:creationId xmlns:a16="http://schemas.microsoft.com/office/drawing/2014/main" id="{DC5B2BD1-A45F-4B19-AB00-4A8B4DBB2E31}"/>
              </a:ext>
            </a:extLst>
          </p:cNvPr>
          <p:cNvSpPr/>
          <p:nvPr/>
        </p:nvSpPr>
        <p:spPr>
          <a:xfrm>
            <a:off x="6007308" y="1097592"/>
            <a:ext cx="5263519" cy="4801314"/>
          </a:xfrm>
          <a:prstGeom prst="rect">
            <a:avLst/>
          </a:prstGeom>
        </p:spPr>
        <p:txBody>
          <a:bodyPr wrap="square">
            <a:spAutoFit/>
          </a:bodyPr>
          <a:lstStyle/>
          <a:p>
            <a:r>
              <a:rPr lang="en-US" sz="900" dirty="0">
                <a:solidFill>
                  <a:srgbClr val="0000FF"/>
                </a:solidFill>
                <a:latin typeface="Consolas" panose="020B0609020204030204" pitchFamily="49" charset="0"/>
              </a:rPr>
              <a:t>import</a:t>
            </a:r>
            <a:r>
              <a:rPr lang="en-US" sz="900" dirty="0">
                <a:solidFill>
                  <a:srgbClr val="000000"/>
                </a:solidFill>
                <a:latin typeface="Consolas" panose="020B0609020204030204" pitchFamily="49" charset="0"/>
              </a:rPr>
              <a:t> </a:t>
            </a:r>
            <a:r>
              <a:rPr lang="en-US" sz="900" dirty="0">
                <a:solidFill>
                  <a:srgbClr val="6F008A"/>
                </a:solidFill>
                <a:latin typeface="Consolas" panose="020B0609020204030204" pitchFamily="49" charset="0"/>
              </a:rPr>
              <a:t>gym</a:t>
            </a:r>
            <a:endParaRPr lang="en-US" sz="900" dirty="0">
              <a:solidFill>
                <a:srgbClr val="000000"/>
              </a:solidFill>
              <a:latin typeface="Consolas" panose="020B0609020204030204" pitchFamily="49" charset="0"/>
            </a:endParaRPr>
          </a:p>
          <a:p>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env = </a:t>
            </a:r>
            <a:r>
              <a:rPr lang="en-US" sz="900" dirty="0" err="1">
                <a:solidFill>
                  <a:srgbClr val="6F008A"/>
                </a:solidFill>
                <a:latin typeface="Consolas" panose="020B0609020204030204" pitchFamily="49" charset="0"/>
              </a:rPr>
              <a:t>gym</a:t>
            </a:r>
            <a:r>
              <a:rPr lang="en-US" sz="900" dirty="0" err="1">
                <a:solidFill>
                  <a:srgbClr val="000000"/>
                </a:solidFill>
                <a:latin typeface="Consolas" panose="020B0609020204030204" pitchFamily="49" charset="0"/>
              </a:rPr>
              <a:t>.make</a:t>
            </a:r>
            <a:r>
              <a:rPr lang="en-US" sz="900" dirty="0">
                <a:solidFill>
                  <a:srgbClr val="000000"/>
                </a:solidFill>
                <a:latin typeface="Consolas" panose="020B0609020204030204" pitchFamily="49" charset="0"/>
              </a:rPr>
              <a:t>(</a:t>
            </a:r>
            <a:r>
              <a:rPr lang="en-US" sz="900" dirty="0">
                <a:solidFill>
                  <a:srgbClr val="A31515"/>
                </a:solidFill>
                <a:latin typeface="Consolas" panose="020B0609020204030204" pitchFamily="49" charset="0"/>
              </a:rPr>
              <a:t>'CartPole-v0'</a:t>
            </a:r>
            <a:r>
              <a:rPr lang="en-US" sz="900" dirty="0">
                <a:solidFill>
                  <a:srgbClr val="000000"/>
                </a:solidFill>
                <a:latin typeface="Consolas" panose="020B0609020204030204" pitchFamily="49" charset="0"/>
              </a:rPr>
              <a:t>)</a:t>
            </a:r>
          </a:p>
          <a:p>
            <a:endParaRPr lang="en-US" sz="900" dirty="0">
              <a:solidFill>
                <a:srgbClr val="000000"/>
              </a:solidFill>
              <a:latin typeface="Consolas" panose="020B0609020204030204" pitchFamily="49" charset="0"/>
            </a:endParaRPr>
          </a:p>
          <a:p>
            <a:r>
              <a:rPr lang="en-US" sz="900" dirty="0">
                <a:solidFill>
                  <a:srgbClr val="0000FF"/>
                </a:solidFill>
                <a:latin typeface="Consolas" panose="020B0609020204030204" pitchFamily="49" charset="0"/>
              </a:rPr>
              <a:t>import</a:t>
            </a:r>
            <a:r>
              <a:rPr lang="en-US" sz="900" dirty="0">
                <a:solidFill>
                  <a:srgbClr val="000000"/>
                </a:solidFill>
                <a:latin typeface="Consolas" panose="020B0609020204030204" pitchFamily="49" charset="0"/>
              </a:rPr>
              <a:t> </a:t>
            </a:r>
            <a:r>
              <a:rPr lang="en-US" sz="900" dirty="0">
                <a:solidFill>
                  <a:srgbClr val="6F008A"/>
                </a:solidFill>
                <a:latin typeface="Consolas" panose="020B0609020204030204" pitchFamily="49" charset="0"/>
              </a:rPr>
              <a:t>random</a:t>
            </a:r>
            <a:endParaRPr lang="en-US" sz="900" dirty="0">
              <a:solidFill>
                <a:srgbClr val="000000"/>
              </a:solidFill>
              <a:latin typeface="Consolas" panose="020B0609020204030204" pitchFamily="49" charset="0"/>
            </a:endParaRPr>
          </a:p>
          <a:p>
            <a:r>
              <a:rPr lang="en-US" sz="900" dirty="0">
                <a:solidFill>
                  <a:srgbClr val="0000FF"/>
                </a:solidFill>
                <a:latin typeface="Consolas" panose="020B0609020204030204" pitchFamily="49" charset="0"/>
              </a:rPr>
              <a:t>import</a:t>
            </a:r>
            <a:r>
              <a:rPr lang="en-US" sz="900" dirty="0">
                <a:solidFill>
                  <a:srgbClr val="000000"/>
                </a:solidFill>
                <a:latin typeface="Consolas" panose="020B0609020204030204" pitchFamily="49" charset="0"/>
              </a:rPr>
              <a:t> </a:t>
            </a:r>
            <a:r>
              <a:rPr lang="en-US" sz="900" dirty="0" err="1">
                <a:solidFill>
                  <a:srgbClr val="6F008A"/>
                </a:solidFill>
                <a:latin typeface="Consolas" panose="020B0609020204030204" pitchFamily="49" charset="0"/>
              </a:rPr>
              <a:t>QLearning</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 Your implementation goes here...</a:t>
            </a:r>
            <a:endParaRPr lang="en-US" sz="900" dirty="0">
              <a:solidFill>
                <a:srgbClr val="000000"/>
              </a:solidFill>
              <a:latin typeface="Consolas" panose="020B0609020204030204" pitchFamily="49" charset="0"/>
            </a:endParaRPr>
          </a:p>
          <a:p>
            <a:r>
              <a:rPr lang="en-US" sz="900" dirty="0">
                <a:solidFill>
                  <a:srgbClr val="0000FF"/>
                </a:solidFill>
                <a:latin typeface="Consolas" panose="020B0609020204030204" pitchFamily="49" charset="0"/>
              </a:rPr>
              <a:t>import</a:t>
            </a:r>
            <a:r>
              <a:rPr lang="en-US" sz="900" dirty="0">
                <a:solidFill>
                  <a:srgbClr val="000000"/>
                </a:solidFill>
                <a:latin typeface="Consolas" panose="020B0609020204030204" pitchFamily="49" charset="0"/>
              </a:rPr>
              <a:t> </a:t>
            </a:r>
            <a:r>
              <a:rPr lang="en-US" sz="900" dirty="0" err="1">
                <a:solidFill>
                  <a:srgbClr val="6F008A"/>
                </a:solidFill>
                <a:latin typeface="Consolas" panose="020B0609020204030204" pitchFamily="49" charset="0"/>
              </a:rPr>
              <a:t>GymSupport</a:t>
            </a:r>
            <a:endParaRPr lang="en-US" sz="900" dirty="0">
              <a:solidFill>
                <a:srgbClr val="000000"/>
              </a:solidFill>
              <a:latin typeface="Consolas" panose="020B0609020204030204" pitchFamily="49" charset="0"/>
            </a:endParaRPr>
          </a:p>
          <a:p>
            <a:endParaRPr lang="en-US" sz="900" dirty="0">
              <a:solidFill>
                <a:srgbClr val="000000"/>
              </a:solidFill>
              <a:latin typeface="Consolas" panose="020B0609020204030204" pitchFamily="49" charset="0"/>
            </a:endParaRPr>
          </a:p>
          <a:p>
            <a:r>
              <a:rPr lang="en-US" sz="900" dirty="0" err="1">
                <a:solidFill>
                  <a:srgbClr val="000000"/>
                </a:solidFill>
                <a:latin typeface="Consolas" panose="020B0609020204030204" pitchFamily="49" charset="0"/>
              </a:rPr>
              <a:t>trainingIterations</a:t>
            </a:r>
            <a:r>
              <a:rPr lang="en-US" sz="900" dirty="0">
                <a:solidFill>
                  <a:srgbClr val="000000"/>
                </a:solidFill>
                <a:latin typeface="Consolas" panose="020B0609020204030204" pitchFamily="49" charset="0"/>
              </a:rPr>
              <a:t> = 20000</a:t>
            </a:r>
          </a:p>
          <a:p>
            <a:endParaRPr lang="en-US" sz="900" dirty="0">
              <a:solidFill>
                <a:srgbClr val="000000"/>
              </a:solidFill>
              <a:latin typeface="Consolas" panose="020B0609020204030204" pitchFamily="49" charset="0"/>
            </a:endParaRPr>
          </a:p>
          <a:p>
            <a:r>
              <a:rPr lang="en-US" sz="900" dirty="0" err="1">
                <a:solidFill>
                  <a:srgbClr val="000000"/>
                </a:solidFill>
                <a:latin typeface="Consolas" panose="020B0609020204030204" pitchFamily="49" charset="0"/>
              </a:rPr>
              <a:t>qlearner</a:t>
            </a:r>
            <a:r>
              <a:rPr lang="en-US" sz="900" dirty="0">
                <a:solidFill>
                  <a:srgbClr val="000000"/>
                </a:solidFill>
                <a:latin typeface="Consolas" panose="020B0609020204030204" pitchFamily="49" charset="0"/>
              </a:rPr>
              <a:t> = </a:t>
            </a:r>
            <a:r>
              <a:rPr lang="en-US" sz="900" dirty="0" err="1">
                <a:solidFill>
                  <a:srgbClr val="6F008A"/>
                </a:solidFill>
                <a:latin typeface="Consolas" panose="020B0609020204030204" pitchFamily="49" charset="0"/>
              </a:rPr>
              <a:t>QLearning</a:t>
            </a:r>
            <a:r>
              <a:rPr lang="en-US" sz="900" dirty="0" err="1">
                <a:solidFill>
                  <a:srgbClr val="000000"/>
                </a:solidFill>
                <a:latin typeface="Consolas" panose="020B0609020204030204" pitchFamily="49" charset="0"/>
              </a:rPr>
              <a:t>.</a:t>
            </a:r>
            <a:r>
              <a:rPr lang="en-US" sz="900" dirty="0" err="1">
                <a:solidFill>
                  <a:srgbClr val="2B91AF"/>
                </a:solidFill>
                <a:latin typeface="Consolas" panose="020B0609020204030204" pitchFamily="49" charset="0"/>
              </a:rPr>
              <a:t>QLearning</a:t>
            </a:r>
            <a:r>
              <a:rPr lang="en-US" sz="900" dirty="0">
                <a:solidFill>
                  <a:srgbClr val="000000"/>
                </a:solidFill>
                <a:latin typeface="Consolas" panose="020B0609020204030204" pitchFamily="49" charset="0"/>
              </a:rPr>
              <a:t>(&lt;Parameters&gt;)</a:t>
            </a:r>
          </a:p>
          <a:p>
            <a:endParaRPr lang="en-US" sz="900" dirty="0">
              <a:solidFill>
                <a:srgbClr val="000000"/>
              </a:solidFill>
              <a:latin typeface="Consolas" panose="020B0609020204030204" pitchFamily="49" charset="0"/>
            </a:endParaRPr>
          </a:p>
          <a:p>
            <a:r>
              <a:rPr lang="en-US" sz="900" dirty="0">
                <a:solidFill>
                  <a:srgbClr val="0000FF"/>
                </a:solidFill>
                <a:latin typeface="Consolas" panose="020B0609020204030204" pitchFamily="49" charset="0"/>
              </a:rPr>
              <a:t>for</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trialNumber</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in</a:t>
            </a:r>
            <a:r>
              <a:rPr lang="en-US" sz="900" dirty="0">
                <a:solidFill>
                  <a:srgbClr val="000000"/>
                </a:solidFill>
                <a:latin typeface="Consolas" panose="020B0609020204030204" pitchFamily="49" charset="0"/>
              </a:rPr>
              <a:t> </a:t>
            </a:r>
            <a:r>
              <a:rPr lang="en-US" sz="900" dirty="0">
                <a:solidFill>
                  <a:srgbClr val="2B91AF"/>
                </a:solidFill>
                <a:latin typeface="Consolas" panose="020B0609020204030204" pitchFamily="49" charset="0"/>
              </a:rPr>
              <a:t>range</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trainingIterations</a:t>
            </a:r>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observation = </a:t>
            </a:r>
            <a:r>
              <a:rPr lang="en-US" sz="900" dirty="0" err="1">
                <a:solidFill>
                  <a:srgbClr val="000000"/>
                </a:solidFill>
                <a:latin typeface="Consolas" panose="020B0609020204030204" pitchFamily="49" charset="0"/>
              </a:rPr>
              <a:t>env.reset</a:t>
            </a:r>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reward = 0</a:t>
            </a: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for</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i</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in</a:t>
            </a:r>
            <a:r>
              <a:rPr lang="en-US" sz="900" dirty="0">
                <a:solidFill>
                  <a:srgbClr val="000000"/>
                </a:solidFill>
                <a:latin typeface="Consolas" panose="020B0609020204030204" pitchFamily="49" charset="0"/>
              </a:rPr>
              <a:t> </a:t>
            </a:r>
            <a:r>
              <a:rPr lang="en-US" sz="900" dirty="0">
                <a:solidFill>
                  <a:srgbClr val="2B91AF"/>
                </a:solidFill>
                <a:latin typeface="Consolas" panose="020B0609020204030204" pitchFamily="49" charset="0"/>
              </a:rPr>
              <a:t>range</a:t>
            </a:r>
            <a:r>
              <a:rPr lang="en-US" sz="900" dirty="0">
                <a:solidFill>
                  <a:srgbClr val="000000"/>
                </a:solidFill>
                <a:latin typeface="Consolas" panose="020B0609020204030204" pitchFamily="49" charset="0"/>
              </a:rPr>
              <a:t>(300):</a:t>
            </a:r>
          </a:p>
          <a:p>
            <a:r>
              <a:rPr lang="en-US" sz="900" dirty="0">
                <a:solidFill>
                  <a:srgbClr val="000000"/>
                </a:solidFill>
                <a:latin typeface="Consolas" panose="020B0609020204030204" pitchFamily="49" charset="0"/>
              </a:rPr>
              <a:t>        </a:t>
            </a:r>
            <a:r>
              <a:rPr lang="en-US" sz="900" dirty="0" err="1">
                <a:latin typeface="Consolas" panose="020B0609020204030204" pitchFamily="49" charset="0"/>
              </a:rPr>
              <a:t>env.render</a:t>
            </a:r>
            <a:r>
              <a:rPr lang="en-US" sz="900" dirty="0">
                <a:latin typeface="Consolas" panose="020B0609020204030204" pitchFamily="49" charset="0"/>
              </a:rPr>
              <a:t>() </a:t>
            </a:r>
            <a:r>
              <a:rPr lang="en-US" sz="900" dirty="0">
                <a:solidFill>
                  <a:srgbClr val="008000"/>
                </a:solidFill>
                <a:latin typeface="Consolas" panose="020B0609020204030204" pitchFamily="49" charset="0"/>
              </a:rPr>
              <a:t># Comment out to make much faster...</a:t>
            </a:r>
            <a:endParaRPr lang="en-US" sz="900" dirty="0">
              <a:latin typeface="Consolas" panose="020B0609020204030204" pitchFamily="49" charset="0"/>
            </a:endParaRPr>
          </a:p>
          <a:p>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currentState</a:t>
            </a:r>
            <a:r>
              <a:rPr lang="en-US" sz="900" dirty="0">
                <a:solidFill>
                  <a:srgbClr val="000000"/>
                </a:solidFill>
                <a:latin typeface="Consolas" panose="020B0609020204030204" pitchFamily="49" charset="0"/>
              </a:rPr>
              <a:t> = </a:t>
            </a:r>
            <a:r>
              <a:rPr lang="en-US" sz="900" dirty="0" err="1">
                <a:solidFill>
                  <a:srgbClr val="000000"/>
                </a:solidFill>
                <a:latin typeface="Consolas" panose="020B0609020204030204" pitchFamily="49" charset="0"/>
              </a:rPr>
              <a:t>ObservationToStateSpace</a:t>
            </a:r>
            <a:r>
              <a:rPr lang="en-US" sz="900" dirty="0">
                <a:solidFill>
                  <a:srgbClr val="000000"/>
                </a:solidFill>
                <a:latin typeface="Consolas" panose="020B0609020204030204" pitchFamily="49" charset="0"/>
              </a:rPr>
              <a:t>(observation)</a:t>
            </a:r>
          </a:p>
          <a:p>
            <a:r>
              <a:rPr lang="en-US" sz="900" dirty="0">
                <a:solidFill>
                  <a:srgbClr val="000000"/>
                </a:solidFill>
                <a:latin typeface="Consolas" panose="020B0609020204030204" pitchFamily="49" charset="0"/>
              </a:rPr>
              <a:t>        action = </a:t>
            </a:r>
            <a:r>
              <a:rPr lang="en-US" sz="900" dirty="0" err="1">
                <a:solidFill>
                  <a:srgbClr val="000000"/>
                </a:solidFill>
                <a:latin typeface="Consolas" panose="020B0609020204030204" pitchFamily="49" charset="0"/>
              </a:rPr>
              <a:t>qlearner.GetAction</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currentState</a:t>
            </a:r>
            <a:r>
              <a:rPr lang="en-US" sz="900" dirty="0">
                <a:solidFill>
                  <a:srgbClr val="000000"/>
                </a:solidFill>
                <a:latin typeface="Consolas" panose="020B0609020204030204" pitchFamily="49" charset="0"/>
              </a:rPr>
              <a:t>, &lt;Parameters&gt;)</a:t>
            </a:r>
          </a:p>
          <a:p>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oldState</a:t>
            </a:r>
            <a:r>
              <a:rPr lang="en-US" sz="900" dirty="0">
                <a:solidFill>
                  <a:srgbClr val="000000"/>
                </a:solidFill>
                <a:latin typeface="Consolas" panose="020B0609020204030204" pitchFamily="49" charset="0"/>
              </a:rPr>
              <a:t> = </a:t>
            </a:r>
            <a:r>
              <a:rPr lang="en-US" sz="900" dirty="0" err="1">
                <a:solidFill>
                  <a:srgbClr val="000000"/>
                </a:solidFill>
                <a:latin typeface="Consolas" panose="020B0609020204030204" pitchFamily="49" charset="0"/>
              </a:rPr>
              <a:t>ObservationToStateSpace</a:t>
            </a:r>
            <a:r>
              <a:rPr lang="en-US" sz="900" dirty="0">
                <a:solidFill>
                  <a:srgbClr val="000000"/>
                </a:solidFill>
                <a:latin typeface="Consolas" panose="020B0609020204030204" pitchFamily="49" charset="0"/>
              </a:rPr>
              <a:t>(observation) </a:t>
            </a:r>
            <a:r>
              <a:rPr lang="en-US" sz="900" dirty="0">
                <a:solidFill>
                  <a:srgbClr val="008000"/>
                </a:solidFill>
                <a:latin typeface="Consolas" panose="020B0609020204030204" pitchFamily="49" charset="0"/>
              </a:rPr>
              <a:t># Old state = current</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observation, reward, </a:t>
            </a:r>
            <a:r>
              <a:rPr lang="en-US" sz="900" dirty="0" err="1">
                <a:solidFill>
                  <a:srgbClr val="000000"/>
                </a:solidFill>
                <a:latin typeface="Consolas" panose="020B0609020204030204" pitchFamily="49" charset="0"/>
              </a:rPr>
              <a:t>isDone</a:t>
            </a:r>
            <a:r>
              <a:rPr lang="en-US" sz="900" dirty="0">
                <a:solidFill>
                  <a:srgbClr val="000000"/>
                </a:solidFill>
                <a:latin typeface="Consolas" panose="020B0609020204030204" pitchFamily="49" charset="0"/>
              </a:rPr>
              <a:t>, info = </a:t>
            </a:r>
            <a:r>
              <a:rPr lang="en-US" sz="900" dirty="0" err="1">
                <a:solidFill>
                  <a:srgbClr val="000000"/>
                </a:solidFill>
                <a:latin typeface="Consolas" panose="020B0609020204030204" pitchFamily="49" charset="0"/>
              </a:rPr>
              <a:t>env.step</a:t>
            </a:r>
            <a:r>
              <a:rPr lang="en-US" sz="900" dirty="0">
                <a:solidFill>
                  <a:srgbClr val="000000"/>
                </a:solidFill>
                <a:latin typeface="Consolas" panose="020B0609020204030204" pitchFamily="49" charset="0"/>
              </a:rPr>
              <a:t>(action)</a:t>
            </a:r>
          </a:p>
          <a:p>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newState</a:t>
            </a:r>
            <a:r>
              <a:rPr lang="en-US" sz="900" dirty="0">
                <a:solidFill>
                  <a:srgbClr val="000000"/>
                </a:solidFill>
                <a:latin typeface="Consolas" panose="020B0609020204030204" pitchFamily="49" charset="0"/>
              </a:rPr>
              <a:t> = </a:t>
            </a:r>
            <a:r>
              <a:rPr lang="en-US" sz="900" dirty="0" err="1">
                <a:solidFill>
                  <a:srgbClr val="000000"/>
                </a:solidFill>
                <a:latin typeface="Consolas" panose="020B0609020204030204" pitchFamily="49" charset="0"/>
              </a:rPr>
              <a:t>ObservationToStateSpace</a:t>
            </a:r>
            <a:r>
              <a:rPr lang="en-US" sz="900" dirty="0">
                <a:solidFill>
                  <a:srgbClr val="000000"/>
                </a:solidFill>
                <a:latin typeface="Consolas" panose="020B0609020204030204" pitchFamily="49" charset="0"/>
              </a:rPr>
              <a:t>(observation)</a:t>
            </a:r>
          </a:p>
          <a:p>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qlearner.ObserveAction</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oldState</a:t>
            </a:r>
            <a:r>
              <a:rPr lang="en-US" sz="900" dirty="0">
                <a:solidFill>
                  <a:srgbClr val="000000"/>
                </a:solidFill>
                <a:latin typeface="Consolas" panose="020B0609020204030204" pitchFamily="49" charset="0"/>
              </a:rPr>
              <a:t>, action, </a:t>
            </a:r>
            <a:r>
              <a:rPr lang="en-US" sz="900" dirty="0" err="1">
                <a:solidFill>
                  <a:srgbClr val="000000"/>
                </a:solidFill>
                <a:latin typeface="Consolas" panose="020B0609020204030204" pitchFamily="49" charset="0"/>
              </a:rPr>
              <a:t>newState</a:t>
            </a:r>
            <a:r>
              <a:rPr lang="en-US" sz="900" dirty="0">
                <a:solidFill>
                  <a:srgbClr val="000000"/>
                </a:solidFill>
                <a:latin typeface="Consolas" panose="020B0609020204030204" pitchFamily="49" charset="0"/>
              </a:rPr>
              <a:t>, reward, …)</a:t>
            </a:r>
          </a:p>
          <a:p>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if</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isDone</a:t>
            </a:r>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if</a:t>
            </a:r>
            <a:r>
              <a:rPr lang="en-US" sz="900" dirty="0">
                <a:solidFill>
                  <a:srgbClr val="000000"/>
                </a:solidFill>
                <a:latin typeface="Consolas" panose="020B0609020204030204" pitchFamily="49" charset="0"/>
              </a:rPr>
              <a:t>(trialNumber%1000) == 0:</a:t>
            </a:r>
          </a:p>
          <a:p>
            <a:r>
              <a:rPr lang="en-US" sz="900" dirty="0">
                <a:solidFill>
                  <a:srgbClr val="000000"/>
                </a:solidFill>
                <a:latin typeface="Consolas" panose="020B0609020204030204" pitchFamily="49" charset="0"/>
              </a:rPr>
              <a:t>                print(</a:t>
            </a:r>
            <a:r>
              <a:rPr lang="en-US" sz="900" dirty="0" err="1">
                <a:solidFill>
                  <a:srgbClr val="000000"/>
                </a:solidFill>
                <a:latin typeface="Consolas" panose="020B0609020204030204" pitchFamily="49" charset="0"/>
              </a:rPr>
              <a:t>trialNumber</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i</a:t>
            </a:r>
            <a:r>
              <a:rPr lang="en-US" sz="900" dirty="0">
                <a:solidFill>
                  <a:srgbClr val="000000"/>
                </a:solidFill>
                <a:latin typeface="Consolas" panose="020B0609020204030204" pitchFamily="49" charset="0"/>
              </a:rPr>
              <a:t>, reward)</a:t>
            </a: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break</a:t>
            </a:r>
          </a:p>
          <a:p>
            <a:endParaRPr lang="en-US" sz="900" dirty="0">
              <a:solidFill>
                <a:srgbClr val="0000FF"/>
              </a:solidFill>
              <a:latin typeface="Consolas" panose="020B0609020204030204" pitchFamily="49" charset="0"/>
            </a:endParaRPr>
          </a:p>
          <a:p>
            <a:r>
              <a:rPr lang="en-US" sz="900" dirty="0">
                <a:solidFill>
                  <a:srgbClr val="008000"/>
                </a:solidFill>
                <a:latin typeface="Consolas" panose="020B0609020204030204" pitchFamily="49" charset="0"/>
              </a:rPr>
              <a:t># Now you have a policy in </a:t>
            </a:r>
            <a:r>
              <a:rPr lang="en-US" sz="900" dirty="0" err="1">
                <a:solidFill>
                  <a:srgbClr val="008000"/>
                </a:solidFill>
                <a:latin typeface="Consolas" panose="020B0609020204030204" pitchFamily="49" charset="0"/>
              </a:rPr>
              <a:t>qlearner</a:t>
            </a:r>
            <a:r>
              <a:rPr lang="en-US" sz="900" dirty="0">
                <a:solidFill>
                  <a:srgbClr val="008000"/>
                </a:solidFill>
                <a:latin typeface="Consolas" panose="020B0609020204030204" pitchFamily="49" charset="0"/>
              </a:rPr>
              <a:t> – use it...</a:t>
            </a:r>
            <a:endParaRPr lang="en-US" sz="900" dirty="0"/>
          </a:p>
        </p:txBody>
      </p:sp>
      <p:sp>
        <p:nvSpPr>
          <p:cNvPr id="9" name="Rectangle 8">
            <a:extLst>
              <a:ext uri="{FF2B5EF4-FFF2-40B4-BE49-F238E27FC236}">
                <a16:creationId xmlns:a16="http://schemas.microsoft.com/office/drawing/2014/main" id="{74DA9E85-C62C-44F2-A95F-942B9F0E3F1E}"/>
              </a:ext>
            </a:extLst>
          </p:cNvPr>
          <p:cNvSpPr/>
          <p:nvPr/>
        </p:nvSpPr>
        <p:spPr>
          <a:xfrm>
            <a:off x="8825758" y="6488668"/>
            <a:ext cx="6096000" cy="369332"/>
          </a:xfrm>
          <a:prstGeom prst="rect">
            <a:avLst/>
          </a:prstGeom>
        </p:spPr>
        <p:txBody>
          <a:bodyPr>
            <a:spAutoFit/>
          </a:bodyPr>
          <a:lstStyle/>
          <a:p>
            <a:r>
              <a:rPr lang="en-US" u="sng" dirty="0">
                <a:solidFill>
                  <a:schemeClr val="bg1">
                    <a:lumMod val="50000"/>
                  </a:schemeClr>
                </a:solidFill>
                <a:latin typeface="LatoWeb"/>
              </a:rPr>
              <a:t>https://gym.openai.com/docs/</a:t>
            </a:r>
            <a:endParaRPr lang="en-US" dirty="0">
              <a:solidFill>
                <a:schemeClr val="bg1">
                  <a:lumMod val="50000"/>
                </a:schemeClr>
              </a:solidFill>
            </a:endParaRPr>
          </a:p>
        </p:txBody>
      </p:sp>
      <p:pic>
        <p:nvPicPr>
          <p:cNvPr id="10" name="mountain-random">
            <a:hlinkClick r:id="" action="ppaction://media"/>
            <a:extLst>
              <a:ext uri="{FF2B5EF4-FFF2-40B4-BE49-F238E27FC236}">
                <a16:creationId xmlns:a16="http://schemas.microsoft.com/office/drawing/2014/main" id="{356DD57F-F79B-45BD-9A52-E07B8ED7B0A9}"/>
              </a:ext>
            </a:extLst>
          </p:cNvPr>
          <p:cNvPicPr>
            <a:picLocks noChangeAspect="1"/>
          </p:cNvPicPr>
          <p:nvPr>
            <a:videoFile r:link="rId4"/>
            <p:extLst>
              <p:ext uri="{DAA4B4D4-6D71-4841-9C94-3DE7FCFB9230}">
                <p14:media xmlns:p14="http://schemas.microsoft.com/office/powerpoint/2010/main" r:embed="rId3"/>
              </p:ext>
            </p:extLst>
          </p:nvPr>
        </p:nvPicPr>
        <p:blipFill>
          <a:blip r:embed="rId7"/>
          <a:stretch>
            <a:fillRect/>
          </a:stretch>
        </p:blipFill>
        <p:spPr>
          <a:xfrm>
            <a:off x="1692636" y="4093112"/>
            <a:ext cx="3050294" cy="2033529"/>
          </a:xfrm>
          <a:prstGeom prst="rect">
            <a:avLst/>
          </a:prstGeom>
          <a:ln>
            <a:solidFill>
              <a:schemeClr val="bg1">
                <a:lumMod val="50000"/>
              </a:schemeClr>
            </a:solidFill>
          </a:ln>
        </p:spPr>
      </p:pic>
      <p:sp>
        <p:nvSpPr>
          <p:cNvPr id="11" name="TextBox 10">
            <a:extLst>
              <a:ext uri="{FF2B5EF4-FFF2-40B4-BE49-F238E27FC236}">
                <a16:creationId xmlns:a16="http://schemas.microsoft.com/office/drawing/2014/main" id="{4DC9EF94-3703-4AD5-84C9-4678E096A6DF}"/>
              </a:ext>
            </a:extLst>
          </p:cNvPr>
          <p:cNvSpPr txBox="1"/>
          <p:nvPr/>
        </p:nvSpPr>
        <p:spPr>
          <a:xfrm>
            <a:off x="1950021" y="3253496"/>
            <a:ext cx="2677400" cy="276999"/>
          </a:xfrm>
          <a:prstGeom prst="rect">
            <a:avLst/>
          </a:prstGeom>
          <a:noFill/>
        </p:spPr>
        <p:txBody>
          <a:bodyPr wrap="none" rtlCol="0">
            <a:spAutoFit/>
          </a:bodyPr>
          <a:lstStyle/>
          <a:p>
            <a:r>
              <a:rPr lang="en-US" sz="1200" dirty="0">
                <a:solidFill>
                  <a:schemeClr val="bg1">
                    <a:lumMod val="50000"/>
                  </a:schemeClr>
                </a:solidFill>
              </a:rPr>
              <a:t>Reward +1 per step the pole remains up</a:t>
            </a:r>
          </a:p>
        </p:txBody>
      </p:sp>
      <p:sp>
        <p:nvSpPr>
          <p:cNvPr id="12" name="TextBox 11">
            <a:extLst>
              <a:ext uri="{FF2B5EF4-FFF2-40B4-BE49-F238E27FC236}">
                <a16:creationId xmlns:a16="http://schemas.microsoft.com/office/drawing/2014/main" id="{7E6A38F6-3708-4261-94FD-9E82E173002B}"/>
              </a:ext>
            </a:extLst>
          </p:cNvPr>
          <p:cNvSpPr txBox="1"/>
          <p:nvPr/>
        </p:nvSpPr>
        <p:spPr>
          <a:xfrm>
            <a:off x="2150824" y="6126641"/>
            <a:ext cx="2133918" cy="276999"/>
          </a:xfrm>
          <a:prstGeom prst="rect">
            <a:avLst/>
          </a:prstGeom>
          <a:noFill/>
        </p:spPr>
        <p:txBody>
          <a:bodyPr wrap="none" rtlCol="0">
            <a:spAutoFit/>
          </a:bodyPr>
          <a:lstStyle/>
          <a:p>
            <a:r>
              <a:rPr lang="en-US" sz="1200" dirty="0">
                <a:solidFill>
                  <a:schemeClr val="bg1">
                    <a:lumMod val="50000"/>
                  </a:schemeClr>
                </a:solidFill>
              </a:rPr>
              <a:t>Reward 200 at flag -1 per step</a:t>
            </a:r>
          </a:p>
        </p:txBody>
      </p:sp>
      <p:sp>
        <p:nvSpPr>
          <p:cNvPr id="13" name="TextBox 12">
            <a:extLst>
              <a:ext uri="{FF2B5EF4-FFF2-40B4-BE49-F238E27FC236}">
                <a16:creationId xmlns:a16="http://schemas.microsoft.com/office/drawing/2014/main" id="{BE2AA6B2-CDA9-46DD-AF31-FBB8CE9E3335}"/>
              </a:ext>
            </a:extLst>
          </p:cNvPr>
          <p:cNvSpPr txBox="1"/>
          <p:nvPr/>
        </p:nvSpPr>
        <p:spPr>
          <a:xfrm>
            <a:off x="2860088" y="943477"/>
            <a:ext cx="715389" cy="276999"/>
          </a:xfrm>
          <a:prstGeom prst="rect">
            <a:avLst/>
          </a:prstGeom>
          <a:noFill/>
        </p:spPr>
        <p:txBody>
          <a:bodyPr wrap="none" rtlCol="0">
            <a:spAutoFit/>
          </a:bodyPr>
          <a:lstStyle/>
          <a:p>
            <a:r>
              <a:rPr lang="en-US" sz="1200" dirty="0" err="1"/>
              <a:t>CartPole</a:t>
            </a:r>
            <a:endParaRPr lang="en-US" sz="1200" dirty="0"/>
          </a:p>
        </p:txBody>
      </p:sp>
      <p:sp>
        <p:nvSpPr>
          <p:cNvPr id="14" name="TextBox 13">
            <a:extLst>
              <a:ext uri="{FF2B5EF4-FFF2-40B4-BE49-F238E27FC236}">
                <a16:creationId xmlns:a16="http://schemas.microsoft.com/office/drawing/2014/main" id="{DDF14BEE-F664-42A2-BD41-A9F3841A6FB6}"/>
              </a:ext>
            </a:extLst>
          </p:cNvPr>
          <p:cNvSpPr txBox="1"/>
          <p:nvPr/>
        </p:nvSpPr>
        <p:spPr>
          <a:xfrm>
            <a:off x="2715080" y="3816113"/>
            <a:ext cx="1005403" cy="276999"/>
          </a:xfrm>
          <a:prstGeom prst="rect">
            <a:avLst/>
          </a:prstGeom>
          <a:noFill/>
        </p:spPr>
        <p:txBody>
          <a:bodyPr wrap="none" rtlCol="0">
            <a:spAutoFit/>
          </a:bodyPr>
          <a:lstStyle/>
          <a:p>
            <a:r>
              <a:rPr lang="en-US" sz="1200" dirty="0" err="1"/>
              <a:t>MountainCar</a:t>
            </a:r>
            <a:endParaRPr lang="en-US" sz="1200" dirty="0"/>
          </a:p>
        </p:txBody>
      </p:sp>
      <p:sp>
        <p:nvSpPr>
          <p:cNvPr id="3" name="Footer Placeholder 2">
            <a:extLst>
              <a:ext uri="{FF2B5EF4-FFF2-40B4-BE49-F238E27FC236}">
                <a16:creationId xmlns:a16="http://schemas.microsoft.com/office/drawing/2014/main" id="{2BA533BE-09DA-43AE-AAA5-9841C724DE11}"/>
              </a:ext>
            </a:extLst>
          </p:cNvPr>
          <p:cNvSpPr>
            <a:spLocks noGrp="1"/>
          </p:cNvSpPr>
          <p:nvPr>
            <p:ph type="ftr" sz="quarter" idx="11"/>
          </p:nvPr>
        </p:nvSpPr>
        <p:spPr/>
        <p:txBody>
          <a:bodyPr/>
          <a:lstStyle/>
          <a:p>
            <a:r>
              <a:rPr lang="en-US"/>
              <a:t>zeshan.khan@nu.edu.pk</a:t>
            </a:r>
            <a:endParaRPr lang="LID4096"/>
          </a:p>
        </p:txBody>
      </p:sp>
      <p:sp>
        <p:nvSpPr>
          <p:cNvPr id="5" name="Slide Number Placeholder 4">
            <a:extLst>
              <a:ext uri="{FF2B5EF4-FFF2-40B4-BE49-F238E27FC236}">
                <a16:creationId xmlns:a16="http://schemas.microsoft.com/office/drawing/2014/main" id="{0176D92B-FA08-41E0-A080-5E89B9E4295D}"/>
              </a:ext>
            </a:extLst>
          </p:cNvPr>
          <p:cNvSpPr>
            <a:spLocks noGrp="1"/>
          </p:cNvSpPr>
          <p:nvPr>
            <p:ph type="sldNum" sz="quarter" idx="12"/>
          </p:nvPr>
        </p:nvSpPr>
        <p:spPr/>
        <p:txBody>
          <a:bodyPr>
            <a:normAutofit lnSpcReduction="10000"/>
          </a:bodyPr>
          <a:lstStyle/>
          <a:p>
            <a:fld id="{91F3A733-5CBF-4C1A-BB1C-3E618A131503}" type="slidenum">
              <a:rPr lang="LID4096" smtClean="0"/>
              <a:t>48</a:t>
            </a:fld>
            <a:endParaRPr lang="LID4096"/>
          </a:p>
        </p:txBody>
      </p:sp>
    </p:spTree>
    <p:extLst>
      <p:ext uri="{BB962C8B-B14F-4D97-AF65-F5344CB8AC3E}">
        <p14:creationId xmlns:p14="http://schemas.microsoft.com/office/powerpoint/2010/main" val="332289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000"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1" presetClass="mediacall" presetSubtype="0" fill="hold" nodeType="withEffect">
                                  <p:stCondLst>
                                    <p:cond delay="0"/>
                                  </p:stCondLst>
                                  <p:childTnLst>
                                    <p:cmd type="call" cmd="playFrom(0.0)">
                                      <p:cBhvr>
                                        <p:cTn id="20" dur="13334" fill="hold"/>
                                        <p:tgtEl>
                                          <p:spTgt spid="10"/>
                                        </p:tgtEl>
                                      </p:cBhvr>
                                    </p:cmd>
                                  </p:childTnLst>
                                </p:cTn>
                              </p:par>
                              <p:par>
                                <p:cTn id="21" presetID="2"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video>
              <p:cMediaNode vol="80000">
                <p:cTn id="29" fill="hold" display="0">
                  <p:stCondLst>
                    <p:cond delay="indefinite"/>
                  </p:stCondLst>
                </p:cTn>
                <p:tgtEl>
                  <p:spTgt spid="4"/>
                </p:tgtEl>
              </p:cMediaNode>
            </p:video>
            <p:video>
              <p:cMediaNode vol="80000">
                <p:cTn id="30" fill="hold" display="0">
                  <p:stCondLst>
                    <p:cond delay="indefinite"/>
                  </p:stCondLst>
                </p:cTn>
                <p:tgtEl>
                  <p:spTgt spid="10"/>
                </p:tgtEl>
              </p:cMediaNode>
            </p:video>
          </p:childTnLst>
        </p:cTn>
      </p:par>
    </p:tnLst>
    <p:bldLst>
      <p:bldP spid="6" grpId="0"/>
      <p:bldP spid="12" grpId="0"/>
      <p:bldP spid="1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AA05-C44C-4016-AD22-3CF02B23F778}"/>
              </a:ext>
            </a:extLst>
          </p:cNvPr>
          <p:cNvSpPr>
            <a:spLocks noGrp="1"/>
          </p:cNvSpPr>
          <p:nvPr>
            <p:ph type="title"/>
          </p:nvPr>
        </p:nvSpPr>
        <p:spPr/>
        <p:txBody>
          <a:bodyPr/>
          <a:lstStyle/>
          <a:p>
            <a:r>
              <a:rPr lang="en-US" dirty="0"/>
              <a:t>Summary</a:t>
            </a:r>
          </a:p>
        </p:txBody>
      </p:sp>
      <p:sp>
        <p:nvSpPr>
          <p:cNvPr id="4" name="TextBox 3">
            <a:extLst>
              <a:ext uri="{FF2B5EF4-FFF2-40B4-BE49-F238E27FC236}">
                <a16:creationId xmlns:a16="http://schemas.microsoft.com/office/drawing/2014/main" id="{85CD758D-900E-4CE2-A491-FB643139DA91}"/>
              </a:ext>
            </a:extLst>
          </p:cNvPr>
          <p:cNvSpPr txBox="1"/>
          <p:nvPr/>
        </p:nvSpPr>
        <p:spPr>
          <a:xfrm>
            <a:off x="8484083" y="1761931"/>
            <a:ext cx="736868" cy="369332"/>
          </a:xfrm>
          <a:prstGeom prst="rect">
            <a:avLst/>
          </a:prstGeom>
          <a:noFill/>
          <a:ln>
            <a:solidFill>
              <a:schemeClr val="bg1">
                <a:lumMod val="85000"/>
              </a:schemeClr>
            </a:solidFill>
          </a:ln>
        </p:spPr>
        <p:txBody>
          <a:bodyPr wrap="none" rtlCol="0">
            <a:spAutoFit/>
          </a:bodyPr>
          <a:lstStyle/>
          <a:p>
            <a:r>
              <a:rPr lang="en-US" dirty="0"/>
              <a:t>Agent</a:t>
            </a:r>
          </a:p>
        </p:txBody>
      </p:sp>
      <p:cxnSp>
        <p:nvCxnSpPr>
          <p:cNvPr id="6" name="Straight Connector 5">
            <a:extLst>
              <a:ext uri="{FF2B5EF4-FFF2-40B4-BE49-F238E27FC236}">
                <a16:creationId xmlns:a16="http://schemas.microsoft.com/office/drawing/2014/main" id="{897D3747-9534-4813-9291-189E5800FB47}"/>
              </a:ext>
            </a:extLst>
          </p:cNvPr>
          <p:cNvCxnSpPr>
            <a:cxnSpLocks/>
          </p:cNvCxnSpPr>
          <p:nvPr/>
        </p:nvCxnSpPr>
        <p:spPr>
          <a:xfrm>
            <a:off x="9546746" y="1944899"/>
            <a:ext cx="1038227"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A2AFEDC-7DDC-45AF-845B-C7E2DC4A389B}"/>
              </a:ext>
            </a:extLst>
          </p:cNvPr>
          <p:cNvCxnSpPr>
            <a:cxnSpLocks/>
          </p:cNvCxnSpPr>
          <p:nvPr/>
        </p:nvCxnSpPr>
        <p:spPr>
          <a:xfrm>
            <a:off x="10584973" y="1939844"/>
            <a:ext cx="0" cy="144400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72B5338-C7A3-4802-BC27-26A3E72F33C7}"/>
              </a:ext>
            </a:extLst>
          </p:cNvPr>
          <p:cNvCxnSpPr>
            <a:cxnSpLocks/>
          </p:cNvCxnSpPr>
          <p:nvPr/>
        </p:nvCxnSpPr>
        <p:spPr>
          <a:xfrm flipH="1">
            <a:off x="9680098" y="3388899"/>
            <a:ext cx="904875" cy="0"/>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261B6D1-25BF-4166-BC68-C7677D30953F}"/>
              </a:ext>
            </a:extLst>
          </p:cNvPr>
          <p:cNvSpPr txBox="1"/>
          <p:nvPr/>
        </p:nvSpPr>
        <p:spPr>
          <a:xfrm>
            <a:off x="8158289" y="3199178"/>
            <a:ext cx="1388457" cy="369332"/>
          </a:xfrm>
          <a:prstGeom prst="rect">
            <a:avLst/>
          </a:prstGeom>
          <a:noFill/>
          <a:ln>
            <a:solidFill>
              <a:schemeClr val="bg1">
                <a:lumMod val="85000"/>
              </a:schemeClr>
            </a:solidFill>
          </a:ln>
        </p:spPr>
        <p:txBody>
          <a:bodyPr wrap="none" rtlCol="0">
            <a:spAutoFit/>
          </a:bodyPr>
          <a:lstStyle/>
          <a:p>
            <a:r>
              <a:rPr lang="en-US" dirty="0"/>
              <a:t>Environment</a:t>
            </a:r>
          </a:p>
        </p:txBody>
      </p:sp>
      <p:cxnSp>
        <p:nvCxnSpPr>
          <p:cNvPr id="15" name="Straight Connector 14">
            <a:extLst>
              <a:ext uri="{FF2B5EF4-FFF2-40B4-BE49-F238E27FC236}">
                <a16:creationId xmlns:a16="http://schemas.microsoft.com/office/drawing/2014/main" id="{FFE3A212-BDC0-499B-A2D2-790BAF51824B}"/>
              </a:ext>
            </a:extLst>
          </p:cNvPr>
          <p:cNvCxnSpPr>
            <a:cxnSpLocks/>
          </p:cNvCxnSpPr>
          <p:nvPr/>
        </p:nvCxnSpPr>
        <p:spPr>
          <a:xfrm>
            <a:off x="7070248" y="3488911"/>
            <a:ext cx="93345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C2ED61A-DF0E-4A98-86B1-5C945791685D}"/>
              </a:ext>
            </a:extLst>
          </p:cNvPr>
          <p:cNvCxnSpPr>
            <a:cxnSpLocks/>
          </p:cNvCxnSpPr>
          <p:nvPr/>
        </p:nvCxnSpPr>
        <p:spPr>
          <a:xfrm>
            <a:off x="7064094" y="1846376"/>
            <a:ext cx="6154" cy="164253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F6D8B72-0E85-464D-BC1D-2CC820BEFBFA}"/>
              </a:ext>
            </a:extLst>
          </p:cNvPr>
          <p:cNvCxnSpPr>
            <a:cxnSpLocks/>
          </p:cNvCxnSpPr>
          <p:nvPr/>
        </p:nvCxnSpPr>
        <p:spPr>
          <a:xfrm>
            <a:off x="7070248" y="1846376"/>
            <a:ext cx="1088041" cy="0"/>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9737282-A896-4598-BA6F-B9F75100D781}"/>
              </a:ext>
            </a:extLst>
          </p:cNvPr>
          <p:cNvCxnSpPr>
            <a:cxnSpLocks/>
          </p:cNvCxnSpPr>
          <p:nvPr/>
        </p:nvCxnSpPr>
        <p:spPr>
          <a:xfrm>
            <a:off x="7289116" y="3274599"/>
            <a:ext cx="714582"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4DC863-A4E1-4598-95C0-3C46CB0AD5BA}"/>
              </a:ext>
            </a:extLst>
          </p:cNvPr>
          <p:cNvCxnSpPr>
            <a:cxnSpLocks/>
          </p:cNvCxnSpPr>
          <p:nvPr/>
        </p:nvCxnSpPr>
        <p:spPr>
          <a:xfrm>
            <a:off x="7280685" y="2084014"/>
            <a:ext cx="8431" cy="119058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FDE3353-94CC-4345-AE08-64B2A8425FD3}"/>
              </a:ext>
            </a:extLst>
          </p:cNvPr>
          <p:cNvCxnSpPr>
            <a:cxnSpLocks/>
          </p:cNvCxnSpPr>
          <p:nvPr/>
        </p:nvCxnSpPr>
        <p:spPr>
          <a:xfrm>
            <a:off x="7289116" y="2084014"/>
            <a:ext cx="869173" cy="0"/>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43CD2FFA-C076-403B-B912-ADD13ACE5CA7}"/>
              </a:ext>
            </a:extLst>
          </p:cNvPr>
          <p:cNvSpPr txBox="1"/>
          <p:nvPr/>
        </p:nvSpPr>
        <p:spPr>
          <a:xfrm rot="5400000">
            <a:off x="10375139" y="2462890"/>
            <a:ext cx="788999" cy="369332"/>
          </a:xfrm>
          <a:prstGeom prst="rect">
            <a:avLst/>
          </a:prstGeom>
          <a:noFill/>
        </p:spPr>
        <p:txBody>
          <a:bodyPr wrap="none" rtlCol="0">
            <a:spAutoFit/>
          </a:bodyPr>
          <a:lstStyle/>
          <a:p>
            <a:r>
              <a:rPr lang="en-US" dirty="0">
                <a:solidFill>
                  <a:schemeClr val="bg1">
                    <a:lumMod val="65000"/>
                  </a:schemeClr>
                </a:solidFill>
              </a:rPr>
              <a:t>Action</a:t>
            </a:r>
          </a:p>
        </p:txBody>
      </p:sp>
      <p:sp>
        <p:nvSpPr>
          <p:cNvPr id="64" name="TextBox 63">
            <a:extLst>
              <a:ext uri="{FF2B5EF4-FFF2-40B4-BE49-F238E27FC236}">
                <a16:creationId xmlns:a16="http://schemas.microsoft.com/office/drawing/2014/main" id="{9933A631-8223-4C2A-AB84-D0CAB578AE1F}"/>
              </a:ext>
            </a:extLst>
          </p:cNvPr>
          <p:cNvSpPr txBox="1"/>
          <p:nvPr/>
        </p:nvSpPr>
        <p:spPr>
          <a:xfrm rot="16200000">
            <a:off x="6433472" y="2477177"/>
            <a:ext cx="891911" cy="369332"/>
          </a:xfrm>
          <a:prstGeom prst="rect">
            <a:avLst/>
          </a:prstGeom>
          <a:noFill/>
        </p:spPr>
        <p:txBody>
          <a:bodyPr wrap="none" rtlCol="0">
            <a:spAutoFit/>
          </a:bodyPr>
          <a:lstStyle/>
          <a:p>
            <a:r>
              <a:rPr lang="en-US" dirty="0">
                <a:solidFill>
                  <a:schemeClr val="bg1">
                    <a:lumMod val="65000"/>
                  </a:schemeClr>
                </a:solidFill>
              </a:rPr>
              <a:t>Reward</a:t>
            </a:r>
          </a:p>
        </p:txBody>
      </p:sp>
      <p:sp>
        <p:nvSpPr>
          <p:cNvPr id="65" name="TextBox 64">
            <a:extLst>
              <a:ext uri="{FF2B5EF4-FFF2-40B4-BE49-F238E27FC236}">
                <a16:creationId xmlns:a16="http://schemas.microsoft.com/office/drawing/2014/main" id="{1C8AE71F-D879-415D-8B36-768955E28427}"/>
              </a:ext>
            </a:extLst>
          </p:cNvPr>
          <p:cNvSpPr txBox="1"/>
          <p:nvPr/>
        </p:nvSpPr>
        <p:spPr>
          <a:xfrm rot="5400000">
            <a:off x="7133882" y="2477178"/>
            <a:ext cx="662938" cy="369332"/>
          </a:xfrm>
          <a:prstGeom prst="rect">
            <a:avLst/>
          </a:prstGeom>
          <a:noFill/>
        </p:spPr>
        <p:txBody>
          <a:bodyPr wrap="none" rtlCol="0">
            <a:spAutoFit/>
          </a:bodyPr>
          <a:lstStyle/>
          <a:p>
            <a:r>
              <a:rPr lang="en-US" dirty="0">
                <a:solidFill>
                  <a:schemeClr val="bg1">
                    <a:lumMod val="65000"/>
                  </a:schemeClr>
                </a:solidFill>
              </a:rPr>
              <a:t>State</a:t>
            </a:r>
          </a:p>
        </p:txBody>
      </p:sp>
      <p:sp>
        <p:nvSpPr>
          <p:cNvPr id="18" name="Content Placeholder 2">
            <a:extLst>
              <a:ext uri="{FF2B5EF4-FFF2-40B4-BE49-F238E27FC236}">
                <a16:creationId xmlns:a16="http://schemas.microsoft.com/office/drawing/2014/main" id="{99333EE7-07EF-4F62-8315-616E735ABE44}"/>
              </a:ext>
            </a:extLst>
          </p:cNvPr>
          <p:cNvSpPr txBox="1">
            <a:spLocks/>
          </p:cNvSpPr>
          <p:nvPr/>
        </p:nvSpPr>
        <p:spPr>
          <a:xfrm>
            <a:off x="260828" y="4375348"/>
            <a:ext cx="6164533" cy="21175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p:txBody>
      </p:sp>
      <p:sp>
        <p:nvSpPr>
          <p:cNvPr id="3" name="Rectangle 2">
            <a:extLst>
              <a:ext uri="{FF2B5EF4-FFF2-40B4-BE49-F238E27FC236}">
                <a16:creationId xmlns:a16="http://schemas.microsoft.com/office/drawing/2014/main" id="{953A229C-7B69-4305-AC28-C17CC4B0FDB7}"/>
              </a:ext>
            </a:extLst>
          </p:cNvPr>
          <p:cNvSpPr/>
          <p:nvPr/>
        </p:nvSpPr>
        <p:spPr>
          <a:xfrm>
            <a:off x="501292" y="4721923"/>
            <a:ext cx="5100518" cy="1200329"/>
          </a:xfrm>
          <a:prstGeom prst="rect">
            <a:avLst/>
          </a:prstGeom>
        </p:spPr>
        <p:txBody>
          <a:bodyPr wrap="square">
            <a:spAutoFit/>
          </a:bodyPr>
          <a:lstStyle/>
          <a:p>
            <a:r>
              <a:rPr lang="en-US" b="1" dirty="0"/>
              <a:t>Challenges:</a:t>
            </a:r>
          </a:p>
          <a:p>
            <a:pPr marL="285750" indent="-285750">
              <a:buFont typeface="Arial" panose="020B0604020202020204" pitchFamily="34" charset="0"/>
              <a:buChar char="•"/>
            </a:pPr>
            <a:r>
              <a:rPr lang="en-US" dirty="0"/>
              <a:t>When the episode can end without reward</a:t>
            </a:r>
          </a:p>
          <a:p>
            <a:pPr marL="285750" indent="-285750">
              <a:buFont typeface="Arial" panose="020B0604020202020204" pitchFamily="34" charset="0"/>
              <a:buChar char="•"/>
            </a:pPr>
            <a:r>
              <a:rPr lang="en-US" dirty="0"/>
              <a:t>When there is a ‘narrow’ path to reward</a:t>
            </a:r>
          </a:p>
          <a:p>
            <a:pPr marL="285750" indent="-285750">
              <a:buFont typeface="Arial" panose="020B0604020202020204" pitchFamily="34" charset="0"/>
              <a:buChar char="•"/>
            </a:pPr>
            <a:r>
              <a:rPr lang="en-US" dirty="0"/>
              <a:t>When there are many states and actions</a:t>
            </a:r>
          </a:p>
        </p:txBody>
      </p:sp>
      <mc:AlternateContent xmlns:mc="http://schemas.openxmlformats.org/markup-compatibility/2006">
        <mc:Choice xmlns:a14="http://schemas.microsoft.com/office/drawing/2010/main" Requires="a14">
          <p:sp>
            <p:nvSpPr>
              <p:cNvPr id="20" name="Rectangle 19">
                <a:extLst>
                  <a:ext uri="{FF2B5EF4-FFF2-40B4-BE49-F238E27FC236}">
                    <a16:creationId xmlns:a16="http://schemas.microsoft.com/office/drawing/2014/main" id="{05CD9C77-F949-438A-AA96-65A2AA64CE6A}"/>
                  </a:ext>
                </a:extLst>
              </p:cNvPr>
              <p:cNvSpPr/>
              <p:nvPr/>
            </p:nvSpPr>
            <p:spPr>
              <a:xfrm>
                <a:off x="5335482" y="3890220"/>
                <a:ext cx="5981396" cy="1763624"/>
              </a:xfrm>
              <a:prstGeom prst="rect">
                <a:avLst/>
              </a:prstGeom>
            </p:spPr>
            <p:txBody>
              <a:bodyPr wrap="square">
                <a:spAutoFit/>
              </a:bodyPr>
              <a:lstStyle/>
              <a:p>
                <a:r>
                  <a:rPr lang="en-US" b="1" dirty="0"/>
                  <a:t>(Simple) Approaches:</a:t>
                </a:r>
              </a:p>
              <a:p>
                <a:pPr marL="285750" indent="-285750">
                  <a:buFont typeface="Arial" panose="020B0604020202020204" pitchFamily="34" charset="0"/>
                  <a:buChar char="•"/>
                </a:pPr>
                <a:r>
                  <a:rPr lang="en-US" dirty="0"/>
                  <a:t>Q-Learning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𝑄</m:t>
                        </m:r>
                      </m:e>
                    </m:acc>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r>
                  <a:rPr lang="en-US" dirty="0"/>
                  <a:t> -&gt; discounted reward of action</a:t>
                </a:r>
              </a:p>
              <a:p>
                <a:pPr marL="285750" indent="-285750">
                  <a:buFont typeface="Arial" panose="020B0604020202020204" pitchFamily="34" charset="0"/>
                  <a:buChar char="•"/>
                </a:pPr>
                <a:r>
                  <a:rPr lang="en-US" dirty="0"/>
                  <a:t>Policy Gradients -&gt; Probability distribution over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𝑠</m:t>
                        </m:r>
                      </m:sub>
                    </m:sSub>
                  </m:oMath>
                </a14:m>
                <a:endParaRPr lang="en-US" dirty="0"/>
              </a:p>
              <a:p>
                <a:pPr marL="285750" indent="-285750">
                  <a:buFont typeface="Arial" panose="020B0604020202020204" pitchFamily="34" charset="0"/>
                  <a:buChar char="•"/>
                </a:pPr>
                <a:r>
                  <a:rPr lang="en-US" dirty="0"/>
                  <a:t>Reward Shaping</a:t>
                </a:r>
              </a:p>
              <a:p>
                <a:pPr marL="285750" indent="-285750">
                  <a:buFont typeface="Arial" panose="020B0604020202020204" pitchFamily="34" charset="0"/>
                  <a:buChar char="•"/>
                </a:pPr>
                <a:r>
                  <a:rPr lang="en-US" dirty="0"/>
                  <a:t>Memory</a:t>
                </a:r>
              </a:p>
              <a:p>
                <a:pPr marL="285750" indent="-285750">
                  <a:buFont typeface="Arial" panose="020B0604020202020204" pitchFamily="34" charset="0"/>
                  <a:buChar char="•"/>
                </a:pPr>
                <a:r>
                  <a:rPr lang="en-US" dirty="0"/>
                  <a:t>Lots of parameter tweaking…</a:t>
                </a:r>
              </a:p>
            </p:txBody>
          </p:sp>
        </mc:Choice>
        <mc:Fallback>
          <p:sp>
            <p:nvSpPr>
              <p:cNvPr id="20" name="Rectangle 19">
                <a:extLst>
                  <a:ext uri="{FF2B5EF4-FFF2-40B4-BE49-F238E27FC236}">
                    <a16:creationId xmlns:a16="http://schemas.microsoft.com/office/drawing/2014/main" id="{05CD9C77-F949-438A-AA96-65A2AA64CE6A}"/>
                  </a:ext>
                </a:extLst>
              </p:cNvPr>
              <p:cNvSpPr>
                <a:spLocks noRot="1" noChangeAspect="1" noMove="1" noResize="1" noEditPoints="1" noAdjustHandles="1" noChangeArrowheads="1" noChangeShapeType="1" noTextEdit="1"/>
              </p:cNvSpPr>
              <p:nvPr/>
            </p:nvSpPr>
            <p:spPr>
              <a:xfrm>
                <a:off x="5335482" y="3890220"/>
                <a:ext cx="5981396" cy="1763624"/>
              </a:xfrm>
              <a:prstGeom prst="rect">
                <a:avLst/>
              </a:prstGeom>
              <a:blipFill>
                <a:blip r:embed="rId2"/>
                <a:stretch>
                  <a:fillRect l="-815" t="-1730" b="-4498"/>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21" name="Rectangle 20">
                <a:extLst>
                  <a:ext uri="{FF2B5EF4-FFF2-40B4-BE49-F238E27FC236}">
                    <a16:creationId xmlns:a16="http://schemas.microsoft.com/office/drawing/2014/main" id="{1EA91F43-5D52-406E-B6B3-973E8E31F829}"/>
                  </a:ext>
                </a:extLst>
              </p:cNvPr>
              <p:cNvSpPr/>
              <p:nvPr/>
            </p:nvSpPr>
            <p:spPr>
              <a:xfrm>
                <a:off x="501292" y="1746597"/>
                <a:ext cx="6158378" cy="1200585"/>
              </a:xfrm>
              <a:prstGeom prst="rect">
                <a:avLst/>
              </a:prstGeom>
            </p:spPr>
            <p:txBody>
              <a:bodyPr wrap="square">
                <a:spAutoFit/>
              </a:bodyPr>
              <a:lstStyle/>
              <a:p>
                <a:r>
                  <a:rPr lang="en-US" b="1" dirty="0"/>
                  <a:t>Reinforcement Learning:</a:t>
                </a:r>
              </a:p>
              <a:p>
                <a:pPr marL="342900" indent="-342900">
                  <a:buFont typeface="Arial" panose="020B0604020202020204" pitchFamily="34" charset="0"/>
                  <a:buChar char="•"/>
                </a:pPr>
                <a:r>
                  <a:rPr lang="en-US" dirty="0"/>
                  <a:t>Goal: Maximize </a:t>
                </a:r>
                <a14:m>
                  <m:oMath xmlns:m="http://schemas.openxmlformats.org/officeDocument/2006/math">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ea typeface="Cambria Math" panose="02040503050406030204" pitchFamily="18" charset="0"/>
                          </a:rPr>
                          <m:t>∞</m:t>
                        </m:r>
                      </m:sup>
                      <m:e>
                        <m:r>
                          <a:rPr lang="en-US" i="1">
                            <a:latin typeface="Cambria Math" panose="02040503050406030204" pitchFamily="18" charset="0"/>
                          </a:rPr>
                          <m:t>𝑅𝑒𝑤𝑎𝑟𝑑</m:t>
                        </m:r>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smtClean="0">
                                    <a:latin typeface="Cambria Math" panose="02040503050406030204" pitchFamily="18" charset="0"/>
                                  </a:rPr>
                                </m:ctrlPr>
                              </m:sSubPr>
                              <m:e>
                                <m:r>
                                  <a:rPr lang="en-US" b="0" i="1" smtClean="0">
                                    <a:latin typeface="Cambria Math" panose="02040503050406030204" pitchFamily="18" charset="0"/>
                                  </a:rPr>
                                  <m:t>𝑆𝑡𝑎𝑡𝑒</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i="1">
                                <a:latin typeface="Cambria Math" panose="02040503050406030204" pitchFamily="18" charset="0"/>
                              </a:rPr>
                              <m:t>𝐴𝑐𝑡𝑖𝑜𝑛</m:t>
                            </m:r>
                          </m:e>
                          <m:sub>
                            <m:r>
                              <a:rPr lang="en-US" i="1">
                                <a:latin typeface="Cambria Math" panose="02040503050406030204" pitchFamily="18" charset="0"/>
                              </a:rPr>
                              <m:t>𝑖</m:t>
                            </m:r>
                          </m:sub>
                        </m:sSub>
                        <m:r>
                          <a:rPr lang="en-US" i="1">
                            <a:latin typeface="Cambria Math" panose="02040503050406030204" pitchFamily="18" charset="0"/>
                          </a:rPr>
                          <m:t>)</m:t>
                        </m:r>
                      </m:e>
                    </m:nary>
                  </m:oMath>
                </a14:m>
                <a:endParaRPr lang="en-US" dirty="0"/>
              </a:p>
              <a:p>
                <a:pPr marL="342900" indent="-342900">
                  <a:buFont typeface="Arial" panose="020B0604020202020204" pitchFamily="34" charset="0"/>
                  <a:buChar char="•"/>
                </a:pPr>
                <a:r>
                  <a:rPr lang="en-US" dirty="0"/>
                  <a:t>Data: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𝑅𝑒𝑤𝑎𝑟𝑑</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𝑆𝑡𝑎𝑡𝑒</m:t>
                        </m:r>
                      </m:e>
                      <m:sub>
                        <m:r>
                          <a:rPr lang="en-US" i="1">
                            <a:latin typeface="Cambria Math" panose="02040503050406030204" pitchFamily="18" charset="0"/>
                          </a:rPr>
                          <m:t>𝑖</m:t>
                        </m:r>
                        <m:r>
                          <a:rPr lang="en-US" i="1">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𝐼𝑛𝑡𝑒𝑟𝑎𝑐𝑡</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𝑆𝑡𝑎𝑡𝑒</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𝐴𝑐𝑡𝑖𝑜𝑛</m:t>
                        </m:r>
                      </m:e>
                      <m:sub>
                        <m:r>
                          <a:rPr lang="en-US" i="1">
                            <a:latin typeface="Cambria Math" panose="02040503050406030204" pitchFamily="18" charset="0"/>
                          </a:rPr>
                          <m:t>𝑖</m:t>
                        </m:r>
                      </m:sub>
                    </m:sSub>
                    <m:r>
                      <a:rPr lang="en-US" i="1">
                        <a:latin typeface="Cambria Math" panose="02040503050406030204" pitchFamily="18" charset="0"/>
                      </a:rPr>
                      <m:t>)</m:t>
                    </m:r>
                  </m:oMath>
                </a14:m>
                <a:endParaRPr lang="en-US" dirty="0"/>
              </a:p>
              <a:p>
                <a:pPr marL="285750" indent="-285750">
                  <a:buFont typeface="Arial" panose="020B0604020202020204" pitchFamily="34" charset="0"/>
                  <a:buChar char="•"/>
                </a:pPr>
                <a:endParaRPr lang="en-US" dirty="0"/>
              </a:p>
            </p:txBody>
          </p:sp>
        </mc:Choice>
        <mc:Fallback>
          <p:sp>
            <p:nvSpPr>
              <p:cNvPr id="21" name="Rectangle 20">
                <a:extLst>
                  <a:ext uri="{FF2B5EF4-FFF2-40B4-BE49-F238E27FC236}">
                    <a16:creationId xmlns:a16="http://schemas.microsoft.com/office/drawing/2014/main" id="{1EA91F43-5D52-406E-B6B3-973E8E31F829}"/>
                  </a:ext>
                </a:extLst>
              </p:cNvPr>
              <p:cNvSpPr>
                <a:spLocks noRot="1" noChangeAspect="1" noMove="1" noResize="1" noEditPoints="1" noAdjustHandles="1" noChangeArrowheads="1" noChangeShapeType="1" noTextEdit="1"/>
              </p:cNvSpPr>
              <p:nvPr/>
            </p:nvSpPr>
            <p:spPr>
              <a:xfrm>
                <a:off x="501292" y="1746597"/>
                <a:ext cx="6158378" cy="1200585"/>
              </a:xfrm>
              <a:prstGeom prst="rect">
                <a:avLst/>
              </a:prstGeom>
              <a:blipFill>
                <a:blip r:embed="rId3"/>
                <a:stretch>
                  <a:fillRect l="-792" t="-13776" b="-11735"/>
                </a:stretch>
              </a:blipFill>
            </p:spPr>
            <p:txBody>
              <a:bodyPr/>
              <a:lstStyle/>
              <a:p>
                <a:r>
                  <a:rPr lang="LID4096">
                    <a:noFill/>
                  </a:rPr>
                  <a:t> </a:t>
                </a:r>
              </a:p>
            </p:txBody>
          </p:sp>
        </mc:Fallback>
      </mc:AlternateContent>
      <p:sp>
        <p:nvSpPr>
          <p:cNvPr id="24" name="Rectangle 23">
            <a:extLst>
              <a:ext uri="{FF2B5EF4-FFF2-40B4-BE49-F238E27FC236}">
                <a16:creationId xmlns:a16="http://schemas.microsoft.com/office/drawing/2014/main" id="{B4EB5CF7-467C-4FCC-AA97-CC5468FD0E3E}"/>
              </a:ext>
            </a:extLst>
          </p:cNvPr>
          <p:cNvSpPr/>
          <p:nvPr/>
        </p:nvSpPr>
        <p:spPr>
          <a:xfrm>
            <a:off x="501292" y="3092340"/>
            <a:ext cx="5278110" cy="1477328"/>
          </a:xfrm>
          <a:prstGeom prst="rect">
            <a:avLst/>
          </a:prstGeom>
        </p:spPr>
        <p:txBody>
          <a:bodyPr wrap="square">
            <a:spAutoFit/>
          </a:bodyPr>
          <a:lstStyle/>
          <a:p>
            <a:r>
              <a:rPr lang="en-US" b="1" dirty="0"/>
              <a:t>Many (awesome) recent successes:</a:t>
            </a:r>
          </a:p>
          <a:p>
            <a:pPr marL="285750" indent="-285750">
              <a:buFont typeface="Arial" panose="020B0604020202020204" pitchFamily="34" charset="0"/>
              <a:buChar char="•"/>
            </a:pPr>
            <a:r>
              <a:rPr lang="en-US" dirty="0"/>
              <a:t>Robotics</a:t>
            </a:r>
          </a:p>
          <a:p>
            <a:pPr marL="285750" indent="-285750">
              <a:buFont typeface="Arial" panose="020B0604020202020204" pitchFamily="34" charset="0"/>
              <a:buChar char="•"/>
            </a:pPr>
            <a:r>
              <a:rPr lang="en-US" dirty="0"/>
              <a:t>Surpassing humans at difficult games</a:t>
            </a:r>
          </a:p>
          <a:p>
            <a:pPr marL="285750" indent="-285750">
              <a:buFont typeface="Arial" panose="020B0604020202020204" pitchFamily="34" charset="0"/>
              <a:buChar char="•"/>
            </a:pPr>
            <a:r>
              <a:rPr lang="en-US" dirty="0"/>
              <a:t>Doing it with (essentially) zero human knowledge</a:t>
            </a:r>
          </a:p>
        </p:txBody>
      </p:sp>
      <p:sp>
        <p:nvSpPr>
          <p:cNvPr id="5" name="Footer Placeholder 4">
            <a:extLst>
              <a:ext uri="{FF2B5EF4-FFF2-40B4-BE49-F238E27FC236}">
                <a16:creationId xmlns:a16="http://schemas.microsoft.com/office/drawing/2014/main" id="{68986D9D-94B5-4C1C-A5B4-2DC62557C47D}"/>
              </a:ext>
            </a:extLst>
          </p:cNvPr>
          <p:cNvSpPr>
            <a:spLocks noGrp="1"/>
          </p:cNvSpPr>
          <p:nvPr>
            <p:ph type="ftr" sz="quarter" idx="11"/>
          </p:nvPr>
        </p:nvSpPr>
        <p:spPr/>
        <p:txBody>
          <a:bodyPr/>
          <a:lstStyle/>
          <a:p>
            <a:r>
              <a:rPr lang="en-US"/>
              <a:t>zeshan.khan@nu.edu.pk</a:t>
            </a:r>
            <a:endParaRPr lang="LID4096"/>
          </a:p>
        </p:txBody>
      </p:sp>
      <p:sp>
        <p:nvSpPr>
          <p:cNvPr id="7" name="Slide Number Placeholder 6">
            <a:extLst>
              <a:ext uri="{FF2B5EF4-FFF2-40B4-BE49-F238E27FC236}">
                <a16:creationId xmlns:a16="http://schemas.microsoft.com/office/drawing/2014/main" id="{84CDC13B-24F9-4433-9843-D02554BAB9F9}"/>
              </a:ext>
            </a:extLst>
          </p:cNvPr>
          <p:cNvSpPr>
            <a:spLocks noGrp="1"/>
          </p:cNvSpPr>
          <p:nvPr>
            <p:ph type="sldNum" sz="quarter" idx="12"/>
          </p:nvPr>
        </p:nvSpPr>
        <p:spPr/>
        <p:txBody>
          <a:bodyPr>
            <a:normAutofit lnSpcReduction="10000"/>
          </a:bodyPr>
          <a:lstStyle/>
          <a:p>
            <a:fld id="{91F3A733-5CBF-4C1A-BB1C-3E618A131503}" type="slidenum">
              <a:rPr lang="LID4096" smtClean="0"/>
              <a:t>49</a:t>
            </a:fld>
            <a:endParaRPr lang="LID4096"/>
          </a:p>
        </p:txBody>
      </p:sp>
    </p:spTree>
    <p:extLst>
      <p:ext uri="{BB962C8B-B14F-4D97-AF65-F5344CB8AC3E}">
        <p14:creationId xmlns:p14="http://schemas.microsoft.com/office/powerpoint/2010/main" val="102318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0"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8D86925-F4CF-4D72-B89A-86F32EA1E30D}"/>
              </a:ext>
            </a:extLst>
          </p:cNvPr>
          <p:cNvSpPr>
            <a:spLocks noGrp="1" noChangeArrowheads="1"/>
          </p:cNvSpPr>
          <p:nvPr>
            <p:ph type="title"/>
          </p:nvPr>
        </p:nvSpPr>
        <p:spPr/>
        <p:txBody>
          <a:bodyPr/>
          <a:lstStyle/>
          <a:p>
            <a:r>
              <a:rPr lang="en-US" altLang="zh-CN"/>
              <a:t>Reinforcement learning</a:t>
            </a:r>
          </a:p>
        </p:txBody>
      </p:sp>
      <p:sp>
        <p:nvSpPr>
          <p:cNvPr id="5123" name="Rectangle 3">
            <a:extLst>
              <a:ext uri="{FF2B5EF4-FFF2-40B4-BE49-F238E27FC236}">
                <a16:creationId xmlns:a16="http://schemas.microsoft.com/office/drawing/2014/main" id="{70915625-9D03-40B7-8063-0A5FF625127C}"/>
              </a:ext>
            </a:extLst>
          </p:cNvPr>
          <p:cNvSpPr>
            <a:spLocks noGrp="1" noChangeArrowheads="1"/>
          </p:cNvSpPr>
          <p:nvPr>
            <p:ph type="body" idx="1"/>
          </p:nvPr>
        </p:nvSpPr>
        <p:spPr/>
        <p:txBody>
          <a:bodyPr/>
          <a:lstStyle/>
          <a:p>
            <a:pPr>
              <a:lnSpc>
                <a:spcPct val="90000"/>
              </a:lnSpc>
            </a:pPr>
            <a:r>
              <a:rPr lang="en-US" altLang="zh-CN" sz="2800"/>
              <a:t>Task</a:t>
            </a:r>
          </a:p>
          <a:p>
            <a:pPr lvl="1">
              <a:lnSpc>
                <a:spcPct val="90000"/>
              </a:lnSpc>
              <a:buFont typeface="Wingdings" panose="05000000000000000000" pitchFamily="2" charset="2"/>
              <a:buNone/>
            </a:pPr>
            <a:r>
              <a:rPr lang="en-US" altLang="zh-CN" sz="2400"/>
              <a:t>   Learn how to behave successfully to achieve a goal while interacting with an external environment</a:t>
            </a:r>
          </a:p>
          <a:p>
            <a:pPr lvl="1">
              <a:lnSpc>
                <a:spcPct val="90000"/>
              </a:lnSpc>
            </a:pPr>
            <a:r>
              <a:rPr lang="en-US" altLang="zh-CN" sz="2400" i="1"/>
              <a:t>Learn via experiences!</a:t>
            </a:r>
          </a:p>
          <a:p>
            <a:pPr>
              <a:lnSpc>
                <a:spcPct val="90000"/>
              </a:lnSpc>
            </a:pPr>
            <a:r>
              <a:rPr lang="en-US" altLang="zh-CN" sz="2800"/>
              <a:t>Examples</a:t>
            </a:r>
          </a:p>
          <a:p>
            <a:pPr lvl="1">
              <a:lnSpc>
                <a:spcPct val="90000"/>
              </a:lnSpc>
            </a:pPr>
            <a:r>
              <a:rPr lang="en-US" altLang="zh-CN" sz="2400"/>
              <a:t>Game playing: player knows whether it win or lose, but not know how to move at each step</a:t>
            </a:r>
          </a:p>
          <a:p>
            <a:pPr lvl="1">
              <a:lnSpc>
                <a:spcPct val="90000"/>
              </a:lnSpc>
            </a:pPr>
            <a:r>
              <a:rPr lang="en-US" altLang="zh-CN" sz="2400"/>
              <a:t>Control: a traffic system can measure the delay of cars, but not know how to decrease it.</a:t>
            </a:r>
            <a:endParaRPr lang="en-US" altLang="zh-CN" i="1">
              <a:solidFill>
                <a:srgbClr val="CC3300"/>
              </a:solidFill>
              <a:latin typeface="Arial" panose="020B0604020202020204" pitchFamily="34" charset="0"/>
            </a:endParaRPr>
          </a:p>
          <a:p>
            <a:pPr>
              <a:lnSpc>
                <a:spcPct val="90000"/>
              </a:lnSpc>
              <a:buFont typeface="Wingdings" panose="05000000000000000000" pitchFamily="2" charset="2"/>
              <a:buNone/>
            </a:pPr>
            <a:endParaRPr lang="en-US" altLang="zh-CN" i="1">
              <a:solidFill>
                <a:srgbClr val="CC3300"/>
              </a:solidFill>
              <a:latin typeface="Arial" panose="020B0604020202020204" pitchFamily="34" charset="0"/>
            </a:endParaRPr>
          </a:p>
        </p:txBody>
      </p:sp>
      <p:sp>
        <p:nvSpPr>
          <p:cNvPr id="2" name="Footer Placeholder 1">
            <a:extLst>
              <a:ext uri="{FF2B5EF4-FFF2-40B4-BE49-F238E27FC236}">
                <a16:creationId xmlns:a16="http://schemas.microsoft.com/office/drawing/2014/main" id="{3889157C-0F49-4798-A213-DA8B281212D1}"/>
              </a:ext>
            </a:extLst>
          </p:cNvPr>
          <p:cNvSpPr>
            <a:spLocks noGrp="1"/>
          </p:cNvSpPr>
          <p:nvPr>
            <p:ph type="ftr" sz="quarter" idx="11"/>
          </p:nvPr>
        </p:nvSpPr>
        <p:spPr/>
        <p:txBody>
          <a:bodyPr/>
          <a:lstStyle/>
          <a:p>
            <a:r>
              <a:rPr lang="en-US"/>
              <a:t>zeshan.khan@nu.edu.pk</a:t>
            </a:r>
            <a:endParaRPr lang="LID4096"/>
          </a:p>
        </p:txBody>
      </p:sp>
      <p:sp>
        <p:nvSpPr>
          <p:cNvPr id="3" name="Slide Number Placeholder 2">
            <a:extLst>
              <a:ext uri="{FF2B5EF4-FFF2-40B4-BE49-F238E27FC236}">
                <a16:creationId xmlns:a16="http://schemas.microsoft.com/office/drawing/2014/main" id="{6FBCED05-6DBC-4CE3-A122-20A8F4546F77}"/>
              </a:ext>
            </a:extLst>
          </p:cNvPr>
          <p:cNvSpPr>
            <a:spLocks noGrp="1"/>
          </p:cNvSpPr>
          <p:nvPr>
            <p:ph type="sldNum" sz="quarter" idx="12"/>
          </p:nvPr>
        </p:nvSpPr>
        <p:spPr/>
        <p:txBody>
          <a:bodyPr>
            <a:normAutofit lnSpcReduction="10000"/>
          </a:bodyPr>
          <a:lstStyle/>
          <a:p>
            <a:fld id="{91F3A733-5CBF-4C1A-BB1C-3E618A131503}" type="slidenum">
              <a:rPr lang="LID4096" smtClean="0"/>
              <a:t>5</a:t>
            </a:fld>
            <a:endParaRPr lang="LID4096"/>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46E3E66-C2B2-4BA9-9574-6A1EDE5EC604}"/>
              </a:ext>
            </a:extLst>
          </p:cNvPr>
          <p:cNvGrpSpPr/>
          <p:nvPr/>
        </p:nvGrpSpPr>
        <p:grpSpPr>
          <a:xfrm>
            <a:off x="3520258" y="645887"/>
            <a:ext cx="2239604" cy="1622286"/>
            <a:chOff x="1840600" y="1871165"/>
            <a:chExt cx="2239604" cy="1622286"/>
          </a:xfrm>
        </p:grpSpPr>
        <p:pic>
          <p:nvPicPr>
            <p:cNvPr id="29" name="Graphic 28" descr="Bullseye">
              <a:extLst>
                <a:ext uri="{FF2B5EF4-FFF2-40B4-BE49-F238E27FC236}">
                  <a16:creationId xmlns:a16="http://schemas.microsoft.com/office/drawing/2014/main" id="{3A9825F2-860D-4D10-BCCC-598090084BE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503202" y="1871165"/>
              <a:ext cx="914400" cy="914400"/>
            </a:xfrm>
            <a:prstGeom prst="round2DiagRect">
              <a:avLst>
                <a:gd name="adj1" fmla="val 5608"/>
                <a:gd name="adj2" fmla="val 0"/>
              </a:avLst>
            </a:prstGeom>
            <a:effectLst>
              <a:outerShdw blurRad="88900" dist="38100" dir="5400000" algn="t" rotWithShape="0">
                <a:prstClr val="black">
                  <a:alpha val="40000"/>
                </a:prstClr>
              </a:outerShdw>
            </a:effectLst>
          </p:spPr>
        </p:pic>
        <p:sp>
          <p:nvSpPr>
            <p:cNvPr id="8" name="TextBox 7">
              <a:extLst>
                <a:ext uri="{FF2B5EF4-FFF2-40B4-BE49-F238E27FC236}">
                  <a16:creationId xmlns:a16="http://schemas.microsoft.com/office/drawing/2014/main" id="{4BCDF00E-6190-492B-A4B2-9BDED309BB75}"/>
                </a:ext>
              </a:extLst>
            </p:cNvPr>
            <p:cNvSpPr txBox="1"/>
            <p:nvPr/>
          </p:nvSpPr>
          <p:spPr>
            <a:xfrm>
              <a:off x="1840600" y="2785565"/>
              <a:ext cx="2239604" cy="707886"/>
            </a:xfrm>
            <a:prstGeom prst="rect">
              <a:avLst/>
            </a:prstGeom>
            <a:noFill/>
          </p:spPr>
          <p:txBody>
            <a:bodyPr wrap="square" rtlCol="0">
              <a:spAutoFit/>
            </a:bodyPr>
            <a:lstStyle/>
            <a:p>
              <a:pPr algn="ctr"/>
              <a:r>
                <a:rPr lang="en-US" sz="2000" dirty="0"/>
                <a:t>Supervised Learning</a:t>
              </a:r>
            </a:p>
          </p:txBody>
        </p:sp>
      </p:grpSp>
      <p:sp>
        <p:nvSpPr>
          <p:cNvPr id="23" name="TextBox 22">
            <a:extLst>
              <a:ext uri="{FF2B5EF4-FFF2-40B4-BE49-F238E27FC236}">
                <a16:creationId xmlns:a16="http://schemas.microsoft.com/office/drawing/2014/main" id="{21A6C3D0-355C-4DD8-92FD-9385D9DED444}"/>
              </a:ext>
            </a:extLst>
          </p:cNvPr>
          <p:cNvSpPr txBox="1"/>
          <p:nvPr/>
        </p:nvSpPr>
        <p:spPr>
          <a:xfrm>
            <a:off x="3520258" y="4310273"/>
            <a:ext cx="2239604" cy="830997"/>
          </a:xfrm>
          <a:prstGeom prst="rect">
            <a:avLst/>
          </a:prstGeom>
          <a:noFill/>
        </p:spPr>
        <p:txBody>
          <a:bodyPr wrap="square" rtlCol="0">
            <a:spAutoFit/>
          </a:bodyPr>
          <a:lstStyle/>
          <a:p>
            <a:pPr marL="342900" indent="-342900">
              <a:buFont typeface="Consolas" panose="020B0609020204030204" pitchFamily="49" charset="0"/>
              <a:buChar char="→"/>
            </a:pPr>
            <a:r>
              <a:rPr lang="en-US" sz="2400" dirty="0"/>
              <a:t>Classification</a:t>
            </a:r>
          </a:p>
          <a:p>
            <a:pPr marL="342900" indent="-342900">
              <a:buFont typeface="Consolas" panose="020B0609020204030204" pitchFamily="49" charset="0"/>
              <a:buChar char="→"/>
            </a:pPr>
            <a:r>
              <a:rPr lang="en-US" sz="2400" dirty="0"/>
              <a:t>Regression</a:t>
            </a:r>
          </a:p>
        </p:txBody>
      </p:sp>
      <p:grpSp>
        <p:nvGrpSpPr>
          <p:cNvPr id="10" name="Group 9">
            <a:extLst>
              <a:ext uri="{FF2B5EF4-FFF2-40B4-BE49-F238E27FC236}">
                <a16:creationId xmlns:a16="http://schemas.microsoft.com/office/drawing/2014/main" id="{BE4365EE-71F4-42BF-8AF6-F7AC4C084AE3}"/>
              </a:ext>
            </a:extLst>
          </p:cNvPr>
          <p:cNvGrpSpPr/>
          <p:nvPr/>
        </p:nvGrpSpPr>
        <p:grpSpPr>
          <a:xfrm>
            <a:off x="6135973" y="645887"/>
            <a:ext cx="2213718" cy="1622286"/>
            <a:chOff x="4656866" y="2602405"/>
            <a:chExt cx="2213718" cy="1622286"/>
          </a:xfrm>
        </p:grpSpPr>
        <p:pic>
          <p:nvPicPr>
            <p:cNvPr id="28" name="Graphic 27" descr="Thought bubble">
              <a:extLst>
                <a:ext uri="{FF2B5EF4-FFF2-40B4-BE49-F238E27FC236}">
                  <a16:creationId xmlns:a16="http://schemas.microsoft.com/office/drawing/2014/main" id="{4B5F8B8F-D047-45F1-9359-EA1CE931BDED}"/>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5306524" y="2602405"/>
              <a:ext cx="914400" cy="914400"/>
            </a:xfrm>
            <a:prstGeom prst="round2DiagRect">
              <a:avLst>
                <a:gd name="adj1" fmla="val 5608"/>
                <a:gd name="adj2" fmla="val 0"/>
              </a:avLst>
            </a:prstGeom>
            <a:effectLst>
              <a:outerShdw blurRad="88900" dist="38100" dir="5400000" algn="t" rotWithShape="0">
                <a:prstClr val="black">
                  <a:alpha val="40000"/>
                </a:prstClr>
              </a:outerShdw>
            </a:effectLst>
          </p:spPr>
        </p:pic>
        <p:sp>
          <p:nvSpPr>
            <p:cNvPr id="13" name="TextBox 12">
              <a:extLst>
                <a:ext uri="{FF2B5EF4-FFF2-40B4-BE49-F238E27FC236}">
                  <a16:creationId xmlns:a16="http://schemas.microsoft.com/office/drawing/2014/main" id="{F913604D-817C-48A9-A0E3-D929C995212A}"/>
                </a:ext>
              </a:extLst>
            </p:cNvPr>
            <p:cNvSpPr txBox="1"/>
            <p:nvPr/>
          </p:nvSpPr>
          <p:spPr>
            <a:xfrm>
              <a:off x="4656866" y="3516805"/>
              <a:ext cx="2213718" cy="707886"/>
            </a:xfrm>
            <a:prstGeom prst="rect">
              <a:avLst/>
            </a:prstGeom>
            <a:noFill/>
          </p:spPr>
          <p:txBody>
            <a:bodyPr wrap="square" rtlCol="0">
              <a:spAutoFit/>
            </a:bodyPr>
            <a:lstStyle/>
            <a:p>
              <a:pPr algn="ctr"/>
              <a:r>
                <a:rPr lang="en-US" sz="2000" dirty="0"/>
                <a:t>Unsupervised Learning</a:t>
              </a:r>
            </a:p>
          </p:txBody>
        </p:sp>
      </p:grpSp>
      <p:sp>
        <p:nvSpPr>
          <p:cNvPr id="24" name="TextBox 23">
            <a:extLst>
              <a:ext uri="{FF2B5EF4-FFF2-40B4-BE49-F238E27FC236}">
                <a16:creationId xmlns:a16="http://schemas.microsoft.com/office/drawing/2014/main" id="{A66F4F3A-FEBD-430A-B062-46B95D6F856E}"/>
              </a:ext>
            </a:extLst>
          </p:cNvPr>
          <p:cNvSpPr txBox="1"/>
          <p:nvPr/>
        </p:nvSpPr>
        <p:spPr>
          <a:xfrm>
            <a:off x="6284867" y="4310273"/>
            <a:ext cx="1915931" cy="830997"/>
          </a:xfrm>
          <a:prstGeom prst="rect">
            <a:avLst/>
          </a:prstGeom>
          <a:noFill/>
        </p:spPr>
        <p:txBody>
          <a:bodyPr wrap="square" rtlCol="0">
            <a:spAutoFit/>
          </a:bodyPr>
          <a:lstStyle/>
          <a:p>
            <a:pPr marL="342900" indent="-342900">
              <a:buFont typeface="Consolas" panose="020B0609020204030204" pitchFamily="49" charset="0"/>
              <a:buChar char="→"/>
            </a:pPr>
            <a:r>
              <a:rPr lang="en-US" sz="2400" dirty="0"/>
              <a:t>Inference</a:t>
            </a:r>
          </a:p>
          <a:p>
            <a:pPr marL="342900" indent="-342900">
              <a:buFont typeface="Consolas" panose="020B0609020204030204" pitchFamily="49" charset="0"/>
              <a:buChar char="→"/>
            </a:pPr>
            <a:r>
              <a:rPr lang="en-US" sz="2400" dirty="0"/>
              <a:t>Generation</a:t>
            </a:r>
          </a:p>
        </p:txBody>
      </p:sp>
      <p:grpSp>
        <p:nvGrpSpPr>
          <p:cNvPr id="11" name="Group 10">
            <a:extLst>
              <a:ext uri="{FF2B5EF4-FFF2-40B4-BE49-F238E27FC236}">
                <a16:creationId xmlns:a16="http://schemas.microsoft.com/office/drawing/2014/main" id="{2CCE770E-7DC6-4A78-84BB-33AEE30B69B8}"/>
              </a:ext>
            </a:extLst>
          </p:cNvPr>
          <p:cNvGrpSpPr/>
          <p:nvPr/>
        </p:nvGrpSpPr>
        <p:grpSpPr>
          <a:xfrm>
            <a:off x="8725803" y="645887"/>
            <a:ext cx="1892136" cy="1622286"/>
            <a:chOff x="8283711" y="956765"/>
            <a:chExt cx="1892136" cy="1622286"/>
          </a:xfrm>
        </p:grpSpPr>
        <p:pic>
          <p:nvPicPr>
            <p:cNvPr id="30" name="Graphic 29" descr="Game controller">
              <a:extLst>
                <a:ext uri="{FF2B5EF4-FFF2-40B4-BE49-F238E27FC236}">
                  <a16:creationId xmlns:a16="http://schemas.microsoft.com/office/drawing/2014/main" id="{E8E096BD-ADCB-48D2-B39B-38E7EE11EFD6}"/>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8772578" y="956765"/>
              <a:ext cx="914400" cy="914400"/>
            </a:xfrm>
            <a:prstGeom prst="round2DiagRect">
              <a:avLst>
                <a:gd name="adj1" fmla="val 5608"/>
                <a:gd name="adj2" fmla="val 0"/>
              </a:avLst>
            </a:prstGeom>
            <a:effectLst>
              <a:outerShdw blurRad="88900" dist="38100" dir="5400000" algn="t" rotWithShape="0">
                <a:prstClr val="black">
                  <a:alpha val="40000"/>
                </a:prstClr>
              </a:outerShdw>
            </a:effectLst>
          </p:spPr>
        </p:pic>
        <p:sp>
          <p:nvSpPr>
            <p:cNvPr id="14" name="TextBox 13">
              <a:extLst>
                <a:ext uri="{FF2B5EF4-FFF2-40B4-BE49-F238E27FC236}">
                  <a16:creationId xmlns:a16="http://schemas.microsoft.com/office/drawing/2014/main" id="{3D4B2B98-09D2-4A6B-86E7-0DB8C9030D51}"/>
                </a:ext>
              </a:extLst>
            </p:cNvPr>
            <p:cNvSpPr txBox="1"/>
            <p:nvPr/>
          </p:nvSpPr>
          <p:spPr>
            <a:xfrm>
              <a:off x="8283711" y="1871165"/>
              <a:ext cx="1892136" cy="707886"/>
            </a:xfrm>
            <a:prstGeom prst="rect">
              <a:avLst/>
            </a:prstGeom>
            <a:noFill/>
          </p:spPr>
          <p:txBody>
            <a:bodyPr wrap="square" rtlCol="0">
              <a:spAutoFit/>
            </a:bodyPr>
            <a:lstStyle/>
            <a:p>
              <a:pPr algn="ctr"/>
              <a:r>
                <a:rPr lang="en-US" sz="2000" dirty="0"/>
                <a:t>Reinforcement Learning</a:t>
              </a:r>
            </a:p>
          </p:txBody>
        </p:sp>
      </p:grpSp>
      <p:sp>
        <p:nvSpPr>
          <p:cNvPr id="25" name="TextBox 24">
            <a:extLst>
              <a:ext uri="{FF2B5EF4-FFF2-40B4-BE49-F238E27FC236}">
                <a16:creationId xmlns:a16="http://schemas.microsoft.com/office/drawing/2014/main" id="{27806E14-3B8A-49B0-BD20-8BA56544A684}"/>
              </a:ext>
            </a:extLst>
          </p:cNvPr>
          <p:cNvSpPr txBox="1"/>
          <p:nvPr/>
        </p:nvSpPr>
        <p:spPr>
          <a:xfrm>
            <a:off x="8819997" y="4310273"/>
            <a:ext cx="1915931" cy="830997"/>
          </a:xfrm>
          <a:prstGeom prst="rect">
            <a:avLst/>
          </a:prstGeom>
          <a:noFill/>
        </p:spPr>
        <p:txBody>
          <a:bodyPr wrap="square" rtlCol="0">
            <a:spAutoFit/>
          </a:bodyPr>
          <a:lstStyle/>
          <a:p>
            <a:pPr marL="342900" indent="-342900">
              <a:buFont typeface="Consolas" panose="020B0609020204030204" pitchFamily="49" charset="0"/>
              <a:buChar char="→"/>
            </a:pPr>
            <a:r>
              <a:rPr lang="en-US" sz="2400" dirty="0"/>
              <a:t>Prediction</a:t>
            </a:r>
          </a:p>
          <a:p>
            <a:pPr marL="342900" indent="-342900">
              <a:buFont typeface="Consolas" panose="020B0609020204030204" pitchFamily="49" charset="0"/>
              <a:buChar char="→"/>
            </a:pPr>
            <a:r>
              <a:rPr lang="en-US" sz="2400" dirty="0"/>
              <a:t>Control</a:t>
            </a:r>
          </a:p>
        </p:txBody>
      </p:sp>
      <p:sp>
        <p:nvSpPr>
          <p:cNvPr id="26" name="TextBox 25">
            <a:extLst>
              <a:ext uri="{FF2B5EF4-FFF2-40B4-BE49-F238E27FC236}">
                <a16:creationId xmlns:a16="http://schemas.microsoft.com/office/drawing/2014/main" id="{381A51ED-9F4E-4673-943E-3BD3EE0A06A1}"/>
              </a:ext>
            </a:extLst>
          </p:cNvPr>
          <p:cNvSpPr txBox="1"/>
          <p:nvPr/>
        </p:nvSpPr>
        <p:spPr>
          <a:xfrm>
            <a:off x="904543" y="2990301"/>
            <a:ext cx="2239604" cy="461665"/>
          </a:xfrm>
          <a:prstGeom prst="rect">
            <a:avLst/>
          </a:prstGeom>
          <a:noFill/>
        </p:spPr>
        <p:txBody>
          <a:bodyPr wrap="square" rtlCol="0">
            <a:spAutoFit/>
          </a:bodyPr>
          <a:lstStyle/>
          <a:p>
            <a:pPr algn="ctr"/>
            <a:r>
              <a:rPr lang="en-US" sz="2400" u="sng" dirty="0"/>
              <a:t>Objective</a:t>
            </a:r>
          </a:p>
        </p:txBody>
      </p:sp>
      <p:sp>
        <p:nvSpPr>
          <p:cNvPr id="27" name="TextBox 26">
            <a:extLst>
              <a:ext uri="{FF2B5EF4-FFF2-40B4-BE49-F238E27FC236}">
                <a16:creationId xmlns:a16="http://schemas.microsoft.com/office/drawing/2014/main" id="{21830C12-4E13-41DB-B33B-7BA9369B5F3C}"/>
              </a:ext>
            </a:extLst>
          </p:cNvPr>
          <p:cNvSpPr txBox="1"/>
          <p:nvPr/>
        </p:nvSpPr>
        <p:spPr>
          <a:xfrm>
            <a:off x="904543" y="4494939"/>
            <a:ext cx="2239604" cy="461665"/>
          </a:xfrm>
          <a:prstGeom prst="rect">
            <a:avLst/>
          </a:prstGeom>
          <a:noFill/>
        </p:spPr>
        <p:txBody>
          <a:bodyPr wrap="square" rtlCol="0">
            <a:spAutoFit/>
          </a:bodyPr>
          <a:lstStyle/>
          <a:p>
            <a:pPr algn="ctr"/>
            <a:r>
              <a:rPr lang="en-US" sz="2400" u="sng" dirty="0"/>
              <a:t>Applications</a:t>
            </a:r>
          </a:p>
        </p:txBody>
      </p:sp>
      <p:sp>
        <p:nvSpPr>
          <p:cNvPr id="31" name="TextBox 30">
            <a:extLst>
              <a:ext uri="{FF2B5EF4-FFF2-40B4-BE49-F238E27FC236}">
                <a16:creationId xmlns:a16="http://schemas.microsoft.com/office/drawing/2014/main" id="{0F384562-7D19-436E-B16B-7001327AB4A7}"/>
              </a:ext>
            </a:extLst>
          </p:cNvPr>
          <p:cNvSpPr txBox="1"/>
          <p:nvPr/>
        </p:nvSpPr>
        <p:spPr>
          <a:xfrm>
            <a:off x="904543" y="1226198"/>
            <a:ext cx="2239604" cy="461665"/>
          </a:xfrm>
          <a:prstGeom prst="rect">
            <a:avLst/>
          </a:prstGeom>
          <a:noFill/>
        </p:spPr>
        <p:txBody>
          <a:bodyPr wrap="square" rtlCol="0">
            <a:spAutoFit/>
          </a:bodyPr>
          <a:lstStyle/>
          <a:p>
            <a:pPr algn="ctr"/>
            <a:r>
              <a:rPr lang="en-US" sz="2400" u="sng" dirty="0"/>
              <a:t>Paradigm</a:t>
            </a:r>
          </a:p>
        </p:txBody>
      </p:sp>
      <p:sp>
        <p:nvSpPr>
          <p:cNvPr id="2" name="Footer Placeholder 1">
            <a:extLst>
              <a:ext uri="{FF2B5EF4-FFF2-40B4-BE49-F238E27FC236}">
                <a16:creationId xmlns:a16="http://schemas.microsoft.com/office/drawing/2014/main" id="{027F03D0-CB4E-4F0C-ABEC-66E11061C2A8}"/>
              </a:ext>
            </a:extLst>
          </p:cNvPr>
          <p:cNvSpPr>
            <a:spLocks noGrp="1"/>
          </p:cNvSpPr>
          <p:nvPr>
            <p:ph type="ftr" sz="quarter" idx="11"/>
          </p:nvPr>
        </p:nvSpPr>
        <p:spPr/>
        <p:txBody>
          <a:bodyPr/>
          <a:lstStyle/>
          <a:p>
            <a:r>
              <a:rPr lang="en-US"/>
              <a:t>zeshan.khan@nu.edu.pk</a:t>
            </a:r>
          </a:p>
        </p:txBody>
      </p:sp>
      <p:sp>
        <p:nvSpPr>
          <p:cNvPr id="3" name="Slide Number Placeholder 2">
            <a:extLst>
              <a:ext uri="{FF2B5EF4-FFF2-40B4-BE49-F238E27FC236}">
                <a16:creationId xmlns:a16="http://schemas.microsoft.com/office/drawing/2014/main" id="{9D0B0479-3CF1-4E14-B1F7-42C69E5CA4E7}"/>
              </a:ext>
            </a:extLst>
          </p:cNvPr>
          <p:cNvSpPr>
            <a:spLocks noGrp="1"/>
          </p:cNvSpPr>
          <p:nvPr>
            <p:ph type="sldNum" sz="quarter" idx="12"/>
          </p:nvPr>
        </p:nvSpPr>
        <p:spPr/>
        <p:txBody>
          <a:bodyPr>
            <a:normAutofit lnSpcReduction="10000"/>
          </a:bodyPr>
          <a:lstStyle/>
          <a:p>
            <a:fld id="{61B0A9B0-00DD-443E-89E6-7966037938EE}" type="slidenum">
              <a:rPr lang="en-US" smtClean="0"/>
              <a:t>6</a:t>
            </a:fld>
            <a:endParaRPr lang="en-US" dirty="0"/>
          </a:p>
        </p:txBody>
      </p:sp>
      <p:grpSp>
        <p:nvGrpSpPr>
          <p:cNvPr id="41" name="Group 40">
            <a:extLst>
              <a:ext uri="{FF2B5EF4-FFF2-40B4-BE49-F238E27FC236}">
                <a16:creationId xmlns:a16="http://schemas.microsoft.com/office/drawing/2014/main" id="{05295BB0-79FE-48F7-BFD3-4FD371048C78}"/>
              </a:ext>
            </a:extLst>
          </p:cNvPr>
          <p:cNvGrpSpPr>
            <a:grpSpLocks noChangeAspect="1"/>
          </p:cNvGrpSpPr>
          <p:nvPr>
            <p:custDataLst>
              <p:tags r:id="rId1"/>
            </p:custDataLst>
          </p:nvPr>
        </p:nvGrpSpPr>
        <p:grpSpPr>
          <a:xfrm>
            <a:off x="4008689" y="2992533"/>
            <a:ext cx="1262742" cy="457200"/>
            <a:chOff x="2540000" y="2540000"/>
            <a:chExt cx="276226" cy="100013"/>
          </a:xfrm>
          <a:solidFill>
            <a:schemeClr val="tx1"/>
          </a:solidFill>
        </p:grpSpPr>
        <p:sp>
          <p:nvSpPr>
            <p:cNvPr id="33" name="Freeform 7">
              <a:extLst>
                <a:ext uri="{FF2B5EF4-FFF2-40B4-BE49-F238E27FC236}">
                  <a16:creationId xmlns:a16="http://schemas.microsoft.com/office/drawing/2014/main" id="{3CB54749-E90B-450C-A447-6B3D704469D4}"/>
                </a:ext>
              </a:extLst>
            </p:cNvPr>
            <p:cNvSpPr>
              <a:spLocks noEditPoints="1"/>
            </p:cNvSpPr>
            <p:nvPr>
              <p:custDataLst>
                <p:tags r:id="rId16"/>
              </p:custDataLst>
            </p:nvPr>
          </p:nvSpPr>
          <p:spPr bwMode="auto">
            <a:xfrm>
              <a:off x="2540000" y="2570163"/>
              <a:ext cx="47625" cy="65088"/>
            </a:xfrm>
            <a:custGeom>
              <a:avLst/>
              <a:gdLst>
                <a:gd name="T0" fmla="*/ 38 w 260"/>
                <a:gd name="T1" fmla="*/ 281 h 317"/>
                <a:gd name="T2" fmla="*/ 11 w 260"/>
                <a:gd name="T3" fmla="*/ 301 h 317"/>
                <a:gd name="T4" fmla="*/ 0 w 260"/>
                <a:gd name="T5" fmla="*/ 311 h 317"/>
                <a:gd name="T6" fmla="*/ 6 w 260"/>
                <a:gd name="T7" fmla="*/ 317 h 317"/>
                <a:gd name="T8" fmla="*/ 48 w 260"/>
                <a:gd name="T9" fmla="*/ 315 h 317"/>
                <a:gd name="T10" fmla="*/ 98 w 260"/>
                <a:gd name="T11" fmla="*/ 317 h 317"/>
                <a:gd name="T12" fmla="*/ 107 w 260"/>
                <a:gd name="T13" fmla="*/ 307 h 317"/>
                <a:gd name="T14" fmla="*/ 95 w 260"/>
                <a:gd name="T15" fmla="*/ 301 h 317"/>
                <a:gd name="T16" fmla="*/ 70 w 260"/>
                <a:gd name="T17" fmla="*/ 293 h 317"/>
                <a:gd name="T18" fmla="*/ 94 w 260"/>
                <a:gd name="T19" fmla="*/ 193 h 317"/>
                <a:gd name="T20" fmla="*/ 140 w 260"/>
                <a:gd name="T21" fmla="*/ 225 h 317"/>
                <a:gd name="T22" fmla="*/ 260 w 260"/>
                <a:gd name="T23" fmla="*/ 79 h 317"/>
                <a:gd name="T24" fmla="*/ 194 w 260"/>
                <a:gd name="T25" fmla="*/ 0 h 317"/>
                <a:gd name="T26" fmla="*/ 129 w 260"/>
                <a:gd name="T27" fmla="*/ 37 h 317"/>
                <a:gd name="T28" fmla="*/ 84 w 260"/>
                <a:gd name="T29" fmla="*/ 0 h 317"/>
                <a:gd name="T30" fmla="*/ 47 w 260"/>
                <a:gd name="T31" fmla="*/ 28 h 317"/>
                <a:gd name="T32" fmla="*/ 31 w 260"/>
                <a:gd name="T33" fmla="*/ 76 h 317"/>
                <a:gd name="T34" fmla="*/ 37 w 260"/>
                <a:gd name="T35" fmla="*/ 81 h 317"/>
                <a:gd name="T36" fmla="*/ 46 w 260"/>
                <a:gd name="T37" fmla="*/ 70 h 317"/>
                <a:gd name="T38" fmla="*/ 82 w 260"/>
                <a:gd name="T39" fmla="*/ 10 h 317"/>
                <a:gd name="T40" fmla="*/ 98 w 260"/>
                <a:gd name="T41" fmla="*/ 33 h 317"/>
                <a:gd name="T42" fmla="*/ 94 w 260"/>
                <a:gd name="T43" fmla="*/ 59 h 317"/>
                <a:gd name="T44" fmla="*/ 38 w 260"/>
                <a:gd name="T45" fmla="*/ 281 h 317"/>
                <a:gd name="T46" fmla="*/ 126 w 260"/>
                <a:gd name="T47" fmla="*/ 64 h 317"/>
                <a:gd name="T48" fmla="*/ 152 w 260"/>
                <a:gd name="T49" fmla="*/ 29 h 317"/>
                <a:gd name="T50" fmla="*/ 192 w 260"/>
                <a:gd name="T51" fmla="*/ 10 h 317"/>
                <a:gd name="T52" fmla="*/ 224 w 260"/>
                <a:gd name="T53" fmla="*/ 57 h 317"/>
                <a:gd name="T54" fmla="*/ 199 w 260"/>
                <a:gd name="T55" fmla="*/ 163 h 317"/>
                <a:gd name="T56" fmla="*/ 140 w 260"/>
                <a:gd name="T57" fmla="*/ 214 h 317"/>
                <a:gd name="T58" fmla="*/ 100 w 260"/>
                <a:gd name="T59" fmla="*/ 170 h 317"/>
                <a:gd name="T60" fmla="*/ 102 w 260"/>
                <a:gd name="T61" fmla="*/ 162 h 317"/>
                <a:gd name="T62" fmla="*/ 126 w 260"/>
                <a:gd name="T63" fmla="*/ 64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0" h="317">
                  <a:moveTo>
                    <a:pt x="38" y="281"/>
                  </a:moveTo>
                  <a:cubicBezTo>
                    <a:pt x="34" y="298"/>
                    <a:pt x="33" y="301"/>
                    <a:pt x="11" y="301"/>
                  </a:cubicBezTo>
                  <a:cubicBezTo>
                    <a:pt x="5" y="301"/>
                    <a:pt x="0" y="301"/>
                    <a:pt x="0" y="311"/>
                  </a:cubicBezTo>
                  <a:cubicBezTo>
                    <a:pt x="0" y="315"/>
                    <a:pt x="2" y="317"/>
                    <a:pt x="6" y="317"/>
                  </a:cubicBezTo>
                  <a:cubicBezTo>
                    <a:pt x="20" y="317"/>
                    <a:pt x="34" y="315"/>
                    <a:pt x="48" y="315"/>
                  </a:cubicBezTo>
                  <a:cubicBezTo>
                    <a:pt x="65" y="315"/>
                    <a:pt x="82" y="317"/>
                    <a:pt x="98" y="317"/>
                  </a:cubicBezTo>
                  <a:cubicBezTo>
                    <a:pt x="100" y="317"/>
                    <a:pt x="107" y="317"/>
                    <a:pt x="107" y="307"/>
                  </a:cubicBezTo>
                  <a:cubicBezTo>
                    <a:pt x="107" y="301"/>
                    <a:pt x="102" y="301"/>
                    <a:pt x="95" y="301"/>
                  </a:cubicBezTo>
                  <a:cubicBezTo>
                    <a:pt x="70" y="301"/>
                    <a:pt x="70" y="298"/>
                    <a:pt x="70" y="293"/>
                  </a:cubicBezTo>
                  <a:cubicBezTo>
                    <a:pt x="70" y="287"/>
                    <a:pt x="91" y="206"/>
                    <a:pt x="94" y="193"/>
                  </a:cubicBezTo>
                  <a:cubicBezTo>
                    <a:pt x="101" y="208"/>
                    <a:pt x="115" y="225"/>
                    <a:pt x="140" y="225"/>
                  </a:cubicBezTo>
                  <a:cubicBezTo>
                    <a:pt x="198" y="225"/>
                    <a:pt x="260" y="153"/>
                    <a:pt x="260" y="79"/>
                  </a:cubicBezTo>
                  <a:cubicBezTo>
                    <a:pt x="260" y="32"/>
                    <a:pt x="232" y="0"/>
                    <a:pt x="194" y="0"/>
                  </a:cubicBezTo>
                  <a:cubicBezTo>
                    <a:pt x="169" y="0"/>
                    <a:pt x="145" y="17"/>
                    <a:pt x="129" y="37"/>
                  </a:cubicBezTo>
                  <a:cubicBezTo>
                    <a:pt x="124" y="10"/>
                    <a:pt x="102" y="0"/>
                    <a:pt x="84" y="0"/>
                  </a:cubicBezTo>
                  <a:cubicBezTo>
                    <a:pt x="61" y="0"/>
                    <a:pt x="51" y="19"/>
                    <a:pt x="47" y="28"/>
                  </a:cubicBezTo>
                  <a:cubicBezTo>
                    <a:pt x="38" y="45"/>
                    <a:pt x="31" y="75"/>
                    <a:pt x="31" y="76"/>
                  </a:cubicBezTo>
                  <a:cubicBezTo>
                    <a:pt x="31" y="81"/>
                    <a:pt x="36" y="81"/>
                    <a:pt x="37" y="81"/>
                  </a:cubicBezTo>
                  <a:cubicBezTo>
                    <a:pt x="42" y="81"/>
                    <a:pt x="43" y="81"/>
                    <a:pt x="46" y="70"/>
                  </a:cubicBezTo>
                  <a:cubicBezTo>
                    <a:pt x="54" y="34"/>
                    <a:pt x="64" y="10"/>
                    <a:pt x="82" y="10"/>
                  </a:cubicBezTo>
                  <a:cubicBezTo>
                    <a:pt x="91" y="10"/>
                    <a:pt x="98" y="14"/>
                    <a:pt x="98" y="33"/>
                  </a:cubicBezTo>
                  <a:cubicBezTo>
                    <a:pt x="98" y="45"/>
                    <a:pt x="96" y="50"/>
                    <a:pt x="94" y="59"/>
                  </a:cubicBezTo>
                  <a:lnTo>
                    <a:pt x="38" y="281"/>
                  </a:lnTo>
                  <a:close/>
                  <a:moveTo>
                    <a:pt x="126" y="64"/>
                  </a:moveTo>
                  <a:cubicBezTo>
                    <a:pt x="130" y="51"/>
                    <a:pt x="143" y="37"/>
                    <a:pt x="152" y="29"/>
                  </a:cubicBezTo>
                  <a:cubicBezTo>
                    <a:pt x="170" y="14"/>
                    <a:pt x="184" y="10"/>
                    <a:pt x="192" y="10"/>
                  </a:cubicBezTo>
                  <a:cubicBezTo>
                    <a:pt x="212" y="10"/>
                    <a:pt x="224" y="28"/>
                    <a:pt x="224" y="57"/>
                  </a:cubicBezTo>
                  <a:cubicBezTo>
                    <a:pt x="224" y="87"/>
                    <a:pt x="208" y="144"/>
                    <a:pt x="199" y="163"/>
                  </a:cubicBezTo>
                  <a:cubicBezTo>
                    <a:pt x="182" y="198"/>
                    <a:pt x="158" y="214"/>
                    <a:pt x="140" y="214"/>
                  </a:cubicBezTo>
                  <a:cubicBezTo>
                    <a:pt x="107" y="214"/>
                    <a:pt x="100" y="173"/>
                    <a:pt x="100" y="170"/>
                  </a:cubicBezTo>
                  <a:cubicBezTo>
                    <a:pt x="100" y="169"/>
                    <a:pt x="100" y="168"/>
                    <a:pt x="102" y="162"/>
                  </a:cubicBezTo>
                  <a:lnTo>
                    <a:pt x="126" y="64"/>
                  </a:lnTo>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8">
              <a:extLst>
                <a:ext uri="{FF2B5EF4-FFF2-40B4-BE49-F238E27FC236}">
                  <a16:creationId xmlns:a16="http://schemas.microsoft.com/office/drawing/2014/main" id="{D536C964-0823-442E-85A1-96CE5A70BBAB}"/>
                </a:ext>
              </a:extLst>
            </p:cNvPr>
            <p:cNvSpPr>
              <a:spLocks noEditPoints="1"/>
            </p:cNvSpPr>
            <p:nvPr>
              <p:custDataLst>
                <p:tags r:id="rId17"/>
              </p:custDataLst>
            </p:nvPr>
          </p:nvSpPr>
          <p:spPr bwMode="auto">
            <a:xfrm>
              <a:off x="2592388" y="2581275"/>
              <a:ext cx="28575" cy="49213"/>
            </a:xfrm>
            <a:custGeom>
              <a:avLst/>
              <a:gdLst>
                <a:gd name="T0" fmla="*/ 156 w 156"/>
                <a:gd name="T1" fmla="*/ 76 h 249"/>
                <a:gd name="T2" fmla="*/ 108 w 156"/>
                <a:gd name="T3" fmla="*/ 0 h 249"/>
                <a:gd name="T4" fmla="*/ 0 w 156"/>
                <a:gd name="T5" fmla="*/ 173 h 249"/>
                <a:gd name="T6" fmla="*/ 48 w 156"/>
                <a:gd name="T7" fmla="*/ 249 h 249"/>
                <a:gd name="T8" fmla="*/ 156 w 156"/>
                <a:gd name="T9" fmla="*/ 76 h 249"/>
                <a:gd name="T10" fmla="*/ 39 w 156"/>
                <a:gd name="T11" fmla="*/ 118 h 249"/>
                <a:gd name="T12" fmla="*/ 107 w 156"/>
                <a:gd name="T13" fmla="*/ 10 h 249"/>
                <a:gd name="T14" fmla="*/ 130 w 156"/>
                <a:gd name="T15" fmla="*/ 55 h 249"/>
                <a:gd name="T16" fmla="*/ 119 w 156"/>
                <a:gd name="T17" fmla="*/ 118 h 249"/>
                <a:gd name="T18" fmla="*/ 39 w 156"/>
                <a:gd name="T19" fmla="*/ 118 h 249"/>
                <a:gd name="T20" fmla="*/ 116 w 156"/>
                <a:gd name="T21" fmla="*/ 131 h 249"/>
                <a:gd name="T22" fmla="*/ 88 w 156"/>
                <a:gd name="T23" fmla="*/ 205 h 249"/>
                <a:gd name="T24" fmla="*/ 48 w 156"/>
                <a:gd name="T25" fmla="*/ 239 h 249"/>
                <a:gd name="T26" fmla="*/ 26 w 156"/>
                <a:gd name="T27" fmla="*/ 194 h 249"/>
                <a:gd name="T28" fmla="*/ 36 w 156"/>
                <a:gd name="T29" fmla="*/ 131 h 249"/>
                <a:gd name="T30" fmla="*/ 116 w 156"/>
                <a:gd name="T31" fmla="*/ 131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6" h="249">
                  <a:moveTo>
                    <a:pt x="156" y="76"/>
                  </a:moveTo>
                  <a:cubicBezTo>
                    <a:pt x="156" y="39"/>
                    <a:pt x="142" y="0"/>
                    <a:pt x="108" y="0"/>
                  </a:cubicBezTo>
                  <a:cubicBezTo>
                    <a:pt x="55" y="0"/>
                    <a:pt x="0" y="94"/>
                    <a:pt x="0" y="173"/>
                  </a:cubicBezTo>
                  <a:cubicBezTo>
                    <a:pt x="0" y="215"/>
                    <a:pt x="16" y="249"/>
                    <a:pt x="48" y="249"/>
                  </a:cubicBezTo>
                  <a:cubicBezTo>
                    <a:pt x="101" y="249"/>
                    <a:pt x="156" y="154"/>
                    <a:pt x="156" y="76"/>
                  </a:cubicBezTo>
                  <a:close/>
                  <a:moveTo>
                    <a:pt x="39" y="118"/>
                  </a:moveTo>
                  <a:cubicBezTo>
                    <a:pt x="57" y="43"/>
                    <a:pt x="87" y="10"/>
                    <a:pt x="107" y="10"/>
                  </a:cubicBezTo>
                  <a:cubicBezTo>
                    <a:pt x="130" y="10"/>
                    <a:pt x="130" y="49"/>
                    <a:pt x="130" y="55"/>
                  </a:cubicBezTo>
                  <a:cubicBezTo>
                    <a:pt x="130" y="69"/>
                    <a:pt x="127" y="89"/>
                    <a:pt x="119" y="118"/>
                  </a:cubicBezTo>
                  <a:lnTo>
                    <a:pt x="39" y="118"/>
                  </a:lnTo>
                  <a:close/>
                  <a:moveTo>
                    <a:pt x="116" y="131"/>
                  </a:moveTo>
                  <a:cubicBezTo>
                    <a:pt x="107" y="169"/>
                    <a:pt x="99" y="188"/>
                    <a:pt x="88" y="205"/>
                  </a:cubicBezTo>
                  <a:cubicBezTo>
                    <a:pt x="77" y="223"/>
                    <a:pt x="63" y="239"/>
                    <a:pt x="48" y="239"/>
                  </a:cubicBezTo>
                  <a:cubicBezTo>
                    <a:pt x="29" y="239"/>
                    <a:pt x="26" y="213"/>
                    <a:pt x="26" y="194"/>
                  </a:cubicBezTo>
                  <a:cubicBezTo>
                    <a:pt x="26" y="171"/>
                    <a:pt x="32" y="144"/>
                    <a:pt x="36" y="131"/>
                  </a:cubicBezTo>
                  <a:lnTo>
                    <a:pt x="116" y="131"/>
                  </a:lnTo>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9">
              <a:extLst>
                <a:ext uri="{FF2B5EF4-FFF2-40B4-BE49-F238E27FC236}">
                  <a16:creationId xmlns:a16="http://schemas.microsoft.com/office/drawing/2014/main" id="{2081DCC4-47BC-4C49-8619-2CFC2360DFB2}"/>
                </a:ext>
              </a:extLst>
            </p:cNvPr>
            <p:cNvSpPr>
              <a:spLocks/>
            </p:cNvSpPr>
            <p:nvPr>
              <p:custDataLst>
                <p:tags r:id="rId18"/>
              </p:custDataLst>
            </p:nvPr>
          </p:nvSpPr>
          <p:spPr bwMode="auto">
            <a:xfrm>
              <a:off x="2638425" y="2540000"/>
              <a:ext cx="22225" cy="100013"/>
            </a:xfrm>
            <a:custGeom>
              <a:avLst/>
              <a:gdLst>
                <a:gd name="T0" fmla="*/ 115 w 115"/>
                <a:gd name="T1" fmla="*/ 494 h 499"/>
                <a:gd name="T2" fmla="*/ 107 w 115"/>
                <a:gd name="T3" fmla="*/ 483 h 499"/>
                <a:gd name="T4" fmla="*/ 28 w 115"/>
                <a:gd name="T5" fmla="*/ 249 h 499"/>
                <a:gd name="T6" fmla="*/ 109 w 115"/>
                <a:gd name="T7" fmla="*/ 13 h 499"/>
                <a:gd name="T8" fmla="*/ 115 w 115"/>
                <a:gd name="T9" fmla="*/ 5 h 499"/>
                <a:gd name="T10" fmla="*/ 110 w 115"/>
                <a:gd name="T11" fmla="*/ 0 h 499"/>
                <a:gd name="T12" fmla="*/ 31 w 115"/>
                <a:gd name="T13" fmla="*/ 97 h 499"/>
                <a:gd name="T14" fmla="*/ 0 w 115"/>
                <a:gd name="T15" fmla="*/ 249 h 499"/>
                <a:gd name="T16" fmla="*/ 32 w 115"/>
                <a:gd name="T17" fmla="*/ 405 h 499"/>
                <a:gd name="T18" fmla="*/ 110 w 115"/>
                <a:gd name="T19" fmla="*/ 499 h 499"/>
                <a:gd name="T20" fmla="*/ 115 w 115"/>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494"/>
                  </a:moveTo>
                  <a:cubicBezTo>
                    <a:pt x="115" y="492"/>
                    <a:pt x="115" y="491"/>
                    <a:pt x="107" y="483"/>
                  </a:cubicBezTo>
                  <a:cubicBezTo>
                    <a:pt x="44" y="420"/>
                    <a:pt x="28" y="326"/>
                    <a:pt x="28" y="249"/>
                  </a:cubicBezTo>
                  <a:cubicBezTo>
                    <a:pt x="28" y="162"/>
                    <a:pt x="47" y="76"/>
                    <a:pt x="109" y="13"/>
                  </a:cubicBezTo>
                  <a:cubicBezTo>
                    <a:pt x="115" y="7"/>
                    <a:pt x="115" y="6"/>
                    <a:pt x="115" y="5"/>
                  </a:cubicBezTo>
                  <a:cubicBezTo>
                    <a:pt x="115" y="1"/>
                    <a:pt x="113" y="0"/>
                    <a:pt x="110" y="0"/>
                  </a:cubicBezTo>
                  <a:cubicBezTo>
                    <a:pt x="105" y="0"/>
                    <a:pt x="60" y="34"/>
                    <a:pt x="31" y="97"/>
                  </a:cubicBezTo>
                  <a:cubicBezTo>
                    <a:pt x="6" y="152"/>
                    <a:pt x="0" y="207"/>
                    <a:pt x="0" y="249"/>
                  </a:cubicBezTo>
                  <a:cubicBezTo>
                    <a:pt x="0" y="288"/>
                    <a:pt x="5" y="348"/>
                    <a:pt x="32" y="405"/>
                  </a:cubicBezTo>
                  <a:cubicBezTo>
                    <a:pt x="62" y="466"/>
                    <a:pt x="105" y="499"/>
                    <a:pt x="110" y="499"/>
                  </a:cubicBezTo>
                  <a:cubicBezTo>
                    <a:pt x="113" y="499"/>
                    <a:pt x="115" y="497"/>
                    <a:pt x="115" y="494"/>
                  </a:cubicBezTo>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0">
              <a:extLst>
                <a:ext uri="{FF2B5EF4-FFF2-40B4-BE49-F238E27FC236}">
                  <a16:creationId xmlns:a16="http://schemas.microsoft.com/office/drawing/2014/main" id="{6DCF492E-DE86-43EA-9E35-FC3B43D14F3A}"/>
                </a:ext>
              </a:extLst>
            </p:cNvPr>
            <p:cNvSpPr>
              <a:spLocks/>
            </p:cNvSpPr>
            <p:nvPr>
              <p:custDataLst>
                <p:tags r:id="rId19"/>
              </p:custDataLst>
            </p:nvPr>
          </p:nvSpPr>
          <p:spPr bwMode="auto">
            <a:xfrm>
              <a:off x="2667000" y="2570163"/>
              <a:ext cx="42863" cy="65088"/>
            </a:xfrm>
            <a:custGeom>
              <a:avLst/>
              <a:gdLst>
                <a:gd name="T0" fmla="*/ 228 w 230"/>
                <a:gd name="T1" fmla="*/ 30 h 322"/>
                <a:gd name="T2" fmla="*/ 230 w 230"/>
                <a:gd name="T3" fmla="*/ 18 h 322"/>
                <a:gd name="T4" fmla="*/ 216 w 230"/>
                <a:gd name="T5" fmla="*/ 5 h 322"/>
                <a:gd name="T6" fmla="*/ 198 w 230"/>
                <a:gd name="T7" fmla="*/ 15 h 322"/>
                <a:gd name="T8" fmla="*/ 191 w 230"/>
                <a:gd name="T9" fmla="*/ 42 h 322"/>
                <a:gd name="T10" fmla="*/ 181 w 230"/>
                <a:gd name="T11" fmla="*/ 82 h 322"/>
                <a:gd name="T12" fmla="*/ 159 w 230"/>
                <a:gd name="T13" fmla="*/ 172 h 322"/>
                <a:gd name="T14" fmla="*/ 102 w 230"/>
                <a:gd name="T15" fmla="*/ 214 h 322"/>
                <a:gd name="T16" fmla="*/ 72 w 230"/>
                <a:gd name="T17" fmla="*/ 174 h 322"/>
                <a:gd name="T18" fmla="*/ 97 w 230"/>
                <a:gd name="T19" fmla="*/ 76 h 322"/>
                <a:gd name="T20" fmla="*/ 107 w 230"/>
                <a:gd name="T21" fmla="*/ 40 h 322"/>
                <a:gd name="T22" fmla="*/ 66 w 230"/>
                <a:gd name="T23" fmla="*/ 0 h 322"/>
                <a:gd name="T24" fmla="*/ 0 w 230"/>
                <a:gd name="T25" fmla="*/ 76 h 322"/>
                <a:gd name="T26" fmla="*/ 6 w 230"/>
                <a:gd name="T27" fmla="*/ 81 h 322"/>
                <a:gd name="T28" fmla="*/ 14 w 230"/>
                <a:gd name="T29" fmla="*/ 72 h 322"/>
                <a:gd name="T30" fmla="*/ 65 w 230"/>
                <a:gd name="T31" fmla="*/ 10 h 322"/>
                <a:gd name="T32" fmla="*/ 77 w 230"/>
                <a:gd name="T33" fmla="*/ 26 h 322"/>
                <a:gd name="T34" fmla="*/ 69 w 230"/>
                <a:gd name="T35" fmla="*/ 61 h 322"/>
                <a:gd name="T36" fmla="*/ 40 w 230"/>
                <a:gd name="T37" fmla="*/ 166 h 322"/>
                <a:gd name="T38" fmla="*/ 100 w 230"/>
                <a:gd name="T39" fmla="*/ 225 h 322"/>
                <a:gd name="T40" fmla="*/ 151 w 230"/>
                <a:gd name="T41" fmla="*/ 203 h 322"/>
                <a:gd name="T42" fmla="*/ 118 w 230"/>
                <a:gd name="T43" fmla="*/ 280 h 322"/>
                <a:gd name="T44" fmla="*/ 64 w 230"/>
                <a:gd name="T45" fmla="*/ 311 h 322"/>
                <a:gd name="T46" fmla="*/ 26 w 230"/>
                <a:gd name="T47" fmla="*/ 290 h 322"/>
                <a:gd name="T48" fmla="*/ 47 w 230"/>
                <a:gd name="T49" fmla="*/ 284 h 322"/>
                <a:gd name="T50" fmla="*/ 57 w 230"/>
                <a:gd name="T51" fmla="*/ 264 h 322"/>
                <a:gd name="T52" fmla="*/ 39 w 230"/>
                <a:gd name="T53" fmla="*/ 246 h 322"/>
                <a:gd name="T54" fmla="*/ 11 w 230"/>
                <a:gd name="T55" fmla="*/ 279 h 322"/>
                <a:gd name="T56" fmla="*/ 64 w 230"/>
                <a:gd name="T57" fmla="*/ 322 h 322"/>
                <a:gd name="T58" fmla="*/ 180 w 230"/>
                <a:gd name="T59" fmla="*/ 220 h 322"/>
                <a:gd name="T60" fmla="*/ 228 w 230"/>
                <a:gd name="T61" fmla="*/ 3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0" h="322">
                  <a:moveTo>
                    <a:pt x="228" y="30"/>
                  </a:moveTo>
                  <a:cubicBezTo>
                    <a:pt x="230" y="23"/>
                    <a:pt x="230" y="22"/>
                    <a:pt x="230" y="18"/>
                  </a:cubicBezTo>
                  <a:cubicBezTo>
                    <a:pt x="230" y="9"/>
                    <a:pt x="223" y="5"/>
                    <a:pt x="216" y="5"/>
                  </a:cubicBezTo>
                  <a:cubicBezTo>
                    <a:pt x="211" y="5"/>
                    <a:pt x="203" y="8"/>
                    <a:pt x="198" y="15"/>
                  </a:cubicBezTo>
                  <a:cubicBezTo>
                    <a:pt x="197" y="18"/>
                    <a:pt x="193" y="33"/>
                    <a:pt x="191" y="42"/>
                  </a:cubicBezTo>
                  <a:cubicBezTo>
                    <a:pt x="188" y="55"/>
                    <a:pt x="184" y="69"/>
                    <a:pt x="181" y="82"/>
                  </a:cubicBezTo>
                  <a:lnTo>
                    <a:pt x="159" y="172"/>
                  </a:lnTo>
                  <a:cubicBezTo>
                    <a:pt x="157" y="180"/>
                    <a:pt x="135" y="214"/>
                    <a:pt x="102" y="214"/>
                  </a:cubicBezTo>
                  <a:cubicBezTo>
                    <a:pt x="77" y="214"/>
                    <a:pt x="72" y="192"/>
                    <a:pt x="72" y="174"/>
                  </a:cubicBezTo>
                  <a:cubicBezTo>
                    <a:pt x="72" y="151"/>
                    <a:pt x="80" y="120"/>
                    <a:pt x="97" y="76"/>
                  </a:cubicBezTo>
                  <a:cubicBezTo>
                    <a:pt x="105" y="56"/>
                    <a:pt x="107" y="50"/>
                    <a:pt x="107" y="40"/>
                  </a:cubicBezTo>
                  <a:cubicBezTo>
                    <a:pt x="107" y="18"/>
                    <a:pt x="91" y="0"/>
                    <a:pt x="66" y="0"/>
                  </a:cubicBezTo>
                  <a:cubicBezTo>
                    <a:pt x="19" y="0"/>
                    <a:pt x="0" y="72"/>
                    <a:pt x="0" y="76"/>
                  </a:cubicBezTo>
                  <a:cubicBezTo>
                    <a:pt x="0" y="81"/>
                    <a:pt x="5" y="81"/>
                    <a:pt x="6" y="81"/>
                  </a:cubicBezTo>
                  <a:cubicBezTo>
                    <a:pt x="11" y="81"/>
                    <a:pt x="12" y="80"/>
                    <a:pt x="14" y="72"/>
                  </a:cubicBezTo>
                  <a:cubicBezTo>
                    <a:pt x="28" y="25"/>
                    <a:pt x="48" y="10"/>
                    <a:pt x="65" y="10"/>
                  </a:cubicBezTo>
                  <a:cubicBezTo>
                    <a:pt x="69" y="10"/>
                    <a:pt x="77" y="10"/>
                    <a:pt x="77" y="26"/>
                  </a:cubicBezTo>
                  <a:cubicBezTo>
                    <a:pt x="77" y="39"/>
                    <a:pt x="72" y="52"/>
                    <a:pt x="69" y="61"/>
                  </a:cubicBezTo>
                  <a:cubicBezTo>
                    <a:pt x="49" y="114"/>
                    <a:pt x="40" y="143"/>
                    <a:pt x="40" y="166"/>
                  </a:cubicBezTo>
                  <a:cubicBezTo>
                    <a:pt x="40" y="210"/>
                    <a:pt x="71" y="225"/>
                    <a:pt x="100" y="225"/>
                  </a:cubicBezTo>
                  <a:cubicBezTo>
                    <a:pt x="120" y="225"/>
                    <a:pt x="137" y="217"/>
                    <a:pt x="151" y="203"/>
                  </a:cubicBezTo>
                  <a:cubicBezTo>
                    <a:pt x="144" y="229"/>
                    <a:pt x="138" y="253"/>
                    <a:pt x="118" y="280"/>
                  </a:cubicBezTo>
                  <a:cubicBezTo>
                    <a:pt x="105" y="297"/>
                    <a:pt x="86" y="311"/>
                    <a:pt x="64" y="311"/>
                  </a:cubicBezTo>
                  <a:cubicBezTo>
                    <a:pt x="57" y="311"/>
                    <a:pt x="34" y="310"/>
                    <a:pt x="26" y="290"/>
                  </a:cubicBezTo>
                  <a:cubicBezTo>
                    <a:pt x="34" y="290"/>
                    <a:pt x="40" y="290"/>
                    <a:pt x="47" y="284"/>
                  </a:cubicBezTo>
                  <a:cubicBezTo>
                    <a:pt x="52" y="280"/>
                    <a:pt x="57" y="273"/>
                    <a:pt x="57" y="264"/>
                  </a:cubicBezTo>
                  <a:cubicBezTo>
                    <a:pt x="57" y="248"/>
                    <a:pt x="44" y="246"/>
                    <a:pt x="39" y="246"/>
                  </a:cubicBezTo>
                  <a:cubicBezTo>
                    <a:pt x="27" y="246"/>
                    <a:pt x="11" y="254"/>
                    <a:pt x="11" y="279"/>
                  </a:cubicBezTo>
                  <a:cubicBezTo>
                    <a:pt x="11" y="304"/>
                    <a:pt x="33" y="322"/>
                    <a:pt x="64" y="322"/>
                  </a:cubicBezTo>
                  <a:cubicBezTo>
                    <a:pt x="115" y="322"/>
                    <a:pt x="166" y="277"/>
                    <a:pt x="180" y="220"/>
                  </a:cubicBezTo>
                  <a:lnTo>
                    <a:pt x="228" y="30"/>
                  </a:lnTo>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1">
              <a:extLst>
                <a:ext uri="{FF2B5EF4-FFF2-40B4-BE49-F238E27FC236}">
                  <a16:creationId xmlns:a16="http://schemas.microsoft.com/office/drawing/2014/main" id="{16615B4A-3465-4867-91AC-FCA494154EA6}"/>
                </a:ext>
              </a:extLst>
            </p:cNvPr>
            <p:cNvSpPr>
              <a:spLocks/>
            </p:cNvSpPr>
            <p:nvPr>
              <p:custDataLst>
                <p:tags r:id="rId20"/>
              </p:custDataLst>
            </p:nvPr>
          </p:nvSpPr>
          <p:spPr bwMode="auto">
            <a:xfrm>
              <a:off x="2724150" y="2540000"/>
              <a:ext cx="3175" cy="100013"/>
            </a:xfrm>
            <a:custGeom>
              <a:avLst/>
              <a:gdLst>
                <a:gd name="T0" fmla="*/ 20 w 20"/>
                <a:gd name="T1" fmla="*/ 18 h 499"/>
                <a:gd name="T2" fmla="*/ 10 w 20"/>
                <a:gd name="T3" fmla="*/ 0 h 499"/>
                <a:gd name="T4" fmla="*/ 0 w 20"/>
                <a:gd name="T5" fmla="*/ 18 h 499"/>
                <a:gd name="T6" fmla="*/ 0 w 20"/>
                <a:gd name="T7" fmla="*/ 481 h 499"/>
                <a:gd name="T8" fmla="*/ 10 w 20"/>
                <a:gd name="T9" fmla="*/ 499 h 499"/>
                <a:gd name="T10" fmla="*/ 20 w 20"/>
                <a:gd name="T11" fmla="*/ 481 h 499"/>
                <a:gd name="T12" fmla="*/ 20 w 20"/>
                <a:gd name="T13" fmla="*/ 18 h 499"/>
              </a:gdLst>
              <a:ahLst/>
              <a:cxnLst>
                <a:cxn ang="0">
                  <a:pos x="T0" y="T1"/>
                </a:cxn>
                <a:cxn ang="0">
                  <a:pos x="T2" y="T3"/>
                </a:cxn>
                <a:cxn ang="0">
                  <a:pos x="T4" y="T5"/>
                </a:cxn>
                <a:cxn ang="0">
                  <a:pos x="T6" y="T7"/>
                </a:cxn>
                <a:cxn ang="0">
                  <a:pos x="T8" y="T9"/>
                </a:cxn>
                <a:cxn ang="0">
                  <a:pos x="T10" y="T11"/>
                </a:cxn>
                <a:cxn ang="0">
                  <a:pos x="T12" y="T13"/>
                </a:cxn>
              </a:cxnLst>
              <a:rect l="0" t="0" r="r" b="b"/>
              <a:pathLst>
                <a:path w="20" h="499">
                  <a:moveTo>
                    <a:pt x="20" y="18"/>
                  </a:moveTo>
                  <a:cubicBezTo>
                    <a:pt x="20" y="9"/>
                    <a:pt x="20" y="0"/>
                    <a:pt x="10" y="0"/>
                  </a:cubicBezTo>
                  <a:cubicBezTo>
                    <a:pt x="0" y="0"/>
                    <a:pt x="0" y="9"/>
                    <a:pt x="0" y="18"/>
                  </a:cubicBezTo>
                  <a:lnTo>
                    <a:pt x="0" y="481"/>
                  </a:lnTo>
                  <a:cubicBezTo>
                    <a:pt x="0" y="490"/>
                    <a:pt x="0" y="499"/>
                    <a:pt x="10" y="499"/>
                  </a:cubicBezTo>
                  <a:cubicBezTo>
                    <a:pt x="20" y="499"/>
                    <a:pt x="20" y="490"/>
                    <a:pt x="20" y="481"/>
                  </a:cubicBezTo>
                  <a:lnTo>
                    <a:pt x="20" y="18"/>
                  </a:lnTo>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2">
              <a:extLst>
                <a:ext uri="{FF2B5EF4-FFF2-40B4-BE49-F238E27FC236}">
                  <a16:creationId xmlns:a16="http://schemas.microsoft.com/office/drawing/2014/main" id="{9952A4E5-0196-4BC3-AF4E-2FBF68081413}"/>
                </a:ext>
              </a:extLst>
            </p:cNvPr>
            <p:cNvSpPr>
              <a:spLocks/>
            </p:cNvSpPr>
            <p:nvPr>
              <p:custDataLst>
                <p:tags r:id="rId21"/>
              </p:custDataLst>
            </p:nvPr>
          </p:nvSpPr>
          <p:spPr bwMode="auto">
            <a:xfrm>
              <a:off x="2740025" y="2570163"/>
              <a:ext cx="46038" cy="46038"/>
            </a:xfrm>
            <a:custGeom>
              <a:avLst/>
              <a:gdLst>
                <a:gd name="T0" fmla="*/ 152 w 248"/>
                <a:gd name="T1" fmla="*/ 69 h 225"/>
                <a:gd name="T2" fmla="*/ 201 w 248"/>
                <a:gd name="T3" fmla="*/ 10 h 225"/>
                <a:gd name="T4" fmla="*/ 226 w 248"/>
                <a:gd name="T5" fmla="*/ 17 h 225"/>
                <a:gd name="T6" fmla="*/ 202 w 248"/>
                <a:gd name="T7" fmla="*/ 44 h 225"/>
                <a:gd name="T8" fmla="*/ 221 w 248"/>
                <a:gd name="T9" fmla="*/ 61 h 225"/>
                <a:gd name="T10" fmla="*/ 248 w 248"/>
                <a:gd name="T11" fmla="*/ 32 h 225"/>
                <a:gd name="T12" fmla="*/ 202 w 248"/>
                <a:gd name="T13" fmla="*/ 0 h 225"/>
                <a:gd name="T14" fmla="*/ 150 w 248"/>
                <a:gd name="T15" fmla="*/ 37 h 225"/>
                <a:gd name="T16" fmla="*/ 96 w 248"/>
                <a:gd name="T17" fmla="*/ 0 h 225"/>
                <a:gd name="T18" fmla="*/ 15 w 248"/>
                <a:gd name="T19" fmla="*/ 76 h 225"/>
                <a:gd name="T20" fmla="*/ 21 w 248"/>
                <a:gd name="T21" fmla="*/ 81 h 225"/>
                <a:gd name="T22" fmla="*/ 28 w 248"/>
                <a:gd name="T23" fmla="*/ 76 h 225"/>
                <a:gd name="T24" fmla="*/ 95 w 248"/>
                <a:gd name="T25" fmla="*/ 10 h 225"/>
                <a:gd name="T26" fmla="*/ 122 w 248"/>
                <a:gd name="T27" fmla="*/ 44 h 225"/>
                <a:gd name="T28" fmla="*/ 95 w 248"/>
                <a:gd name="T29" fmla="*/ 163 h 225"/>
                <a:gd name="T30" fmla="*/ 47 w 248"/>
                <a:gd name="T31" fmla="*/ 214 h 225"/>
                <a:gd name="T32" fmla="*/ 22 w 248"/>
                <a:gd name="T33" fmla="*/ 208 h 225"/>
                <a:gd name="T34" fmla="*/ 46 w 248"/>
                <a:gd name="T35" fmla="*/ 181 h 225"/>
                <a:gd name="T36" fmla="*/ 27 w 248"/>
                <a:gd name="T37" fmla="*/ 164 h 225"/>
                <a:gd name="T38" fmla="*/ 0 w 248"/>
                <a:gd name="T39" fmla="*/ 192 h 225"/>
                <a:gd name="T40" fmla="*/ 47 w 248"/>
                <a:gd name="T41" fmla="*/ 225 h 225"/>
                <a:gd name="T42" fmla="*/ 99 w 248"/>
                <a:gd name="T43" fmla="*/ 187 h 225"/>
                <a:gd name="T44" fmla="*/ 153 w 248"/>
                <a:gd name="T45" fmla="*/ 225 h 225"/>
                <a:gd name="T46" fmla="*/ 233 w 248"/>
                <a:gd name="T47" fmla="*/ 149 h 225"/>
                <a:gd name="T48" fmla="*/ 227 w 248"/>
                <a:gd name="T49" fmla="*/ 144 h 225"/>
                <a:gd name="T50" fmla="*/ 220 w 248"/>
                <a:gd name="T51" fmla="*/ 149 h 225"/>
                <a:gd name="T52" fmla="*/ 154 w 248"/>
                <a:gd name="T53" fmla="*/ 214 h 225"/>
                <a:gd name="T54" fmla="*/ 127 w 248"/>
                <a:gd name="T55" fmla="*/ 182 h 225"/>
                <a:gd name="T56" fmla="*/ 135 w 248"/>
                <a:gd name="T57" fmla="*/ 138 h 225"/>
                <a:gd name="T58" fmla="*/ 152 w 248"/>
                <a:gd name="T59" fmla="*/ 69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8" h="225">
                  <a:moveTo>
                    <a:pt x="152" y="69"/>
                  </a:moveTo>
                  <a:cubicBezTo>
                    <a:pt x="155" y="56"/>
                    <a:pt x="166" y="10"/>
                    <a:pt x="201" y="10"/>
                  </a:cubicBezTo>
                  <a:cubicBezTo>
                    <a:pt x="204" y="10"/>
                    <a:pt x="216" y="10"/>
                    <a:pt x="226" y="17"/>
                  </a:cubicBezTo>
                  <a:cubicBezTo>
                    <a:pt x="212" y="19"/>
                    <a:pt x="202" y="32"/>
                    <a:pt x="202" y="44"/>
                  </a:cubicBezTo>
                  <a:cubicBezTo>
                    <a:pt x="202" y="52"/>
                    <a:pt x="208" y="61"/>
                    <a:pt x="221" y="61"/>
                  </a:cubicBezTo>
                  <a:cubicBezTo>
                    <a:pt x="232" y="61"/>
                    <a:pt x="248" y="52"/>
                    <a:pt x="248" y="32"/>
                  </a:cubicBezTo>
                  <a:cubicBezTo>
                    <a:pt x="248" y="6"/>
                    <a:pt x="219" y="0"/>
                    <a:pt x="202" y="0"/>
                  </a:cubicBezTo>
                  <a:cubicBezTo>
                    <a:pt x="173" y="0"/>
                    <a:pt x="155" y="26"/>
                    <a:pt x="150" y="37"/>
                  </a:cubicBezTo>
                  <a:cubicBezTo>
                    <a:pt x="137" y="5"/>
                    <a:pt x="110" y="0"/>
                    <a:pt x="96" y="0"/>
                  </a:cubicBezTo>
                  <a:cubicBezTo>
                    <a:pt x="44" y="0"/>
                    <a:pt x="15" y="64"/>
                    <a:pt x="15" y="76"/>
                  </a:cubicBezTo>
                  <a:cubicBezTo>
                    <a:pt x="15" y="81"/>
                    <a:pt x="20" y="81"/>
                    <a:pt x="21" y="81"/>
                  </a:cubicBezTo>
                  <a:cubicBezTo>
                    <a:pt x="25" y="81"/>
                    <a:pt x="27" y="80"/>
                    <a:pt x="28" y="76"/>
                  </a:cubicBezTo>
                  <a:cubicBezTo>
                    <a:pt x="45" y="23"/>
                    <a:pt x="78" y="10"/>
                    <a:pt x="95" y="10"/>
                  </a:cubicBezTo>
                  <a:cubicBezTo>
                    <a:pt x="104" y="10"/>
                    <a:pt x="122" y="15"/>
                    <a:pt x="122" y="44"/>
                  </a:cubicBezTo>
                  <a:cubicBezTo>
                    <a:pt x="122" y="59"/>
                    <a:pt x="113" y="93"/>
                    <a:pt x="95" y="163"/>
                  </a:cubicBezTo>
                  <a:cubicBezTo>
                    <a:pt x="87" y="193"/>
                    <a:pt x="69" y="214"/>
                    <a:pt x="47" y="214"/>
                  </a:cubicBezTo>
                  <a:cubicBezTo>
                    <a:pt x="44" y="214"/>
                    <a:pt x="33" y="214"/>
                    <a:pt x="22" y="208"/>
                  </a:cubicBezTo>
                  <a:cubicBezTo>
                    <a:pt x="35" y="205"/>
                    <a:pt x="46" y="195"/>
                    <a:pt x="46" y="181"/>
                  </a:cubicBezTo>
                  <a:cubicBezTo>
                    <a:pt x="46" y="168"/>
                    <a:pt x="35" y="164"/>
                    <a:pt x="27" y="164"/>
                  </a:cubicBezTo>
                  <a:cubicBezTo>
                    <a:pt x="12" y="164"/>
                    <a:pt x="0" y="177"/>
                    <a:pt x="0" y="192"/>
                  </a:cubicBezTo>
                  <a:cubicBezTo>
                    <a:pt x="0" y="215"/>
                    <a:pt x="25" y="225"/>
                    <a:pt x="47" y="225"/>
                  </a:cubicBezTo>
                  <a:cubicBezTo>
                    <a:pt x="80" y="225"/>
                    <a:pt x="98" y="190"/>
                    <a:pt x="99" y="187"/>
                  </a:cubicBezTo>
                  <a:cubicBezTo>
                    <a:pt x="105" y="206"/>
                    <a:pt x="123" y="225"/>
                    <a:pt x="153" y="225"/>
                  </a:cubicBezTo>
                  <a:cubicBezTo>
                    <a:pt x="204" y="225"/>
                    <a:pt x="233" y="161"/>
                    <a:pt x="233" y="149"/>
                  </a:cubicBezTo>
                  <a:cubicBezTo>
                    <a:pt x="233" y="144"/>
                    <a:pt x="228" y="144"/>
                    <a:pt x="227" y="144"/>
                  </a:cubicBezTo>
                  <a:cubicBezTo>
                    <a:pt x="222" y="144"/>
                    <a:pt x="221" y="146"/>
                    <a:pt x="220" y="149"/>
                  </a:cubicBezTo>
                  <a:cubicBezTo>
                    <a:pt x="204" y="202"/>
                    <a:pt x="170" y="214"/>
                    <a:pt x="154" y="214"/>
                  </a:cubicBezTo>
                  <a:cubicBezTo>
                    <a:pt x="135" y="214"/>
                    <a:pt x="127" y="198"/>
                    <a:pt x="127" y="182"/>
                  </a:cubicBezTo>
                  <a:cubicBezTo>
                    <a:pt x="127" y="171"/>
                    <a:pt x="130" y="160"/>
                    <a:pt x="135" y="138"/>
                  </a:cubicBezTo>
                  <a:lnTo>
                    <a:pt x="152" y="69"/>
                  </a:lnTo>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3">
              <a:extLst>
                <a:ext uri="{FF2B5EF4-FFF2-40B4-BE49-F238E27FC236}">
                  <a16:creationId xmlns:a16="http://schemas.microsoft.com/office/drawing/2014/main" id="{35EB59E7-E592-4BF4-94B9-B6F39C0999A6}"/>
                </a:ext>
              </a:extLst>
            </p:cNvPr>
            <p:cNvSpPr>
              <a:spLocks/>
            </p:cNvSpPr>
            <p:nvPr>
              <p:custDataLst>
                <p:tags r:id="rId22"/>
              </p:custDataLst>
            </p:nvPr>
          </p:nvSpPr>
          <p:spPr bwMode="auto">
            <a:xfrm>
              <a:off x="2795588" y="2540000"/>
              <a:ext cx="20638" cy="100013"/>
            </a:xfrm>
            <a:custGeom>
              <a:avLst/>
              <a:gdLst>
                <a:gd name="T0" fmla="*/ 115 w 115"/>
                <a:gd name="T1" fmla="*/ 249 h 499"/>
                <a:gd name="T2" fmla="*/ 82 w 115"/>
                <a:gd name="T3" fmla="*/ 94 h 499"/>
                <a:gd name="T4" fmla="*/ 5 w 115"/>
                <a:gd name="T5" fmla="*/ 0 h 499"/>
                <a:gd name="T6" fmla="*/ 0 w 115"/>
                <a:gd name="T7" fmla="*/ 5 h 499"/>
                <a:gd name="T8" fmla="*/ 9 w 115"/>
                <a:gd name="T9" fmla="*/ 16 h 499"/>
                <a:gd name="T10" fmla="*/ 86 w 115"/>
                <a:gd name="T11" fmla="*/ 249 h 499"/>
                <a:gd name="T12" fmla="*/ 6 w 115"/>
                <a:gd name="T13" fmla="*/ 485 h 499"/>
                <a:gd name="T14" fmla="*/ 0 w 115"/>
                <a:gd name="T15" fmla="*/ 494 h 499"/>
                <a:gd name="T16" fmla="*/ 5 w 115"/>
                <a:gd name="T17" fmla="*/ 499 h 499"/>
                <a:gd name="T18" fmla="*/ 84 w 115"/>
                <a:gd name="T19" fmla="*/ 401 h 499"/>
                <a:gd name="T20" fmla="*/ 115 w 115"/>
                <a:gd name="T21" fmla="*/ 24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249"/>
                  </a:moveTo>
                  <a:cubicBezTo>
                    <a:pt x="115" y="210"/>
                    <a:pt x="110" y="150"/>
                    <a:pt x="82" y="94"/>
                  </a:cubicBezTo>
                  <a:cubicBezTo>
                    <a:pt x="53" y="32"/>
                    <a:pt x="10" y="0"/>
                    <a:pt x="5" y="0"/>
                  </a:cubicBezTo>
                  <a:cubicBezTo>
                    <a:pt x="2" y="0"/>
                    <a:pt x="0" y="2"/>
                    <a:pt x="0" y="5"/>
                  </a:cubicBezTo>
                  <a:cubicBezTo>
                    <a:pt x="0" y="6"/>
                    <a:pt x="0" y="7"/>
                    <a:pt x="9" y="16"/>
                  </a:cubicBezTo>
                  <a:cubicBezTo>
                    <a:pt x="58" y="66"/>
                    <a:pt x="86" y="145"/>
                    <a:pt x="86" y="249"/>
                  </a:cubicBezTo>
                  <a:cubicBezTo>
                    <a:pt x="86" y="335"/>
                    <a:pt x="68" y="422"/>
                    <a:pt x="6" y="485"/>
                  </a:cubicBezTo>
                  <a:cubicBezTo>
                    <a:pt x="0" y="491"/>
                    <a:pt x="0" y="492"/>
                    <a:pt x="0" y="494"/>
                  </a:cubicBezTo>
                  <a:cubicBezTo>
                    <a:pt x="0" y="497"/>
                    <a:pt x="2" y="499"/>
                    <a:pt x="5" y="499"/>
                  </a:cubicBezTo>
                  <a:cubicBezTo>
                    <a:pt x="10" y="499"/>
                    <a:pt x="55" y="465"/>
                    <a:pt x="84" y="401"/>
                  </a:cubicBezTo>
                  <a:cubicBezTo>
                    <a:pt x="109" y="346"/>
                    <a:pt x="115" y="291"/>
                    <a:pt x="115" y="249"/>
                  </a:cubicBezTo>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5" name="Group 54">
            <a:extLst>
              <a:ext uri="{FF2B5EF4-FFF2-40B4-BE49-F238E27FC236}">
                <a16:creationId xmlns:a16="http://schemas.microsoft.com/office/drawing/2014/main" id="{BAA46B2C-D80B-4F52-AE34-D0466C548338}"/>
              </a:ext>
            </a:extLst>
          </p:cNvPr>
          <p:cNvGrpSpPr>
            <a:grpSpLocks noChangeAspect="1"/>
          </p:cNvGrpSpPr>
          <p:nvPr>
            <p:custDataLst>
              <p:tags r:id="rId2"/>
            </p:custDataLst>
          </p:nvPr>
        </p:nvGrpSpPr>
        <p:grpSpPr>
          <a:xfrm>
            <a:off x="6763863" y="2992533"/>
            <a:ext cx="957938" cy="457200"/>
            <a:chOff x="2540000" y="2540000"/>
            <a:chExt cx="209550" cy="100013"/>
          </a:xfrm>
          <a:solidFill>
            <a:schemeClr val="tx1"/>
          </a:solidFill>
        </p:grpSpPr>
        <p:sp>
          <p:nvSpPr>
            <p:cNvPr id="49" name="Freeform 20">
              <a:extLst>
                <a:ext uri="{FF2B5EF4-FFF2-40B4-BE49-F238E27FC236}">
                  <a16:creationId xmlns:a16="http://schemas.microsoft.com/office/drawing/2014/main" id="{E5AFFB94-2A00-420C-B677-A68BF13D956C}"/>
                </a:ext>
              </a:extLst>
            </p:cNvPr>
            <p:cNvSpPr>
              <a:spLocks noEditPoints="1"/>
            </p:cNvSpPr>
            <p:nvPr>
              <p:custDataLst>
                <p:tags r:id="rId11"/>
              </p:custDataLst>
            </p:nvPr>
          </p:nvSpPr>
          <p:spPr bwMode="auto">
            <a:xfrm>
              <a:off x="2540000" y="2570163"/>
              <a:ext cx="49213" cy="65088"/>
            </a:xfrm>
            <a:custGeom>
              <a:avLst/>
              <a:gdLst>
                <a:gd name="T0" fmla="*/ 39 w 261"/>
                <a:gd name="T1" fmla="*/ 281 h 317"/>
                <a:gd name="T2" fmla="*/ 12 w 261"/>
                <a:gd name="T3" fmla="*/ 301 h 317"/>
                <a:gd name="T4" fmla="*/ 0 w 261"/>
                <a:gd name="T5" fmla="*/ 311 h 317"/>
                <a:gd name="T6" fmla="*/ 7 w 261"/>
                <a:gd name="T7" fmla="*/ 317 h 317"/>
                <a:gd name="T8" fmla="*/ 49 w 261"/>
                <a:gd name="T9" fmla="*/ 315 h 317"/>
                <a:gd name="T10" fmla="*/ 98 w 261"/>
                <a:gd name="T11" fmla="*/ 317 h 317"/>
                <a:gd name="T12" fmla="*/ 107 w 261"/>
                <a:gd name="T13" fmla="*/ 307 h 317"/>
                <a:gd name="T14" fmla="*/ 95 w 261"/>
                <a:gd name="T15" fmla="*/ 301 h 317"/>
                <a:gd name="T16" fmla="*/ 70 w 261"/>
                <a:gd name="T17" fmla="*/ 293 h 317"/>
                <a:gd name="T18" fmla="*/ 95 w 261"/>
                <a:gd name="T19" fmla="*/ 193 h 317"/>
                <a:gd name="T20" fmla="*/ 140 w 261"/>
                <a:gd name="T21" fmla="*/ 225 h 317"/>
                <a:gd name="T22" fmla="*/ 261 w 261"/>
                <a:gd name="T23" fmla="*/ 79 h 317"/>
                <a:gd name="T24" fmla="*/ 194 w 261"/>
                <a:gd name="T25" fmla="*/ 0 h 317"/>
                <a:gd name="T26" fmla="*/ 129 w 261"/>
                <a:gd name="T27" fmla="*/ 37 h 317"/>
                <a:gd name="T28" fmla="*/ 84 w 261"/>
                <a:gd name="T29" fmla="*/ 0 h 317"/>
                <a:gd name="T30" fmla="*/ 47 w 261"/>
                <a:gd name="T31" fmla="*/ 28 h 317"/>
                <a:gd name="T32" fmla="*/ 32 w 261"/>
                <a:gd name="T33" fmla="*/ 76 h 317"/>
                <a:gd name="T34" fmla="*/ 38 w 261"/>
                <a:gd name="T35" fmla="*/ 81 h 317"/>
                <a:gd name="T36" fmla="*/ 46 w 261"/>
                <a:gd name="T37" fmla="*/ 70 h 317"/>
                <a:gd name="T38" fmla="*/ 83 w 261"/>
                <a:gd name="T39" fmla="*/ 10 h 317"/>
                <a:gd name="T40" fmla="*/ 98 w 261"/>
                <a:gd name="T41" fmla="*/ 33 h 317"/>
                <a:gd name="T42" fmla="*/ 95 w 261"/>
                <a:gd name="T43" fmla="*/ 59 h 317"/>
                <a:gd name="T44" fmla="*/ 39 w 261"/>
                <a:gd name="T45" fmla="*/ 281 h 317"/>
                <a:gd name="T46" fmla="*/ 126 w 261"/>
                <a:gd name="T47" fmla="*/ 64 h 317"/>
                <a:gd name="T48" fmla="*/ 152 w 261"/>
                <a:gd name="T49" fmla="*/ 29 h 317"/>
                <a:gd name="T50" fmla="*/ 193 w 261"/>
                <a:gd name="T51" fmla="*/ 10 h 317"/>
                <a:gd name="T52" fmla="*/ 225 w 261"/>
                <a:gd name="T53" fmla="*/ 57 h 317"/>
                <a:gd name="T54" fmla="*/ 199 w 261"/>
                <a:gd name="T55" fmla="*/ 163 h 317"/>
                <a:gd name="T56" fmla="*/ 140 w 261"/>
                <a:gd name="T57" fmla="*/ 214 h 317"/>
                <a:gd name="T58" fmla="*/ 101 w 261"/>
                <a:gd name="T59" fmla="*/ 170 h 317"/>
                <a:gd name="T60" fmla="*/ 102 w 261"/>
                <a:gd name="T61" fmla="*/ 162 h 317"/>
                <a:gd name="T62" fmla="*/ 126 w 261"/>
                <a:gd name="T63" fmla="*/ 64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1" h="317">
                  <a:moveTo>
                    <a:pt x="39" y="281"/>
                  </a:moveTo>
                  <a:cubicBezTo>
                    <a:pt x="35" y="298"/>
                    <a:pt x="34" y="301"/>
                    <a:pt x="12" y="301"/>
                  </a:cubicBezTo>
                  <a:cubicBezTo>
                    <a:pt x="6" y="301"/>
                    <a:pt x="0" y="301"/>
                    <a:pt x="0" y="311"/>
                  </a:cubicBezTo>
                  <a:cubicBezTo>
                    <a:pt x="0" y="315"/>
                    <a:pt x="3" y="317"/>
                    <a:pt x="7" y="317"/>
                  </a:cubicBezTo>
                  <a:cubicBezTo>
                    <a:pt x="20" y="317"/>
                    <a:pt x="35" y="315"/>
                    <a:pt x="49" y="315"/>
                  </a:cubicBezTo>
                  <a:cubicBezTo>
                    <a:pt x="65" y="315"/>
                    <a:pt x="82" y="317"/>
                    <a:pt x="98" y="317"/>
                  </a:cubicBezTo>
                  <a:cubicBezTo>
                    <a:pt x="101" y="317"/>
                    <a:pt x="107" y="317"/>
                    <a:pt x="107" y="307"/>
                  </a:cubicBezTo>
                  <a:cubicBezTo>
                    <a:pt x="107" y="301"/>
                    <a:pt x="102" y="301"/>
                    <a:pt x="95" y="301"/>
                  </a:cubicBezTo>
                  <a:cubicBezTo>
                    <a:pt x="70" y="301"/>
                    <a:pt x="70" y="298"/>
                    <a:pt x="70" y="293"/>
                  </a:cubicBezTo>
                  <a:cubicBezTo>
                    <a:pt x="70" y="287"/>
                    <a:pt x="91" y="206"/>
                    <a:pt x="95" y="193"/>
                  </a:cubicBezTo>
                  <a:cubicBezTo>
                    <a:pt x="101" y="208"/>
                    <a:pt x="115" y="225"/>
                    <a:pt x="140" y="225"/>
                  </a:cubicBezTo>
                  <a:cubicBezTo>
                    <a:pt x="198" y="225"/>
                    <a:pt x="261" y="153"/>
                    <a:pt x="261" y="79"/>
                  </a:cubicBezTo>
                  <a:cubicBezTo>
                    <a:pt x="261" y="32"/>
                    <a:pt x="232" y="0"/>
                    <a:pt x="194" y="0"/>
                  </a:cubicBezTo>
                  <a:cubicBezTo>
                    <a:pt x="169" y="0"/>
                    <a:pt x="145" y="17"/>
                    <a:pt x="129" y="37"/>
                  </a:cubicBezTo>
                  <a:cubicBezTo>
                    <a:pt x="124" y="10"/>
                    <a:pt x="103" y="0"/>
                    <a:pt x="84" y="0"/>
                  </a:cubicBezTo>
                  <a:cubicBezTo>
                    <a:pt x="61" y="0"/>
                    <a:pt x="52" y="19"/>
                    <a:pt x="47" y="28"/>
                  </a:cubicBezTo>
                  <a:cubicBezTo>
                    <a:pt x="38" y="45"/>
                    <a:pt x="32" y="75"/>
                    <a:pt x="32" y="76"/>
                  </a:cubicBezTo>
                  <a:cubicBezTo>
                    <a:pt x="32" y="81"/>
                    <a:pt x="37" y="81"/>
                    <a:pt x="38" y="81"/>
                  </a:cubicBezTo>
                  <a:cubicBezTo>
                    <a:pt x="43" y="81"/>
                    <a:pt x="43" y="81"/>
                    <a:pt x="46" y="70"/>
                  </a:cubicBezTo>
                  <a:cubicBezTo>
                    <a:pt x="55" y="34"/>
                    <a:pt x="65" y="10"/>
                    <a:pt x="83" y="10"/>
                  </a:cubicBezTo>
                  <a:cubicBezTo>
                    <a:pt x="91" y="10"/>
                    <a:pt x="98" y="14"/>
                    <a:pt x="98" y="33"/>
                  </a:cubicBezTo>
                  <a:cubicBezTo>
                    <a:pt x="98" y="45"/>
                    <a:pt x="97" y="50"/>
                    <a:pt x="95" y="59"/>
                  </a:cubicBezTo>
                  <a:lnTo>
                    <a:pt x="39" y="281"/>
                  </a:lnTo>
                  <a:close/>
                  <a:moveTo>
                    <a:pt x="126" y="64"/>
                  </a:moveTo>
                  <a:cubicBezTo>
                    <a:pt x="130" y="51"/>
                    <a:pt x="143" y="37"/>
                    <a:pt x="152" y="29"/>
                  </a:cubicBezTo>
                  <a:cubicBezTo>
                    <a:pt x="170" y="14"/>
                    <a:pt x="184" y="10"/>
                    <a:pt x="193" y="10"/>
                  </a:cubicBezTo>
                  <a:cubicBezTo>
                    <a:pt x="213" y="10"/>
                    <a:pt x="225" y="28"/>
                    <a:pt x="225" y="57"/>
                  </a:cubicBezTo>
                  <a:cubicBezTo>
                    <a:pt x="225" y="87"/>
                    <a:pt x="208" y="144"/>
                    <a:pt x="199" y="163"/>
                  </a:cubicBezTo>
                  <a:cubicBezTo>
                    <a:pt x="182" y="198"/>
                    <a:pt x="158" y="214"/>
                    <a:pt x="140" y="214"/>
                  </a:cubicBezTo>
                  <a:cubicBezTo>
                    <a:pt x="107" y="214"/>
                    <a:pt x="101" y="173"/>
                    <a:pt x="101" y="170"/>
                  </a:cubicBezTo>
                  <a:cubicBezTo>
                    <a:pt x="101" y="169"/>
                    <a:pt x="101" y="168"/>
                    <a:pt x="102" y="162"/>
                  </a:cubicBezTo>
                  <a:lnTo>
                    <a:pt x="126" y="64"/>
                  </a:lnTo>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1">
              <a:extLst>
                <a:ext uri="{FF2B5EF4-FFF2-40B4-BE49-F238E27FC236}">
                  <a16:creationId xmlns:a16="http://schemas.microsoft.com/office/drawing/2014/main" id="{4B983A5A-8D5A-4CF3-80CF-56BE02B7A231}"/>
                </a:ext>
              </a:extLst>
            </p:cNvPr>
            <p:cNvSpPr>
              <a:spLocks noEditPoints="1"/>
            </p:cNvSpPr>
            <p:nvPr>
              <p:custDataLst>
                <p:tags r:id="rId12"/>
              </p:custDataLst>
            </p:nvPr>
          </p:nvSpPr>
          <p:spPr bwMode="auto">
            <a:xfrm>
              <a:off x="2593975" y="2581275"/>
              <a:ext cx="30163" cy="49213"/>
            </a:xfrm>
            <a:custGeom>
              <a:avLst/>
              <a:gdLst>
                <a:gd name="T0" fmla="*/ 156 w 156"/>
                <a:gd name="T1" fmla="*/ 76 h 249"/>
                <a:gd name="T2" fmla="*/ 108 w 156"/>
                <a:gd name="T3" fmla="*/ 0 h 249"/>
                <a:gd name="T4" fmla="*/ 0 w 156"/>
                <a:gd name="T5" fmla="*/ 173 h 249"/>
                <a:gd name="T6" fmla="*/ 48 w 156"/>
                <a:gd name="T7" fmla="*/ 249 h 249"/>
                <a:gd name="T8" fmla="*/ 156 w 156"/>
                <a:gd name="T9" fmla="*/ 76 h 249"/>
                <a:gd name="T10" fmla="*/ 39 w 156"/>
                <a:gd name="T11" fmla="*/ 118 h 249"/>
                <a:gd name="T12" fmla="*/ 108 w 156"/>
                <a:gd name="T13" fmla="*/ 10 h 249"/>
                <a:gd name="T14" fmla="*/ 130 w 156"/>
                <a:gd name="T15" fmla="*/ 55 h 249"/>
                <a:gd name="T16" fmla="*/ 120 w 156"/>
                <a:gd name="T17" fmla="*/ 118 h 249"/>
                <a:gd name="T18" fmla="*/ 39 w 156"/>
                <a:gd name="T19" fmla="*/ 118 h 249"/>
                <a:gd name="T20" fmla="*/ 117 w 156"/>
                <a:gd name="T21" fmla="*/ 131 h 249"/>
                <a:gd name="T22" fmla="*/ 88 w 156"/>
                <a:gd name="T23" fmla="*/ 205 h 249"/>
                <a:gd name="T24" fmla="*/ 48 w 156"/>
                <a:gd name="T25" fmla="*/ 239 h 249"/>
                <a:gd name="T26" fmla="*/ 26 w 156"/>
                <a:gd name="T27" fmla="*/ 194 h 249"/>
                <a:gd name="T28" fmla="*/ 36 w 156"/>
                <a:gd name="T29" fmla="*/ 131 h 249"/>
                <a:gd name="T30" fmla="*/ 117 w 156"/>
                <a:gd name="T31" fmla="*/ 131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6" h="249">
                  <a:moveTo>
                    <a:pt x="156" y="76"/>
                  </a:moveTo>
                  <a:cubicBezTo>
                    <a:pt x="156" y="39"/>
                    <a:pt x="142" y="0"/>
                    <a:pt x="108" y="0"/>
                  </a:cubicBezTo>
                  <a:cubicBezTo>
                    <a:pt x="56" y="0"/>
                    <a:pt x="0" y="94"/>
                    <a:pt x="0" y="173"/>
                  </a:cubicBezTo>
                  <a:cubicBezTo>
                    <a:pt x="0" y="215"/>
                    <a:pt x="16" y="249"/>
                    <a:pt x="48" y="249"/>
                  </a:cubicBezTo>
                  <a:cubicBezTo>
                    <a:pt x="101" y="249"/>
                    <a:pt x="156" y="154"/>
                    <a:pt x="156" y="76"/>
                  </a:cubicBezTo>
                  <a:close/>
                  <a:moveTo>
                    <a:pt x="39" y="118"/>
                  </a:moveTo>
                  <a:cubicBezTo>
                    <a:pt x="57" y="43"/>
                    <a:pt x="87" y="10"/>
                    <a:pt x="108" y="10"/>
                  </a:cubicBezTo>
                  <a:cubicBezTo>
                    <a:pt x="130" y="10"/>
                    <a:pt x="130" y="49"/>
                    <a:pt x="130" y="55"/>
                  </a:cubicBezTo>
                  <a:cubicBezTo>
                    <a:pt x="130" y="69"/>
                    <a:pt x="127" y="89"/>
                    <a:pt x="120" y="118"/>
                  </a:cubicBezTo>
                  <a:lnTo>
                    <a:pt x="39" y="118"/>
                  </a:lnTo>
                  <a:close/>
                  <a:moveTo>
                    <a:pt x="117" y="131"/>
                  </a:moveTo>
                  <a:cubicBezTo>
                    <a:pt x="107" y="169"/>
                    <a:pt x="99" y="188"/>
                    <a:pt x="88" y="205"/>
                  </a:cubicBezTo>
                  <a:cubicBezTo>
                    <a:pt x="78" y="223"/>
                    <a:pt x="64" y="239"/>
                    <a:pt x="48" y="239"/>
                  </a:cubicBezTo>
                  <a:cubicBezTo>
                    <a:pt x="29" y="239"/>
                    <a:pt x="26" y="213"/>
                    <a:pt x="26" y="194"/>
                  </a:cubicBezTo>
                  <a:cubicBezTo>
                    <a:pt x="26" y="171"/>
                    <a:pt x="33" y="144"/>
                    <a:pt x="36" y="131"/>
                  </a:cubicBezTo>
                  <a:lnTo>
                    <a:pt x="117" y="131"/>
                  </a:lnTo>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2">
              <a:extLst>
                <a:ext uri="{FF2B5EF4-FFF2-40B4-BE49-F238E27FC236}">
                  <a16:creationId xmlns:a16="http://schemas.microsoft.com/office/drawing/2014/main" id="{B6CA60A5-7566-4629-944F-6725007E40AF}"/>
                </a:ext>
              </a:extLst>
            </p:cNvPr>
            <p:cNvSpPr>
              <a:spLocks/>
            </p:cNvSpPr>
            <p:nvPr>
              <p:custDataLst>
                <p:tags r:id="rId13"/>
              </p:custDataLst>
            </p:nvPr>
          </p:nvSpPr>
          <p:spPr bwMode="auto">
            <a:xfrm>
              <a:off x="2641600" y="2540000"/>
              <a:ext cx="22225" cy="100013"/>
            </a:xfrm>
            <a:custGeom>
              <a:avLst/>
              <a:gdLst>
                <a:gd name="T0" fmla="*/ 115 w 115"/>
                <a:gd name="T1" fmla="*/ 494 h 499"/>
                <a:gd name="T2" fmla="*/ 107 w 115"/>
                <a:gd name="T3" fmla="*/ 483 h 499"/>
                <a:gd name="T4" fmla="*/ 29 w 115"/>
                <a:gd name="T5" fmla="*/ 249 h 499"/>
                <a:gd name="T6" fmla="*/ 109 w 115"/>
                <a:gd name="T7" fmla="*/ 13 h 499"/>
                <a:gd name="T8" fmla="*/ 115 w 115"/>
                <a:gd name="T9" fmla="*/ 5 h 499"/>
                <a:gd name="T10" fmla="*/ 110 w 115"/>
                <a:gd name="T11" fmla="*/ 0 h 499"/>
                <a:gd name="T12" fmla="*/ 31 w 115"/>
                <a:gd name="T13" fmla="*/ 97 h 499"/>
                <a:gd name="T14" fmla="*/ 0 w 115"/>
                <a:gd name="T15" fmla="*/ 249 h 499"/>
                <a:gd name="T16" fmla="*/ 33 w 115"/>
                <a:gd name="T17" fmla="*/ 405 h 499"/>
                <a:gd name="T18" fmla="*/ 110 w 115"/>
                <a:gd name="T19" fmla="*/ 499 h 499"/>
                <a:gd name="T20" fmla="*/ 115 w 115"/>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494"/>
                  </a:moveTo>
                  <a:cubicBezTo>
                    <a:pt x="115" y="492"/>
                    <a:pt x="115" y="491"/>
                    <a:pt x="107" y="483"/>
                  </a:cubicBezTo>
                  <a:cubicBezTo>
                    <a:pt x="45" y="420"/>
                    <a:pt x="29" y="326"/>
                    <a:pt x="29" y="249"/>
                  </a:cubicBezTo>
                  <a:cubicBezTo>
                    <a:pt x="29" y="162"/>
                    <a:pt x="48" y="76"/>
                    <a:pt x="109" y="13"/>
                  </a:cubicBezTo>
                  <a:cubicBezTo>
                    <a:pt x="115" y="7"/>
                    <a:pt x="115" y="6"/>
                    <a:pt x="115" y="5"/>
                  </a:cubicBezTo>
                  <a:cubicBezTo>
                    <a:pt x="115" y="1"/>
                    <a:pt x="113" y="0"/>
                    <a:pt x="110" y="0"/>
                  </a:cubicBezTo>
                  <a:cubicBezTo>
                    <a:pt x="105" y="0"/>
                    <a:pt x="61" y="34"/>
                    <a:pt x="31" y="97"/>
                  </a:cubicBezTo>
                  <a:cubicBezTo>
                    <a:pt x="6" y="152"/>
                    <a:pt x="0" y="207"/>
                    <a:pt x="0" y="249"/>
                  </a:cubicBezTo>
                  <a:cubicBezTo>
                    <a:pt x="0" y="288"/>
                    <a:pt x="5" y="348"/>
                    <a:pt x="33" y="405"/>
                  </a:cubicBezTo>
                  <a:cubicBezTo>
                    <a:pt x="63" y="466"/>
                    <a:pt x="105" y="499"/>
                    <a:pt x="110" y="499"/>
                  </a:cubicBezTo>
                  <a:cubicBezTo>
                    <a:pt x="113" y="499"/>
                    <a:pt x="115" y="497"/>
                    <a:pt x="115" y="494"/>
                  </a:cubicBezTo>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3">
              <a:extLst>
                <a:ext uri="{FF2B5EF4-FFF2-40B4-BE49-F238E27FC236}">
                  <a16:creationId xmlns:a16="http://schemas.microsoft.com/office/drawing/2014/main" id="{42D27000-6C26-41FB-8BF7-B6A1998C9BF9}"/>
                </a:ext>
              </a:extLst>
            </p:cNvPr>
            <p:cNvSpPr>
              <a:spLocks/>
            </p:cNvSpPr>
            <p:nvPr>
              <p:custDataLst>
                <p:tags r:id="rId14"/>
              </p:custDataLst>
            </p:nvPr>
          </p:nvSpPr>
          <p:spPr bwMode="auto">
            <a:xfrm>
              <a:off x="2671763" y="2570163"/>
              <a:ext cx="46038" cy="46038"/>
            </a:xfrm>
            <a:custGeom>
              <a:avLst/>
              <a:gdLst>
                <a:gd name="T0" fmla="*/ 152 w 248"/>
                <a:gd name="T1" fmla="*/ 69 h 225"/>
                <a:gd name="T2" fmla="*/ 201 w 248"/>
                <a:gd name="T3" fmla="*/ 10 h 225"/>
                <a:gd name="T4" fmla="*/ 226 w 248"/>
                <a:gd name="T5" fmla="*/ 17 h 225"/>
                <a:gd name="T6" fmla="*/ 202 w 248"/>
                <a:gd name="T7" fmla="*/ 44 h 225"/>
                <a:gd name="T8" fmla="*/ 221 w 248"/>
                <a:gd name="T9" fmla="*/ 61 h 225"/>
                <a:gd name="T10" fmla="*/ 248 w 248"/>
                <a:gd name="T11" fmla="*/ 32 h 225"/>
                <a:gd name="T12" fmla="*/ 201 w 248"/>
                <a:gd name="T13" fmla="*/ 0 h 225"/>
                <a:gd name="T14" fmla="*/ 149 w 248"/>
                <a:gd name="T15" fmla="*/ 37 h 225"/>
                <a:gd name="T16" fmla="*/ 95 w 248"/>
                <a:gd name="T17" fmla="*/ 0 h 225"/>
                <a:gd name="T18" fmla="*/ 15 w 248"/>
                <a:gd name="T19" fmla="*/ 76 h 225"/>
                <a:gd name="T20" fmla="*/ 21 w 248"/>
                <a:gd name="T21" fmla="*/ 81 h 225"/>
                <a:gd name="T22" fmla="*/ 27 w 248"/>
                <a:gd name="T23" fmla="*/ 76 h 225"/>
                <a:gd name="T24" fmla="*/ 94 w 248"/>
                <a:gd name="T25" fmla="*/ 10 h 225"/>
                <a:gd name="T26" fmla="*/ 121 w 248"/>
                <a:gd name="T27" fmla="*/ 44 h 225"/>
                <a:gd name="T28" fmla="*/ 94 w 248"/>
                <a:gd name="T29" fmla="*/ 163 h 225"/>
                <a:gd name="T30" fmla="*/ 47 w 248"/>
                <a:gd name="T31" fmla="*/ 214 h 225"/>
                <a:gd name="T32" fmla="*/ 22 w 248"/>
                <a:gd name="T33" fmla="*/ 208 h 225"/>
                <a:gd name="T34" fmla="*/ 45 w 248"/>
                <a:gd name="T35" fmla="*/ 181 h 225"/>
                <a:gd name="T36" fmla="*/ 27 w 248"/>
                <a:gd name="T37" fmla="*/ 164 h 225"/>
                <a:gd name="T38" fmla="*/ 0 w 248"/>
                <a:gd name="T39" fmla="*/ 192 h 225"/>
                <a:gd name="T40" fmla="*/ 46 w 248"/>
                <a:gd name="T41" fmla="*/ 225 h 225"/>
                <a:gd name="T42" fmla="*/ 99 w 248"/>
                <a:gd name="T43" fmla="*/ 187 h 225"/>
                <a:gd name="T44" fmla="*/ 153 w 248"/>
                <a:gd name="T45" fmla="*/ 225 h 225"/>
                <a:gd name="T46" fmla="*/ 232 w 248"/>
                <a:gd name="T47" fmla="*/ 149 h 225"/>
                <a:gd name="T48" fmla="*/ 226 w 248"/>
                <a:gd name="T49" fmla="*/ 144 h 225"/>
                <a:gd name="T50" fmla="*/ 220 w 248"/>
                <a:gd name="T51" fmla="*/ 149 h 225"/>
                <a:gd name="T52" fmla="*/ 154 w 248"/>
                <a:gd name="T53" fmla="*/ 214 h 225"/>
                <a:gd name="T54" fmla="*/ 126 w 248"/>
                <a:gd name="T55" fmla="*/ 182 h 225"/>
                <a:gd name="T56" fmla="*/ 135 w 248"/>
                <a:gd name="T57" fmla="*/ 138 h 225"/>
                <a:gd name="T58" fmla="*/ 152 w 248"/>
                <a:gd name="T59" fmla="*/ 69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8" h="225">
                  <a:moveTo>
                    <a:pt x="152" y="69"/>
                  </a:moveTo>
                  <a:cubicBezTo>
                    <a:pt x="155" y="56"/>
                    <a:pt x="166" y="10"/>
                    <a:pt x="201" y="10"/>
                  </a:cubicBezTo>
                  <a:cubicBezTo>
                    <a:pt x="203" y="10"/>
                    <a:pt x="215" y="10"/>
                    <a:pt x="226" y="17"/>
                  </a:cubicBezTo>
                  <a:cubicBezTo>
                    <a:pt x="212" y="19"/>
                    <a:pt x="202" y="32"/>
                    <a:pt x="202" y="44"/>
                  </a:cubicBezTo>
                  <a:cubicBezTo>
                    <a:pt x="202" y="52"/>
                    <a:pt x="207" y="61"/>
                    <a:pt x="221" y="61"/>
                  </a:cubicBezTo>
                  <a:cubicBezTo>
                    <a:pt x="232" y="61"/>
                    <a:pt x="248" y="52"/>
                    <a:pt x="248" y="32"/>
                  </a:cubicBezTo>
                  <a:cubicBezTo>
                    <a:pt x="248" y="6"/>
                    <a:pt x="218" y="0"/>
                    <a:pt x="201" y="0"/>
                  </a:cubicBezTo>
                  <a:cubicBezTo>
                    <a:pt x="173" y="0"/>
                    <a:pt x="155" y="26"/>
                    <a:pt x="149" y="37"/>
                  </a:cubicBezTo>
                  <a:cubicBezTo>
                    <a:pt x="137" y="5"/>
                    <a:pt x="110" y="0"/>
                    <a:pt x="95" y="0"/>
                  </a:cubicBezTo>
                  <a:cubicBezTo>
                    <a:pt x="43" y="0"/>
                    <a:pt x="15" y="64"/>
                    <a:pt x="15" y="76"/>
                  </a:cubicBezTo>
                  <a:cubicBezTo>
                    <a:pt x="15" y="81"/>
                    <a:pt x="20" y="81"/>
                    <a:pt x="21" y="81"/>
                  </a:cubicBezTo>
                  <a:cubicBezTo>
                    <a:pt x="25" y="81"/>
                    <a:pt x="26" y="80"/>
                    <a:pt x="27" y="76"/>
                  </a:cubicBezTo>
                  <a:cubicBezTo>
                    <a:pt x="44" y="23"/>
                    <a:pt x="77" y="10"/>
                    <a:pt x="94" y="10"/>
                  </a:cubicBezTo>
                  <a:cubicBezTo>
                    <a:pt x="104" y="10"/>
                    <a:pt x="121" y="15"/>
                    <a:pt x="121" y="44"/>
                  </a:cubicBezTo>
                  <a:cubicBezTo>
                    <a:pt x="121" y="59"/>
                    <a:pt x="113" y="93"/>
                    <a:pt x="94" y="163"/>
                  </a:cubicBezTo>
                  <a:cubicBezTo>
                    <a:pt x="86" y="193"/>
                    <a:pt x="69" y="214"/>
                    <a:pt x="47" y="214"/>
                  </a:cubicBezTo>
                  <a:cubicBezTo>
                    <a:pt x="44" y="214"/>
                    <a:pt x="32" y="214"/>
                    <a:pt x="22" y="208"/>
                  </a:cubicBezTo>
                  <a:cubicBezTo>
                    <a:pt x="34" y="205"/>
                    <a:pt x="45" y="195"/>
                    <a:pt x="45" y="181"/>
                  </a:cubicBezTo>
                  <a:cubicBezTo>
                    <a:pt x="45" y="168"/>
                    <a:pt x="34" y="164"/>
                    <a:pt x="27" y="164"/>
                  </a:cubicBezTo>
                  <a:cubicBezTo>
                    <a:pt x="12" y="164"/>
                    <a:pt x="0" y="177"/>
                    <a:pt x="0" y="192"/>
                  </a:cubicBezTo>
                  <a:cubicBezTo>
                    <a:pt x="0" y="215"/>
                    <a:pt x="24" y="225"/>
                    <a:pt x="46" y="225"/>
                  </a:cubicBezTo>
                  <a:cubicBezTo>
                    <a:pt x="79" y="225"/>
                    <a:pt x="97" y="190"/>
                    <a:pt x="99" y="187"/>
                  </a:cubicBezTo>
                  <a:cubicBezTo>
                    <a:pt x="105" y="206"/>
                    <a:pt x="123" y="225"/>
                    <a:pt x="153" y="225"/>
                  </a:cubicBezTo>
                  <a:cubicBezTo>
                    <a:pt x="204" y="225"/>
                    <a:pt x="232" y="161"/>
                    <a:pt x="232" y="149"/>
                  </a:cubicBezTo>
                  <a:cubicBezTo>
                    <a:pt x="232" y="144"/>
                    <a:pt x="228" y="144"/>
                    <a:pt x="226" y="144"/>
                  </a:cubicBezTo>
                  <a:cubicBezTo>
                    <a:pt x="222" y="144"/>
                    <a:pt x="221" y="146"/>
                    <a:pt x="220" y="149"/>
                  </a:cubicBezTo>
                  <a:cubicBezTo>
                    <a:pt x="203" y="202"/>
                    <a:pt x="170" y="214"/>
                    <a:pt x="154" y="214"/>
                  </a:cubicBezTo>
                  <a:cubicBezTo>
                    <a:pt x="134" y="214"/>
                    <a:pt x="126" y="198"/>
                    <a:pt x="126" y="182"/>
                  </a:cubicBezTo>
                  <a:cubicBezTo>
                    <a:pt x="126" y="171"/>
                    <a:pt x="129" y="160"/>
                    <a:pt x="135" y="138"/>
                  </a:cubicBezTo>
                  <a:lnTo>
                    <a:pt x="152" y="69"/>
                  </a:lnTo>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4">
              <a:extLst>
                <a:ext uri="{FF2B5EF4-FFF2-40B4-BE49-F238E27FC236}">
                  <a16:creationId xmlns:a16="http://schemas.microsoft.com/office/drawing/2014/main" id="{187E2C6D-7944-4F9D-B891-C11516640E68}"/>
                </a:ext>
              </a:extLst>
            </p:cNvPr>
            <p:cNvSpPr>
              <a:spLocks/>
            </p:cNvSpPr>
            <p:nvPr>
              <p:custDataLst>
                <p:tags r:id="rId15"/>
              </p:custDataLst>
            </p:nvPr>
          </p:nvSpPr>
          <p:spPr bwMode="auto">
            <a:xfrm>
              <a:off x="2727325" y="2540000"/>
              <a:ext cx="22225" cy="100013"/>
            </a:xfrm>
            <a:custGeom>
              <a:avLst/>
              <a:gdLst>
                <a:gd name="T0" fmla="*/ 116 w 116"/>
                <a:gd name="T1" fmla="*/ 249 h 499"/>
                <a:gd name="T2" fmla="*/ 83 w 116"/>
                <a:gd name="T3" fmla="*/ 94 h 499"/>
                <a:gd name="T4" fmla="*/ 5 w 116"/>
                <a:gd name="T5" fmla="*/ 0 h 499"/>
                <a:gd name="T6" fmla="*/ 0 w 116"/>
                <a:gd name="T7" fmla="*/ 5 h 499"/>
                <a:gd name="T8" fmla="*/ 10 w 116"/>
                <a:gd name="T9" fmla="*/ 16 h 499"/>
                <a:gd name="T10" fmla="*/ 87 w 116"/>
                <a:gd name="T11" fmla="*/ 249 h 499"/>
                <a:gd name="T12" fmla="*/ 7 w 116"/>
                <a:gd name="T13" fmla="*/ 485 h 499"/>
                <a:gd name="T14" fmla="*/ 0 w 116"/>
                <a:gd name="T15" fmla="*/ 494 h 499"/>
                <a:gd name="T16" fmla="*/ 5 w 116"/>
                <a:gd name="T17" fmla="*/ 499 h 499"/>
                <a:gd name="T18" fmla="*/ 84 w 116"/>
                <a:gd name="T19" fmla="*/ 401 h 499"/>
                <a:gd name="T20" fmla="*/ 116 w 116"/>
                <a:gd name="T21" fmla="*/ 24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249"/>
                  </a:moveTo>
                  <a:cubicBezTo>
                    <a:pt x="116" y="210"/>
                    <a:pt x="110" y="150"/>
                    <a:pt x="83" y="94"/>
                  </a:cubicBezTo>
                  <a:cubicBezTo>
                    <a:pt x="53" y="32"/>
                    <a:pt x="10" y="0"/>
                    <a:pt x="5" y="0"/>
                  </a:cubicBezTo>
                  <a:cubicBezTo>
                    <a:pt x="2" y="0"/>
                    <a:pt x="0" y="2"/>
                    <a:pt x="0" y="5"/>
                  </a:cubicBezTo>
                  <a:cubicBezTo>
                    <a:pt x="0" y="6"/>
                    <a:pt x="0" y="7"/>
                    <a:pt x="10" y="16"/>
                  </a:cubicBezTo>
                  <a:cubicBezTo>
                    <a:pt x="59" y="66"/>
                    <a:pt x="87" y="145"/>
                    <a:pt x="87" y="249"/>
                  </a:cubicBezTo>
                  <a:cubicBezTo>
                    <a:pt x="87" y="335"/>
                    <a:pt x="68" y="422"/>
                    <a:pt x="7" y="485"/>
                  </a:cubicBezTo>
                  <a:cubicBezTo>
                    <a:pt x="0" y="491"/>
                    <a:pt x="0" y="492"/>
                    <a:pt x="0" y="494"/>
                  </a:cubicBezTo>
                  <a:cubicBezTo>
                    <a:pt x="0" y="497"/>
                    <a:pt x="2" y="499"/>
                    <a:pt x="5" y="499"/>
                  </a:cubicBezTo>
                  <a:cubicBezTo>
                    <a:pt x="10" y="499"/>
                    <a:pt x="55" y="465"/>
                    <a:pt x="84" y="401"/>
                  </a:cubicBezTo>
                  <a:cubicBezTo>
                    <a:pt x="110" y="346"/>
                    <a:pt x="116" y="291"/>
                    <a:pt x="116" y="249"/>
                  </a:cubicBezTo>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1" name="Group 70">
            <a:extLst>
              <a:ext uri="{FF2B5EF4-FFF2-40B4-BE49-F238E27FC236}">
                <a16:creationId xmlns:a16="http://schemas.microsoft.com/office/drawing/2014/main" id="{E4A7E3C9-80A2-4309-A4AA-B8D96AE39A77}"/>
              </a:ext>
            </a:extLst>
          </p:cNvPr>
          <p:cNvGrpSpPr>
            <a:grpSpLocks noChangeAspect="1"/>
          </p:cNvGrpSpPr>
          <p:nvPr>
            <p:custDataLst>
              <p:tags r:id="rId3"/>
            </p:custDataLst>
          </p:nvPr>
        </p:nvGrpSpPr>
        <p:grpSpPr>
          <a:xfrm>
            <a:off x="9055015" y="2992533"/>
            <a:ext cx="1233713" cy="457200"/>
            <a:chOff x="2540000" y="2540000"/>
            <a:chExt cx="269876" cy="100013"/>
          </a:xfrm>
          <a:solidFill>
            <a:schemeClr val="tx1"/>
          </a:solidFill>
        </p:grpSpPr>
        <p:sp>
          <p:nvSpPr>
            <p:cNvPr id="63" name="Freeform 31">
              <a:extLst>
                <a:ext uri="{FF2B5EF4-FFF2-40B4-BE49-F238E27FC236}">
                  <a16:creationId xmlns:a16="http://schemas.microsoft.com/office/drawing/2014/main" id="{D7AF1666-F969-4D07-9A73-E699ABD0336E}"/>
                </a:ext>
              </a:extLst>
            </p:cNvPr>
            <p:cNvSpPr>
              <a:spLocks/>
            </p:cNvSpPr>
            <p:nvPr>
              <p:custDataLst>
                <p:tags r:id="rId4"/>
              </p:custDataLst>
            </p:nvPr>
          </p:nvSpPr>
          <p:spPr bwMode="auto">
            <a:xfrm>
              <a:off x="2540000" y="2571750"/>
              <a:ext cx="49213" cy="44450"/>
            </a:xfrm>
            <a:custGeom>
              <a:avLst/>
              <a:gdLst>
                <a:gd name="T0" fmla="*/ 118 w 269"/>
                <a:gd name="T1" fmla="*/ 29 h 220"/>
                <a:gd name="T2" fmla="*/ 175 w 269"/>
                <a:gd name="T3" fmla="*/ 29 h 220"/>
                <a:gd name="T4" fmla="*/ 154 w 269"/>
                <a:gd name="T5" fmla="*/ 158 h 220"/>
                <a:gd name="T6" fmla="*/ 158 w 269"/>
                <a:gd name="T7" fmla="*/ 195 h 220"/>
                <a:gd name="T8" fmla="*/ 176 w 269"/>
                <a:gd name="T9" fmla="*/ 220 h 220"/>
                <a:gd name="T10" fmla="*/ 196 w 269"/>
                <a:gd name="T11" fmla="*/ 201 h 220"/>
                <a:gd name="T12" fmla="*/ 193 w 269"/>
                <a:gd name="T13" fmla="*/ 190 h 220"/>
                <a:gd name="T14" fmla="*/ 179 w 269"/>
                <a:gd name="T15" fmla="*/ 108 h 220"/>
                <a:gd name="T16" fmla="*/ 188 w 269"/>
                <a:gd name="T17" fmla="*/ 29 h 220"/>
                <a:gd name="T18" fmla="*/ 245 w 269"/>
                <a:gd name="T19" fmla="*/ 29 h 220"/>
                <a:gd name="T20" fmla="*/ 269 w 269"/>
                <a:gd name="T21" fmla="*/ 12 h 220"/>
                <a:gd name="T22" fmla="*/ 249 w 269"/>
                <a:gd name="T23" fmla="*/ 0 h 220"/>
                <a:gd name="T24" fmla="*/ 82 w 269"/>
                <a:gd name="T25" fmla="*/ 0 h 220"/>
                <a:gd name="T26" fmla="*/ 30 w 269"/>
                <a:gd name="T27" fmla="*/ 23 h 220"/>
                <a:gd name="T28" fmla="*/ 0 w 269"/>
                <a:gd name="T29" fmla="*/ 68 h 220"/>
                <a:gd name="T30" fmla="*/ 6 w 269"/>
                <a:gd name="T31" fmla="*/ 73 h 220"/>
                <a:gd name="T32" fmla="*/ 14 w 269"/>
                <a:gd name="T33" fmla="*/ 67 h 220"/>
                <a:gd name="T34" fmla="*/ 77 w 269"/>
                <a:gd name="T35" fmla="*/ 29 h 220"/>
                <a:gd name="T36" fmla="*/ 106 w 269"/>
                <a:gd name="T37" fmla="*/ 29 h 220"/>
                <a:gd name="T38" fmla="*/ 42 w 269"/>
                <a:gd name="T39" fmla="*/ 195 h 220"/>
                <a:gd name="T40" fmla="*/ 38 w 269"/>
                <a:gd name="T41" fmla="*/ 207 h 220"/>
                <a:gd name="T42" fmla="*/ 52 w 269"/>
                <a:gd name="T43" fmla="*/ 220 h 220"/>
                <a:gd name="T44" fmla="*/ 77 w 269"/>
                <a:gd name="T45" fmla="*/ 188 h 220"/>
                <a:gd name="T46" fmla="*/ 91 w 269"/>
                <a:gd name="T47" fmla="*/ 139 h 220"/>
                <a:gd name="T48" fmla="*/ 118 w 269"/>
                <a:gd name="T49" fmla="*/ 29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9" h="220">
                  <a:moveTo>
                    <a:pt x="118" y="29"/>
                  </a:moveTo>
                  <a:lnTo>
                    <a:pt x="175" y="29"/>
                  </a:lnTo>
                  <a:cubicBezTo>
                    <a:pt x="158" y="103"/>
                    <a:pt x="154" y="124"/>
                    <a:pt x="154" y="158"/>
                  </a:cubicBezTo>
                  <a:cubicBezTo>
                    <a:pt x="154" y="165"/>
                    <a:pt x="154" y="178"/>
                    <a:pt x="158" y="195"/>
                  </a:cubicBezTo>
                  <a:cubicBezTo>
                    <a:pt x="163" y="217"/>
                    <a:pt x="168" y="220"/>
                    <a:pt x="176" y="220"/>
                  </a:cubicBezTo>
                  <a:cubicBezTo>
                    <a:pt x="186" y="220"/>
                    <a:pt x="196" y="211"/>
                    <a:pt x="196" y="201"/>
                  </a:cubicBezTo>
                  <a:cubicBezTo>
                    <a:pt x="196" y="198"/>
                    <a:pt x="196" y="197"/>
                    <a:pt x="193" y="190"/>
                  </a:cubicBezTo>
                  <a:cubicBezTo>
                    <a:pt x="179" y="155"/>
                    <a:pt x="179" y="122"/>
                    <a:pt x="179" y="108"/>
                  </a:cubicBezTo>
                  <a:cubicBezTo>
                    <a:pt x="179" y="82"/>
                    <a:pt x="182" y="55"/>
                    <a:pt x="188" y="29"/>
                  </a:cubicBezTo>
                  <a:lnTo>
                    <a:pt x="245" y="29"/>
                  </a:lnTo>
                  <a:cubicBezTo>
                    <a:pt x="251" y="29"/>
                    <a:pt x="269" y="29"/>
                    <a:pt x="269" y="12"/>
                  </a:cubicBezTo>
                  <a:cubicBezTo>
                    <a:pt x="269" y="0"/>
                    <a:pt x="259" y="0"/>
                    <a:pt x="249" y="0"/>
                  </a:cubicBezTo>
                  <a:lnTo>
                    <a:pt x="82" y="0"/>
                  </a:lnTo>
                  <a:cubicBezTo>
                    <a:pt x="71" y="0"/>
                    <a:pt x="52" y="0"/>
                    <a:pt x="30" y="23"/>
                  </a:cubicBezTo>
                  <a:cubicBezTo>
                    <a:pt x="13" y="43"/>
                    <a:pt x="0" y="66"/>
                    <a:pt x="0" y="68"/>
                  </a:cubicBezTo>
                  <a:cubicBezTo>
                    <a:pt x="0" y="69"/>
                    <a:pt x="0" y="73"/>
                    <a:pt x="6" y="73"/>
                  </a:cubicBezTo>
                  <a:cubicBezTo>
                    <a:pt x="10" y="73"/>
                    <a:pt x="11" y="71"/>
                    <a:pt x="14" y="67"/>
                  </a:cubicBezTo>
                  <a:cubicBezTo>
                    <a:pt x="38" y="29"/>
                    <a:pt x="67" y="29"/>
                    <a:pt x="77" y="29"/>
                  </a:cubicBezTo>
                  <a:lnTo>
                    <a:pt x="106" y="29"/>
                  </a:lnTo>
                  <a:cubicBezTo>
                    <a:pt x="90" y="89"/>
                    <a:pt x="63" y="150"/>
                    <a:pt x="42" y="195"/>
                  </a:cubicBezTo>
                  <a:cubicBezTo>
                    <a:pt x="38" y="202"/>
                    <a:pt x="38" y="203"/>
                    <a:pt x="38" y="207"/>
                  </a:cubicBezTo>
                  <a:cubicBezTo>
                    <a:pt x="38" y="216"/>
                    <a:pt x="46" y="220"/>
                    <a:pt x="52" y="220"/>
                  </a:cubicBezTo>
                  <a:cubicBezTo>
                    <a:pt x="67" y="220"/>
                    <a:pt x="71" y="206"/>
                    <a:pt x="77" y="188"/>
                  </a:cubicBezTo>
                  <a:cubicBezTo>
                    <a:pt x="84" y="165"/>
                    <a:pt x="84" y="164"/>
                    <a:pt x="91" y="139"/>
                  </a:cubicBezTo>
                  <a:lnTo>
                    <a:pt x="118" y="29"/>
                  </a:lnTo>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32">
              <a:extLst>
                <a:ext uri="{FF2B5EF4-FFF2-40B4-BE49-F238E27FC236}">
                  <a16:creationId xmlns:a16="http://schemas.microsoft.com/office/drawing/2014/main" id="{0D70FCC2-D8FF-4570-95A1-2DCF6B73CB55}"/>
                </a:ext>
              </a:extLst>
            </p:cNvPr>
            <p:cNvSpPr>
              <a:spLocks noEditPoints="1"/>
            </p:cNvSpPr>
            <p:nvPr>
              <p:custDataLst>
                <p:tags r:id="rId5"/>
              </p:custDataLst>
            </p:nvPr>
          </p:nvSpPr>
          <p:spPr bwMode="auto">
            <a:xfrm>
              <a:off x="2593975" y="2581275"/>
              <a:ext cx="28575" cy="49213"/>
            </a:xfrm>
            <a:custGeom>
              <a:avLst/>
              <a:gdLst>
                <a:gd name="T0" fmla="*/ 157 w 157"/>
                <a:gd name="T1" fmla="*/ 76 h 249"/>
                <a:gd name="T2" fmla="*/ 108 w 157"/>
                <a:gd name="T3" fmla="*/ 0 h 249"/>
                <a:gd name="T4" fmla="*/ 0 w 157"/>
                <a:gd name="T5" fmla="*/ 173 h 249"/>
                <a:gd name="T6" fmla="*/ 48 w 157"/>
                <a:gd name="T7" fmla="*/ 249 h 249"/>
                <a:gd name="T8" fmla="*/ 157 w 157"/>
                <a:gd name="T9" fmla="*/ 76 h 249"/>
                <a:gd name="T10" fmla="*/ 40 w 157"/>
                <a:gd name="T11" fmla="*/ 118 h 249"/>
                <a:gd name="T12" fmla="*/ 108 w 157"/>
                <a:gd name="T13" fmla="*/ 10 h 249"/>
                <a:gd name="T14" fmla="*/ 130 w 157"/>
                <a:gd name="T15" fmla="*/ 55 h 249"/>
                <a:gd name="T16" fmla="*/ 120 w 157"/>
                <a:gd name="T17" fmla="*/ 118 h 249"/>
                <a:gd name="T18" fmla="*/ 40 w 157"/>
                <a:gd name="T19" fmla="*/ 118 h 249"/>
                <a:gd name="T20" fmla="*/ 117 w 157"/>
                <a:gd name="T21" fmla="*/ 131 h 249"/>
                <a:gd name="T22" fmla="*/ 89 w 157"/>
                <a:gd name="T23" fmla="*/ 205 h 249"/>
                <a:gd name="T24" fmla="*/ 49 w 157"/>
                <a:gd name="T25" fmla="*/ 239 h 249"/>
                <a:gd name="T26" fmla="*/ 27 w 157"/>
                <a:gd name="T27" fmla="*/ 194 h 249"/>
                <a:gd name="T28" fmla="*/ 37 w 157"/>
                <a:gd name="T29" fmla="*/ 131 h 249"/>
                <a:gd name="T30" fmla="*/ 117 w 157"/>
                <a:gd name="T31" fmla="*/ 131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7" h="249">
                  <a:moveTo>
                    <a:pt x="157" y="76"/>
                  </a:moveTo>
                  <a:cubicBezTo>
                    <a:pt x="157" y="39"/>
                    <a:pt x="143" y="0"/>
                    <a:pt x="108" y="0"/>
                  </a:cubicBezTo>
                  <a:cubicBezTo>
                    <a:pt x="56" y="0"/>
                    <a:pt x="0" y="94"/>
                    <a:pt x="0" y="173"/>
                  </a:cubicBezTo>
                  <a:cubicBezTo>
                    <a:pt x="0" y="215"/>
                    <a:pt x="16" y="249"/>
                    <a:pt x="48" y="249"/>
                  </a:cubicBezTo>
                  <a:cubicBezTo>
                    <a:pt x="102" y="249"/>
                    <a:pt x="157" y="154"/>
                    <a:pt x="157" y="76"/>
                  </a:cubicBezTo>
                  <a:close/>
                  <a:moveTo>
                    <a:pt x="40" y="118"/>
                  </a:moveTo>
                  <a:cubicBezTo>
                    <a:pt x="58" y="43"/>
                    <a:pt x="88" y="10"/>
                    <a:pt x="108" y="10"/>
                  </a:cubicBezTo>
                  <a:cubicBezTo>
                    <a:pt x="130" y="10"/>
                    <a:pt x="130" y="49"/>
                    <a:pt x="130" y="55"/>
                  </a:cubicBezTo>
                  <a:cubicBezTo>
                    <a:pt x="130" y="69"/>
                    <a:pt x="128" y="89"/>
                    <a:pt x="120" y="118"/>
                  </a:cubicBezTo>
                  <a:lnTo>
                    <a:pt x="40" y="118"/>
                  </a:lnTo>
                  <a:close/>
                  <a:moveTo>
                    <a:pt x="117" y="131"/>
                  </a:moveTo>
                  <a:cubicBezTo>
                    <a:pt x="107" y="169"/>
                    <a:pt x="99" y="188"/>
                    <a:pt x="89" y="205"/>
                  </a:cubicBezTo>
                  <a:cubicBezTo>
                    <a:pt x="78" y="223"/>
                    <a:pt x="64" y="239"/>
                    <a:pt x="49" y="239"/>
                  </a:cubicBezTo>
                  <a:cubicBezTo>
                    <a:pt x="30" y="239"/>
                    <a:pt x="27" y="213"/>
                    <a:pt x="27" y="194"/>
                  </a:cubicBezTo>
                  <a:cubicBezTo>
                    <a:pt x="27" y="171"/>
                    <a:pt x="33" y="144"/>
                    <a:pt x="37" y="131"/>
                  </a:cubicBezTo>
                  <a:lnTo>
                    <a:pt x="117" y="131"/>
                  </a:lnTo>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33">
              <a:extLst>
                <a:ext uri="{FF2B5EF4-FFF2-40B4-BE49-F238E27FC236}">
                  <a16:creationId xmlns:a16="http://schemas.microsoft.com/office/drawing/2014/main" id="{0D66FB9B-EB14-461C-9576-2854E6FE4C7F}"/>
                </a:ext>
              </a:extLst>
            </p:cNvPr>
            <p:cNvSpPr>
              <a:spLocks/>
            </p:cNvSpPr>
            <p:nvPr>
              <p:custDataLst>
                <p:tags r:id="rId6"/>
              </p:custDataLst>
            </p:nvPr>
          </p:nvSpPr>
          <p:spPr bwMode="auto">
            <a:xfrm>
              <a:off x="2640013" y="2540000"/>
              <a:ext cx="22225" cy="100013"/>
            </a:xfrm>
            <a:custGeom>
              <a:avLst/>
              <a:gdLst>
                <a:gd name="T0" fmla="*/ 116 w 116"/>
                <a:gd name="T1" fmla="*/ 494 h 499"/>
                <a:gd name="T2" fmla="*/ 107 w 116"/>
                <a:gd name="T3" fmla="*/ 483 h 499"/>
                <a:gd name="T4" fmla="*/ 29 w 116"/>
                <a:gd name="T5" fmla="*/ 249 h 499"/>
                <a:gd name="T6" fmla="*/ 109 w 116"/>
                <a:gd name="T7" fmla="*/ 13 h 499"/>
                <a:gd name="T8" fmla="*/ 116 w 116"/>
                <a:gd name="T9" fmla="*/ 5 h 499"/>
                <a:gd name="T10" fmla="*/ 111 w 116"/>
                <a:gd name="T11" fmla="*/ 0 h 499"/>
                <a:gd name="T12" fmla="*/ 32 w 116"/>
                <a:gd name="T13" fmla="*/ 97 h 499"/>
                <a:gd name="T14" fmla="*/ 0 w 116"/>
                <a:gd name="T15" fmla="*/ 249 h 499"/>
                <a:gd name="T16" fmla="*/ 33 w 116"/>
                <a:gd name="T17" fmla="*/ 405 h 499"/>
                <a:gd name="T18" fmla="*/ 111 w 116"/>
                <a:gd name="T19" fmla="*/ 499 h 499"/>
                <a:gd name="T20" fmla="*/ 116 w 116"/>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494"/>
                  </a:moveTo>
                  <a:cubicBezTo>
                    <a:pt x="116" y="492"/>
                    <a:pt x="116" y="491"/>
                    <a:pt x="107" y="483"/>
                  </a:cubicBezTo>
                  <a:cubicBezTo>
                    <a:pt x="45" y="420"/>
                    <a:pt x="29" y="326"/>
                    <a:pt x="29" y="249"/>
                  </a:cubicBezTo>
                  <a:cubicBezTo>
                    <a:pt x="29" y="162"/>
                    <a:pt x="48" y="76"/>
                    <a:pt x="109" y="13"/>
                  </a:cubicBezTo>
                  <a:cubicBezTo>
                    <a:pt x="116" y="7"/>
                    <a:pt x="116" y="6"/>
                    <a:pt x="116" y="5"/>
                  </a:cubicBezTo>
                  <a:cubicBezTo>
                    <a:pt x="116" y="1"/>
                    <a:pt x="114" y="0"/>
                    <a:pt x="111" y="0"/>
                  </a:cubicBezTo>
                  <a:cubicBezTo>
                    <a:pt x="106" y="0"/>
                    <a:pt x="61" y="34"/>
                    <a:pt x="32" y="97"/>
                  </a:cubicBezTo>
                  <a:cubicBezTo>
                    <a:pt x="6" y="152"/>
                    <a:pt x="0" y="207"/>
                    <a:pt x="0" y="249"/>
                  </a:cubicBezTo>
                  <a:cubicBezTo>
                    <a:pt x="0" y="288"/>
                    <a:pt x="6" y="348"/>
                    <a:pt x="33" y="405"/>
                  </a:cubicBezTo>
                  <a:cubicBezTo>
                    <a:pt x="63" y="466"/>
                    <a:pt x="106" y="499"/>
                    <a:pt x="111" y="499"/>
                  </a:cubicBezTo>
                  <a:cubicBezTo>
                    <a:pt x="114" y="499"/>
                    <a:pt x="116" y="497"/>
                    <a:pt x="116" y="494"/>
                  </a:cubicBezTo>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34">
              <a:extLst>
                <a:ext uri="{FF2B5EF4-FFF2-40B4-BE49-F238E27FC236}">
                  <a16:creationId xmlns:a16="http://schemas.microsoft.com/office/drawing/2014/main" id="{C17E3705-4A70-4689-86AB-073A334BE0DE}"/>
                </a:ext>
              </a:extLst>
            </p:cNvPr>
            <p:cNvSpPr>
              <a:spLocks noEditPoints="1"/>
            </p:cNvSpPr>
            <p:nvPr>
              <p:custDataLst>
                <p:tags r:id="rId7"/>
              </p:custDataLst>
            </p:nvPr>
          </p:nvSpPr>
          <p:spPr bwMode="auto">
            <a:xfrm>
              <a:off x="2670175" y="2570163"/>
              <a:ext cx="42863" cy="46038"/>
            </a:xfrm>
            <a:custGeom>
              <a:avLst/>
              <a:gdLst>
                <a:gd name="T0" fmla="*/ 166 w 228"/>
                <a:gd name="T1" fmla="*/ 31 h 225"/>
                <a:gd name="T2" fmla="*/ 120 w 228"/>
                <a:gd name="T3" fmla="*/ 0 h 225"/>
                <a:gd name="T4" fmla="*/ 0 w 228"/>
                <a:gd name="T5" fmla="*/ 146 h 225"/>
                <a:gd name="T6" fmla="*/ 66 w 228"/>
                <a:gd name="T7" fmla="*/ 225 h 225"/>
                <a:gd name="T8" fmla="*/ 131 w 228"/>
                <a:gd name="T9" fmla="*/ 188 h 225"/>
                <a:gd name="T10" fmla="*/ 176 w 228"/>
                <a:gd name="T11" fmla="*/ 225 h 225"/>
                <a:gd name="T12" fmla="*/ 213 w 228"/>
                <a:gd name="T13" fmla="*/ 198 h 225"/>
                <a:gd name="T14" fmla="*/ 228 w 228"/>
                <a:gd name="T15" fmla="*/ 149 h 225"/>
                <a:gd name="T16" fmla="*/ 222 w 228"/>
                <a:gd name="T17" fmla="*/ 144 h 225"/>
                <a:gd name="T18" fmla="*/ 215 w 228"/>
                <a:gd name="T19" fmla="*/ 153 h 225"/>
                <a:gd name="T20" fmla="*/ 177 w 228"/>
                <a:gd name="T21" fmla="*/ 214 h 225"/>
                <a:gd name="T22" fmla="*/ 162 w 228"/>
                <a:gd name="T23" fmla="*/ 191 h 225"/>
                <a:gd name="T24" fmla="*/ 169 w 228"/>
                <a:gd name="T25" fmla="*/ 155 h 225"/>
                <a:gd name="T26" fmla="*/ 180 w 228"/>
                <a:gd name="T27" fmla="*/ 110 h 225"/>
                <a:gd name="T28" fmla="*/ 198 w 228"/>
                <a:gd name="T29" fmla="*/ 40 h 225"/>
                <a:gd name="T30" fmla="*/ 201 w 228"/>
                <a:gd name="T31" fmla="*/ 23 h 225"/>
                <a:gd name="T32" fmla="*/ 187 w 228"/>
                <a:gd name="T33" fmla="*/ 9 h 225"/>
                <a:gd name="T34" fmla="*/ 166 w 228"/>
                <a:gd name="T35" fmla="*/ 31 h 225"/>
                <a:gd name="T36" fmla="*/ 133 w 228"/>
                <a:gd name="T37" fmla="*/ 161 h 225"/>
                <a:gd name="T38" fmla="*/ 123 w 228"/>
                <a:gd name="T39" fmla="*/ 179 h 225"/>
                <a:gd name="T40" fmla="*/ 67 w 228"/>
                <a:gd name="T41" fmla="*/ 214 h 225"/>
                <a:gd name="T42" fmla="*/ 35 w 228"/>
                <a:gd name="T43" fmla="*/ 168 h 225"/>
                <a:gd name="T44" fmla="*/ 62 w 228"/>
                <a:gd name="T45" fmla="*/ 58 h 225"/>
                <a:gd name="T46" fmla="*/ 120 w 228"/>
                <a:gd name="T47" fmla="*/ 10 h 225"/>
                <a:gd name="T48" fmla="*/ 160 w 228"/>
                <a:gd name="T49" fmla="*/ 54 h 225"/>
                <a:gd name="T50" fmla="*/ 158 w 228"/>
                <a:gd name="T51" fmla="*/ 63 h 225"/>
                <a:gd name="T52" fmla="*/ 133 w 228"/>
                <a:gd name="T53" fmla="*/ 16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25">
                  <a:moveTo>
                    <a:pt x="166" y="31"/>
                  </a:moveTo>
                  <a:cubicBezTo>
                    <a:pt x="157" y="13"/>
                    <a:pt x="142" y="0"/>
                    <a:pt x="120" y="0"/>
                  </a:cubicBezTo>
                  <a:cubicBezTo>
                    <a:pt x="61" y="0"/>
                    <a:pt x="0" y="73"/>
                    <a:pt x="0" y="146"/>
                  </a:cubicBezTo>
                  <a:cubicBezTo>
                    <a:pt x="0" y="192"/>
                    <a:pt x="27" y="225"/>
                    <a:pt x="66" y="225"/>
                  </a:cubicBezTo>
                  <a:cubicBezTo>
                    <a:pt x="76" y="225"/>
                    <a:pt x="101" y="223"/>
                    <a:pt x="131" y="188"/>
                  </a:cubicBezTo>
                  <a:cubicBezTo>
                    <a:pt x="135" y="209"/>
                    <a:pt x="152" y="225"/>
                    <a:pt x="176" y="225"/>
                  </a:cubicBezTo>
                  <a:cubicBezTo>
                    <a:pt x="194" y="225"/>
                    <a:pt x="205" y="214"/>
                    <a:pt x="213" y="198"/>
                  </a:cubicBezTo>
                  <a:cubicBezTo>
                    <a:pt x="222" y="180"/>
                    <a:pt x="228" y="150"/>
                    <a:pt x="228" y="149"/>
                  </a:cubicBezTo>
                  <a:cubicBezTo>
                    <a:pt x="228" y="144"/>
                    <a:pt x="223" y="144"/>
                    <a:pt x="222" y="144"/>
                  </a:cubicBezTo>
                  <a:cubicBezTo>
                    <a:pt x="217" y="144"/>
                    <a:pt x="217" y="146"/>
                    <a:pt x="215" y="153"/>
                  </a:cubicBezTo>
                  <a:cubicBezTo>
                    <a:pt x="207" y="185"/>
                    <a:pt x="198" y="214"/>
                    <a:pt x="177" y="214"/>
                  </a:cubicBezTo>
                  <a:cubicBezTo>
                    <a:pt x="164" y="214"/>
                    <a:pt x="162" y="201"/>
                    <a:pt x="162" y="191"/>
                  </a:cubicBezTo>
                  <a:cubicBezTo>
                    <a:pt x="162" y="181"/>
                    <a:pt x="163" y="177"/>
                    <a:pt x="169" y="155"/>
                  </a:cubicBezTo>
                  <a:cubicBezTo>
                    <a:pt x="174" y="134"/>
                    <a:pt x="175" y="129"/>
                    <a:pt x="180" y="110"/>
                  </a:cubicBezTo>
                  <a:lnTo>
                    <a:pt x="198" y="40"/>
                  </a:lnTo>
                  <a:cubicBezTo>
                    <a:pt x="201" y="26"/>
                    <a:pt x="201" y="25"/>
                    <a:pt x="201" y="23"/>
                  </a:cubicBezTo>
                  <a:cubicBezTo>
                    <a:pt x="201" y="14"/>
                    <a:pt x="195" y="9"/>
                    <a:pt x="187" y="9"/>
                  </a:cubicBezTo>
                  <a:cubicBezTo>
                    <a:pt x="175" y="9"/>
                    <a:pt x="167" y="20"/>
                    <a:pt x="166" y="31"/>
                  </a:cubicBezTo>
                  <a:close/>
                  <a:moveTo>
                    <a:pt x="133" y="161"/>
                  </a:moveTo>
                  <a:cubicBezTo>
                    <a:pt x="131" y="170"/>
                    <a:pt x="131" y="171"/>
                    <a:pt x="123" y="179"/>
                  </a:cubicBezTo>
                  <a:cubicBezTo>
                    <a:pt x="101" y="206"/>
                    <a:pt x="81" y="214"/>
                    <a:pt x="67" y="214"/>
                  </a:cubicBezTo>
                  <a:cubicBezTo>
                    <a:pt x="42" y="214"/>
                    <a:pt x="35" y="187"/>
                    <a:pt x="35" y="168"/>
                  </a:cubicBezTo>
                  <a:cubicBezTo>
                    <a:pt x="35" y="143"/>
                    <a:pt x="51" y="81"/>
                    <a:pt x="62" y="58"/>
                  </a:cubicBezTo>
                  <a:cubicBezTo>
                    <a:pt x="78" y="29"/>
                    <a:pt x="100" y="10"/>
                    <a:pt x="120" y="10"/>
                  </a:cubicBezTo>
                  <a:cubicBezTo>
                    <a:pt x="153" y="10"/>
                    <a:pt x="160" y="51"/>
                    <a:pt x="160" y="54"/>
                  </a:cubicBezTo>
                  <a:cubicBezTo>
                    <a:pt x="160" y="57"/>
                    <a:pt x="159" y="60"/>
                    <a:pt x="158" y="63"/>
                  </a:cubicBezTo>
                  <a:lnTo>
                    <a:pt x="133" y="161"/>
                  </a:lnTo>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35">
              <a:extLst>
                <a:ext uri="{FF2B5EF4-FFF2-40B4-BE49-F238E27FC236}">
                  <a16:creationId xmlns:a16="http://schemas.microsoft.com/office/drawing/2014/main" id="{9D87A41B-D5AF-46A7-8DC3-B169FB4756AD}"/>
                </a:ext>
              </a:extLst>
            </p:cNvPr>
            <p:cNvSpPr>
              <a:spLocks/>
            </p:cNvSpPr>
            <p:nvPr>
              <p:custDataLst>
                <p:tags r:id="rId8"/>
              </p:custDataLst>
            </p:nvPr>
          </p:nvSpPr>
          <p:spPr bwMode="auto">
            <a:xfrm>
              <a:off x="2725738" y="2540000"/>
              <a:ext cx="4763" cy="100013"/>
            </a:xfrm>
            <a:custGeom>
              <a:avLst/>
              <a:gdLst>
                <a:gd name="T0" fmla="*/ 20 w 20"/>
                <a:gd name="T1" fmla="*/ 18 h 499"/>
                <a:gd name="T2" fmla="*/ 10 w 20"/>
                <a:gd name="T3" fmla="*/ 0 h 499"/>
                <a:gd name="T4" fmla="*/ 0 w 20"/>
                <a:gd name="T5" fmla="*/ 18 h 499"/>
                <a:gd name="T6" fmla="*/ 0 w 20"/>
                <a:gd name="T7" fmla="*/ 481 h 499"/>
                <a:gd name="T8" fmla="*/ 10 w 20"/>
                <a:gd name="T9" fmla="*/ 499 h 499"/>
                <a:gd name="T10" fmla="*/ 20 w 20"/>
                <a:gd name="T11" fmla="*/ 481 h 499"/>
                <a:gd name="T12" fmla="*/ 20 w 20"/>
                <a:gd name="T13" fmla="*/ 18 h 499"/>
              </a:gdLst>
              <a:ahLst/>
              <a:cxnLst>
                <a:cxn ang="0">
                  <a:pos x="T0" y="T1"/>
                </a:cxn>
                <a:cxn ang="0">
                  <a:pos x="T2" y="T3"/>
                </a:cxn>
                <a:cxn ang="0">
                  <a:pos x="T4" y="T5"/>
                </a:cxn>
                <a:cxn ang="0">
                  <a:pos x="T6" y="T7"/>
                </a:cxn>
                <a:cxn ang="0">
                  <a:pos x="T8" y="T9"/>
                </a:cxn>
                <a:cxn ang="0">
                  <a:pos x="T10" y="T11"/>
                </a:cxn>
                <a:cxn ang="0">
                  <a:pos x="T12" y="T13"/>
                </a:cxn>
              </a:cxnLst>
              <a:rect l="0" t="0" r="r" b="b"/>
              <a:pathLst>
                <a:path w="20" h="499">
                  <a:moveTo>
                    <a:pt x="20" y="18"/>
                  </a:moveTo>
                  <a:cubicBezTo>
                    <a:pt x="20" y="9"/>
                    <a:pt x="20" y="0"/>
                    <a:pt x="10" y="0"/>
                  </a:cubicBezTo>
                  <a:cubicBezTo>
                    <a:pt x="0" y="0"/>
                    <a:pt x="0" y="9"/>
                    <a:pt x="0" y="18"/>
                  </a:cubicBezTo>
                  <a:lnTo>
                    <a:pt x="0" y="481"/>
                  </a:lnTo>
                  <a:cubicBezTo>
                    <a:pt x="0" y="490"/>
                    <a:pt x="0" y="499"/>
                    <a:pt x="10" y="499"/>
                  </a:cubicBezTo>
                  <a:cubicBezTo>
                    <a:pt x="20" y="499"/>
                    <a:pt x="20" y="490"/>
                    <a:pt x="20" y="481"/>
                  </a:cubicBezTo>
                  <a:lnTo>
                    <a:pt x="20" y="18"/>
                  </a:lnTo>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36">
              <a:extLst>
                <a:ext uri="{FF2B5EF4-FFF2-40B4-BE49-F238E27FC236}">
                  <a16:creationId xmlns:a16="http://schemas.microsoft.com/office/drawing/2014/main" id="{0EA61427-7D28-4B60-A214-85DE007BDD34}"/>
                </a:ext>
              </a:extLst>
            </p:cNvPr>
            <p:cNvSpPr>
              <a:spLocks/>
            </p:cNvSpPr>
            <p:nvPr>
              <p:custDataLst>
                <p:tags r:id="rId9"/>
              </p:custDataLst>
            </p:nvPr>
          </p:nvSpPr>
          <p:spPr bwMode="auto">
            <a:xfrm>
              <a:off x="2746375" y="2570163"/>
              <a:ext cx="33338" cy="46038"/>
            </a:xfrm>
            <a:custGeom>
              <a:avLst/>
              <a:gdLst>
                <a:gd name="T0" fmla="*/ 169 w 184"/>
                <a:gd name="T1" fmla="*/ 33 h 225"/>
                <a:gd name="T2" fmla="*/ 145 w 184"/>
                <a:gd name="T3" fmla="*/ 56 h 225"/>
                <a:gd name="T4" fmla="*/ 161 w 184"/>
                <a:gd name="T5" fmla="*/ 70 h 225"/>
                <a:gd name="T6" fmla="*/ 184 w 184"/>
                <a:gd name="T7" fmla="*/ 42 h 225"/>
                <a:gd name="T8" fmla="*/ 124 w 184"/>
                <a:gd name="T9" fmla="*/ 0 h 225"/>
                <a:gd name="T10" fmla="*/ 40 w 184"/>
                <a:gd name="T11" fmla="*/ 72 h 225"/>
                <a:gd name="T12" fmla="*/ 92 w 184"/>
                <a:gd name="T13" fmla="*/ 122 h 225"/>
                <a:gd name="T14" fmla="*/ 143 w 184"/>
                <a:gd name="T15" fmla="*/ 160 h 225"/>
                <a:gd name="T16" fmla="*/ 72 w 184"/>
                <a:gd name="T17" fmla="*/ 214 h 225"/>
                <a:gd name="T18" fmla="*/ 15 w 184"/>
                <a:gd name="T19" fmla="*/ 188 h 225"/>
                <a:gd name="T20" fmla="*/ 47 w 184"/>
                <a:gd name="T21" fmla="*/ 162 h 225"/>
                <a:gd name="T22" fmla="*/ 28 w 184"/>
                <a:gd name="T23" fmla="*/ 144 h 225"/>
                <a:gd name="T24" fmla="*/ 0 w 184"/>
                <a:gd name="T25" fmla="*/ 177 h 225"/>
                <a:gd name="T26" fmla="*/ 72 w 184"/>
                <a:gd name="T27" fmla="*/ 225 h 225"/>
                <a:gd name="T28" fmla="*/ 172 w 184"/>
                <a:gd name="T29" fmla="*/ 143 h 225"/>
                <a:gd name="T30" fmla="*/ 156 w 184"/>
                <a:gd name="T31" fmla="*/ 106 h 225"/>
                <a:gd name="T32" fmla="*/ 107 w 184"/>
                <a:gd name="T33" fmla="*/ 85 h 225"/>
                <a:gd name="T34" fmla="*/ 69 w 184"/>
                <a:gd name="T35" fmla="*/ 55 h 225"/>
                <a:gd name="T36" fmla="*/ 124 w 184"/>
                <a:gd name="T37" fmla="*/ 10 h 225"/>
                <a:gd name="T38" fmla="*/ 169 w 184"/>
                <a:gd name="T39" fmla="*/ 3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4" h="225">
                  <a:moveTo>
                    <a:pt x="169" y="33"/>
                  </a:moveTo>
                  <a:cubicBezTo>
                    <a:pt x="155" y="34"/>
                    <a:pt x="145" y="45"/>
                    <a:pt x="145" y="56"/>
                  </a:cubicBezTo>
                  <a:cubicBezTo>
                    <a:pt x="145" y="63"/>
                    <a:pt x="150" y="70"/>
                    <a:pt x="161" y="70"/>
                  </a:cubicBezTo>
                  <a:cubicBezTo>
                    <a:pt x="172" y="70"/>
                    <a:pt x="184" y="62"/>
                    <a:pt x="184" y="42"/>
                  </a:cubicBezTo>
                  <a:cubicBezTo>
                    <a:pt x="184" y="20"/>
                    <a:pt x="162" y="0"/>
                    <a:pt x="124" y="0"/>
                  </a:cubicBezTo>
                  <a:cubicBezTo>
                    <a:pt x="59" y="0"/>
                    <a:pt x="40" y="50"/>
                    <a:pt x="40" y="72"/>
                  </a:cubicBezTo>
                  <a:cubicBezTo>
                    <a:pt x="40" y="111"/>
                    <a:pt x="77" y="119"/>
                    <a:pt x="92" y="122"/>
                  </a:cubicBezTo>
                  <a:cubicBezTo>
                    <a:pt x="117" y="127"/>
                    <a:pt x="143" y="132"/>
                    <a:pt x="143" y="160"/>
                  </a:cubicBezTo>
                  <a:cubicBezTo>
                    <a:pt x="143" y="173"/>
                    <a:pt x="132" y="214"/>
                    <a:pt x="72" y="214"/>
                  </a:cubicBezTo>
                  <a:cubicBezTo>
                    <a:pt x="65" y="214"/>
                    <a:pt x="27" y="214"/>
                    <a:pt x="15" y="188"/>
                  </a:cubicBezTo>
                  <a:cubicBezTo>
                    <a:pt x="34" y="190"/>
                    <a:pt x="47" y="176"/>
                    <a:pt x="47" y="162"/>
                  </a:cubicBezTo>
                  <a:cubicBezTo>
                    <a:pt x="47" y="150"/>
                    <a:pt x="39" y="144"/>
                    <a:pt x="28" y="144"/>
                  </a:cubicBezTo>
                  <a:cubicBezTo>
                    <a:pt x="15" y="144"/>
                    <a:pt x="0" y="155"/>
                    <a:pt x="0" y="177"/>
                  </a:cubicBezTo>
                  <a:cubicBezTo>
                    <a:pt x="0" y="205"/>
                    <a:pt x="29" y="225"/>
                    <a:pt x="72" y="225"/>
                  </a:cubicBezTo>
                  <a:cubicBezTo>
                    <a:pt x="152" y="225"/>
                    <a:pt x="172" y="165"/>
                    <a:pt x="172" y="143"/>
                  </a:cubicBezTo>
                  <a:cubicBezTo>
                    <a:pt x="172" y="125"/>
                    <a:pt x="162" y="112"/>
                    <a:pt x="156" y="106"/>
                  </a:cubicBezTo>
                  <a:cubicBezTo>
                    <a:pt x="143" y="92"/>
                    <a:pt x="128" y="90"/>
                    <a:pt x="107" y="85"/>
                  </a:cubicBezTo>
                  <a:cubicBezTo>
                    <a:pt x="89" y="81"/>
                    <a:pt x="69" y="78"/>
                    <a:pt x="69" y="55"/>
                  </a:cubicBezTo>
                  <a:cubicBezTo>
                    <a:pt x="69" y="41"/>
                    <a:pt x="81" y="10"/>
                    <a:pt x="124" y="10"/>
                  </a:cubicBezTo>
                  <a:cubicBezTo>
                    <a:pt x="137" y="10"/>
                    <a:pt x="162" y="14"/>
                    <a:pt x="169" y="33"/>
                  </a:cubicBezTo>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37">
              <a:extLst>
                <a:ext uri="{FF2B5EF4-FFF2-40B4-BE49-F238E27FC236}">
                  <a16:creationId xmlns:a16="http://schemas.microsoft.com/office/drawing/2014/main" id="{B25CA59B-726D-4D37-8D23-776ECB93FE58}"/>
                </a:ext>
              </a:extLst>
            </p:cNvPr>
            <p:cNvSpPr>
              <a:spLocks/>
            </p:cNvSpPr>
            <p:nvPr>
              <p:custDataLst>
                <p:tags r:id="rId10"/>
              </p:custDataLst>
            </p:nvPr>
          </p:nvSpPr>
          <p:spPr bwMode="auto">
            <a:xfrm>
              <a:off x="2789238" y="2540000"/>
              <a:ext cx="20638" cy="100013"/>
            </a:xfrm>
            <a:custGeom>
              <a:avLst/>
              <a:gdLst>
                <a:gd name="T0" fmla="*/ 115 w 115"/>
                <a:gd name="T1" fmla="*/ 249 h 499"/>
                <a:gd name="T2" fmla="*/ 82 w 115"/>
                <a:gd name="T3" fmla="*/ 94 h 499"/>
                <a:gd name="T4" fmla="*/ 4 w 115"/>
                <a:gd name="T5" fmla="*/ 0 h 499"/>
                <a:gd name="T6" fmla="*/ 0 w 115"/>
                <a:gd name="T7" fmla="*/ 5 h 499"/>
                <a:gd name="T8" fmla="*/ 9 w 115"/>
                <a:gd name="T9" fmla="*/ 16 h 499"/>
                <a:gd name="T10" fmla="*/ 86 w 115"/>
                <a:gd name="T11" fmla="*/ 249 h 499"/>
                <a:gd name="T12" fmla="*/ 6 w 115"/>
                <a:gd name="T13" fmla="*/ 485 h 499"/>
                <a:gd name="T14" fmla="*/ 0 w 115"/>
                <a:gd name="T15" fmla="*/ 494 h 499"/>
                <a:gd name="T16" fmla="*/ 4 w 115"/>
                <a:gd name="T17" fmla="*/ 499 h 499"/>
                <a:gd name="T18" fmla="*/ 84 w 115"/>
                <a:gd name="T19" fmla="*/ 401 h 499"/>
                <a:gd name="T20" fmla="*/ 115 w 115"/>
                <a:gd name="T21" fmla="*/ 24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249"/>
                  </a:moveTo>
                  <a:cubicBezTo>
                    <a:pt x="115" y="210"/>
                    <a:pt x="110" y="150"/>
                    <a:pt x="82" y="94"/>
                  </a:cubicBezTo>
                  <a:cubicBezTo>
                    <a:pt x="52" y="32"/>
                    <a:pt x="9" y="0"/>
                    <a:pt x="4" y="0"/>
                  </a:cubicBezTo>
                  <a:cubicBezTo>
                    <a:pt x="1" y="0"/>
                    <a:pt x="0" y="2"/>
                    <a:pt x="0" y="5"/>
                  </a:cubicBezTo>
                  <a:cubicBezTo>
                    <a:pt x="0" y="6"/>
                    <a:pt x="0" y="7"/>
                    <a:pt x="9" y="16"/>
                  </a:cubicBezTo>
                  <a:cubicBezTo>
                    <a:pt x="58" y="66"/>
                    <a:pt x="86" y="145"/>
                    <a:pt x="86" y="249"/>
                  </a:cubicBezTo>
                  <a:cubicBezTo>
                    <a:pt x="86" y="335"/>
                    <a:pt x="68" y="422"/>
                    <a:pt x="6" y="485"/>
                  </a:cubicBezTo>
                  <a:cubicBezTo>
                    <a:pt x="0" y="491"/>
                    <a:pt x="0" y="492"/>
                    <a:pt x="0" y="494"/>
                  </a:cubicBezTo>
                  <a:cubicBezTo>
                    <a:pt x="0" y="497"/>
                    <a:pt x="1" y="499"/>
                    <a:pt x="4" y="499"/>
                  </a:cubicBezTo>
                  <a:cubicBezTo>
                    <a:pt x="9" y="499"/>
                    <a:pt x="54" y="465"/>
                    <a:pt x="84" y="401"/>
                  </a:cubicBezTo>
                  <a:cubicBezTo>
                    <a:pt x="109" y="346"/>
                    <a:pt x="115" y="291"/>
                    <a:pt x="115" y="249"/>
                  </a:cubicBezTo>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34567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7B2C4-9A2D-4214-B3E0-6F8AA052BFF2}"/>
              </a:ext>
            </a:extLst>
          </p:cNvPr>
          <p:cNvSpPr>
            <a:spLocks noGrp="1"/>
          </p:cNvSpPr>
          <p:nvPr>
            <p:ph type="title"/>
          </p:nvPr>
        </p:nvSpPr>
        <p:spPr/>
        <p:txBody>
          <a:bodyPr/>
          <a:lstStyle/>
          <a:p>
            <a:r>
              <a:rPr lang="en-US"/>
              <a:t>Reinforcement Learning</a:t>
            </a:r>
          </a:p>
        </p:txBody>
      </p:sp>
      <p:sp>
        <p:nvSpPr>
          <p:cNvPr id="4" name="Text Placeholder 3">
            <a:extLst>
              <a:ext uri="{FF2B5EF4-FFF2-40B4-BE49-F238E27FC236}">
                <a16:creationId xmlns:a16="http://schemas.microsoft.com/office/drawing/2014/main" id="{D22DE36C-3C93-4102-9061-151DA2FCD718}"/>
              </a:ext>
            </a:extLst>
          </p:cNvPr>
          <p:cNvSpPr>
            <a:spLocks noGrp="1"/>
          </p:cNvSpPr>
          <p:nvPr>
            <p:ph type="body" idx="1"/>
          </p:nvPr>
        </p:nvSpPr>
        <p:spPr/>
        <p:txBody>
          <a:bodyPr/>
          <a:lstStyle/>
          <a:p>
            <a:r>
              <a:rPr lang="en-US" dirty="0"/>
              <a:t>Advantages</a:t>
            </a:r>
            <a:endParaRPr lang="LID4096" dirty="0"/>
          </a:p>
        </p:txBody>
      </p:sp>
      <p:sp>
        <p:nvSpPr>
          <p:cNvPr id="6" name="Content Placeholder 5">
            <a:extLst>
              <a:ext uri="{FF2B5EF4-FFF2-40B4-BE49-F238E27FC236}">
                <a16:creationId xmlns:a16="http://schemas.microsoft.com/office/drawing/2014/main" id="{0431481A-E8CA-4B29-B652-0C6CE5AEBB72}"/>
              </a:ext>
            </a:extLst>
          </p:cNvPr>
          <p:cNvSpPr>
            <a:spLocks noGrp="1"/>
          </p:cNvSpPr>
          <p:nvPr>
            <p:ph sz="half" idx="2"/>
          </p:nvPr>
        </p:nvSpPr>
        <p:spPr/>
        <p:txBody>
          <a:bodyPr/>
          <a:lstStyle/>
          <a:p>
            <a:pPr marL="482600" indent="-342900" algn="l">
              <a:buSzPct val="65000"/>
              <a:buFont typeface="Arial" panose="020B0604020202020204" pitchFamily="34" charset="0"/>
              <a:buChar char="•"/>
            </a:pPr>
            <a:r>
              <a:rPr lang="en-US" sz="1800" dirty="0"/>
              <a:t>No need for large labeled data sets</a:t>
            </a:r>
          </a:p>
          <a:p>
            <a:pPr marL="482600" indent="-342900" algn="l">
              <a:buFont typeface="Arial" panose="020B0604020202020204" pitchFamily="34" charset="0"/>
              <a:buChar char="•"/>
            </a:pPr>
            <a:r>
              <a:rPr lang="en-US" sz="1800" dirty="0"/>
              <a:t>Avoid human error and bias </a:t>
            </a:r>
          </a:p>
          <a:p>
            <a:pPr marL="482600" indent="-342900" algn="l">
              <a:buFont typeface="Arial" panose="020B0604020202020204" pitchFamily="34" charset="0"/>
              <a:buChar char="•"/>
            </a:pPr>
            <a:r>
              <a:rPr lang="en-US" sz="1800" dirty="0"/>
              <a:t>Can outperform humans</a:t>
            </a:r>
          </a:p>
          <a:p>
            <a:pPr marL="482600" indent="-342900" algn="l">
              <a:buFont typeface="Arial" panose="020B0604020202020204" pitchFamily="34" charset="0"/>
              <a:buChar char="•"/>
            </a:pPr>
            <a:r>
              <a:rPr lang="en-US" sz="1800" dirty="0"/>
              <a:t>Used to solve complex problems</a:t>
            </a:r>
          </a:p>
          <a:p>
            <a:pPr marL="482600" indent="-342900" algn="l">
              <a:buFont typeface="Arial" panose="020B0604020202020204" pitchFamily="34" charset="0"/>
              <a:buChar char="•"/>
            </a:pPr>
            <a:r>
              <a:rPr lang="en-US" sz="1800" dirty="0"/>
              <a:t>Error is corrected as there are occurrences </a:t>
            </a:r>
          </a:p>
          <a:p>
            <a:pPr marL="482600" indent="-342900" algn="l">
              <a:buFont typeface="Arial" panose="020B0604020202020204" pitchFamily="34" charset="0"/>
              <a:buChar char="•"/>
            </a:pPr>
            <a:r>
              <a:rPr lang="en-US" sz="1800" dirty="0"/>
              <a:t>Learns from experience</a:t>
            </a:r>
          </a:p>
        </p:txBody>
      </p:sp>
      <p:sp>
        <p:nvSpPr>
          <p:cNvPr id="7" name="Text Placeholder 6">
            <a:extLst>
              <a:ext uri="{FF2B5EF4-FFF2-40B4-BE49-F238E27FC236}">
                <a16:creationId xmlns:a16="http://schemas.microsoft.com/office/drawing/2014/main" id="{AC063583-90A0-47DF-A99E-38D285BA7C6A}"/>
              </a:ext>
            </a:extLst>
          </p:cNvPr>
          <p:cNvSpPr>
            <a:spLocks noGrp="1"/>
          </p:cNvSpPr>
          <p:nvPr>
            <p:ph type="body" sz="quarter" idx="3"/>
          </p:nvPr>
        </p:nvSpPr>
        <p:spPr/>
        <p:txBody>
          <a:bodyPr/>
          <a:lstStyle/>
          <a:p>
            <a:r>
              <a:rPr lang="en-US" dirty="0"/>
              <a:t>Disadvantages</a:t>
            </a:r>
            <a:endParaRPr lang="LID4096" dirty="0"/>
          </a:p>
        </p:txBody>
      </p:sp>
      <p:sp>
        <p:nvSpPr>
          <p:cNvPr id="8" name="Content Placeholder 7">
            <a:extLst>
              <a:ext uri="{FF2B5EF4-FFF2-40B4-BE49-F238E27FC236}">
                <a16:creationId xmlns:a16="http://schemas.microsoft.com/office/drawing/2014/main" id="{03441CD2-1E42-4948-898F-547B559704F9}"/>
              </a:ext>
            </a:extLst>
          </p:cNvPr>
          <p:cNvSpPr>
            <a:spLocks noGrp="1"/>
          </p:cNvSpPr>
          <p:nvPr>
            <p:ph sz="quarter" idx="4"/>
          </p:nvPr>
        </p:nvSpPr>
        <p:spPr/>
        <p:txBody>
          <a:bodyPr/>
          <a:lstStyle/>
          <a:p>
            <a:pPr marL="342900" indent="-342900">
              <a:buClr>
                <a:schemeClr val="bg1"/>
              </a:buClr>
              <a:buFont typeface="Arial" panose="020B0604020202020204" pitchFamily="34" charset="0"/>
              <a:buChar char="•"/>
            </a:pPr>
            <a:r>
              <a:rPr lang="en-US" sz="1800" dirty="0">
                <a:solidFill>
                  <a:schemeClr val="tx2"/>
                </a:solidFill>
              </a:rPr>
              <a:t>Trial/Error can be time consuming and costly</a:t>
            </a:r>
          </a:p>
          <a:p>
            <a:pPr marL="342900" indent="-342900">
              <a:buClr>
                <a:schemeClr val="bg1"/>
              </a:buClr>
              <a:buFont typeface="Arial" panose="020B0604020202020204" pitchFamily="34" charset="0"/>
              <a:buChar char="•"/>
            </a:pPr>
            <a:r>
              <a:rPr lang="en-US" sz="1800" dirty="0">
                <a:solidFill>
                  <a:schemeClr val="tx2"/>
                </a:solidFill>
              </a:rPr>
              <a:t>Not preferred for solving methods</a:t>
            </a:r>
          </a:p>
          <a:p>
            <a:pPr marL="342900" indent="-342900">
              <a:buClr>
                <a:schemeClr val="bg1"/>
              </a:buClr>
              <a:buFont typeface="Arial" panose="020B0604020202020204" pitchFamily="34" charset="0"/>
              <a:buChar char="•"/>
            </a:pPr>
            <a:r>
              <a:rPr lang="en-US" sz="1800" dirty="0">
                <a:solidFill>
                  <a:schemeClr val="tx2"/>
                </a:solidFill>
              </a:rPr>
              <a:t>Needs a lot of data and computation especially when the environment has a lot of states</a:t>
            </a:r>
          </a:p>
        </p:txBody>
      </p:sp>
      <p:sp>
        <p:nvSpPr>
          <p:cNvPr id="10" name="Footer Placeholder 9">
            <a:extLst>
              <a:ext uri="{FF2B5EF4-FFF2-40B4-BE49-F238E27FC236}">
                <a16:creationId xmlns:a16="http://schemas.microsoft.com/office/drawing/2014/main" id="{6D48E072-C5F9-441B-BDD8-335A38E6C903}"/>
              </a:ext>
            </a:extLst>
          </p:cNvPr>
          <p:cNvSpPr>
            <a:spLocks noGrp="1"/>
          </p:cNvSpPr>
          <p:nvPr>
            <p:ph type="ftr" sz="quarter" idx="11"/>
          </p:nvPr>
        </p:nvSpPr>
        <p:spPr/>
        <p:txBody>
          <a:bodyPr/>
          <a:lstStyle/>
          <a:p>
            <a:r>
              <a:rPr lang="en-US"/>
              <a:t>zeshan.khan@nu.edu.pk</a:t>
            </a:r>
            <a:endParaRPr lang="LID4096"/>
          </a:p>
        </p:txBody>
      </p:sp>
      <p:sp>
        <p:nvSpPr>
          <p:cNvPr id="11" name="Slide Number Placeholder 10">
            <a:extLst>
              <a:ext uri="{FF2B5EF4-FFF2-40B4-BE49-F238E27FC236}">
                <a16:creationId xmlns:a16="http://schemas.microsoft.com/office/drawing/2014/main" id="{9A7D4D49-2707-4ADA-95B4-2A6AF7BF0412}"/>
              </a:ext>
            </a:extLst>
          </p:cNvPr>
          <p:cNvSpPr>
            <a:spLocks noGrp="1"/>
          </p:cNvSpPr>
          <p:nvPr>
            <p:ph type="sldNum" sz="quarter" idx="12"/>
          </p:nvPr>
        </p:nvSpPr>
        <p:spPr/>
        <p:txBody>
          <a:bodyPr>
            <a:normAutofit lnSpcReduction="10000"/>
          </a:bodyPr>
          <a:lstStyle/>
          <a:p>
            <a:fld id="{91F3A733-5CBF-4C1A-BB1C-3E618A131503}" type="slidenum">
              <a:rPr lang="LID4096" smtClean="0"/>
              <a:t>7</a:t>
            </a:fld>
            <a:endParaRPr lang="LID4096"/>
          </a:p>
        </p:txBody>
      </p:sp>
    </p:spTree>
    <p:extLst>
      <p:ext uri="{BB962C8B-B14F-4D97-AF65-F5344CB8AC3E}">
        <p14:creationId xmlns:p14="http://schemas.microsoft.com/office/powerpoint/2010/main" val="937338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24031F9-DBA7-41E2-9016-6B142C6E8795}"/>
              </a:ext>
            </a:extLst>
          </p:cNvPr>
          <p:cNvSpPr txBox="1"/>
          <p:nvPr/>
        </p:nvSpPr>
        <p:spPr>
          <a:xfrm>
            <a:off x="4773166" y="671974"/>
            <a:ext cx="2239604" cy="523220"/>
          </a:xfrm>
          <a:prstGeom prst="rect">
            <a:avLst/>
          </a:prstGeom>
          <a:noFill/>
        </p:spPr>
        <p:txBody>
          <a:bodyPr wrap="square" rtlCol="0">
            <a:spAutoFit/>
          </a:bodyPr>
          <a:lstStyle/>
          <a:p>
            <a:pPr algn="ctr"/>
            <a:r>
              <a:rPr lang="en-US" sz="2800" u="sng" dirty="0"/>
              <a:t>Prediction</a:t>
            </a:r>
          </a:p>
        </p:txBody>
      </p:sp>
      <p:sp>
        <p:nvSpPr>
          <p:cNvPr id="15" name="TextBox 14">
            <a:extLst>
              <a:ext uri="{FF2B5EF4-FFF2-40B4-BE49-F238E27FC236}">
                <a16:creationId xmlns:a16="http://schemas.microsoft.com/office/drawing/2014/main" id="{985FD3D8-5636-4AC5-A77F-BBD7E96156EE}"/>
              </a:ext>
            </a:extLst>
          </p:cNvPr>
          <p:cNvSpPr txBox="1"/>
          <p:nvPr/>
        </p:nvSpPr>
        <p:spPr>
          <a:xfrm>
            <a:off x="4773166" y="3626194"/>
            <a:ext cx="2239604" cy="523220"/>
          </a:xfrm>
          <a:prstGeom prst="rect">
            <a:avLst/>
          </a:prstGeom>
          <a:noFill/>
        </p:spPr>
        <p:txBody>
          <a:bodyPr wrap="square" rtlCol="0">
            <a:spAutoFit/>
          </a:bodyPr>
          <a:lstStyle/>
          <a:p>
            <a:pPr algn="ctr"/>
            <a:r>
              <a:rPr lang="en-US" sz="2800" u="sng" dirty="0"/>
              <a:t>Control</a:t>
            </a:r>
          </a:p>
        </p:txBody>
      </p:sp>
      <mc:AlternateContent xmlns:mc="http://schemas.openxmlformats.org/markup-compatibility/2006" xmlns:a14="http://schemas.microsoft.com/office/drawing/2010/main">
        <mc:Choice Requires="a14">
          <p:sp>
            <p:nvSpPr>
              <p:cNvPr id="2" name="Rectangle: Diagonal Corners Rounded 1">
                <a:extLst>
                  <a:ext uri="{FF2B5EF4-FFF2-40B4-BE49-F238E27FC236}">
                    <a16:creationId xmlns:a16="http://schemas.microsoft.com/office/drawing/2014/main" id="{33A8DF58-B088-419C-B450-CF2BCF638593}"/>
                  </a:ext>
                </a:extLst>
              </p:cNvPr>
              <p:cNvSpPr/>
              <p:nvPr/>
            </p:nvSpPr>
            <p:spPr>
              <a:xfrm>
                <a:off x="5461968" y="1815724"/>
                <a:ext cx="858474" cy="759696"/>
              </a:xfrm>
              <a:prstGeom prst="round2DiagRect">
                <a:avLst>
                  <a:gd name="adj1" fmla="val 0"/>
                  <a:gd name="adj2" fmla="val 25706"/>
                </a:avLst>
              </a:prstGeom>
              <a:solidFill>
                <a:schemeClr val="accent1"/>
              </a:solidFill>
              <a:ln w="41919" cap="flat">
                <a:solidFill>
                  <a:schemeClr val="accent1">
                    <a:lumMod val="75000"/>
                  </a:schemeClr>
                </a:solidFill>
                <a:prstDash val="solid"/>
                <a:miter/>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3600" b="0" i="1" smtClean="0">
                          <a:solidFill>
                            <a:sysClr val="windowText" lastClr="000000"/>
                          </a:solidFill>
                          <a:latin typeface="Cambria Math" panose="02040503050406030204" pitchFamily="18" charset="0"/>
                        </a:rPr>
                        <m:t> </m:t>
                      </m:r>
                    </m:oMath>
                  </m:oMathPara>
                </a14:m>
                <a:endParaRPr lang="en-US" sz="3600" dirty="0">
                  <a:solidFill>
                    <a:sysClr val="windowText" lastClr="000000"/>
                  </a:solidFill>
                </a:endParaRPr>
              </a:p>
            </p:txBody>
          </p:sp>
        </mc:Choice>
        <mc:Fallback xmlns="">
          <p:sp>
            <p:nvSpPr>
              <p:cNvPr id="2" name="Rectangle: Diagonal Corners Rounded 1">
                <a:extLst>
                  <a:ext uri="{FF2B5EF4-FFF2-40B4-BE49-F238E27FC236}">
                    <a16:creationId xmlns:a16="http://schemas.microsoft.com/office/drawing/2014/main" id="{33A8DF58-B088-419C-B450-CF2BCF638593}"/>
                  </a:ext>
                </a:extLst>
              </p:cNvPr>
              <p:cNvSpPr>
                <a:spLocks noRot="1" noChangeAspect="1" noMove="1" noResize="1" noEditPoints="1" noAdjustHandles="1" noChangeArrowheads="1" noChangeShapeType="1" noTextEdit="1"/>
              </p:cNvSpPr>
              <p:nvPr/>
            </p:nvSpPr>
            <p:spPr>
              <a:xfrm>
                <a:off x="5461968" y="1815724"/>
                <a:ext cx="858474" cy="759696"/>
              </a:xfrm>
              <a:prstGeom prst="round2DiagRect">
                <a:avLst>
                  <a:gd name="adj1" fmla="val 0"/>
                  <a:gd name="adj2" fmla="val 25706"/>
                </a:avLst>
              </a:prstGeom>
              <a:blipFill>
                <a:blip r:embed="rId9"/>
                <a:stretch>
                  <a:fillRect/>
                </a:stretch>
              </a:blipFill>
              <a:ln w="41919" cap="flat">
                <a:solidFill>
                  <a:schemeClr val="accent1">
                    <a:lumMod val="75000"/>
                  </a:schemeClr>
                </a:solidFill>
                <a:prstDash val="solid"/>
                <a:miter/>
              </a:ln>
              <a:effectLst>
                <a:outerShdw blurRad="88900" dist="38100" dir="5400000" algn="t" rotWithShape="0">
                  <a:prstClr val="black">
                    <a:alpha val="40000"/>
                  </a:prstClr>
                </a:outerShdw>
              </a:effectLst>
            </p:spPr>
            <p:txBody>
              <a:bodyPr/>
              <a:lstStyle/>
              <a:p>
                <a:r>
                  <a:rPr lang="en-US">
                    <a:noFill/>
                  </a:rPr>
                  <a:t> </a:t>
                </a:r>
              </a:p>
            </p:txBody>
          </p:sp>
        </mc:Fallback>
      </mc:AlternateContent>
      <p:cxnSp>
        <p:nvCxnSpPr>
          <p:cNvPr id="4" name="Straight Arrow Connector 3">
            <a:extLst>
              <a:ext uri="{FF2B5EF4-FFF2-40B4-BE49-F238E27FC236}">
                <a16:creationId xmlns:a16="http://schemas.microsoft.com/office/drawing/2014/main" id="{E8E50E08-0B46-44EE-91D6-C184236AEF60}"/>
              </a:ext>
            </a:extLst>
          </p:cNvPr>
          <p:cNvCxnSpPr>
            <a:cxnSpLocks/>
          </p:cNvCxnSpPr>
          <p:nvPr/>
        </p:nvCxnSpPr>
        <p:spPr>
          <a:xfrm>
            <a:off x="4287926" y="2195572"/>
            <a:ext cx="685800" cy="0"/>
          </a:xfrm>
          <a:prstGeom prst="straightConnector1">
            <a:avLst/>
          </a:prstGeom>
          <a:ln w="50800" cap="rnd">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818CD4C-34C2-4F93-9EB1-390A25F5CE89}"/>
              </a:ext>
            </a:extLst>
          </p:cNvPr>
          <p:cNvCxnSpPr>
            <a:cxnSpLocks/>
          </p:cNvCxnSpPr>
          <p:nvPr/>
        </p:nvCxnSpPr>
        <p:spPr>
          <a:xfrm>
            <a:off x="6808684" y="2195572"/>
            <a:ext cx="689325" cy="0"/>
          </a:xfrm>
          <a:prstGeom prst="straightConnector1">
            <a:avLst/>
          </a:prstGeom>
          <a:ln w="50800" cap="rnd">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3322FD3-A147-4B03-96AA-738446B66DC1}"/>
                  </a:ext>
                </a:extLst>
              </p:cNvPr>
              <p:cNvSpPr txBox="1"/>
              <p:nvPr/>
            </p:nvSpPr>
            <p:spPr>
              <a:xfrm>
                <a:off x="3413809" y="1918573"/>
                <a:ext cx="385875"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solidFill>
                            <a:schemeClr val="accent5"/>
                          </a:solidFill>
                          <a:latin typeface="Cambria Math" panose="02040503050406030204" pitchFamily="18" charset="0"/>
                        </a:rPr>
                        <m:t>𝑥</m:t>
                      </m:r>
                    </m:oMath>
                  </m:oMathPara>
                </a14:m>
                <a:endParaRPr lang="en-US" sz="3600" dirty="0">
                  <a:solidFill>
                    <a:schemeClr val="accent5"/>
                  </a:solidFill>
                </a:endParaRPr>
              </a:p>
            </p:txBody>
          </p:sp>
        </mc:Choice>
        <mc:Fallback xmlns="">
          <p:sp>
            <p:nvSpPr>
              <p:cNvPr id="7" name="TextBox 6">
                <a:extLst>
                  <a:ext uri="{FF2B5EF4-FFF2-40B4-BE49-F238E27FC236}">
                    <a16:creationId xmlns:a16="http://schemas.microsoft.com/office/drawing/2014/main" id="{83322FD3-A147-4B03-96AA-738446B66DC1}"/>
                  </a:ext>
                </a:extLst>
              </p:cNvPr>
              <p:cNvSpPr txBox="1">
                <a:spLocks noRot="1" noChangeAspect="1" noMove="1" noResize="1" noEditPoints="1" noAdjustHandles="1" noChangeArrowheads="1" noChangeShapeType="1" noTextEdit="1"/>
              </p:cNvSpPr>
              <p:nvPr/>
            </p:nvSpPr>
            <p:spPr>
              <a:xfrm>
                <a:off x="3413809" y="1918573"/>
                <a:ext cx="385875" cy="553998"/>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78F3E94-8FF7-4FBB-8D93-AB7BE80AF4A6}"/>
                  </a:ext>
                </a:extLst>
              </p:cNvPr>
              <p:cNvSpPr txBox="1"/>
              <p:nvPr/>
            </p:nvSpPr>
            <p:spPr>
              <a:xfrm>
                <a:off x="7986252" y="1918573"/>
                <a:ext cx="39260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solidFill>
                            <a:schemeClr val="accent3"/>
                          </a:solidFill>
                          <a:latin typeface="Cambria Math" panose="02040503050406030204" pitchFamily="18" charset="0"/>
                        </a:rPr>
                        <m:t>𝑦</m:t>
                      </m:r>
                    </m:oMath>
                  </m:oMathPara>
                </a14:m>
                <a:endParaRPr lang="en-US" sz="3600" dirty="0">
                  <a:solidFill>
                    <a:schemeClr val="accent3"/>
                  </a:solidFill>
                </a:endParaRPr>
              </a:p>
            </p:txBody>
          </p:sp>
        </mc:Choice>
        <mc:Fallback xmlns="">
          <p:sp>
            <p:nvSpPr>
              <p:cNvPr id="19" name="TextBox 18">
                <a:extLst>
                  <a:ext uri="{FF2B5EF4-FFF2-40B4-BE49-F238E27FC236}">
                    <a16:creationId xmlns:a16="http://schemas.microsoft.com/office/drawing/2014/main" id="{078F3E94-8FF7-4FBB-8D93-AB7BE80AF4A6}"/>
                  </a:ext>
                </a:extLst>
              </p:cNvPr>
              <p:cNvSpPr txBox="1">
                <a:spLocks noRot="1" noChangeAspect="1" noMove="1" noResize="1" noEditPoints="1" noAdjustHandles="1" noChangeArrowheads="1" noChangeShapeType="1" noTextEdit="1"/>
              </p:cNvSpPr>
              <p:nvPr/>
            </p:nvSpPr>
            <p:spPr>
              <a:xfrm>
                <a:off x="7986252" y="1918573"/>
                <a:ext cx="392608" cy="553998"/>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Diagonal Corners Rounded 26">
                <a:extLst>
                  <a:ext uri="{FF2B5EF4-FFF2-40B4-BE49-F238E27FC236}">
                    <a16:creationId xmlns:a16="http://schemas.microsoft.com/office/drawing/2014/main" id="{E7D5050E-318D-43F8-8A52-C5C5F2E40EDC}"/>
                  </a:ext>
                </a:extLst>
              </p:cNvPr>
              <p:cNvSpPr/>
              <p:nvPr/>
            </p:nvSpPr>
            <p:spPr>
              <a:xfrm>
                <a:off x="5467019" y="4741383"/>
                <a:ext cx="858474" cy="759696"/>
              </a:xfrm>
              <a:prstGeom prst="round2DiagRect">
                <a:avLst>
                  <a:gd name="adj1" fmla="val 0"/>
                  <a:gd name="adj2" fmla="val 25706"/>
                </a:avLst>
              </a:prstGeom>
              <a:solidFill>
                <a:schemeClr val="accent1"/>
              </a:solidFill>
              <a:ln w="41919" cap="flat">
                <a:solidFill>
                  <a:schemeClr val="accent1">
                    <a:lumMod val="75000"/>
                  </a:schemeClr>
                </a:solidFill>
                <a:prstDash val="solid"/>
                <a:miter/>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3600" b="0" i="1" smtClean="0">
                          <a:solidFill>
                            <a:sysClr val="windowText" lastClr="000000"/>
                          </a:solidFill>
                          <a:latin typeface="Cambria Math" panose="02040503050406030204" pitchFamily="18" charset="0"/>
                        </a:rPr>
                        <m:t> </m:t>
                      </m:r>
                    </m:oMath>
                  </m:oMathPara>
                </a14:m>
                <a:endParaRPr lang="en-US" sz="3600" dirty="0">
                  <a:solidFill>
                    <a:sysClr val="windowText" lastClr="000000"/>
                  </a:solidFill>
                </a:endParaRPr>
              </a:p>
            </p:txBody>
          </p:sp>
        </mc:Choice>
        <mc:Fallback xmlns="">
          <p:sp>
            <p:nvSpPr>
              <p:cNvPr id="27" name="Rectangle: Diagonal Corners Rounded 26">
                <a:extLst>
                  <a:ext uri="{FF2B5EF4-FFF2-40B4-BE49-F238E27FC236}">
                    <a16:creationId xmlns:a16="http://schemas.microsoft.com/office/drawing/2014/main" id="{E7D5050E-318D-43F8-8A52-C5C5F2E40EDC}"/>
                  </a:ext>
                </a:extLst>
              </p:cNvPr>
              <p:cNvSpPr>
                <a:spLocks noRot="1" noChangeAspect="1" noMove="1" noResize="1" noEditPoints="1" noAdjustHandles="1" noChangeArrowheads="1" noChangeShapeType="1" noTextEdit="1"/>
              </p:cNvSpPr>
              <p:nvPr/>
            </p:nvSpPr>
            <p:spPr>
              <a:xfrm>
                <a:off x="5467019" y="4741383"/>
                <a:ext cx="858474" cy="759696"/>
              </a:xfrm>
              <a:prstGeom prst="round2DiagRect">
                <a:avLst>
                  <a:gd name="adj1" fmla="val 0"/>
                  <a:gd name="adj2" fmla="val 25706"/>
                </a:avLst>
              </a:prstGeom>
              <a:blipFill>
                <a:blip r:embed="rId9"/>
                <a:stretch>
                  <a:fillRect/>
                </a:stretch>
              </a:blipFill>
              <a:ln w="41919" cap="flat">
                <a:solidFill>
                  <a:schemeClr val="accent1">
                    <a:lumMod val="75000"/>
                  </a:schemeClr>
                </a:solidFill>
                <a:prstDash val="solid"/>
                <a:miter/>
              </a:ln>
              <a:effectLst>
                <a:outerShdw blurRad="88900" dist="38100" dir="5400000" algn="t" rotWithShape="0">
                  <a:prstClr val="black">
                    <a:alpha val="40000"/>
                  </a:prstClr>
                </a:outerShdw>
              </a:effectLst>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D8DCE4A2-EEF7-454C-BF44-3DF48FCFC5CA}"/>
              </a:ext>
            </a:extLst>
          </p:cNvPr>
          <p:cNvCxnSpPr/>
          <p:nvPr/>
        </p:nvCxnSpPr>
        <p:spPr>
          <a:xfrm>
            <a:off x="6812972" y="5141368"/>
            <a:ext cx="685800" cy="0"/>
          </a:xfrm>
          <a:prstGeom prst="straightConnector1">
            <a:avLst/>
          </a:prstGeom>
          <a:ln w="50800" cap="rnd">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49025574-3D24-4DE2-AA2F-48942498E678}"/>
                  </a:ext>
                </a:extLst>
              </p:cNvPr>
              <p:cNvSpPr txBox="1"/>
              <p:nvPr/>
            </p:nvSpPr>
            <p:spPr>
              <a:xfrm>
                <a:off x="7986252" y="4844232"/>
                <a:ext cx="39260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solidFill>
                            <a:schemeClr val="accent2"/>
                          </a:solidFill>
                          <a:latin typeface="Cambria Math" panose="02040503050406030204" pitchFamily="18" charset="0"/>
                        </a:rPr>
                        <m:t>𝑦</m:t>
                      </m:r>
                    </m:oMath>
                  </m:oMathPara>
                </a14:m>
                <a:endParaRPr lang="en-US" sz="3600" dirty="0">
                  <a:solidFill>
                    <a:schemeClr val="accent2"/>
                  </a:solidFill>
                </a:endParaRPr>
              </a:p>
            </p:txBody>
          </p:sp>
        </mc:Choice>
        <mc:Fallback xmlns="">
          <p:sp>
            <p:nvSpPr>
              <p:cNvPr id="31" name="TextBox 30">
                <a:extLst>
                  <a:ext uri="{FF2B5EF4-FFF2-40B4-BE49-F238E27FC236}">
                    <a16:creationId xmlns:a16="http://schemas.microsoft.com/office/drawing/2014/main" id="{49025574-3D24-4DE2-AA2F-48942498E678}"/>
                  </a:ext>
                </a:extLst>
              </p:cNvPr>
              <p:cNvSpPr txBox="1">
                <a:spLocks noRot="1" noChangeAspect="1" noMove="1" noResize="1" noEditPoints="1" noAdjustHandles="1" noChangeArrowheads="1" noChangeShapeType="1" noTextEdit="1"/>
              </p:cNvSpPr>
              <p:nvPr/>
            </p:nvSpPr>
            <p:spPr>
              <a:xfrm>
                <a:off x="7986252" y="4844232"/>
                <a:ext cx="392608" cy="553998"/>
              </a:xfrm>
              <a:prstGeom prst="rect">
                <a:avLst/>
              </a:prstGeom>
              <a:blipFill>
                <a:blip r:embed="rId12"/>
                <a:stretch>
                  <a:fillRect/>
                </a:stretch>
              </a:blipFill>
            </p:spPr>
            <p:txBody>
              <a:bodyPr/>
              <a:lstStyle/>
              <a:p>
                <a:r>
                  <a:rPr lang="en-US">
                    <a:noFill/>
                  </a:rPr>
                  <a:t> </a:t>
                </a:r>
              </a:p>
            </p:txBody>
          </p:sp>
        </mc:Fallback>
      </mc:AlternateContent>
      <p:grpSp>
        <p:nvGrpSpPr>
          <p:cNvPr id="36" name="Group 35">
            <a:extLst>
              <a:ext uri="{FF2B5EF4-FFF2-40B4-BE49-F238E27FC236}">
                <a16:creationId xmlns:a16="http://schemas.microsoft.com/office/drawing/2014/main" id="{DA6A0EB7-5B3E-4C95-93CD-D0E62CBE1C08}"/>
              </a:ext>
            </a:extLst>
          </p:cNvPr>
          <p:cNvGrpSpPr/>
          <p:nvPr/>
        </p:nvGrpSpPr>
        <p:grpSpPr>
          <a:xfrm>
            <a:off x="3443608" y="4313841"/>
            <a:ext cx="402866" cy="1464237"/>
            <a:chOff x="3443608" y="4447008"/>
            <a:chExt cx="402866" cy="1464237"/>
          </a:xfrm>
        </p:grpSpPr>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A2464FC6-980A-4EDF-8835-2B141B6414F2}"/>
                    </a:ext>
                  </a:extLst>
                </p:cNvPr>
                <p:cNvSpPr txBox="1"/>
                <p:nvPr/>
              </p:nvSpPr>
              <p:spPr>
                <a:xfrm>
                  <a:off x="3452104" y="5357247"/>
                  <a:ext cx="385875"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solidFill>
                              <a:schemeClr val="accent5"/>
                            </a:solidFill>
                            <a:latin typeface="Cambria Math" panose="02040503050406030204" pitchFamily="18" charset="0"/>
                          </a:rPr>
                          <m:t>𝑥</m:t>
                        </m:r>
                      </m:oMath>
                    </m:oMathPara>
                  </a14:m>
                  <a:endParaRPr lang="en-US" sz="3600" dirty="0">
                    <a:solidFill>
                      <a:schemeClr val="accent5"/>
                    </a:solidFill>
                  </a:endParaRPr>
                </a:p>
              </p:txBody>
            </p:sp>
          </mc:Choice>
          <mc:Fallback xmlns="">
            <p:sp>
              <p:nvSpPr>
                <p:cNvPr id="30" name="TextBox 29">
                  <a:extLst>
                    <a:ext uri="{FF2B5EF4-FFF2-40B4-BE49-F238E27FC236}">
                      <a16:creationId xmlns:a16="http://schemas.microsoft.com/office/drawing/2014/main" id="{A2464FC6-980A-4EDF-8835-2B141B6414F2}"/>
                    </a:ext>
                  </a:extLst>
                </p:cNvPr>
                <p:cNvSpPr txBox="1">
                  <a:spLocks noRot="1" noChangeAspect="1" noMove="1" noResize="1" noEditPoints="1" noAdjustHandles="1" noChangeArrowheads="1" noChangeShapeType="1" noTextEdit="1"/>
                </p:cNvSpPr>
                <p:nvPr/>
              </p:nvSpPr>
              <p:spPr>
                <a:xfrm>
                  <a:off x="3452104" y="5357247"/>
                  <a:ext cx="385875" cy="553998"/>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B4B93EE2-C637-46FF-907B-69C388FCF468}"/>
                    </a:ext>
                  </a:extLst>
                </p:cNvPr>
                <p:cNvSpPr txBox="1"/>
                <p:nvPr/>
              </p:nvSpPr>
              <p:spPr>
                <a:xfrm>
                  <a:off x="3443608" y="4447008"/>
                  <a:ext cx="40286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solidFill>
                              <a:schemeClr val="accent3"/>
                            </a:solidFill>
                            <a:latin typeface="Cambria Math" panose="02040503050406030204" pitchFamily="18" charset="0"/>
                          </a:rPr>
                          <m:t>𝑢</m:t>
                        </m:r>
                      </m:oMath>
                    </m:oMathPara>
                  </a14:m>
                  <a:endParaRPr lang="en-US" sz="3600" dirty="0">
                    <a:solidFill>
                      <a:schemeClr val="accent3"/>
                    </a:solidFill>
                  </a:endParaRPr>
                </a:p>
              </p:txBody>
            </p:sp>
          </mc:Choice>
          <mc:Fallback xmlns="">
            <p:sp>
              <p:nvSpPr>
                <p:cNvPr id="32" name="TextBox 31">
                  <a:extLst>
                    <a:ext uri="{FF2B5EF4-FFF2-40B4-BE49-F238E27FC236}">
                      <a16:creationId xmlns:a16="http://schemas.microsoft.com/office/drawing/2014/main" id="{B4B93EE2-C637-46FF-907B-69C388FCF468}"/>
                    </a:ext>
                  </a:extLst>
                </p:cNvPr>
                <p:cNvSpPr txBox="1">
                  <a:spLocks noRot="1" noChangeAspect="1" noMove="1" noResize="1" noEditPoints="1" noAdjustHandles="1" noChangeArrowheads="1" noChangeShapeType="1" noTextEdit="1"/>
                </p:cNvSpPr>
                <p:nvPr/>
              </p:nvSpPr>
              <p:spPr>
                <a:xfrm>
                  <a:off x="3443608" y="4447008"/>
                  <a:ext cx="402866" cy="553998"/>
                </a:xfrm>
                <a:prstGeom prst="rect">
                  <a:avLst/>
                </a:prstGeom>
                <a:blipFill>
                  <a:blip r:embed="rId14"/>
                  <a:stretch>
                    <a:fillRect/>
                  </a:stretch>
                </a:blipFill>
              </p:spPr>
              <p:txBody>
                <a:bodyPr/>
                <a:lstStyle/>
                <a:p>
                  <a:r>
                    <a:rPr lang="en-US">
                      <a:noFill/>
                    </a:rPr>
                    <a:t> </a:t>
                  </a:r>
                </a:p>
              </p:txBody>
            </p:sp>
          </mc:Fallback>
        </mc:AlternateContent>
      </p:grpSp>
      <p:grpSp>
        <p:nvGrpSpPr>
          <p:cNvPr id="35" name="Group 34">
            <a:extLst>
              <a:ext uri="{FF2B5EF4-FFF2-40B4-BE49-F238E27FC236}">
                <a16:creationId xmlns:a16="http://schemas.microsoft.com/office/drawing/2014/main" id="{923CF8E1-523B-4D50-AD3F-2363B47B414C}"/>
              </a:ext>
            </a:extLst>
          </p:cNvPr>
          <p:cNvGrpSpPr/>
          <p:nvPr/>
        </p:nvGrpSpPr>
        <p:grpSpPr>
          <a:xfrm>
            <a:off x="4333953" y="4664434"/>
            <a:ext cx="645587" cy="836645"/>
            <a:chOff x="4141494" y="4797601"/>
            <a:chExt cx="645587" cy="836645"/>
          </a:xfrm>
        </p:grpSpPr>
        <p:cxnSp>
          <p:nvCxnSpPr>
            <p:cNvPr id="28" name="Straight Arrow Connector 27">
              <a:extLst>
                <a:ext uri="{FF2B5EF4-FFF2-40B4-BE49-F238E27FC236}">
                  <a16:creationId xmlns:a16="http://schemas.microsoft.com/office/drawing/2014/main" id="{524410E3-AF47-46CB-97DA-8864B5F08E5D}"/>
                </a:ext>
              </a:extLst>
            </p:cNvPr>
            <p:cNvCxnSpPr>
              <a:cxnSpLocks/>
            </p:cNvCxnSpPr>
            <p:nvPr/>
          </p:nvCxnSpPr>
          <p:spPr>
            <a:xfrm flipV="1">
              <a:off x="4141494" y="5430841"/>
              <a:ext cx="645587" cy="203405"/>
            </a:xfrm>
            <a:prstGeom prst="straightConnector1">
              <a:avLst/>
            </a:prstGeom>
            <a:ln w="50800" cap="rnd">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86C09B2-DFEB-4E1D-BDA6-8C34F4FE3E8E}"/>
                </a:ext>
              </a:extLst>
            </p:cNvPr>
            <p:cNvCxnSpPr>
              <a:cxnSpLocks/>
            </p:cNvCxnSpPr>
            <p:nvPr/>
          </p:nvCxnSpPr>
          <p:spPr>
            <a:xfrm>
              <a:off x="4141494" y="4797601"/>
              <a:ext cx="645587" cy="203405"/>
            </a:xfrm>
            <a:prstGeom prst="straightConnector1">
              <a:avLst/>
            </a:prstGeom>
            <a:ln w="50800" cap="rnd">
              <a:tailEnd type="triangle" w="lg" len="lg"/>
            </a:ln>
          </p:spPr>
          <p:style>
            <a:lnRef idx="1">
              <a:schemeClr val="accent1"/>
            </a:lnRef>
            <a:fillRef idx="0">
              <a:schemeClr val="accent1"/>
            </a:fillRef>
            <a:effectRef idx="0">
              <a:schemeClr val="accent1"/>
            </a:effectRef>
            <a:fontRef idx="minor">
              <a:schemeClr val="tx1"/>
            </a:fontRef>
          </p:style>
        </p:cxnSp>
      </p:grpSp>
      <p:sp>
        <p:nvSpPr>
          <p:cNvPr id="3" name="Footer Placeholder 2">
            <a:extLst>
              <a:ext uri="{FF2B5EF4-FFF2-40B4-BE49-F238E27FC236}">
                <a16:creationId xmlns:a16="http://schemas.microsoft.com/office/drawing/2014/main" id="{0DF5F416-A5F3-4270-9D1F-D85772FC174A}"/>
              </a:ext>
            </a:extLst>
          </p:cNvPr>
          <p:cNvSpPr>
            <a:spLocks noGrp="1"/>
          </p:cNvSpPr>
          <p:nvPr>
            <p:ph type="ftr" sz="quarter" idx="11"/>
          </p:nvPr>
        </p:nvSpPr>
        <p:spPr/>
        <p:txBody>
          <a:bodyPr/>
          <a:lstStyle/>
          <a:p>
            <a:r>
              <a:rPr lang="en-US"/>
              <a:t>zeshan.khan@nu.edu.pk</a:t>
            </a:r>
          </a:p>
        </p:txBody>
      </p:sp>
      <p:sp>
        <p:nvSpPr>
          <p:cNvPr id="5" name="Slide Number Placeholder 4">
            <a:extLst>
              <a:ext uri="{FF2B5EF4-FFF2-40B4-BE49-F238E27FC236}">
                <a16:creationId xmlns:a16="http://schemas.microsoft.com/office/drawing/2014/main" id="{80304460-02ED-4036-B32A-44E3F9F25C84}"/>
              </a:ext>
            </a:extLst>
          </p:cNvPr>
          <p:cNvSpPr>
            <a:spLocks noGrp="1"/>
          </p:cNvSpPr>
          <p:nvPr>
            <p:ph type="sldNum" sz="quarter" idx="12"/>
          </p:nvPr>
        </p:nvSpPr>
        <p:spPr/>
        <p:txBody>
          <a:bodyPr>
            <a:normAutofit lnSpcReduction="10000"/>
          </a:bodyPr>
          <a:lstStyle/>
          <a:p>
            <a:fld id="{61B0A9B0-00DD-443E-89E6-7966037938EE}" type="slidenum">
              <a:rPr lang="en-US" smtClean="0"/>
              <a:t>8</a:t>
            </a:fld>
            <a:endParaRPr lang="en-US"/>
          </a:p>
        </p:txBody>
      </p:sp>
      <p:grpSp>
        <p:nvGrpSpPr>
          <p:cNvPr id="21" name="Group 20">
            <a:extLst>
              <a:ext uri="{FF2B5EF4-FFF2-40B4-BE49-F238E27FC236}">
                <a16:creationId xmlns:a16="http://schemas.microsoft.com/office/drawing/2014/main" id="{39CDD32B-71E1-4645-AD08-5BF4170FD1D7}"/>
              </a:ext>
            </a:extLst>
          </p:cNvPr>
          <p:cNvGrpSpPr>
            <a:grpSpLocks noChangeAspect="1"/>
          </p:cNvGrpSpPr>
          <p:nvPr>
            <p:custDataLst>
              <p:tags r:id="rId1"/>
            </p:custDataLst>
          </p:nvPr>
        </p:nvGrpSpPr>
        <p:grpSpPr>
          <a:xfrm>
            <a:off x="5677641" y="1957831"/>
            <a:ext cx="427127" cy="475481"/>
            <a:chOff x="2540000" y="2540000"/>
            <a:chExt cx="84138" cy="93663"/>
          </a:xfrm>
        </p:grpSpPr>
        <p:sp>
          <p:nvSpPr>
            <p:cNvPr id="16" name="Freeform 7">
              <a:extLst>
                <a:ext uri="{FF2B5EF4-FFF2-40B4-BE49-F238E27FC236}">
                  <a16:creationId xmlns:a16="http://schemas.microsoft.com/office/drawing/2014/main" id="{50A3DB1C-E416-4F95-9666-79EA4A1C827B}"/>
                </a:ext>
              </a:extLst>
            </p:cNvPr>
            <p:cNvSpPr>
              <a:spLocks/>
            </p:cNvSpPr>
            <p:nvPr>
              <p:custDataLst>
                <p:tags r:id="rId5"/>
              </p:custDataLst>
            </p:nvPr>
          </p:nvSpPr>
          <p:spPr bwMode="auto">
            <a:xfrm>
              <a:off x="2540000" y="2540000"/>
              <a:ext cx="52388" cy="93663"/>
            </a:xfrm>
            <a:custGeom>
              <a:avLst/>
              <a:gdLst>
                <a:gd name="T0" fmla="*/ 157 w 249"/>
                <a:gd name="T1" fmla="*/ 152 h 454"/>
                <a:gd name="T2" fmla="*/ 200 w 249"/>
                <a:gd name="T3" fmla="*/ 152 h 454"/>
                <a:gd name="T4" fmla="*/ 215 w 249"/>
                <a:gd name="T5" fmla="*/ 142 h 454"/>
                <a:gd name="T6" fmla="*/ 201 w 249"/>
                <a:gd name="T7" fmla="*/ 136 h 454"/>
                <a:gd name="T8" fmla="*/ 160 w 249"/>
                <a:gd name="T9" fmla="*/ 136 h 454"/>
                <a:gd name="T10" fmla="*/ 170 w 249"/>
                <a:gd name="T11" fmla="*/ 80 h 454"/>
                <a:gd name="T12" fmla="*/ 182 w 249"/>
                <a:gd name="T13" fmla="*/ 28 h 454"/>
                <a:gd name="T14" fmla="*/ 206 w 249"/>
                <a:gd name="T15" fmla="*/ 11 h 454"/>
                <a:gd name="T16" fmla="*/ 230 w 249"/>
                <a:gd name="T17" fmla="*/ 20 h 454"/>
                <a:gd name="T18" fmla="*/ 203 w 249"/>
                <a:gd name="T19" fmla="*/ 47 h 454"/>
                <a:gd name="T20" fmla="*/ 222 w 249"/>
                <a:gd name="T21" fmla="*/ 64 h 454"/>
                <a:gd name="T22" fmla="*/ 249 w 249"/>
                <a:gd name="T23" fmla="*/ 34 h 454"/>
                <a:gd name="T24" fmla="*/ 206 w 249"/>
                <a:gd name="T25" fmla="*/ 0 h 454"/>
                <a:gd name="T26" fmla="*/ 142 w 249"/>
                <a:gd name="T27" fmla="*/ 58 h 454"/>
                <a:gd name="T28" fmla="*/ 126 w 249"/>
                <a:gd name="T29" fmla="*/ 136 h 454"/>
                <a:gd name="T30" fmla="*/ 91 w 249"/>
                <a:gd name="T31" fmla="*/ 136 h 454"/>
                <a:gd name="T32" fmla="*/ 76 w 249"/>
                <a:gd name="T33" fmla="*/ 146 h 454"/>
                <a:gd name="T34" fmla="*/ 90 w 249"/>
                <a:gd name="T35" fmla="*/ 152 h 454"/>
                <a:gd name="T36" fmla="*/ 123 w 249"/>
                <a:gd name="T37" fmla="*/ 152 h 454"/>
                <a:gd name="T38" fmla="*/ 86 w 249"/>
                <a:gd name="T39" fmla="*/ 349 h 454"/>
                <a:gd name="T40" fmla="*/ 42 w 249"/>
                <a:gd name="T41" fmla="*/ 443 h 454"/>
                <a:gd name="T42" fmla="*/ 18 w 249"/>
                <a:gd name="T43" fmla="*/ 434 h 454"/>
                <a:gd name="T44" fmla="*/ 46 w 249"/>
                <a:gd name="T45" fmla="*/ 407 h 454"/>
                <a:gd name="T46" fmla="*/ 27 w 249"/>
                <a:gd name="T47" fmla="*/ 389 h 454"/>
                <a:gd name="T48" fmla="*/ 0 w 249"/>
                <a:gd name="T49" fmla="*/ 419 h 454"/>
                <a:gd name="T50" fmla="*/ 42 w 249"/>
                <a:gd name="T51" fmla="*/ 454 h 454"/>
                <a:gd name="T52" fmla="*/ 99 w 249"/>
                <a:gd name="T53" fmla="*/ 405 h 454"/>
                <a:gd name="T54" fmla="*/ 127 w 249"/>
                <a:gd name="T55" fmla="*/ 310 h 454"/>
                <a:gd name="T56" fmla="*/ 157 w 249"/>
                <a:gd name="T57" fmla="*/ 152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9" h="454">
                  <a:moveTo>
                    <a:pt x="157" y="152"/>
                  </a:moveTo>
                  <a:lnTo>
                    <a:pt x="200" y="152"/>
                  </a:lnTo>
                  <a:cubicBezTo>
                    <a:pt x="210" y="152"/>
                    <a:pt x="215" y="152"/>
                    <a:pt x="215" y="142"/>
                  </a:cubicBezTo>
                  <a:cubicBezTo>
                    <a:pt x="215" y="136"/>
                    <a:pt x="210" y="136"/>
                    <a:pt x="201" y="136"/>
                  </a:cubicBezTo>
                  <a:lnTo>
                    <a:pt x="160" y="136"/>
                  </a:lnTo>
                  <a:lnTo>
                    <a:pt x="170" y="80"/>
                  </a:lnTo>
                  <a:cubicBezTo>
                    <a:pt x="172" y="69"/>
                    <a:pt x="179" y="34"/>
                    <a:pt x="182" y="28"/>
                  </a:cubicBezTo>
                  <a:cubicBezTo>
                    <a:pt x="187" y="18"/>
                    <a:pt x="195" y="11"/>
                    <a:pt x="206" y="11"/>
                  </a:cubicBezTo>
                  <a:cubicBezTo>
                    <a:pt x="208" y="11"/>
                    <a:pt x="221" y="11"/>
                    <a:pt x="230" y="20"/>
                  </a:cubicBezTo>
                  <a:cubicBezTo>
                    <a:pt x="208" y="22"/>
                    <a:pt x="203" y="39"/>
                    <a:pt x="203" y="47"/>
                  </a:cubicBezTo>
                  <a:cubicBezTo>
                    <a:pt x="203" y="58"/>
                    <a:pt x="212" y="64"/>
                    <a:pt x="222" y="64"/>
                  </a:cubicBezTo>
                  <a:cubicBezTo>
                    <a:pt x="235" y="64"/>
                    <a:pt x="249" y="53"/>
                    <a:pt x="249" y="34"/>
                  </a:cubicBezTo>
                  <a:cubicBezTo>
                    <a:pt x="249" y="11"/>
                    <a:pt x="226" y="0"/>
                    <a:pt x="206" y="0"/>
                  </a:cubicBezTo>
                  <a:cubicBezTo>
                    <a:pt x="189" y="0"/>
                    <a:pt x="157" y="9"/>
                    <a:pt x="142" y="58"/>
                  </a:cubicBezTo>
                  <a:cubicBezTo>
                    <a:pt x="139" y="69"/>
                    <a:pt x="138" y="74"/>
                    <a:pt x="126" y="136"/>
                  </a:cubicBezTo>
                  <a:lnTo>
                    <a:pt x="91" y="136"/>
                  </a:lnTo>
                  <a:cubicBezTo>
                    <a:pt x="82" y="136"/>
                    <a:pt x="76" y="136"/>
                    <a:pt x="76" y="146"/>
                  </a:cubicBezTo>
                  <a:cubicBezTo>
                    <a:pt x="76" y="152"/>
                    <a:pt x="81" y="152"/>
                    <a:pt x="90" y="152"/>
                  </a:cubicBezTo>
                  <a:lnTo>
                    <a:pt x="123" y="152"/>
                  </a:lnTo>
                  <a:lnTo>
                    <a:pt x="86" y="349"/>
                  </a:lnTo>
                  <a:cubicBezTo>
                    <a:pt x="77" y="397"/>
                    <a:pt x="68" y="443"/>
                    <a:pt x="42" y="443"/>
                  </a:cubicBezTo>
                  <a:cubicBezTo>
                    <a:pt x="40" y="443"/>
                    <a:pt x="28" y="443"/>
                    <a:pt x="18" y="434"/>
                  </a:cubicBezTo>
                  <a:cubicBezTo>
                    <a:pt x="41" y="432"/>
                    <a:pt x="46" y="414"/>
                    <a:pt x="46" y="407"/>
                  </a:cubicBezTo>
                  <a:cubicBezTo>
                    <a:pt x="46" y="395"/>
                    <a:pt x="37" y="389"/>
                    <a:pt x="27" y="389"/>
                  </a:cubicBezTo>
                  <a:cubicBezTo>
                    <a:pt x="14" y="389"/>
                    <a:pt x="0" y="400"/>
                    <a:pt x="0" y="419"/>
                  </a:cubicBezTo>
                  <a:cubicBezTo>
                    <a:pt x="0" y="442"/>
                    <a:pt x="22" y="454"/>
                    <a:pt x="42" y="454"/>
                  </a:cubicBezTo>
                  <a:cubicBezTo>
                    <a:pt x="70" y="454"/>
                    <a:pt x="90" y="424"/>
                    <a:pt x="99" y="405"/>
                  </a:cubicBezTo>
                  <a:cubicBezTo>
                    <a:pt x="115" y="374"/>
                    <a:pt x="126" y="313"/>
                    <a:pt x="127" y="310"/>
                  </a:cubicBezTo>
                  <a:lnTo>
                    <a:pt x="157" y="152"/>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8">
              <a:extLst>
                <a:ext uri="{FF2B5EF4-FFF2-40B4-BE49-F238E27FC236}">
                  <a16:creationId xmlns:a16="http://schemas.microsoft.com/office/drawing/2014/main" id="{94559237-99BD-4D4E-AA22-80FC77872D36}"/>
                </a:ext>
              </a:extLst>
            </p:cNvPr>
            <p:cNvSpPr>
              <a:spLocks noEditPoints="1"/>
            </p:cNvSpPr>
            <p:nvPr>
              <p:custDataLst>
                <p:tags r:id="rId6"/>
              </p:custDataLst>
            </p:nvPr>
          </p:nvSpPr>
          <p:spPr bwMode="auto">
            <a:xfrm>
              <a:off x="2590800" y="2576513"/>
              <a:ext cx="33338" cy="52388"/>
            </a:xfrm>
            <a:custGeom>
              <a:avLst/>
              <a:gdLst>
                <a:gd name="T0" fmla="*/ 156 w 156"/>
                <a:gd name="T1" fmla="*/ 75 h 249"/>
                <a:gd name="T2" fmla="*/ 108 w 156"/>
                <a:gd name="T3" fmla="*/ 0 h 249"/>
                <a:gd name="T4" fmla="*/ 0 w 156"/>
                <a:gd name="T5" fmla="*/ 173 h 249"/>
                <a:gd name="T6" fmla="*/ 48 w 156"/>
                <a:gd name="T7" fmla="*/ 249 h 249"/>
                <a:gd name="T8" fmla="*/ 156 w 156"/>
                <a:gd name="T9" fmla="*/ 75 h 249"/>
                <a:gd name="T10" fmla="*/ 39 w 156"/>
                <a:gd name="T11" fmla="*/ 118 h 249"/>
                <a:gd name="T12" fmla="*/ 108 w 156"/>
                <a:gd name="T13" fmla="*/ 9 h 249"/>
                <a:gd name="T14" fmla="*/ 130 w 156"/>
                <a:gd name="T15" fmla="*/ 55 h 249"/>
                <a:gd name="T16" fmla="*/ 120 w 156"/>
                <a:gd name="T17" fmla="*/ 118 h 249"/>
                <a:gd name="T18" fmla="*/ 39 w 156"/>
                <a:gd name="T19" fmla="*/ 118 h 249"/>
                <a:gd name="T20" fmla="*/ 117 w 156"/>
                <a:gd name="T21" fmla="*/ 130 h 249"/>
                <a:gd name="T22" fmla="*/ 89 w 156"/>
                <a:gd name="T23" fmla="*/ 204 h 249"/>
                <a:gd name="T24" fmla="*/ 48 w 156"/>
                <a:gd name="T25" fmla="*/ 239 h 249"/>
                <a:gd name="T26" fmla="*/ 26 w 156"/>
                <a:gd name="T27" fmla="*/ 193 h 249"/>
                <a:gd name="T28" fmla="*/ 36 w 156"/>
                <a:gd name="T29" fmla="*/ 130 h 249"/>
                <a:gd name="T30" fmla="*/ 117 w 156"/>
                <a:gd name="T31" fmla="*/ 13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6" h="249">
                  <a:moveTo>
                    <a:pt x="156" y="75"/>
                  </a:moveTo>
                  <a:cubicBezTo>
                    <a:pt x="156" y="39"/>
                    <a:pt x="142" y="0"/>
                    <a:pt x="108" y="0"/>
                  </a:cubicBezTo>
                  <a:cubicBezTo>
                    <a:pt x="56" y="0"/>
                    <a:pt x="0" y="93"/>
                    <a:pt x="0" y="173"/>
                  </a:cubicBezTo>
                  <a:cubicBezTo>
                    <a:pt x="0" y="214"/>
                    <a:pt x="16" y="249"/>
                    <a:pt x="48" y="249"/>
                  </a:cubicBezTo>
                  <a:cubicBezTo>
                    <a:pt x="101" y="249"/>
                    <a:pt x="156" y="153"/>
                    <a:pt x="156" y="75"/>
                  </a:cubicBezTo>
                  <a:close/>
                  <a:moveTo>
                    <a:pt x="39" y="118"/>
                  </a:moveTo>
                  <a:cubicBezTo>
                    <a:pt x="57" y="42"/>
                    <a:pt x="87" y="9"/>
                    <a:pt x="108" y="9"/>
                  </a:cubicBezTo>
                  <a:cubicBezTo>
                    <a:pt x="130" y="9"/>
                    <a:pt x="130" y="48"/>
                    <a:pt x="130" y="55"/>
                  </a:cubicBezTo>
                  <a:cubicBezTo>
                    <a:pt x="130" y="68"/>
                    <a:pt x="127" y="88"/>
                    <a:pt x="120" y="118"/>
                  </a:cubicBezTo>
                  <a:lnTo>
                    <a:pt x="39" y="118"/>
                  </a:lnTo>
                  <a:close/>
                  <a:moveTo>
                    <a:pt x="117" y="130"/>
                  </a:moveTo>
                  <a:cubicBezTo>
                    <a:pt x="107" y="168"/>
                    <a:pt x="99" y="187"/>
                    <a:pt x="89" y="204"/>
                  </a:cubicBezTo>
                  <a:cubicBezTo>
                    <a:pt x="78" y="222"/>
                    <a:pt x="64" y="239"/>
                    <a:pt x="48" y="239"/>
                  </a:cubicBezTo>
                  <a:cubicBezTo>
                    <a:pt x="29" y="239"/>
                    <a:pt x="26" y="212"/>
                    <a:pt x="26" y="193"/>
                  </a:cubicBezTo>
                  <a:cubicBezTo>
                    <a:pt x="26" y="170"/>
                    <a:pt x="33" y="143"/>
                    <a:pt x="36" y="130"/>
                  </a:cubicBezTo>
                  <a:lnTo>
                    <a:pt x="117" y="13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7" name="Group 36">
            <a:extLst>
              <a:ext uri="{FF2B5EF4-FFF2-40B4-BE49-F238E27FC236}">
                <a16:creationId xmlns:a16="http://schemas.microsoft.com/office/drawing/2014/main" id="{03E7A8AF-EAAC-43C6-A0B6-10EE35209FFA}"/>
              </a:ext>
            </a:extLst>
          </p:cNvPr>
          <p:cNvGrpSpPr>
            <a:grpSpLocks noChangeAspect="1"/>
          </p:cNvGrpSpPr>
          <p:nvPr>
            <p:custDataLst>
              <p:tags r:id="rId2"/>
            </p:custDataLst>
          </p:nvPr>
        </p:nvGrpSpPr>
        <p:grpSpPr>
          <a:xfrm>
            <a:off x="5682693" y="4883491"/>
            <a:ext cx="427127" cy="475481"/>
            <a:chOff x="2540000" y="2540000"/>
            <a:chExt cx="84138" cy="93663"/>
          </a:xfrm>
        </p:grpSpPr>
        <p:sp>
          <p:nvSpPr>
            <p:cNvPr id="38" name="Freeform 7">
              <a:extLst>
                <a:ext uri="{FF2B5EF4-FFF2-40B4-BE49-F238E27FC236}">
                  <a16:creationId xmlns:a16="http://schemas.microsoft.com/office/drawing/2014/main" id="{808FA82C-BCC7-40A2-8C6C-2FE4D1E4DF8C}"/>
                </a:ext>
              </a:extLst>
            </p:cNvPr>
            <p:cNvSpPr>
              <a:spLocks/>
            </p:cNvSpPr>
            <p:nvPr>
              <p:custDataLst>
                <p:tags r:id="rId3"/>
              </p:custDataLst>
            </p:nvPr>
          </p:nvSpPr>
          <p:spPr bwMode="auto">
            <a:xfrm>
              <a:off x="2540000" y="2540000"/>
              <a:ext cx="52388" cy="93663"/>
            </a:xfrm>
            <a:custGeom>
              <a:avLst/>
              <a:gdLst>
                <a:gd name="T0" fmla="*/ 157 w 249"/>
                <a:gd name="T1" fmla="*/ 152 h 454"/>
                <a:gd name="T2" fmla="*/ 200 w 249"/>
                <a:gd name="T3" fmla="*/ 152 h 454"/>
                <a:gd name="T4" fmla="*/ 215 w 249"/>
                <a:gd name="T5" fmla="*/ 142 h 454"/>
                <a:gd name="T6" fmla="*/ 201 w 249"/>
                <a:gd name="T7" fmla="*/ 136 h 454"/>
                <a:gd name="T8" fmla="*/ 160 w 249"/>
                <a:gd name="T9" fmla="*/ 136 h 454"/>
                <a:gd name="T10" fmla="*/ 170 w 249"/>
                <a:gd name="T11" fmla="*/ 80 h 454"/>
                <a:gd name="T12" fmla="*/ 182 w 249"/>
                <a:gd name="T13" fmla="*/ 28 h 454"/>
                <a:gd name="T14" fmla="*/ 206 w 249"/>
                <a:gd name="T15" fmla="*/ 11 h 454"/>
                <a:gd name="T16" fmla="*/ 230 w 249"/>
                <a:gd name="T17" fmla="*/ 20 h 454"/>
                <a:gd name="T18" fmla="*/ 203 w 249"/>
                <a:gd name="T19" fmla="*/ 47 h 454"/>
                <a:gd name="T20" fmla="*/ 222 w 249"/>
                <a:gd name="T21" fmla="*/ 64 h 454"/>
                <a:gd name="T22" fmla="*/ 249 w 249"/>
                <a:gd name="T23" fmla="*/ 34 h 454"/>
                <a:gd name="T24" fmla="*/ 206 w 249"/>
                <a:gd name="T25" fmla="*/ 0 h 454"/>
                <a:gd name="T26" fmla="*/ 142 w 249"/>
                <a:gd name="T27" fmla="*/ 58 h 454"/>
                <a:gd name="T28" fmla="*/ 126 w 249"/>
                <a:gd name="T29" fmla="*/ 136 h 454"/>
                <a:gd name="T30" fmla="*/ 91 w 249"/>
                <a:gd name="T31" fmla="*/ 136 h 454"/>
                <a:gd name="T32" fmla="*/ 76 w 249"/>
                <a:gd name="T33" fmla="*/ 146 h 454"/>
                <a:gd name="T34" fmla="*/ 90 w 249"/>
                <a:gd name="T35" fmla="*/ 152 h 454"/>
                <a:gd name="T36" fmla="*/ 123 w 249"/>
                <a:gd name="T37" fmla="*/ 152 h 454"/>
                <a:gd name="T38" fmla="*/ 86 w 249"/>
                <a:gd name="T39" fmla="*/ 349 h 454"/>
                <a:gd name="T40" fmla="*/ 42 w 249"/>
                <a:gd name="T41" fmla="*/ 443 h 454"/>
                <a:gd name="T42" fmla="*/ 18 w 249"/>
                <a:gd name="T43" fmla="*/ 434 h 454"/>
                <a:gd name="T44" fmla="*/ 46 w 249"/>
                <a:gd name="T45" fmla="*/ 407 h 454"/>
                <a:gd name="T46" fmla="*/ 27 w 249"/>
                <a:gd name="T47" fmla="*/ 389 h 454"/>
                <a:gd name="T48" fmla="*/ 0 w 249"/>
                <a:gd name="T49" fmla="*/ 419 h 454"/>
                <a:gd name="T50" fmla="*/ 42 w 249"/>
                <a:gd name="T51" fmla="*/ 454 h 454"/>
                <a:gd name="T52" fmla="*/ 99 w 249"/>
                <a:gd name="T53" fmla="*/ 405 h 454"/>
                <a:gd name="T54" fmla="*/ 127 w 249"/>
                <a:gd name="T55" fmla="*/ 310 h 454"/>
                <a:gd name="T56" fmla="*/ 157 w 249"/>
                <a:gd name="T57" fmla="*/ 152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9" h="454">
                  <a:moveTo>
                    <a:pt x="157" y="152"/>
                  </a:moveTo>
                  <a:lnTo>
                    <a:pt x="200" y="152"/>
                  </a:lnTo>
                  <a:cubicBezTo>
                    <a:pt x="210" y="152"/>
                    <a:pt x="215" y="152"/>
                    <a:pt x="215" y="142"/>
                  </a:cubicBezTo>
                  <a:cubicBezTo>
                    <a:pt x="215" y="136"/>
                    <a:pt x="210" y="136"/>
                    <a:pt x="201" y="136"/>
                  </a:cubicBezTo>
                  <a:lnTo>
                    <a:pt x="160" y="136"/>
                  </a:lnTo>
                  <a:lnTo>
                    <a:pt x="170" y="80"/>
                  </a:lnTo>
                  <a:cubicBezTo>
                    <a:pt x="172" y="69"/>
                    <a:pt x="179" y="34"/>
                    <a:pt x="182" y="28"/>
                  </a:cubicBezTo>
                  <a:cubicBezTo>
                    <a:pt x="187" y="18"/>
                    <a:pt x="195" y="11"/>
                    <a:pt x="206" y="11"/>
                  </a:cubicBezTo>
                  <a:cubicBezTo>
                    <a:pt x="208" y="11"/>
                    <a:pt x="221" y="11"/>
                    <a:pt x="230" y="20"/>
                  </a:cubicBezTo>
                  <a:cubicBezTo>
                    <a:pt x="208" y="22"/>
                    <a:pt x="203" y="39"/>
                    <a:pt x="203" y="47"/>
                  </a:cubicBezTo>
                  <a:cubicBezTo>
                    <a:pt x="203" y="58"/>
                    <a:pt x="212" y="64"/>
                    <a:pt x="222" y="64"/>
                  </a:cubicBezTo>
                  <a:cubicBezTo>
                    <a:pt x="235" y="64"/>
                    <a:pt x="249" y="53"/>
                    <a:pt x="249" y="34"/>
                  </a:cubicBezTo>
                  <a:cubicBezTo>
                    <a:pt x="249" y="11"/>
                    <a:pt x="226" y="0"/>
                    <a:pt x="206" y="0"/>
                  </a:cubicBezTo>
                  <a:cubicBezTo>
                    <a:pt x="189" y="0"/>
                    <a:pt x="157" y="9"/>
                    <a:pt x="142" y="58"/>
                  </a:cubicBezTo>
                  <a:cubicBezTo>
                    <a:pt x="139" y="69"/>
                    <a:pt x="138" y="74"/>
                    <a:pt x="126" y="136"/>
                  </a:cubicBezTo>
                  <a:lnTo>
                    <a:pt x="91" y="136"/>
                  </a:lnTo>
                  <a:cubicBezTo>
                    <a:pt x="82" y="136"/>
                    <a:pt x="76" y="136"/>
                    <a:pt x="76" y="146"/>
                  </a:cubicBezTo>
                  <a:cubicBezTo>
                    <a:pt x="76" y="152"/>
                    <a:pt x="81" y="152"/>
                    <a:pt x="90" y="152"/>
                  </a:cubicBezTo>
                  <a:lnTo>
                    <a:pt x="123" y="152"/>
                  </a:lnTo>
                  <a:lnTo>
                    <a:pt x="86" y="349"/>
                  </a:lnTo>
                  <a:cubicBezTo>
                    <a:pt x="77" y="397"/>
                    <a:pt x="68" y="443"/>
                    <a:pt x="42" y="443"/>
                  </a:cubicBezTo>
                  <a:cubicBezTo>
                    <a:pt x="40" y="443"/>
                    <a:pt x="28" y="443"/>
                    <a:pt x="18" y="434"/>
                  </a:cubicBezTo>
                  <a:cubicBezTo>
                    <a:pt x="41" y="432"/>
                    <a:pt x="46" y="414"/>
                    <a:pt x="46" y="407"/>
                  </a:cubicBezTo>
                  <a:cubicBezTo>
                    <a:pt x="46" y="395"/>
                    <a:pt x="37" y="389"/>
                    <a:pt x="27" y="389"/>
                  </a:cubicBezTo>
                  <a:cubicBezTo>
                    <a:pt x="14" y="389"/>
                    <a:pt x="0" y="400"/>
                    <a:pt x="0" y="419"/>
                  </a:cubicBezTo>
                  <a:cubicBezTo>
                    <a:pt x="0" y="442"/>
                    <a:pt x="22" y="454"/>
                    <a:pt x="42" y="454"/>
                  </a:cubicBezTo>
                  <a:cubicBezTo>
                    <a:pt x="70" y="454"/>
                    <a:pt x="90" y="424"/>
                    <a:pt x="99" y="405"/>
                  </a:cubicBezTo>
                  <a:cubicBezTo>
                    <a:pt x="115" y="374"/>
                    <a:pt x="126" y="313"/>
                    <a:pt x="127" y="310"/>
                  </a:cubicBezTo>
                  <a:lnTo>
                    <a:pt x="157" y="152"/>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8">
              <a:extLst>
                <a:ext uri="{FF2B5EF4-FFF2-40B4-BE49-F238E27FC236}">
                  <a16:creationId xmlns:a16="http://schemas.microsoft.com/office/drawing/2014/main" id="{0DDF633E-4F9C-4CD8-9F78-6B2AFA14E1B0}"/>
                </a:ext>
              </a:extLst>
            </p:cNvPr>
            <p:cNvSpPr>
              <a:spLocks noEditPoints="1"/>
            </p:cNvSpPr>
            <p:nvPr>
              <p:custDataLst>
                <p:tags r:id="rId4"/>
              </p:custDataLst>
            </p:nvPr>
          </p:nvSpPr>
          <p:spPr bwMode="auto">
            <a:xfrm>
              <a:off x="2590800" y="2576513"/>
              <a:ext cx="33338" cy="52388"/>
            </a:xfrm>
            <a:custGeom>
              <a:avLst/>
              <a:gdLst>
                <a:gd name="T0" fmla="*/ 156 w 156"/>
                <a:gd name="T1" fmla="*/ 75 h 249"/>
                <a:gd name="T2" fmla="*/ 108 w 156"/>
                <a:gd name="T3" fmla="*/ 0 h 249"/>
                <a:gd name="T4" fmla="*/ 0 w 156"/>
                <a:gd name="T5" fmla="*/ 173 h 249"/>
                <a:gd name="T6" fmla="*/ 48 w 156"/>
                <a:gd name="T7" fmla="*/ 249 h 249"/>
                <a:gd name="T8" fmla="*/ 156 w 156"/>
                <a:gd name="T9" fmla="*/ 75 h 249"/>
                <a:gd name="T10" fmla="*/ 39 w 156"/>
                <a:gd name="T11" fmla="*/ 118 h 249"/>
                <a:gd name="T12" fmla="*/ 108 w 156"/>
                <a:gd name="T13" fmla="*/ 9 h 249"/>
                <a:gd name="T14" fmla="*/ 130 w 156"/>
                <a:gd name="T15" fmla="*/ 55 h 249"/>
                <a:gd name="T16" fmla="*/ 120 w 156"/>
                <a:gd name="T17" fmla="*/ 118 h 249"/>
                <a:gd name="T18" fmla="*/ 39 w 156"/>
                <a:gd name="T19" fmla="*/ 118 h 249"/>
                <a:gd name="T20" fmla="*/ 117 w 156"/>
                <a:gd name="T21" fmla="*/ 130 h 249"/>
                <a:gd name="T22" fmla="*/ 89 w 156"/>
                <a:gd name="T23" fmla="*/ 204 h 249"/>
                <a:gd name="T24" fmla="*/ 48 w 156"/>
                <a:gd name="T25" fmla="*/ 239 h 249"/>
                <a:gd name="T26" fmla="*/ 26 w 156"/>
                <a:gd name="T27" fmla="*/ 193 h 249"/>
                <a:gd name="T28" fmla="*/ 36 w 156"/>
                <a:gd name="T29" fmla="*/ 130 h 249"/>
                <a:gd name="T30" fmla="*/ 117 w 156"/>
                <a:gd name="T31" fmla="*/ 13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6" h="249">
                  <a:moveTo>
                    <a:pt x="156" y="75"/>
                  </a:moveTo>
                  <a:cubicBezTo>
                    <a:pt x="156" y="39"/>
                    <a:pt x="142" y="0"/>
                    <a:pt x="108" y="0"/>
                  </a:cubicBezTo>
                  <a:cubicBezTo>
                    <a:pt x="56" y="0"/>
                    <a:pt x="0" y="93"/>
                    <a:pt x="0" y="173"/>
                  </a:cubicBezTo>
                  <a:cubicBezTo>
                    <a:pt x="0" y="214"/>
                    <a:pt x="16" y="249"/>
                    <a:pt x="48" y="249"/>
                  </a:cubicBezTo>
                  <a:cubicBezTo>
                    <a:pt x="101" y="249"/>
                    <a:pt x="156" y="153"/>
                    <a:pt x="156" y="75"/>
                  </a:cubicBezTo>
                  <a:close/>
                  <a:moveTo>
                    <a:pt x="39" y="118"/>
                  </a:moveTo>
                  <a:cubicBezTo>
                    <a:pt x="57" y="42"/>
                    <a:pt x="87" y="9"/>
                    <a:pt x="108" y="9"/>
                  </a:cubicBezTo>
                  <a:cubicBezTo>
                    <a:pt x="130" y="9"/>
                    <a:pt x="130" y="48"/>
                    <a:pt x="130" y="55"/>
                  </a:cubicBezTo>
                  <a:cubicBezTo>
                    <a:pt x="130" y="68"/>
                    <a:pt x="127" y="88"/>
                    <a:pt x="120" y="118"/>
                  </a:cubicBezTo>
                  <a:lnTo>
                    <a:pt x="39" y="118"/>
                  </a:lnTo>
                  <a:close/>
                  <a:moveTo>
                    <a:pt x="117" y="130"/>
                  </a:moveTo>
                  <a:cubicBezTo>
                    <a:pt x="107" y="168"/>
                    <a:pt x="99" y="187"/>
                    <a:pt x="89" y="204"/>
                  </a:cubicBezTo>
                  <a:cubicBezTo>
                    <a:pt x="78" y="222"/>
                    <a:pt x="64" y="239"/>
                    <a:pt x="48" y="239"/>
                  </a:cubicBezTo>
                  <a:cubicBezTo>
                    <a:pt x="29" y="239"/>
                    <a:pt x="26" y="212"/>
                    <a:pt x="26" y="193"/>
                  </a:cubicBezTo>
                  <a:cubicBezTo>
                    <a:pt x="26" y="170"/>
                    <a:pt x="33" y="143"/>
                    <a:pt x="36" y="130"/>
                  </a:cubicBezTo>
                  <a:lnTo>
                    <a:pt x="117" y="13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13129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DBBFF-140D-48AD-84B5-6730EE44129C}"/>
              </a:ext>
            </a:extLst>
          </p:cNvPr>
          <p:cNvSpPr>
            <a:spLocks noGrp="1"/>
          </p:cNvSpPr>
          <p:nvPr>
            <p:ph type="title"/>
          </p:nvPr>
        </p:nvSpPr>
        <p:spPr/>
        <p:txBody>
          <a:bodyPr/>
          <a:lstStyle/>
          <a:p>
            <a:r>
              <a:rPr lang="en-US" dirty="0"/>
              <a:t>Terminology</a:t>
            </a:r>
            <a:endParaRPr lang="LID4096" dirty="0"/>
          </a:p>
        </p:txBody>
      </p:sp>
      <p:sp>
        <p:nvSpPr>
          <p:cNvPr id="3" name="Content Placeholder 2">
            <a:extLst>
              <a:ext uri="{FF2B5EF4-FFF2-40B4-BE49-F238E27FC236}">
                <a16:creationId xmlns:a16="http://schemas.microsoft.com/office/drawing/2014/main" id="{C794E1E6-2EA7-45E2-B06A-1FA969D24511}"/>
              </a:ext>
            </a:extLst>
          </p:cNvPr>
          <p:cNvSpPr>
            <a:spLocks noGrp="1"/>
          </p:cNvSpPr>
          <p:nvPr>
            <p:ph sz="half" idx="1"/>
          </p:nvPr>
        </p:nvSpPr>
        <p:spPr/>
        <p:txBody>
          <a:bodyPr>
            <a:normAutofit fontScale="77500" lnSpcReduction="20000"/>
          </a:bodyPr>
          <a:lstStyle/>
          <a:p>
            <a:pPr>
              <a:lnSpc>
                <a:spcPct val="150000"/>
              </a:lnSpc>
            </a:pPr>
            <a:r>
              <a:rPr lang="en-US" dirty="0"/>
              <a:t>Agent: entity that is performing the actions to accumulate reward</a:t>
            </a:r>
          </a:p>
          <a:p>
            <a:pPr>
              <a:lnSpc>
                <a:spcPct val="150000"/>
              </a:lnSpc>
            </a:pPr>
            <a:r>
              <a:rPr lang="en-US" dirty="0"/>
              <a:t>Policy: decision making the agent employs to decide </a:t>
            </a:r>
          </a:p>
          <a:p>
            <a:pPr>
              <a:lnSpc>
                <a:spcPct val="150000"/>
              </a:lnSpc>
            </a:pPr>
            <a:r>
              <a:rPr lang="en-US" dirty="0"/>
              <a:t>Reward: immediate return given to the agent when it performs a task</a:t>
            </a:r>
          </a:p>
          <a:p>
            <a:pPr>
              <a:lnSpc>
                <a:spcPct val="150000"/>
              </a:lnSpc>
            </a:pPr>
            <a:r>
              <a:rPr lang="en-US" dirty="0"/>
              <a:t>Environment: scenario that an agent must face</a:t>
            </a:r>
          </a:p>
          <a:p>
            <a:pPr>
              <a:lnSpc>
                <a:spcPct val="150000"/>
              </a:lnSpc>
            </a:pPr>
            <a:r>
              <a:rPr lang="en-US" dirty="0"/>
              <a:t>Value: long term return with discount</a:t>
            </a:r>
          </a:p>
          <a:p>
            <a:pPr>
              <a:lnSpc>
                <a:spcPct val="150000"/>
              </a:lnSpc>
            </a:pPr>
            <a:r>
              <a:rPr lang="en-US" dirty="0"/>
              <a:t>State: current situation returned by the environment </a:t>
            </a:r>
          </a:p>
          <a:p>
            <a:pPr marL="139700" indent="0">
              <a:buNone/>
            </a:pPr>
            <a:endParaRPr lang="en-US" dirty="0"/>
          </a:p>
          <a:p>
            <a:endParaRPr lang="LID4096" dirty="0"/>
          </a:p>
        </p:txBody>
      </p:sp>
      <p:sp>
        <p:nvSpPr>
          <p:cNvPr id="4" name="Footer Placeholder 3">
            <a:extLst>
              <a:ext uri="{FF2B5EF4-FFF2-40B4-BE49-F238E27FC236}">
                <a16:creationId xmlns:a16="http://schemas.microsoft.com/office/drawing/2014/main" id="{0BAE1AB6-E990-4D95-AE25-EB825219CE57}"/>
              </a:ext>
            </a:extLst>
          </p:cNvPr>
          <p:cNvSpPr>
            <a:spLocks noGrp="1"/>
          </p:cNvSpPr>
          <p:nvPr>
            <p:ph type="ftr" sz="quarter" idx="11"/>
          </p:nvPr>
        </p:nvSpPr>
        <p:spPr/>
        <p:txBody>
          <a:bodyPr/>
          <a:lstStyle/>
          <a:p>
            <a:r>
              <a:rPr lang="en-US"/>
              <a:t>zeshan.khan@nu.edu.pk</a:t>
            </a:r>
            <a:endParaRPr lang="LID4096"/>
          </a:p>
        </p:txBody>
      </p:sp>
      <p:sp>
        <p:nvSpPr>
          <p:cNvPr id="5" name="Slide Number Placeholder 4">
            <a:extLst>
              <a:ext uri="{FF2B5EF4-FFF2-40B4-BE49-F238E27FC236}">
                <a16:creationId xmlns:a16="http://schemas.microsoft.com/office/drawing/2014/main" id="{B8E69A1B-901E-4F3F-AC1F-A74E7409A9B4}"/>
              </a:ext>
            </a:extLst>
          </p:cNvPr>
          <p:cNvSpPr>
            <a:spLocks noGrp="1"/>
          </p:cNvSpPr>
          <p:nvPr>
            <p:ph type="sldNum" sz="quarter" idx="12"/>
          </p:nvPr>
        </p:nvSpPr>
        <p:spPr/>
        <p:txBody>
          <a:bodyPr>
            <a:normAutofit lnSpcReduction="10000"/>
          </a:bodyPr>
          <a:lstStyle/>
          <a:p>
            <a:fld id="{91F3A733-5CBF-4C1A-BB1C-3E618A131503}" type="slidenum">
              <a:rPr lang="LID4096" smtClean="0"/>
              <a:t>9</a:t>
            </a:fld>
            <a:endParaRPr lang="LID4096"/>
          </a:p>
        </p:txBody>
      </p:sp>
      <p:pic>
        <p:nvPicPr>
          <p:cNvPr id="7" name="Content Placeholder 6">
            <a:extLst>
              <a:ext uri="{FF2B5EF4-FFF2-40B4-BE49-F238E27FC236}">
                <a16:creationId xmlns:a16="http://schemas.microsoft.com/office/drawing/2014/main" id="{E64695A2-BB2D-4A87-AEF7-3B0F1A048D3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26163" y="2958552"/>
            <a:ext cx="4481512" cy="2091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5040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RIGINALHEIGHT" val="3.93752"/>
  <p:tag name="ORIGINALWIDTH" val="10.87504"/>
  <p:tag name="LATEXADDIN" val="\documentclass{article}&#10;\usepackage{amsmath}&#10;\pagestyle{empty}&#10;\begin{document}&#10;&#10;$$p_\theta(y|x)$$&#10;&#10;&#10;\end{document}"/>
  <p:tag name="IGUANATEXSIZE" val="20"/>
  <p:tag name="IGUANATEXCURSOR" val="96"/>
  <p:tag name="TRANSPARENCY" val="True"/>
  <p:tag name="FILENAME" val=""/>
  <p:tag name="LATEXENGINEID" val="1"/>
  <p:tag name="TEMPFOLDER" val="C:\Users\anwan\Documents\iguana_tex_dir\"/>
  <p:tag name="LATEXFORMHEIGHT" val="312"/>
  <p:tag name="LATEXFORMWIDTH" val="384"/>
  <p:tag name="LATEXFORMWRAP" val="True"/>
  <p:tag name="BITMAPVECTOR" val="1"/>
</p:tagLst>
</file>

<file path=ppt/tags/tag10.xml><?xml version="1.0" encoding="utf-8"?>
<p:tagLst xmlns:a="http://schemas.openxmlformats.org/drawingml/2006/main" xmlns:r="http://schemas.openxmlformats.org/officeDocument/2006/relationships" xmlns:p="http://schemas.openxmlformats.org/presentationml/2006/main">
  <p:tag name="ORIGINALHEIGHT" val="3.93752"/>
  <p:tag name="ORIGINALWIDTH" val="0.8125197"/>
  <p:tag name="EMFCHILD" val="True"/>
</p:tagLst>
</file>

<file path=ppt/tags/tag100.xml><?xml version="1.0" encoding="utf-8"?>
<p:tagLst xmlns:a="http://schemas.openxmlformats.org/drawingml/2006/main" xmlns:r="http://schemas.openxmlformats.org/officeDocument/2006/relationships" xmlns:p="http://schemas.openxmlformats.org/presentationml/2006/main">
  <p:tag name="ORIGINALHEIGHT" val="0.8325635"/>
  <p:tag name="ORIGINALWIDTH" val="2.249369"/>
  <p:tag name="EMFCHILD" val="True"/>
</p:tagLst>
</file>

<file path=ppt/tags/tag101.xml><?xml version="1.0" encoding="utf-8"?>
<p:tagLst xmlns:a="http://schemas.openxmlformats.org/drawingml/2006/main" xmlns:r="http://schemas.openxmlformats.org/officeDocument/2006/relationships" xmlns:p="http://schemas.openxmlformats.org/presentationml/2006/main">
  <p:tag name="ORIGINALHEIGHT" val="1.665118"/>
  <p:tag name="ORIGINALWIDTH" val="1.752755"/>
  <p:tag name="EMFCHILD" val="True"/>
</p:tagLst>
</file>

<file path=ppt/tags/tag102.xml><?xml version="1.0" encoding="utf-8"?>
<p:tagLst xmlns:a="http://schemas.openxmlformats.org/drawingml/2006/main" xmlns:r="http://schemas.openxmlformats.org/officeDocument/2006/relationships" xmlns:p="http://schemas.openxmlformats.org/presentationml/2006/main">
  <p:tag name="ORIGINALHEIGHT" val="4.936928"/>
  <p:tag name="ORIGINALWIDTH" val="4.469525"/>
  <p:tag name="EMFCHILD" val="True"/>
</p:tagLst>
</file>

<file path=ppt/tags/tag103.xml><?xml version="1.0" encoding="utf-8"?>
<p:tagLst xmlns:a="http://schemas.openxmlformats.org/drawingml/2006/main" xmlns:r="http://schemas.openxmlformats.org/officeDocument/2006/relationships" xmlns:p="http://schemas.openxmlformats.org/presentationml/2006/main">
  <p:tag name="ORIGINALHEIGHT" val="1.095477"/>
  <p:tag name="ORIGINALWIDTH" val="1.256141"/>
  <p:tag name="EMFCHILD" val="True"/>
</p:tagLst>
</file>

<file path=ppt/tags/tag104.xml><?xml version="1.0" encoding="utf-8"?>
<p:tagLst xmlns:a="http://schemas.openxmlformats.org/drawingml/2006/main" xmlns:r="http://schemas.openxmlformats.org/officeDocument/2006/relationships" xmlns:p="http://schemas.openxmlformats.org/presentationml/2006/main">
  <p:tag name="ORIGINALHEIGHT" val="0.6718897"/>
  <p:tag name="ORIGINALWIDTH" val="1.723542"/>
  <p:tag name="EMFCHILD" val="True"/>
</p:tagLst>
</file>

<file path=ppt/tags/tag105.xml><?xml version="1.0" encoding="utf-8"?>
<p:tagLst xmlns:a="http://schemas.openxmlformats.org/drawingml/2006/main" xmlns:r="http://schemas.openxmlformats.org/officeDocument/2006/relationships" xmlns:p="http://schemas.openxmlformats.org/presentationml/2006/main">
  <p:tag name="ORIGINALHEIGHT" val="1.69433"/>
  <p:tag name="ORIGINALWIDTH" val="1.095476"/>
  <p:tag name="EMFCHILD" val="True"/>
</p:tagLst>
</file>

<file path=ppt/tags/tag106.xml><?xml version="1.0" encoding="utf-8"?>
<p:tagLst xmlns:a="http://schemas.openxmlformats.org/drawingml/2006/main" xmlns:r="http://schemas.openxmlformats.org/officeDocument/2006/relationships" xmlns:p="http://schemas.openxmlformats.org/presentationml/2006/main">
  <p:tag name="ORIGINALHEIGHT" val="2.322406"/>
  <p:tag name="ORIGINALWIDTH" val="1.767366"/>
  <p:tag name="EMFCHILD" val="True"/>
</p:tagLst>
</file>

<file path=ppt/tags/tag107.xml><?xml version="1.0" encoding="utf-8"?>
<p:tagLst xmlns:a="http://schemas.openxmlformats.org/drawingml/2006/main" xmlns:r="http://schemas.openxmlformats.org/officeDocument/2006/relationships" xmlns:p="http://schemas.openxmlformats.org/presentationml/2006/main">
  <p:tag name="ORIGINALHEIGHT" val="1.110079"/>
  <p:tag name="ORIGINALWIDTH" val="1.256141"/>
  <p:tag name="EMFCHILD" val="True"/>
</p:tagLst>
</file>

<file path=ppt/tags/tag108.xml><?xml version="1.0" encoding="utf-8"?>
<p:tagLst xmlns:a="http://schemas.openxmlformats.org/drawingml/2006/main" xmlns:r="http://schemas.openxmlformats.org/officeDocument/2006/relationships" xmlns:p="http://schemas.openxmlformats.org/presentationml/2006/main">
  <p:tag name="ORIGINALHEIGHT" val="2.48307"/>
  <p:tag name="ORIGINALWIDTH" val="2.745983"/>
  <p:tag name="EMFCHILD" val="True"/>
</p:tagLst>
</file>

<file path=ppt/tags/tag109.xml><?xml version="1.0" encoding="utf-8"?>
<p:tagLst xmlns:a="http://schemas.openxmlformats.org/drawingml/2006/main" xmlns:r="http://schemas.openxmlformats.org/officeDocument/2006/relationships" xmlns:p="http://schemas.openxmlformats.org/presentationml/2006/main">
  <p:tag name="ORIGINALHEIGHT" val="3.534724"/>
  <p:tag name="ORIGINALWIDTH" val="0.774138"/>
  <p:tag name="EMFCHILD" val="True"/>
</p:tagLst>
</file>

<file path=ppt/tags/tag11.xml><?xml version="1.0" encoding="utf-8"?>
<p:tagLst xmlns:a="http://schemas.openxmlformats.org/drawingml/2006/main" xmlns:r="http://schemas.openxmlformats.org/officeDocument/2006/relationships" xmlns:p="http://schemas.openxmlformats.org/presentationml/2006/main">
  <p:tag name="ORIGINALHEIGHT" val="2.56252"/>
  <p:tag name="ORIGINALWIDTH" val="1.93752"/>
  <p:tag name="LATEXADDIN" val="\documentclass{article}&#10;\usepackage{amsmath}&#10;\pagestyle{empty}&#10;\begin{document}&#10;&#10;$$p_\theta(x)$$&#10;&#10;&#10;\end{document}"/>
  <p:tag name="IGUANATEXSIZE" val="20"/>
  <p:tag name="IGUANATEXCURSOR" val="91"/>
  <p:tag name="TRANSPARENCY" val="True"/>
  <p:tag name="FILENAME" val=""/>
  <p:tag name="LATEXENGINEID" val="1"/>
  <p:tag name="TEMPFOLDER" val="C:\Users\anwan\Documents\iguana_tex_dir\"/>
  <p:tag name="LATEXFORMHEIGHT" val="312"/>
  <p:tag name="LATEXFORMWIDTH" val="384"/>
  <p:tag name="LATEXFORMWRAP" val="True"/>
  <p:tag name="BITMAPVECTOR" val="1"/>
  <p:tag name="EMFCHILD" val="True"/>
</p:tagLst>
</file>

<file path=ppt/tags/tag110.xml><?xml version="1.0" encoding="utf-8"?>
<p:tagLst xmlns:a="http://schemas.openxmlformats.org/drawingml/2006/main" xmlns:r="http://schemas.openxmlformats.org/officeDocument/2006/relationships" xmlns:p="http://schemas.openxmlformats.org/presentationml/2006/main">
  <p:tag name="ORIGINALHEIGHT" val="1.606693"/>
  <p:tag name="ORIGINALWIDTH" val="1.226928"/>
  <p:tag name="EMFCHILD" val="True"/>
</p:tagLst>
</file>

<file path=ppt/tags/tag111.xml><?xml version="1.0" encoding="utf-8"?>
<p:tagLst xmlns:a="http://schemas.openxmlformats.org/drawingml/2006/main" xmlns:r="http://schemas.openxmlformats.org/officeDocument/2006/relationships" xmlns:p="http://schemas.openxmlformats.org/presentationml/2006/main">
  <p:tag name="ORIGINALHEIGHT" val="1.562878"/>
  <p:tag name="ORIGINALWIDTH" val="0.8033506"/>
  <p:tag name="EMFCHILD" val="True"/>
</p:tagLst>
</file>

<file path=ppt/tags/tag112.xml><?xml version="1.0" encoding="utf-8"?>
<p:tagLst xmlns:a="http://schemas.openxmlformats.org/drawingml/2006/main" xmlns:r="http://schemas.openxmlformats.org/officeDocument/2006/relationships" xmlns:p="http://schemas.openxmlformats.org/presentationml/2006/main">
  <p:tag name="ORIGINALHEIGHT" val="1.811181"/>
  <p:tag name="ORIGINALWIDTH" val="1.738153"/>
  <p:tag name="EMFCHILD" val="True"/>
</p:tagLst>
</file>

<file path=ppt/tags/tag113.xml><?xml version="1.0" encoding="utf-8"?>
<p:tagLst xmlns:a="http://schemas.openxmlformats.org/drawingml/2006/main" xmlns:r="http://schemas.openxmlformats.org/officeDocument/2006/relationships" xmlns:p="http://schemas.openxmlformats.org/presentationml/2006/main">
  <p:tag name="ORIGINALHEIGHT" val="1.080866"/>
  <p:tag name="ORIGINALWIDTH" val="1.256141"/>
  <p:tag name="EMFCHILD" val="True"/>
</p:tagLst>
</file>

<file path=ppt/tags/tag114.xml><?xml version="1.0" encoding="utf-8"?>
<p:tagLst xmlns:a="http://schemas.openxmlformats.org/drawingml/2006/main" xmlns:r="http://schemas.openxmlformats.org/officeDocument/2006/relationships" xmlns:p="http://schemas.openxmlformats.org/presentationml/2006/main">
  <p:tag name="ORIGINALHEIGHT" val="1.066264"/>
  <p:tag name="ORIGINALWIDTH" val="0.3943744"/>
  <p:tag name="EMFCHILD" val="True"/>
</p:tagLst>
</file>

<file path=ppt/tags/tag115.xml><?xml version="1.0" encoding="utf-8"?>
<p:tagLst xmlns:a="http://schemas.openxmlformats.org/drawingml/2006/main" xmlns:r="http://schemas.openxmlformats.org/officeDocument/2006/relationships" xmlns:p="http://schemas.openxmlformats.org/presentationml/2006/main">
  <p:tag name="ORIGINALHEIGHT" val="1.606693"/>
  <p:tag name="ORIGINALWIDTH" val="1.548267"/>
  <p:tag name="EMFCHILD" val="True"/>
</p:tagLst>
</file>

<file path=ppt/tags/tag116.xml><?xml version="1.0" encoding="utf-8"?>
<p:tagLst xmlns:a="http://schemas.openxmlformats.org/drawingml/2006/main" xmlns:r="http://schemas.openxmlformats.org/officeDocument/2006/relationships" xmlns:p="http://schemas.openxmlformats.org/presentationml/2006/main">
  <p:tag name="ORIGINALHEIGHT" val="1.562878"/>
  <p:tag name="ORIGINALWIDTH" val="0.8033506"/>
  <p:tag name="EMFCHILD" val="True"/>
</p:tagLst>
</file>

<file path=ppt/tags/tag117.xml><?xml version="1.0" encoding="utf-8"?>
<p:tagLst xmlns:a="http://schemas.openxmlformats.org/drawingml/2006/main" xmlns:r="http://schemas.openxmlformats.org/officeDocument/2006/relationships" xmlns:p="http://schemas.openxmlformats.org/presentationml/2006/main">
  <p:tag name="ORIGINALHEIGHT" val="1.811181"/>
  <p:tag name="ORIGINALWIDTH" val="1.738153"/>
  <p:tag name="EMFCHILD" val="True"/>
</p:tagLst>
</file>

<file path=ppt/tags/tag118.xml><?xml version="1.0" encoding="utf-8"?>
<p:tagLst xmlns:a="http://schemas.openxmlformats.org/drawingml/2006/main" xmlns:r="http://schemas.openxmlformats.org/officeDocument/2006/relationships" xmlns:p="http://schemas.openxmlformats.org/presentationml/2006/main">
  <p:tag name="ORIGINALHEIGHT" val="1.080866"/>
  <p:tag name="ORIGINALWIDTH" val="1.270752"/>
  <p:tag name="EMFCHILD" val="True"/>
</p:tagLst>
</file>

<file path=ppt/tags/tag119.xml><?xml version="1.0" encoding="utf-8"?>
<p:tagLst xmlns:a="http://schemas.openxmlformats.org/drawingml/2006/main" xmlns:r="http://schemas.openxmlformats.org/officeDocument/2006/relationships" xmlns:p="http://schemas.openxmlformats.org/presentationml/2006/main">
  <p:tag name="ORIGINALHEIGHT" val="3.534724"/>
  <p:tag name="ORIGINALWIDTH" val="0.7887397"/>
  <p:tag name="EMFCHILD" val="True"/>
</p:tagLst>
</file>

<file path=ppt/tags/tag12.xml><?xml version="1.0" encoding="utf-8"?>
<p:tagLst xmlns:a="http://schemas.openxmlformats.org/drawingml/2006/main" xmlns:r="http://schemas.openxmlformats.org/officeDocument/2006/relationships" xmlns:p="http://schemas.openxmlformats.org/presentationml/2006/main">
  <p:tag name="ORIGINALHEIGHT" val="1.93752"/>
  <p:tag name="ORIGINALWIDTH" val="1.18752"/>
  <p:tag name="EMFCHILD" val="True"/>
</p:tagLst>
</file>

<file path=ppt/tags/tag120.xml><?xml version="1.0" encoding="utf-8"?>
<p:tagLst xmlns:a="http://schemas.openxmlformats.org/drawingml/2006/main" xmlns:r="http://schemas.openxmlformats.org/officeDocument/2006/relationships" xmlns:p="http://schemas.openxmlformats.org/presentationml/2006/main">
  <p:tag name="ORIGINALHEIGHT" val="6.00456"/>
  <p:tag name="ORIGINALWIDTH" val="25.50801"/>
  <p:tag name="LATEXADDIN" val="\documentclass{article}&#10;\usepackage{amsmath}&#10;\usepackage{amssymb}&#10;&#10;\DeclareMathOperator*{\argmax}{arg\,max}&#10;\DeclareMathOperator*{\argmin}{arg\,min}&#10;&#10;\pagestyle{empty}&#10;\begin{document}&#10;&#10;$$\hat{\pi} = \argmax_{\pi} J(\pi)$$&#10;&#10;&#10;\end{document}"/>
  <p:tag name="IGUANATEXSIZE" val="20"/>
  <p:tag name="IGUANATEXCURSOR" val="220"/>
  <p:tag name="TRANSPARENCY" val="True"/>
  <p:tag name="FILENAME" val=""/>
  <p:tag name="LATEXENGINEID" val="1"/>
  <p:tag name="TEMPFOLDER" val="C:\Users\anwan\Documents\iguana_tex_dir\"/>
  <p:tag name="LATEXFORMHEIGHT" val="312"/>
  <p:tag name="LATEXFORMWIDTH" val="384"/>
  <p:tag name="LATEXFORMWRAP" val="True"/>
  <p:tag name="BITMAPVECTOR" val="1"/>
</p:tagLst>
</file>

<file path=ppt/tags/tag121.xml><?xml version="1.0" encoding="utf-8"?>
<p:tagLst xmlns:a="http://schemas.openxmlformats.org/drawingml/2006/main" xmlns:r="http://schemas.openxmlformats.org/officeDocument/2006/relationships" xmlns:p="http://schemas.openxmlformats.org/presentationml/2006/main">
  <p:tag name="ORIGINALHEIGHT" val="10.55849"/>
  <p:tag name="ORIGINALWIDTH" val="78.56583"/>
  <p:tag name="LATEXADDIN" val="\documentclass{article}&#10;\usepackage{amsmath}&#10;\usepackage{amssymb}&#10;\pagestyle{empty}&#10;\begin{document}&#10;&#10;$$J(\pi)= \mathbb{E}_{a_t \sim \pi(\cdot|s_t), s_{t+1} \sim \mathcal{T}(\cdot | s_t, a_t), s_0 \sim \mathcal{T}_0} \left[ \sum_{t=0}^T \gamma^t \mathcal{R}(s_t, a_t)\right] $$&#10;&#10;\end{document}"/>
  <p:tag name="IGUANATEXSIZE" val="20"/>
  <p:tag name="IGUANATEXCURSOR" val="273"/>
  <p:tag name="TRANSPARENCY" val="True"/>
  <p:tag name="FILENAME" val=""/>
  <p:tag name="LATEXENGINEID" val="1"/>
  <p:tag name="TEMPFOLDER" val="C:\Users\anwan\Documents\iguana_tex_dir\"/>
  <p:tag name="LATEXFORMHEIGHT" val="312"/>
  <p:tag name="LATEXFORMWIDTH" val="384"/>
  <p:tag name="LATEXFORMWRAP" val="True"/>
  <p:tag name="BITMAPVECTOR" val="1"/>
</p:tagLst>
</file>

<file path=ppt/tags/tag122.xml><?xml version="1.0" encoding="utf-8"?>
<p:tagLst xmlns:a="http://schemas.openxmlformats.org/drawingml/2006/main" xmlns:r="http://schemas.openxmlformats.org/officeDocument/2006/relationships" xmlns:p="http://schemas.openxmlformats.org/presentationml/2006/main">
  <p:tag name="ORIGINALHEIGHT" val="2.476504"/>
  <p:tag name="ORIGINALWIDTH" val="1.88333"/>
  <p:tag name="LATEXADDIN" val="\documentclass{article}&#10;\usepackage{amsmath}&#10;\usepackage{amssymb}&#10;\pagestyle{empty}&#10;\begin{document}&#10;&#10;$$J(\pi)= \mathbb{E}_{a_t \sim \pi(\cdot|s_t), s_{t+1} \sim \mathcal{T}(\cdot | s_t, a_t), s_0 \sim \mathcal{T}_0} \left[ \sum_{t=0}^T \gamma^t \mathcal{R}(s_t, a_t)\right] $$&#10;&#10;\end{document}"/>
  <p:tag name="IGUANATEXSIZE" val="20"/>
  <p:tag name="IGUANATEXCURSOR" val="273"/>
  <p:tag name="TRANSPARENCY" val="True"/>
  <p:tag name="FILENAME" val=""/>
  <p:tag name="LATEXENGINEID" val="1"/>
  <p:tag name="TEMPFOLDER" val="C:\Users\anwan\Documents\iguana_tex_dir\"/>
  <p:tag name="LATEXFORMHEIGHT" val="312"/>
  <p:tag name="LATEXFORMWIDTH" val="384"/>
  <p:tag name="LATEXFORMWRAP" val="True"/>
  <p:tag name="BITMAPVECTOR" val="1"/>
  <p:tag name="EMFCHILD" val="True"/>
</p:tagLst>
</file>

<file path=ppt/tags/tag123.xml><?xml version="1.0" encoding="utf-8"?>
<p:tagLst xmlns:a="http://schemas.openxmlformats.org/drawingml/2006/main" xmlns:r="http://schemas.openxmlformats.org/officeDocument/2006/relationships" xmlns:p="http://schemas.openxmlformats.org/presentationml/2006/main">
  <p:tag name="ORIGINALHEIGHT" val="3.514557"/>
  <p:tag name="ORIGINALWIDTH" val="0.7859595"/>
  <p:tag name="EMFCHILD" val="True"/>
</p:tagLst>
</file>

<file path=ppt/tags/tag124.xml><?xml version="1.0" encoding="utf-8"?>
<p:tagLst xmlns:a="http://schemas.openxmlformats.org/drawingml/2006/main" xmlns:r="http://schemas.openxmlformats.org/officeDocument/2006/relationships" xmlns:p="http://schemas.openxmlformats.org/presentationml/2006/main">
  <p:tag name="ORIGINALHEIGHT" val="1.557085"/>
  <p:tag name="ORIGINALWIDTH" val="1.809179"/>
  <p:tag name="EMFCHILD" val="True"/>
</p:tagLst>
</file>

<file path=ppt/tags/tag125.xml><?xml version="1.0" encoding="utf-8"?>
<p:tagLst xmlns:a="http://schemas.openxmlformats.org/drawingml/2006/main" xmlns:r="http://schemas.openxmlformats.org/officeDocument/2006/relationships" xmlns:p="http://schemas.openxmlformats.org/presentationml/2006/main">
  <p:tag name="ORIGINALHEIGHT" val="3.514557"/>
  <p:tag name="ORIGINALWIDTH" val="0.7711255"/>
  <p:tag name="EMFCHILD" val="True"/>
</p:tagLst>
</file>

<file path=ppt/tags/tag126.xml><?xml version="1.0" encoding="utf-8"?>
<p:tagLst xmlns:a="http://schemas.openxmlformats.org/drawingml/2006/main" xmlns:r="http://schemas.openxmlformats.org/officeDocument/2006/relationships" xmlns:p="http://schemas.openxmlformats.org/presentationml/2006/main">
  <p:tag name="ORIGINALHEIGHT" val="0.8156182"/>
  <p:tag name="ORIGINALWIDTH" val="2.239235"/>
  <p:tag name="EMFCHILD" val="True"/>
</p:tagLst>
</file>

<file path=ppt/tags/tag127.xml><?xml version="1.0" encoding="utf-8"?>
<p:tagLst xmlns:a="http://schemas.openxmlformats.org/drawingml/2006/main" xmlns:r="http://schemas.openxmlformats.org/officeDocument/2006/relationships" xmlns:p="http://schemas.openxmlformats.org/presentationml/2006/main">
  <p:tag name="ORIGINALHEIGHT" val="2.417186"/>
  <p:tag name="ORIGINALWIDTH" val="2.105766"/>
  <p:tag name="EMFCHILD" val="True"/>
</p:tagLst>
</file>

<file path=ppt/tags/tag128.xml><?xml version="1.0" encoding="utf-8"?>
<p:tagLst xmlns:a="http://schemas.openxmlformats.org/drawingml/2006/main" xmlns:r="http://schemas.openxmlformats.org/officeDocument/2006/relationships" xmlns:p="http://schemas.openxmlformats.org/presentationml/2006/main">
  <p:tag name="ORIGINALHEIGHT" val="1.097371"/>
  <p:tag name="ORIGINALWIDTH" val="1.201181"/>
  <p:tag name="EMFCHILD" val="True"/>
</p:tagLst>
</file>

<file path=ppt/tags/tag129.xml><?xml version="1.0" encoding="utf-8"?>
<p:tagLst xmlns:a="http://schemas.openxmlformats.org/drawingml/2006/main" xmlns:r="http://schemas.openxmlformats.org/officeDocument/2006/relationships" xmlns:p="http://schemas.openxmlformats.org/presentationml/2006/main">
  <p:tag name="ORIGINALHEIGHT" val="1.112205"/>
  <p:tag name="ORIGINALWIDTH" val="0.6524908"/>
  <p:tag name="EMFCHILD" val="True"/>
</p:tagLst>
</file>

<file path=ppt/tags/tag13.xml><?xml version="1.0" encoding="utf-8"?>
<p:tagLst xmlns:a="http://schemas.openxmlformats.org/drawingml/2006/main" xmlns:r="http://schemas.openxmlformats.org/officeDocument/2006/relationships" xmlns:p="http://schemas.openxmlformats.org/presentationml/2006/main">
  <p:tag name="ORIGINALHEIGHT" val="3.93752"/>
  <p:tag name="ORIGINALWIDTH" val="0.875"/>
  <p:tag name="EMFCHILD" val="True"/>
</p:tagLst>
</file>

<file path=ppt/tags/tag130.xml><?xml version="1.0" encoding="utf-8"?>
<p:tagLst xmlns:a="http://schemas.openxmlformats.org/drawingml/2006/main" xmlns:r="http://schemas.openxmlformats.org/officeDocument/2006/relationships" xmlns:p="http://schemas.openxmlformats.org/presentationml/2006/main">
  <p:tag name="ORIGINALHEIGHT" val="0.6524907"/>
  <p:tag name="ORIGINALWIDTH" val="1.735037"/>
  <p:tag name="EMFCHILD" val="True"/>
</p:tagLst>
</file>

<file path=ppt/tags/tag131.xml><?xml version="1.0" encoding="utf-8"?>
<p:tagLst xmlns:a="http://schemas.openxmlformats.org/drawingml/2006/main" xmlns:r="http://schemas.openxmlformats.org/officeDocument/2006/relationships" xmlns:p="http://schemas.openxmlformats.org/presentationml/2006/main">
  <p:tag name="ORIGINALHEIGHT" val="1.082546"/>
  <p:tag name="ORIGINALWIDTH" val="1.408792"/>
  <p:tag name="EMFCHILD" val="True"/>
</p:tagLst>
</file>

<file path=ppt/tags/tag132.xml><?xml version="1.0" encoding="utf-8"?>
<p:tagLst xmlns:a="http://schemas.openxmlformats.org/drawingml/2006/main" xmlns:r="http://schemas.openxmlformats.org/officeDocument/2006/relationships" xmlns:p="http://schemas.openxmlformats.org/presentationml/2006/main">
  <p:tag name="ORIGINALHEIGHT" val="2.46167"/>
  <p:tag name="ORIGINALWIDTH" val="0.6080075"/>
  <p:tag name="EMFCHILD" val="True"/>
</p:tagLst>
</file>

<file path=ppt/tags/tag133.xml><?xml version="1.0" encoding="utf-8"?>
<p:tagLst xmlns:a="http://schemas.openxmlformats.org/drawingml/2006/main" xmlns:r="http://schemas.openxmlformats.org/officeDocument/2006/relationships" xmlns:p="http://schemas.openxmlformats.org/presentationml/2006/main">
  <p:tag name="ORIGINALHEIGHT" val="0.281762"/>
  <p:tag name="ORIGINALWIDTH" val="0.2669281"/>
  <p:tag name="EMFCHILD" val="True"/>
</p:tagLst>
</file>

<file path=ppt/tags/tag134.xml><?xml version="1.0" encoding="utf-8"?>
<p:tagLst xmlns:a="http://schemas.openxmlformats.org/drawingml/2006/main" xmlns:r="http://schemas.openxmlformats.org/officeDocument/2006/relationships" xmlns:p="http://schemas.openxmlformats.org/presentationml/2006/main">
  <p:tag name="ORIGINALHEIGHT" val="2.46167"/>
  <p:tag name="ORIGINALWIDTH" val="0.1186347"/>
  <p:tag name="EMFCHILD" val="True"/>
</p:tagLst>
</file>

<file path=ppt/tags/tag135.xml><?xml version="1.0" encoding="utf-8"?>
<p:tagLst xmlns:a="http://schemas.openxmlformats.org/drawingml/2006/main" xmlns:r="http://schemas.openxmlformats.org/officeDocument/2006/relationships" xmlns:p="http://schemas.openxmlformats.org/presentationml/2006/main">
  <p:tag name="ORIGINALHEIGHT" val="1.097371"/>
  <p:tag name="ORIGINALWIDTH" val="0.9342529"/>
  <p:tag name="EMFCHILD" val="True"/>
</p:tagLst>
</file>

<file path=ppt/tags/tag136.xml><?xml version="1.0" encoding="utf-8"?>
<p:tagLst xmlns:a="http://schemas.openxmlformats.org/drawingml/2006/main" xmlns:r="http://schemas.openxmlformats.org/officeDocument/2006/relationships" xmlns:p="http://schemas.openxmlformats.org/presentationml/2006/main">
  <p:tag name="ORIGINALHEIGHT" val="1.112205"/>
  <p:tag name="ORIGINALWIDTH" val="0.6524908"/>
  <p:tag name="EMFCHILD" val="True"/>
</p:tagLst>
</file>

<file path=ppt/tags/tag137.xml><?xml version="1.0" encoding="utf-8"?>
<p:tagLst xmlns:a="http://schemas.openxmlformats.org/drawingml/2006/main" xmlns:r="http://schemas.openxmlformats.org/officeDocument/2006/relationships" xmlns:p="http://schemas.openxmlformats.org/presentationml/2006/main">
  <p:tag name="ORIGINALHEIGHT" val="2.46167"/>
  <p:tag name="ORIGINALWIDTH" val="0.5931734"/>
  <p:tag name="EMFCHILD" val="True"/>
</p:tagLst>
</file>

<file path=ppt/tags/tag138.xml><?xml version="1.0" encoding="utf-8"?>
<p:tagLst xmlns:a="http://schemas.openxmlformats.org/drawingml/2006/main" xmlns:r="http://schemas.openxmlformats.org/officeDocument/2006/relationships" xmlns:p="http://schemas.openxmlformats.org/presentationml/2006/main">
  <p:tag name="ORIGINALHEIGHT" val="0.7711254"/>
  <p:tag name="ORIGINALWIDTH" val="0.2965867"/>
  <p:tag name="EMFCHILD" val="True"/>
</p:tagLst>
</file>

<file path=ppt/tags/tag139.xml><?xml version="1.0" encoding="utf-8"?>
<p:tagLst xmlns:a="http://schemas.openxmlformats.org/drawingml/2006/main" xmlns:r="http://schemas.openxmlformats.org/officeDocument/2006/relationships" xmlns:p="http://schemas.openxmlformats.org/presentationml/2006/main">
  <p:tag name="ORIGINALHEIGHT" val="1.097371"/>
  <p:tag name="ORIGINALWIDTH" val="0.9342529"/>
  <p:tag name="EMFCHILD" val="True"/>
</p:tagLst>
</file>

<file path=ppt/tags/tag14.xml><?xml version="1.0" encoding="utf-8"?>
<p:tagLst xmlns:a="http://schemas.openxmlformats.org/drawingml/2006/main" xmlns:r="http://schemas.openxmlformats.org/officeDocument/2006/relationships" xmlns:p="http://schemas.openxmlformats.org/presentationml/2006/main">
  <p:tag name="ORIGINALHEIGHT" val="1.81252"/>
  <p:tag name="ORIGINALWIDTH" val="1.81252"/>
  <p:tag name="EMFCHILD" val="True"/>
</p:tagLst>
</file>

<file path=ppt/tags/tag140.xml><?xml version="1.0" encoding="utf-8"?>
<p:tagLst xmlns:a="http://schemas.openxmlformats.org/drawingml/2006/main" xmlns:r="http://schemas.openxmlformats.org/officeDocument/2006/relationships" xmlns:p="http://schemas.openxmlformats.org/presentationml/2006/main">
  <p:tag name="ORIGINALHEIGHT" val="1.112205"/>
  <p:tag name="ORIGINALWIDTH" val="0.6376662"/>
  <p:tag name="EMFCHILD" val="True"/>
</p:tagLst>
</file>

<file path=ppt/tags/tag141.xml><?xml version="1.0" encoding="utf-8"?>
<p:tagLst xmlns:a="http://schemas.openxmlformats.org/drawingml/2006/main" xmlns:r="http://schemas.openxmlformats.org/officeDocument/2006/relationships" xmlns:p="http://schemas.openxmlformats.org/presentationml/2006/main">
  <p:tag name="ORIGINALHEIGHT" val="1.453275"/>
  <p:tag name="ORIGINALWIDTH" val="1.393958"/>
  <p:tag name="EMFCHILD" val="True"/>
</p:tagLst>
</file>

<file path=ppt/tags/tag142.xml><?xml version="1.0" encoding="utf-8"?>
<p:tagLst xmlns:a="http://schemas.openxmlformats.org/drawingml/2006/main" xmlns:r="http://schemas.openxmlformats.org/officeDocument/2006/relationships" xmlns:p="http://schemas.openxmlformats.org/presentationml/2006/main">
  <p:tag name="ORIGINALHEIGHT" val="1.156688"/>
  <p:tag name="ORIGINALWIDTH" val="0.6969835"/>
  <p:tag name="EMFCHILD" val="True"/>
</p:tagLst>
</file>

<file path=ppt/tags/tag143.xml><?xml version="1.0" encoding="utf-8"?>
<p:tagLst xmlns:a="http://schemas.openxmlformats.org/drawingml/2006/main" xmlns:r="http://schemas.openxmlformats.org/officeDocument/2006/relationships" xmlns:p="http://schemas.openxmlformats.org/presentationml/2006/main">
  <p:tag name="ORIGINALHEIGHT" val="0.6524907"/>
  <p:tag name="ORIGINALWIDTH" val="1.735037"/>
  <p:tag name="EMFCHILD" val="True"/>
</p:tagLst>
</file>

<file path=ppt/tags/tag144.xml><?xml version="1.0" encoding="utf-8"?>
<p:tagLst xmlns:a="http://schemas.openxmlformats.org/drawingml/2006/main" xmlns:r="http://schemas.openxmlformats.org/officeDocument/2006/relationships" xmlns:p="http://schemas.openxmlformats.org/presentationml/2006/main">
  <p:tag name="ORIGINALHEIGHT" val="1.927814"/>
  <p:tag name="ORIGINALWIDTH" val="2.076107"/>
  <p:tag name="EMFCHILD" val="True"/>
</p:tagLst>
</file>

<file path=ppt/tags/tag145.xml><?xml version="1.0" encoding="utf-8"?>
<p:tagLst xmlns:a="http://schemas.openxmlformats.org/drawingml/2006/main" xmlns:r="http://schemas.openxmlformats.org/officeDocument/2006/relationships" xmlns:p="http://schemas.openxmlformats.org/presentationml/2006/main">
  <p:tag name="ORIGINALHEIGHT" val="2.46167"/>
  <p:tag name="ORIGINALWIDTH" val="0.6080075"/>
  <p:tag name="EMFCHILD" val="True"/>
</p:tagLst>
</file>

<file path=ppt/tags/tag146.xml><?xml version="1.0" encoding="utf-8"?>
<p:tagLst xmlns:a="http://schemas.openxmlformats.org/drawingml/2006/main" xmlns:r="http://schemas.openxmlformats.org/officeDocument/2006/relationships" xmlns:p="http://schemas.openxmlformats.org/presentationml/2006/main">
  <p:tag name="ORIGINALHEIGHT" val="0.281762"/>
  <p:tag name="ORIGINALWIDTH" val="0.2669281"/>
  <p:tag name="EMFCHILD" val="True"/>
</p:tagLst>
</file>

<file path=ppt/tags/tag147.xml><?xml version="1.0" encoding="utf-8"?>
<p:tagLst xmlns:a="http://schemas.openxmlformats.org/drawingml/2006/main" xmlns:r="http://schemas.openxmlformats.org/officeDocument/2006/relationships" xmlns:p="http://schemas.openxmlformats.org/presentationml/2006/main">
  <p:tag name="ORIGINALHEIGHT" val="2.46167"/>
  <p:tag name="ORIGINALWIDTH" val="0.1186347"/>
  <p:tag name="EMFCHILD" val="True"/>
</p:tagLst>
</file>

<file path=ppt/tags/tag148.xml><?xml version="1.0" encoding="utf-8"?>
<p:tagLst xmlns:a="http://schemas.openxmlformats.org/drawingml/2006/main" xmlns:r="http://schemas.openxmlformats.org/officeDocument/2006/relationships" xmlns:p="http://schemas.openxmlformats.org/presentationml/2006/main">
  <p:tag name="ORIGINALHEIGHT" val="1.097371"/>
  <p:tag name="ORIGINALWIDTH" val="0.9490775"/>
  <p:tag name="EMFCHILD" val="True"/>
</p:tagLst>
</file>

<file path=ppt/tags/tag149.xml><?xml version="1.0" encoding="utf-8"?>
<p:tagLst xmlns:a="http://schemas.openxmlformats.org/drawingml/2006/main" xmlns:r="http://schemas.openxmlformats.org/officeDocument/2006/relationships" xmlns:p="http://schemas.openxmlformats.org/presentationml/2006/main">
  <p:tag name="ORIGINALHEIGHT" val="1.112205"/>
  <p:tag name="ORIGINALWIDTH" val="0.6524908"/>
  <p:tag name="EMFCHILD" val="True"/>
</p:tagLst>
</file>

<file path=ppt/tags/tag15.xml><?xml version="1.0" encoding="utf-8"?>
<p:tagLst xmlns:a="http://schemas.openxmlformats.org/drawingml/2006/main" xmlns:r="http://schemas.openxmlformats.org/officeDocument/2006/relationships" xmlns:p="http://schemas.openxmlformats.org/presentationml/2006/main">
  <p:tag name="ORIGINALHEIGHT" val="3.93752"/>
  <p:tag name="ORIGINALWIDTH" val="0.875"/>
  <p:tag name="EMFCHILD" val="True"/>
</p:tagLst>
</file>

<file path=ppt/tags/tag150.xml><?xml version="1.0" encoding="utf-8"?>
<p:tagLst xmlns:a="http://schemas.openxmlformats.org/drawingml/2006/main" xmlns:r="http://schemas.openxmlformats.org/officeDocument/2006/relationships" xmlns:p="http://schemas.openxmlformats.org/presentationml/2006/main">
  <p:tag name="ORIGINALHEIGHT" val="0.7711254"/>
  <p:tag name="ORIGINALWIDTH" val="0.3114207"/>
  <p:tag name="EMFCHILD" val="True"/>
</p:tagLst>
</file>

<file path=ppt/tags/tag151.xml><?xml version="1.0" encoding="utf-8"?>
<p:tagLst xmlns:a="http://schemas.openxmlformats.org/drawingml/2006/main" xmlns:r="http://schemas.openxmlformats.org/officeDocument/2006/relationships" xmlns:p="http://schemas.openxmlformats.org/presentationml/2006/main">
  <p:tag name="ORIGINALHEIGHT" val="1.097371"/>
  <p:tag name="ORIGINALWIDTH" val="1.201181"/>
  <p:tag name="EMFCHILD" val="True"/>
</p:tagLst>
</file>

<file path=ppt/tags/tag152.xml><?xml version="1.0" encoding="utf-8"?>
<p:tagLst xmlns:a="http://schemas.openxmlformats.org/drawingml/2006/main" xmlns:r="http://schemas.openxmlformats.org/officeDocument/2006/relationships" xmlns:p="http://schemas.openxmlformats.org/presentationml/2006/main">
  <p:tag name="ORIGINALHEIGHT" val="1.112205"/>
  <p:tag name="ORIGINALWIDTH" val="0.6524908"/>
  <p:tag name="EMFCHILD" val="True"/>
</p:tagLst>
</file>

<file path=ppt/tags/tag153.xml><?xml version="1.0" encoding="utf-8"?>
<p:tagLst xmlns:a="http://schemas.openxmlformats.org/drawingml/2006/main" xmlns:r="http://schemas.openxmlformats.org/officeDocument/2006/relationships" xmlns:p="http://schemas.openxmlformats.org/presentationml/2006/main">
  <p:tag name="ORIGINALHEIGHT" val="2.46167"/>
  <p:tag name="ORIGINALWIDTH" val="0.6080075"/>
  <p:tag name="EMFCHILD" val="True"/>
</p:tagLst>
</file>

<file path=ppt/tags/tag154.xml><?xml version="1.0" encoding="utf-8"?>
<p:tagLst xmlns:a="http://schemas.openxmlformats.org/drawingml/2006/main" xmlns:r="http://schemas.openxmlformats.org/officeDocument/2006/relationships" xmlns:p="http://schemas.openxmlformats.org/presentationml/2006/main">
  <p:tag name="ORIGINALHEIGHT" val="0.7711254"/>
  <p:tag name="ORIGINALWIDTH" val="0.2965867"/>
  <p:tag name="EMFCHILD" val="True"/>
</p:tagLst>
</file>

<file path=ppt/tags/tag155.xml><?xml version="1.0" encoding="utf-8"?>
<p:tagLst xmlns:a="http://schemas.openxmlformats.org/drawingml/2006/main" xmlns:r="http://schemas.openxmlformats.org/officeDocument/2006/relationships" xmlns:p="http://schemas.openxmlformats.org/presentationml/2006/main">
  <p:tag name="ORIGINALHEIGHT" val="1.097371"/>
  <p:tag name="ORIGINALWIDTH" val="0.9342529"/>
  <p:tag name="EMFCHILD" val="True"/>
</p:tagLst>
</file>

<file path=ppt/tags/tag156.xml><?xml version="1.0" encoding="utf-8"?>
<p:tagLst xmlns:a="http://schemas.openxmlformats.org/drawingml/2006/main" xmlns:r="http://schemas.openxmlformats.org/officeDocument/2006/relationships" xmlns:p="http://schemas.openxmlformats.org/presentationml/2006/main">
  <p:tag name="ORIGINALHEIGHT" val="1.201181"/>
  <p:tag name="ORIGINALWIDTH" val="0.8749356"/>
  <p:tag name="EMFCHILD" val="True"/>
</p:tagLst>
</file>

<file path=ppt/tags/tag157.xml><?xml version="1.0" encoding="utf-8"?>
<p:tagLst xmlns:a="http://schemas.openxmlformats.org/drawingml/2006/main" xmlns:r="http://schemas.openxmlformats.org/officeDocument/2006/relationships" xmlns:p="http://schemas.openxmlformats.org/presentationml/2006/main">
  <p:tag name="ORIGINALHEIGHT" val="0.6524907"/>
  <p:tag name="ORIGINALWIDTH" val="1.735037"/>
  <p:tag name="EMFCHILD" val="True"/>
</p:tagLst>
</file>

<file path=ppt/tags/tag158.xml><?xml version="1.0" encoding="utf-8"?>
<p:tagLst xmlns:a="http://schemas.openxmlformats.org/drawingml/2006/main" xmlns:r="http://schemas.openxmlformats.org/officeDocument/2006/relationships" xmlns:p="http://schemas.openxmlformats.org/presentationml/2006/main">
  <p:tag name="ORIGINALHEIGHT" val="1.927814"/>
  <p:tag name="ORIGINALWIDTH" val="2.061283"/>
  <p:tag name="EMFCHILD" val="True"/>
</p:tagLst>
</file>

<file path=ppt/tags/tag159.xml><?xml version="1.0" encoding="utf-8"?>
<p:tagLst xmlns:a="http://schemas.openxmlformats.org/drawingml/2006/main" xmlns:r="http://schemas.openxmlformats.org/officeDocument/2006/relationships" xmlns:p="http://schemas.openxmlformats.org/presentationml/2006/main">
  <p:tag name="ORIGINALHEIGHT" val="1.201181"/>
  <p:tag name="ORIGINALWIDTH" val="0.8749356"/>
  <p:tag name="EMFCHILD" val="True"/>
</p:tagLst>
</file>

<file path=ppt/tags/tag16.xml><?xml version="1.0" encoding="utf-8"?>
<p:tagLst xmlns:a="http://schemas.openxmlformats.org/drawingml/2006/main" xmlns:r="http://schemas.openxmlformats.org/officeDocument/2006/relationships" xmlns:p="http://schemas.openxmlformats.org/presentationml/2006/main">
  <p:tag name="ORIGINALHEIGHT" val="2.56252"/>
  <p:tag name="ORIGINALWIDTH" val="1.875"/>
  <p:tag name="LATEXADDIN" val="\documentclass{article}&#10;\usepackage{amsmath}&#10;\pagestyle{empty}&#10;\begin{document}&#10;&#10;$$p_\theta(y|x)$$&#10;&#10;&#10;\end{document}"/>
  <p:tag name="IGUANATEXSIZE" val="20"/>
  <p:tag name="IGUANATEXCURSOR" val="96"/>
  <p:tag name="TRANSPARENCY" val="True"/>
  <p:tag name="FILENAME" val=""/>
  <p:tag name="LATEXENGINEID" val="1"/>
  <p:tag name="TEMPFOLDER" val="C:\Users\anwan\Documents\iguana_tex_dir\"/>
  <p:tag name="LATEXFORMHEIGHT" val="312"/>
  <p:tag name="LATEXFORMWIDTH" val="384"/>
  <p:tag name="LATEXFORMWRAP" val="True"/>
  <p:tag name="BITMAPVECTOR" val="1"/>
  <p:tag name="EMFCHILD" val="True"/>
</p:tagLst>
</file>

<file path=ppt/tags/tag160.xml><?xml version="1.0" encoding="utf-8"?>
<p:tagLst xmlns:a="http://schemas.openxmlformats.org/drawingml/2006/main" xmlns:r="http://schemas.openxmlformats.org/officeDocument/2006/relationships" xmlns:p="http://schemas.openxmlformats.org/presentationml/2006/main">
  <p:tag name="ORIGINALHEIGHT" val="10.55849"/>
  <p:tag name="ORIGINALWIDTH" val="0.9935702"/>
  <p:tag name="EMFCHILD" val="True"/>
</p:tagLst>
</file>

<file path=ppt/tags/tag161.xml><?xml version="1.0" encoding="utf-8"?>
<p:tagLst xmlns:a="http://schemas.openxmlformats.org/drawingml/2006/main" xmlns:r="http://schemas.openxmlformats.org/officeDocument/2006/relationships" xmlns:p="http://schemas.openxmlformats.org/presentationml/2006/main">
  <p:tag name="ORIGINALHEIGHT" val="1.675719"/>
  <p:tag name="ORIGINALWIDTH" val="1.764696"/>
  <p:tag name="EMFCHILD" val="True"/>
</p:tagLst>
</file>

<file path=ppt/tags/tag162.xml><?xml version="1.0" encoding="utf-8"?>
<p:tagLst xmlns:a="http://schemas.openxmlformats.org/drawingml/2006/main" xmlns:r="http://schemas.openxmlformats.org/officeDocument/2006/relationships" xmlns:p="http://schemas.openxmlformats.org/presentationml/2006/main">
  <p:tag name="ORIGINALHEIGHT" val="4.938173"/>
  <p:tag name="ORIGINALWIDTH" val="4.463635"/>
  <p:tag name="EMFCHILD" val="True"/>
</p:tagLst>
</file>

<file path=ppt/tags/tag163.xml><?xml version="1.0" encoding="utf-8"?>
<p:tagLst xmlns:a="http://schemas.openxmlformats.org/drawingml/2006/main" xmlns:r="http://schemas.openxmlformats.org/officeDocument/2006/relationships" xmlns:p="http://schemas.openxmlformats.org/presentationml/2006/main">
  <p:tag name="ORIGINALHEIGHT" val="1.57191"/>
  <p:tag name="ORIGINALWIDTH" val="0.7859595"/>
  <p:tag name="EMFCHILD" val="True"/>
</p:tagLst>
</file>

<file path=ppt/tags/tag164.xml><?xml version="1.0" encoding="utf-8"?>
<p:tagLst xmlns:a="http://schemas.openxmlformats.org/drawingml/2006/main" xmlns:r="http://schemas.openxmlformats.org/officeDocument/2006/relationships" xmlns:p="http://schemas.openxmlformats.org/presentationml/2006/main">
  <p:tag name="ORIGINALHEIGHT" val="0.6673248"/>
  <p:tag name="ORIGINALWIDTH" val="1.720203"/>
  <p:tag name="EMFCHILD" val="True"/>
</p:tagLst>
</file>

<file path=ppt/tags/tag165.xml><?xml version="1.0" encoding="utf-8"?>
<p:tagLst xmlns:a="http://schemas.openxmlformats.org/drawingml/2006/main" xmlns:r="http://schemas.openxmlformats.org/officeDocument/2006/relationships" xmlns:p="http://schemas.openxmlformats.org/presentationml/2006/main">
  <p:tag name="ORIGINALHEIGHT" val="1.690544"/>
  <p:tag name="ORIGINALWIDTH" val="1.082546"/>
  <p:tag name="EMFCHILD" val="True"/>
</p:tagLst>
</file>

<file path=ppt/tags/tag166.xml><?xml version="1.0" encoding="utf-8"?>
<p:tagLst xmlns:a="http://schemas.openxmlformats.org/drawingml/2006/main" xmlns:r="http://schemas.openxmlformats.org/officeDocument/2006/relationships" xmlns:p="http://schemas.openxmlformats.org/presentationml/2006/main">
  <p:tag name="ORIGINALHEIGHT" val="2.313376"/>
  <p:tag name="ORIGINALWIDTH" val="1.764696"/>
  <p:tag name="EMFCHILD" val="True"/>
</p:tagLst>
</file>

<file path=ppt/tags/tag167.xml><?xml version="1.0" encoding="utf-8"?>
<p:tagLst xmlns:a="http://schemas.openxmlformats.org/drawingml/2006/main" xmlns:r="http://schemas.openxmlformats.org/officeDocument/2006/relationships" xmlns:p="http://schemas.openxmlformats.org/presentationml/2006/main">
  <p:tag name="ORIGINALHEIGHT" val="1.557085"/>
  <p:tag name="ORIGINALWIDTH" val="0.8007842"/>
  <p:tag name="EMFCHILD" val="True"/>
</p:tagLst>
</file>

<file path=ppt/tags/tag168.xml><?xml version="1.0" encoding="utf-8"?>
<p:tagLst xmlns:a="http://schemas.openxmlformats.org/drawingml/2006/main" xmlns:r="http://schemas.openxmlformats.org/officeDocument/2006/relationships" xmlns:p="http://schemas.openxmlformats.org/presentationml/2006/main">
  <p:tag name="ORIGINALHEIGHT" val="2.476504"/>
  <p:tag name="ORIGINALWIDTH" val="2.728598"/>
  <p:tag name="EMFCHILD" val="True"/>
</p:tagLst>
</file>

<file path=ppt/tags/tag169.xml><?xml version="1.0" encoding="utf-8"?>
<p:tagLst xmlns:a="http://schemas.openxmlformats.org/drawingml/2006/main" xmlns:r="http://schemas.openxmlformats.org/officeDocument/2006/relationships" xmlns:p="http://schemas.openxmlformats.org/presentationml/2006/main">
  <p:tag name="ORIGINALHEIGHT" val="3.514557"/>
  <p:tag name="ORIGINALWIDTH" val="0.7711255"/>
  <p:tag name="EMFCHILD" val="True"/>
</p:tagLst>
</file>

<file path=ppt/tags/tag17.xml><?xml version="1.0" encoding="utf-8"?>
<p:tagLst xmlns:a="http://schemas.openxmlformats.org/drawingml/2006/main" xmlns:r="http://schemas.openxmlformats.org/officeDocument/2006/relationships" xmlns:p="http://schemas.openxmlformats.org/presentationml/2006/main">
  <p:tag name="ORIGINALHEIGHT" val="1.93752"/>
  <p:tag name="ORIGINALWIDTH" val="1.125"/>
  <p:tag name="EMFCHILD" val="True"/>
</p:tagLst>
</file>

<file path=ppt/tags/tag170.xml><?xml version="1.0" encoding="utf-8"?>
<p:tagLst xmlns:a="http://schemas.openxmlformats.org/drawingml/2006/main" xmlns:r="http://schemas.openxmlformats.org/officeDocument/2006/relationships" xmlns:p="http://schemas.openxmlformats.org/presentationml/2006/main">
  <p:tag name="ORIGINALHEIGHT" val="1.601568"/>
  <p:tag name="ORIGINALWIDTH" val="1.23084"/>
  <p:tag name="EMFCHILD" val="True"/>
</p:tagLst>
</file>

<file path=ppt/tags/tag171.xml><?xml version="1.0" encoding="utf-8"?>
<p:tagLst xmlns:a="http://schemas.openxmlformats.org/drawingml/2006/main" xmlns:r="http://schemas.openxmlformats.org/officeDocument/2006/relationships" xmlns:p="http://schemas.openxmlformats.org/presentationml/2006/main">
  <p:tag name="ORIGINALHEIGHT" val="1.557085"/>
  <p:tag name="ORIGINALWIDTH" val="0.8007842"/>
  <p:tag name="EMFCHILD" val="True"/>
</p:tagLst>
</file>

<file path=ppt/tags/tag172.xml><?xml version="1.0" encoding="utf-8"?>
<p:tagLst xmlns:a="http://schemas.openxmlformats.org/drawingml/2006/main" xmlns:r="http://schemas.openxmlformats.org/officeDocument/2006/relationships" xmlns:p="http://schemas.openxmlformats.org/presentationml/2006/main">
  <p:tag name="ORIGINALHEIGHT" val="1.052887"/>
  <p:tag name="ORIGINALWIDTH" val="0.3855627"/>
  <p:tag name="EMFCHILD" val="True"/>
</p:tagLst>
</file>

<file path=ppt/tags/tag173.xml><?xml version="1.0" encoding="utf-8"?>
<p:tagLst xmlns:a="http://schemas.openxmlformats.org/drawingml/2006/main" xmlns:r="http://schemas.openxmlformats.org/officeDocument/2006/relationships" xmlns:p="http://schemas.openxmlformats.org/presentationml/2006/main">
  <p:tag name="ORIGINALHEIGHT" val="1.601568"/>
  <p:tag name="ORIGINALWIDTH" val="1.542251"/>
  <p:tag name="EMFCHILD" val="True"/>
</p:tagLst>
</file>

<file path=ppt/tags/tag174.xml><?xml version="1.0" encoding="utf-8"?>
<p:tagLst xmlns:a="http://schemas.openxmlformats.org/drawingml/2006/main" xmlns:r="http://schemas.openxmlformats.org/officeDocument/2006/relationships" xmlns:p="http://schemas.openxmlformats.org/presentationml/2006/main">
  <p:tag name="ORIGINALHEIGHT" val="1.557085"/>
  <p:tag name="ORIGINALWIDTH" val="0.7859595"/>
  <p:tag name="EMFCHILD" val="True"/>
</p:tagLst>
</file>

<file path=ppt/tags/tag175.xml><?xml version="1.0" encoding="utf-8"?>
<p:tagLst xmlns:a="http://schemas.openxmlformats.org/drawingml/2006/main" xmlns:r="http://schemas.openxmlformats.org/officeDocument/2006/relationships" xmlns:p="http://schemas.openxmlformats.org/presentationml/2006/main">
  <p:tag name="ORIGINALHEIGHT" val="3.514557"/>
  <p:tag name="ORIGINALWIDTH" val="0.7711255"/>
  <p:tag name="EMFCHILD" val="True"/>
</p:tagLst>
</file>

<file path=ppt/tags/tag176.xml><?xml version="1.0" encoding="utf-8"?>
<p:tagLst xmlns:a="http://schemas.openxmlformats.org/drawingml/2006/main" xmlns:r="http://schemas.openxmlformats.org/officeDocument/2006/relationships" xmlns:p="http://schemas.openxmlformats.org/presentationml/2006/main">
  <p:tag name="ORIGINALHEIGHT" val="10.55849"/>
  <p:tag name="ORIGINALWIDTH" val="0.9935702"/>
  <p:tag name="EMFCHILD" val="True"/>
</p:tagLst>
</file>

<file path=ppt/tags/tag177.xml><?xml version="1.0" encoding="utf-8"?>
<p:tagLst xmlns:a="http://schemas.openxmlformats.org/drawingml/2006/main" xmlns:r="http://schemas.openxmlformats.org/officeDocument/2006/relationships" xmlns:p="http://schemas.openxmlformats.org/presentationml/2006/main">
  <p:tag name="ORIGINALHEIGHT" val="0.5904661"/>
  <p:tag name="ORIGINALWIDTH" val="0.9174919"/>
  <p:tag name="LATEXADDIN" val="\documentclass{article}&#10;\usepackage{amsmath}&#10;\usepackage{amssymb}&#10;&#10;\DeclareMathOperator*{\argmax}{arg\,max}&#10;\DeclareMathOperator*{\argmin}{arg\,min}&#10;&#10;\pagestyle{empty}&#10;\begin{document}&#10;&#10;$$\hat{\pi} = \argmax_{\pi} J(\pi)$$&#10;&#10;&#10;\end{document}"/>
  <p:tag name="IGUANATEXSIZE" val="20"/>
  <p:tag name="IGUANATEXCURSOR" val="220"/>
  <p:tag name="TRANSPARENCY" val="True"/>
  <p:tag name="FILENAME" val=""/>
  <p:tag name="LATEXENGINEID" val="1"/>
  <p:tag name="TEMPFOLDER" val="C:\Users\anwan\Documents\iguana_tex_dir\"/>
  <p:tag name="LATEXFORMHEIGHT" val="312"/>
  <p:tag name="LATEXFORMWIDTH" val="384"/>
  <p:tag name="LATEXFORMWRAP" val="True"/>
  <p:tag name="BITMAPVECTOR" val="1"/>
  <p:tag name="EMFCHILD" val="True"/>
</p:tagLst>
</file>

<file path=ppt/tags/tag178.xml><?xml version="1.0" encoding="utf-8"?>
<p:tagLst xmlns:a="http://schemas.openxmlformats.org/drawingml/2006/main" xmlns:r="http://schemas.openxmlformats.org/officeDocument/2006/relationships" xmlns:p="http://schemas.openxmlformats.org/presentationml/2006/main">
  <p:tag name="ORIGINALHEIGHT" val="1.707802"/>
  <p:tag name="ORIGINALWIDTH" val="1.844065"/>
  <p:tag name="EMFCHILD" val="True"/>
</p:tagLst>
</file>

<file path=ppt/tags/tag179.xml><?xml version="1.0" encoding="utf-8"?>
<p:tagLst xmlns:a="http://schemas.openxmlformats.org/drawingml/2006/main" xmlns:r="http://schemas.openxmlformats.org/officeDocument/2006/relationships" xmlns:p="http://schemas.openxmlformats.org/presentationml/2006/main">
  <p:tag name="ORIGINALHEIGHT" val="0.8993239"/>
  <p:tag name="ORIGINALWIDTH" val="2.280099"/>
  <p:tag name="EMFCHILD" val="True"/>
</p:tagLst>
</file>

<file path=ppt/tags/tag18.xml><?xml version="1.0" encoding="utf-8"?>
<p:tagLst xmlns:a="http://schemas.openxmlformats.org/drawingml/2006/main" xmlns:r="http://schemas.openxmlformats.org/officeDocument/2006/relationships" xmlns:p="http://schemas.openxmlformats.org/presentationml/2006/main">
  <p:tag name="ORIGINALHEIGHT" val="3.93752"/>
  <p:tag name="ORIGINALWIDTH" val="0.875"/>
  <p:tag name="EMFCHILD" val="True"/>
</p:tagLst>
</file>

<file path=ppt/tags/tag180.xml><?xml version="1.0" encoding="utf-8"?>
<p:tagLst xmlns:a="http://schemas.openxmlformats.org/drawingml/2006/main" xmlns:r="http://schemas.openxmlformats.org/officeDocument/2006/relationships" xmlns:p="http://schemas.openxmlformats.org/presentationml/2006/main">
  <p:tag name="ORIGINALHEIGHT" val="1.780474"/>
  <p:tag name="ORIGINALWIDTH" val="1.535207"/>
  <p:tag name="EMFCHILD" val="True"/>
</p:tagLst>
</file>

<file path=ppt/tags/tag181.xml><?xml version="1.0" encoding="utf-8"?>
<p:tagLst xmlns:a="http://schemas.openxmlformats.org/drawingml/2006/main" xmlns:r="http://schemas.openxmlformats.org/officeDocument/2006/relationships" xmlns:p="http://schemas.openxmlformats.org/presentationml/2006/main">
  <p:tag name="ORIGINALHEIGHT" val="1.716889"/>
  <p:tag name="ORIGINALWIDTH" val="1.153677"/>
  <p:tag name="EMFCHILD" val="True"/>
</p:tagLst>
</file>

<file path=ppt/tags/tag182.xml><?xml version="1.0" encoding="utf-8"?>
<p:tagLst xmlns:a="http://schemas.openxmlformats.org/drawingml/2006/main" xmlns:r="http://schemas.openxmlformats.org/officeDocument/2006/relationships" xmlns:p="http://schemas.openxmlformats.org/presentationml/2006/main">
  <p:tag name="ORIGINALHEIGHT" val="2.543534"/>
  <p:tag name="ORIGINALWIDTH" val="1.562457"/>
  <p:tag name="EMFCHILD" val="True"/>
</p:tagLst>
</file>

<file path=ppt/tags/tag183.xml><?xml version="1.0" encoding="utf-8"?>
<p:tagLst xmlns:a="http://schemas.openxmlformats.org/drawingml/2006/main" xmlns:r="http://schemas.openxmlformats.org/officeDocument/2006/relationships" xmlns:p="http://schemas.openxmlformats.org/presentationml/2006/main">
  <p:tag name="ORIGINALHEIGHT" val="1.716889"/>
  <p:tag name="ORIGINALWIDTH" val="2.670711"/>
  <p:tag name="EMFCHILD" val="True"/>
</p:tagLst>
</file>

<file path=ppt/tags/tag184.xml><?xml version="1.0" encoding="utf-8"?>
<p:tagLst xmlns:a="http://schemas.openxmlformats.org/drawingml/2006/main" xmlns:r="http://schemas.openxmlformats.org/officeDocument/2006/relationships" xmlns:p="http://schemas.openxmlformats.org/presentationml/2006/main">
  <p:tag name="ORIGINALHEIGHT" val="1.780474"/>
  <p:tag name="ORIGINALWIDTH" val="1.544288"/>
  <p:tag name="EMFCHILD" val="True"/>
</p:tagLst>
</file>

<file path=ppt/tags/tag185.xml><?xml version="1.0" encoding="utf-8"?>
<p:tagLst xmlns:a="http://schemas.openxmlformats.org/drawingml/2006/main" xmlns:r="http://schemas.openxmlformats.org/officeDocument/2006/relationships" xmlns:p="http://schemas.openxmlformats.org/presentationml/2006/main">
  <p:tag name="ORIGINALHEIGHT" val="1.671465"/>
  <p:tag name="ORIGINALWIDTH" val="1.725969"/>
  <p:tag name="EMFCHILD" val="True"/>
</p:tagLst>
</file>

<file path=ppt/tags/tag186.xml><?xml version="1.0" encoding="utf-8"?>
<p:tagLst xmlns:a="http://schemas.openxmlformats.org/drawingml/2006/main" xmlns:r="http://schemas.openxmlformats.org/officeDocument/2006/relationships" xmlns:p="http://schemas.openxmlformats.org/presentationml/2006/main">
  <p:tag name="ORIGINALHEIGHT" val="1.199095"/>
  <p:tag name="ORIGINALWIDTH" val="1.43528"/>
  <p:tag name="EMFCHILD" val="True"/>
</p:tagLst>
</file>

<file path=ppt/tags/tag187.xml><?xml version="1.0" encoding="utf-8"?>
<p:tagLst xmlns:a="http://schemas.openxmlformats.org/drawingml/2006/main" xmlns:r="http://schemas.openxmlformats.org/officeDocument/2006/relationships" xmlns:p="http://schemas.openxmlformats.org/presentationml/2006/main">
  <p:tag name="ORIGINALHEIGHT" val="2.734302"/>
  <p:tag name="ORIGINALWIDTH" val="1.934906"/>
  <p:tag name="EMFCHILD" val="True"/>
</p:tagLst>
</file>

<file path=ppt/tags/tag188.xml><?xml version="1.0" encoding="utf-8"?>
<p:tagLst xmlns:a="http://schemas.openxmlformats.org/drawingml/2006/main" xmlns:r="http://schemas.openxmlformats.org/officeDocument/2006/relationships" xmlns:p="http://schemas.openxmlformats.org/presentationml/2006/main">
  <p:tag name="ORIGINALHEIGHT" val="3.869806"/>
  <p:tag name="ORIGINALWIDTH" val="0.7993964"/>
  <p:tag name="EMFCHILD" val="True"/>
</p:tagLst>
</file>

<file path=ppt/tags/tag189.xml><?xml version="1.0" encoding="utf-8"?>
<p:tagLst xmlns:a="http://schemas.openxmlformats.org/drawingml/2006/main" xmlns:r="http://schemas.openxmlformats.org/officeDocument/2006/relationships" xmlns:p="http://schemas.openxmlformats.org/presentationml/2006/main">
  <p:tag name="ORIGINALHEIGHT" val="1.707802"/>
  <p:tag name="ORIGINALWIDTH" val="1.853146"/>
  <p:tag name="EMFCHILD" val="True"/>
</p:tagLst>
</file>

<file path=ppt/tags/tag19.xml><?xml version="1.0" encoding="utf-8"?>
<p:tagLst xmlns:a="http://schemas.openxmlformats.org/drawingml/2006/main" xmlns:r="http://schemas.openxmlformats.org/officeDocument/2006/relationships" xmlns:p="http://schemas.openxmlformats.org/presentationml/2006/main">
  <p:tag name="ORIGINALHEIGHT" val="2.56252"/>
  <p:tag name="ORIGINALWIDTH" val="1.68752"/>
  <p:tag name="EMFCHILD" val="True"/>
</p:tagLst>
</file>

<file path=ppt/tags/tag190.xml><?xml version="1.0" encoding="utf-8"?>
<p:tagLst xmlns:a="http://schemas.openxmlformats.org/drawingml/2006/main" xmlns:r="http://schemas.openxmlformats.org/officeDocument/2006/relationships" xmlns:p="http://schemas.openxmlformats.org/presentationml/2006/main">
  <p:tag name="ORIGINALHEIGHT" val="3.869806"/>
  <p:tag name="ORIGINALWIDTH" val="0.7993964"/>
  <p:tag name="EMFCHILD" val="True"/>
</p:tagLst>
</file>

<file path=ppt/tags/tag191.xml><?xml version="1.0" encoding="utf-8"?>
<p:tagLst xmlns:a="http://schemas.openxmlformats.org/drawingml/2006/main" xmlns:r="http://schemas.openxmlformats.org/officeDocument/2006/relationships" xmlns:p="http://schemas.openxmlformats.org/presentationml/2006/main">
  <p:tag name="ORIGINALHEIGHT" val="6.681182"/>
  <p:tag name="ORIGINALWIDTH" val="66.72318"/>
  <p:tag name="LATEXADDIN" val="\documentclass{article}&#10;\usepackage{amsmath}&#10;\pagestyle{empty}&#10;\begin{document}&#10;&#10;&#10;$$ y_t = r_t + \gamma Q(s_{t+1}, \pi(s_{t+1})) $$&#10;&#10;\end{document}"/>
  <p:tag name="IGUANATEXSIZE" val="20"/>
  <p:tag name="IGUANATEXCURSOR" val="105"/>
  <p:tag name="TRANSPARENCY" val="True"/>
  <p:tag name="FILENAME" val=""/>
  <p:tag name="LATEXENGINEID" val="1"/>
  <p:tag name="TEMPFOLDER" val="C:\Users\anwan\Documents\iguanatex_temp\"/>
  <p:tag name="LATEXFORMHEIGHT" val="312"/>
  <p:tag name="LATEXFORMWIDTH" val="384"/>
  <p:tag name="LATEXFORMWRAP" val="True"/>
  <p:tag name="BITMAPVECTOR" val="1"/>
</p:tagLst>
</file>

<file path=ppt/tags/tag192.xml><?xml version="1.0" encoding="utf-8"?>
<p:tagLst xmlns:a="http://schemas.openxmlformats.org/drawingml/2006/main" xmlns:r="http://schemas.openxmlformats.org/officeDocument/2006/relationships" xmlns:p="http://schemas.openxmlformats.org/presentationml/2006/main">
  <p:tag name="ORIGINALHEIGHT" val="7.597636"/>
  <p:tag name="ORIGINALWIDTH" val="62.88001"/>
  <p:tag name="LATEXADDIN" val="\documentclass{article}&#10;\usepackage{amsmath}&#10;\pagestyle{empty}&#10;\begin{document}&#10;&#10;&#10;$$ \mathcal{L}(\theta) =  || y_t - Q_\theta(s_t, a_t) ||_2^2 $$&#10;&#10;\end{document}"/>
  <p:tag name="IGUANATEXSIZE" val="20"/>
  <p:tag name="IGUANATEXCURSOR" val="114"/>
  <p:tag name="TRANSPARENCY" val="True"/>
  <p:tag name="FILENAME" val=""/>
  <p:tag name="LATEXENGINEID" val="1"/>
  <p:tag name="TEMPFOLDER" val="C:\Users\anwan\Documents\iguanatex_temp\"/>
  <p:tag name="LATEXFORMHEIGHT" val="312"/>
  <p:tag name="LATEXFORMWIDTH" val="384"/>
  <p:tag name="LATEXFORMWRAP" val="True"/>
  <p:tag name="BITMAPVECTOR" val="1"/>
</p:tagLst>
</file>

<file path=ppt/tags/tag193.xml><?xml version="1.0" encoding="utf-8"?>
<p:tagLst xmlns:a="http://schemas.openxmlformats.org/drawingml/2006/main" xmlns:r="http://schemas.openxmlformats.org/officeDocument/2006/relationships" xmlns:p="http://schemas.openxmlformats.org/presentationml/2006/main">
  <p:tag name="ORIGINALHEIGHT" val="4.907417"/>
  <p:tag name="ORIGINALWIDTH" val="3.577104"/>
  <p:tag name="LATEXADDIN" val="\documentclass{article}&#10;\usepackage{amsmath}&#10;\pagestyle{empty}&#10;\begin{document}&#10;&#10;&#10;$$ \mathcal{L}(\theta) =  || y_t - Q_\theta(s_t, a_t) ||_2^2 $$&#10;&#10;\end{document}"/>
  <p:tag name="IGUANATEXSIZE" val="20"/>
  <p:tag name="IGUANATEXCURSOR" val="114"/>
  <p:tag name="TRANSPARENCY" val="True"/>
  <p:tag name="FILENAME" val=""/>
  <p:tag name="LATEXENGINEID" val="1"/>
  <p:tag name="TEMPFOLDER" val="C:\Users\anwan\Documents\iguanatex_temp\"/>
  <p:tag name="LATEXFORMHEIGHT" val="312"/>
  <p:tag name="LATEXFORMWIDTH" val="384"/>
  <p:tag name="LATEXFORMWRAP" val="True"/>
  <p:tag name="BITMAPVECTOR" val="1"/>
  <p:tag name="EMFCHILD" val="True"/>
</p:tagLst>
</file>

<file path=ppt/tags/tag194.xml><?xml version="1.0" encoding="utf-8"?>
<p:tagLst xmlns:a="http://schemas.openxmlformats.org/drawingml/2006/main" xmlns:r="http://schemas.openxmlformats.org/officeDocument/2006/relationships" xmlns:p="http://schemas.openxmlformats.org/presentationml/2006/main">
  <p:tag name="ORIGINALHEIGHT" val="6.740307"/>
  <p:tag name="ORIGINALWIDTH" val="1.330334"/>
  <p:tag name="EMFCHILD" val="True"/>
</p:tagLst>
</file>

<file path=ppt/tags/tag195.xml><?xml version="1.0" encoding="utf-8"?>
<p:tagLst xmlns:a="http://schemas.openxmlformats.org/drawingml/2006/main" xmlns:r="http://schemas.openxmlformats.org/officeDocument/2006/relationships" xmlns:p="http://schemas.openxmlformats.org/presentationml/2006/main">
  <p:tag name="ORIGINALHEIGHT" val="4.848291"/>
  <p:tag name="ORIGINALWIDTH" val="2.365021"/>
  <p:tag name="EMFCHILD" val="True"/>
</p:tagLst>
</file>

<file path=ppt/tags/tag196.xml><?xml version="1.0" encoding="utf-8"?>
<p:tagLst xmlns:a="http://schemas.openxmlformats.org/drawingml/2006/main" xmlns:r="http://schemas.openxmlformats.org/officeDocument/2006/relationships" xmlns:p="http://schemas.openxmlformats.org/presentationml/2006/main">
  <p:tag name="ORIGINALHEIGHT" val="6.740307"/>
  <p:tag name="ORIGINALWIDTH" val="1.330334"/>
  <p:tag name="EMFCHILD" val="True"/>
</p:tagLst>
</file>

<file path=ppt/tags/tag197.xml><?xml version="1.0" encoding="utf-8"?>
<p:tagLst xmlns:a="http://schemas.openxmlformats.org/drawingml/2006/main" xmlns:r="http://schemas.openxmlformats.org/officeDocument/2006/relationships" xmlns:p="http://schemas.openxmlformats.org/presentationml/2006/main">
  <p:tag name="ORIGINALHEIGHT" val="1.596389"/>
  <p:tag name="ORIGINALWIDTH" val="3.813607"/>
  <p:tag name="EMFCHILD" val="True"/>
</p:tagLst>
</file>

<file path=ppt/tags/tag198.xml><?xml version="1.0" encoding="utf-8"?>
<p:tagLst xmlns:a="http://schemas.openxmlformats.org/drawingml/2006/main" xmlns:r="http://schemas.openxmlformats.org/officeDocument/2006/relationships" xmlns:p="http://schemas.openxmlformats.org/presentationml/2006/main">
  <p:tag name="ORIGINALHEIGHT" val="6.740307"/>
  <p:tag name="ORIGINALWIDTH" val="0.2365021"/>
  <p:tag name="EMFCHILD" val="True"/>
</p:tagLst>
</file>

<file path=ppt/tags/tag199.xml><?xml version="1.0" encoding="utf-8"?>
<p:tagLst xmlns:a="http://schemas.openxmlformats.org/drawingml/2006/main" xmlns:r="http://schemas.openxmlformats.org/officeDocument/2006/relationships" xmlns:p="http://schemas.openxmlformats.org/presentationml/2006/main">
  <p:tag name="ORIGINALHEIGHT" val="6.740307"/>
  <p:tag name="ORIGINALWIDTH" val="0.2365021"/>
  <p:tag name="EMFCHILD" val="True"/>
</p:tagLst>
</file>

<file path=ppt/tags/tag2.xml><?xml version="1.0" encoding="utf-8"?>
<p:tagLst xmlns:a="http://schemas.openxmlformats.org/drawingml/2006/main" xmlns:r="http://schemas.openxmlformats.org/officeDocument/2006/relationships" xmlns:p="http://schemas.openxmlformats.org/presentationml/2006/main">
  <p:tag name="ORIGINALHEIGHT" val="3.93752"/>
  <p:tag name="ORIGINALWIDTH" val="8.25"/>
  <p:tag name="LATEXADDIN" val="\documentclass{article}&#10;\usepackage{amsmath}&#10;\pagestyle{empty}&#10;\begin{document}&#10;&#10;$$p_\theta(x)$$&#10;&#10;&#10;\end{document}"/>
  <p:tag name="IGUANATEXSIZE" val="20"/>
  <p:tag name="IGUANATEXCURSOR" val="91"/>
  <p:tag name="TRANSPARENCY" val="True"/>
  <p:tag name="FILENAME" val=""/>
  <p:tag name="LATEXENGINEID" val="1"/>
  <p:tag name="TEMPFOLDER" val="C:\Users\anwan\Documents\iguana_tex_dir\"/>
  <p:tag name="LATEXFORMHEIGHT" val="312"/>
  <p:tag name="LATEXFORMWIDTH" val="384"/>
  <p:tag name="LATEXFORMWRAP" val="True"/>
  <p:tag name="BITMAPVECTOR" val="1"/>
</p:tagLst>
</file>

<file path=ppt/tags/tag20.xml><?xml version="1.0" encoding="utf-8"?>
<p:tagLst xmlns:a="http://schemas.openxmlformats.org/drawingml/2006/main" xmlns:r="http://schemas.openxmlformats.org/officeDocument/2006/relationships" xmlns:p="http://schemas.openxmlformats.org/presentationml/2006/main">
  <p:tag name="ORIGINALHEIGHT" val="3.93752"/>
  <p:tag name="ORIGINALWIDTH" val="0.125"/>
  <p:tag name="EMFCHILD" val="True"/>
</p:tagLst>
</file>

<file path=ppt/tags/tag200.xml><?xml version="1.0" encoding="utf-8"?>
<p:tagLst xmlns:a="http://schemas.openxmlformats.org/drawingml/2006/main" xmlns:r="http://schemas.openxmlformats.org/officeDocument/2006/relationships" xmlns:p="http://schemas.openxmlformats.org/presentationml/2006/main">
  <p:tag name="ORIGINALHEIGHT" val="4.375287"/>
  <p:tag name="ORIGINALWIDTH" val="2.660649"/>
  <p:tag name="EMFCHILD" val="True"/>
</p:tagLst>
</file>

<file path=ppt/tags/tag201.xml><?xml version="1.0" encoding="utf-8"?>
<p:tagLst xmlns:a="http://schemas.openxmlformats.org/drawingml/2006/main" xmlns:r="http://schemas.openxmlformats.org/officeDocument/2006/relationships" xmlns:p="http://schemas.openxmlformats.org/presentationml/2006/main">
  <p:tag name="ORIGINALHEIGHT" val="3.015401"/>
  <p:tag name="ORIGINALWIDTH" val="1.359887"/>
  <p:tag name="EMFCHILD" val="True"/>
</p:tagLst>
</file>

<file path=ppt/tags/tag202.xml><?xml version="1.0" encoding="utf-8"?>
<p:tagLst xmlns:a="http://schemas.openxmlformats.org/drawingml/2006/main" xmlns:r="http://schemas.openxmlformats.org/officeDocument/2006/relationships" xmlns:p="http://schemas.openxmlformats.org/presentationml/2006/main">
  <p:tag name="ORIGINALHEIGHT" val="0.2956275"/>
  <p:tag name="ORIGINALWIDTH" val="3.517979"/>
  <p:tag name="EMFCHILD" val="True"/>
</p:tagLst>
</file>

<file path=ppt/tags/tag203.xml><?xml version="1.0" encoding="utf-8"?>
<p:tagLst xmlns:a="http://schemas.openxmlformats.org/drawingml/2006/main" xmlns:r="http://schemas.openxmlformats.org/officeDocument/2006/relationships" xmlns:p="http://schemas.openxmlformats.org/presentationml/2006/main">
  <p:tag name="ORIGINALHEIGHT" val="6.089927"/>
  <p:tag name="ORIGINALWIDTH" val="3.961411"/>
  <p:tag name="EMFCHILD" val="True"/>
</p:tagLst>
</file>

<file path=ppt/tags/tag204.xml><?xml version="1.0" encoding="utf-8"?>
<p:tagLst xmlns:a="http://schemas.openxmlformats.org/drawingml/2006/main" xmlns:r="http://schemas.openxmlformats.org/officeDocument/2006/relationships" xmlns:p="http://schemas.openxmlformats.org/presentationml/2006/main">
  <p:tag name="ORIGINALHEIGHT" val="3.370154"/>
  <p:tag name="ORIGINALWIDTH" val="1.803338"/>
  <p:tag name="EMFCHILD" val="True"/>
</p:tagLst>
</file>

<file path=ppt/tags/tag205.xml><?xml version="1.0" encoding="utf-8"?>
<p:tagLst xmlns:a="http://schemas.openxmlformats.org/drawingml/2006/main" xmlns:r="http://schemas.openxmlformats.org/officeDocument/2006/relationships" xmlns:p="http://schemas.openxmlformats.org/presentationml/2006/main">
  <p:tag name="ORIGINALHEIGHT" val="6.740307"/>
  <p:tag name="ORIGINALWIDTH" val="1.359887"/>
  <p:tag name="EMFCHILD" val="True"/>
</p:tagLst>
</file>

<file path=ppt/tags/tag206.xml><?xml version="1.0" encoding="utf-8"?>
<p:tagLst xmlns:a="http://schemas.openxmlformats.org/drawingml/2006/main" xmlns:r="http://schemas.openxmlformats.org/officeDocument/2006/relationships" xmlns:p="http://schemas.openxmlformats.org/presentationml/2006/main">
  <p:tag name="ORIGINALHEIGHT" val="3.074526"/>
  <p:tag name="ORIGINALWIDTH" val="2.098966"/>
  <p:tag name="EMFCHILD" val="True"/>
</p:tagLst>
</file>

<file path=ppt/tags/tag207.xml><?xml version="1.0" encoding="utf-8"?>
<p:tagLst xmlns:a="http://schemas.openxmlformats.org/drawingml/2006/main" xmlns:r="http://schemas.openxmlformats.org/officeDocument/2006/relationships" xmlns:p="http://schemas.openxmlformats.org/presentationml/2006/main">
  <p:tag name="ORIGINALHEIGHT" val="3.015401"/>
  <p:tag name="ORIGINALWIDTH" val="1.359887"/>
  <p:tag name="EMFCHILD" val="True"/>
</p:tagLst>
</file>

<file path=ppt/tags/tag208.xml><?xml version="1.0" encoding="utf-8"?>
<p:tagLst xmlns:a="http://schemas.openxmlformats.org/drawingml/2006/main" xmlns:r="http://schemas.openxmlformats.org/officeDocument/2006/relationships" xmlns:p="http://schemas.openxmlformats.org/presentationml/2006/main">
  <p:tag name="ORIGINALHEIGHT" val="2.010267"/>
  <p:tag name="ORIGINALWIDTH" val="0.679953"/>
  <p:tag name="EMFCHILD" val="True"/>
</p:tagLst>
</file>

<file path=ppt/tags/tag209.xml><?xml version="1.0" encoding="utf-8"?>
<p:tagLst xmlns:a="http://schemas.openxmlformats.org/drawingml/2006/main" xmlns:r="http://schemas.openxmlformats.org/officeDocument/2006/relationships" xmlns:p="http://schemas.openxmlformats.org/presentationml/2006/main">
  <p:tag name="ORIGINALHEIGHT" val="3.074526"/>
  <p:tag name="ORIGINALWIDTH" val="2.631096"/>
  <p:tag name="EMFCHILD" val="True"/>
</p:tagLst>
</file>

<file path=ppt/tags/tag21.xml><?xml version="1.0" encoding="utf-8"?>
<p:tagLst xmlns:a="http://schemas.openxmlformats.org/drawingml/2006/main" xmlns:r="http://schemas.openxmlformats.org/officeDocument/2006/relationships" xmlns:p="http://schemas.openxmlformats.org/presentationml/2006/main">
  <p:tag name="ORIGINALHEIGHT" val="1.81252"/>
  <p:tag name="ORIGINALWIDTH" val="1.81252"/>
  <p:tag name="EMFCHILD" val="True"/>
</p:tagLst>
</file>

<file path=ppt/tags/tag210.xml><?xml version="1.0" encoding="utf-8"?>
<p:tagLst xmlns:a="http://schemas.openxmlformats.org/drawingml/2006/main" xmlns:r="http://schemas.openxmlformats.org/officeDocument/2006/relationships" xmlns:p="http://schemas.openxmlformats.org/presentationml/2006/main">
  <p:tag name="ORIGINALHEIGHT" val="3.015401"/>
  <p:tag name="ORIGINALWIDTH" val="1.359887"/>
  <p:tag name="EMFCHILD" val="True"/>
</p:tagLst>
</file>

<file path=ppt/tags/tag211.xml><?xml version="1.0" encoding="utf-8"?>
<p:tagLst xmlns:a="http://schemas.openxmlformats.org/drawingml/2006/main" xmlns:r="http://schemas.openxmlformats.org/officeDocument/2006/relationships" xmlns:p="http://schemas.openxmlformats.org/presentationml/2006/main">
  <p:tag name="ORIGINALHEIGHT" val="6.740307"/>
  <p:tag name="ORIGINALWIDTH" val="1.330334"/>
  <p:tag name="EMFCHILD" val="True"/>
</p:tagLst>
</file>

<file path=ppt/tags/tag212.xml><?xml version="1.0" encoding="utf-8"?>
<p:tagLst xmlns:a="http://schemas.openxmlformats.org/drawingml/2006/main" xmlns:r="http://schemas.openxmlformats.org/officeDocument/2006/relationships" xmlns:p="http://schemas.openxmlformats.org/presentationml/2006/main">
  <p:tag name="ORIGINALHEIGHT" val="6.740307"/>
  <p:tag name="ORIGINALWIDTH" val="0.2069487"/>
  <p:tag name="EMFCHILD" val="True"/>
</p:tagLst>
</file>

<file path=ppt/tags/tag213.xml><?xml version="1.0" encoding="utf-8"?>
<p:tagLst xmlns:a="http://schemas.openxmlformats.org/drawingml/2006/main" xmlns:r="http://schemas.openxmlformats.org/officeDocument/2006/relationships" xmlns:p="http://schemas.openxmlformats.org/presentationml/2006/main">
  <p:tag name="ORIGINALHEIGHT" val="6.740307"/>
  <p:tag name="ORIGINALWIDTH" val="0.2365021"/>
  <p:tag name="EMFCHILD" val="True"/>
</p:tagLst>
</file>

<file path=ppt/tags/tag214.xml><?xml version="1.0" encoding="utf-8"?>
<p:tagLst xmlns:a="http://schemas.openxmlformats.org/drawingml/2006/main" xmlns:r="http://schemas.openxmlformats.org/officeDocument/2006/relationships" xmlns:p="http://schemas.openxmlformats.org/presentationml/2006/main">
  <p:tag name="ORIGINALHEIGHT" val="3.133652"/>
  <p:tag name="ORIGINALWIDTH" val="1.773766"/>
  <p:tag name="EMFCHILD" val="True"/>
</p:tagLst>
</file>

<file path=ppt/tags/tag215.xml><?xml version="1.0" encoding="utf-8"?>
<p:tagLst xmlns:a="http://schemas.openxmlformats.org/drawingml/2006/main" xmlns:r="http://schemas.openxmlformats.org/officeDocument/2006/relationships" xmlns:p="http://schemas.openxmlformats.org/presentationml/2006/main">
  <p:tag name="ORIGINALHEIGHT" val="3.163224"/>
  <p:tag name="ORIGINALWIDTH" val="1.773766"/>
  <p:tag name="EMFCHILD" val="True"/>
</p:tagLst>
</file>

<file path=ppt/tags/tag216.xml><?xml version="1.0" encoding="utf-8"?>
<p:tagLst xmlns:a="http://schemas.openxmlformats.org/drawingml/2006/main" xmlns:r="http://schemas.openxmlformats.org/officeDocument/2006/relationships" xmlns:p="http://schemas.openxmlformats.org/presentationml/2006/main">
  <p:tag name="ORIGINALHEIGHT" val="4.345734"/>
  <p:tag name="ORIGINALWIDTH" val="2.631096"/>
  <p:tag name="LATEXADDIN" val="\documentclass{article}&#10;\usepackage{amsmath}&#10;\pagestyle{empty}&#10;\begin{document}&#10;&#10;&#10;$$ y_t = r_t + \gamma Q(s_{t+1}, \pi(s_{t+1})) $$&#10;&#10;\end{document}"/>
  <p:tag name="IGUANATEXSIZE" val="20"/>
  <p:tag name="IGUANATEXCURSOR" val="105"/>
  <p:tag name="TRANSPARENCY" val="True"/>
  <p:tag name="FILENAME" val=""/>
  <p:tag name="LATEXENGINEID" val="1"/>
  <p:tag name="TEMPFOLDER" val="C:\Users\anwan\Documents\iguanatex_temp\"/>
  <p:tag name="LATEXFORMHEIGHT" val="312"/>
  <p:tag name="LATEXFORMWIDTH" val="384"/>
  <p:tag name="LATEXFORMWRAP" val="True"/>
  <p:tag name="BITMAPVECTOR" val="1"/>
  <p:tag name="EMFCHILD" val="True"/>
</p:tagLst>
</file>

<file path=ppt/tags/tag217.xml><?xml version="1.0" encoding="utf-8"?>
<p:tagLst xmlns:a="http://schemas.openxmlformats.org/drawingml/2006/main" xmlns:r="http://schemas.openxmlformats.org/officeDocument/2006/relationships" xmlns:p="http://schemas.openxmlformats.org/presentationml/2006/main">
  <p:tag name="ORIGINALHEIGHT" val="2.985847"/>
  <p:tag name="ORIGINALWIDTH" val="1.330334"/>
  <p:tag name="EMFCHILD" val="True"/>
</p:tagLst>
</file>

<file path=ppt/tags/tag218.xml><?xml version="1.0" encoding="utf-8"?>
<p:tagLst xmlns:a="http://schemas.openxmlformats.org/drawingml/2006/main" xmlns:r="http://schemas.openxmlformats.org/officeDocument/2006/relationships" xmlns:p="http://schemas.openxmlformats.org/presentationml/2006/main">
  <p:tag name="ORIGINALHEIGHT" val="1.566835"/>
  <p:tag name="ORIGINALWIDTH" val="3.813607"/>
  <p:tag name="EMFCHILD" val="True"/>
</p:tagLst>
</file>

<file path=ppt/tags/tag219.xml><?xml version="1.0" encoding="utf-8"?>
<p:tagLst xmlns:a="http://schemas.openxmlformats.org/drawingml/2006/main" xmlns:r="http://schemas.openxmlformats.org/officeDocument/2006/relationships" xmlns:p="http://schemas.openxmlformats.org/presentationml/2006/main">
  <p:tag name="ORIGINALHEIGHT" val="3.044973"/>
  <p:tag name="ORIGINALWIDTH" val="2.305896"/>
  <p:tag name="EMFCHILD" val="True"/>
</p:tagLst>
</file>

<file path=ppt/tags/tag22.xml><?xml version="1.0" encoding="utf-8"?>
<p:tagLst xmlns:a="http://schemas.openxmlformats.org/drawingml/2006/main" xmlns:r="http://schemas.openxmlformats.org/officeDocument/2006/relationships" xmlns:p="http://schemas.openxmlformats.org/presentationml/2006/main">
  <p:tag name="ORIGINALHEIGHT" val="3.93752"/>
  <p:tag name="ORIGINALWIDTH" val="0.8125197"/>
  <p:tag name="EMFCHILD" val="True"/>
</p:tagLst>
</file>

<file path=ppt/tags/tag220.xml><?xml version="1.0" encoding="utf-8"?>
<p:tagLst xmlns:a="http://schemas.openxmlformats.org/drawingml/2006/main" xmlns:r="http://schemas.openxmlformats.org/officeDocument/2006/relationships" xmlns:p="http://schemas.openxmlformats.org/presentationml/2006/main">
  <p:tag name="ORIGINALHEIGHT" val="2.985847"/>
  <p:tag name="ORIGINALWIDTH" val="1.330334"/>
  <p:tag name="EMFCHILD" val="True"/>
</p:tagLst>
</file>

<file path=ppt/tags/tag221.xml><?xml version="1.0" encoding="utf-8"?>
<p:tagLst xmlns:a="http://schemas.openxmlformats.org/drawingml/2006/main" xmlns:r="http://schemas.openxmlformats.org/officeDocument/2006/relationships" xmlns:p="http://schemas.openxmlformats.org/presentationml/2006/main">
  <p:tag name="ORIGINALHEIGHT" val="4.463985"/>
  <p:tag name="ORIGINALWIDTH" val="3.813607"/>
  <p:tag name="EMFCHILD" val="True"/>
</p:tagLst>
</file>

<file path=ppt/tags/tag222.xml><?xml version="1.0" encoding="utf-8"?>
<p:tagLst xmlns:a="http://schemas.openxmlformats.org/drawingml/2006/main" xmlns:r="http://schemas.openxmlformats.org/officeDocument/2006/relationships" xmlns:p="http://schemas.openxmlformats.org/presentationml/2006/main">
  <p:tag name="ORIGINALHEIGHT" val="4.40486"/>
  <p:tag name="ORIGINALWIDTH" val="2.985849"/>
  <p:tag name="EMFCHILD" val="True"/>
</p:tagLst>
</file>

<file path=ppt/tags/tag223.xml><?xml version="1.0" encoding="utf-8"?>
<p:tagLst xmlns:a="http://schemas.openxmlformats.org/drawingml/2006/main" xmlns:r="http://schemas.openxmlformats.org/officeDocument/2006/relationships" xmlns:p="http://schemas.openxmlformats.org/presentationml/2006/main">
  <p:tag name="ORIGINALHEIGHT" val="6.001248"/>
  <p:tag name="ORIGINALWIDTH" val="3.931858"/>
  <p:tag name="EMFCHILD" val="True"/>
</p:tagLst>
</file>

<file path=ppt/tags/tag224.xml><?xml version="1.0" encoding="utf-8"?>
<p:tagLst xmlns:a="http://schemas.openxmlformats.org/drawingml/2006/main" xmlns:r="http://schemas.openxmlformats.org/officeDocument/2006/relationships" xmlns:p="http://schemas.openxmlformats.org/presentationml/2006/main">
  <p:tag name="ORIGINALHEIGHT" val="6.681182"/>
  <p:tag name="ORIGINALWIDTH" val="1.330334"/>
  <p:tag name="EMFCHILD" val="True"/>
</p:tagLst>
</file>

<file path=ppt/tags/tag225.xml><?xml version="1.0" encoding="utf-8"?>
<p:tagLst xmlns:a="http://schemas.openxmlformats.org/drawingml/2006/main" xmlns:r="http://schemas.openxmlformats.org/officeDocument/2006/relationships" xmlns:p="http://schemas.openxmlformats.org/presentationml/2006/main">
  <p:tag name="ORIGINALHEIGHT" val="3.044973"/>
  <p:tag name="ORIGINALWIDTH" val="2.069394"/>
  <p:tag name="EMFCHILD" val="True"/>
</p:tagLst>
</file>

<file path=ppt/tags/tag226.xml><?xml version="1.0" encoding="utf-8"?>
<p:tagLst xmlns:a="http://schemas.openxmlformats.org/drawingml/2006/main" xmlns:r="http://schemas.openxmlformats.org/officeDocument/2006/relationships" xmlns:p="http://schemas.openxmlformats.org/presentationml/2006/main">
  <p:tag name="ORIGINALHEIGHT" val="2.985847"/>
  <p:tag name="ORIGINALWIDTH" val="1.359887"/>
  <p:tag name="EMFCHILD" val="True"/>
</p:tagLst>
</file>

<file path=ppt/tags/tag227.xml><?xml version="1.0" encoding="utf-8"?>
<p:tagLst xmlns:a="http://schemas.openxmlformats.org/drawingml/2006/main" xmlns:r="http://schemas.openxmlformats.org/officeDocument/2006/relationships" xmlns:p="http://schemas.openxmlformats.org/presentationml/2006/main">
  <p:tag name="ORIGINALHEIGHT" val="3.458851"/>
  <p:tag name="ORIGINALWIDTH" val="2.956277"/>
  <p:tag name="EMFCHILD" val="True"/>
</p:tagLst>
</file>

<file path=ppt/tags/tag228.xml><?xml version="1.0" encoding="utf-8"?>
<p:tagLst xmlns:a="http://schemas.openxmlformats.org/drawingml/2006/main" xmlns:r="http://schemas.openxmlformats.org/officeDocument/2006/relationships" xmlns:p="http://schemas.openxmlformats.org/presentationml/2006/main">
  <p:tag name="ORIGINALHEIGHT" val="3.104098"/>
  <p:tag name="ORIGINALWIDTH" val="1.448585"/>
  <p:tag name="EMFCHILD" val="True"/>
</p:tagLst>
</file>

<file path=ppt/tags/tag229.xml><?xml version="1.0" encoding="utf-8"?>
<p:tagLst xmlns:a="http://schemas.openxmlformats.org/drawingml/2006/main" xmlns:r="http://schemas.openxmlformats.org/officeDocument/2006/relationships" xmlns:p="http://schemas.openxmlformats.org/presentationml/2006/main">
  <p:tag name="ORIGINALHEIGHT" val="2.010267"/>
  <p:tag name="ORIGINALWIDTH" val="0.679953"/>
  <p:tag name="EMFCHILD" val="True"/>
</p:tagLst>
</file>

<file path=ppt/tags/tag23.xml><?xml version="1.0" encoding="utf-8"?>
<p:tagLst xmlns:a="http://schemas.openxmlformats.org/drawingml/2006/main" xmlns:r="http://schemas.openxmlformats.org/officeDocument/2006/relationships" xmlns:p="http://schemas.openxmlformats.org/presentationml/2006/main">
  <p:tag name="ORIGINALHEIGHT" val="3.68752"/>
  <p:tag name="ORIGINALWIDTH" val="3.31252"/>
  <p:tag name="LATEXADDIN" val="\documentclass{article}&#10;\usepackage{amsmath}&#10;\pagestyle{empty}&#10;\begin{document}&#10;&#10;$$f_\theta$$&#10;&#10;&#10;\end{document}"/>
  <p:tag name="IGUANATEXSIZE" val="20"/>
  <p:tag name="IGUANATEXCURSOR" val="91"/>
  <p:tag name="TRANSPARENCY" val="True"/>
  <p:tag name="FILENAME" val=""/>
  <p:tag name="LATEXENGINEID" val="1"/>
  <p:tag name="TEMPFOLDER" val="C:\Users\anwan\Documents\iguana_tex_dir\"/>
  <p:tag name="LATEXFORMHEIGHT" val="312"/>
  <p:tag name="LATEXFORMWIDTH" val="384"/>
  <p:tag name="LATEXFORMWRAP" val="True"/>
  <p:tag name="BITMAPVECTOR" val="1"/>
</p:tagLst>
</file>

<file path=ppt/tags/tag230.xml><?xml version="1.0" encoding="utf-8"?>
<p:tagLst xmlns:a="http://schemas.openxmlformats.org/drawingml/2006/main" xmlns:r="http://schemas.openxmlformats.org/officeDocument/2006/relationships" xmlns:p="http://schemas.openxmlformats.org/presentationml/2006/main">
  <p:tag name="ORIGINALHEIGHT" val="2.956275"/>
  <p:tag name="ORIGINALWIDTH" val="3.074528"/>
  <p:tag name="EMFCHILD" val="True"/>
</p:tagLst>
</file>

<file path=ppt/tags/tag231.xml><?xml version="1.0" encoding="utf-8"?>
<p:tagLst xmlns:a="http://schemas.openxmlformats.org/drawingml/2006/main" xmlns:r="http://schemas.openxmlformats.org/officeDocument/2006/relationships" xmlns:p="http://schemas.openxmlformats.org/presentationml/2006/main">
  <p:tag name="ORIGINALHEIGHT" val="6.681182"/>
  <p:tag name="ORIGINALWIDTH" val="1.300762"/>
  <p:tag name="EMFCHILD" val="True"/>
</p:tagLst>
</file>

<file path=ppt/tags/tag232.xml><?xml version="1.0" encoding="utf-8"?>
<p:tagLst xmlns:a="http://schemas.openxmlformats.org/drawingml/2006/main" xmlns:r="http://schemas.openxmlformats.org/officeDocument/2006/relationships" xmlns:p="http://schemas.openxmlformats.org/presentationml/2006/main">
  <p:tag name="ORIGINALHEIGHT" val="3.044973"/>
  <p:tag name="ORIGINALWIDTH" val="2.098966"/>
  <p:tag name="EMFCHILD" val="True"/>
</p:tagLst>
</file>

<file path=ppt/tags/tag233.xml><?xml version="1.0" encoding="utf-8"?>
<p:tagLst xmlns:a="http://schemas.openxmlformats.org/drawingml/2006/main" xmlns:r="http://schemas.openxmlformats.org/officeDocument/2006/relationships" xmlns:p="http://schemas.openxmlformats.org/presentationml/2006/main">
  <p:tag name="ORIGINALHEIGHT" val="2.985847"/>
  <p:tag name="ORIGINALWIDTH" val="1.359887"/>
  <p:tag name="EMFCHILD" val="True"/>
</p:tagLst>
</file>

<file path=ppt/tags/tag234.xml><?xml version="1.0" encoding="utf-8"?>
<p:tagLst xmlns:a="http://schemas.openxmlformats.org/drawingml/2006/main" xmlns:r="http://schemas.openxmlformats.org/officeDocument/2006/relationships" xmlns:p="http://schemas.openxmlformats.org/presentationml/2006/main">
  <p:tag name="ORIGINALHEIGHT" val="3.458851"/>
  <p:tag name="ORIGINALWIDTH" val="2.956277"/>
  <p:tag name="EMFCHILD" val="True"/>
</p:tagLst>
</file>

<file path=ppt/tags/tag235.xml><?xml version="1.0" encoding="utf-8"?>
<p:tagLst xmlns:a="http://schemas.openxmlformats.org/drawingml/2006/main" xmlns:r="http://schemas.openxmlformats.org/officeDocument/2006/relationships" xmlns:p="http://schemas.openxmlformats.org/presentationml/2006/main">
  <p:tag name="ORIGINALHEIGHT" val="3.104098"/>
  <p:tag name="ORIGINALWIDTH" val="1.448585"/>
  <p:tag name="EMFCHILD" val="True"/>
</p:tagLst>
</file>

<file path=ppt/tags/tag236.xml><?xml version="1.0" encoding="utf-8"?>
<p:tagLst xmlns:a="http://schemas.openxmlformats.org/drawingml/2006/main" xmlns:r="http://schemas.openxmlformats.org/officeDocument/2006/relationships" xmlns:p="http://schemas.openxmlformats.org/presentationml/2006/main">
  <p:tag name="ORIGINALHEIGHT" val="6.681182"/>
  <p:tag name="ORIGINALWIDTH" val="1.300762"/>
  <p:tag name="EMFCHILD" val="True"/>
</p:tagLst>
</file>

<file path=ppt/tags/tag237.xml><?xml version="1.0" encoding="utf-8"?>
<p:tagLst xmlns:a="http://schemas.openxmlformats.org/drawingml/2006/main" xmlns:r="http://schemas.openxmlformats.org/officeDocument/2006/relationships" xmlns:p="http://schemas.openxmlformats.org/presentationml/2006/main">
  <p:tag name="ORIGINALHEIGHT" val="6.681182"/>
  <p:tag name="ORIGINALWIDTH" val="1.330334"/>
  <p:tag name="EMFCHILD" val="True"/>
</p:tagLst>
</file>

<file path=ppt/tags/tag238.xml><?xml version="1.0" encoding="utf-8"?>
<p:tagLst xmlns:a="http://schemas.openxmlformats.org/drawingml/2006/main" xmlns:r="http://schemas.openxmlformats.org/officeDocument/2006/relationships" xmlns:p="http://schemas.openxmlformats.org/presentationml/2006/main">
  <p:tag name="ORIGINALHEIGHT" val="6.681182"/>
  <p:tag name="ORIGINALWIDTH" val="36.24395"/>
  <p:tag name="LATEXADDIN" val="\documentclass{article}&#10;\usepackage{amsmath}&#10;\pagestyle{empty}&#10;\begin{document}&#10;&#10;&#10;$$ \left&lt; s_t, a_t, r_t, s_{t+1} \right&gt; $$&#10;&#10;\end{document}"/>
  <p:tag name="IGUANATEXSIZE" val="20"/>
  <p:tag name="IGUANATEXCURSOR" val="122"/>
  <p:tag name="TRANSPARENCY" val="True"/>
  <p:tag name="FILENAME" val=""/>
  <p:tag name="LATEXENGINEID" val="1"/>
  <p:tag name="TEMPFOLDER" val="C:\Users\anwan\Documents\iguanatex_temp\"/>
  <p:tag name="LATEXFORMHEIGHT" val="312"/>
  <p:tag name="LATEXFORMWIDTH" val="384"/>
  <p:tag name="LATEXFORMWRAP" val="True"/>
  <p:tag name="BITMAPVECTOR" val="1"/>
</p:tagLst>
</file>

<file path=ppt/tags/tag239.xml><?xml version="1.0" encoding="utf-8"?>
<p:tagLst xmlns:a="http://schemas.openxmlformats.org/drawingml/2006/main" xmlns:r="http://schemas.openxmlformats.org/officeDocument/2006/relationships" xmlns:p="http://schemas.openxmlformats.org/presentationml/2006/main">
  <p:tag name="ORIGINALHEIGHT" val="6.681182"/>
  <p:tag name="ORIGINALWIDTH" val="1.330334"/>
  <p:tag name="LATEXADDIN" val="\documentclass{article}&#10;\usepackage{amsmath}&#10;\pagestyle{empty}&#10;\begin{document}&#10;&#10;&#10;$$ \left&lt; s_t, a_t, r_t, s_{t+1} \right&gt; $$&#10;&#10;\end{document}"/>
  <p:tag name="IGUANATEXSIZE" val="20"/>
  <p:tag name="IGUANATEXCURSOR" val="122"/>
  <p:tag name="TRANSPARENCY" val="True"/>
  <p:tag name="FILENAME" val=""/>
  <p:tag name="LATEXENGINEID" val="1"/>
  <p:tag name="TEMPFOLDER" val="C:\Users\anwan\Documents\iguanatex_temp\"/>
  <p:tag name="LATEXFORMHEIGHT" val="312"/>
  <p:tag name="LATEXFORMWIDTH" val="384"/>
  <p:tag name="LATEXFORMWRAP" val="True"/>
  <p:tag name="BITMAPVECTOR" val="1"/>
  <p:tag name="EMFCHILD" val="True"/>
</p:tagLst>
</file>

<file path=ppt/tags/tag24.xml><?xml version="1.0" encoding="utf-8"?>
<p:tagLst xmlns:a="http://schemas.openxmlformats.org/drawingml/2006/main" xmlns:r="http://schemas.openxmlformats.org/officeDocument/2006/relationships" xmlns:p="http://schemas.openxmlformats.org/presentationml/2006/main">
  <p:tag name="ORIGINALHEIGHT" val="3.68752"/>
  <p:tag name="ORIGINALWIDTH" val="3.31252"/>
  <p:tag name="LATEXADDIN" val="\documentclass{article}&#10;\usepackage{amsmath}&#10;\pagestyle{empty}&#10;\begin{document}&#10;&#10;$$f_\theta$$&#10;&#10;&#10;\end{document}"/>
  <p:tag name="IGUANATEXSIZE" val="20"/>
  <p:tag name="IGUANATEXCURSOR" val="91"/>
  <p:tag name="TRANSPARENCY" val="True"/>
  <p:tag name="FILENAME" val=""/>
  <p:tag name="LATEXENGINEID" val="1"/>
  <p:tag name="TEMPFOLDER" val="C:\Users\anwan\Documents\iguana_tex_dir\"/>
  <p:tag name="LATEXFORMHEIGHT" val="312"/>
  <p:tag name="LATEXFORMWIDTH" val="384"/>
  <p:tag name="LATEXFORMWRAP" val="True"/>
  <p:tag name="BITMAPVECTOR" val="1"/>
</p:tagLst>
</file>

<file path=ppt/tags/tag240.xml><?xml version="1.0" encoding="utf-8"?>
<p:tagLst xmlns:a="http://schemas.openxmlformats.org/drawingml/2006/main" xmlns:r="http://schemas.openxmlformats.org/officeDocument/2006/relationships" xmlns:p="http://schemas.openxmlformats.org/presentationml/2006/main">
  <p:tag name="ORIGINALHEIGHT" val="3.044973"/>
  <p:tag name="ORIGINALWIDTH" val="2.128519"/>
  <p:tag name="EMFCHILD" val="True"/>
</p:tagLst>
</file>

<file path=ppt/tags/tag241.xml><?xml version="1.0" encoding="utf-8"?>
<p:tagLst xmlns:a="http://schemas.openxmlformats.org/drawingml/2006/main" xmlns:r="http://schemas.openxmlformats.org/officeDocument/2006/relationships" xmlns:p="http://schemas.openxmlformats.org/presentationml/2006/main">
  <p:tag name="ORIGINALHEIGHT" val="2.985847"/>
  <p:tag name="ORIGINALWIDTH" val="1.359887"/>
  <p:tag name="EMFCHILD" val="True"/>
</p:tagLst>
</file>

<file path=ppt/tags/tag242.xml><?xml version="1.0" encoding="utf-8"?>
<p:tagLst xmlns:a="http://schemas.openxmlformats.org/drawingml/2006/main" xmlns:r="http://schemas.openxmlformats.org/officeDocument/2006/relationships" xmlns:p="http://schemas.openxmlformats.org/presentationml/2006/main">
  <p:tag name="ORIGINALHEIGHT" val="2.010267"/>
  <p:tag name="ORIGINALWIDTH" val="0.679953"/>
  <p:tag name="EMFCHILD" val="True"/>
</p:tagLst>
</file>

<file path=ppt/tags/tag243.xml><?xml version="1.0" encoding="utf-8"?>
<p:tagLst xmlns:a="http://schemas.openxmlformats.org/drawingml/2006/main" xmlns:r="http://schemas.openxmlformats.org/officeDocument/2006/relationships" xmlns:p="http://schemas.openxmlformats.org/presentationml/2006/main">
  <p:tag name="ORIGINALHEIGHT" val="3.044973"/>
  <p:tag name="ORIGINALWIDTH" val="2.660649"/>
  <p:tag name="EMFCHILD" val="True"/>
</p:tagLst>
</file>

<file path=ppt/tags/tag244.xml><?xml version="1.0" encoding="utf-8"?>
<p:tagLst xmlns:a="http://schemas.openxmlformats.org/drawingml/2006/main" xmlns:r="http://schemas.openxmlformats.org/officeDocument/2006/relationships" xmlns:p="http://schemas.openxmlformats.org/presentationml/2006/main">
  <p:tag name="ORIGINALHEIGHT" val="2.985847"/>
  <p:tag name="ORIGINALWIDTH" val="1.389459"/>
  <p:tag name="EMFCHILD" val="True"/>
</p:tagLst>
</file>

<file path=ppt/tags/tag245.xml><?xml version="1.0" encoding="utf-8"?>
<p:tagLst xmlns:a="http://schemas.openxmlformats.org/drawingml/2006/main" xmlns:r="http://schemas.openxmlformats.org/officeDocument/2006/relationships" xmlns:p="http://schemas.openxmlformats.org/presentationml/2006/main">
  <p:tag name="ORIGINALHEIGHT" val="2.010267"/>
  <p:tag name="ORIGINALWIDTH" val="0.7095065"/>
  <p:tag name="EMFCHILD" val="True"/>
</p:tagLst>
</file>

<file path=ppt/tags/tag246.xml><?xml version="1.0" encoding="utf-8"?>
<p:tagLst xmlns:a="http://schemas.openxmlformats.org/drawingml/2006/main" xmlns:r="http://schemas.openxmlformats.org/officeDocument/2006/relationships" xmlns:p="http://schemas.openxmlformats.org/presentationml/2006/main">
  <p:tag name="ORIGINALHEIGHT" val="3.044973"/>
  <p:tag name="ORIGINALWIDTH" val="2.365021"/>
  <p:tag name="EMFCHILD" val="True"/>
</p:tagLst>
</file>

<file path=ppt/tags/tag247.xml><?xml version="1.0" encoding="utf-8"?>
<p:tagLst xmlns:a="http://schemas.openxmlformats.org/drawingml/2006/main" xmlns:r="http://schemas.openxmlformats.org/officeDocument/2006/relationships" xmlns:p="http://schemas.openxmlformats.org/presentationml/2006/main">
  <p:tag name="ORIGINALHEIGHT" val="2.985847"/>
  <p:tag name="ORIGINALWIDTH" val="1.359887"/>
  <p:tag name="EMFCHILD" val="True"/>
</p:tagLst>
</file>

<file path=ppt/tags/tag248.xml><?xml version="1.0" encoding="utf-8"?>
<p:tagLst xmlns:a="http://schemas.openxmlformats.org/drawingml/2006/main" xmlns:r="http://schemas.openxmlformats.org/officeDocument/2006/relationships" xmlns:p="http://schemas.openxmlformats.org/presentationml/2006/main">
  <p:tag name="ORIGINALHEIGHT" val="2.010267"/>
  <p:tag name="ORIGINALWIDTH" val="0.679953"/>
  <p:tag name="EMFCHILD" val="True"/>
</p:tagLst>
</file>

<file path=ppt/tags/tag249.xml><?xml version="1.0" encoding="utf-8"?>
<p:tagLst xmlns:a="http://schemas.openxmlformats.org/drawingml/2006/main" xmlns:r="http://schemas.openxmlformats.org/officeDocument/2006/relationships" xmlns:p="http://schemas.openxmlformats.org/presentationml/2006/main">
  <p:tag name="ORIGINALHEIGHT" val="3.044973"/>
  <p:tag name="ORIGINALWIDTH" val="2.128519"/>
  <p:tag name="EMFCHILD" val="True"/>
</p:tagLst>
</file>

<file path=ppt/tags/tag25.xml><?xml version="1.0" encoding="utf-8"?>
<p:tagLst xmlns:a="http://schemas.openxmlformats.org/drawingml/2006/main" xmlns:r="http://schemas.openxmlformats.org/officeDocument/2006/relationships" xmlns:p="http://schemas.openxmlformats.org/presentationml/2006/main">
  <p:tag name="ORIGINALHEIGHT" val="3.68752"/>
  <p:tag name="ORIGINALWIDTH" val="2.06252"/>
  <p:tag name="LATEXADDIN" val="\documentclass{article}&#10;\usepackage{amsmath}&#10;\pagestyle{empty}&#10;\begin{document}&#10;&#10;$$f_\theta$$&#10;&#10;&#10;\end{document}"/>
  <p:tag name="IGUANATEXSIZE" val="20"/>
  <p:tag name="IGUANATEXCURSOR" val="91"/>
  <p:tag name="TRANSPARENCY" val="True"/>
  <p:tag name="FILENAME" val=""/>
  <p:tag name="LATEXENGINEID" val="1"/>
  <p:tag name="TEMPFOLDER" val="C:\Users\anwan\Documents\iguana_tex_dir\"/>
  <p:tag name="LATEXFORMHEIGHT" val="312"/>
  <p:tag name="LATEXFORMWIDTH" val="384"/>
  <p:tag name="LATEXFORMWRAP" val="True"/>
  <p:tag name="BITMAPVECTOR" val="1"/>
  <p:tag name="EMFCHILD" val="True"/>
</p:tagLst>
</file>

<file path=ppt/tags/tag250.xml><?xml version="1.0" encoding="utf-8"?>
<p:tagLst xmlns:a="http://schemas.openxmlformats.org/drawingml/2006/main" xmlns:r="http://schemas.openxmlformats.org/officeDocument/2006/relationships" xmlns:p="http://schemas.openxmlformats.org/presentationml/2006/main">
  <p:tag name="ORIGINALHEIGHT" val="2.985847"/>
  <p:tag name="ORIGINALWIDTH" val="1.359887"/>
  <p:tag name="EMFCHILD" val="True"/>
</p:tagLst>
</file>

<file path=ppt/tags/tag251.xml><?xml version="1.0" encoding="utf-8"?>
<p:tagLst xmlns:a="http://schemas.openxmlformats.org/drawingml/2006/main" xmlns:r="http://schemas.openxmlformats.org/officeDocument/2006/relationships" xmlns:p="http://schemas.openxmlformats.org/presentationml/2006/main">
  <p:tag name="ORIGINALHEIGHT" val="3.458851"/>
  <p:tag name="ORIGINALWIDTH" val="2.985849"/>
  <p:tag name="EMFCHILD" val="True"/>
</p:tagLst>
</file>

<file path=ppt/tags/tag252.xml><?xml version="1.0" encoding="utf-8"?>
<p:tagLst xmlns:a="http://schemas.openxmlformats.org/drawingml/2006/main" xmlns:r="http://schemas.openxmlformats.org/officeDocument/2006/relationships" xmlns:p="http://schemas.openxmlformats.org/presentationml/2006/main">
  <p:tag name="ORIGINALHEIGHT" val="3.104098"/>
  <p:tag name="ORIGINALWIDTH" val="1.478138"/>
  <p:tag name="EMFCHILD" val="True"/>
</p:tagLst>
</file>

<file path=ppt/tags/tag253.xml><?xml version="1.0" encoding="utf-8"?>
<p:tagLst xmlns:a="http://schemas.openxmlformats.org/drawingml/2006/main" xmlns:r="http://schemas.openxmlformats.org/officeDocument/2006/relationships" xmlns:p="http://schemas.openxmlformats.org/presentationml/2006/main">
  <p:tag name="ORIGINALHEIGHT" val="6.681182"/>
  <p:tag name="ORIGINALWIDTH" val="1.300762"/>
  <p:tag name="EMFCHILD" val="True"/>
</p:tagLst>
</file>

<file path=ppt/tags/tag254.xml><?xml version="1.0" encoding="utf-8"?>
<p:tagLst xmlns:a="http://schemas.openxmlformats.org/drawingml/2006/main" xmlns:r="http://schemas.openxmlformats.org/officeDocument/2006/relationships" xmlns:p="http://schemas.openxmlformats.org/presentationml/2006/main">
  <p:tag name="ORIGINALHEIGHT" val="6.681182"/>
  <p:tag name="ORIGINALWIDTH" val="23.76848"/>
  <p:tag name="LATEXADDIN" val="\documentclass{article}&#10;\usepackage{amsmath}&#10;\pagestyle{empty}&#10;\begin{document}&#10;&#10;&#10;$$Q_\theta(s_t, a_t) $$&#10;&#10;\end{document}"/>
  <p:tag name="IGUANATEXSIZE" val="20"/>
  <p:tag name="IGUANATEXCURSOR" val="102"/>
  <p:tag name="TRANSPARENCY" val="True"/>
  <p:tag name="FILENAME" val=""/>
  <p:tag name="LATEXENGINEID" val="1"/>
  <p:tag name="TEMPFOLDER" val="C:\Users\anwan\Documents\iguanatex_temp\"/>
  <p:tag name="LATEXFORMHEIGHT" val="312"/>
  <p:tag name="LATEXFORMWIDTH" val="384"/>
  <p:tag name="LATEXFORMWRAP" val="True"/>
  <p:tag name="BITMAPVECTOR" val="1"/>
</p:tagLst>
</file>

<file path=ppt/tags/tag255.xml><?xml version="1.0" encoding="utf-8"?>
<p:tagLst xmlns:a="http://schemas.openxmlformats.org/drawingml/2006/main" xmlns:r="http://schemas.openxmlformats.org/officeDocument/2006/relationships" xmlns:p="http://schemas.openxmlformats.org/presentationml/2006/main">
  <p:tag name="ORIGINALHEIGHT" val="6.001248"/>
  <p:tag name="ORIGINALWIDTH" val="4.109234"/>
  <p:tag name="LATEXADDIN" val="\documentclass{article}&#10;\usepackage{amsmath}&#10;\pagestyle{empty}&#10;\begin{document}&#10;&#10;&#10;$$Q_\theta(s_t, a_t) $$&#10;&#10;\end{document}"/>
  <p:tag name="IGUANATEXSIZE" val="20"/>
  <p:tag name="IGUANATEXCURSOR" val="102"/>
  <p:tag name="TRANSPARENCY" val="True"/>
  <p:tag name="FILENAME" val=""/>
  <p:tag name="LATEXENGINEID" val="1"/>
  <p:tag name="TEMPFOLDER" val="C:\Users\anwan\Documents\iguanatex_temp\"/>
  <p:tag name="LATEXFORMHEIGHT" val="312"/>
  <p:tag name="LATEXFORMWIDTH" val="384"/>
  <p:tag name="LATEXFORMWRAP" val="True"/>
  <p:tag name="BITMAPVECTOR" val="1"/>
  <p:tag name="EMFCHILD" val="True"/>
</p:tagLst>
</file>

<file path=ppt/tags/tag256.xml><?xml version="1.0" encoding="utf-8"?>
<p:tagLst xmlns:a="http://schemas.openxmlformats.org/drawingml/2006/main" xmlns:r="http://schemas.openxmlformats.org/officeDocument/2006/relationships" xmlns:p="http://schemas.openxmlformats.org/presentationml/2006/main">
  <p:tag name="ORIGINALHEIGHT" val="3.3406"/>
  <p:tag name="ORIGINALWIDTH" val="1.862464"/>
  <p:tag name="EMFCHILD" val="True"/>
</p:tagLst>
</file>

<file path=ppt/tags/tag257.xml><?xml version="1.0" encoding="utf-8"?>
<p:tagLst xmlns:a="http://schemas.openxmlformats.org/drawingml/2006/main" xmlns:r="http://schemas.openxmlformats.org/officeDocument/2006/relationships" xmlns:p="http://schemas.openxmlformats.org/presentationml/2006/main">
  <p:tag name="ORIGINALHEIGHT" val="6.681182"/>
  <p:tag name="ORIGINALWIDTH" val="1.359887"/>
  <p:tag name="EMFCHILD" val="True"/>
</p:tagLst>
</file>

<file path=ppt/tags/tag258.xml><?xml version="1.0" encoding="utf-8"?>
<p:tagLst xmlns:a="http://schemas.openxmlformats.org/drawingml/2006/main" xmlns:r="http://schemas.openxmlformats.org/officeDocument/2006/relationships" xmlns:p="http://schemas.openxmlformats.org/presentationml/2006/main">
  <p:tag name="ORIGINALHEIGHT" val="3.044973"/>
  <p:tag name="ORIGINALWIDTH" val="2.187645"/>
  <p:tag name="EMFCHILD" val="True"/>
</p:tagLst>
</file>

<file path=ppt/tags/tag259.xml><?xml version="1.0" encoding="utf-8"?>
<p:tagLst xmlns:a="http://schemas.openxmlformats.org/drawingml/2006/main" xmlns:r="http://schemas.openxmlformats.org/officeDocument/2006/relationships" xmlns:p="http://schemas.openxmlformats.org/presentationml/2006/main">
  <p:tag name="ORIGINALHEIGHT" val="2.985847"/>
  <p:tag name="ORIGINALWIDTH" val="1.419013"/>
  <p:tag name="EMFCHILD" val="True"/>
</p:tagLst>
</file>

<file path=ppt/tags/tag26.xml><?xml version="1.0" encoding="utf-8"?>
<p:tagLst xmlns:a="http://schemas.openxmlformats.org/drawingml/2006/main" xmlns:r="http://schemas.openxmlformats.org/officeDocument/2006/relationships" xmlns:p="http://schemas.openxmlformats.org/presentationml/2006/main">
  <p:tag name="ORIGINALHEIGHT" val="2.06252"/>
  <p:tag name="ORIGINALWIDTH" val="1.31252"/>
  <p:tag name="EMFCHILD" val="True"/>
</p:tagLst>
</file>

<file path=ppt/tags/tag260.xml><?xml version="1.0" encoding="utf-8"?>
<p:tagLst xmlns:a="http://schemas.openxmlformats.org/drawingml/2006/main" xmlns:r="http://schemas.openxmlformats.org/officeDocument/2006/relationships" xmlns:p="http://schemas.openxmlformats.org/presentationml/2006/main">
  <p:tag name="ORIGINALHEIGHT" val="2.010267"/>
  <p:tag name="ORIGINALWIDTH" val="0.679953"/>
  <p:tag name="EMFCHILD" val="True"/>
</p:tagLst>
</file>

<file path=ppt/tags/tag261.xml><?xml version="1.0" encoding="utf-8"?>
<p:tagLst xmlns:a="http://schemas.openxmlformats.org/drawingml/2006/main" xmlns:r="http://schemas.openxmlformats.org/officeDocument/2006/relationships" xmlns:p="http://schemas.openxmlformats.org/presentationml/2006/main">
  <p:tag name="ORIGINALHEIGHT" val="3.044973"/>
  <p:tag name="ORIGINALWIDTH" val="2.719775"/>
  <p:tag name="EMFCHILD" val="True"/>
</p:tagLst>
</file>

<file path=ppt/tags/tag262.xml><?xml version="1.0" encoding="utf-8"?>
<p:tagLst xmlns:a="http://schemas.openxmlformats.org/drawingml/2006/main" xmlns:r="http://schemas.openxmlformats.org/officeDocument/2006/relationships" xmlns:p="http://schemas.openxmlformats.org/presentationml/2006/main">
  <p:tag name="ORIGINALHEIGHT" val="2.985847"/>
  <p:tag name="ORIGINALWIDTH" val="1.419013"/>
  <p:tag name="EMFCHILD" val="True"/>
</p:tagLst>
</file>

<file path=ppt/tags/tag263.xml><?xml version="1.0" encoding="utf-8"?>
<p:tagLst xmlns:a="http://schemas.openxmlformats.org/drawingml/2006/main" xmlns:r="http://schemas.openxmlformats.org/officeDocument/2006/relationships" xmlns:p="http://schemas.openxmlformats.org/presentationml/2006/main">
  <p:tag name="ORIGINALHEIGHT" val="6.681182"/>
  <p:tag name="ORIGINALWIDTH" val="1.389459"/>
  <p:tag name="EMFCHILD" val="True"/>
</p:tagLst>
</file>

<file path=ppt/tags/tag264.xml><?xml version="1.0" encoding="utf-8"?>
<p:tagLst xmlns:a="http://schemas.openxmlformats.org/drawingml/2006/main" xmlns:r="http://schemas.openxmlformats.org/officeDocument/2006/relationships" xmlns:p="http://schemas.openxmlformats.org/presentationml/2006/main">
  <p:tag name="ORIGINALHEIGHT" val="10.17361"/>
  <p:tag name="ORIGINALWIDTH" val="56.45836"/>
  <p:tag name="LATEXADDIN" val="\documentclass{article}&#10;\usepackage{amsmath}&#10;\usepackage{amssymb}&#10;\pagestyle{empty}&#10;&#10;\DeclareMathOperator*{\argmax}{arg\,max}&#10;\DeclareMathOperator*{\argmin}{arg\,min}&#10;&#10;\begin{document}&#10;&#10;$$\pi(s) \leftarrow \argmax_{a} Q(s,a) $$&#10;&#10;&#10;\end{document}"/>
  <p:tag name="IGUANATEXSIZE" val="20"/>
  <p:tag name="IGUANATEXCURSOR" val="186"/>
  <p:tag name="TRANSPARENCY" val="True"/>
  <p:tag name="FILENAME" val=""/>
  <p:tag name="LATEXENGINEID" val="1"/>
  <p:tag name="TEMPFOLDER" val="C:\Users\anwan\Documents\iguanatex_temp\"/>
  <p:tag name="LATEXFORMHEIGHT" val="312"/>
  <p:tag name="LATEXFORMWIDTH" val="384"/>
  <p:tag name="LATEXFORMWRAP" val="True"/>
  <p:tag name="BITMAPVECTOR" val="1"/>
</p:tagLst>
</file>

<file path=ppt/tags/tag265.xml><?xml version="1.0" encoding="utf-8"?>
<p:tagLst xmlns:a="http://schemas.openxmlformats.org/drawingml/2006/main" xmlns:r="http://schemas.openxmlformats.org/officeDocument/2006/relationships" xmlns:p="http://schemas.openxmlformats.org/presentationml/2006/main">
  <p:tag name="ORIGINALHEIGHT" val="11.23285"/>
  <p:tag name="ORIGINALWIDTH" val="149.1709"/>
  <p:tag name="LATEXADDIN" val="\documentclass{article}&#10;\usepackage{amsmath}&#10;\pagestyle{empty}&#10;\begin{document}&#10;&#10;&#10;$$Q(s_t, a_t) \leftarrow Q(s_t,a_t) + \alpha \left( r_t + \gamma \max_{a'} Q(s_{t+1}, a') - Q(s_t,a_t) \right) $$&#10;&#10;\end{document}"/>
  <p:tag name="IGUANATEXSIZE" val="20"/>
  <p:tag name="IGUANATEXCURSOR" val="137"/>
  <p:tag name="TRANSPARENCY" val="True"/>
  <p:tag name="FILENAME" val=""/>
  <p:tag name="LATEXENGINEID" val="1"/>
  <p:tag name="TEMPFOLDER" val="C:\Users\anwan\Documents\iguanatex_temp\"/>
  <p:tag name="LATEXFORMHEIGHT" val="312"/>
  <p:tag name="LATEXFORMWIDTH" val="384"/>
  <p:tag name="LATEXFORMWRAP" val="True"/>
  <p:tag name="BITMAPVECTOR" val="1"/>
</p:tagLst>
</file>

<file path=ppt/tags/tag266.xml><?xml version="1.0" encoding="utf-8"?>
<p:tagLst xmlns:a="http://schemas.openxmlformats.org/drawingml/2006/main" xmlns:r="http://schemas.openxmlformats.org/officeDocument/2006/relationships" xmlns:p="http://schemas.openxmlformats.org/presentationml/2006/main">
  <p:tag name="ORIGINALHEIGHT" val="6.681182"/>
  <p:tag name="ORIGINALWIDTH" val="148.346"/>
  <p:tag name="LATEXADDIN" val="\documentclass{article}&#10;\usepackage{amsmath}&#10;\pagestyle{empty}&#10;\begin{document}&#10;&#10;&#10;$$Q(s_t, a_t) \leftarrow Q(s_t,a_t) + \alpha \left( r_t + \gamma Q(s_{t+1}, \pi(s_{t+1})) - Q(s_t,a_t) \right) $$&#10;&#10;\end{document}"/>
  <p:tag name="IGUANATEXSIZE" val="20"/>
  <p:tag name="IGUANATEXCURSOR" val="137"/>
  <p:tag name="TRANSPARENCY" val="True"/>
  <p:tag name="FILENAME" val=""/>
  <p:tag name="LATEXENGINEID" val="1"/>
  <p:tag name="TEMPFOLDER" val="C:\Users\anwan\Documents\iguanatex_temp\"/>
  <p:tag name="LATEXFORMHEIGHT" val="312"/>
  <p:tag name="LATEXFORMWIDTH" val="384"/>
  <p:tag name="LATEXFORMWRAP" val="True"/>
  <p:tag name="BITMAPVECTOR" val="1"/>
</p:tagLst>
</file>

<file path=ppt/tags/tag267.xml><?xml version="1.0" encoding="utf-8"?>
<p:tagLst xmlns:a="http://schemas.openxmlformats.org/drawingml/2006/main" xmlns:r="http://schemas.openxmlformats.org/officeDocument/2006/relationships" xmlns:p="http://schemas.openxmlformats.org/presentationml/2006/main">
  <p:tag name="ORIGINALHEIGHT" val="6.001248"/>
  <p:tag name="ORIGINALWIDTH" val="3.902286"/>
  <p:tag name="LATEXADDIN" val="\documentclass{article}&#10;\usepackage{amsmath}&#10;\pagestyle{empty}&#10;\begin{document}&#10;&#10;&#10;$$Q(s_t, a_t) \leftarrow Q(s_t,a_t) + \alpha \left( r_t + \gamma Q(s_{t+1}, \pi(s_{t+1})) - Q(s_t,a_t) \right) $$&#10;&#10;\end{document}"/>
  <p:tag name="IGUANATEXSIZE" val="20"/>
  <p:tag name="IGUANATEXCURSOR" val="137"/>
  <p:tag name="TRANSPARENCY" val="True"/>
  <p:tag name="FILENAME" val=""/>
  <p:tag name="LATEXENGINEID" val="1"/>
  <p:tag name="TEMPFOLDER" val="C:\Users\anwan\Documents\iguanatex_temp\"/>
  <p:tag name="LATEXFORMHEIGHT" val="312"/>
  <p:tag name="LATEXFORMWIDTH" val="384"/>
  <p:tag name="LATEXFORMWRAP" val="True"/>
  <p:tag name="BITMAPVECTOR" val="1"/>
  <p:tag name="EMFCHILD" val="True"/>
</p:tagLst>
</file>

<file path=ppt/tags/tag268.xml><?xml version="1.0" encoding="utf-8"?>
<p:tagLst xmlns:a="http://schemas.openxmlformats.org/drawingml/2006/main" xmlns:r="http://schemas.openxmlformats.org/officeDocument/2006/relationships" xmlns:p="http://schemas.openxmlformats.org/presentationml/2006/main">
  <p:tag name="ORIGINALHEIGHT" val="6.681182"/>
  <p:tag name="ORIGINALWIDTH" val="1.300762"/>
  <p:tag name="EMFCHILD" val="True"/>
</p:tagLst>
</file>

<file path=ppt/tags/tag269.xml><?xml version="1.0" encoding="utf-8"?>
<p:tagLst xmlns:a="http://schemas.openxmlformats.org/drawingml/2006/main" xmlns:r="http://schemas.openxmlformats.org/officeDocument/2006/relationships" xmlns:p="http://schemas.openxmlformats.org/presentationml/2006/main">
  <p:tag name="ORIGINALHEIGHT" val="3.044973"/>
  <p:tag name="ORIGINALWIDTH" val="2.098966"/>
  <p:tag name="EMFCHILD" val="True"/>
</p:tagLst>
</file>

<file path=ppt/tags/tag27.xml><?xml version="1.0" encoding="utf-8"?>
<p:tagLst xmlns:a="http://schemas.openxmlformats.org/drawingml/2006/main" xmlns:r="http://schemas.openxmlformats.org/officeDocument/2006/relationships" xmlns:p="http://schemas.openxmlformats.org/presentationml/2006/main">
  <p:tag name="ORIGINALHEIGHT" val="3.68752"/>
  <p:tag name="ORIGINALWIDTH" val="2.06252"/>
  <p:tag name="LATEXADDIN" val="\documentclass{article}&#10;\usepackage{amsmath}&#10;\pagestyle{empty}&#10;\begin{document}&#10;&#10;$$f_\theta$$&#10;&#10;&#10;\end{document}"/>
  <p:tag name="IGUANATEXSIZE" val="20"/>
  <p:tag name="IGUANATEXCURSOR" val="91"/>
  <p:tag name="TRANSPARENCY" val="True"/>
  <p:tag name="FILENAME" val=""/>
  <p:tag name="LATEXENGINEID" val="1"/>
  <p:tag name="TEMPFOLDER" val="C:\Users\anwan\Documents\iguana_tex_dir\"/>
  <p:tag name="LATEXFORMHEIGHT" val="312"/>
  <p:tag name="LATEXFORMWIDTH" val="384"/>
  <p:tag name="LATEXFORMWRAP" val="True"/>
  <p:tag name="BITMAPVECTOR" val="1"/>
  <p:tag name="EMFCHILD" val="True"/>
</p:tagLst>
</file>

<file path=ppt/tags/tag270.xml><?xml version="1.0" encoding="utf-8"?>
<p:tagLst xmlns:a="http://schemas.openxmlformats.org/drawingml/2006/main" xmlns:r="http://schemas.openxmlformats.org/officeDocument/2006/relationships" xmlns:p="http://schemas.openxmlformats.org/presentationml/2006/main">
  <p:tag name="ORIGINALHEIGHT" val="2.985847"/>
  <p:tag name="ORIGINALWIDTH" val="1.330334"/>
  <p:tag name="EMFCHILD" val="True"/>
</p:tagLst>
</file>

<file path=ppt/tags/tag271.xml><?xml version="1.0" encoding="utf-8"?>
<p:tagLst xmlns:a="http://schemas.openxmlformats.org/drawingml/2006/main" xmlns:r="http://schemas.openxmlformats.org/officeDocument/2006/relationships" xmlns:p="http://schemas.openxmlformats.org/presentationml/2006/main">
  <p:tag name="ORIGINALHEIGHT" val="2.010267"/>
  <p:tag name="ORIGINALWIDTH" val="0.650381"/>
  <p:tag name="EMFCHILD" val="True"/>
</p:tagLst>
</file>

<file path=ppt/tags/tag272.xml><?xml version="1.0" encoding="utf-8"?>
<p:tagLst xmlns:a="http://schemas.openxmlformats.org/drawingml/2006/main" xmlns:r="http://schemas.openxmlformats.org/officeDocument/2006/relationships" xmlns:p="http://schemas.openxmlformats.org/presentationml/2006/main">
  <p:tag name="ORIGINALHEIGHT" val="3.044973"/>
  <p:tag name="ORIGINALWIDTH" val="2.601524"/>
  <p:tag name="EMFCHILD" val="True"/>
</p:tagLst>
</file>

<file path=ppt/tags/tag273.xml><?xml version="1.0" encoding="utf-8"?>
<p:tagLst xmlns:a="http://schemas.openxmlformats.org/drawingml/2006/main" xmlns:r="http://schemas.openxmlformats.org/officeDocument/2006/relationships" xmlns:p="http://schemas.openxmlformats.org/presentationml/2006/main">
  <p:tag name="ORIGINALHEIGHT" val="2.985847"/>
  <p:tag name="ORIGINALWIDTH" val="1.330334"/>
  <p:tag name="EMFCHILD" val="True"/>
</p:tagLst>
</file>

<file path=ppt/tags/tag274.xml><?xml version="1.0" encoding="utf-8"?>
<p:tagLst xmlns:a="http://schemas.openxmlformats.org/drawingml/2006/main" xmlns:r="http://schemas.openxmlformats.org/officeDocument/2006/relationships" xmlns:p="http://schemas.openxmlformats.org/presentationml/2006/main">
  <p:tag name="ORIGINALHEIGHT" val="6.681182"/>
  <p:tag name="ORIGINALWIDTH" val="1.330334"/>
  <p:tag name="EMFCHILD" val="True"/>
</p:tagLst>
</file>

<file path=ppt/tags/tag275.xml><?xml version="1.0" encoding="utf-8"?>
<p:tagLst xmlns:a="http://schemas.openxmlformats.org/drawingml/2006/main" xmlns:r="http://schemas.openxmlformats.org/officeDocument/2006/relationships" xmlns:p="http://schemas.openxmlformats.org/presentationml/2006/main">
  <p:tag name="ORIGINALHEIGHT" val="3.488405"/>
  <p:tag name="ORIGINALWIDTH" val="5.025671"/>
  <p:tag name="EMFCHILD" val="True"/>
</p:tagLst>
</file>

<file path=ppt/tags/tag276.xml><?xml version="1.0" encoding="utf-8"?>
<p:tagLst xmlns:a="http://schemas.openxmlformats.org/drawingml/2006/main" xmlns:r="http://schemas.openxmlformats.org/officeDocument/2006/relationships" xmlns:p="http://schemas.openxmlformats.org/presentationml/2006/main">
  <p:tag name="ORIGINALHEIGHT" val="6.001248"/>
  <p:tag name="ORIGINALWIDTH" val="3.902286"/>
  <p:tag name="EMFCHILD" val="True"/>
</p:tagLst>
</file>

<file path=ppt/tags/tag277.xml><?xml version="1.0" encoding="utf-8"?>
<p:tagLst xmlns:a="http://schemas.openxmlformats.org/drawingml/2006/main" xmlns:r="http://schemas.openxmlformats.org/officeDocument/2006/relationships" xmlns:p="http://schemas.openxmlformats.org/presentationml/2006/main">
  <p:tag name="ORIGINALHEIGHT" val="6.681182"/>
  <p:tag name="ORIGINALWIDTH" val="1.300762"/>
  <p:tag name="EMFCHILD" val="True"/>
</p:tagLst>
</file>

<file path=ppt/tags/tag278.xml><?xml version="1.0" encoding="utf-8"?>
<p:tagLst xmlns:a="http://schemas.openxmlformats.org/drawingml/2006/main" xmlns:r="http://schemas.openxmlformats.org/officeDocument/2006/relationships" xmlns:p="http://schemas.openxmlformats.org/presentationml/2006/main">
  <p:tag name="ORIGINALHEIGHT" val="3.044973"/>
  <p:tag name="ORIGINALWIDTH" val="2.069394"/>
  <p:tag name="EMFCHILD" val="True"/>
</p:tagLst>
</file>

<file path=ppt/tags/tag279.xml><?xml version="1.0" encoding="utf-8"?>
<p:tagLst xmlns:a="http://schemas.openxmlformats.org/drawingml/2006/main" xmlns:r="http://schemas.openxmlformats.org/officeDocument/2006/relationships" xmlns:p="http://schemas.openxmlformats.org/presentationml/2006/main">
  <p:tag name="ORIGINALHEIGHT" val="2.985847"/>
  <p:tag name="ORIGINALWIDTH" val="1.330334"/>
  <p:tag name="EMFCHILD" val="True"/>
</p:tagLst>
</file>

<file path=ppt/tags/tag28.xml><?xml version="1.0" encoding="utf-8"?>
<p:tagLst xmlns:a="http://schemas.openxmlformats.org/drawingml/2006/main" xmlns:r="http://schemas.openxmlformats.org/officeDocument/2006/relationships" xmlns:p="http://schemas.openxmlformats.org/presentationml/2006/main">
  <p:tag name="ORIGINALHEIGHT" val="2.06252"/>
  <p:tag name="ORIGINALWIDTH" val="1.31252"/>
  <p:tag name="EMFCHILD" val="True"/>
</p:tagLst>
</file>

<file path=ppt/tags/tag280.xml><?xml version="1.0" encoding="utf-8"?>
<p:tagLst xmlns:a="http://schemas.openxmlformats.org/drawingml/2006/main" xmlns:r="http://schemas.openxmlformats.org/officeDocument/2006/relationships" xmlns:p="http://schemas.openxmlformats.org/presentationml/2006/main">
  <p:tag name="ORIGINALHEIGHT" val="2.010267"/>
  <p:tag name="ORIGINALWIDTH" val="0.6799531"/>
  <p:tag name="EMFCHILD" val="True"/>
</p:tagLst>
</file>

<file path=ppt/tags/tag281.xml><?xml version="1.0" encoding="utf-8"?>
<p:tagLst xmlns:a="http://schemas.openxmlformats.org/drawingml/2006/main" xmlns:r="http://schemas.openxmlformats.org/officeDocument/2006/relationships" xmlns:p="http://schemas.openxmlformats.org/presentationml/2006/main">
  <p:tag name="ORIGINALHEIGHT" val="3.044973"/>
  <p:tag name="ORIGINALWIDTH" val="2.601524"/>
  <p:tag name="EMFCHILD" val="True"/>
</p:tagLst>
</file>

<file path=ppt/tags/tag282.xml><?xml version="1.0" encoding="utf-8"?>
<p:tagLst xmlns:a="http://schemas.openxmlformats.org/drawingml/2006/main" xmlns:r="http://schemas.openxmlformats.org/officeDocument/2006/relationships" xmlns:p="http://schemas.openxmlformats.org/presentationml/2006/main">
  <p:tag name="ORIGINALHEIGHT" val="2.985847"/>
  <p:tag name="ORIGINALWIDTH" val="1.359888"/>
  <p:tag name="EMFCHILD" val="True"/>
</p:tagLst>
</file>

<file path=ppt/tags/tag283.xml><?xml version="1.0" encoding="utf-8"?>
<p:tagLst xmlns:a="http://schemas.openxmlformats.org/drawingml/2006/main" xmlns:r="http://schemas.openxmlformats.org/officeDocument/2006/relationships" xmlns:p="http://schemas.openxmlformats.org/presentationml/2006/main">
  <p:tag name="ORIGINALHEIGHT" val="6.681182"/>
  <p:tag name="ORIGINALWIDTH" val="1.300762"/>
  <p:tag name="EMFCHILD" val="True"/>
</p:tagLst>
</file>

<file path=ppt/tags/tag284.xml><?xml version="1.0" encoding="utf-8"?>
<p:tagLst xmlns:a="http://schemas.openxmlformats.org/drawingml/2006/main" xmlns:r="http://schemas.openxmlformats.org/officeDocument/2006/relationships" xmlns:p="http://schemas.openxmlformats.org/presentationml/2006/main">
  <p:tag name="ORIGINALHEIGHT" val="4.463985"/>
  <p:tag name="ORIGINALWIDTH" val="3.754482"/>
  <p:tag name="EMFCHILD" val="True"/>
</p:tagLst>
</file>

<file path=ppt/tags/tag285.xml><?xml version="1.0" encoding="utf-8"?>
<p:tagLst xmlns:a="http://schemas.openxmlformats.org/drawingml/2006/main" xmlns:r="http://schemas.openxmlformats.org/officeDocument/2006/relationships" xmlns:p="http://schemas.openxmlformats.org/presentationml/2006/main">
  <p:tag name="ORIGINALHEIGHT" val="3.044973"/>
  <p:tag name="ORIGINALWIDTH" val="3.19278"/>
  <p:tag name="EMFCHILD" val="True"/>
</p:tagLst>
</file>

<file path=ppt/tags/tag286.xml><?xml version="1.0" encoding="utf-8"?>
<p:tagLst xmlns:a="http://schemas.openxmlformats.org/drawingml/2006/main" xmlns:r="http://schemas.openxmlformats.org/officeDocument/2006/relationships" xmlns:p="http://schemas.openxmlformats.org/presentationml/2006/main">
  <p:tag name="ORIGINALHEIGHT" val="6.681182"/>
  <p:tag name="ORIGINALWIDTH" val="1.300762"/>
  <p:tag name="EMFCHILD" val="True"/>
</p:tagLst>
</file>

<file path=ppt/tags/tag287.xml><?xml version="1.0" encoding="utf-8"?>
<p:tagLst xmlns:a="http://schemas.openxmlformats.org/drawingml/2006/main" xmlns:r="http://schemas.openxmlformats.org/officeDocument/2006/relationships" xmlns:p="http://schemas.openxmlformats.org/presentationml/2006/main">
  <p:tag name="ORIGINALHEIGHT" val="3.044973"/>
  <p:tag name="ORIGINALWIDTH" val="2.305897"/>
  <p:tag name="EMFCHILD" val="True"/>
</p:tagLst>
</file>

<file path=ppt/tags/tag288.xml><?xml version="1.0" encoding="utf-8"?>
<p:tagLst xmlns:a="http://schemas.openxmlformats.org/drawingml/2006/main" xmlns:r="http://schemas.openxmlformats.org/officeDocument/2006/relationships" xmlns:p="http://schemas.openxmlformats.org/presentationml/2006/main">
  <p:tag name="ORIGINALHEIGHT" val="2.985847"/>
  <p:tag name="ORIGINALWIDTH" val="1.359888"/>
  <p:tag name="EMFCHILD" val="True"/>
</p:tagLst>
</file>

<file path=ppt/tags/tag289.xml><?xml version="1.0" encoding="utf-8"?>
<p:tagLst xmlns:a="http://schemas.openxmlformats.org/drawingml/2006/main" xmlns:r="http://schemas.openxmlformats.org/officeDocument/2006/relationships" xmlns:p="http://schemas.openxmlformats.org/presentationml/2006/main">
  <p:tag name="ORIGINALHEIGHT" val="4.463985"/>
  <p:tag name="ORIGINALWIDTH" val="3.754482"/>
  <p:tag name="EMFCHILD" val="True"/>
</p:tagLst>
</file>

<file path=ppt/tags/tag29.xml><?xml version="1.0" encoding="utf-8"?>
<p:tagLst xmlns:a="http://schemas.openxmlformats.org/drawingml/2006/main" xmlns:r="http://schemas.openxmlformats.org/officeDocument/2006/relationships" xmlns:p="http://schemas.openxmlformats.org/presentationml/2006/main">
  <p:tag name="ORIGINALHEIGHT" val="3.31252"/>
  <p:tag name="ORIGINALWIDTH" val="9.5"/>
  <p:tag name="LATEXADDIN" val="\documentclass{article}&#10;\usepackage{amsmath}&#10;\pagestyle{empty}&#10;\begin{document}&#10;&#10;$$s_t \in \mathcal{S}$$&#10;&#10;&#10;\end{document}"/>
  <p:tag name="IGUANATEXSIZE" val="20"/>
  <p:tag name="IGUANATEXCURSOR" val="102"/>
  <p:tag name="TRANSPARENCY" val="True"/>
  <p:tag name="FILENAME" val=""/>
  <p:tag name="LATEXENGINEID" val="1"/>
  <p:tag name="TEMPFOLDER" val="C:\Users\anwan\Documents\iguana_tex_dir\"/>
  <p:tag name="LATEXFORMHEIGHT" val="312"/>
  <p:tag name="LATEXFORMWIDTH" val="384"/>
  <p:tag name="LATEXFORMWRAP" val="True"/>
  <p:tag name="BITMAPVECTOR" val="1"/>
</p:tagLst>
</file>

<file path=ppt/tags/tag290.xml><?xml version="1.0" encoding="utf-8"?>
<p:tagLst xmlns:a="http://schemas.openxmlformats.org/drawingml/2006/main" xmlns:r="http://schemas.openxmlformats.org/officeDocument/2006/relationships" xmlns:p="http://schemas.openxmlformats.org/presentationml/2006/main">
  <p:tag name="ORIGINALHEIGHT" val="4.40486"/>
  <p:tag name="ORIGINALWIDTH" val="2.956277"/>
  <p:tag name="EMFCHILD" val="True"/>
</p:tagLst>
</file>

<file path=ppt/tags/tag291.xml><?xml version="1.0" encoding="utf-8"?>
<p:tagLst xmlns:a="http://schemas.openxmlformats.org/drawingml/2006/main" xmlns:r="http://schemas.openxmlformats.org/officeDocument/2006/relationships" xmlns:p="http://schemas.openxmlformats.org/presentationml/2006/main">
  <p:tag name="ORIGINALHEIGHT" val="6.001248"/>
  <p:tag name="ORIGINALWIDTH" val="3.902286"/>
  <p:tag name="EMFCHILD" val="True"/>
</p:tagLst>
</file>

<file path=ppt/tags/tag292.xml><?xml version="1.0" encoding="utf-8"?>
<p:tagLst xmlns:a="http://schemas.openxmlformats.org/drawingml/2006/main" xmlns:r="http://schemas.openxmlformats.org/officeDocument/2006/relationships" xmlns:p="http://schemas.openxmlformats.org/presentationml/2006/main">
  <p:tag name="ORIGINALHEIGHT" val="6.681182"/>
  <p:tag name="ORIGINALWIDTH" val="1.330334"/>
  <p:tag name="EMFCHILD" val="True"/>
</p:tagLst>
</file>

<file path=ppt/tags/tag293.xml><?xml version="1.0" encoding="utf-8"?>
<p:tagLst xmlns:a="http://schemas.openxmlformats.org/drawingml/2006/main" xmlns:r="http://schemas.openxmlformats.org/officeDocument/2006/relationships" xmlns:p="http://schemas.openxmlformats.org/presentationml/2006/main">
  <p:tag name="ORIGINALHEIGHT" val="3.044973"/>
  <p:tag name="ORIGINALWIDTH" val="2.069394"/>
  <p:tag name="EMFCHILD" val="True"/>
</p:tagLst>
</file>

<file path=ppt/tags/tag294.xml><?xml version="1.0" encoding="utf-8"?>
<p:tagLst xmlns:a="http://schemas.openxmlformats.org/drawingml/2006/main" xmlns:r="http://schemas.openxmlformats.org/officeDocument/2006/relationships" xmlns:p="http://schemas.openxmlformats.org/presentationml/2006/main">
  <p:tag name="ORIGINALHEIGHT" val="2.985847"/>
  <p:tag name="ORIGINALWIDTH" val="1.330334"/>
  <p:tag name="EMFCHILD" val="True"/>
</p:tagLst>
</file>

<file path=ppt/tags/tag295.xml><?xml version="1.0" encoding="utf-8"?>
<p:tagLst xmlns:a="http://schemas.openxmlformats.org/drawingml/2006/main" xmlns:r="http://schemas.openxmlformats.org/officeDocument/2006/relationships" xmlns:p="http://schemas.openxmlformats.org/presentationml/2006/main">
  <p:tag name="ORIGINALHEIGHT" val="3.458851"/>
  <p:tag name="ORIGINALWIDTH" val="2.926724"/>
  <p:tag name="EMFCHILD" val="True"/>
</p:tagLst>
</file>

<file path=ppt/tags/tag296.xml><?xml version="1.0" encoding="utf-8"?>
<p:tagLst xmlns:a="http://schemas.openxmlformats.org/drawingml/2006/main" xmlns:r="http://schemas.openxmlformats.org/officeDocument/2006/relationships" xmlns:p="http://schemas.openxmlformats.org/presentationml/2006/main">
  <p:tag name="ORIGINALHEIGHT" val="3.104098"/>
  <p:tag name="ORIGINALWIDTH" val="1.448585"/>
  <p:tag name="EMFCHILD" val="True"/>
</p:tagLst>
</file>

<file path=ppt/tags/tag297.xml><?xml version="1.0" encoding="utf-8"?>
<p:tagLst xmlns:a="http://schemas.openxmlformats.org/drawingml/2006/main" xmlns:r="http://schemas.openxmlformats.org/officeDocument/2006/relationships" xmlns:p="http://schemas.openxmlformats.org/presentationml/2006/main">
  <p:tag name="ORIGINALHEIGHT" val="2.010267"/>
  <p:tag name="ORIGINALWIDTH" val="0.650381"/>
  <p:tag name="EMFCHILD" val="True"/>
</p:tagLst>
</file>

<file path=ppt/tags/tag298.xml><?xml version="1.0" encoding="utf-8"?>
<p:tagLst xmlns:a="http://schemas.openxmlformats.org/drawingml/2006/main" xmlns:r="http://schemas.openxmlformats.org/officeDocument/2006/relationships" xmlns:p="http://schemas.openxmlformats.org/presentationml/2006/main">
  <p:tag name="ORIGINALHEIGHT" val="2.956275"/>
  <p:tag name="ORIGINALWIDTH" val="3.074528"/>
  <p:tag name="EMFCHILD" val="True"/>
</p:tagLst>
</file>

<file path=ppt/tags/tag299.xml><?xml version="1.0" encoding="utf-8"?>
<p:tagLst xmlns:a="http://schemas.openxmlformats.org/drawingml/2006/main" xmlns:r="http://schemas.openxmlformats.org/officeDocument/2006/relationships" xmlns:p="http://schemas.openxmlformats.org/presentationml/2006/main">
  <p:tag name="ORIGINALHEIGHT" val="6.681182"/>
  <p:tag name="ORIGINALWIDTH" val="1.300762"/>
  <p:tag name="EMFCHILD" val="True"/>
</p:tagLst>
</file>

<file path=ppt/tags/tag3.xml><?xml version="1.0" encoding="utf-8"?>
<p:tagLst xmlns:a="http://schemas.openxmlformats.org/drawingml/2006/main" xmlns:r="http://schemas.openxmlformats.org/officeDocument/2006/relationships" xmlns:p="http://schemas.openxmlformats.org/presentationml/2006/main">
  <p:tag name="ORIGINALHEIGHT" val="3.93752"/>
  <p:tag name="ORIGINALWIDTH" val="10.62504"/>
  <p:tag name="LATEXADDIN" val="\documentclass{article}&#10;\usepackage{amsmath}&#10;\pagestyle{empty}&#10;\begin{document}&#10;&#10;$$\pi_\theta(a|s)$$&#10;&#10;&#10;\end{document}"/>
  <p:tag name="IGUANATEXSIZE" val="20"/>
  <p:tag name="IGUANATEXCURSOR" val="98"/>
  <p:tag name="TRANSPARENCY" val="True"/>
  <p:tag name="FILENAME" val=""/>
  <p:tag name="LATEXENGINEID" val="1"/>
  <p:tag name="TEMPFOLDER" val="C:\Users\anwan\Documents\iguana_tex_dir\"/>
  <p:tag name="LATEXFORMHEIGHT" val="312"/>
  <p:tag name="LATEXFORMWIDTH" val="384"/>
  <p:tag name="LATEXFORMWRAP" val="True"/>
  <p:tag name="BITMAPVECTOR" val="1"/>
</p:tagLst>
</file>

<file path=ppt/tags/tag30.xml><?xml version="1.0" encoding="utf-8"?>
<p:tagLst xmlns:a="http://schemas.openxmlformats.org/drawingml/2006/main" xmlns:r="http://schemas.openxmlformats.org/officeDocument/2006/relationships" xmlns:p="http://schemas.openxmlformats.org/presentationml/2006/main">
  <p:tag name="ORIGINALHEIGHT" val="3.450542"/>
  <p:tag name="ORIGINALWIDTH" val="9.983561"/>
  <p:tag name="LATEXADDIN" val="\documentclass{article}&#10;\usepackage{amsmath}&#10;\pagestyle{empty}&#10;\begin{document}&#10;&#10;$$a_t \in \mathcal{A}$$&#10;&#10;&#10;\end{document}"/>
  <p:tag name="IGUANATEXSIZE" val="20"/>
  <p:tag name="IGUANATEXCURSOR" val="101"/>
  <p:tag name="TRANSPARENCY" val="True"/>
  <p:tag name="FILENAME" val=""/>
  <p:tag name="LATEXENGINEID" val="1"/>
  <p:tag name="TEMPFOLDER" val="C:\Users\anwan\Documents\iguana_tex_dir\"/>
  <p:tag name="LATEXFORMHEIGHT" val="312"/>
  <p:tag name="LATEXFORMWIDTH" val="384"/>
  <p:tag name="LATEXFORMWRAP" val="True"/>
  <p:tag name="BITMAPVECTOR" val="1"/>
</p:tagLst>
</file>

<file path=ppt/tags/tag300.xml><?xml version="1.0" encoding="utf-8"?>
<p:tagLst xmlns:a="http://schemas.openxmlformats.org/drawingml/2006/main" xmlns:r="http://schemas.openxmlformats.org/officeDocument/2006/relationships" xmlns:p="http://schemas.openxmlformats.org/presentationml/2006/main">
  <p:tag name="ORIGINALHEIGHT" val="3.044973"/>
  <p:tag name="ORIGINALWIDTH" val="2.098966"/>
  <p:tag name="EMFCHILD" val="True"/>
</p:tagLst>
</file>

<file path=ppt/tags/tag301.xml><?xml version="1.0" encoding="utf-8"?>
<p:tagLst xmlns:a="http://schemas.openxmlformats.org/drawingml/2006/main" xmlns:r="http://schemas.openxmlformats.org/officeDocument/2006/relationships" xmlns:p="http://schemas.openxmlformats.org/presentationml/2006/main">
  <p:tag name="ORIGINALHEIGHT" val="2.985847"/>
  <p:tag name="ORIGINALWIDTH" val="1.330334"/>
  <p:tag name="EMFCHILD" val="True"/>
</p:tagLst>
</file>

<file path=ppt/tags/tag302.xml><?xml version="1.0" encoding="utf-8"?>
<p:tagLst xmlns:a="http://schemas.openxmlformats.org/drawingml/2006/main" xmlns:r="http://schemas.openxmlformats.org/officeDocument/2006/relationships" xmlns:p="http://schemas.openxmlformats.org/presentationml/2006/main">
  <p:tag name="ORIGINALHEIGHT" val="3.458851"/>
  <p:tag name="ORIGINALWIDTH" val="2.926724"/>
  <p:tag name="EMFCHILD" val="True"/>
</p:tagLst>
</file>

<file path=ppt/tags/tag303.xml><?xml version="1.0" encoding="utf-8"?>
<p:tagLst xmlns:a="http://schemas.openxmlformats.org/drawingml/2006/main" xmlns:r="http://schemas.openxmlformats.org/officeDocument/2006/relationships" xmlns:p="http://schemas.openxmlformats.org/presentationml/2006/main">
  <p:tag name="ORIGINALHEIGHT" val="3.104098"/>
  <p:tag name="ORIGINALWIDTH" val="1.419013"/>
  <p:tag name="EMFCHILD" val="True"/>
</p:tagLst>
</file>

<file path=ppt/tags/tag304.xml><?xml version="1.0" encoding="utf-8"?>
<p:tagLst xmlns:a="http://schemas.openxmlformats.org/drawingml/2006/main" xmlns:r="http://schemas.openxmlformats.org/officeDocument/2006/relationships" xmlns:p="http://schemas.openxmlformats.org/presentationml/2006/main">
  <p:tag name="ORIGINALHEIGHT" val="6.681182"/>
  <p:tag name="ORIGINALWIDTH" val="1.300762"/>
  <p:tag name="EMFCHILD" val="True"/>
</p:tagLst>
</file>

<file path=ppt/tags/tag305.xml><?xml version="1.0" encoding="utf-8"?>
<p:tagLst xmlns:a="http://schemas.openxmlformats.org/drawingml/2006/main" xmlns:r="http://schemas.openxmlformats.org/officeDocument/2006/relationships" xmlns:p="http://schemas.openxmlformats.org/presentationml/2006/main">
  <p:tag name="ORIGINALHEIGHT" val="6.681182"/>
  <p:tag name="ORIGINALWIDTH" val="1.330334"/>
  <p:tag name="EMFCHILD" val="True"/>
</p:tagLst>
</file>

<file path=ppt/tags/tag306.xml><?xml version="1.0" encoding="utf-8"?>
<p:tagLst xmlns:a="http://schemas.openxmlformats.org/drawingml/2006/main" xmlns:r="http://schemas.openxmlformats.org/officeDocument/2006/relationships" xmlns:p="http://schemas.openxmlformats.org/presentationml/2006/main">
  <p:tag name="ORIGINALHEIGHT" val="0.2660741"/>
  <p:tag name="ORIGINALWIDTH" val="3.458854"/>
  <p:tag name="EMFCHILD" val="True"/>
</p:tagLst>
</file>

<file path=ppt/tags/tag307.xml><?xml version="1.0" encoding="utf-8"?>
<p:tagLst xmlns:a="http://schemas.openxmlformats.org/drawingml/2006/main" xmlns:r="http://schemas.openxmlformats.org/officeDocument/2006/relationships" xmlns:p="http://schemas.openxmlformats.org/presentationml/2006/main">
  <p:tag name="ORIGINALHEIGHT" val="6.001248"/>
  <p:tag name="ORIGINALWIDTH" val="3.902286"/>
  <p:tag name="EMFCHILD" val="True"/>
</p:tagLst>
</file>

<file path=ppt/tags/tag308.xml><?xml version="1.0" encoding="utf-8"?>
<p:tagLst xmlns:a="http://schemas.openxmlformats.org/drawingml/2006/main" xmlns:r="http://schemas.openxmlformats.org/officeDocument/2006/relationships" xmlns:p="http://schemas.openxmlformats.org/presentationml/2006/main">
  <p:tag name="ORIGINALHEIGHT" val="6.681182"/>
  <p:tag name="ORIGINALWIDTH" val="1.300762"/>
  <p:tag name="EMFCHILD" val="True"/>
</p:tagLst>
</file>

<file path=ppt/tags/tag309.xml><?xml version="1.0" encoding="utf-8"?>
<p:tagLst xmlns:a="http://schemas.openxmlformats.org/drawingml/2006/main" xmlns:r="http://schemas.openxmlformats.org/officeDocument/2006/relationships" xmlns:p="http://schemas.openxmlformats.org/presentationml/2006/main">
  <p:tag name="ORIGINALHEIGHT" val="3.044973"/>
  <p:tag name="ORIGINALWIDTH" val="2.069394"/>
  <p:tag name="EMFCHILD" val="True"/>
</p:tagLst>
</file>

<file path=ppt/tags/tag31.xml><?xml version="1.0" encoding="utf-8"?>
<p:tagLst xmlns:a="http://schemas.openxmlformats.org/drawingml/2006/main" xmlns:r="http://schemas.openxmlformats.org/officeDocument/2006/relationships" xmlns:p="http://schemas.openxmlformats.org/presentationml/2006/main">
  <p:tag name="ORIGINALHEIGHT" val="3.222898"/>
  <p:tag name="ORIGINALWIDTH" val="22.16493"/>
  <p:tag name="LATEXADDIN" val="\documentclass{article}&#10;\usepackage{amsmath}&#10;\pagestyle{empty}&#10;\begin{document}&#10;&#10;$$\mathcal{T} : \mathcal{S} \times \mathcal{A} \mapsto \mathcal{S}$$&#10;&#10;&#10;\end{document}"/>
  <p:tag name="IGUANATEXSIZE" val="20"/>
  <p:tag name="IGUANATEXCURSOR" val="147"/>
  <p:tag name="TRANSPARENCY" val="True"/>
  <p:tag name="FILENAME" val=""/>
  <p:tag name="LATEXENGINEID" val="1"/>
  <p:tag name="TEMPFOLDER" val="C:\Users\anwan\Documents\iguana_tex_dir\"/>
  <p:tag name="LATEXFORMHEIGHT" val="312"/>
  <p:tag name="LATEXFORMWIDTH" val="384"/>
  <p:tag name="LATEXFORMWRAP" val="True"/>
  <p:tag name="BITMAPVECTOR" val="1"/>
</p:tagLst>
</file>

<file path=ppt/tags/tag310.xml><?xml version="1.0" encoding="utf-8"?>
<p:tagLst xmlns:a="http://schemas.openxmlformats.org/drawingml/2006/main" xmlns:r="http://schemas.openxmlformats.org/officeDocument/2006/relationships" xmlns:p="http://schemas.openxmlformats.org/presentationml/2006/main">
  <p:tag name="ORIGINALHEIGHT" val="2.985847"/>
  <p:tag name="ORIGINALWIDTH" val="1.330334"/>
  <p:tag name="EMFCHILD" val="True"/>
</p:tagLst>
</file>

<file path=ppt/tags/tag311.xml><?xml version="1.0" encoding="utf-8"?>
<p:tagLst xmlns:a="http://schemas.openxmlformats.org/drawingml/2006/main" xmlns:r="http://schemas.openxmlformats.org/officeDocument/2006/relationships" xmlns:p="http://schemas.openxmlformats.org/presentationml/2006/main">
  <p:tag name="ORIGINALHEIGHT" val="2.010267"/>
  <p:tag name="ORIGINALWIDTH" val="0.6799531"/>
  <p:tag name="EMFCHILD" val="True"/>
</p:tagLst>
</file>

<file path=ppt/tags/tag312.xml><?xml version="1.0" encoding="utf-8"?>
<p:tagLst xmlns:a="http://schemas.openxmlformats.org/drawingml/2006/main" xmlns:r="http://schemas.openxmlformats.org/officeDocument/2006/relationships" xmlns:p="http://schemas.openxmlformats.org/presentationml/2006/main">
  <p:tag name="ORIGINALHEIGHT" val="3.044973"/>
  <p:tag name="ORIGINALWIDTH" val="2.601524"/>
  <p:tag name="EMFCHILD" val="True"/>
</p:tagLst>
</file>

<file path=ppt/tags/tag313.xml><?xml version="1.0" encoding="utf-8"?>
<p:tagLst xmlns:a="http://schemas.openxmlformats.org/drawingml/2006/main" xmlns:r="http://schemas.openxmlformats.org/officeDocument/2006/relationships" xmlns:p="http://schemas.openxmlformats.org/presentationml/2006/main">
  <p:tag name="ORIGINALHEIGHT" val="2.985847"/>
  <p:tag name="ORIGINALWIDTH" val="1.359888"/>
  <p:tag name="EMFCHILD" val="True"/>
</p:tagLst>
</file>

<file path=ppt/tags/tag314.xml><?xml version="1.0" encoding="utf-8"?>
<p:tagLst xmlns:a="http://schemas.openxmlformats.org/drawingml/2006/main" xmlns:r="http://schemas.openxmlformats.org/officeDocument/2006/relationships" xmlns:p="http://schemas.openxmlformats.org/presentationml/2006/main">
  <p:tag name="ORIGINALHEIGHT" val="6.681182"/>
  <p:tag name="ORIGINALWIDTH" val="1.300762"/>
  <p:tag name="EMFCHILD" val="True"/>
</p:tagLst>
</file>

<file path=ppt/tags/tag315.xml><?xml version="1.0" encoding="utf-8"?>
<p:tagLst xmlns:a="http://schemas.openxmlformats.org/drawingml/2006/main" xmlns:r="http://schemas.openxmlformats.org/officeDocument/2006/relationships" xmlns:p="http://schemas.openxmlformats.org/presentationml/2006/main">
  <p:tag name="ORIGINALHEIGHT" val="6.681182"/>
  <p:tag name="ORIGINALWIDTH" val="1.330334"/>
  <p:tag name="EMFCHILD" val="True"/>
</p:tagLst>
</file>

<file path=ppt/tags/tag316.xml><?xml version="1.0" encoding="utf-8"?>
<p:tagLst xmlns:a="http://schemas.openxmlformats.org/drawingml/2006/main" xmlns:r="http://schemas.openxmlformats.org/officeDocument/2006/relationships" xmlns:p="http://schemas.openxmlformats.org/presentationml/2006/main">
  <p:tag name="ORIGINALHEIGHT" val="5.602127"/>
  <p:tag name="ORIGINALWIDTH" val="3.915763"/>
  <p:tag name="LATEXADDIN" val="\documentclass{article}&#10;\usepackage{amsmath}&#10;\pagestyle{empty}&#10;\begin{document}&#10;&#10;&#10;$$Q(s_t, a_t) \leftarrow Q(s_t,a_t) + \alpha \left( r_t + \gamma \max_{a'} Q(s_{t+1}, a') - Q(s_t,a_t) \right) $$&#10;&#10;\end{document}"/>
  <p:tag name="IGUANATEXSIZE" val="20"/>
  <p:tag name="IGUANATEXCURSOR" val="137"/>
  <p:tag name="TRANSPARENCY" val="True"/>
  <p:tag name="FILENAME" val=""/>
  <p:tag name="LATEXENGINEID" val="1"/>
  <p:tag name="TEMPFOLDER" val="C:\Users\anwan\Documents\iguanatex_temp\"/>
  <p:tag name="LATEXFORMHEIGHT" val="312"/>
  <p:tag name="LATEXFORMWIDTH" val="384"/>
  <p:tag name="LATEXFORMWRAP" val="True"/>
  <p:tag name="BITMAPVECTOR" val="1"/>
  <p:tag name="EMFCHILD" val="True"/>
</p:tagLst>
</file>

<file path=ppt/tags/tag317.xml><?xml version="1.0" encoding="utf-8"?>
<p:tagLst xmlns:a="http://schemas.openxmlformats.org/drawingml/2006/main" xmlns:r="http://schemas.openxmlformats.org/officeDocument/2006/relationships" xmlns:p="http://schemas.openxmlformats.org/presentationml/2006/main">
  <p:tag name="ORIGINALHEIGHT" val="6.230937"/>
  <p:tag name="ORIGINALWIDTH" val="1.314785"/>
  <p:tag name="EMFCHILD" val="True"/>
</p:tagLst>
</file>

<file path=ppt/tags/tag318.xml><?xml version="1.0" encoding="utf-8"?>
<p:tagLst xmlns:a="http://schemas.openxmlformats.org/drawingml/2006/main" xmlns:r="http://schemas.openxmlformats.org/officeDocument/2006/relationships" xmlns:p="http://schemas.openxmlformats.org/presentationml/2006/main">
  <p:tag name="ORIGINALHEIGHT" val="2.829655"/>
  <p:tag name="ORIGINALWIDTH" val="2.086497"/>
  <p:tag name="EMFCHILD" val="True"/>
</p:tagLst>
</file>

<file path=ppt/tags/tag319.xml><?xml version="1.0" encoding="utf-8"?>
<p:tagLst xmlns:a="http://schemas.openxmlformats.org/drawingml/2006/main" xmlns:r="http://schemas.openxmlformats.org/officeDocument/2006/relationships" xmlns:p="http://schemas.openxmlformats.org/presentationml/2006/main">
  <p:tag name="ORIGINALHEIGHT" val="2.77249"/>
  <p:tag name="ORIGINALWIDTH" val="1.343358"/>
  <p:tag name="EMFCHILD" val="True"/>
</p:tagLst>
</file>

<file path=ppt/tags/tag32.xml><?xml version="1.0" encoding="utf-8"?>
<p:tagLst xmlns:a="http://schemas.openxmlformats.org/drawingml/2006/main" xmlns:r="http://schemas.openxmlformats.org/officeDocument/2006/relationships" xmlns:p="http://schemas.openxmlformats.org/presentationml/2006/main">
  <p:tag name="ORIGINALHEIGHT" val="3.916716"/>
  <p:tag name="ORIGINALWIDTH" val="24.74991"/>
  <p:tag name="LATEXADDIN" val="\documentclass{article}&#10;\usepackage{amsmath}&#10;\usepackage{amssymb}&#10;\pagestyle{empty}&#10;\begin{document}&#10;&#10;$$s_{t+1} \sim \mathcal{T}( \cdot | s_t, a_t)$$&#10;&#10;&#10;\end{document}"/>
  <p:tag name="IGUANATEXSIZE" val="20"/>
  <p:tag name="IGUANATEXCURSOR" val="116"/>
  <p:tag name="TRANSPARENCY" val="True"/>
  <p:tag name="FILENAME" val=""/>
  <p:tag name="LATEXENGINEID" val="1"/>
  <p:tag name="TEMPFOLDER" val="C:\Users\anwan\Documents\iguana_tex_dir\"/>
  <p:tag name="LATEXFORMHEIGHT" val="312"/>
  <p:tag name="LATEXFORMWIDTH" val="384"/>
  <p:tag name="LATEXFORMWRAP" val="True"/>
  <p:tag name="BITMAPVECTOR" val="1"/>
</p:tagLst>
</file>

<file path=ppt/tags/tag320.xml><?xml version="1.0" encoding="utf-8"?>
<p:tagLst xmlns:a="http://schemas.openxmlformats.org/drawingml/2006/main" xmlns:r="http://schemas.openxmlformats.org/officeDocument/2006/relationships" xmlns:p="http://schemas.openxmlformats.org/presentationml/2006/main">
  <p:tag name="ORIGINALHEIGHT" val="1.886431"/>
  <p:tag name="ORIGINALWIDTH" val="0.6859747"/>
  <p:tag name="EMFCHILD" val="True"/>
</p:tagLst>
</file>

<file path=ppt/tags/tag321.xml><?xml version="1.0" encoding="utf-8"?>
<p:tagLst xmlns:a="http://schemas.openxmlformats.org/drawingml/2006/main" xmlns:r="http://schemas.openxmlformats.org/officeDocument/2006/relationships" xmlns:p="http://schemas.openxmlformats.org/presentationml/2006/main">
  <p:tag name="ORIGINALHEIGHT" val="2.829655"/>
  <p:tag name="ORIGINALWIDTH" val="2.600978"/>
  <p:tag name="EMFCHILD" val="True"/>
</p:tagLst>
</file>

<file path=ppt/tags/tag322.xml><?xml version="1.0" encoding="utf-8"?>
<p:tagLst xmlns:a="http://schemas.openxmlformats.org/drawingml/2006/main" xmlns:r="http://schemas.openxmlformats.org/officeDocument/2006/relationships" xmlns:p="http://schemas.openxmlformats.org/presentationml/2006/main">
  <p:tag name="ORIGINALHEIGHT" val="2.77249"/>
  <p:tag name="ORIGINALWIDTH" val="1.343358"/>
  <p:tag name="EMFCHILD" val="True"/>
</p:tagLst>
</file>

<file path=ppt/tags/tag323.xml><?xml version="1.0" encoding="utf-8"?>
<p:tagLst xmlns:a="http://schemas.openxmlformats.org/drawingml/2006/main" xmlns:r="http://schemas.openxmlformats.org/officeDocument/2006/relationships" xmlns:p="http://schemas.openxmlformats.org/presentationml/2006/main">
  <p:tag name="ORIGINALHEIGHT" val="6.230937"/>
  <p:tag name="ORIGINALWIDTH" val="1.314785"/>
  <p:tag name="EMFCHILD" val="True"/>
</p:tagLst>
</file>

<file path=ppt/tags/tag324.xml><?xml version="1.0" encoding="utf-8"?>
<p:tagLst xmlns:a="http://schemas.openxmlformats.org/drawingml/2006/main" xmlns:r="http://schemas.openxmlformats.org/officeDocument/2006/relationships" xmlns:p="http://schemas.openxmlformats.org/presentationml/2006/main">
  <p:tag name="ORIGINALHEIGHT" val="3.25838"/>
  <p:tag name="ORIGINALWIDTH" val="5.030481"/>
  <p:tag name="EMFCHILD" val="True"/>
</p:tagLst>
</file>

<file path=ppt/tags/tag325.xml><?xml version="1.0" encoding="utf-8"?>
<p:tagLst xmlns:a="http://schemas.openxmlformats.org/drawingml/2006/main" xmlns:r="http://schemas.openxmlformats.org/officeDocument/2006/relationships" xmlns:p="http://schemas.openxmlformats.org/presentationml/2006/main">
  <p:tag name="ORIGINALHEIGHT" val="5.602127"/>
  <p:tag name="ORIGINALWIDTH" val="3.915763"/>
  <p:tag name="EMFCHILD" val="True"/>
</p:tagLst>
</file>

<file path=ppt/tags/tag326.xml><?xml version="1.0" encoding="utf-8"?>
<p:tagLst xmlns:a="http://schemas.openxmlformats.org/drawingml/2006/main" xmlns:r="http://schemas.openxmlformats.org/officeDocument/2006/relationships" xmlns:p="http://schemas.openxmlformats.org/presentationml/2006/main">
  <p:tag name="ORIGINALHEIGHT" val="6.230937"/>
  <p:tag name="ORIGINALWIDTH" val="1.314785"/>
  <p:tag name="EMFCHILD" val="True"/>
</p:tagLst>
</file>

<file path=ppt/tags/tag327.xml><?xml version="1.0" encoding="utf-8"?>
<p:tagLst xmlns:a="http://schemas.openxmlformats.org/drawingml/2006/main" xmlns:r="http://schemas.openxmlformats.org/officeDocument/2006/relationships" xmlns:p="http://schemas.openxmlformats.org/presentationml/2006/main">
  <p:tag name="ORIGINALHEIGHT" val="2.829655"/>
  <p:tag name="ORIGINALWIDTH" val="2.086497"/>
  <p:tag name="EMFCHILD" val="True"/>
</p:tagLst>
</file>

<file path=ppt/tags/tag328.xml><?xml version="1.0" encoding="utf-8"?>
<p:tagLst xmlns:a="http://schemas.openxmlformats.org/drawingml/2006/main" xmlns:r="http://schemas.openxmlformats.org/officeDocument/2006/relationships" xmlns:p="http://schemas.openxmlformats.org/presentationml/2006/main">
  <p:tag name="ORIGINALHEIGHT" val="2.77249"/>
  <p:tag name="ORIGINALWIDTH" val="1.343358"/>
  <p:tag name="EMFCHILD" val="True"/>
</p:tagLst>
</file>

<file path=ppt/tags/tag329.xml><?xml version="1.0" encoding="utf-8"?>
<p:tagLst xmlns:a="http://schemas.openxmlformats.org/drawingml/2006/main" xmlns:r="http://schemas.openxmlformats.org/officeDocument/2006/relationships" xmlns:p="http://schemas.openxmlformats.org/presentationml/2006/main">
  <p:tag name="ORIGINALHEIGHT" val="1.886431"/>
  <p:tag name="ORIGINALWIDTH" val="0.6859747"/>
  <p:tag name="EMFCHILD" val="True"/>
</p:tagLst>
</file>

<file path=ppt/tags/tag33.xml><?xml version="1.0" encoding="utf-8"?>
<p:tagLst xmlns:a="http://schemas.openxmlformats.org/drawingml/2006/main" xmlns:r="http://schemas.openxmlformats.org/officeDocument/2006/relationships" xmlns:p="http://schemas.openxmlformats.org/presentationml/2006/main">
  <p:tag name="ORIGINALHEIGHT" val="3.931407"/>
  <p:tag name="ORIGINALWIDTH" val="19.73865"/>
  <p:tag name="LATEXADDIN" val="\documentclass{article}&#10;\usepackage{amsmath}&#10;\usepackage{amssymb}&#10;\pagestyle{empty}&#10;\begin{document}&#10;&#10;$$r_t \sim \mathcal{R}(s_t, a_t)$$&#10;&#10;&#10;\end{document}"/>
  <p:tag name="IGUANATEXSIZE" val="20"/>
  <p:tag name="IGUANATEXCURSOR" val="113"/>
  <p:tag name="TRANSPARENCY" val="True"/>
  <p:tag name="FILENAME" val=""/>
  <p:tag name="LATEXENGINEID" val="1"/>
  <p:tag name="TEMPFOLDER" val="C:\Users\anwan\Documents\iguana_tex_dir\"/>
  <p:tag name="LATEXFORMHEIGHT" val="312"/>
  <p:tag name="LATEXFORMWIDTH" val="384"/>
  <p:tag name="LATEXFORMWRAP" val="True"/>
  <p:tag name="BITMAPVECTOR" val="1"/>
</p:tagLst>
</file>

<file path=ppt/tags/tag330.xml><?xml version="1.0" encoding="utf-8"?>
<p:tagLst xmlns:a="http://schemas.openxmlformats.org/drawingml/2006/main" xmlns:r="http://schemas.openxmlformats.org/officeDocument/2006/relationships" xmlns:p="http://schemas.openxmlformats.org/presentationml/2006/main">
  <p:tag name="ORIGINALHEIGHT" val="2.829655"/>
  <p:tag name="ORIGINALWIDTH" val="2.600978"/>
  <p:tag name="EMFCHILD" val="True"/>
</p:tagLst>
</file>

<file path=ppt/tags/tag331.xml><?xml version="1.0" encoding="utf-8"?>
<p:tagLst xmlns:a="http://schemas.openxmlformats.org/drawingml/2006/main" xmlns:r="http://schemas.openxmlformats.org/officeDocument/2006/relationships" xmlns:p="http://schemas.openxmlformats.org/presentationml/2006/main">
  <p:tag name="ORIGINALHEIGHT" val="2.77249"/>
  <p:tag name="ORIGINALWIDTH" val="1.343358"/>
  <p:tag name="EMFCHILD" val="True"/>
</p:tagLst>
</file>

<file path=ppt/tags/tag332.xml><?xml version="1.0" encoding="utf-8"?>
<p:tagLst xmlns:a="http://schemas.openxmlformats.org/drawingml/2006/main" xmlns:r="http://schemas.openxmlformats.org/officeDocument/2006/relationships" xmlns:p="http://schemas.openxmlformats.org/presentationml/2006/main">
  <p:tag name="ORIGINALHEIGHT" val="6.230937"/>
  <p:tag name="ORIGINALWIDTH" val="1.314785"/>
  <p:tag name="EMFCHILD" val="True"/>
</p:tagLst>
</file>

<file path=ppt/tags/tag333.xml><?xml version="1.0" encoding="utf-8"?>
<p:tagLst xmlns:a="http://schemas.openxmlformats.org/drawingml/2006/main" xmlns:r="http://schemas.openxmlformats.org/officeDocument/2006/relationships" xmlns:p="http://schemas.openxmlformats.org/presentationml/2006/main">
  <p:tag name="ORIGINALHEIGHT" val="4.173013"/>
  <p:tag name="ORIGINALWIDTH" val="3.744269"/>
  <p:tag name="EMFCHILD" val="True"/>
</p:tagLst>
</file>

<file path=ppt/tags/tag334.xml><?xml version="1.0" encoding="utf-8"?>
<p:tagLst xmlns:a="http://schemas.openxmlformats.org/drawingml/2006/main" xmlns:r="http://schemas.openxmlformats.org/officeDocument/2006/relationships" xmlns:p="http://schemas.openxmlformats.org/presentationml/2006/main">
  <p:tag name="ORIGINALHEIGHT" val="2.829655"/>
  <p:tag name="ORIGINALWIDTH" val="3.172624"/>
  <p:tag name="EMFCHILD" val="True"/>
</p:tagLst>
</file>

<file path=ppt/tags/tag335.xml><?xml version="1.0" encoding="utf-8"?>
<p:tagLst xmlns:a="http://schemas.openxmlformats.org/drawingml/2006/main" xmlns:r="http://schemas.openxmlformats.org/officeDocument/2006/relationships" xmlns:p="http://schemas.openxmlformats.org/presentationml/2006/main">
  <p:tag name="ORIGINALHEIGHT" val="11.20425"/>
  <p:tag name="ORIGINALWIDTH" val="2.172253"/>
  <p:tag name="EMFCHILD" val="True"/>
</p:tagLst>
</file>

<file path=ppt/tags/tag336.xml><?xml version="1.0" encoding="utf-8"?>
<p:tagLst xmlns:a="http://schemas.openxmlformats.org/drawingml/2006/main" xmlns:r="http://schemas.openxmlformats.org/officeDocument/2006/relationships" xmlns:p="http://schemas.openxmlformats.org/presentationml/2006/main">
  <p:tag name="ORIGINALHEIGHT" val="2.829655"/>
  <p:tag name="ORIGINALWIDTH" val="2.315156"/>
  <p:tag name="EMFCHILD" val="True"/>
</p:tagLst>
</file>

<file path=ppt/tags/tag337.xml><?xml version="1.0" encoding="utf-8"?>
<p:tagLst xmlns:a="http://schemas.openxmlformats.org/drawingml/2006/main" xmlns:r="http://schemas.openxmlformats.org/officeDocument/2006/relationships" xmlns:p="http://schemas.openxmlformats.org/presentationml/2006/main">
  <p:tag name="ORIGINALHEIGHT" val="2.77249"/>
  <p:tag name="ORIGINALWIDTH" val="1.343358"/>
  <p:tag name="EMFCHILD" val="True"/>
</p:tagLst>
</file>

<file path=ppt/tags/tag338.xml><?xml version="1.0" encoding="utf-8"?>
<p:tagLst xmlns:a="http://schemas.openxmlformats.org/drawingml/2006/main" xmlns:r="http://schemas.openxmlformats.org/officeDocument/2006/relationships" xmlns:p="http://schemas.openxmlformats.org/presentationml/2006/main">
  <p:tag name="ORIGINALHEIGHT" val="4.173013"/>
  <p:tag name="ORIGINALWIDTH" val="3.772861"/>
  <p:tag name="EMFCHILD" val="True"/>
</p:tagLst>
</file>

<file path=ppt/tags/tag339.xml><?xml version="1.0" encoding="utf-8"?>
<p:tagLst xmlns:a="http://schemas.openxmlformats.org/drawingml/2006/main" xmlns:r="http://schemas.openxmlformats.org/officeDocument/2006/relationships" xmlns:p="http://schemas.openxmlformats.org/presentationml/2006/main">
  <p:tag name="ORIGINALHEIGHT" val="4.087276"/>
  <p:tag name="ORIGINALWIDTH" val="2.972557"/>
  <p:tag name="EMFCHILD" val="True"/>
</p:tagLst>
</file>

<file path=ppt/tags/tag34.xml><?xml version="1.0" encoding="utf-8"?>
<p:tagLst xmlns:a="http://schemas.openxmlformats.org/drawingml/2006/main" xmlns:r="http://schemas.openxmlformats.org/officeDocument/2006/relationships" xmlns:p="http://schemas.openxmlformats.org/presentationml/2006/main">
  <p:tag name="ORIGINALHEIGHT" val="3.084528"/>
  <p:tag name="ORIGINALWIDTH" val="22.68258"/>
  <p:tag name="LATEXADDIN" val="\documentclass{article}&#10;\usepackage{amsmath}&#10;\usepackage{amssymb}&#10;\pagestyle{empty}&#10;\begin{document}&#10;&#10;$$\mathcal{R} : \mathcal{S} \times \mathcal{A} \mapsto \mathbb{R}$$&#10;&#10;&#10;\end{document}"/>
  <p:tag name="IGUANATEXSIZE" val="20"/>
  <p:tag name="IGUANATEXCURSOR" val="148"/>
  <p:tag name="TRANSPARENCY" val="True"/>
  <p:tag name="FILENAME" val=""/>
  <p:tag name="LATEXENGINEID" val="1"/>
  <p:tag name="TEMPFOLDER" val="C:\Users\anwan\Documents\iguana_tex_dir\"/>
  <p:tag name="LATEXFORMHEIGHT" val="312"/>
  <p:tag name="LATEXFORMWIDTH" val="384"/>
  <p:tag name="LATEXFORMWRAP" val="True"/>
  <p:tag name="BITMAPVECTOR" val="1"/>
</p:tagLst>
</file>

<file path=ppt/tags/tag340.xml><?xml version="1.0" encoding="utf-8"?>
<p:tagLst xmlns:a="http://schemas.openxmlformats.org/drawingml/2006/main" xmlns:r="http://schemas.openxmlformats.org/officeDocument/2006/relationships" xmlns:p="http://schemas.openxmlformats.org/presentationml/2006/main">
  <p:tag name="ORIGINALHEIGHT" val="2.77249"/>
  <p:tag name="ORIGINALWIDTH" val="4.430244"/>
  <p:tag name="EMFCHILD" val="True"/>
</p:tagLst>
</file>

<file path=ppt/tags/tag341.xml><?xml version="1.0" encoding="utf-8"?>
<p:tagLst xmlns:a="http://schemas.openxmlformats.org/drawingml/2006/main" xmlns:r="http://schemas.openxmlformats.org/officeDocument/2006/relationships" xmlns:p="http://schemas.openxmlformats.org/presentationml/2006/main">
  <p:tag name="ORIGINALHEIGHT" val="2.858228"/>
  <p:tag name="ORIGINALWIDTH" val="2.543814"/>
  <p:tag name="EMFCHILD" val="True"/>
</p:tagLst>
</file>

<file path=ppt/tags/tag342.xml><?xml version="1.0" encoding="utf-8"?>
<p:tagLst xmlns:a="http://schemas.openxmlformats.org/drawingml/2006/main" xmlns:r="http://schemas.openxmlformats.org/officeDocument/2006/relationships" xmlns:p="http://schemas.openxmlformats.org/presentationml/2006/main">
  <p:tag name="ORIGINALHEIGHT" val="2.686734"/>
  <p:tag name="ORIGINALWIDTH" val="2.858228"/>
  <p:tag name="EMFCHILD" val="True"/>
</p:tagLst>
</file>

<file path=ppt/tags/tag343.xml><?xml version="1.0" encoding="utf-8"?>
<p:tagLst xmlns:a="http://schemas.openxmlformats.org/drawingml/2006/main" xmlns:r="http://schemas.openxmlformats.org/officeDocument/2006/relationships" xmlns:p="http://schemas.openxmlformats.org/presentationml/2006/main">
  <p:tag name="ORIGINALHEIGHT" val="1.972186"/>
  <p:tag name="ORIGINALWIDTH" val="2.029333"/>
  <p:tag name="EMFCHILD" val="True"/>
</p:tagLst>
</file>

<file path=ppt/tags/tag344.xml><?xml version="1.0" encoding="utf-8"?>
<p:tagLst xmlns:a="http://schemas.openxmlformats.org/drawingml/2006/main" xmlns:r="http://schemas.openxmlformats.org/officeDocument/2006/relationships" xmlns:p="http://schemas.openxmlformats.org/presentationml/2006/main">
  <p:tag name="ORIGINALHEIGHT" val="1.600608"/>
  <p:tag name="ORIGINALWIDTH" val="0.7717125"/>
  <p:tag name="EMFCHILD" val="True"/>
</p:tagLst>
</file>

<file path=ppt/tags/tag345.xml><?xml version="1.0" encoding="utf-8"?>
<p:tagLst xmlns:a="http://schemas.openxmlformats.org/drawingml/2006/main" xmlns:r="http://schemas.openxmlformats.org/officeDocument/2006/relationships" xmlns:p="http://schemas.openxmlformats.org/presentationml/2006/main">
  <p:tag name="ORIGINALHEIGHT" val="5.602127"/>
  <p:tag name="ORIGINALWIDTH" val="3.915763"/>
  <p:tag name="EMFCHILD" val="True"/>
</p:tagLst>
</file>

<file path=ppt/tags/tag346.xml><?xml version="1.0" encoding="utf-8"?>
<p:tagLst xmlns:a="http://schemas.openxmlformats.org/drawingml/2006/main" xmlns:r="http://schemas.openxmlformats.org/officeDocument/2006/relationships" xmlns:p="http://schemas.openxmlformats.org/presentationml/2006/main">
  <p:tag name="ORIGINALHEIGHT" val="6.230937"/>
  <p:tag name="ORIGINALWIDTH" val="1.314785"/>
  <p:tag name="EMFCHILD" val="True"/>
</p:tagLst>
</file>

<file path=ppt/tags/tag347.xml><?xml version="1.0" encoding="utf-8"?>
<p:tagLst xmlns:a="http://schemas.openxmlformats.org/drawingml/2006/main" xmlns:r="http://schemas.openxmlformats.org/officeDocument/2006/relationships" xmlns:p="http://schemas.openxmlformats.org/presentationml/2006/main">
  <p:tag name="ORIGINALHEIGHT" val="2.829655"/>
  <p:tag name="ORIGINALWIDTH" val="2.086497"/>
  <p:tag name="EMFCHILD" val="True"/>
</p:tagLst>
</file>

<file path=ppt/tags/tag348.xml><?xml version="1.0" encoding="utf-8"?>
<p:tagLst xmlns:a="http://schemas.openxmlformats.org/drawingml/2006/main" xmlns:r="http://schemas.openxmlformats.org/officeDocument/2006/relationships" xmlns:p="http://schemas.openxmlformats.org/presentationml/2006/main">
  <p:tag name="ORIGINALHEIGHT" val="2.77249"/>
  <p:tag name="ORIGINALWIDTH" val="1.343358"/>
  <p:tag name="EMFCHILD" val="True"/>
</p:tagLst>
</file>

<file path=ppt/tags/tag349.xml><?xml version="1.0" encoding="utf-8"?>
<p:tagLst xmlns:a="http://schemas.openxmlformats.org/drawingml/2006/main" xmlns:r="http://schemas.openxmlformats.org/officeDocument/2006/relationships" xmlns:p="http://schemas.openxmlformats.org/presentationml/2006/main">
  <p:tag name="ORIGINALHEIGHT" val="3.201216"/>
  <p:tag name="ORIGINALWIDTH" val="2.886801"/>
  <p:tag name="EMFCHILD" val="True"/>
</p:tagLst>
</file>

<file path=ppt/tags/tag35.xml><?xml version="1.0" encoding="utf-8"?>
<p:tagLst xmlns:a="http://schemas.openxmlformats.org/drawingml/2006/main" xmlns:r="http://schemas.openxmlformats.org/officeDocument/2006/relationships" xmlns:p="http://schemas.openxmlformats.org/presentationml/2006/main">
  <p:tag name="ORIGINALHEIGHT" val="3.43752"/>
  <p:tag name="ORIGINALWIDTH" val="10.93752"/>
  <p:tag name="LATEXADDIN" val="\documentclass{article}&#10;\usepackage{amsmath}&#10;\usepackage{amssymb}&#10;\pagestyle{empty}&#10;\begin{document}&#10;&#10;$$s_0 \sim \mathcal{T}_0$$&#10;&#10;&#10;\end{document}"/>
  <p:tag name="IGUANATEXSIZE" val="20"/>
  <p:tag name="IGUANATEXCURSOR" val="126"/>
  <p:tag name="TRANSPARENCY" val="True"/>
  <p:tag name="FILENAME" val=""/>
  <p:tag name="LATEXENGINEID" val="1"/>
  <p:tag name="TEMPFOLDER" val="C:\Users\anwan\Documents\iguana_tex_dir\"/>
  <p:tag name="LATEXFORMHEIGHT" val="312"/>
  <p:tag name="LATEXFORMWIDTH" val="384"/>
  <p:tag name="LATEXFORMWRAP" val="True"/>
  <p:tag name="BITMAPVECTOR" val="1"/>
</p:tagLst>
</file>

<file path=ppt/tags/tag350.xml><?xml version="1.0" encoding="utf-8"?>
<p:tagLst xmlns:a="http://schemas.openxmlformats.org/drawingml/2006/main" xmlns:r="http://schemas.openxmlformats.org/officeDocument/2006/relationships" xmlns:p="http://schemas.openxmlformats.org/presentationml/2006/main">
  <p:tag name="ORIGINALHEIGHT" val="2.886819"/>
  <p:tag name="ORIGINALWIDTH" val="1.457687"/>
  <p:tag name="EMFCHILD" val="True"/>
</p:tagLst>
</file>

<file path=ppt/tags/tag351.xml><?xml version="1.0" encoding="utf-8"?>
<p:tagLst xmlns:a="http://schemas.openxmlformats.org/drawingml/2006/main" xmlns:r="http://schemas.openxmlformats.org/officeDocument/2006/relationships" xmlns:p="http://schemas.openxmlformats.org/presentationml/2006/main">
  <p:tag name="ORIGINALHEIGHT" val="1.886431"/>
  <p:tag name="ORIGINALWIDTH" val="0.6859747"/>
  <p:tag name="EMFCHILD" val="True"/>
</p:tagLst>
</file>

<file path=ppt/tags/tag352.xml><?xml version="1.0" encoding="utf-8"?>
<p:tagLst xmlns:a="http://schemas.openxmlformats.org/drawingml/2006/main" xmlns:r="http://schemas.openxmlformats.org/officeDocument/2006/relationships" xmlns:p="http://schemas.openxmlformats.org/presentationml/2006/main">
  <p:tag name="ORIGINALHEIGHT" val="2.829655"/>
  <p:tag name="ORIGINALWIDTH" val="2.600978"/>
  <p:tag name="EMFCHILD" val="True"/>
</p:tagLst>
</file>

<file path=ppt/tags/tag353.xml><?xml version="1.0" encoding="utf-8"?>
<p:tagLst xmlns:a="http://schemas.openxmlformats.org/drawingml/2006/main" xmlns:r="http://schemas.openxmlformats.org/officeDocument/2006/relationships" xmlns:p="http://schemas.openxmlformats.org/presentationml/2006/main">
  <p:tag name="ORIGINALHEIGHT" val="2.258009"/>
  <p:tag name="ORIGINALWIDTH" val="1.000371"/>
  <p:tag name="EMFCHILD" val="True"/>
</p:tagLst>
</file>

<file path=ppt/tags/tag354.xml><?xml version="1.0" encoding="utf-8"?>
<p:tagLst xmlns:a="http://schemas.openxmlformats.org/drawingml/2006/main" xmlns:r="http://schemas.openxmlformats.org/officeDocument/2006/relationships" xmlns:p="http://schemas.openxmlformats.org/presentationml/2006/main">
  <p:tag name="ORIGINALHEIGHT" val="6.230937"/>
  <p:tag name="ORIGINALWIDTH" val="1.314785"/>
  <p:tag name="EMFCHILD" val="True"/>
</p:tagLst>
</file>

<file path=ppt/tags/tag355.xml><?xml version="1.0" encoding="utf-8"?>
<p:tagLst xmlns:a="http://schemas.openxmlformats.org/drawingml/2006/main" xmlns:r="http://schemas.openxmlformats.org/officeDocument/2006/relationships" xmlns:p="http://schemas.openxmlformats.org/presentationml/2006/main">
  <p:tag name="ORIGINALHEIGHT" val="0.2286583"/>
  <p:tag name="ORIGINALWIDTH" val="3.458447"/>
  <p:tag name="EMFCHILD" val="True"/>
</p:tagLst>
</file>

<file path=ppt/tags/tag356.xml><?xml version="1.0" encoding="utf-8"?>
<p:tagLst xmlns:a="http://schemas.openxmlformats.org/drawingml/2006/main" xmlns:r="http://schemas.openxmlformats.org/officeDocument/2006/relationships" xmlns:p="http://schemas.openxmlformats.org/presentationml/2006/main">
  <p:tag name="ORIGINALHEIGHT" val="5.602127"/>
  <p:tag name="ORIGINALWIDTH" val="3.915763"/>
  <p:tag name="EMFCHILD" val="True"/>
</p:tagLst>
</file>

<file path=ppt/tags/tag357.xml><?xml version="1.0" encoding="utf-8"?>
<p:tagLst xmlns:a="http://schemas.openxmlformats.org/drawingml/2006/main" xmlns:r="http://schemas.openxmlformats.org/officeDocument/2006/relationships" xmlns:p="http://schemas.openxmlformats.org/presentationml/2006/main">
  <p:tag name="ORIGINALHEIGHT" val="6.230937"/>
  <p:tag name="ORIGINALWIDTH" val="1.314785"/>
  <p:tag name="EMFCHILD" val="True"/>
</p:tagLst>
</file>

<file path=ppt/tags/tag358.xml><?xml version="1.0" encoding="utf-8"?>
<p:tagLst xmlns:a="http://schemas.openxmlformats.org/drawingml/2006/main" xmlns:r="http://schemas.openxmlformats.org/officeDocument/2006/relationships" xmlns:p="http://schemas.openxmlformats.org/presentationml/2006/main">
  <p:tag name="ORIGINALHEIGHT" val="2.829655"/>
  <p:tag name="ORIGINALWIDTH" val="2.086497"/>
  <p:tag name="EMFCHILD" val="True"/>
</p:tagLst>
</file>

<file path=ppt/tags/tag359.xml><?xml version="1.0" encoding="utf-8"?>
<p:tagLst xmlns:a="http://schemas.openxmlformats.org/drawingml/2006/main" xmlns:r="http://schemas.openxmlformats.org/officeDocument/2006/relationships" xmlns:p="http://schemas.openxmlformats.org/presentationml/2006/main">
  <p:tag name="ORIGINALHEIGHT" val="2.77249"/>
  <p:tag name="ORIGINALWIDTH" val="1.343358"/>
  <p:tag name="EMFCHILD" val="True"/>
</p:tagLst>
</file>

<file path=ppt/tags/tag36.xml><?xml version="1.0" encoding="utf-8"?>
<p:tagLst xmlns:a="http://schemas.openxmlformats.org/drawingml/2006/main" xmlns:r="http://schemas.openxmlformats.org/officeDocument/2006/relationships" xmlns:p="http://schemas.openxmlformats.org/presentationml/2006/main">
  <p:tag name="ORIGINALHEIGHT" val="1.81252"/>
  <p:tag name="ORIGINALWIDTH" val="1.31252"/>
  <p:tag name="LATEXADDIN" val="\documentclass{article}&#10;\usepackage{amsmath}&#10;\usepackage{amssymb}&#10;\pagestyle{empty}&#10;\begin{document}&#10;&#10;$$s_0 \sim \mathcal{T}_0$$&#10;&#10;&#10;\end{document}"/>
  <p:tag name="IGUANATEXSIZE" val="20"/>
  <p:tag name="IGUANATEXCURSOR" val="126"/>
  <p:tag name="TRANSPARENCY" val="True"/>
  <p:tag name="FILENAME" val=""/>
  <p:tag name="LATEXENGINEID" val="1"/>
  <p:tag name="TEMPFOLDER" val="C:\Users\anwan\Documents\iguana_tex_dir\"/>
  <p:tag name="LATEXFORMHEIGHT" val="312"/>
  <p:tag name="LATEXFORMWIDTH" val="384"/>
  <p:tag name="LATEXFORMWRAP" val="True"/>
  <p:tag name="BITMAPVECTOR" val="1"/>
  <p:tag name="EMFCHILD" val="True"/>
</p:tagLst>
</file>

<file path=ppt/tags/tag360.xml><?xml version="1.0" encoding="utf-8"?>
<p:tagLst xmlns:a="http://schemas.openxmlformats.org/drawingml/2006/main" xmlns:r="http://schemas.openxmlformats.org/officeDocument/2006/relationships" xmlns:p="http://schemas.openxmlformats.org/presentationml/2006/main">
  <p:tag name="ORIGINALHEIGHT" val="1.886431"/>
  <p:tag name="ORIGINALWIDTH" val="0.6573834"/>
  <p:tag name="EMFCHILD" val="True"/>
</p:tagLst>
</file>

<file path=ppt/tags/tag361.xml><?xml version="1.0" encoding="utf-8"?>
<p:tagLst xmlns:a="http://schemas.openxmlformats.org/drawingml/2006/main" xmlns:r="http://schemas.openxmlformats.org/officeDocument/2006/relationships" xmlns:p="http://schemas.openxmlformats.org/presentationml/2006/main">
  <p:tag name="ORIGINALHEIGHT" val="2.829655"/>
  <p:tag name="ORIGINALWIDTH" val="2.600978"/>
  <p:tag name="EMFCHILD" val="True"/>
</p:tagLst>
</file>

<file path=ppt/tags/tag362.xml><?xml version="1.0" encoding="utf-8"?>
<p:tagLst xmlns:a="http://schemas.openxmlformats.org/drawingml/2006/main" xmlns:r="http://schemas.openxmlformats.org/officeDocument/2006/relationships" xmlns:p="http://schemas.openxmlformats.org/presentationml/2006/main">
  <p:tag name="ORIGINALHEIGHT" val="2.77249"/>
  <p:tag name="ORIGINALWIDTH" val="1.343358"/>
  <p:tag name="EMFCHILD" val="True"/>
</p:tagLst>
</file>

<file path=ppt/tags/tag363.xml><?xml version="1.0" encoding="utf-8"?>
<p:tagLst xmlns:a="http://schemas.openxmlformats.org/drawingml/2006/main" xmlns:r="http://schemas.openxmlformats.org/officeDocument/2006/relationships" xmlns:p="http://schemas.openxmlformats.org/presentationml/2006/main">
  <p:tag name="ORIGINALHEIGHT" val="6.230937"/>
  <p:tag name="ORIGINALWIDTH" val="1.314785"/>
  <p:tag name="EMFCHILD" val="True"/>
</p:tagLst>
</file>

<file path=ppt/tags/tag364.xml><?xml version="1.0" encoding="utf-8"?>
<p:tagLst xmlns:a="http://schemas.openxmlformats.org/drawingml/2006/main" xmlns:r="http://schemas.openxmlformats.org/officeDocument/2006/relationships" xmlns:p="http://schemas.openxmlformats.org/presentationml/2006/main">
  <p:tag name="ORIGINALHEIGHT" val="11.20425"/>
  <p:tag name="ORIGINALWIDTH" val="2.143662"/>
  <p:tag name="EMFCHILD" val="True"/>
</p:tagLst>
</file>

<file path=ppt/tags/tag365.xml><?xml version="1.0" encoding="utf-8"?>
<p:tagLst xmlns:a="http://schemas.openxmlformats.org/drawingml/2006/main" xmlns:r="http://schemas.openxmlformats.org/officeDocument/2006/relationships" xmlns:p="http://schemas.openxmlformats.org/presentationml/2006/main">
  <p:tag name="ORIGINALHEIGHT" val="2.881944"/>
  <p:tag name="ORIGINALWIDTH" val="3.090279"/>
  <p:tag name="LATEXADDIN" val="\documentclass{article}&#10;\usepackage{amsmath}&#10;\usepackage{amssymb}&#10;\pagestyle{empty}&#10;&#10;\DeclareMathOperator*{\argmax}{arg\,max}&#10;\DeclareMathOperator*{\argmin}{arg\,min}&#10;&#10;\begin{document}&#10;&#10;$$\pi(s) \leftarrow \argmax_{a} Q(s,a) $$&#10;&#10;&#10;\end{document}"/>
  <p:tag name="IGUANATEXSIZE" val="20"/>
  <p:tag name="IGUANATEXCURSOR" val="186"/>
  <p:tag name="TRANSPARENCY" val="True"/>
  <p:tag name="FILENAME" val=""/>
  <p:tag name="LATEXENGINEID" val="1"/>
  <p:tag name="TEMPFOLDER" val="C:\Users\anwan\Documents\iguanatex_temp\"/>
  <p:tag name="LATEXFORMHEIGHT" val="312"/>
  <p:tag name="LATEXFORMWIDTH" val="384"/>
  <p:tag name="LATEXFORMWRAP" val="True"/>
  <p:tag name="BITMAPVECTOR" val="1"/>
  <p:tag name="EMFCHILD" val="True"/>
</p:tagLst>
</file>

<file path=ppt/tags/tag366.xml><?xml version="1.0" encoding="utf-8"?>
<p:tagLst xmlns:a="http://schemas.openxmlformats.org/drawingml/2006/main" xmlns:r="http://schemas.openxmlformats.org/officeDocument/2006/relationships" xmlns:p="http://schemas.openxmlformats.org/presentationml/2006/main">
  <p:tag name="ORIGINALHEIGHT" val="6.545143"/>
  <p:tag name="ORIGINALWIDTH" val="1.319445"/>
  <p:tag name="EMFCHILD" val="True"/>
</p:tagLst>
</file>

<file path=ppt/tags/tag367.xml><?xml version="1.0" encoding="utf-8"?>
<p:tagLst xmlns:a="http://schemas.openxmlformats.org/drawingml/2006/main" xmlns:r="http://schemas.openxmlformats.org/officeDocument/2006/relationships" xmlns:p="http://schemas.openxmlformats.org/presentationml/2006/main">
  <p:tag name="ORIGINALHEIGHT" val="2.968755"/>
  <p:tag name="ORIGINALWIDTH" val="2.083334"/>
  <p:tag name="EMFCHILD" val="True"/>
</p:tagLst>
</file>

<file path=ppt/tags/tag368.xml><?xml version="1.0" encoding="utf-8"?>
<p:tagLst xmlns:a="http://schemas.openxmlformats.org/drawingml/2006/main" xmlns:r="http://schemas.openxmlformats.org/officeDocument/2006/relationships" xmlns:p="http://schemas.openxmlformats.org/presentationml/2006/main">
  <p:tag name="ORIGINALHEIGHT" val="6.545143"/>
  <p:tag name="ORIGINALWIDTH" val="1.319445"/>
  <p:tag name="EMFCHILD" val="True"/>
</p:tagLst>
</file>

<file path=ppt/tags/tag369.xml><?xml version="1.0" encoding="utf-8"?>
<p:tagLst xmlns:a="http://schemas.openxmlformats.org/drawingml/2006/main" xmlns:r="http://schemas.openxmlformats.org/officeDocument/2006/relationships" xmlns:p="http://schemas.openxmlformats.org/presentationml/2006/main">
  <p:tag name="ORIGINALHEIGHT" val="3.420144"/>
  <p:tag name="ORIGINALWIDTH" val="5.069447"/>
  <p:tag name="EMFCHILD" val="True"/>
</p:tagLst>
</file>

<file path=ppt/tags/tag37.xml><?xml version="1.0" encoding="utf-8"?>
<p:tagLst xmlns:a="http://schemas.openxmlformats.org/drawingml/2006/main" xmlns:r="http://schemas.openxmlformats.org/officeDocument/2006/relationships" xmlns:p="http://schemas.openxmlformats.org/presentationml/2006/main">
  <p:tag name="ORIGINALHEIGHT" val="1.875"/>
  <p:tag name="ORIGINALWIDTH" val="1.125"/>
  <p:tag name="EMFCHILD" val="True"/>
</p:tagLst>
</file>

<file path=ppt/tags/tag370.xml><?xml version="1.0" encoding="utf-8"?>
<p:tagLst xmlns:a="http://schemas.openxmlformats.org/drawingml/2006/main" xmlns:r="http://schemas.openxmlformats.org/officeDocument/2006/relationships" xmlns:p="http://schemas.openxmlformats.org/presentationml/2006/main">
  <p:tag name="ORIGINALHEIGHT" val="3.003477"/>
  <p:tag name="ORIGINALWIDTH" val="2.569446"/>
  <p:tag name="EMFCHILD" val="True"/>
</p:tagLst>
</file>

<file path=ppt/tags/tag371.xml><?xml version="1.0" encoding="utf-8"?>
<p:tagLst xmlns:a="http://schemas.openxmlformats.org/drawingml/2006/main" xmlns:r="http://schemas.openxmlformats.org/officeDocument/2006/relationships" xmlns:p="http://schemas.openxmlformats.org/presentationml/2006/main">
  <p:tag name="ORIGINALHEIGHT" val="2.899311"/>
  <p:tag name="ORIGINALWIDTH" val="1.92709"/>
  <p:tag name="EMFCHILD" val="True"/>
</p:tagLst>
</file>

<file path=ppt/tags/tag372.xml><?xml version="1.0" encoding="utf-8"?>
<p:tagLst xmlns:a="http://schemas.openxmlformats.org/drawingml/2006/main" xmlns:r="http://schemas.openxmlformats.org/officeDocument/2006/relationships" xmlns:p="http://schemas.openxmlformats.org/presentationml/2006/main">
  <p:tag name="ORIGINALHEIGHT" val="4.322921"/>
  <p:tag name="ORIGINALWIDTH" val="2.621534"/>
  <p:tag name="EMFCHILD" val="True"/>
</p:tagLst>
</file>

<file path=ppt/tags/tag373.xml><?xml version="1.0" encoding="utf-8"?>
<p:tagLst xmlns:a="http://schemas.openxmlformats.org/drawingml/2006/main" xmlns:r="http://schemas.openxmlformats.org/officeDocument/2006/relationships" xmlns:p="http://schemas.openxmlformats.org/presentationml/2006/main">
  <p:tag name="ORIGINALHEIGHT" val="2.899311"/>
  <p:tag name="ORIGINALWIDTH" val="4.479168"/>
  <p:tag name="EMFCHILD" val="True"/>
</p:tagLst>
</file>

<file path=ppt/tags/tag374.xml><?xml version="1.0" encoding="utf-8"?>
<p:tagLst xmlns:a="http://schemas.openxmlformats.org/drawingml/2006/main" xmlns:r="http://schemas.openxmlformats.org/officeDocument/2006/relationships" xmlns:p="http://schemas.openxmlformats.org/presentationml/2006/main">
  <p:tag name="ORIGINALHEIGHT" val="3.003477"/>
  <p:tag name="ORIGINALWIDTH" val="2.586812"/>
  <p:tag name="EMFCHILD" val="True"/>
</p:tagLst>
</file>

<file path=ppt/tags/tag375.xml><?xml version="1.0" encoding="utf-8"?>
<p:tagLst xmlns:a="http://schemas.openxmlformats.org/drawingml/2006/main" xmlns:r="http://schemas.openxmlformats.org/officeDocument/2006/relationships" xmlns:p="http://schemas.openxmlformats.org/presentationml/2006/main">
  <p:tag name="ORIGINALHEIGHT" val="2.8125"/>
  <p:tag name="ORIGINALWIDTH" val="2.881946"/>
  <p:tag name="EMFCHILD" val="True"/>
</p:tagLst>
</file>

<file path=ppt/tags/tag376.xml><?xml version="1.0" encoding="utf-8"?>
<p:tagLst xmlns:a="http://schemas.openxmlformats.org/drawingml/2006/main" xmlns:r="http://schemas.openxmlformats.org/officeDocument/2006/relationships" xmlns:p="http://schemas.openxmlformats.org/presentationml/2006/main">
  <p:tag name="ORIGINALHEIGHT" val="2.083333"/>
  <p:tag name="ORIGINALWIDTH" val="2.031256"/>
  <p:tag name="EMFCHILD" val="True"/>
</p:tagLst>
</file>

<file path=ppt/tags/tag377.xml><?xml version="1.0" encoding="utf-8"?>
<p:tagLst xmlns:a="http://schemas.openxmlformats.org/drawingml/2006/main" xmlns:r="http://schemas.openxmlformats.org/officeDocument/2006/relationships" xmlns:p="http://schemas.openxmlformats.org/presentationml/2006/main">
  <p:tag name="ORIGINALHEIGHT" val="5.885421"/>
  <p:tag name="ORIGINALWIDTH" val="3.940979"/>
  <p:tag name="EMFCHILD" val="True"/>
</p:tagLst>
</file>

<file path=ppt/tags/tag378.xml><?xml version="1.0" encoding="utf-8"?>
<p:tagLst xmlns:a="http://schemas.openxmlformats.org/drawingml/2006/main" xmlns:r="http://schemas.openxmlformats.org/officeDocument/2006/relationships" xmlns:p="http://schemas.openxmlformats.org/presentationml/2006/main">
  <p:tag name="ORIGINALHEIGHT" val="6.545143"/>
  <p:tag name="ORIGINALWIDTH" val="1.319445"/>
  <p:tag name="EMFCHILD" val="True"/>
</p:tagLst>
</file>

<file path=ppt/tags/tag379.xml><?xml version="1.0" encoding="utf-8"?>
<p:tagLst xmlns:a="http://schemas.openxmlformats.org/drawingml/2006/main" xmlns:r="http://schemas.openxmlformats.org/officeDocument/2006/relationships" xmlns:p="http://schemas.openxmlformats.org/presentationml/2006/main">
  <p:tag name="ORIGINALHEIGHT" val="2.968755"/>
  <p:tag name="ORIGINALWIDTH" val="2.100701"/>
  <p:tag name="EMFCHILD" val="True"/>
</p:tagLst>
</file>

<file path=ppt/tags/tag38.xml><?xml version="1.0" encoding="utf-8"?>
<p:tagLst xmlns:a="http://schemas.openxmlformats.org/drawingml/2006/main" xmlns:r="http://schemas.openxmlformats.org/officeDocument/2006/relationships" xmlns:p="http://schemas.openxmlformats.org/presentationml/2006/main">
  <p:tag name="ORIGINALHEIGHT" val="0.9375197"/>
  <p:tag name="ORIGINALWIDTH" val="2.31252"/>
  <p:tag name="EMFCHILD" val="True"/>
</p:tagLst>
</file>

<file path=ppt/tags/tag380.xml><?xml version="1.0" encoding="utf-8"?>
<p:tagLst xmlns:a="http://schemas.openxmlformats.org/drawingml/2006/main" xmlns:r="http://schemas.openxmlformats.org/officeDocument/2006/relationships" xmlns:p="http://schemas.openxmlformats.org/presentationml/2006/main">
  <p:tag name="ORIGINALHEIGHT" val="1.961811"/>
  <p:tag name="ORIGINALWIDTH" val="0.6770891"/>
  <p:tag name="EMFCHILD" val="True"/>
</p:tagLst>
</file>

<file path=ppt/tags/tag381.xml><?xml version="1.0" encoding="utf-8"?>
<p:tagLst xmlns:a="http://schemas.openxmlformats.org/drawingml/2006/main" xmlns:r="http://schemas.openxmlformats.org/officeDocument/2006/relationships" xmlns:p="http://schemas.openxmlformats.org/presentationml/2006/main">
  <p:tag name="ORIGINALHEIGHT" val="2.968755"/>
  <p:tag name="ORIGINALWIDTH" val="2.604168"/>
  <p:tag name="EMFCHILD" val="True"/>
</p:tagLst>
</file>

<file path=ppt/tags/tag382.xml><?xml version="1.0" encoding="utf-8"?>
<p:tagLst xmlns:a="http://schemas.openxmlformats.org/drawingml/2006/main" xmlns:r="http://schemas.openxmlformats.org/officeDocument/2006/relationships" xmlns:p="http://schemas.openxmlformats.org/presentationml/2006/main">
  <p:tag name="ORIGINALHEIGHT" val="6.545143"/>
  <p:tag name="ORIGINALWIDTH" val="1.319445"/>
  <p:tag name="EMFCHILD" val="True"/>
</p:tagLst>
</file>

<file path=ppt/tags/tag39.xml><?xml version="1.0" encoding="utf-8"?>
<p:tagLst xmlns:a="http://schemas.openxmlformats.org/drawingml/2006/main" xmlns:r="http://schemas.openxmlformats.org/officeDocument/2006/relationships" xmlns:p="http://schemas.openxmlformats.org/presentationml/2006/main">
  <p:tag name="ORIGINALHEIGHT" val="3.06252"/>
  <p:tag name="ORIGINALWIDTH" val="2.81252"/>
  <p:tag name="EMFCHILD" val="True"/>
</p:tagLst>
</file>

<file path=ppt/tags/tag4.xml><?xml version="1.0" encoding="utf-8"?>
<p:tagLst xmlns:a="http://schemas.openxmlformats.org/drawingml/2006/main" xmlns:r="http://schemas.openxmlformats.org/officeDocument/2006/relationships" xmlns:p="http://schemas.openxmlformats.org/presentationml/2006/main">
  <p:tag name="ORIGINALHEIGHT" val="1.75"/>
  <p:tag name="ORIGINALWIDTH" val="1.93752"/>
  <p:tag name="LATEXADDIN" val="\documentclass{article}&#10;\usepackage{amsmath}&#10;\pagestyle{empty}&#10;\begin{document}&#10;&#10;$$\pi_\theta(a|s)$$&#10;&#10;&#10;\end{document}"/>
  <p:tag name="IGUANATEXSIZE" val="20"/>
  <p:tag name="IGUANATEXCURSOR" val="98"/>
  <p:tag name="TRANSPARENCY" val="True"/>
  <p:tag name="FILENAME" val=""/>
  <p:tag name="LATEXENGINEID" val="1"/>
  <p:tag name="TEMPFOLDER" val="C:\Users\anwan\Documents\iguana_tex_dir\"/>
  <p:tag name="LATEXFORMHEIGHT" val="312"/>
  <p:tag name="LATEXFORMWIDTH" val="384"/>
  <p:tag name="LATEXFORMWRAP" val="True"/>
  <p:tag name="BITMAPVECTOR" val="1"/>
  <p:tag name="EMFCHILD" val="True"/>
</p:tagLst>
</file>

<file path=ppt/tags/tag40.xml><?xml version="1.0" encoding="utf-8"?>
<p:tagLst xmlns:a="http://schemas.openxmlformats.org/drawingml/2006/main" xmlns:r="http://schemas.openxmlformats.org/officeDocument/2006/relationships" xmlns:p="http://schemas.openxmlformats.org/presentationml/2006/main">
  <p:tag name="ORIGINALHEIGHT" val="1.875"/>
  <p:tag name="ORIGINALWIDTH" val="1.125"/>
  <p:tag name="EMFCHILD" val="True"/>
</p:tagLst>
</file>

<file path=ppt/tags/tag41.xml><?xml version="1.0" encoding="utf-8"?>
<p:tagLst xmlns:a="http://schemas.openxmlformats.org/drawingml/2006/main" xmlns:r="http://schemas.openxmlformats.org/officeDocument/2006/relationships" xmlns:p="http://schemas.openxmlformats.org/presentationml/2006/main">
  <p:tag name="ORIGINALHEIGHT" val="2.802412"/>
  <p:tag name="ORIGINALWIDTH" val="2.802414"/>
  <p:tag name="LATEXADDIN" val="\documentclass{article}&#10;\usepackage{amsmath}&#10;\usepackage{amssymb}&#10;\pagestyle{empty}&#10;\begin{document}&#10;&#10;$$\mathcal{R} : \mathcal{S} \times \mathcal{A} \mapsto \mathbb{R}$$&#10;&#10;&#10;\end{document}"/>
  <p:tag name="IGUANATEXSIZE" val="20"/>
  <p:tag name="IGUANATEXCURSOR" val="148"/>
  <p:tag name="TRANSPARENCY" val="True"/>
  <p:tag name="FILENAME" val=""/>
  <p:tag name="LATEXENGINEID" val="1"/>
  <p:tag name="TEMPFOLDER" val="C:\Users\anwan\Documents\iguana_tex_dir\"/>
  <p:tag name="LATEXFORMHEIGHT" val="312"/>
  <p:tag name="LATEXFORMWIDTH" val="384"/>
  <p:tag name="LATEXFORMWRAP" val="True"/>
  <p:tag name="BITMAPVECTOR" val="1"/>
  <p:tag name="EMFCHILD" val="True"/>
</p:tagLst>
</file>

<file path=ppt/tags/tag42.xml><?xml version="1.0" encoding="utf-8"?>
<p:tagLst xmlns:a="http://schemas.openxmlformats.org/drawingml/2006/main" xmlns:r="http://schemas.openxmlformats.org/officeDocument/2006/relationships" xmlns:p="http://schemas.openxmlformats.org/presentationml/2006/main">
  <p:tag name="ORIGINALHEIGHT" val="1.711543"/>
  <p:tag name="ORIGINALWIDTH" val="0.3573599"/>
  <p:tag name="EMFCHILD" val="True"/>
</p:tagLst>
</file>

<file path=ppt/tags/tag43.xml><?xml version="1.0" encoding="utf-8"?>
<p:tagLst xmlns:a="http://schemas.openxmlformats.org/drawingml/2006/main" xmlns:r="http://schemas.openxmlformats.org/officeDocument/2006/relationships" xmlns:p="http://schemas.openxmlformats.org/presentationml/2006/main">
  <p:tag name="ORIGINALHEIGHT" val="2.896447"/>
  <p:tag name="ORIGINALWIDTH" val="2.125322"/>
  <p:tag name="EMFCHILD" val="True"/>
</p:tagLst>
</file>

<file path=ppt/tags/tag44.xml><?xml version="1.0" encoding="utf-8"?>
<p:tagLst xmlns:a="http://schemas.openxmlformats.org/drawingml/2006/main" xmlns:r="http://schemas.openxmlformats.org/officeDocument/2006/relationships" xmlns:p="http://schemas.openxmlformats.org/presentationml/2006/main">
  <p:tag name="ORIGINALHEIGHT" val="1.918426"/>
  <p:tag name="ORIGINALWIDTH" val="1.655113"/>
  <p:tag name="EMFCHILD" val="True"/>
</p:tagLst>
</file>

<file path=ppt/tags/tag45.xml><?xml version="1.0" encoding="utf-8"?>
<p:tagLst xmlns:a="http://schemas.openxmlformats.org/drawingml/2006/main" xmlns:r="http://schemas.openxmlformats.org/officeDocument/2006/relationships" xmlns:p="http://schemas.openxmlformats.org/presentationml/2006/main">
  <p:tag name="ORIGINALHEIGHT" val="3.084528"/>
  <p:tag name="ORIGINALWIDTH" val="2.651949"/>
  <p:tag name="EMFCHILD" val="True"/>
</p:tagLst>
</file>

<file path=ppt/tags/tag46.xml><?xml version="1.0" encoding="utf-8"?>
<p:tagLst xmlns:a="http://schemas.openxmlformats.org/drawingml/2006/main" xmlns:r="http://schemas.openxmlformats.org/officeDocument/2006/relationships" xmlns:p="http://schemas.openxmlformats.org/presentationml/2006/main">
  <p:tag name="ORIGINALHEIGHT" val="1.485845"/>
  <p:tag name="ORIGINALWIDTH" val="0.2256973"/>
  <p:tag name="EMFCHILD" val="True"/>
</p:tagLst>
</file>

<file path=ppt/tags/tag47.xml><?xml version="1.0" encoding="utf-8"?>
<p:tagLst xmlns:a="http://schemas.openxmlformats.org/drawingml/2006/main" xmlns:r="http://schemas.openxmlformats.org/officeDocument/2006/relationships" xmlns:p="http://schemas.openxmlformats.org/presentationml/2006/main">
  <p:tag name="ORIGINALHEIGHT" val="2.068891"/>
  <p:tag name="ORIGINALWIDTH" val="3.046913"/>
  <p:tag name="EMFCHILD" val="True"/>
</p:tagLst>
</file>

<file path=ppt/tags/tag48.xml><?xml version="1.0" encoding="utf-8"?>
<p:tagLst xmlns:a="http://schemas.openxmlformats.org/drawingml/2006/main" xmlns:r="http://schemas.openxmlformats.org/officeDocument/2006/relationships" xmlns:p="http://schemas.openxmlformats.org/presentationml/2006/main">
  <p:tag name="ORIGINALHEIGHT" val="2.72718"/>
  <p:tag name="ORIGINALWIDTH" val="2.369821"/>
  <p:tag name="EMFCHILD" val="True"/>
</p:tagLst>
</file>

<file path=ppt/tags/tag49.xml><?xml version="1.0" encoding="utf-8"?>
<p:tagLst xmlns:a="http://schemas.openxmlformats.org/drawingml/2006/main" xmlns:r="http://schemas.openxmlformats.org/officeDocument/2006/relationships" xmlns:p="http://schemas.openxmlformats.org/presentationml/2006/main">
  <p:tag name="ORIGINALHEIGHT" val="1.768455"/>
  <p:tag name="ORIGINALWIDTH" val="1.387555"/>
  <p:tag name="LATEXADDIN" val="\documentclass{article}&#10;\usepackage{amsmath}&#10;\usepackage{amssymb}&#10;\pagestyle{empty}&#10;\begin{document}&#10;&#10;$$r_t \sim \mathcal{R}(s_t, a_t)$$&#10;&#10;&#10;\end{document}"/>
  <p:tag name="IGUANATEXSIZE" val="20"/>
  <p:tag name="IGUANATEXCURSOR" val="113"/>
  <p:tag name="TRANSPARENCY" val="True"/>
  <p:tag name="FILENAME" val=""/>
  <p:tag name="LATEXENGINEID" val="1"/>
  <p:tag name="TEMPFOLDER" val="C:\Users\anwan\Documents\iguana_tex_dir\"/>
  <p:tag name="LATEXFORMHEIGHT" val="312"/>
  <p:tag name="LATEXFORMWIDTH" val="384"/>
  <p:tag name="LATEXFORMWRAP" val="True"/>
  <p:tag name="BITMAPVECTOR" val="1"/>
  <p:tag name="EMFCHILD" val="True"/>
</p:tagLst>
</file>

<file path=ppt/tags/tag5.xml><?xml version="1.0" encoding="utf-8"?>
<p:tagLst xmlns:a="http://schemas.openxmlformats.org/drawingml/2006/main" xmlns:r="http://schemas.openxmlformats.org/officeDocument/2006/relationships" xmlns:p="http://schemas.openxmlformats.org/presentationml/2006/main">
  <p:tag name="ORIGINALHEIGHT" val="1.93752"/>
  <p:tag name="ORIGINALWIDTH" val="1.125"/>
  <p:tag name="EMFCHILD" val="True"/>
</p:tagLst>
</file>

<file path=ppt/tags/tag50.xml><?xml version="1.0" encoding="utf-8"?>
<p:tagLst xmlns:a="http://schemas.openxmlformats.org/drawingml/2006/main" xmlns:r="http://schemas.openxmlformats.org/officeDocument/2006/relationships" xmlns:p="http://schemas.openxmlformats.org/presentationml/2006/main">
  <p:tag name="ORIGINALHEIGHT" val="1.741248"/>
  <p:tag name="ORIGINALWIDTH" val="0.8026094"/>
  <p:tag name="EMFCHILD" val="True"/>
</p:tagLst>
</file>

<file path=ppt/tags/tag51.xml><?xml version="1.0" encoding="utf-8"?>
<p:tagLst xmlns:a="http://schemas.openxmlformats.org/drawingml/2006/main" xmlns:r="http://schemas.openxmlformats.org/officeDocument/2006/relationships" xmlns:p="http://schemas.openxmlformats.org/presentationml/2006/main">
  <p:tag name="ORIGINALHEIGHT" val="0.9250379"/>
  <p:tag name="ORIGINALWIDTH" val="2.285384"/>
  <p:tag name="EMFCHILD" val="True"/>
</p:tagLst>
</file>

<file path=ppt/tags/tag52.xml><?xml version="1.0" encoding="utf-8"?>
<p:tagLst xmlns:a="http://schemas.openxmlformats.org/drawingml/2006/main" xmlns:r="http://schemas.openxmlformats.org/officeDocument/2006/relationships" xmlns:p="http://schemas.openxmlformats.org/presentationml/2006/main">
  <p:tag name="ORIGINALHEIGHT" val="2.761506"/>
  <p:tag name="ORIGINALWIDTH" val="2.788717"/>
  <p:tag name="EMFCHILD" val="True"/>
</p:tagLst>
</file>

<file path=ppt/tags/tag53.xml><?xml version="1.0" encoding="utf-8"?>
<p:tagLst xmlns:a="http://schemas.openxmlformats.org/drawingml/2006/main" xmlns:r="http://schemas.openxmlformats.org/officeDocument/2006/relationships" xmlns:p="http://schemas.openxmlformats.org/presentationml/2006/main">
  <p:tag name="ORIGINALHEIGHT" val="3.931407"/>
  <p:tag name="ORIGINALWIDTH" val="0.8026094"/>
  <p:tag name="EMFCHILD" val="True"/>
</p:tagLst>
</file>

<file path=ppt/tags/tag54.xml><?xml version="1.0" encoding="utf-8"?>
<p:tagLst xmlns:a="http://schemas.openxmlformats.org/drawingml/2006/main" xmlns:r="http://schemas.openxmlformats.org/officeDocument/2006/relationships" xmlns:p="http://schemas.openxmlformats.org/presentationml/2006/main">
  <p:tag name="ORIGINALHEIGHT" val="1.768455"/>
  <p:tag name="ORIGINALWIDTH" val="1.265128"/>
  <p:tag name="EMFCHILD" val="True"/>
</p:tagLst>
</file>

<file path=ppt/tags/tag55.xml><?xml version="1.0" encoding="utf-8"?>
<p:tagLst xmlns:a="http://schemas.openxmlformats.org/drawingml/2006/main" xmlns:r="http://schemas.openxmlformats.org/officeDocument/2006/relationships" xmlns:p="http://schemas.openxmlformats.org/presentationml/2006/main">
  <p:tag name="ORIGINALHEIGHT" val="1.741248"/>
  <p:tag name="ORIGINALWIDTH" val="0.8162086"/>
  <p:tag name="EMFCHILD" val="True"/>
</p:tagLst>
</file>

<file path=ppt/tags/tag56.xml><?xml version="1.0" encoding="utf-8"?>
<p:tagLst xmlns:a="http://schemas.openxmlformats.org/drawingml/2006/main" xmlns:r="http://schemas.openxmlformats.org/officeDocument/2006/relationships" xmlns:p="http://schemas.openxmlformats.org/presentationml/2006/main">
  <p:tag name="ORIGINALHEIGHT" val="1.1835"/>
  <p:tag name="ORIGINALWIDTH" val="0.3945051"/>
  <p:tag name="EMFCHILD" val="True"/>
</p:tagLst>
</file>

<file path=ppt/tags/tag57.xml><?xml version="1.0" encoding="utf-8"?>
<p:tagLst xmlns:a="http://schemas.openxmlformats.org/drawingml/2006/main" xmlns:r="http://schemas.openxmlformats.org/officeDocument/2006/relationships" xmlns:p="http://schemas.openxmlformats.org/presentationml/2006/main">
  <p:tag name="ORIGINALHEIGHT" val="1.768455"/>
  <p:tag name="ORIGINALWIDTH" val="1.564404"/>
  <p:tag name="EMFCHILD" val="True"/>
</p:tagLst>
</file>

<file path=ppt/tags/tag58.xml><?xml version="1.0" encoding="utf-8"?>
<p:tagLst xmlns:a="http://schemas.openxmlformats.org/drawingml/2006/main" xmlns:r="http://schemas.openxmlformats.org/officeDocument/2006/relationships" xmlns:p="http://schemas.openxmlformats.org/presentationml/2006/main">
  <p:tag name="ORIGINALHEIGHT" val="1.741248"/>
  <p:tag name="ORIGINALWIDTH" val="0.8026094"/>
  <p:tag name="EMFCHILD" val="True"/>
</p:tagLst>
</file>

<file path=ppt/tags/tag59.xml><?xml version="1.0" encoding="utf-8"?>
<p:tagLst xmlns:a="http://schemas.openxmlformats.org/drawingml/2006/main" xmlns:r="http://schemas.openxmlformats.org/officeDocument/2006/relationships" xmlns:p="http://schemas.openxmlformats.org/presentationml/2006/main">
  <p:tag name="ORIGINALHEIGHT" val="3.931407"/>
  <p:tag name="ORIGINALWIDTH" val="0.8026094"/>
  <p:tag name="EMFCHILD" val="True"/>
</p:tagLst>
</file>

<file path=ppt/tags/tag6.xml><?xml version="1.0" encoding="utf-8"?>
<p:tagLst xmlns:a="http://schemas.openxmlformats.org/drawingml/2006/main" xmlns:r="http://schemas.openxmlformats.org/officeDocument/2006/relationships" xmlns:p="http://schemas.openxmlformats.org/presentationml/2006/main">
  <p:tag name="ORIGINALHEIGHT" val="3.93752"/>
  <p:tag name="ORIGINALWIDTH" val="0.875"/>
  <p:tag name="EMFCHILD" val="True"/>
</p:tagLst>
</file>

<file path=ppt/tags/tag60.xml><?xml version="1.0" encoding="utf-8"?>
<p:tagLst xmlns:a="http://schemas.openxmlformats.org/drawingml/2006/main" xmlns:r="http://schemas.openxmlformats.org/officeDocument/2006/relationships" xmlns:p="http://schemas.openxmlformats.org/presentationml/2006/main">
  <p:tag name="ORIGINALHEIGHT" val="1.771854"/>
  <p:tag name="ORIGINALWIDTH" val="1.249624"/>
  <p:tag name="LATEXADDIN" val="\documentclass{article}&#10;\usepackage{amsmath}&#10;\usepackage{amssymb}&#10;\pagestyle{empty}&#10;\begin{document}&#10;&#10;$$s_{t+1} \sim \mathcal{T}( \cdot | s_t, a_t)$$&#10;&#10;&#10;\end{document}"/>
  <p:tag name="IGUANATEXSIZE" val="20"/>
  <p:tag name="IGUANATEXCURSOR" val="116"/>
  <p:tag name="TRANSPARENCY" val="True"/>
  <p:tag name="FILENAME" val=""/>
  <p:tag name="LATEXENGINEID" val="1"/>
  <p:tag name="TEMPFOLDER" val="C:\Users\anwan\Documents\iguana_tex_dir\"/>
  <p:tag name="LATEXFORMHEIGHT" val="312"/>
  <p:tag name="LATEXFORMWIDTH" val="384"/>
  <p:tag name="LATEXFORMWRAP" val="True"/>
  <p:tag name="BITMAPVECTOR" val="1"/>
  <p:tag name="EMFCHILD" val="True"/>
</p:tagLst>
</file>

<file path=ppt/tags/tag61.xml><?xml version="1.0" encoding="utf-8"?>
<p:tagLst xmlns:a="http://schemas.openxmlformats.org/drawingml/2006/main" xmlns:r="http://schemas.openxmlformats.org/officeDocument/2006/relationships" xmlns:p="http://schemas.openxmlformats.org/presentationml/2006/main">
  <p:tag name="ORIGINALHEIGHT" val="1.734552"/>
  <p:tag name="ORIGINALWIDTH" val="0.8019996"/>
  <p:tag name="EMFCHILD" val="True"/>
</p:tagLst>
</file>

<file path=ppt/tags/tag62.xml><?xml version="1.0" encoding="utf-8"?>
<p:tagLst xmlns:a="http://schemas.openxmlformats.org/drawingml/2006/main" xmlns:r="http://schemas.openxmlformats.org/officeDocument/2006/relationships" xmlns:p="http://schemas.openxmlformats.org/presentationml/2006/main">
  <p:tag name="ORIGINALHEIGHT" val="2.014311"/>
  <p:tag name="ORIGINALWIDTH" val="1.73455"/>
  <p:tag name="EMFCHILD" val="True"/>
</p:tagLst>
</file>

<file path=ppt/tags/tag63.xml><?xml version="1.0" encoding="utf-8"?>
<p:tagLst xmlns:a="http://schemas.openxmlformats.org/drawingml/2006/main" xmlns:r="http://schemas.openxmlformats.org/officeDocument/2006/relationships" xmlns:p="http://schemas.openxmlformats.org/presentationml/2006/main">
  <p:tag name="ORIGINALHEIGHT" val="1.827801"/>
  <p:tag name="ORIGINALWIDTH" val="0.8766037"/>
  <p:tag name="EMFCHILD" val="True"/>
</p:tagLst>
</file>

<file path=ppt/tags/tag64.xml><?xml version="1.0" encoding="utf-8"?>
<p:tagLst xmlns:a="http://schemas.openxmlformats.org/drawingml/2006/main" xmlns:r="http://schemas.openxmlformats.org/officeDocument/2006/relationships" xmlns:p="http://schemas.openxmlformats.org/presentationml/2006/main">
  <p:tag name="ORIGINALHEIGHT" val="0.9325514"/>
  <p:tag name="ORIGINALWIDTH" val="2.256779"/>
  <p:tag name="EMFCHILD" val="True"/>
</p:tagLst>
</file>

<file path=ppt/tags/tag65.xml><?xml version="1.0" encoding="utf-8"?>
<p:tagLst xmlns:a="http://schemas.openxmlformats.org/drawingml/2006/main" xmlns:r="http://schemas.openxmlformats.org/officeDocument/2006/relationships" xmlns:p="http://schemas.openxmlformats.org/presentationml/2006/main">
  <p:tag name="ORIGINALHEIGHT" val="3.096071"/>
  <p:tag name="ORIGINALWIDTH" val="2.704403"/>
  <p:tag name="EMFCHILD" val="True"/>
</p:tagLst>
</file>

<file path=ppt/tags/tag66.xml><?xml version="1.0" encoding="utf-8"?>
<p:tagLst xmlns:a="http://schemas.openxmlformats.org/drawingml/2006/main" xmlns:r="http://schemas.openxmlformats.org/officeDocument/2006/relationships" xmlns:p="http://schemas.openxmlformats.org/presentationml/2006/main">
  <p:tag name="ORIGINALHEIGHT" val="3.916716"/>
  <p:tag name="ORIGINALWIDTH" val="0.7833427"/>
  <p:tag name="EMFCHILD" val="True"/>
</p:tagLst>
</file>

<file path=ppt/tags/tag67.xml><?xml version="1.0" encoding="utf-8"?>
<p:tagLst xmlns:a="http://schemas.openxmlformats.org/drawingml/2006/main" xmlns:r="http://schemas.openxmlformats.org/officeDocument/2006/relationships" xmlns:p="http://schemas.openxmlformats.org/presentationml/2006/main">
  <p:tag name="ORIGINALHEIGHT" val="0.4103226"/>
  <p:tag name="ORIGINALWIDTH" val="0.3730204"/>
  <p:tag name="EMFCHILD" val="True"/>
</p:tagLst>
</file>

<file path=ppt/tags/tag68.xml><?xml version="1.0" encoding="utf-8"?>
<p:tagLst xmlns:a="http://schemas.openxmlformats.org/drawingml/2006/main" xmlns:r="http://schemas.openxmlformats.org/officeDocument/2006/relationships" xmlns:p="http://schemas.openxmlformats.org/presentationml/2006/main">
  <p:tag name="ORIGINALHEIGHT" val="3.916716"/>
  <p:tag name="ORIGINALWIDTH" val="0.130563"/>
  <p:tag name="EMFCHILD" val="True"/>
</p:tagLst>
</file>

<file path=ppt/tags/tag69.xml><?xml version="1.0" encoding="utf-8"?>
<p:tagLst xmlns:a="http://schemas.openxmlformats.org/drawingml/2006/main" xmlns:r="http://schemas.openxmlformats.org/officeDocument/2006/relationships" xmlns:p="http://schemas.openxmlformats.org/presentationml/2006/main">
  <p:tag name="ORIGINALHEIGHT" val="1.771854"/>
  <p:tag name="ORIGINALWIDTH" val="1.249624"/>
  <p:tag name="EMFCHILD" val="True"/>
</p:tagLst>
</file>

<file path=ppt/tags/tag7.xml><?xml version="1.0" encoding="utf-8"?>
<p:tagLst xmlns:a="http://schemas.openxmlformats.org/drawingml/2006/main" xmlns:r="http://schemas.openxmlformats.org/officeDocument/2006/relationships" xmlns:p="http://schemas.openxmlformats.org/presentationml/2006/main">
  <p:tag name="ORIGINALHEIGHT" val="1.81252"/>
  <p:tag name="ORIGINALWIDTH" val="1.68752"/>
  <p:tag name="EMFCHILD" val="True"/>
</p:tagLst>
</file>

<file path=ppt/tags/tag70.xml><?xml version="1.0" encoding="utf-8"?>
<p:tagLst xmlns:a="http://schemas.openxmlformats.org/drawingml/2006/main" xmlns:r="http://schemas.openxmlformats.org/officeDocument/2006/relationships" xmlns:p="http://schemas.openxmlformats.org/presentationml/2006/main">
  <p:tag name="ORIGINALHEIGHT" val="1.734552"/>
  <p:tag name="ORIGINALWIDTH" val="0.8019996"/>
  <p:tag name="EMFCHILD" val="True"/>
</p:tagLst>
</file>

<file path=ppt/tags/tag71.xml><?xml version="1.0" encoding="utf-8"?>
<p:tagLst xmlns:a="http://schemas.openxmlformats.org/drawingml/2006/main" xmlns:r="http://schemas.openxmlformats.org/officeDocument/2006/relationships" xmlns:p="http://schemas.openxmlformats.org/presentationml/2006/main">
  <p:tag name="ORIGINALHEIGHT" val="1.175021"/>
  <p:tag name="ORIGINALWIDTH" val="0.3916772"/>
  <p:tag name="EMFCHILD" val="True"/>
</p:tagLst>
</file>

<file path=ppt/tags/tag72.xml><?xml version="1.0" encoding="utf-8"?>
<p:tagLst xmlns:a="http://schemas.openxmlformats.org/drawingml/2006/main" xmlns:r="http://schemas.openxmlformats.org/officeDocument/2006/relationships" xmlns:p="http://schemas.openxmlformats.org/presentationml/2006/main">
  <p:tag name="ORIGINALHEIGHT" val="1.771854"/>
  <p:tag name="ORIGINALWIDTH" val="1.566685"/>
  <p:tag name="EMFCHILD" val="True"/>
</p:tagLst>
</file>

<file path=ppt/tags/tag73.xml><?xml version="1.0" encoding="utf-8"?>
<p:tagLst xmlns:a="http://schemas.openxmlformats.org/drawingml/2006/main" xmlns:r="http://schemas.openxmlformats.org/officeDocument/2006/relationships" xmlns:p="http://schemas.openxmlformats.org/presentationml/2006/main">
  <p:tag name="ORIGINALHEIGHT" val="1.734552"/>
  <p:tag name="ORIGINALWIDTH" val="0.8019996"/>
  <p:tag name="EMFCHILD" val="True"/>
</p:tagLst>
</file>

<file path=ppt/tags/tag74.xml><?xml version="1.0" encoding="utf-8"?>
<p:tagLst xmlns:a="http://schemas.openxmlformats.org/drawingml/2006/main" xmlns:r="http://schemas.openxmlformats.org/officeDocument/2006/relationships" xmlns:p="http://schemas.openxmlformats.org/presentationml/2006/main">
  <p:tag name="ORIGINALHEIGHT" val="3.916716"/>
  <p:tag name="ORIGINALWIDTH" val="0.8019996"/>
  <p:tag name="EMFCHILD" val="True"/>
</p:tagLst>
</file>

<file path=ppt/tags/tag75.xml><?xml version="1.0" encoding="utf-8"?>
<p:tagLst xmlns:a="http://schemas.openxmlformats.org/drawingml/2006/main" xmlns:r="http://schemas.openxmlformats.org/officeDocument/2006/relationships" xmlns:p="http://schemas.openxmlformats.org/presentationml/2006/main">
  <p:tag name="ORIGINALHEIGHT" val="3.198936"/>
  <p:tag name="ORIGINALWIDTH" val="2.731677"/>
  <p:tag name="LATEXADDIN" val="\documentclass{article}&#10;\usepackage{amsmath}&#10;\pagestyle{empty}&#10;\begin{document}&#10;&#10;$$\mathcal{T} : \mathcal{S} \times \mathcal{A} \mapsto \mathcal{S}$$&#10;&#10;&#10;\end{document}"/>
  <p:tag name="IGUANATEXSIZE" val="20"/>
  <p:tag name="IGUANATEXCURSOR" val="147"/>
  <p:tag name="TRANSPARENCY" val="True"/>
  <p:tag name="FILENAME" val=""/>
  <p:tag name="LATEXENGINEID" val="1"/>
  <p:tag name="TEMPFOLDER" val="C:\Users\anwan\Documents\iguana_tex_dir\"/>
  <p:tag name="LATEXFORMHEIGHT" val="312"/>
  <p:tag name="LATEXFORMWIDTH" val="384"/>
  <p:tag name="LATEXFORMWRAP" val="True"/>
  <p:tag name="BITMAPVECTOR" val="1"/>
  <p:tag name="EMFCHILD" val="True"/>
</p:tagLst>
</file>

<file path=ppt/tags/tag76.xml><?xml version="1.0" encoding="utf-8"?>
<p:tagLst xmlns:a="http://schemas.openxmlformats.org/drawingml/2006/main" xmlns:r="http://schemas.openxmlformats.org/officeDocument/2006/relationships" xmlns:p="http://schemas.openxmlformats.org/presentationml/2006/main">
  <p:tag name="ORIGINALHEIGHT" val="1.76121"/>
  <p:tag name="ORIGINALWIDTH" val="0.3594312"/>
  <p:tag name="EMFCHILD" val="True"/>
</p:tagLst>
</file>

<file path=ppt/tags/tag77.xml><?xml version="1.0" encoding="utf-8"?>
<p:tagLst xmlns:a="http://schemas.openxmlformats.org/drawingml/2006/main" xmlns:r="http://schemas.openxmlformats.org/officeDocument/2006/relationships" xmlns:p="http://schemas.openxmlformats.org/presentationml/2006/main">
  <p:tag name="ORIGINALHEIGHT" val="2.959315"/>
  <p:tag name="ORIGINALWIDTH" val="2.132625"/>
  <p:tag name="EMFCHILD" val="True"/>
</p:tagLst>
</file>

<file path=ppt/tags/tag78.xml><?xml version="1.0" encoding="utf-8"?>
<p:tagLst xmlns:a="http://schemas.openxmlformats.org/drawingml/2006/main" xmlns:r="http://schemas.openxmlformats.org/officeDocument/2006/relationships" xmlns:p="http://schemas.openxmlformats.org/presentationml/2006/main">
  <p:tag name="ORIGINALHEIGHT" val="1.952907"/>
  <p:tag name="ORIGINALWIDTH" val="1.641406"/>
  <p:tag name="EMFCHILD" val="True"/>
</p:tagLst>
</file>

<file path=ppt/tags/tag79.xml><?xml version="1.0" encoding="utf-8"?>
<p:tagLst xmlns:a="http://schemas.openxmlformats.org/drawingml/2006/main" xmlns:r="http://schemas.openxmlformats.org/officeDocument/2006/relationships" xmlns:p="http://schemas.openxmlformats.org/presentationml/2006/main">
  <p:tag name="ORIGINALHEIGHT" val="3.151012"/>
  <p:tag name="ORIGINALWIDTH" val="2.635829"/>
  <p:tag name="EMFCHILD" val="True"/>
</p:tagLst>
</file>

<file path=ppt/tags/tag8.xml><?xml version="1.0" encoding="utf-8"?>
<p:tagLst xmlns:a="http://schemas.openxmlformats.org/drawingml/2006/main" xmlns:r="http://schemas.openxmlformats.org/officeDocument/2006/relationships" xmlns:p="http://schemas.openxmlformats.org/presentationml/2006/main">
  <p:tag name="ORIGINALHEIGHT" val="3.93752"/>
  <p:tag name="ORIGINALWIDTH" val="0.1875197"/>
  <p:tag name="EMFCHILD" val="True"/>
</p:tagLst>
</file>

<file path=ppt/tags/tag80.xml><?xml version="1.0" encoding="utf-8"?>
<p:tagLst xmlns:a="http://schemas.openxmlformats.org/drawingml/2006/main" xmlns:r="http://schemas.openxmlformats.org/officeDocument/2006/relationships" xmlns:p="http://schemas.openxmlformats.org/presentationml/2006/main">
  <p:tag name="ORIGINALHEIGHT" val="1.521589"/>
  <p:tag name="ORIGINALWIDTH" val="0.2276435"/>
  <p:tag name="EMFCHILD" val="True"/>
</p:tagLst>
</file>

<file path=ppt/tags/tag81.xml><?xml version="1.0" encoding="utf-8"?>
<p:tagLst xmlns:a="http://schemas.openxmlformats.org/drawingml/2006/main" xmlns:r="http://schemas.openxmlformats.org/officeDocument/2006/relationships" xmlns:p="http://schemas.openxmlformats.org/presentationml/2006/main">
  <p:tag name="ORIGINALHEIGHT" val="2.120642"/>
  <p:tag name="ORIGINALWIDTH" val="3.031207"/>
  <p:tag name="EMFCHILD" val="True"/>
</p:tagLst>
</file>

<file path=ppt/tags/tag82.xml><?xml version="1.0" encoding="utf-8"?>
<p:tagLst xmlns:a="http://schemas.openxmlformats.org/drawingml/2006/main" xmlns:r="http://schemas.openxmlformats.org/officeDocument/2006/relationships" xmlns:p="http://schemas.openxmlformats.org/presentationml/2006/main">
  <p:tag name="ORIGINALHEIGHT" val="2.959315"/>
  <p:tag name="ORIGINALWIDTH" val="2.120648"/>
  <p:tag name="EMFCHILD" val="True"/>
</p:tagLst>
</file>

<file path=ppt/tags/tag83.xml><?xml version="1.0" encoding="utf-8"?>
<p:tagLst xmlns:a="http://schemas.openxmlformats.org/drawingml/2006/main" xmlns:r="http://schemas.openxmlformats.org/officeDocument/2006/relationships" xmlns:p="http://schemas.openxmlformats.org/presentationml/2006/main">
  <p:tag name="ORIGINALHEIGHT" val="1.782784"/>
  <p:tag name="ORIGINALWIDTH" val="1.598754"/>
  <p:tag name="LATEXADDIN" val="\documentclass{article}&#10;\usepackage{amsmath}&#10;\pagestyle{empty}&#10;\begin{document}&#10;&#10;$$a_t \in \mathcal{A}$$&#10;&#10;&#10;\end{document}"/>
  <p:tag name="IGUANATEXSIZE" val="20"/>
  <p:tag name="IGUANATEXCURSOR" val="101"/>
  <p:tag name="TRANSPARENCY" val="True"/>
  <p:tag name="FILENAME" val=""/>
  <p:tag name="LATEXENGINEID" val="1"/>
  <p:tag name="TEMPFOLDER" val="C:\Users\anwan\Documents\iguana_tex_dir\"/>
  <p:tag name="LATEXFORMHEIGHT" val="312"/>
  <p:tag name="LATEXFORMWIDTH" val="384"/>
  <p:tag name="LATEXFORMWRAP" val="True"/>
  <p:tag name="BITMAPVECTOR" val="1"/>
  <p:tag name="EMFCHILD" val="True"/>
</p:tagLst>
</file>

<file path=ppt/tags/tag84.xml><?xml version="1.0" encoding="utf-8"?>
<p:tagLst xmlns:a="http://schemas.openxmlformats.org/drawingml/2006/main" xmlns:r="http://schemas.openxmlformats.org/officeDocument/2006/relationships" xmlns:p="http://schemas.openxmlformats.org/presentationml/2006/main">
  <p:tag name="ORIGINALHEIGHT" val="1.748274"/>
  <p:tag name="ORIGINALWIDTH" val="0.8281294"/>
  <p:tag name="EMFCHILD" val="True"/>
</p:tagLst>
</file>

<file path=ppt/tags/tag85.xml><?xml version="1.0" encoding="utf-8"?>
<p:tagLst xmlns:a="http://schemas.openxmlformats.org/drawingml/2006/main" xmlns:r="http://schemas.openxmlformats.org/officeDocument/2006/relationships" xmlns:p="http://schemas.openxmlformats.org/presentationml/2006/main">
  <p:tag name="ORIGINALHEIGHT" val="2.277358"/>
  <p:tag name="ORIGINALWIDTH" val="1.736775"/>
  <p:tag name="EMFCHILD" val="True"/>
</p:tagLst>
</file>

<file path=ppt/tags/tag86.xml><?xml version="1.0" encoding="utf-8"?>
<p:tagLst xmlns:a="http://schemas.openxmlformats.org/drawingml/2006/main" xmlns:r="http://schemas.openxmlformats.org/officeDocument/2006/relationships" xmlns:p="http://schemas.openxmlformats.org/presentationml/2006/main">
  <p:tag name="ORIGINALHEIGHT" val="3.024978"/>
  <p:tag name="ORIGINALWIDTH" val="2.691421"/>
  <p:tag name="EMFCHILD" val="True"/>
</p:tagLst>
</file>

<file path=ppt/tags/tag87.xml><?xml version="1.0" encoding="utf-8"?>
<p:tagLst xmlns:a="http://schemas.openxmlformats.org/drawingml/2006/main" xmlns:r="http://schemas.openxmlformats.org/officeDocument/2006/relationships" xmlns:p="http://schemas.openxmlformats.org/presentationml/2006/main">
  <p:tag name="ORIGINALHEIGHT" val="1.75"/>
  <p:tag name="ORIGINALWIDTH" val="1.31252"/>
  <p:tag name="LATEXADDIN" val="\documentclass{article}&#10;\usepackage{amsmath}&#10;\pagestyle{empty}&#10;\begin{document}&#10;&#10;$$s_t \in \mathcal{S}$$&#10;&#10;&#10;\end{document}"/>
  <p:tag name="IGUANATEXSIZE" val="20"/>
  <p:tag name="IGUANATEXCURSOR" val="102"/>
  <p:tag name="TRANSPARENCY" val="True"/>
  <p:tag name="FILENAME" val=""/>
  <p:tag name="LATEXENGINEID" val="1"/>
  <p:tag name="TEMPFOLDER" val="C:\Users\anwan\Documents\iguana_tex_dir\"/>
  <p:tag name="LATEXFORMHEIGHT" val="312"/>
  <p:tag name="LATEXFORMWIDTH" val="384"/>
  <p:tag name="LATEXFORMWRAP" val="True"/>
  <p:tag name="BITMAPVECTOR" val="1"/>
  <p:tag name="EMFCHILD" val="True"/>
</p:tagLst>
</file>

<file path=ppt/tags/tag88.xml><?xml version="1.0" encoding="utf-8"?>
<p:tagLst xmlns:a="http://schemas.openxmlformats.org/drawingml/2006/main" xmlns:r="http://schemas.openxmlformats.org/officeDocument/2006/relationships" xmlns:p="http://schemas.openxmlformats.org/presentationml/2006/main">
  <p:tag name="ORIGINALHEIGHT" val="1.68752"/>
  <p:tag name="ORIGINALWIDTH" val="0.8125197"/>
  <p:tag name="EMFCHILD" val="True"/>
</p:tagLst>
</file>

<file path=ppt/tags/tag89.xml><?xml version="1.0" encoding="utf-8"?>
<p:tagLst xmlns:a="http://schemas.openxmlformats.org/drawingml/2006/main" xmlns:r="http://schemas.openxmlformats.org/officeDocument/2006/relationships" xmlns:p="http://schemas.openxmlformats.org/presentationml/2006/main">
  <p:tag name="ORIGINALHEIGHT" val="2.25"/>
  <p:tag name="ORIGINALWIDTH" val="1.81252"/>
  <p:tag name="EMFCHILD" val="True"/>
</p:tagLst>
</file>

<file path=ppt/tags/tag9.xml><?xml version="1.0" encoding="utf-8"?>
<p:tagLst xmlns:a="http://schemas.openxmlformats.org/drawingml/2006/main" xmlns:r="http://schemas.openxmlformats.org/officeDocument/2006/relationships" xmlns:p="http://schemas.openxmlformats.org/presentationml/2006/main">
  <p:tag name="ORIGINALHEIGHT" val="1.81252"/>
  <p:tag name="ORIGINALWIDTH" val="1.31252"/>
  <p:tag name="EMFCHILD" val="True"/>
</p:tagLst>
</file>

<file path=ppt/tags/tag90.xml><?xml version="1.0" encoding="utf-8"?>
<p:tagLst xmlns:a="http://schemas.openxmlformats.org/drawingml/2006/main" xmlns:r="http://schemas.openxmlformats.org/officeDocument/2006/relationships" xmlns:p="http://schemas.openxmlformats.org/presentationml/2006/main">
  <p:tag name="ORIGINALHEIGHT" val="2.81252"/>
  <p:tag name="ORIGINALWIDTH" val="2.25"/>
  <p:tag name="EMFCHILD" val="True"/>
</p:tagLst>
</file>

<file path=ppt/tags/tag91.xml><?xml version="1.0" encoding="utf-8"?>
<p:tagLst xmlns:a="http://schemas.openxmlformats.org/drawingml/2006/main" xmlns:r="http://schemas.openxmlformats.org/officeDocument/2006/relationships" xmlns:p="http://schemas.openxmlformats.org/presentationml/2006/main">
  <p:tag name="ORIGINALHEIGHT" val="10.25362"/>
  <p:tag name="ORIGINALWIDTH" val="45.32332"/>
  <p:tag name="LATEXADDIN" val="\documentclass{article}&#10;\usepackage{amsmath}&#10;\usepackage{amssymb}&#10;\pagestyle{empty}&#10;\begin{document}&#10;&#10;$$G(s_t,a_t) = \sum_{\tau=0}^T \gamma^\tau \mathcal{R}(s_{t+\tau}, a_{t+\tau})$$&#10;&#10;&#10;\end{document}"/>
  <p:tag name="IGUANATEXSIZE" val="20"/>
  <p:tag name="IGUANATEXCURSOR" val="105"/>
  <p:tag name="TRANSPARENCY" val="True"/>
  <p:tag name="FILENAME" val=""/>
  <p:tag name="LATEXENGINEID" val="1"/>
  <p:tag name="TEMPFOLDER" val="C:\Users\anwan\Documents\iguana_tex_dir\"/>
  <p:tag name="LATEXFORMHEIGHT" val="312"/>
  <p:tag name="LATEXFORMWIDTH" val="384"/>
  <p:tag name="LATEXFORMWRAP" val="True"/>
  <p:tag name="BITMAPVECTOR" val="1"/>
</p:tagLst>
</file>

<file path=ppt/tags/tag92.xml><?xml version="1.0" encoding="utf-8"?>
<p:tagLst xmlns:a="http://schemas.openxmlformats.org/drawingml/2006/main" xmlns:r="http://schemas.openxmlformats.org/officeDocument/2006/relationships" xmlns:p="http://schemas.openxmlformats.org/presentationml/2006/main">
  <p:tag name="ORIGINALHEIGHT" val="2.570708"/>
  <p:tag name="ORIGINALWIDTH" val="2.38083"/>
  <p:tag name="LATEXADDIN" val="\documentclass{article}&#10;\usepackage{amsmath}&#10;\usepackage{amssymb}&#10;\pagestyle{empty}&#10;\begin{document}&#10;&#10;$$G(s_t,a_t) = \sum_{\tau=0}^T \gamma^\tau \mathcal{R}(s_{t+\tau}, a_{t+\tau})$$&#10;&#10;&#10;\end{document}"/>
  <p:tag name="IGUANATEXSIZE" val="20"/>
  <p:tag name="IGUANATEXCURSOR" val="105"/>
  <p:tag name="TRANSPARENCY" val="True"/>
  <p:tag name="FILENAME" val=""/>
  <p:tag name="LATEXENGINEID" val="1"/>
  <p:tag name="TEMPFOLDER" val="C:\Users\anwan\Documents\iguana_tex_dir\"/>
  <p:tag name="LATEXFORMHEIGHT" val="312"/>
  <p:tag name="LATEXFORMWIDTH" val="384"/>
  <p:tag name="LATEXFORMWRAP" val="True"/>
  <p:tag name="BITMAPVECTOR" val="1"/>
  <p:tag name="EMFCHILD" val="True"/>
</p:tagLst>
</file>

<file path=ppt/tags/tag93.xml><?xml version="1.0" encoding="utf-8"?>
<p:tagLst xmlns:a="http://schemas.openxmlformats.org/drawingml/2006/main" xmlns:r="http://schemas.openxmlformats.org/officeDocument/2006/relationships" xmlns:p="http://schemas.openxmlformats.org/presentationml/2006/main">
  <p:tag name="ORIGINALHEIGHT" val="3.534724"/>
  <p:tag name="ORIGINALWIDTH" val="0.774138"/>
  <p:tag name="EMFCHILD" val="True"/>
</p:tagLst>
</file>

<file path=ppt/tags/tag94.xml><?xml version="1.0" encoding="utf-8"?>
<p:tagLst xmlns:a="http://schemas.openxmlformats.org/drawingml/2006/main" xmlns:r="http://schemas.openxmlformats.org/officeDocument/2006/relationships" xmlns:p="http://schemas.openxmlformats.org/presentationml/2006/main">
  <p:tag name="ORIGINALHEIGHT" val="1.606693"/>
  <p:tag name="ORIGINALWIDTH" val="1.226928"/>
  <p:tag name="EMFCHILD" val="True"/>
</p:tagLst>
</file>

<file path=ppt/tags/tag95.xml><?xml version="1.0" encoding="utf-8"?>
<p:tagLst xmlns:a="http://schemas.openxmlformats.org/drawingml/2006/main" xmlns:r="http://schemas.openxmlformats.org/officeDocument/2006/relationships" xmlns:p="http://schemas.openxmlformats.org/presentationml/2006/main">
  <p:tag name="ORIGINALHEIGHT" val="1.562878"/>
  <p:tag name="ORIGINALWIDTH" val="0.8033506"/>
  <p:tag name="EMFCHILD" val="True"/>
</p:tagLst>
</file>

<file path=ppt/tags/tag96.xml><?xml version="1.0" encoding="utf-8"?>
<p:tagLst xmlns:a="http://schemas.openxmlformats.org/drawingml/2006/main" xmlns:r="http://schemas.openxmlformats.org/officeDocument/2006/relationships" xmlns:p="http://schemas.openxmlformats.org/presentationml/2006/main">
  <p:tag name="ORIGINALHEIGHT" val="1.066264"/>
  <p:tag name="ORIGINALWIDTH" val="0.3943744"/>
  <p:tag name="EMFCHILD" val="True"/>
</p:tagLst>
</file>

<file path=ppt/tags/tag97.xml><?xml version="1.0" encoding="utf-8"?>
<p:tagLst xmlns:a="http://schemas.openxmlformats.org/drawingml/2006/main" xmlns:r="http://schemas.openxmlformats.org/officeDocument/2006/relationships" xmlns:p="http://schemas.openxmlformats.org/presentationml/2006/main">
  <p:tag name="ORIGINALHEIGHT" val="1.606693"/>
  <p:tag name="ORIGINALWIDTH" val="1.533665"/>
  <p:tag name="EMFCHILD" val="True"/>
</p:tagLst>
</file>

<file path=ppt/tags/tag98.xml><?xml version="1.0" encoding="utf-8"?>
<p:tagLst xmlns:a="http://schemas.openxmlformats.org/drawingml/2006/main" xmlns:r="http://schemas.openxmlformats.org/officeDocument/2006/relationships" xmlns:p="http://schemas.openxmlformats.org/presentationml/2006/main">
  <p:tag name="ORIGINALHEIGHT" val="1.562878"/>
  <p:tag name="ORIGINALWIDTH" val="0.7887397"/>
  <p:tag name="EMFCHILD" val="True"/>
</p:tagLst>
</file>

<file path=ppt/tags/tag99.xml><?xml version="1.0" encoding="utf-8"?>
<p:tagLst xmlns:a="http://schemas.openxmlformats.org/drawingml/2006/main" xmlns:r="http://schemas.openxmlformats.org/officeDocument/2006/relationships" xmlns:p="http://schemas.openxmlformats.org/presentationml/2006/main">
  <p:tag name="ORIGINALHEIGHT" val="3.534724"/>
  <p:tag name="ORIGINALWIDTH" val="0.7887397"/>
  <p:tag name="EMFCHILD" val="True"/>
</p:tagLst>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71</TotalTime>
  <Words>3426</Words>
  <Application>Microsoft Office PowerPoint</Application>
  <PresentationFormat>Widescreen</PresentationFormat>
  <Paragraphs>505</Paragraphs>
  <Slides>49</Slides>
  <Notes>7</Notes>
  <HiddenSlides>0</HiddenSlides>
  <MMClips>2</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49</vt:i4>
      </vt:variant>
    </vt:vector>
  </HeadingPairs>
  <TitlesOfParts>
    <vt:vector size="62" baseType="lpstr">
      <vt:lpstr>Arial</vt:lpstr>
      <vt:lpstr>Calibri</vt:lpstr>
      <vt:lpstr>Cambria Math</vt:lpstr>
      <vt:lpstr>Century Schoolbook</vt:lpstr>
      <vt:lpstr>Consolas</vt:lpstr>
      <vt:lpstr>LatoWeb</vt:lpstr>
      <vt:lpstr>Poppins</vt:lpstr>
      <vt:lpstr>Times New Roman</vt:lpstr>
      <vt:lpstr>Wingdings</vt:lpstr>
      <vt:lpstr>Wingdings 2</vt:lpstr>
      <vt:lpstr>View</vt:lpstr>
      <vt:lpstr>位图图像</vt:lpstr>
      <vt:lpstr>Equation</vt:lpstr>
      <vt:lpstr>CS4104 Applied Machine Learning</vt:lpstr>
      <vt:lpstr>Reinforcement learning</vt:lpstr>
      <vt:lpstr>What is Reinforcement Learning? </vt:lpstr>
      <vt:lpstr>Uses for Reinforcement Learning</vt:lpstr>
      <vt:lpstr>Reinforcement learning</vt:lpstr>
      <vt:lpstr>PowerPoint Presentation</vt:lpstr>
      <vt:lpstr>Reinforcement Learning</vt:lpstr>
      <vt:lpstr>PowerPoint Presentation</vt:lpstr>
      <vt:lpstr>Terminology</vt:lpstr>
      <vt:lpstr>RL model</vt:lpstr>
      <vt:lpstr>Genetic algorithm and Evolutionary programming</vt:lpstr>
      <vt:lpstr>Genetic algorithm and Evolutionary programming</vt:lpstr>
      <vt:lpstr>Genetic algorithm and Evolutionary programming</vt:lpstr>
      <vt:lpstr>Markov Decision Processes</vt:lpstr>
      <vt:lpstr>Review of Markov Decision Process (MDP) model</vt:lpstr>
      <vt:lpstr>Markov Decision Process</vt:lpstr>
      <vt:lpstr>Discount Factor</vt:lpstr>
      <vt:lpstr>Solving an MDP</vt:lpstr>
      <vt:lpstr>Function Approximation</vt:lpstr>
      <vt:lpstr>Model based v.s.Model free approaches</vt:lpstr>
      <vt:lpstr>Passive v.s. Active learning</vt:lpstr>
      <vt:lpstr>Example environment</vt:lpstr>
      <vt:lpstr>Passive learning scenario</vt:lpstr>
      <vt:lpstr>Passive leaning scenario</vt:lpstr>
      <vt:lpstr>LMS updating</vt:lpstr>
      <vt:lpstr>LMS updating</vt:lpstr>
      <vt:lpstr>LMS updating algorithm in passive learning</vt:lpstr>
      <vt:lpstr>Temporal difference method in passive learning</vt:lpstr>
      <vt:lpstr>The TD learning curve</vt:lpstr>
      <vt:lpstr>Adaptive dynamic programming(ADP) in passive learning</vt:lpstr>
      <vt:lpstr>ADP learning curves</vt:lpstr>
      <vt:lpstr>Active learning </vt:lpstr>
      <vt:lpstr>Active ADP algorithm</vt:lpstr>
      <vt:lpstr>How to learn model?</vt:lpstr>
      <vt:lpstr>ADP approach pros and cons</vt:lpstr>
      <vt:lpstr>Q-learning</vt:lpstr>
      <vt:lpstr>Q Learning</vt:lpstr>
      <vt:lpstr>Model free method– TD-Q learning</vt:lpstr>
      <vt:lpstr>TD-Q learning agent algorithm</vt:lpstr>
      <vt:lpstr>Exploration problem in Active learning</vt:lpstr>
      <vt:lpstr>Exploration problem in Active learning</vt:lpstr>
      <vt:lpstr>Exploration problem in Active learning</vt:lpstr>
      <vt:lpstr>Exploration problem in Active learning</vt:lpstr>
      <vt:lpstr>Generalization in Reinforcement Learning</vt:lpstr>
      <vt:lpstr>Example: Atari Games</vt:lpstr>
      <vt:lpstr>PowerPoint Presentation</vt:lpstr>
      <vt:lpstr>Alpha Go</vt:lpstr>
      <vt:lpstr>Gym – toolkit for reinforcement learning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Zeshan Khan</dc:creator>
  <cp:lastModifiedBy>Zeshan Khan</cp:lastModifiedBy>
  <cp:revision>32</cp:revision>
  <dcterms:created xsi:type="dcterms:W3CDTF">2021-12-15T05:23:53Z</dcterms:created>
  <dcterms:modified xsi:type="dcterms:W3CDTF">2021-12-16T05:33:30Z</dcterms:modified>
</cp:coreProperties>
</file>