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sldIdLst>
    <p:sldId id="256" r:id="rId2"/>
    <p:sldId id="322" r:id="rId3"/>
    <p:sldId id="257" r:id="rId4"/>
    <p:sldId id="293" r:id="rId5"/>
    <p:sldId id="269" r:id="rId6"/>
    <p:sldId id="294" r:id="rId7"/>
    <p:sldId id="308" r:id="rId8"/>
    <p:sldId id="295" r:id="rId9"/>
    <p:sldId id="299" r:id="rId10"/>
    <p:sldId id="310" r:id="rId11"/>
    <p:sldId id="319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6" r:id="rId21"/>
    <p:sldId id="320" r:id="rId22"/>
    <p:sldId id="298" r:id="rId23"/>
    <p:sldId id="300" r:id="rId24"/>
    <p:sldId id="321" r:id="rId25"/>
    <p:sldId id="301" r:id="rId26"/>
    <p:sldId id="302" r:id="rId27"/>
    <p:sldId id="312" r:id="rId28"/>
    <p:sldId id="311" r:id="rId29"/>
    <p:sldId id="303" r:id="rId30"/>
    <p:sldId id="309" r:id="rId31"/>
    <p:sldId id="314" r:id="rId32"/>
    <p:sldId id="304" r:id="rId33"/>
    <p:sldId id="305" r:id="rId34"/>
    <p:sldId id="313" r:id="rId35"/>
    <p:sldId id="306" r:id="rId36"/>
    <p:sldId id="315" r:id="rId37"/>
    <p:sldId id="316" r:id="rId38"/>
    <p:sldId id="31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C2B8A-B737-4D9D-8557-BC5CEFB84871}" type="datetimeFigureOut">
              <a:rPr lang="LID4096" smtClean="0"/>
              <a:t>12/23/2021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4A354-126B-4881-88EA-B6F82CF980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45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51b634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b51b6346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51b6346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b51b6346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b51b6346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b51b6346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b51b6346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b51b6346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b51b634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b51b634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 mentioned in Hinton’s lecture notes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c2aa2ec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c2aa2ec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c2aa2ec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c2aa2ec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febf96a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febf96a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6B6D56-1BC5-4312-B8DF-AC103897D5E3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922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E3F2-EE04-4BA7-995E-3FAA8D1D2F10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415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7026-4FDD-4A40-9E87-B830DF6D0C32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74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A06A-633A-4926-82BD-8C7FDD1E49E9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90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D956-0EAF-4BD3-AC9E-CBB566C76459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3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B1AE-452B-4A74-8516-2D9B7C5D2EE7}" type="datetime1">
              <a:rPr lang="LID4096" smtClean="0"/>
              <a:t>12/23/2021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269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931-F202-403B-9221-CEB6F699B1D6}" type="datetime1">
              <a:rPr lang="LID4096" smtClean="0"/>
              <a:t>12/23/2021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D77-9113-4047-8A2D-4AEA1B6D7142}" type="datetime1">
              <a:rPr lang="LID4096" smtClean="0"/>
              <a:t>12/23/2021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00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46AD-3A5A-4E30-BBEB-DBB7D5833B9D}" type="datetime1">
              <a:rPr lang="LID4096" smtClean="0"/>
              <a:t>12/23/2021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91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BF2-3AE2-4F51-92A1-764D9455416D}" type="datetime1">
              <a:rPr lang="LID4096" smtClean="0"/>
              <a:t>12/23/2021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266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4700-095C-40A0-A6D5-D050BA3D11F6}" type="datetime1">
              <a:rPr lang="LID4096" smtClean="0"/>
              <a:t>12/23/2021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05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EBE2B5-C0AF-405B-A946-A7169D502D31}" type="datetime1">
              <a:rPr lang="LID4096" smtClean="0"/>
              <a:t>12/23/2021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3B18FD7-A717-480B-87A7-45DDBCAE25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059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ur.com/s25RsO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applications/resnet/#resnet50v2-function" TargetMode="External"/><Relationship Id="rId3" Type="http://schemas.openxmlformats.org/officeDocument/2006/relationships/hyperlink" Target="https://keras.io/api/applications/vgg/#vgg16-function" TargetMode="External"/><Relationship Id="rId7" Type="http://schemas.openxmlformats.org/officeDocument/2006/relationships/hyperlink" Target="https://keras.io/api/applications/resnet/#resnet152-function" TargetMode="External"/><Relationship Id="rId2" Type="http://schemas.openxmlformats.org/officeDocument/2006/relationships/hyperlink" Target="https://keras.io/api/applications/xcep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applications/resnet/#resnet101-function" TargetMode="External"/><Relationship Id="rId5" Type="http://schemas.openxmlformats.org/officeDocument/2006/relationships/hyperlink" Target="https://keras.io/api/applications/resnet/#resnet50-function" TargetMode="External"/><Relationship Id="rId10" Type="http://schemas.openxmlformats.org/officeDocument/2006/relationships/hyperlink" Target="https://keras.io/api/applications/resnet/#resnet152v2-function" TargetMode="External"/><Relationship Id="rId4" Type="http://schemas.openxmlformats.org/officeDocument/2006/relationships/hyperlink" Target="https://keras.io/api/applications/vgg/#vgg19-function" TargetMode="External"/><Relationship Id="rId9" Type="http://schemas.openxmlformats.org/officeDocument/2006/relationships/hyperlink" Target="https://keras.io/api/applications/resnet/#resnet101v2-function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applications/nasnet/#nasnetmobile-function" TargetMode="External"/><Relationship Id="rId3" Type="http://schemas.openxmlformats.org/officeDocument/2006/relationships/hyperlink" Target="https://keras.io/api/applications/mobilenet" TargetMode="External"/><Relationship Id="rId7" Type="http://schemas.openxmlformats.org/officeDocument/2006/relationships/hyperlink" Target="https://keras.io/api/applications/densenet/#densenet201-function" TargetMode="External"/><Relationship Id="rId2" Type="http://schemas.openxmlformats.org/officeDocument/2006/relationships/hyperlink" Target="https://keras.io/api/applications/inceptionresnet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applications/densenet/#densenet169-function" TargetMode="External"/><Relationship Id="rId5" Type="http://schemas.openxmlformats.org/officeDocument/2006/relationships/hyperlink" Target="https://keras.io/api/applications/densenet/#densenet121-function" TargetMode="External"/><Relationship Id="rId4" Type="http://schemas.openxmlformats.org/officeDocument/2006/relationships/hyperlink" Target="https://keras.io/api/applications/mobilenet/#mobilenetv2-function" TargetMode="External"/><Relationship Id="rId9" Type="http://schemas.openxmlformats.org/officeDocument/2006/relationships/hyperlink" Target="https://keras.io/api/applications/nasnet/#nasnetlarge-function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applications/efficientnet/#efficientnetb6-function" TargetMode="External"/><Relationship Id="rId3" Type="http://schemas.openxmlformats.org/officeDocument/2006/relationships/hyperlink" Target="https://keras.io/api/applications/efficientnet/#efficientnetb1-function" TargetMode="External"/><Relationship Id="rId7" Type="http://schemas.openxmlformats.org/officeDocument/2006/relationships/hyperlink" Target="https://keras.io/api/applications/efficientnet/#efficientnetb5-function" TargetMode="External"/><Relationship Id="rId2" Type="http://schemas.openxmlformats.org/officeDocument/2006/relationships/hyperlink" Target="https://keras.io/api/applications/efficientnet/#efficientnetb0-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applications/efficientnet/#efficientnetb4-function" TargetMode="External"/><Relationship Id="rId5" Type="http://schemas.openxmlformats.org/officeDocument/2006/relationships/hyperlink" Target="https://keras.io/api/applications/efficientnet/#efficientnetb3-function" TargetMode="External"/><Relationship Id="rId4" Type="http://schemas.openxmlformats.org/officeDocument/2006/relationships/hyperlink" Target="https://keras.io/api/applications/efficientnet/#efficientnetb2-function" TargetMode="External"/><Relationship Id="rId9" Type="http://schemas.openxmlformats.org/officeDocument/2006/relationships/hyperlink" Target="https://keras.io/api/applications/efficientnet/#efficientnetb7-func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DB93-B495-4D6E-91FD-DCD519130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9450-6435-4547-8F29-85216BDAA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5510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54BEE4-840B-44CF-89DA-93CC5D80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8C4FE2-85DE-4C9E-AD57-7AA1C66E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Hype: extravagant or intensive publicity or promotion</a:t>
            </a:r>
          </a:p>
          <a:p>
            <a:r>
              <a:rPr lang="en-US" dirty="0"/>
              <a:t>Hope: expectation of fulfillment or success</a:t>
            </a:r>
          </a:p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 quote: DNNs require: “an interplay between intuitive insights, theoretical modeling, practical implementations, empirical studies, and scientific analyses” (Turing Award: 2018)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133A-9C5F-41A6-91B6-D7CAF309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1CE4-6054-406A-B75E-44D50331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2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4C44F-1D04-4DF1-AC4A-20DC3A30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D1EB-A3BC-40BB-8705-1115258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11</a:t>
            </a:fld>
            <a:endParaRPr lang="LID4096"/>
          </a:p>
        </p:txBody>
      </p:sp>
      <p:pic>
        <p:nvPicPr>
          <p:cNvPr id="6" name="Google Shape;142;p23">
            <a:extLst>
              <a:ext uri="{FF2B5EF4-FFF2-40B4-BE49-F238E27FC236}">
                <a16:creationId xmlns:a16="http://schemas.microsoft.com/office/drawing/2014/main" id="{0E3E7FDE-EE86-40A0-8617-AAFE2393A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7937" y="1949122"/>
            <a:ext cx="837050" cy="12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3;p23">
            <a:extLst>
              <a:ext uri="{FF2B5EF4-FFF2-40B4-BE49-F238E27FC236}">
                <a16:creationId xmlns:a16="http://schemas.microsoft.com/office/drawing/2014/main" id="{3CA43D70-597A-4BBB-A178-BF17DB614A0A}"/>
              </a:ext>
            </a:extLst>
          </p:cNvPr>
          <p:cNvSpPr txBox="1"/>
          <p:nvPr/>
        </p:nvSpPr>
        <p:spPr>
          <a:xfrm>
            <a:off x="9579962" y="2409497"/>
            <a:ext cx="5241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cat</a:t>
            </a:r>
            <a:endParaRPr sz="1800" b="1"/>
          </a:p>
        </p:txBody>
      </p:sp>
      <p:sp>
        <p:nvSpPr>
          <p:cNvPr id="8" name="Google Shape;144;p23">
            <a:extLst>
              <a:ext uri="{FF2B5EF4-FFF2-40B4-BE49-F238E27FC236}">
                <a16:creationId xmlns:a16="http://schemas.microsoft.com/office/drawing/2014/main" id="{F9E43129-1C75-441B-82D0-3CD5BE9BE9C0}"/>
              </a:ext>
            </a:extLst>
          </p:cNvPr>
          <p:cNvSpPr txBox="1"/>
          <p:nvPr/>
        </p:nvSpPr>
        <p:spPr>
          <a:xfrm>
            <a:off x="2087937" y="1261080"/>
            <a:ext cx="46098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“Traditional” machine learning:</a:t>
            </a:r>
            <a:endParaRPr sz="2400" dirty="0"/>
          </a:p>
        </p:txBody>
      </p:sp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B58E4B8A-C60A-463C-BC87-8AC723EF4404}"/>
              </a:ext>
            </a:extLst>
          </p:cNvPr>
          <p:cNvSpPr/>
          <p:nvPr/>
        </p:nvSpPr>
        <p:spPr>
          <a:xfrm>
            <a:off x="3320437" y="2242330"/>
            <a:ext cx="1484700" cy="808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handcrafted features</a:t>
            </a:r>
            <a:endParaRPr sz="1800"/>
          </a:p>
        </p:txBody>
      </p:sp>
      <p:sp>
        <p:nvSpPr>
          <p:cNvPr id="10" name="Google Shape;146;p23">
            <a:extLst>
              <a:ext uri="{FF2B5EF4-FFF2-40B4-BE49-F238E27FC236}">
                <a16:creationId xmlns:a16="http://schemas.microsoft.com/office/drawing/2014/main" id="{5932B0AB-13E5-4F8B-8C04-08A0ACABA3D1}"/>
              </a:ext>
            </a:extLst>
          </p:cNvPr>
          <p:cNvSpPr/>
          <p:nvPr/>
        </p:nvSpPr>
        <p:spPr>
          <a:xfrm>
            <a:off x="7857187" y="2242330"/>
            <a:ext cx="1293000" cy="808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learned classifier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1" name="Google Shape;147;p23">
            <a:extLst>
              <a:ext uri="{FF2B5EF4-FFF2-40B4-BE49-F238E27FC236}">
                <a16:creationId xmlns:a16="http://schemas.microsoft.com/office/drawing/2014/main" id="{CF9F309E-4A6D-4013-82FE-5292F7D40A41}"/>
              </a:ext>
            </a:extLst>
          </p:cNvPr>
          <p:cNvCxnSpPr>
            <a:endCxn id="9" idx="1"/>
          </p:cNvCxnSpPr>
          <p:nvPr/>
        </p:nvCxnSpPr>
        <p:spPr>
          <a:xfrm rot="10800000" flipH="1">
            <a:off x="2951737" y="2646730"/>
            <a:ext cx="3687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48;p23">
            <a:extLst>
              <a:ext uri="{FF2B5EF4-FFF2-40B4-BE49-F238E27FC236}">
                <a16:creationId xmlns:a16="http://schemas.microsoft.com/office/drawing/2014/main" id="{89DB0130-36C0-4AF6-9BAB-DB4DF8D0C07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05137" y="2646730"/>
            <a:ext cx="3052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49;p23">
            <a:extLst>
              <a:ext uri="{FF2B5EF4-FFF2-40B4-BE49-F238E27FC236}">
                <a16:creationId xmlns:a16="http://schemas.microsoft.com/office/drawing/2014/main" id="{040944B7-2087-4650-B2BE-5467C19C08F7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9150187" y="2646730"/>
            <a:ext cx="429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" name="Google Shape;150;p23">
            <a:extLst>
              <a:ext uri="{FF2B5EF4-FFF2-40B4-BE49-F238E27FC236}">
                <a16:creationId xmlns:a16="http://schemas.microsoft.com/office/drawing/2014/main" id="{31447DE8-2B6C-4F7C-888B-2760B4D34D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7937" y="4341344"/>
            <a:ext cx="837050" cy="12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1;p23">
            <a:extLst>
              <a:ext uri="{FF2B5EF4-FFF2-40B4-BE49-F238E27FC236}">
                <a16:creationId xmlns:a16="http://schemas.microsoft.com/office/drawing/2014/main" id="{55804DB3-7625-4E21-9F04-6D468E72393A}"/>
              </a:ext>
            </a:extLst>
          </p:cNvPr>
          <p:cNvSpPr txBox="1"/>
          <p:nvPr/>
        </p:nvSpPr>
        <p:spPr>
          <a:xfrm>
            <a:off x="9579962" y="4801719"/>
            <a:ext cx="5241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cat</a:t>
            </a:r>
            <a:endParaRPr sz="1800" b="1"/>
          </a:p>
        </p:txBody>
      </p:sp>
      <p:sp>
        <p:nvSpPr>
          <p:cNvPr id="16" name="Google Shape;152;p23">
            <a:extLst>
              <a:ext uri="{FF2B5EF4-FFF2-40B4-BE49-F238E27FC236}">
                <a16:creationId xmlns:a16="http://schemas.microsoft.com/office/drawing/2014/main" id="{CCF20DDE-9564-4D3C-B774-4B155E735F70}"/>
              </a:ext>
            </a:extLst>
          </p:cNvPr>
          <p:cNvSpPr txBox="1"/>
          <p:nvPr/>
        </p:nvSpPr>
        <p:spPr>
          <a:xfrm>
            <a:off x="2087937" y="3653303"/>
            <a:ext cx="46098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Deep, “end-to-end” learning:</a:t>
            </a:r>
            <a:endParaRPr sz="2400"/>
          </a:p>
        </p:txBody>
      </p:sp>
      <p:cxnSp>
        <p:nvCxnSpPr>
          <p:cNvPr id="17" name="Google Shape;153;p23">
            <a:extLst>
              <a:ext uri="{FF2B5EF4-FFF2-40B4-BE49-F238E27FC236}">
                <a16:creationId xmlns:a16="http://schemas.microsoft.com/office/drawing/2014/main" id="{EDFF237B-777D-45AE-8AD7-9E98726D4920}"/>
              </a:ext>
            </a:extLst>
          </p:cNvPr>
          <p:cNvCxnSpPr/>
          <p:nvPr/>
        </p:nvCxnSpPr>
        <p:spPr>
          <a:xfrm rot="10800000" flipH="1">
            <a:off x="2951737" y="5038819"/>
            <a:ext cx="368700" cy="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5;p23">
            <a:extLst>
              <a:ext uri="{FF2B5EF4-FFF2-40B4-BE49-F238E27FC236}">
                <a16:creationId xmlns:a16="http://schemas.microsoft.com/office/drawing/2014/main" id="{1EC224AC-CCD6-4E2F-9FBD-9D83D9B0DC97}"/>
              </a:ext>
            </a:extLst>
          </p:cNvPr>
          <p:cNvCxnSpPr>
            <a:endCxn id="15" idx="1"/>
          </p:cNvCxnSpPr>
          <p:nvPr/>
        </p:nvCxnSpPr>
        <p:spPr>
          <a:xfrm>
            <a:off x="9150062" y="5038869"/>
            <a:ext cx="429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57;p23">
            <a:extLst>
              <a:ext uri="{FF2B5EF4-FFF2-40B4-BE49-F238E27FC236}">
                <a16:creationId xmlns:a16="http://schemas.microsoft.com/office/drawing/2014/main" id="{06D5138B-7E5E-4154-B71E-1D0B4C4C3EE9}"/>
              </a:ext>
            </a:extLst>
          </p:cNvPr>
          <p:cNvSpPr/>
          <p:nvPr/>
        </p:nvSpPr>
        <p:spPr>
          <a:xfrm>
            <a:off x="6357750" y="4551553"/>
            <a:ext cx="1293000" cy="97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learned high-level features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" name="Google Shape;158;p23">
            <a:extLst>
              <a:ext uri="{FF2B5EF4-FFF2-40B4-BE49-F238E27FC236}">
                <a16:creationId xmlns:a16="http://schemas.microsoft.com/office/drawing/2014/main" id="{787EDA7F-83BC-41A3-802F-4F99C904B382}"/>
              </a:ext>
            </a:extLst>
          </p:cNvPr>
          <p:cNvSpPr/>
          <p:nvPr/>
        </p:nvSpPr>
        <p:spPr>
          <a:xfrm>
            <a:off x="4839087" y="4551553"/>
            <a:ext cx="1293000" cy="97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learned mid-level features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" name="Google Shape;159;p23">
            <a:extLst>
              <a:ext uri="{FF2B5EF4-FFF2-40B4-BE49-F238E27FC236}">
                <a16:creationId xmlns:a16="http://schemas.microsoft.com/office/drawing/2014/main" id="{E6DB21C3-C2D5-4239-B210-9894A3DF9F26}"/>
              </a:ext>
            </a:extLst>
          </p:cNvPr>
          <p:cNvSpPr/>
          <p:nvPr/>
        </p:nvSpPr>
        <p:spPr>
          <a:xfrm>
            <a:off x="3320437" y="4554219"/>
            <a:ext cx="1293000" cy="974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learned low-level features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" name="Google Shape;160;p23">
            <a:extLst>
              <a:ext uri="{FF2B5EF4-FFF2-40B4-BE49-F238E27FC236}">
                <a16:creationId xmlns:a16="http://schemas.microsoft.com/office/drawing/2014/main" id="{6C027257-2209-4299-BD67-849FFBBB27AC}"/>
              </a:ext>
            </a:extLst>
          </p:cNvPr>
          <p:cNvSpPr/>
          <p:nvPr/>
        </p:nvSpPr>
        <p:spPr>
          <a:xfrm>
            <a:off x="7857187" y="4637219"/>
            <a:ext cx="1293000" cy="808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learned classifier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3" name="Google Shape;161;p23">
            <a:extLst>
              <a:ext uri="{FF2B5EF4-FFF2-40B4-BE49-F238E27FC236}">
                <a16:creationId xmlns:a16="http://schemas.microsoft.com/office/drawing/2014/main" id="{1CA8639F-AB04-40A4-AFFE-39E8517519D3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 rot="10800000" flipH="1">
            <a:off x="4613437" y="5038869"/>
            <a:ext cx="2256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62;p23">
            <a:extLst>
              <a:ext uri="{FF2B5EF4-FFF2-40B4-BE49-F238E27FC236}">
                <a16:creationId xmlns:a16="http://schemas.microsoft.com/office/drawing/2014/main" id="{A94AE5F3-03BC-424B-A586-DE144F6DAABF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6132087" y="5038903"/>
            <a:ext cx="22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63;p23">
            <a:extLst>
              <a:ext uri="{FF2B5EF4-FFF2-40B4-BE49-F238E27FC236}">
                <a16:creationId xmlns:a16="http://schemas.microsoft.com/office/drawing/2014/main" id="{58A6DE49-3A3C-4B81-8A9B-9C3DBD737B78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7650750" y="5038903"/>
            <a:ext cx="206400" cy="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444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Anatomy of a deep neural network</a:t>
            </a:r>
            <a:endParaRPr dirty="0"/>
          </a:p>
        </p:txBody>
      </p:sp>
      <p:sp>
        <p:nvSpPr>
          <p:cNvPr id="308" name="Google Shape;308;p4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" sz="2880" dirty="0"/>
              <a:t>Layers</a:t>
            </a:r>
            <a:endParaRPr sz="2880"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880" dirty="0"/>
              <a:t>Input data and targets</a:t>
            </a:r>
            <a:endParaRPr sz="2880"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880" dirty="0"/>
              <a:t>Loss function</a:t>
            </a:r>
            <a:endParaRPr sz="2880"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880" dirty="0"/>
              <a:t>Optimizer</a:t>
            </a:r>
            <a:endParaRPr sz="288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C653C-0986-404E-B2BE-4DC6629DD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CEF4-F3D8-46E1-9866-44910AED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6AC-1E76-489B-80F1-C07CE2E6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12</a:t>
            </a:fld>
            <a:endParaRPr lang="LID4096"/>
          </a:p>
        </p:txBody>
      </p:sp>
      <p:pic>
        <p:nvPicPr>
          <p:cNvPr id="309" name="Google Shape;3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769" y="1744634"/>
            <a:ext cx="5505090" cy="43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Layers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Data processing modules</a:t>
            </a:r>
            <a:endParaRPr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Many different kinds exist</a:t>
            </a:r>
          </a:p>
          <a:p>
            <a:pPr marL="822960" lvl="1" indent="-4572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dirty="0"/>
              <a:t>densely connected</a:t>
            </a:r>
          </a:p>
          <a:p>
            <a:pPr marL="822960" lvl="1" indent="-4572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C</a:t>
            </a:r>
            <a:r>
              <a:rPr lang="en" dirty="0"/>
              <a:t>onvolutional</a:t>
            </a:r>
          </a:p>
          <a:p>
            <a:pPr marL="822960" lvl="1" indent="-4572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dirty="0"/>
              <a:t>R</a:t>
            </a:r>
            <a:r>
              <a:rPr lang="en" dirty="0"/>
              <a:t>ecurrent</a:t>
            </a:r>
          </a:p>
          <a:p>
            <a:pPr marL="822960" lvl="1" indent="-457200"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" dirty="0"/>
              <a:t>pooling, flattening, merging, normalization</a:t>
            </a:r>
            <a:endParaRPr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Input: one or more tensors</a:t>
            </a:r>
            <a:br>
              <a:rPr lang="en" dirty="0"/>
            </a:br>
            <a:r>
              <a:rPr lang="en" dirty="0"/>
              <a:t>output: one or more tensors</a:t>
            </a:r>
            <a:endParaRPr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Usually have a state, encoded as weights</a:t>
            </a:r>
          </a:p>
          <a:p>
            <a:pPr marL="822960" lvl="1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learned, initially random</a:t>
            </a:r>
            <a:endParaRPr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dirty="0"/>
              <a:t>When combined, form a network or</a:t>
            </a:r>
            <a:br>
              <a:rPr lang="en" dirty="0"/>
            </a:br>
            <a:r>
              <a:rPr lang="en" dirty="0"/>
              <a:t>a model </a:t>
            </a:r>
            <a:endParaRPr dirty="0"/>
          </a:p>
        </p:txBody>
      </p:sp>
      <p:pic>
        <p:nvPicPr>
          <p:cNvPr id="8" name="Google Shape;314;p42">
            <a:extLst>
              <a:ext uri="{FF2B5EF4-FFF2-40B4-BE49-F238E27FC236}">
                <a16:creationId xmlns:a16="http://schemas.microsoft.com/office/drawing/2014/main" id="{00063087-F4A7-429D-A20A-06F2637953B9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256" y="3256756"/>
            <a:ext cx="37433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B72E4-3D30-4B76-866E-72A65A4A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51A92-E5CC-4EFF-B78F-8ECF9E6A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13</a:t>
            </a:fld>
            <a:endParaRPr lang="LID409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Input data and targets</a:t>
            </a:r>
            <a:endParaRPr/>
          </a:p>
        </p:txBody>
      </p:sp>
      <p:sp>
        <p:nvSpPr>
          <p:cNvPr id="323" name="Google Shape;323;p4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 marL="548640" indent="-457200">
              <a:spcAft>
                <a:spcPts val="0"/>
              </a:spcAft>
              <a:buSzPts val="2400"/>
              <a:buChar char="•"/>
            </a:pPr>
            <a:r>
              <a:rPr lang="en" sz="2400" dirty="0"/>
              <a:t>The network maps the input data X to predictions Y′</a:t>
            </a:r>
            <a:endParaRPr sz="2400" dirty="0"/>
          </a:p>
          <a:p>
            <a:pPr marL="548640" indent="-45720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During training, the predictions Y′ are compared to true targets Y using the loss function</a:t>
            </a:r>
            <a:endParaRPr sz="2400" dirty="0"/>
          </a:p>
        </p:txBody>
      </p:sp>
      <p:pic>
        <p:nvPicPr>
          <p:cNvPr id="10" name="Google Shape;328;p43">
            <a:extLst>
              <a:ext uri="{FF2B5EF4-FFF2-40B4-BE49-F238E27FC236}">
                <a16:creationId xmlns:a16="http://schemas.microsoft.com/office/drawing/2014/main" id="{650EDC88-BA8C-420F-858A-839D92FFC242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l="30545" r="33070" b="34119"/>
          <a:stretch/>
        </p:blipFill>
        <p:spPr>
          <a:xfrm>
            <a:off x="7269731" y="834468"/>
            <a:ext cx="3213827" cy="2969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9B84C-C710-4860-BF4C-DF7178A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633DF-6FD3-4203-A04E-AA3FD6DD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14</a:t>
            </a:fld>
            <a:endParaRPr lang="LID4096"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73" y="4041467"/>
            <a:ext cx="3002828" cy="23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760" y="4661439"/>
            <a:ext cx="804017" cy="11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/>
          <p:nvPr/>
        </p:nvSpPr>
        <p:spPr>
          <a:xfrm>
            <a:off x="10483558" y="4822267"/>
            <a:ext cx="803880" cy="4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160" b="1"/>
              <a:t>cat</a:t>
            </a:r>
            <a:endParaRPr sz="2160" b="1"/>
          </a:p>
        </p:txBody>
      </p:sp>
      <p:sp>
        <p:nvSpPr>
          <p:cNvPr id="327" name="Google Shape;327;p43"/>
          <p:cNvSpPr txBox="1"/>
          <p:nvPr/>
        </p:nvSpPr>
        <p:spPr>
          <a:xfrm>
            <a:off x="10483564" y="5313859"/>
            <a:ext cx="680760" cy="45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160">
                <a:solidFill>
                  <a:srgbClr val="999999"/>
                </a:solidFill>
              </a:rPr>
              <a:t>dog</a:t>
            </a:r>
            <a:endParaRPr sz="216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build="p"/>
      <p:bldP spid="326" grpId="0"/>
      <p:bldP spid="3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Loss function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D239A-C3F5-4E08-8348-4F8E1CB3B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ts val="2400"/>
            </a:pPr>
            <a:r>
              <a:rPr lang="en-US" sz="2880" dirty="0"/>
              <a:t>The quantity to be minimized (optimized) during training</a:t>
            </a:r>
          </a:p>
          <a:p>
            <a:pPr marL="457200" lvl="1" indent="-457200">
              <a:buSzPts val="2400"/>
            </a:pPr>
            <a:r>
              <a:rPr lang="en-US" sz="2880" dirty="0"/>
              <a:t>the only thing the network cares about</a:t>
            </a:r>
          </a:p>
          <a:p>
            <a:pPr marL="457200" lvl="1" indent="-457200">
              <a:buSzPts val="2400"/>
            </a:pPr>
            <a:r>
              <a:rPr lang="en-US" sz="2880" dirty="0"/>
              <a:t>there might also be other metrics you care about</a:t>
            </a:r>
          </a:p>
          <a:p>
            <a:pPr>
              <a:buSzPts val="2400"/>
            </a:pPr>
            <a:r>
              <a:rPr lang="en-US" sz="2880" dirty="0"/>
              <a:t>Common tasks have “standard” loss functions:</a:t>
            </a:r>
          </a:p>
          <a:p>
            <a:pPr marL="457200" lvl="1" indent="-457200">
              <a:spcBef>
                <a:spcPts val="0"/>
              </a:spcBef>
              <a:buSzPts val="2400"/>
            </a:pPr>
            <a:r>
              <a:rPr lang="en-US" sz="2880" i="1" dirty="0"/>
              <a:t>mean squared error</a:t>
            </a:r>
            <a:r>
              <a:rPr lang="en-US" sz="2880" dirty="0"/>
              <a:t> for regression</a:t>
            </a:r>
          </a:p>
          <a:p>
            <a:pPr marL="457200" lvl="1" indent="-457200">
              <a:spcBef>
                <a:spcPts val="0"/>
              </a:spcBef>
              <a:buSzPts val="2400"/>
            </a:pPr>
            <a:r>
              <a:rPr lang="en-US" sz="2880" i="1" dirty="0"/>
              <a:t>binary cross-entropy</a:t>
            </a:r>
            <a:r>
              <a:rPr lang="en-US" sz="2880" dirty="0"/>
              <a:t> for two-class classification</a:t>
            </a:r>
          </a:p>
          <a:p>
            <a:pPr marL="457200" lvl="1" indent="-457200">
              <a:spcBef>
                <a:spcPts val="0"/>
              </a:spcBef>
              <a:buSzPts val="2400"/>
            </a:pPr>
            <a:r>
              <a:rPr lang="en-US" sz="2880" i="1" dirty="0"/>
              <a:t>categorical cross-entropy</a:t>
            </a:r>
            <a:r>
              <a:rPr lang="en-US" sz="2880" dirty="0"/>
              <a:t> for multi-class classification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5896D-5DF0-4304-B8D9-82C826CD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70D21-0EEF-4FC0-9F13-D4980988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15</a:t>
            </a:fld>
            <a:endParaRPr lang="LID4096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Optimizer</a:t>
            </a:r>
            <a:endParaRPr/>
          </a:p>
        </p:txBody>
      </p:sp>
      <p:sp>
        <p:nvSpPr>
          <p:cNvPr id="340" name="Google Shape;340;p45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>
              <a:buSzPts val="2400"/>
            </a:pPr>
            <a:r>
              <a:rPr lang="en" sz="2880" dirty="0"/>
              <a:t>How to update the weights based on the loss function</a:t>
            </a:r>
            <a:endParaRPr sz="2880" dirty="0"/>
          </a:p>
          <a:p>
            <a:pPr>
              <a:buSzPts val="2400"/>
            </a:pPr>
            <a:r>
              <a:rPr lang="en" sz="2880" i="1" dirty="0"/>
              <a:t>Learning rate (+scheduling)</a:t>
            </a:r>
            <a:endParaRPr sz="2880" i="1" dirty="0"/>
          </a:p>
          <a:p>
            <a:pPr>
              <a:buSzPts val="2400"/>
            </a:pPr>
            <a:r>
              <a:rPr lang="en" sz="2880" dirty="0"/>
              <a:t>Stochastic gradient descent, momentum, and their variants</a:t>
            </a:r>
            <a:endParaRPr sz="2880" dirty="0"/>
          </a:p>
          <a:p>
            <a:pPr marL="457200" lvl="1" indent="-457200">
              <a:spcBef>
                <a:spcPts val="0"/>
              </a:spcBef>
              <a:buSzPts val="2200"/>
            </a:pPr>
            <a:r>
              <a:rPr lang="en" sz="2640" dirty="0"/>
              <a:t>RMSProp is usually a good first choice</a:t>
            </a:r>
            <a:endParaRPr sz="1680" dirty="0"/>
          </a:p>
        </p:txBody>
      </p:sp>
      <p:pic>
        <p:nvPicPr>
          <p:cNvPr id="7" name="Google Shape;341;p45">
            <a:extLst>
              <a:ext uri="{FF2B5EF4-FFF2-40B4-BE49-F238E27FC236}">
                <a16:creationId xmlns:a16="http://schemas.microsoft.com/office/drawing/2014/main" id="{69B9E23F-99F6-48F0-9850-27A6737F1489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919" y="2104231"/>
            <a:ext cx="38100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28CA62-383E-418B-B205-5DB06C9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3187E-20E5-4966-A558-783A74A3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16</a:t>
            </a:fld>
            <a:endParaRPr lang="LID4096"/>
          </a:p>
        </p:txBody>
      </p:sp>
      <p:sp>
        <p:nvSpPr>
          <p:cNvPr id="342" name="Google Shape;342;p45"/>
          <p:cNvSpPr txBox="1"/>
          <p:nvPr/>
        </p:nvSpPr>
        <p:spPr>
          <a:xfrm>
            <a:off x="7752665" y="5869094"/>
            <a:ext cx="2598840" cy="3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960" dirty="0"/>
              <a:t>Animation from: </a:t>
            </a:r>
            <a:r>
              <a:rPr lang="en" sz="960" u="sng" dirty="0">
                <a:solidFill>
                  <a:schemeClr val="hlink"/>
                </a:solidFill>
                <a:hlinkClick r:id="rId4"/>
              </a:rPr>
              <a:t>https://imgur.com/s25RsOr</a:t>
            </a:r>
            <a:r>
              <a:rPr lang="en" sz="960" dirty="0"/>
              <a:t> </a:t>
            </a:r>
            <a:endParaRPr sz="9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Anatomy of a deep neural network</a:t>
            </a:r>
            <a:endParaRPr/>
          </a:p>
        </p:txBody>
      </p:sp>
      <p:pic>
        <p:nvPicPr>
          <p:cNvPr id="5" name="Google Shape;348;p46">
            <a:extLst>
              <a:ext uri="{FF2B5EF4-FFF2-40B4-BE49-F238E27FC236}">
                <a16:creationId xmlns:a16="http://schemas.microsoft.com/office/drawing/2014/main" id="{F453328B-55E5-40FA-8074-6D99B55EB0A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57" y="1873188"/>
            <a:ext cx="5078027" cy="42612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94087C-F758-4EE1-BDCC-A04C1F25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36100-3D98-4C38-9F8A-B0FD4FF4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17</a:t>
            </a:fld>
            <a:endParaRPr lang="LID409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970" y="4463136"/>
            <a:ext cx="3319897" cy="1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032" y="2006353"/>
            <a:ext cx="2713650" cy="167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1650" y="1865530"/>
            <a:ext cx="2713650" cy="18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07123" y="2556345"/>
            <a:ext cx="2244510" cy="145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3331" y="3497801"/>
            <a:ext cx="1439771" cy="105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177" y="3954960"/>
            <a:ext cx="1640432" cy="145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58609" y="1842604"/>
            <a:ext cx="3091920" cy="59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786" y="5054931"/>
            <a:ext cx="2244510" cy="105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5305" y="3640053"/>
            <a:ext cx="4293871" cy="13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032275" y="4252243"/>
            <a:ext cx="1765991" cy="145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05300" y="2727461"/>
            <a:ext cx="3483855" cy="1450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850C71-C62D-4811-9AF1-71D3A880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for DL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5EBFA-9A00-4EBB-A269-EAE51987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4279C-0C2C-4DD4-ADBB-4934ECA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18</a:t>
            </a:fld>
            <a:endParaRPr lang="LID4096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ctr" anchorCtr="0">
            <a:noAutofit/>
          </a:bodyPr>
          <a:lstStyle/>
          <a:p>
            <a:r>
              <a:rPr lang="en"/>
              <a:t>Deep learning frameworks</a:t>
            </a: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09710" tIns="54840" rIns="109710" bIns="54840" rtlCol="0" anchor="t" anchorCtr="0">
            <a:noAutofit/>
          </a:bodyPr>
          <a:lstStyle/>
          <a:p>
            <a:pPr>
              <a:buSzPts val="2400"/>
            </a:pPr>
            <a:r>
              <a:rPr lang="en" sz="2400" dirty="0"/>
              <a:t>Actually tools for defining static or dynamic general-purpose computational graphs </a:t>
            </a:r>
            <a:endParaRPr sz="2400" dirty="0"/>
          </a:p>
          <a:p>
            <a:pPr>
              <a:buSzPts val="2400"/>
            </a:pPr>
            <a:r>
              <a:rPr lang="en" sz="2400" dirty="0"/>
              <a:t>Automatic differentiation</a:t>
            </a:r>
            <a:endParaRPr sz="2400" dirty="0"/>
          </a:p>
          <a:p>
            <a:pPr>
              <a:buSzPts val="2400"/>
            </a:pPr>
            <a:r>
              <a:rPr lang="en" sz="2400" dirty="0"/>
              <a:t>Seamless CPU / GPU usage</a:t>
            </a:r>
          </a:p>
          <a:p>
            <a:pPr lvl="1">
              <a:buSzPts val="2400"/>
            </a:pPr>
            <a:r>
              <a:rPr lang="en" sz="2000" dirty="0"/>
              <a:t>multi-GPU, distributed</a:t>
            </a:r>
            <a:endParaRPr lang="en-US" sz="2000" dirty="0"/>
          </a:p>
          <a:p>
            <a:pPr>
              <a:buSzPts val="2400"/>
            </a:pPr>
            <a:r>
              <a:rPr lang="en" sz="2600" dirty="0"/>
              <a:t>Python/numpy or R</a:t>
            </a:r>
          </a:p>
          <a:p>
            <a:pPr>
              <a:buSzPts val="2400"/>
            </a:pPr>
            <a:r>
              <a:rPr lang="en-US" sz="2600" dirty="0"/>
              <a:t>Open source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D0C9E4-1F4A-46DD-B944-0E8E6229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DF0E8-64C4-45F8-B35C-7D91A8FE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19</a:t>
            </a:fld>
            <a:endParaRPr lang="LID4096"/>
          </a:p>
        </p:txBody>
      </p:sp>
      <p:grpSp>
        <p:nvGrpSpPr>
          <p:cNvPr id="39" name="Google Shape;375;p49">
            <a:extLst>
              <a:ext uri="{FF2B5EF4-FFF2-40B4-BE49-F238E27FC236}">
                <a16:creationId xmlns:a16="http://schemas.microsoft.com/office/drawing/2014/main" id="{BE19ABE0-9CAF-4FE9-AF0A-0150AFE472CD}"/>
              </a:ext>
            </a:extLst>
          </p:cNvPr>
          <p:cNvGrpSpPr/>
          <p:nvPr/>
        </p:nvGrpSpPr>
        <p:grpSpPr>
          <a:xfrm>
            <a:off x="7857865" y="1842096"/>
            <a:ext cx="2726414" cy="4413217"/>
            <a:chOff x="6497375" y="1152475"/>
            <a:chExt cx="2135550" cy="3118000"/>
          </a:xfrm>
        </p:grpSpPr>
        <p:sp>
          <p:nvSpPr>
            <p:cNvPr id="40" name="Google Shape;376;p49">
              <a:extLst>
                <a:ext uri="{FF2B5EF4-FFF2-40B4-BE49-F238E27FC236}">
                  <a16:creationId xmlns:a16="http://schemas.microsoft.com/office/drawing/2014/main" id="{7C940657-5EC9-420F-A8E6-B283F8C44861}"/>
                </a:ext>
              </a:extLst>
            </p:cNvPr>
            <p:cNvSpPr/>
            <p:nvPr/>
          </p:nvSpPr>
          <p:spPr>
            <a:xfrm>
              <a:off x="7705850" y="2510650"/>
              <a:ext cx="417300" cy="397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/>
                <a:t>✕</a:t>
              </a:r>
              <a:endParaRPr sz="2160"/>
            </a:p>
          </p:txBody>
        </p:sp>
        <p:sp>
          <p:nvSpPr>
            <p:cNvPr id="41" name="Google Shape;377;p49">
              <a:extLst>
                <a:ext uri="{FF2B5EF4-FFF2-40B4-BE49-F238E27FC236}">
                  <a16:creationId xmlns:a16="http://schemas.microsoft.com/office/drawing/2014/main" id="{AFCAF0C4-6E2E-483B-8D82-90220C1D3647}"/>
                </a:ext>
              </a:extLst>
            </p:cNvPr>
            <p:cNvSpPr/>
            <p:nvPr/>
          </p:nvSpPr>
          <p:spPr>
            <a:xfrm>
              <a:off x="6497375" y="3246950"/>
              <a:ext cx="417300" cy="3978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 i="1"/>
                <a:t>x</a:t>
              </a:r>
              <a:endParaRPr sz="2160" i="1"/>
            </a:p>
          </p:txBody>
        </p:sp>
        <p:sp>
          <p:nvSpPr>
            <p:cNvPr id="42" name="Google Shape;378;p49">
              <a:extLst>
                <a:ext uri="{FF2B5EF4-FFF2-40B4-BE49-F238E27FC236}">
                  <a16:creationId xmlns:a16="http://schemas.microsoft.com/office/drawing/2014/main" id="{0191C6B5-1338-4AA1-86AD-AB6DE24151E3}"/>
                </a:ext>
              </a:extLst>
            </p:cNvPr>
            <p:cNvSpPr/>
            <p:nvPr/>
          </p:nvSpPr>
          <p:spPr>
            <a:xfrm>
              <a:off x="7356488" y="3246950"/>
              <a:ext cx="417300" cy="3978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 i="1"/>
                <a:t>y</a:t>
              </a:r>
              <a:endParaRPr sz="2160" i="1"/>
            </a:p>
          </p:txBody>
        </p:sp>
        <p:sp>
          <p:nvSpPr>
            <p:cNvPr id="43" name="Google Shape;379;p49">
              <a:extLst>
                <a:ext uri="{FF2B5EF4-FFF2-40B4-BE49-F238E27FC236}">
                  <a16:creationId xmlns:a16="http://schemas.microsoft.com/office/drawing/2014/main" id="{40160E75-120D-4FAA-9B4C-ADBA1D4566FD}"/>
                </a:ext>
              </a:extLst>
            </p:cNvPr>
            <p:cNvSpPr/>
            <p:nvPr/>
          </p:nvSpPr>
          <p:spPr>
            <a:xfrm>
              <a:off x="8215625" y="3246950"/>
              <a:ext cx="417300" cy="3978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/>
                <a:t>5</a:t>
              </a:r>
              <a:endParaRPr sz="2160"/>
            </a:p>
          </p:txBody>
        </p:sp>
        <p:sp>
          <p:nvSpPr>
            <p:cNvPr id="44" name="Google Shape;380;p49">
              <a:extLst>
                <a:ext uri="{FF2B5EF4-FFF2-40B4-BE49-F238E27FC236}">
                  <a16:creationId xmlns:a16="http://schemas.microsoft.com/office/drawing/2014/main" id="{81FEC692-19CB-4399-B940-97FE4FAC78B5}"/>
                </a:ext>
              </a:extLst>
            </p:cNvPr>
            <p:cNvSpPr/>
            <p:nvPr/>
          </p:nvSpPr>
          <p:spPr>
            <a:xfrm>
              <a:off x="6914675" y="2510650"/>
              <a:ext cx="417300" cy="397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/>
                <a:t>✕</a:t>
              </a:r>
              <a:endParaRPr sz="2160"/>
            </a:p>
          </p:txBody>
        </p:sp>
        <p:sp>
          <p:nvSpPr>
            <p:cNvPr id="45" name="Google Shape;381;p49">
              <a:extLst>
                <a:ext uri="{FF2B5EF4-FFF2-40B4-BE49-F238E27FC236}">
                  <a16:creationId xmlns:a16="http://schemas.microsoft.com/office/drawing/2014/main" id="{B62BBB9D-B29B-40DA-857E-D01497BC9C47}"/>
                </a:ext>
              </a:extLst>
            </p:cNvPr>
            <p:cNvSpPr/>
            <p:nvPr/>
          </p:nvSpPr>
          <p:spPr>
            <a:xfrm>
              <a:off x="7356500" y="1774350"/>
              <a:ext cx="417300" cy="397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 dirty="0"/>
                <a:t>+</a:t>
              </a:r>
              <a:endParaRPr sz="2160" dirty="0"/>
            </a:p>
          </p:txBody>
        </p:sp>
        <p:sp>
          <p:nvSpPr>
            <p:cNvPr id="46" name="Google Shape;382;p49">
              <a:extLst>
                <a:ext uri="{FF2B5EF4-FFF2-40B4-BE49-F238E27FC236}">
                  <a16:creationId xmlns:a16="http://schemas.microsoft.com/office/drawing/2014/main" id="{FF8AEBE1-4A73-4B64-A466-A2DFCE680A27}"/>
                </a:ext>
              </a:extLst>
            </p:cNvPr>
            <p:cNvSpPr/>
            <p:nvPr/>
          </p:nvSpPr>
          <p:spPr>
            <a:xfrm>
              <a:off x="7773800" y="1152475"/>
              <a:ext cx="417300" cy="3978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r>
                <a:rPr lang="en" sz="2160"/>
                <a:t>+</a:t>
              </a:r>
              <a:endParaRPr sz="2160"/>
            </a:p>
          </p:txBody>
        </p:sp>
        <p:cxnSp>
          <p:nvCxnSpPr>
            <p:cNvPr id="47" name="Google Shape;383;p49">
              <a:extLst>
                <a:ext uri="{FF2B5EF4-FFF2-40B4-BE49-F238E27FC236}">
                  <a16:creationId xmlns:a16="http://schemas.microsoft.com/office/drawing/2014/main" id="{FD4CEB7A-B5EB-4416-9CAD-843C2555AA9C}"/>
                </a:ext>
              </a:extLst>
            </p:cNvPr>
            <p:cNvCxnSpPr>
              <a:stCxn id="41" idx="0"/>
              <a:endCxn id="44" idx="3"/>
            </p:cNvCxnSpPr>
            <p:nvPr/>
          </p:nvCxnSpPr>
          <p:spPr>
            <a:xfrm rot="10800000" flipH="1">
              <a:off x="6706025" y="2850050"/>
              <a:ext cx="2697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384;p49">
              <a:extLst>
                <a:ext uri="{FF2B5EF4-FFF2-40B4-BE49-F238E27FC236}">
                  <a16:creationId xmlns:a16="http://schemas.microsoft.com/office/drawing/2014/main" id="{7EA78F77-CB18-427A-94DE-97C4EA1EABC5}"/>
                </a:ext>
              </a:extLst>
            </p:cNvPr>
            <p:cNvCxnSpPr>
              <a:stCxn id="42" idx="0"/>
              <a:endCxn id="44" idx="5"/>
            </p:cNvCxnSpPr>
            <p:nvPr/>
          </p:nvCxnSpPr>
          <p:spPr>
            <a:xfrm rot="10800000">
              <a:off x="7270838" y="2850050"/>
              <a:ext cx="2943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385;p49">
              <a:extLst>
                <a:ext uri="{FF2B5EF4-FFF2-40B4-BE49-F238E27FC236}">
                  <a16:creationId xmlns:a16="http://schemas.microsoft.com/office/drawing/2014/main" id="{C6F7B040-489E-4793-AD48-0A42B7001AB8}"/>
                </a:ext>
              </a:extLst>
            </p:cNvPr>
            <p:cNvCxnSpPr>
              <a:stCxn id="42" idx="0"/>
              <a:endCxn id="40" idx="3"/>
            </p:cNvCxnSpPr>
            <p:nvPr/>
          </p:nvCxnSpPr>
          <p:spPr>
            <a:xfrm rot="10800000" flipH="1">
              <a:off x="7565138" y="2850050"/>
              <a:ext cx="2019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386;p49">
              <a:extLst>
                <a:ext uri="{FF2B5EF4-FFF2-40B4-BE49-F238E27FC236}">
                  <a16:creationId xmlns:a16="http://schemas.microsoft.com/office/drawing/2014/main" id="{76CD57ED-473F-4889-B73D-FAE20586CB92}"/>
                </a:ext>
              </a:extLst>
            </p:cNvPr>
            <p:cNvCxnSpPr>
              <a:stCxn id="43" idx="0"/>
              <a:endCxn id="40" idx="5"/>
            </p:cNvCxnSpPr>
            <p:nvPr/>
          </p:nvCxnSpPr>
          <p:spPr>
            <a:xfrm rot="10800000">
              <a:off x="8062175" y="2850050"/>
              <a:ext cx="3621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387;p49">
              <a:extLst>
                <a:ext uri="{FF2B5EF4-FFF2-40B4-BE49-F238E27FC236}">
                  <a16:creationId xmlns:a16="http://schemas.microsoft.com/office/drawing/2014/main" id="{D47CDDFA-8B7A-47A2-A01A-41D7C34594B2}"/>
                </a:ext>
              </a:extLst>
            </p:cNvPr>
            <p:cNvCxnSpPr>
              <a:stCxn id="43" idx="0"/>
              <a:endCxn id="46" idx="5"/>
            </p:cNvCxnSpPr>
            <p:nvPr/>
          </p:nvCxnSpPr>
          <p:spPr>
            <a:xfrm rot="10800000">
              <a:off x="8129975" y="1491950"/>
              <a:ext cx="294300" cy="1755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388;p49">
              <a:extLst>
                <a:ext uri="{FF2B5EF4-FFF2-40B4-BE49-F238E27FC236}">
                  <a16:creationId xmlns:a16="http://schemas.microsoft.com/office/drawing/2014/main" id="{AC28BF98-DDAC-4C34-8A0B-B94DB0157AB1}"/>
                </a:ext>
              </a:extLst>
            </p:cNvPr>
            <p:cNvCxnSpPr>
              <a:stCxn id="44" idx="0"/>
              <a:endCxn id="45" idx="3"/>
            </p:cNvCxnSpPr>
            <p:nvPr/>
          </p:nvCxnSpPr>
          <p:spPr>
            <a:xfrm rot="10800000" flipH="1">
              <a:off x="7123325" y="2113750"/>
              <a:ext cx="2943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389;p49">
              <a:extLst>
                <a:ext uri="{FF2B5EF4-FFF2-40B4-BE49-F238E27FC236}">
                  <a16:creationId xmlns:a16="http://schemas.microsoft.com/office/drawing/2014/main" id="{6D11B1F0-E201-4EA8-BBC8-1CEABE9CBFB9}"/>
                </a:ext>
              </a:extLst>
            </p:cNvPr>
            <p:cNvCxnSpPr>
              <a:stCxn id="40" idx="0"/>
              <a:endCxn id="45" idx="5"/>
            </p:cNvCxnSpPr>
            <p:nvPr/>
          </p:nvCxnSpPr>
          <p:spPr>
            <a:xfrm rot="10800000">
              <a:off x="7712600" y="2113750"/>
              <a:ext cx="201900" cy="396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390;p49">
              <a:extLst>
                <a:ext uri="{FF2B5EF4-FFF2-40B4-BE49-F238E27FC236}">
                  <a16:creationId xmlns:a16="http://schemas.microsoft.com/office/drawing/2014/main" id="{2E075EE1-01B2-4044-916A-173DA63C3B86}"/>
                </a:ext>
              </a:extLst>
            </p:cNvPr>
            <p:cNvCxnSpPr>
              <a:stCxn id="45" idx="0"/>
              <a:endCxn id="46" idx="3"/>
            </p:cNvCxnSpPr>
            <p:nvPr/>
          </p:nvCxnSpPr>
          <p:spPr>
            <a:xfrm rot="10800000" flipH="1">
              <a:off x="7565150" y="1492050"/>
              <a:ext cx="269700" cy="28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5" name="Google Shape;391;p49">
              <a:extLst>
                <a:ext uri="{FF2B5EF4-FFF2-40B4-BE49-F238E27FC236}">
                  <a16:creationId xmlns:a16="http://schemas.microsoft.com/office/drawing/2014/main" id="{A106C054-A068-40CF-A5E7-B65369D7044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57325" y="3983250"/>
              <a:ext cx="1615641" cy="287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49BFE-D97B-4E1C-A345-8859A3F7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7916B-8154-41D1-A678-F8D3372C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4DBB4-0992-495A-922E-4DF36CB16C7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-3"/>
                <a:ext cx="9907480" cy="674259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dirty="0">
                    <a:ea typeface="ＭＳ Ｐゴシック" panose="020B0600070205080204" pitchFamily="34" charset="-128"/>
                  </a:rPr>
                  <a:t>Mean average precision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𝑀𝐴𝑃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𝑄</m:t>
                            </m:r>
                          </m:sup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𝐴𝑣𝑒𝑃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𝑞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𝑄</m:t>
                        </m:r>
                      </m:den>
                    </m:f>
                  </m:oMath>
                </a14:m>
                <a:endParaRPr lang="en-US" sz="2400" dirty="0"/>
              </a:p>
              <a:p>
                <a:pPr eaLnBrk="1" hangingPunct="1"/>
                <a:r>
                  <a:rPr lang="en-US" altLang="en-US" sz="2400" dirty="0">
                    <a:ea typeface="ＭＳ Ｐゴシック" panose="020B0600070205080204" pitchFamily="34" charset="-128"/>
                  </a:rPr>
                  <a:t>Cumulative Gain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𝐶𝐺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𝑑𝑜𝑐𝑠</m:t>
                        </m:r>
                      </m:sup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𝑟𝑒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Silhouette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𝑖𝑓𝑓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𝑑𝑖𝑓𝑓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mean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400" dirty="0"/>
                  <a:t>Davies Bouldin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=1,..,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𝑛𝑐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=[1,…,|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|]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 err="1"/>
                  <a:t>Calinski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Harabasz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84DBB4-0992-495A-922E-4DF36CB16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-3"/>
                <a:ext cx="9907480" cy="6742590"/>
              </a:xfrm>
              <a:blipFill>
                <a:blip r:embed="rId2"/>
                <a:stretch>
                  <a:fillRect l="-431" b="-14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57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1DC-33DA-4F07-8383-57D72EF0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70636-2DB3-4442-A4FB-0DC0B7F06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36FD-0A0D-4F71-8A7F-A961E96AD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</a:t>
            </a:r>
          </a:p>
          <a:p>
            <a:r>
              <a:rPr lang="en-US" dirty="0" err="1"/>
              <a:t>AlexNet</a:t>
            </a:r>
            <a:r>
              <a:rPr lang="en-US" dirty="0"/>
              <a:t> (2012)</a:t>
            </a:r>
          </a:p>
          <a:p>
            <a:r>
              <a:rPr lang="en-US" dirty="0"/>
              <a:t>VGG16/VGG19 (2014)</a:t>
            </a:r>
          </a:p>
          <a:p>
            <a:r>
              <a:rPr lang="en-US" dirty="0"/>
              <a:t>Inception (2014)</a:t>
            </a:r>
          </a:p>
          <a:p>
            <a:r>
              <a:rPr lang="en-US" dirty="0"/>
              <a:t>Exception</a:t>
            </a:r>
          </a:p>
          <a:p>
            <a:r>
              <a:rPr lang="en-US" dirty="0" err="1"/>
              <a:t>ResNet</a:t>
            </a:r>
            <a:r>
              <a:rPr lang="en-US" dirty="0"/>
              <a:t> (2015)</a:t>
            </a:r>
          </a:p>
          <a:p>
            <a:r>
              <a:rPr lang="en-US" dirty="0" err="1"/>
              <a:t>DenseNet</a:t>
            </a:r>
            <a:r>
              <a:rPr lang="en-US" dirty="0"/>
              <a:t> (2017)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8546-2BDA-4A7D-BA0A-6226DC5AE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 Segmentation OR Generation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C665A-7131-4741-9DE8-E2AF070327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GANS</a:t>
            </a:r>
          </a:p>
          <a:p>
            <a:r>
              <a:rPr lang="en-US" dirty="0" err="1"/>
              <a:t>SegNet</a:t>
            </a:r>
            <a:endParaRPr lang="en-US" dirty="0"/>
          </a:p>
          <a:p>
            <a:r>
              <a:rPr lang="en-US" dirty="0" err="1"/>
              <a:t>Unet</a:t>
            </a:r>
            <a:endParaRPr lang="en-US" dirty="0"/>
          </a:p>
          <a:p>
            <a:r>
              <a:rPr lang="en-US" dirty="0" err="1"/>
              <a:t>Unet</a:t>
            </a:r>
            <a:r>
              <a:rPr lang="en-US" dirty="0"/>
              <a:t>++</a:t>
            </a:r>
          </a:p>
          <a:p>
            <a:r>
              <a:rPr lang="en-US" dirty="0" err="1"/>
              <a:t>ResUNet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BEDF0D-4250-4C56-A6AB-6E675D1E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1250AE-9883-4A6F-8789-1132C20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02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FCC26-B301-45B7-9FEA-EAAF881F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Applied Machine Learning</a:t>
            </a:r>
            <a:endParaRPr lang="LID4096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021CA0E9-A9F7-422E-B566-7B4E5854D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Neural Networks with Timeline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991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D87D-6586-4DED-9CDF-62B10A6C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LeNet</a:t>
            </a:r>
            <a:r>
              <a:rPr lang="en-US" dirty="0"/>
              <a:t> (Yann </a:t>
            </a:r>
            <a:r>
              <a:rPr lang="en-US" dirty="0" err="1"/>
              <a:t>LeCun</a:t>
            </a:r>
            <a:r>
              <a:rPr lang="en-US" dirty="0"/>
              <a:t> 1989)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EE03-2ADE-471E-8C9A-CBAEB8715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Backpropagation Applied to Handwritten Zip Code Recognition</a:t>
            </a:r>
          </a:p>
          <a:p>
            <a:r>
              <a:rPr lang="en-US" dirty="0"/>
              <a:t>Subsampling/Max Pooling</a:t>
            </a:r>
          </a:p>
          <a:p>
            <a:r>
              <a:rPr lang="en-US" dirty="0"/>
              <a:t>Tested on</a:t>
            </a:r>
          </a:p>
          <a:p>
            <a:pPr lvl="1"/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MNIST (0 to 9 digits)</a:t>
            </a:r>
          </a:p>
          <a:p>
            <a:r>
              <a:rPr lang="en-US" dirty="0"/>
              <a:t>From 2 Convolutions to 5 Convolutions</a:t>
            </a:r>
          </a:p>
          <a:p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8C19E0-CEA4-486B-B521-322157C8C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3127208"/>
            <a:ext cx="4481512" cy="17545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7086-9179-4569-8800-2F693058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CF3CE-64AA-4D66-98ED-73A3E076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1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600A-6D59-4361-A138-3BD4097D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6C7F6-A71B-486A-BF0E-FA24E2960A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r in Rows:</a:t>
            </a:r>
          </a:p>
          <a:p>
            <a:pPr lvl="1"/>
            <a:r>
              <a:rPr lang="en-US" sz="3600" dirty="0"/>
              <a:t>For c in columns:</a:t>
            </a:r>
          </a:p>
          <a:p>
            <a:pPr lvl="2"/>
            <a:r>
              <a:rPr lang="en-US" sz="2800" dirty="0"/>
              <a:t>Res[</a:t>
            </a:r>
            <a:r>
              <a:rPr lang="en-US" sz="2800" dirty="0" err="1"/>
              <a:t>r,c</a:t>
            </a:r>
            <a:r>
              <a:rPr lang="en-US" sz="2800" dirty="0"/>
              <a:t>]=sum(</a:t>
            </a:r>
            <a:r>
              <a:rPr lang="en-US" sz="2800" dirty="0" err="1"/>
              <a:t>img</a:t>
            </a:r>
            <a:r>
              <a:rPr lang="en-US" sz="2800" dirty="0"/>
              <a:t>[</a:t>
            </a:r>
            <a:r>
              <a:rPr lang="en-US" sz="2800" dirty="0" err="1"/>
              <a:t>r,c</a:t>
            </a:r>
            <a:r>
              <a:rPr lang="en-US" sz="2800" dirty="0"/>
              <a:t>]*kernel)</a:t>
            </a:r>
          </a:p>
          <a:p>
            <a:r>
              <a:rPr lang="en-US" dirty="0"/>
              <a:t>2*1+4*2+9*3=37</a:t>
            </a:r>
          </a:p>
          <a:p>
            <a:r>
              <a:rPr lang="en-US" dirty="0"/>
              <a:t>2*-4+1*7+4*4=15</a:t>
            </a:r>
          </a:p>
          <a:p>
            <a:r>
              <a:rPr lang="en-US" dirty="0"/>
              <a:t>1*2+1*-5+2*1=-1</a:t>
            </a:r>
          </a:p>
          <a:p>
            <a:r>
              <a:rPr lang="en-US" dirty="0"/>
              <a:t>Total=51</a:t>
            </a:r>
            <a:endParaRPr lang="LID4096" dirty="0"/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309F5BC7-6A58-4EEB-B074-8A363E41A0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2529787"/>
              </p:ext>
            </p:extLst>
          </p:nvPr>
        </p:nvGraphicFramePr>
        <p:xfrm>
          <a:off x="6218238" y="1846263"/>
          <a:ext cx="1647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6">
                  <a:extLst>
                    <a:ext uri="{9D8B030D-6E8A-4147-A177-3AD203B41FA5}">
                      <a16:colId xmlns:a16="http://schemas.microsoft.com/office/drawing/2014/main" val="364670003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1637992525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340625110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52538315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971432145"/>
                    </a:ext>
                  </a:extLst>
                </a:gridCol>
              </a:tblGrid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2112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0947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51101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57945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63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F4E32-8D7C-43C3-8F5B-C1AD1BB4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34249-1A0F-4E52-AFA0-8DB0A538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23</a:t>
            </a:fld>
            <a:endParaRPr lang="LID4096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4030489-F790-4753-BB5B-74E9E9EE7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93119"/>
              </p:ext>
            </p:extLst>
          </p:nvPr>
        </p:nvGraphicFramePr>
        <p:xfrm>
          <a:off x="8434604" y="2177079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-4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012AB9B-3F36-40EC-B97C-11E13AE6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12133"/>
              </p:ext>
            </p:extLst>
          </p:nvPr>
        </p:nvGraphicFramePr>
        <p:xfrm>
          <a:off x="9919134" y="2175606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FE0554-8A28-4E21-93D7-2C55E65DC0BC}"/>
              </a:ext>
            </a:extLst>
          </p:cNvPr>
          <p:cNvSpPr txBox="1"/>
          <p:nvPr/>
        </p:nvSpPr>
        <p:spPr>
          <a:xfrm>
            <a:off x="6569476" y="3857414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C3A30-9E59-47C1-9A07-3A7782904B73}"/>
              </a:ext>
            </a:extLst>
          </p:cNvPr>
          <p:cNvSpPr txBox="1"/>
          <p:nvPr/>
        </p:nvSpPr>
        <p:spPr>
          <a:xfrm>
            <a:off x="8268979" y="3384754"/>
            <a:ext cx="14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Kernel/Filter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B16CB-05D6-4DA3-B310-FFC8BEEB58D1}"/>
              </a:ext>
            </a:extLst>
          </p:cNvPr>
          <p:cNvSpPr txBox="1"/>
          <p:nvPr/>
        </p:nvSpPr>
        <p:spPr>
          <a:xfrm>
            <a:off x="10080021" y="3305731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B01ED-DAB1-4131-82F5-D35EBA8991BA}"/>
              </a:ext>
            </a:extLst>
          </p:cNvPr>
          <p:cNvSpPr txBox="1"/>
          <p:nvPr/>
        </p:nvSpPr>
        <p:spPr>
          <a:xfrm>
            <a:off x="7925347" y="2450237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71235-8203-4BC5-BD32-40097A09B18C}"/>
              </a:ext>
            </a:extLst>
          </p:cNvPr>
          <p:cNvSpPr txBox="1"/>
          <p:nvPr/>
        </p:nvSpPr>
        <p:spPr>
          <a:xfrm>
            <a:off x="9463777" y="2437497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7A6D8-A426-42BE-982E-31D1511D6D3D}"/>
              </a:ext>
            </a:extLst>
          </p:cNvPr>
          <p:cNvSpPr txBox="1"/>
          <p:nvPr/>
        </p:nvSpPr>
        <p:spPr>
          <a:xfrm>
            <a:off x="9919133" y="21756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51</a:t>
            </a:r>
            <a:endParaRPr lang="LID4096" dirty="0">
              <a:highlight>
                <a:srgbClr val="FFFF00"/>
              </a:highlight>
            </a:endParaRPr>
          </a:p>
        </p:txBody>
      </p: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A366D051-54B2-43D8-A4C0-C6C6B4C26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19929"/>
              </p:ext>
            </p:extLst>
          </p:nvPr>
        </p:nvGraphicFramePr>
        <p:xfrm>
          <a:off x="6370638" y="4519922"/>
          <a:ext cx="1647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6">
                  <a:extLst>
                    <a:ext uri="{9D8B030D-6E8A-4147-A177-3AD203B41FA5}">
                      <a16:colId xmlns:a16="http://schemas.microsoft.com/office/drawing/2014/main" val="364670003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1637992525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340625110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52538315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971432145"/>
                    </a:ext>
                  </a:extLst>
                </a:gridCol>
              </a:tblGrid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2112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0947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51101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57945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6313"/>
                  </a:ext>
                </a:extLst>
              </a:tr>
            </a:tbl>
          </a:graphicData>
        </a:graphic>
      </p:graphicFrame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A4063319-8F8B-4461-980B-4C4F8EB9D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0314"/>
              </p:ext>
            </p:extLst>
          </p:nvPr>
        </p:nvGraphicFramePr>
        <p:xfrm>
          <a:off x="8587004" y="4939518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-4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75FFE0FD-714C-4737-8990-3400DE42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76391"/>
              </p:ext>
            </p:extLst>
          </p:nvPr>
        </p:nvGraphicFramePr>
        <p:xfrm>
          <a:off x="10071534" y="4938045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050" dirty="0"/>
                        <a:t>51</a:t>
                      </a:r>
                      <a:endParaRPr lang="LID4096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5690256-10D4-4EF0-8588-410B690C83E0}"/>
              </a:ext>
            </a:extLst>
          </p:cNvPr>
          <p:cNvSpPr txBox="1"/>
          <p:nvPr/>
        </p:nvSpPr>
        <p:spPr>
          <a:xfrm>
            <a:off x="8077747" y="5212676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1834D3-5C88-4142-97D2-BBCF18349E15}"/>
              </a:ext>
            </a:extLst>
          </p:cNvPr>
          <p:cNvSpPr txBox="1"/>
          <p:nvPr/>
        </p:nvSpPr>
        <p:spPr>
          <a:xfrm>
            <a:off x="9616177" y="5199936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D60DC-84FF-43C8-8133-A144B53C1FBD}"/>
              </a:ext>
            </a:extLst>
          </p:cNvPr>
          <p:cNvSpPr txBox="1"/>
          <p:nvPr/>
        </p:nvSpPr>
        <p:spPr>
          <a:xfrm>
            <a:off x="10384199" y="4967786"/>
            <a:ext cx="35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66</a:t>
            </a:r>
            <a:endParaRPr lang="LID4096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992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6" grpId="0"/>
      <p:bldP spid="17" grpId="0"/>
      <p:bldP spid="18" grpId="0"/>
      <p:bldP spid="20" grpId="0"/>
      <p:bldP spid="19" grpId="0"/>
      <p:bldP spid="25" grpId="0"/>
      <p:bldP spid="26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600A-6D59-4361-A138-3BD4097D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6C7F6-A71B-486A-BF0E-FA24E2960A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r in Rows:</a:t>
            </a:r>
          </a:p>
          <a:p>
            <a:pPr lvl="1"/>
            <a:r>
              <a:rPr lang="en-US" sz="3600" dirty="0"/>
              <a:t>For c in columns:</a:t>
            </a:r>
          </a:p>
          <a:p>
            <a:pPr lvl="2"/>
            <a:r>
              <a:rPr lang="en-US" sz="2800" dirty="0"/>
              <a:t>Res[</a:t>
            </a:r>
            <a:r>
              <a:rPr lang="en-US" sz="2800" dirty="0" err="1"/>
              <a:t>r,c</a:t>
            </a:r>
            <a:r>
              <a:rPr lang="en-US" sz="2800" dirty="0"/>
              <a:t>]=sum(</a:t>
            </a:r>
            <a:r>
              <a:rPr lang="en-US" sz="2800" dirty="0" err="1"/>
              <a:t>img</a:t>
            </a:r>
            <a:r>
              <a:rPr lang="en-US" sz="2800" dirty="0"/>
              <a:t>[</a:t>
            </a:r>
            <a:r>
              <a:rPr lang="en-US" sz="2800" dirty="0" err="1"/>
              <a:t>r,c</a:t>
            </a:r>
            <a:r>
              <a:rPr lang="en-US" sz="2800" dirty="0"/>
              <a:t>]*kernel)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309F5BC7-6A58-4EEB-B074-8A363E41A0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8468507"/>
              </p:ext>
            </p:extLst>
          </p:nvPr>
        </p:nvGraphicFramePr>
        <p:xfrm>
          <a:off x="6218238" y="1846263"/>
          <a:ext cx="1647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6">
                  <a:extLst>
                    <a:ext uri="{9D8B030D-6E8A-4147-A177-3AD203B41FA5}">
                      <a16:colId xmlns:a16="http://schemas.microsoft.com/office/drawing/2014/main" val="364670003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1637992525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340625110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52538315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971432145"/>
                    </a:ext>
                  </a:extLst>
                </a:gridCol>
              </a:tblGrid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2112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0947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51101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57945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9631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F4E32-8D7C-43C3-8F5B-C1AD1BB4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34249-1A0F-4E52-AFA0-8DB0A538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24</a:t>
            </a:fld>
            <a:endParaRPr lang="LID4096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4030489-F790-4753-BB5B-74E9E9EE7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15867"/>
              </p:ext>
            </p:extLst>
          </p:nvPr>
        </p:nvGraphicFramePr>
        <p:xfrm>
          <a:off x="8434604" y="2177079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-4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012AB9B-3F36-40EC-B97C-11E13AE6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84187"/>
              </p:ext>
            </p:extLst>
          </p:nvPr>
        </p:nvGraphicFramePr>
        <p:xfrm>
          <a:off x="9919134" y="2175606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050" dirty="0"/>
                        <a:t>51</a:t>
                      </a:r>
                      <a:endParaRPr lang="LID4096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5FE0554-8A28-4E21-93D7-2C55E65DC0BC}"/>
              </a:ext>
            </a:extLst>
          </p:cNvPr>
          <p:cNvSpPr txBox="1"/>
          <p:nvPr/>
        </p:nvSpPr>
        <p:spPr>
          <a:xfrm>
            <a:off x="6569476" y="3857414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C3A30-9E59-47C1-9A07-3A7782904B73}"/>
              </a:ext>
            </a:extLst>
          </p:cNvPr>
          <p:cNvSpPr txBox="1"/>
          <p:nvPr/>
        </p:nvSpPr>
        <p:spPr>
          <a:xfrm>
            <a:off x="8268979" y="3384754"/>
            <a:ext cx="14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Kernel/Filter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B16CB-05D6-4DA3-B310-FFC8BEEB58D1}"/>
              </a:ext>
            </a:extLst>
          </p:cNvPr>
          <p:cNvSpPr txBox="1"/>
          <p:nvPr/>
        </p:nvSpPr>
        <p:spPr>
          <a:xfrm>
            <a:off x="10080021" y="3305731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B01ED-DAB1-4131-82F5-D35EBA8991BA}"/>
              </a:ext>
            </a:extLst>
          </p:cNvPr>
          <p:cNvSpPr txBox="1"/>
          <p:nvPr/>
        </p:nvSpPr>
        <p:spPr>
          <a:xfrm>
            <a:off x="7925347" y="2450237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F71235-8203-4BC5-BD32-40097A09B18C}"/>
              </a:ext>
            </a:extLst>
          </p:cNvPr>
          <p:cNvSpPr txBox="1"/>
          <p:nvPr/>
        </p:nvSpPr>
        <p:spPr>
          <a:xfrm>
            <a:off x="9463777" y="2437497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LID4096" dirty="0"/>
          </a:p>
        </p:txBody>
      </p:sp>
      <p:graphicFrame>
        <p:nvGraphicFramePr>
          <p:cNvPr id="22" name="Table 10">
            <a:extLst>
              <a:ext uri="{FF2B5EF4-FFF2-40B4-BE49-F238E27FC236}">
                <a16:creationId xmlns:a16="http://schemas.microsoft.com/office/drawing/2014/main" id="{A366D051-54B2-43D8-A4C0-C6C6B4C26F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391951"/>
              </p:ext>
            </p:extLst>
          </p:nvPr>
        </p:nvGraphicFramePr>
        <p:xfrm>
          <a:off x="6370638" y="4519922"/>
          <a:ext cx="16473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476">
                  <a:extLst>
                    <a:ext uri="{9D8B030D-6E8A-4147-A177-3AD203B41FA5}">
                      <a16:colId xmlns:a16="http://schemas.microsoft.com/office/drawing/2014/main" val="364670003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1637992525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340625110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525383152"/>
                    </a:ext>
                  </a:extLst>
                </a:gridCol>
                <a:gridCol w="329476">
                  <a:extLst>
                    <a:ext uri="{9D8B030D-6E8A-4147-A177-3AD203B41FA5}">
                      <a16:colId xmlns:a16="http://schemas.microsoft.com/office/drawing/2014/main" val="971432145"/>
                    </a:ext>
                  </a:extLst>
                </a:gridCol>
              </a:tblGrid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52112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60947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151101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57945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96313"/>
                  </a:ext>
                </a:extLst>
              </a:tr>
            </a:tbl>
          </a:graphicData>
        </a:graphic>
      </p:graphicFrame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A4063319-8F8B-4461-980B-4C4F8EB9D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02395"/>
              </p:ext>
            </p:extLst>
          </p:nvPr>
        </p:nvGraphicFramePr>
        <p:xfrm>
          <a:off x="8587004" y="4939518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-4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75FFE0FD-714C-4737-8990-3400DE42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75229"/>
              </p:ext>
            </p:extLst>
          </p:nvPr>
        </p:nvGraphicFramePr>
        <p:xfrm>
          <a:off x="10071534" y="4938045"/>
          <a:ext cx="999309" cy="101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103">
                  <a:extLst>
                    <a:ext uri="{9D8B030D-6E8A-4147-A177-3AD203B41FA5}">
                      <a16:colId xmlns:a16="http://schemas.microsoft.com/office/drawing/2014/main" val="3163574536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1573954437"/>
                    </a:ext>
                  </a:extLst>
                </a:gridCol>
                <a:gridCol w="333103">
                  <a:extLst>
                    <a:ext uri="{9D8B030D-6E8A-4147-A177-3AD203B41FA5}">
                      <a16:colId xmlns:a16="http://schemas.microsoft.com/office/drawing/2014/main" val="3260781741"/>
                    </a:ext>
                  </a:extLst>
                </a:gridCol>
              </a:tblGrid>
              <a:tr h="339231">
                <a:tc>
                  <a:txBody>
                    <a:bodyPr/>
                    <a:lstStyle/>
                    <a:p>
                      <a:r>
                        <a:rPr lang="en-US" sz="1050" dirty="0"/>
                        <a:t>51</a:t>
                      </a:r>
                      <a:endParaRPr lang="LID4096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66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721787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15012"/>
                  </a:ext>
                </a:extLst>
              </a:tr>
              <a:tr h="339231"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1588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5690256-10D4-4EF0-8588-410B690C83E0}"/>
              </a:ext>
            </a:extLst>
          </p:cNvPr>
          <p:cNvSpPr txBox="1"/>
          <p:nvPr/>
        </p:nvSpPr>
        <p:spPr>
          <a:xfrm>
            <a:off x="8077747" y="5212676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1834D3-5C88-4142-97D2-BBCF18349E15}"/>
              </a:ext>
            </a:extLst>
          </p:cNvPr>
          <p:cNvSpPr txBox="1"/>
          <p:nvPr/>
        </p:nvSpPr>
        <p:spPr>
          <a:xfrm>
            <a:off x="9616177" y="5199936"/>
            <a:ext cx="4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940E1F-25A0-46E8-8F3C-B67325AC56B9}"/>
              </a:ext>
            </a:extLst>
          </p:cNvPr>
          <p:cNvSpPr txBox="1"/>
          <p:nvPr/>
        </p:nvSpPr>
        <p:spPr>
          <a:xfrm>
            <a:off x="9929488" y="25410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31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B95683-F5F9-4C97-B900-2AC0008C7214}"/>
              </a:ext>
            </a:extLst>
          </p:cNvPr>
          <p:cNvSpPr txBox="1"/>
          <p:nvPr/>
        </p:nvSpPr>
        <p:spPr>
          <a:xfrm>
            <a:off x="10734739" y="563522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-2</a:t>
            </a:r>
            <a:endParaRPr lang="LID4096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87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6" grpId="0"/>
      <p:bldP spid="17" grpId="0"/>
      <p:bldP spid="18" grpId="0"/>
      <p:bldP spid="20" grpId="0"/>
      <p:bldP spid="25" grpId="0"/>
      <p:bldP spid="26" grpId="0"/>
      <p:bldP spid="21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AC5F-8262-4144-9091-0D461073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CED2D-2EC2-456E-BF63-715251B76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pixels into a single pixel with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</a:t>
            </a:r>
          </a:p>
          <a:p>
            <a:pPr lvl="1"/>
            <a:r>
              <a:rPr lang="en-US" dirty="0"/>
              <a:t>Average</a:t>
            </a:r>
            <a:endParaRPr lang="LID4096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B95DD2C-81DE-4DE8-80F3-3B719D6F35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8803407"/>
              </p:ext>
            </p:extLst>
          </p:nvPr>
        </p:nvGraphicFramePr>
        <p:xfrm>
          <a:off x="6209360" y="1846263"/>
          <a:ext cx="13174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366">
                  <a:extLst>
                    <a:ext uri="{9D8B030D-6E8A-4147-A177-3AD203B41FA5}">
                      <a16:colId xmlns:a16="http://schemas.microsoft.com/office/drawing/2014/main" val="1796995385"/>
                    </a:ext>
                  </a:extLst>
                </a:gridCol>
                <a:gridCol w="329366">
                  <a:extLst>
                    <a:ext uri="{9D8B030D-6E8A-4147-A177-3AD203B41FA5}">
                      <a16:colId xmlns:a16="http://schemas.microsoft.com/office/drawing/2014/main" val="3067322088"/>
                    </a:ext>
                  </a:extLst>
                </a:gridCol>
                <a:gridCol w="329366">
                  <a:extLst>
                    <a:ext uri="{9D8B030D-6E8A-4147-A177-3AD203B41FA5}">
                      <a16:colId xmlns:a16="http://schemas.microsoft.com/office/drawing/2014/main" val="3357893030"/>
                    </a:ext>
                  </a:extLst>
                </a:gridCol>
                <a:gridCol w="329366">
                  <a:extLst>
                    <a:ext uri="{9D8B030D-6E8A-4147-A177-3AD203B41FA5}">
                      <a16:colId xmlns:a16="http://schemas.microsoft.com/office/drawing/2014/main" val="2857361859"/>
                    </a:ext>
                  </a:extLst>
                </a:gridCol>
              </a:tblGrid>
              <a:tr h="26106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LID4096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</a:t>
                      </a:r>
                      <a:endParaRPr lang="LID4096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2366"/>
                  </a:ext>
                </a:extLst>
              </a:tr>
              <a:tr h="261062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  <a:endParaRPr lang="LID4096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LID4096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95873"/>
                  </a:ext>
                </a:extLst>
              </a:tr>
              <a:tr h="26106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LID4096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99547"/>
                  </a:ext>
                </a:extLst>
              </a:tr>
              <a:tr h="26106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34436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BBBE3-3110-4059-B575-2AF84635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E6AF3-BE39-4162-B227-533A9C18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25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1F62D-A78F-4F02-AD60-B23A573BE782}"/>
              </a:ext>
            </a:extLst>
          </p:cNvPr>
          <p:cNvSpPr txBox="1"/>
          <p:nvPr/>
        </p:nvSpPr>
        <p:spPr>
          <a:xfrm>
            <a:off x="6227116" y="3641923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Image/Source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5E110-8474-488B-8086-E58755F574B5}"/>
              </a:ext>
            </a:extLst>
          </p:cNvPr>
          <p:cNvSpPr txBox="1"/>
          <p:nvPr/>
        </p:nvSpPr>
        <p:spPr>
          <a:xfrm>
            <a:off x="8385872" y="3544574"/>
            <a:ext cx="18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Pooling (2*2)</a:t>
            </a:r>
            <a:endParaRPr lang="LID4096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080EC37A-E3AF-4B51-AFD7-BEB806BC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857340"/>
              </p:ext>
            </p:extLst>
          </p:nvPr>
        </p:nvGraphicFramePr>
        <p:xfrm>
          <a:off x="8572871" y="2012119"/>
          <a:ext cx="113042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212">
                  <a:extLst>
                    <a:ext uri="{9D8B030D-6E8A-4147-A177-3AD203B41FA5}">
                      <a16:colId xmlns:a16="http://schemas.microsoft.com/office/drawing/2014/main" val="560229629"/>
                    </a:ext>
                  </a:extLst>
                </a:gridCol>
                <a:gridCol w="565212">
                  <a:extLst>
                    <a:ext uri="{9D8B030D-6E8A-4147-A177-3AD203B41FA5}">
                      <a16:colId xmlns:a16="http://schemas.microsoft.com/office/drawing/2014/main" val="3244201851"/>
                    </a:ext>
                  </a:extLst>
                </a:gridCol>
              </a:tblGrid>
              <a:tr h="352224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  <a:endParaRPr lang="LID4096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  <a:endParaRPr lang="LID4096" sz="3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87414"/>
                  </a:ext>
                </a:extLst>
              </a:tr>
              <a:tr h="352224"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endParaRPr lang="LID4096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  <a:endParaRPr lang="LID4096" sz="3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2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BECD-FFFC-4CB4-94CE-F6BF4B5C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2D7E47-A227-43BC-81E2-55B826533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ID4096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2D7E47-A227-43BC-81E2-55B82653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4. Fully Connected Deep Networks - TensorFlow for Deep Learning [Book]">
            <a:extLst>
              <a:ext uri="{FF2B5EF4-FFF2-40B4-BE49-F238E27FC236}">
                <a16:creationId xmlns:a16="http://schemas.microsoft.com/office/drawing/2014/main" id="{A110065B-77AD-4519-8E13-3CDF93BD62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756" y="2631342"/>
            <a:ext cx="2560325" cy="27462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40309-5F45-4275-A2D3-DE0EB32E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DCF63-6902-4316-B0F2-FD7D3704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26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09360-F86A-47CC-BD57-27C4ED347509}"/>
              </a:ext>
            </a:extLst>
          </p:cNvPr>
          <p:cNvSpPr txBox="1"/>
          <p:nvPr/>
        </p:nvSpPr>
        <p:spPr>
          <a:xfrm>
            <a:off x="7270808" y="2132744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H11</a:t>
            </a:r>
            <a:endParaRPr lang="LID4096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46B6E-A2FE-4C2F-9A36-60869A414449}"/>
              </a:ext>
            </a:extLst>
          </p:cNvPr>
          <p:cNvSpPr txBox="1"/>
          <p:nvPr/>
        </p:nvSpPr>
        <p:spPr>
          <a:xfrm>
            <a:off x="7263411" y="269351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H12</a:t>
            </a:r>
            <a:endParaRPr lang="LID4096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F0862-2D28-4794-B52D-21580C0F1405}"/>
              </a:ext>
            </a:extLst>
          </p:cNvPr>
          <p:cNvSpPr txBox="1"/>
          <p:nvPr/>
        </p:nvSpPr>
        <p:spPr>
          <a:xfrm>
            <a:off x="7254533" y="328832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H13</a:t>
            </a:r>
            <a:endParaRPr lang="LID4096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9F353-9B06-43E5-9B68-6343DE055490}"/>
              </a:ext>
            </a:extLst>
          </p:cNvPr>
          <p:cNvSpPr txBox="1"/>
          <p:nvPr/>
        </p:nvSpPr>
        <p:spPr>
          <a:xfrm>
            <a:off x="7272289" y="390088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H14</a:t>
            </a:r>
            <a:endParaRPr lang="LID4096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ACC0C-F370-4216-8214-2BED19B41752}"/>
              </a:ext>
            </a:extLst>
          </p:cNvPr>
          <p:cNvSpPr txBox="1"/>
          <p:nvPr/>
        </p:nvSpPr>
        <p:spPr>
          <a:xfrm>
            <a:off x="7281167" y="449568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H15</a:t>
            </a:r>
            <a:endParaRPr lang="LID4096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0E658-06B9-48F0-ABE6-E40327CCFE6C}"/>
              </a:ext>
            </a:extLst>
          </p:cNvPr>
          <p:cNvSpPr txBox="1"/>
          <p:nvPr/>
        </p:nvSpPr>
        <p:spPr>
          <a:xfrm>
            <a:off x="7263411" y="509937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H16</a:t>
            </a:r>
            <a:endParaRPr lang="LID4096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728D2-12FA-4127-B268-776CA64CBC81}"/>
              </a:ext>
            </a:extLst>
          </p:cNvPr>
          <p:cNvSpPr txBox="1"/>
          <p:nvPr/>
        </p:nvSpPr>
        <p:spPr>
          <a:xfrm>
            <a:off x="7263407" y="568530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H17</a:t>
            </a:r>
            <a:endParaRPr lang="LID4096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4217A-B3AA-42B2-9E71-77AED9593E6D}"/>
              </a:ext>
            </a:extLst>
          </p:cNvPr>
          <p:cNvSpPr txBox="1"/>
          <p:nvPr/>
        </p:nvSpPr>
        <p:spPr>
          <a:xfrm>
            <a:off x="10104268" y="271127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H21</a:t>
            </a:r>
            <a:endParaRPr lang="LID4096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1FCD4-276F-4900-9CAB-7D3B3FDF8BEA}"/>
              </a:ext>
            </a:extLst>
          </p:cNvPr>
          <p:cNvSpPr txBox="1"/>
          <p:nvPr/>
        </p:nvSpPr>
        <p:spPr>
          <a:xfrm>
            <a:off x="10113150" y="335934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H22</a:t>
            </a:r>
            <a:endParaRPr lang="LID4096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31CC8-5942-465D-AEAD-7FAA397D3648}"/>
              </a:ext>
            </a:extLst>
          </p:cNvPr>
          <p:cNvSpPr txBox="1"/>
          <p:nvPr/>
        </p:nvSpPr>
        <p:spPr>
          <a:xfrm>
            <a:off x="10113149" y="3954146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H23</a:t>
            </a:r>
            <a:endParaRPr lang="LID4096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A89B1F-D450-4ACE-B84C-01814F59E955}"/>
              </a:ext>
            </a:extLst>
          </p:cNvPr>
          <p:cNvSpPr txBox="1"/>
          <p:nvPr/>
        </p:nvSpPr>
        <p:spPr>
          <a:xfrm>
            <a:off x="10122024" y="453119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H24</a:t>
            </a:r>
            <a:endParaRPr lang="LID4096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1F2874-257C-43C1-BF0D-ABD3AC96FA4B}"/>
              </a:ext>
            </a:extLst>
          </p:cNvPr>
          <p:cNvSpPr txBox="1"/>
          <p:nvPr/>
        </p:nvSpPr>
        <p:spPr>
          <a:xfrm>
            <a:off x="10113147" y="5090493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H25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01291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8BB3-D88D-4FA3-B7FA-C3395A8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Nets: LSTMs (1997)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7D41-E50D-49E3-9234-EFB0D6D0CC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  <a:p>
            <a:r>
              <a:rPr lang="en-US" dirty="0"/>
              <a:t>Long Short-term Memory</a:t>
            </a:r>
          </a:p>
          <a:p>
            <a:endParaRPr lang="LID4096" dirty="0"/>
          </a:p>
        </p:txBody>
      </p:sp>
      <p:pic>
        <p:nvPicPr>
          <p:cNvPr id="10" name="Picture 2" descr="Gunay Abdullayeva Application and Evaluation of LSTM Architectures for  Energy Time-Series Forecasting | Semantic Scholar">
            <a:extLst>
              <a:ext uri="{FF2B5EF4-FFF2-40B4-BE49-F238E27FC236}">
                <a16:creationId xmlns:a16="http://schemas.microsoft.com/office/drawing/2014/main" id="{C7A718A5-25DE-415D-9A95-3AFF35045E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163" y="2567249"/>
            <a:ext cx="4481512" cy="287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C47A-A468-4152-9DCF-3AD63E3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7E6E-F210-4B9F-A76D-4FBC24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8529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78CE-BC05-4943-8521-1A0165E6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BA36-108E-432F-8EE2-F92094A09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(2012)</a:t>
            </a:r>
          </a:p>
          <a:p>
            <a:r>
              <a:rPr lang="en-US" dirty="0"/>
              <a:t>ImageNet</a:t>
            </a:r>
          </a:p>
          <a:p>
            <a:r>
              <a:rPr lang="en-US" dirty="0"/>
              <a:t>Dataset Size 200 GB</a:t>
            </a:r>
          </a:p>
        </p:txBody>
      </p:sp>
      <p:pic>
        <p:nvPicPr>
          <p:cNvPr id="9" name="Picture 4" descr="https://encrypted-tbn3.gstatic.com/images?q=tbn:ANd9GcRNCBGSfScsFbATxqtoHbqK-VcjSg3dcoAztfCGJ4AGjIb4XeLaWQ">
            <a:extLst>
              <a:ext uri="{FF2B5EF4-FFF2-40B4-BE49-F238E27FC236}">
                <a16:creationId xmlns:a16="http://schemas.microsoft.com/office/drawing/2014/main" id="{9B36EE99-90B4-42B7-8E9E-33E6167DA1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05" y="2565647"/>
            <a:ext cx="7305297" cy="244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BAC9-6D85-4510-A95F-9450C141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7698-C6E8-41BC-BF8D-8B790D14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28</a:t>
            </a:fld>
            <a:endParaRPr lang="LID4096"/>
          </a:p>
        </p:txBody>
      </p:sp>
      <p:pic>
        <p:nvPicPr>
          <p:cNvPr id="8" name="Picture 2" descr="http://rodrigob.github.io/are_we_there_yet/build/images/stl_10.png?1363085077">
            <a:extLst>
              <a:ext uri="{FF2B5EF4-FFF2-40B4-BE49-F238E27FC236}">
                <a16:creationId xmlns:a16="http://schemas.microsoft.com/office/drawing/2014/main" id="{5ACEEBFD-CBC4-4A36-AA13-66CD7A1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50" y="3178205"/>
            <a:ext cx="2528991" cy="25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91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7AC6-8808-4C09-899C-E2E480B5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(Visual Geometry Group)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61762A6-189C-4807-86A5-EF1CB46B937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Very Deep Convolutional Networks for Large-Scale Image Recognition.</a:t>
                </a:r>
              </a:p>
              <a:p>
                <a:r>
                  <a:rPr lang="en-US" dirty="0"/>
                  <a:t>VGG16 (16 Convolution Layer)</a:t>
                </a:r>
              </a:p>
              <a:p>
                <a:r>
                  <a:rPr lang="en-US" dirty="0"/>
                  <a:t>VGG19 (19 Convolution Layer)</a:t>
                </a:r>
              </a:p>
              <a:p>
                <a:r>
                  <a:rPr lang="en-US" dirty="0"/>
                  <a:t>Applied on ImageNet dataset</a:t>
                </a:r>
              </a:p>
              <a:p>
                <a:r>
                  <a:rPr lang="en-US" dirty="0"/>
                  <a:t>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from keras.applications.vgg19 import VGG19</a:t>
                </a:r>
              </a:p>
              <a:p>
                <a:pPr marL="201168" lvl="1" indent="0">
                  <a:buNone/>
                </a:pPr>
                <a:r>
                  <a:rPr lang="en-US" dirty="0"/>
                  <a:t>VGG19().summary()</a:t>
                </a:r>
                <a:endParaRPr lang="LID4096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61762A6-189C-4807-86A5-EF1CB46B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6" t="-18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F26FA4-3CEC-4F1A-9DFE-0C7DACF56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Convolution Layers</a:t>
            </a:r>
          </a:p>
          <a:p>
            <a:pPr lvl="1"/>
            <a:r>
              <a:rPr lang="en-US" dirty="0"/>
              <a:t>Convolution2D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Max Pooling2D</a:t>
            </a:r>
          </a:p>
          <a:p>
            <a:r>
              <a:rPr lang="en-US" dirty="0"/>
              <a:t>Fully Connected Layers</a:t>
            </a:r>
          </a:p>
          <a:p>
            <a:pPr lvl="1"/>
            <a:r>
              <a:rPr lang="en-US" dirty="0"/>
              <a:t>Dense (4096)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Dense (4096)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Dense (1000)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Input (224*224*3)</a:t>
            </a:r>
          </a:p>
          <a:p>
            <a:r>
              <a:rPr lang="en-US" dirty="0"/>
              <a:t>Output (1000)</a:t>
            </a:r>
          </a:p>
          <a:p>
            <a:r>
              <a:rPr lang="en-US" dirty="0"/>
              <a:t>Parameters: 143,667,240 (VGG19) [Mostly at FC]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7EE4-A229-40E0-8F91-13E0EB0B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C9AA3-49DA-4833-873E-BE68AC72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11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E25C-B66A-428E-861C-1F333A4B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BE76-7E63-4168-BD38-292AA730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dirty="0"/>
              <a:t>Field of study that gives computers ability to learn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CBE2D-4F28-4D3E-944D-0802DE5D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3017A-CC61-4617-8359-575E34E2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15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7A00-5AF6-4156-BCF7-A52763B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4A2F-4605-468F-B04B-8554F585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A04A-2C7D-481C-A878-E128755A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30</a:t>
            </a:fld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667A3-B76A-49CB-AD9C-C4820FBF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48" y="33090"/>
            <a:ext cx="6954916" cy="62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38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48F8-E612-43DA-9D91-D03F71C2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Mind: Reinforcement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D6D2-E1AA-4BFB-9337-5C5B0879A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  <a:p>
            <a:r>
              <a:rPr lang="en-US" dirty="0"/>
              <a:t>In 2013, Deep Mind’s  arcade player bests human expert on six Atari Games. Acquired by Google in 2014</a:t>
            </a:r>
            <a:endParaRPr lang="LID4096" dirty="0"/>
          </a:p>
        </p:txBody>
      </p:sp>
      <p:pic>
        <p:nvPicPr>
          <p:cNvPr id="7" name="Picture 4" descr="http://robohub.org/wp-content/uploads/2014/09/Deep_Mind_RL1.jpg">
            <a:extLst>
              <a:ext uri="{FF2B5EF4-FFF2-40B4-BE49-F238E27FC236}">
                <a16:creationId xmlns:a16="http://schemas.microsoft.com/office/drawing/2014/main" id="{97B1EBD1-D537-44BA-A804-E1FC3737AE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95" y="3222304"/>
            <a:ext cx="35718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AA63-E32B-4757-B15C-4F9ED209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3E6F-8496-4781-8683-112C4D4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31</a:t>
            </a:fld>
            <a:endParaRPr lang="LID4096"/>
          </a:p>
        </p:txBody>
      </p:sp>
      <p:pic>
        <p:nvPicPr>
          <p:cNvPr id="8" name="Picture 2" descr="Convolutional_NN 3">
            <a:extLst>
              <a:ext uri="{FF2B5EF4-FFF2-40B4-BE49-F238E27FC236}">
                <a16:creationId xmlns:a16="http://schemas.microsoft.com/office/drawing/2014/main" id="{B6AFE580-30BD-4E57-8EAF-6009CD88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55" y="1845734"/>
            <a:ext cx="5041164" cy="383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19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EF9A-AE4B-4BE0-85BE-1F4D0581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AFCF-8E0B-4D72-9189-221C897AEB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Kaiming He (2015)</a:t>
            </a:r>
          </a:p>
          <a:p>
            <a:r>
              <a:rPr lang="en-US" dirty="0"/>
              <a:t>ILSVRC 2015 classification competition (ImageNet)</a:t>
            </a:r>
          </a:p>
          <a:p>
            <a:r>
              <a:rPr lang="en-US" dirty="0"/>
              <a:t>MS COCO segmentation in the ILSVRC &amp; COCO competitions of 2015</a:t>
            </a:r>
          </a:p>
          <a:p>
            <a:r>
              <a:rPr lang="en-US" dirty="0" err="1"/>
              <a:t>ResNet</a:t>
            </a:r>
            <a:endParaRPr lang="en-US" dirty="0"/>
          </a:p>
          <a:p>
            <a:pPr lvl="1"/>
            <a:r>
              <a:rPr lang="en-US" dirty="0"/>
              <a:t>34 Layered</a:t>
            </a:r>
          </a:p>
          <a:p>
            <a:pPr lvl="1"/>
            <a:r>
              <a:rPr lang="en-US" dirty="0"/>
              <a:t>50 Layered</a:t>
            </a:r>
          </a:p>
          <a:p>
            <a:pPr lvl="1"/>
            <a:r>
              <a:rPr lang="en-US" dirty="0"/>
              <a:t>101 Layered</a:t>
            </a:r>
          </a:p>
          <a:p>
            <a:pPr lvl="1"/>
            <a:r>
              <a:rPr lang="en-US" dirty="0"/>
              <a:t>152 Layered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FBED3A-C104-4F24-91FB-486AF43BFF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Input:</a:t>
                </a:r>
              </a:p>
              <a:p>
                <a:pPr lvl="1"/>
                <a:r>
                  <a:rPr lang="en-US" dirty="0"/>
                  <a:t>224*224*3</a:t>
                </a:r>
              </a:p>
              <a:p>
                <a:r>
                  <a:rPr lang="en-US" dirty="0"/>
                  <a:t>Convolution</a:t>
                </a:r>
              </a:p>
              <a:p>
                <a:r>
                  <a:rPr lang="en-US" dirty="0"/>
                  <a:t>Max Pooling</a:t>
                </a:r>
              </a:p>
              <a:p>
                <a:r>
                  <a:rPr lang="en-US" dirty="0"/>
                  <a:t>Batch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𝑣𝑎𝑟𝑖𝑎𝑛𝑐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Fully Connected (2048)</a:t>
                </a:r>
              </a:p>
              <a:p>
                <a:r>
                  <a:rPr lang="en-US" dirty="0"/>
                  <a:t>Fully Connected (1000)</a:t>
                </a:r>
              </a:p>
              <a:p>
                <a:r>
                  <a:rPr lang="en-US" dirty="0"/>
                  <a:t>Parameters (25,636,712) &lt; Parameters of VGG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2EFBED3A-C104-4F24-91FB-486AF43BF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111" t="-1970" b="-10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94E7A-81A9-4EC8-B381-42C0142E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AC1AF-2E45-4486-AC3F-2B8099C1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036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E054-0C21-4FA1-B0A5-87C900D2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Block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488C790-2F27-48DD-988F-AF06CFB7D1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vanishing gradient</a:t>
                </a:r>
              </a:p>
              <a:p>
                <a:pPr lvl="1"/>
                <a:r>
                  <a:rPr lang="en-US" dirty="0"/>
                  <a:t>nth Derivative can become zero in floating point range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0.00000000001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488C790-2F27-48DD-988F-AF06CFB7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r="-19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190618A4-65F9-4A05-81C1-B339B69A19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32" y="2051915"/>
            <a:ext cx="3886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2C177-1BE5-43EE-89E0-2E7B24E0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38530-E28C-4603-9591-A6EDA680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B13EE-2EA9-4443-BF9C-B773849F155C}"/>
              </a:ext>
            </a:extLst>
          </p:cNvPr>
          <p:cNvSpPr txBox="1"/>
          <p:nvPr/>
        </p:nvSpPr>
        <p:spPr>
          <a:xfrm>
            <a:off x="7457242" y="4690570"/>
            <a:ext cx="292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Towards data science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3584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FF24-8C58-4B9B-81B1-7360ECFE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 (2016)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8E41-76C1-49A2-8B09-BAD443AB35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Sequence-to-sequence models with LSTMs and attention</a:t>
            </a:r>
          </a:p>
        </p:txBody>
      </p:sp>
      <p:pic>
        <p:nvPicPr>
          <p:cNvPr id="7" name="Picture 2" descr="https://sites.google.com/site/acl16nmt/_/rsrc/1470287330561/home/nmt.png?height=225&amp;width=400">
            <a:extLst>
              <a:ext uri="{FF2B5EF4-FFF2-40B4-BE49-F238E27FC236}">
                <a16:creationId xmlns:a16="http://schemas.microsoft.com/office/drawing/2014/main" id="{B52AB071-F807-4584-BD54-258FD22C5D5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1444" y="2932906"/>
            <a:ext cx="3790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F188-B6FF-4D5F-ABE6-DA1AE1F3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AEC7-C81B-4925-AACD-FB6845DF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926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264C-C0BF-4AD1-8291-33C47E20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DenseNet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8D74-B090-4CE8-B69D-15E463ED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7411710" cy="1767478"/>
          </a:xfrm>
        </p:spPr>
        <p:txBody>
          <a:bodyPr/>
          <a:lstStyle/>
          <a:p>
            <a:r>
              <a:rPr lang="en-US" dirty="0"/>
              <a:t>G Huang (2017)</a:t>
            </a:r>
          </a:p>
          <a:p>
            <a:r>
              <a:rPr lang="en-US" dirty="0" err="1"/>
              <a:t>NetWork</a:t>
            </a:r>
            <a:r>
              <a:rPr lang="en-US" dirty="0"/>
              <a:t> of the Networks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5E06CB-B665-4547-831B-477EB0AB8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3102" y="2905040"/>
            <a:ext cx="8346755" cy="25939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3F3F-C608-4994-95CD-D4268AA1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3B49B-82ED-4562-9954-D20C0B1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264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11F655-1D8C-47DC-B3EB-5A868712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DL Models</a:t>
            </a:r>
            <a:endParaRPr lang="LID4096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7BD39A-00B5-4084-B53E-3596E89F7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25842"/>
              </p:ext>
            </p:extLst>
          </p:nvPr>
        </p:nvGraphicFramePr>
        <p:xfrm>
          <a:off x="852256" y="1846263"/>
          <a:ext cx="10303107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007">
                  <a:extLst>
                    <a:ext uri="{9D8B030D-6E8A-4147-A177-3AD203B41FA5}">
                      <a16:colId xmlns:a16="http://schemas.microsoft.com/office/drawing/2014/main" val="41535592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7129407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597258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2832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024158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9813288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055366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14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Top-1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Top-5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Time (</a:t>
                      </a:r>
                      <a:r>
                        <a:rPr lang="en-US" sz="1600" dirty="0" err="1">
                          <a:effectLst/>
                        </a:rPr>
                        <a:t>ms</a:t>
                      </a:r>
                      <a:r>
                        <a:rPr lang="en-US" sz="1600" dirty="0">
                          <a:effectLst/>
                        </a:rPr>
                        <a:t>) per inference step (CPU)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Time (ms) per inference step (GPU)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16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2"/>
                        </a:rPr>
                        <a:t>Xception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22,910,480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109.42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17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3"/>
                        </a:rPr>
                        <a:t>VGG16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138,357,544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7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4"/>
                        </a:rPr>
                        <a:t>VGG19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143,667,240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99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5"/>
                        </a:rPr>
                        <a:t>ResNet50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25,636,712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4.55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61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6"/>
                        </a:rPr>
                        <a:t>ResNet101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44,707,176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89.59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16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7"/>
                        </a:rPr>
                        <a:t>ResNet152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60,419,944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127.43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2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8"/>
                        </a:rPr>
                        <a:t>ResNet50V2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25,613,800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45.63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9"/>
                        </a:rPr>
                        <a:t>ResNet101V2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44,675,560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72.73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76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10"/>
                        </a:rPr>
                        <a:t>ResNet152V2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60,380,648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107.50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6.64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72778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A0C7-1846-478B-9EED-78D0A74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667-EF4A-4079-A04C-CDF509C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4745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11F655-1D8C-47DC-B3EB-5A868712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DL Models</a:t>
            </a:r>
            <a:endParaRPr lang="LID4096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7BD39A-00B5-4084-B53E-3596E89F7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422466"/>
              </p:ext>
            </p:extLst>
          </p:nvPr>
        </p:nvGraphicFramePr>
        <p:xfrm>
          <a:off x="825623" y="1846263"/>
          <a:ext cx="1032974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40">
                  <a:extLst>
                    <a:ext uri="{9D8B030D-6E8A-4147-A177-3AD203B41FA5}">
                      <a16:colId xmlns:a16="http://schemas.microsoft.com/office/drawing/2014/main" val="41535592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7129407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597258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2832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024158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9813288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055366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14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Top-1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Top-5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Time (ms) per inference step (CPU)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Time (ms) per inference step (GPU)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16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D00000"/>
                          </a:solidFill>
                          <a:effectLst/>
                          <a:hlinkClick r:id="rId2"/>
                        </a:rPr>
                        <a:t>InceptionResNetV2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0.803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55,873,736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130.19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10.02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65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dirty="0" err="1">
                          <a:solidFill>
                            <a:srgbClr val="D00000"/>
                          </a:solidFill>
                          <a:effectLst/>
                          <a:hlinkClick r:id="rId3"/>
                        </a:rPr>
                        <a:t>MobileNet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4,253,864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0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D00000"/>
                          </a:solidFill>
                          <a:effectLst/>
                          <a:hlinkClick r:id="rId4"/>
                        </a:rPr>
                        <a:t>MobileNetV2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3,538,984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2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5"/>
                        </a:rPr>
                        <a:t>DenseNet121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8,062,504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77.14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6"/>
                        </a:rPr>
                        <a:t>DenseNet169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14,307,880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96.40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15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7"/>
                        </a:rPr>
                        <a:t>DenseNet201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20,242,984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127.24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27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8"/>
                        </a:rPr>
                        <a:t>NASNetMobile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5,326,716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27.04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72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9"/>
                        </a:rPr>
                        <a:t>NASNetLarge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343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0.960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88,949,818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344.51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19.96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94324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A0C7-1846-478B-9EED-78D0A74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667-EF4A-4079-A04C-CDF509C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80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11F655-1D8C-47DC-B3EB-5A868712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DL Models</a:t>
            </a:r>
            <a:endParaRPr lang="LID4096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A7BD39A-00B5-4084-B53E-3596E89F7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6451"/>
              </p:ext>
            </p:extLst>
          </p:nvPr>
        </p:nvGraphicFramePr>
        <p:xfrm>
          <a:off x="825623" y="1846263"/>
          <a:ext cx="103297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40">
                  <a:extLst>
                    <a:ext uri="{9D8B030D-6E8A-4147-A177-3AD203B41FA5}">
                      <a16:colId xmlns:a16="http://schemas.microsoft.com/office/drawing/2014/main" val="41535592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7129407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597258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828322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0241586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9813288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3055366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145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Size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Top-1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Top-5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Time (ms) per inference step (CPU)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Time (ms) per inference step (GPU)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16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solidFill>
                            <a:srgbClr val="D00000"/>
                          </a:solidFill>
                          <a:effectLst/>
                          <a:hlinkClick r:id="rId2"/>
                        </a:rPr>
                        <a:t>EfficientNetB0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5,330,571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4.91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9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3"/>
                        </a:rPr>
                        <a:t>EfficientNetB1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7,856,239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5.55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73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4"/>
                        </a:rPr>
                        <a:t>EfficientNetB2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9,177,569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6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5"/>
                        </a:rPr>
                        <a:t>EfficientNetB3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12,320,535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139.97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8.77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56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6"/>
                        </a:rPr>
                        <a:t>EfficientNetB4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19,466,823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308.33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15.12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3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7"/>
                        </a:rPr>
                        <a:t>EfficientNetB5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30,562,527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579.18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25.29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61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8"/>
                        </a:rPr>
                        <a:t>EfficientNetB6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43,265,143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958.12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40.45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none" strike="noStrike">
                          <a:solidFill>
                            <a:srgbClr val="D00000"/>
                          </a:solidFill>
                          <a:effectLst/>
                          <a:hlinkClick r:id="rId9"/>
                        </a:rPr>
                        <a:t>EfficientNetB7</a:t>
                      </a:r>
                      <a:endParaRPr lang="en-US" sz="16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66,658,687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>
                          <a:effectLst/>
                        </a:rPr>
                        <a:t>1578.90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PK" sz="1600" dirty="0">
                          <a:effectLst/>
                        </a:rPr>
                        <a:t>61.62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39172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A0C7-1846-478B-9EED-78D0A74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667-EF4A-4079-A04C-CDF509CB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300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73D2-13AB-48C3-862B-316C9AF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Un-Supervised Learning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7EF602-4F30-4F0A-97BD-6F4350098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345" y="1828800"/>
            <a:ext cx="6536161" cy="43513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0F71-EC98-4DB0-975D-2A53D0B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26B39-A53C-4A9A-AF01-4147CFC4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D76DBA-D40E-426C-91FB-F116A7E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endParaRPr lang="LID4096" dirty="0"/>
          </a:p>
        </p:txBody>
      </p:sp>
      <p:pic>
        <p:nvPicPr>
          <p:cNvPr id="9" name="Picture 2" descr="Understanding the machine learning workflow | Machine Learning for OpenCV">
            <a:extLst>
              <a:ext uri="{FF2B5EF4-FFF2-40B4-BE49-F238E27FC236}">
                <a16:creationId xmlns:a16="http://schemas.microsoft.com/office/drawing/2014/main" id="{6D5DCA06-4E70-4C70-9FAD-4020A04ED9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3344" y="1828800"/>
            <a:ext cx="72121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EFF5C-B898-4C58-AC5C-C64B406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4D69C-27BD-4050-8727-13D37DD5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80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093F-2262-4353-A343-B0511A5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1492-3601-42F9-B8E5-AA5AC7CC4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Color Descriptors</a:t>
            </a:r>
          </a:p>
          <a:p>
            <a:pPr lvl="1"/>
            <a:r>
              <a:rPr lang="en-US" dirty="0"/>
              <a:t>Dominant color</a:t>
            </a:r>
          </a:p>
          <a:p>
            <a:pPr lvl="1"/>
            <a:r>
              <a:rPr lang="en-US" dirty="0"/>
              <a:t>Color Layout (essentially Primary color on block-by-block basis)</a:t>
            </a:r>
          </a:p>
          <a:p>
            <a:pPr lvl="1"/>
            <a:r>
              <a:rPr lang="en-US" dirty="0"/>
              <a:t>Scalable Color (essentially Color histogram)</a:t>
            </a:r>
          </a:p>
          <a:p>
            <a:pPr lvl="1"/>
            <a:r>
              <a:rPr lang="en-US" dirty="0"/>
              <a:t>Color Structure (essentially local Color histogram)</a:t>
            </a:r>
          </a:p>
          <a:p>
            <a:pPr lvl="1"/>
            <a:r>
              <a:rPr lang="en-US" dirty="0"/>
              <a:t>Color spaces to make things interoperable</a:t>
            </a:r>
          </a:p>
          <a:p>
            <a:r>
              <a:rPr lang="en-US" dirty="0"/>
              <a:t>Texture Features</a:t>
            </a:r>
          </a:p>
          <a:p>
            <a:pPr lvl="1"/>
            <a:r>
              <a:rPr lang="en-US" dirty="0"/>
              <a:t>Texture Browsing Descriptor - which defines granularity/coarseness, regularity, and direction. </a:t>
            </a:r>
          </a:p>
          <a:p>
            <a:pPr lvl="1"/>
            <a:r>
              <a:rPr lang="en-US" dirty="0"/>
              <a:t>Homogeneous Texture Descriptor - which is based on Gabor filter bank</a:t>
            </a:r>
          </a:p>
          <a:p>
            <a:pPr lvl="1"/>
            <a:r>
              <a:rPr lang="en-US" dirty="0"/>
              <a:t>Edge Histogram</a:t>
            </a:r>
          </a:p>
          <a:p>
            <a:pPr lvl="1"/>
            <a:r>
              <a:rPr lang="en-US" dirty="0" err="1"/>
              <a:t>Haralick</a:t>
            </a:r>
            <a:r>
              <a:rPr lang="en-US" dirty="0"/>
              <a:t> Features</a:t>
            </a:r>
          </a:p>
          <a:p>
            <a:pPr lvl="1"/>
            <a:r>
              <a:rPr lang="en-US" dirty="0"/>
              <a:t>edge detectors</a:t>
            </a:r>
          </a:p>
          <a:p>
            <a:pPr lvl="1"/>
            <a:r>
              <a:rPr lang="en-US" dirty="0"/>
              <a:t>corner detectors</a:t>
            </a:r>
          </a:p>
          <a:p>
            <a:pPr lvl="1"/>
            <a:r>
              <a:rPr lang="en-US" dirty="0"/>
              <a:t>blob detectors</a:t>
            </a:r>
          </a:p>
          <a:p>
            <a:pPr lvl="1"/>
            <a:r>
              <a:rPr lang="en-US" dirty="0"/>
              <a:t>ridge detectors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FAD63-9B7F-4E71-B10C-1F76E8502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Shape Descriptors</a:t>
            </a:r>
          </a:p>
          <a:p>
            <a:pPr lvl="1"/>
            <a:r>
              <a:rPr lang="en-US" dirty="0"/>
              <a:t>Region based descriptors are scalar attributes of shape under consideration - such as area, </a:t>
            </a:r>
            <a:r>
              <a:rPr lang="en-US" dirty="0" err="1"/>
              <a:t>ecentricities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Contour based which captures actual characteristic shape features</a:t>
            </a:r>
          </a:p>
          <a:p>
            <a:pPr lvl="1"/>
            <a:r>
              <a:rPr lang="en-US" dirty="0"/>
              <a:t>3D descriptors</a:t>
            </a:r>
          </a:p>
          <a:p>
            <a:r>
              <a:rPr lang="en-US" dirty="0"/>
              <a:t>Motion Descriptors for Video</a:t>
            </a:r>
          </a:p>
          <a:p>
            <a:pPr lvl="1"/>
            <a:r>
              <a:rPr lang="en-US" dirty="0"/>
              <a:t>Camera Motion (3-D camera motion parameters)</a:t>
            </a:r>
          </a:p>
          <a:p>
            <a:pPr lvl="1"/>
            <a:r>
              <a:rPr lang="en-US" dirty="0"/>
              <a:t>Motion Trajectory (of objects in the scene) [e.g. extracted by tracking algorithms] Parametric Motion (e.g. motion vectors, which allows description of motion of scene. But it can be more complex models on various objects).</a:t>
            </a:r>
          </a:p>
          <a:p>
            <a:pPr lvl="1"/>
            <a:r>
              <a:rPr lang="en-US" dirty="0"/>
              <a:t>Activity which is more of a semantic descriptor.</a:t>
            </a:r>
          </a:p>
          <a:p>
            <a:r>
              <a:rPr lang="en-US" dirty="0"/>
              <a:t>Local Binary and Ternary Patterns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BFBAE3-CDEE-4BDE-9E0A-CE3C7EA0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5EAD93-EFBF-4F4E-86FD-E2C5359D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5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F392-EE2F-4021-A8E9-FAC9629A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721C-F40E-481B-BF00-6FCAE4C29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Text Vectorization</a:t>
            </a:r>
          </a:p>
          <a:p>
            <a:r>
              <a:rPr lang="en-US" sz="2800" dirty="0"/>
              <a:t>Text Frequencies</a:t>
            </a:r>
          </a:p>
          <a:p>
            <a:pPr lvl="1"/>
            <a:r>
              <a:rPr lang="en-US" sz="2400" dirty="0"/>
              <a:t>TF</a:t>
            </a:r>
          </a:p>
          <a:p>
            <a:pPr lvl="1"/>
            <a:r>
              <a:rPr lang="en-US" sz="2400" dirty="0"/>
              <a:t>IDF</a:t>
            </a:r>
          </a:p>
          <a:p>
            <a:pPr lvl="1"/>
            <a:r>
              <a:rPr lang="en-US" sz="2400" dirty="0"/>
              <a:t>TF-IDF</a:t>
            </a:r>
          </a:p>
          <a:p>
            <a:r>
              <a:rPr lang="en-US" sz="2800" dirty="0"/>
              <a:t>Bag of 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68DF-25EA-4AE2-AA45-6A575CDEE1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Word Embedding</a:t>
            </a:r>
          </a:p>
          <a:p>
            <a:pPr lvl="1"/>
            <a:r>
              <a:rPr lang="en-US" sz="2400" dirty="0" err="1"/>
              <a:t>WordtoVec</a:t>
            </a:r>
            <a:r>
              <a:rPr lang="en-US" sz="2400" dirty="0"/>
              <a:t> (Google)</a:t>
            </a:r>
          </a:p>
          <a:p>
            <a:pPr lvl="1"/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Global Vectors or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GloVe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(Stanford)</a:t>
            </a:r>
          </a:p>
          <a:p>
            <a:pPr lvl="1"/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fastText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(Facebook)</a:t>
            </a:r>
            <a:endParaRPr lang="en-US" sz="2400" dirty="0"/>
          </a:p>
          <a:p>
            <a:endParaRPr lang="LID4096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F200-A17F-4F35-AB8D-C5725C97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EA91-5220-46C8-9927-7566F1A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68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F013A5-A4D2-4CBA-A84C-E0D114BF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C51E08-AF11-4DAC-8191-1B537B0B8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target output</a:t>
                </a:r>
              </a:p>
              <a:p>
                <a:r>
                  <a:rPr lang="en-US" dirty="0"/>
                  <a:t>Start with some w and b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the values of b and w</a:t>
                </a:r>
                <a:endParaRPr lang="LID4096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8C51E08-AF11-4DAC-8191-1B537B0B8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AFC25B-EF73-4BFC-83DB-29B545F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49EC90-D297-4A16-909A-D2F8F023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47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78E2-774A-4002-B84A-1A6E4C15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Descend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9E516-8BEE-4DB9-9C48-7F91507CD3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actual 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9E516-8BEE-4DB9-9C48-7F91507CD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086" t="-19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1AA061C-F0D1-4FBB-AE24-CF0C22FD4C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𝑦𝑝</m:t>
                    </m:r>
                  </m:oMath>
                </a14:m>
                <a:r>
                  <a:rPr lang="en-US" dirty="0"/>
                  <a:t> is the predicted output</a:t>
                </a:r>
              </a:p>
              <a:p>
                <a:r>
                  <a:rPr lang="en-US" dirty="0"/>
                  <a:t>LR is the learning rate</a:t>
                </a:r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1AA061C-F0D1-4FBB-AE24-CF0C22FD4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086" t="-19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E842-0C60-43BD-8A68-CCA7482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B0AD-E35B-4CAB-AD67-78681826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3B18FD7-A717-480B-87A7-45DDBCAE25B3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616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309</TotalTime>
  <Words>2151</Words>
  <Application>Microsoft Office PowerPoint</Application>
  <PresentationFormat>Widescreen</PresentationFormat>
  <Paragraphs>750</Paragraphs>
  <Slides>38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Century Schoolbook</vt:lpstr>
      <vt:lpstr>charter</vt:lpstr>
      <vt:lpstr>Wingdings 2</vt:lpstr>
      <vt:lpstr>View</vt:lpstr>
      <vt:lpstr>CS4104 Applied Machine Learning</vt:lpstr>
      <vt:lpstr>PowerPoint Presentation</vt:lpstr>
      <vt:lpstr>Machine Learning</vt:lpstr>
      <vt:lpstr>Un-Supervised Learning</vt:lpstr>
      <vt:lpstr>Supervised Learning</vt:lpstr>
      <vt:lpstr>Image Features</vt:lpstr>
      <vt:lpstr>Text Features</vt:lpstr>
      <vt:lpstr>Learning by examples</vt:lpstr>
      <vt:lpstr>Gradient Descend</vt:lpstr>
      <vt:lpstr>Deep Learning</vt:lpstr>
      <vt:lpstr>PowerPoint Presentation</vt:lpstr>
      <vt:lpstr>Anatomy of a deep neural network</vt:lpstr>
      <vt:lpstr>Layers</vt:lpstr>
      <vt:lpstr>Input data and targets</vt:lpstr>
      <vt:lpstr>Loss function</vt:lpstr>
      <vt:lpstr>Optimizer</vt:lpstr>
      <vt:lpstr>Anatomy of a deep neural network</vt:lpstr>
      <vt:lpstr>Frameworks for DL</vt:lpstr>
      <vt:lpstr>Deep learning frameworks</vt:lpstr>
      <vt:lpstr>Convolution Neural Networks</vt:lpstr>
      <vt:lpstr>CS4104 Applied Machine Learning</vt:lpstr>
      <vt:lpstr>LeNet (Yann LeCun 1989)</vt:lpstr>
      <vt:lpstr>Convolution</vt:lpstr>
      <vt:lpstr>Convolution</vt:lpstr>
      <vt:lpstr>Pooling</vt:lpstr>
      <vt:lpstr>Fully Connected Layer</vt:lpstr>
      <vt:lpstr>Recurrent Nets: LSTMs (1997)</vt:lpstr>
      <vt:lpstr>Convolutional NNs</vt:lpstr>
      <vt:lpstr>VGG (Visual Geometry Group)</vt:lpstr>
      <vt:lpstr>Parameters</vt:lpstr>
      <vt:lpstr>Deep Mind: Reinforcement Learning</vt:lpstr>
      <vt:lpstr>ResNet</vt:lpstr>
      <vt:lpstr>Residual Block</vt:lpstr>
      <vt:lpstr>Language Translation (2016)</vt:lpstr>
      <vt:lpstr>DenseNet</vt:lpstr>
      <vt:lpstr>Image Classification DL Models</vt:lpstr>
      <vt:lpstr>Image Classification DL Models</vt:lpstr>
      <vt:lpstr>Image Classification DL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Khan</dc:creator>
  <cp:lastModifiedBy>Zeshan Khan</cp:lastModifiedBy>
  <cp:revision>332</cp:revision>
  <dcterms:created xsi:type="dcterms:W3CDTF">2021-12-06T16:05:40Z</dcterms:created>
  <dcterms:modified xsi:type="dcterms:W3CDTF">2021-12-23T05:08:04Z</dcterms:modified>
</cp:coreProperties>
</file>