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86DB2B38-03BB-424B-ABCC-EC919444D25E}" type="datetime">
              <a:rPr b="0" lang="en-US" sz="1200" spc="-1" strike="noStrike">
                <a:solidFill>
                  <a:srgbClr val="8b8b8b"/>
                </a:solidFill>
                <a:latin typeface="Calibri"/>
              </a:rPr>
              <a:t>3/29/22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FE405C3-355C-4924-AE9A-2578BD4900C9}"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3ED9C9FE-2D90-4B7F-AF81-E0C3307D97A5}" type="datetime">
              <a:rPr b="0" lang="en-US" sz="1200" spc="-1" strike="noStrike">
                <a:solidFill>
                  <a:srgbClr val="8b8b8b"/>
                </a:solidFill>
                <a:latin typeface="Calibri"/>
              </a:rPr>
              <a:t>3/29/22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E49E2BD5-57B4-48EA-AD65-7DDCE8436760}"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Computer Modeling and Simulation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 14</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Continuous Systems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Systems where the change in the system variable is proportional to the quantity of that system variable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Population growth models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Profits on income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Drug dosage model</a:t>
            </a:r>
            <a:endParaRPr b="0" lang="en-US" sz="2400" spc="-1" strike="noStrike">
              <a:solidFill>
                <a:srgbClr val="000000"/>
              </a:solidFill>
              <a:latin typeface="Calibri"/>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Population Growth Model</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Carrying Capacity: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a:t>
            </a:r>
            <a:r>
              <a:rPr b="1" lang="en-US" sz="2400" spc="-1" strike="noStrike">
                <a:solidFill>
                  <a:srgbClr val="000000"/>
                </a:solidFill>
                <a:latin typeface="Calibri"/>
              </a:rPr>
              <a:t>maximum</a:t>
            </a:r>
            <a:r>
              <a:rPr b="0" lang="en-US" sz="2400" spc="-1" strike="noStrike">
                <a:solidFill>
                  <a:srgbClr val="000000"/>
                </a:solidFill>
                <a:latin typeface="Calibri"/>
              </a:rPr>
              <a:t> population size of a biological species that can be sustained by that specific environment given the food, habitat, water, and other resources available.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Unconstrained Growth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carrying capacity is infinite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Constrained Growth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03">
                                            <p:txEl>
                                              <p:pRg st="0" end="0"/>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3">
                                            <p:txEl>
                                              <p:pRg st="2" end="2"/>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03">
                                            <p:txEl>
                                              <p:pRg st="4" end="4"/>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Unconstrained Growth Model (Malthusian Model)</a:t>
            </a:r>
            <a:endParaRPr b="0" lang="en-US"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Thomas Malthus gave the Malthusian Model in “An Essay on the Principle of Population (1798)”</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Popular definition of ”Malthusian”: population growth exponentially and food grows linearly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Malthusian Models</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 constraints, such as competition for food or a predator, exist on growth of the population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model where the rate of change of the population is </a:t>
            </a:r>
            <a:r>
              <a:rPr b="1" lang="en-US" sz="2800" spc="-1" strike="noStrike">
                <a:solidFill>
                  <a:srgbClr val="000000"/>
                </a:solidFill>
                <a:latin typeface="Calibri"/>
              </a:rPr>
              <a:t>directly proportional </a:t>
            </a:r>
            <a:r>
              <a:rPr b="0" lang="en-US" sz="2800" spc="-1" strike="noStrike">
                <a:solidFill>
                  <a:srgbClr val="000000"/>
                </a:solidFill>
                <a:latin typeface="Calibri"/>
              </a:rPr>
              <a:t>(</a:t>
            </a:r>
            <a:r>
              <a:rPr b="1" lang="en-US" sz="2800" spc="-1" strike="noStrike">
                <a:solidFill>
                  <a:srgbClr val="000000"/>
                </a:solidFill>
                <a:latin typeface="Calibri"/>
              </a:rPr>
              <a:t>∝</a:t>
            </a:r>
            <a:r>
              <a:rPr b="0" lang="en-US" sz="2800" spc="-1" strike="noStrike">
                <a:solidFill>
                  <a:srgbClr val="000000"/>
                </a:solidFill>
                <a:latin typeface="Calibri"/>
              </a:rPr>
              <a:t>) to the number of individuals in the population.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constant </a:t>
            </a:r>
            <a:r>
              <a:rPr b="0" i="1" lang="en-US" sz="2800" spc="-1" strike="noStrike">
                <a:solidFill>
                  <a:srgbClr val="000000"/>
                </a:solidFill>
                <a:latin typeface="Calibri"/>
              </a:rPr>
              <a:t>r </a:t>
            </a:r>
            <a:r>
              <a:rPr b="0" lang="en-US" sz="2800" spc="-1" strike="noStrike">
                <a:solidFill>
                  <a:srgbClr val="000000"/>
                </a:solidFill>
                <a:latin typeface="Calibri"/>
              </a:rPr>
              <a:t>is the </a:t>
            </a:r>
            <a:r>
              <a:rPr b="1" lang="en-US" sz="2800" spc="-1" strike="noStrike">
                <a:solidFill>
                  <a:srgbClr val="000000"/>
                </a:solidFill>
                <a:latin typeface="Calibri"/>
              </a:rPr>
              <a:t>growth rate</a:t>
            </a:r>
            <a:r>
              <a:rPr b="0" lang="en-US" sz="2800" spc="-1" strike="noStrike">
                <a:solidFill>
                  <a:srgbClr val="000000"/>
                </a:solidFill>
                <a:latin typeface="Calibri"/>
              </a:rPr>
              <a:t>, or </a:t>
            </a:r>
            <a:r>
              <a:rPr b="1" lang="en-US" sz="2800" spc="-1" strike="noStrike">
                <a:solidFill>
                  <a:srgbClr val="000000"/>
                </a:solidFill>
                <a:latin typeface="Calibri"/>
              </a:rPr>
              <a:t>instantaneous growth rate</a:t>
            </a:r>
            <a:r>
              <a:rPr b="0" lang="en-US" sz="2800" spc="-1" strike="noStrike">
                <a:solidFill>
                  <a:srgbClr val="000000"/>
                </a:solidFill>
                <a:latin typeface="Calibri"/>
              </a:rPr>
              <a:t>, or </a:t>
            </a:r>
            <a:r>
              <a:rPr b="1" lang="en-US" sz="2800" spc="-1" strike="noStrike">
                <a:solidFill>
                  <a:srgbClr val="000000"/>
                </a:solidFill>
                <a:latin typeface="Calibri"/>
              </a:rPr>
              <a:t>continuous growth rate</a:t>
            </a:r>
            <a:r>
              <a:rPr b="0" lang="en-US" sz="2800" spc="-1" strike="noStrike">
                <a:solidFill>
                  <a:srgbClr val="000000"/>
                </a:solidFill>
                <a:latin typeface="Calibri"/>
              </a:rPr>
              <a:t>, while </a:t>
            </a:r>
            <a:r>
              <a:rPr b="0" i="1" lang="en-US" sz="2800" spc="-1" strike="noStrike">
                <a:solidFill>
                  <a:srgbClr val="000000"/>
                </a:solidFill>
                <a:latin typeface="Calibri"/>
              </a:rPr>
              <a:t>dP/dt </a:t>
            </a:r>
            <a:r>
              <a:rPr b="0" lang="en-US" sz="2800" spc="-1" strike="noStrike">
                <a:solidFill>
                  <a:srgbClr val="000000"/>
                </a:solidFill>
                <a:latin typeface="Calibri"/>
              </a:rPr>
              <a:t>is the </a:t>
            </a:r>
            <a:r>
              <a:rPr b="1" lang="en-US" sz="2800" spc="-1" strike="noStrike">
                <a:solidFill>
                  <a:srgbClr val="000000"/>
                </a:solidFill>
                <a:latin typeface="Calibri"/>
              </a:rPr>
              <a:t>rate of change of the population</a:t>
            </a:r>
            <a:r>
              <a:rPr b="0" lang="en-US" sz="2800" spc="-1" strike="noStrike">
                <a:solidFill>
                  <a:srgbClr val="000000"/>
                </a:solidFill>
                <a:latin typeface="Calibri"/>
              </a:rPr>
              <a:t>.</a:t>
            </a:r>
            <a:endParaRPr b="0" lang="en-US" sz="2800" spc="-1" strike="noStrike">
              <a:solidFill>
                <a:srgbClr val="000000"/>
              </a:solidFill>
              <a:latin typeface="Calibri"/>
            </a:endParaRPr>
          </a:p>
        </p:txBody>
      </p:sp>
      <p:pic>
        <p:nvPicPr>
          <p:cNvPr id="108" name="Picture 3" descr=""/>
          <p:cNvPicPr/>
          <p:nvPr/>
        </p:nvPicPr>
        <p:blipFill>
          <a:blip r:embed="rId1"/>
          <a:stretch/>
        </p:blipFill>
        <p:spPr>
          <a:xfrm>
            <a:off x="4799880" y="3108960"/>
            <a:ext cx="1241640" cy="983520"/>
          </a:xfrm>
          <a:prstGeom prst="rect">
            <a:avLst/>
          </a:prstGeom>
          <a:ln>
            <a:noFill/>
          </a:ln>
        </p:spPr>
      </p:pic>
      <p:pic>
        <p:nvPicPr>
          <p:cNvPr id="109" name="Picture 4" descr=""/>
          <p:cNvPicPr/>
          <p:nvPr/>
        </p:nvPicPr>
        <p:blipFill>
          <a:blip r:embed="rId2"/>
          <a:stretch/>
        </p:blipFill>
        <p:spPr>
          <a:xfrm>
            <a:off x="4775400" y="4083840"/>
            <a:ext cx="1351080" cy="853920"/>
          </a:xfrm>
          <a:prstGeom prst="rect">
            <a:avLst/>
          </a:prstGeom>
          <a:ln>
            <a:noFill/>
          </a:ln>
        </p:spPr>
      </p:pic>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07">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Differential Equation</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Consider a bacterial population of size 100, an instantaneous growth rate of 10% = 0.10, and time measured in hours. Thus, we have </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dP / dt  </a:t>
            </a:r>
            <a:r>
              <a:rPr b="0" lang="en-US" sz="2800" spc="-1" strike="noStrike">
                <a:solidFill>
                  <a:srgbClr val="000000"/>
                </a:solidFill>
                <a:latin typeface="Calibri"/>
              </a:rPr>
              <a:t>= 0.10</a:t>
            </a:r>
            <a:r>
              <a:rPr b="0" i="1" lang="en-US" sz="2800" spc="-1" strike="noStrike">
                <a:solidFill>
                  <a:srgbClr val="000000"/>
                </a:solidFill>
                <a:latin typeface="Calibri"/>
              </a:rPr>
              <a:t>P</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with </a:t>
            </a:r>
            <a:r>
              <a:rPr b="0" i="1" lang="en-US" sz="2800" spc="-1" strike="noStrike">
                <a:solidFill>
                  <a:srgbClr val="000000"/>
                </a:solidFill>
                <a:latin typeface="Calibri"/>
              </a:rPr>
              <a:t>P</a:t>
            </a:r>
            <a:r>
              <a:rPr b="0" lang="en-US" sz="2800" spc="-1" strike="noStrike" baseline="-25000">
                <a:solidFill>
                  <a:srgbClr val="000000"/>
                </a:solidFill>
                <a:latin typeface="Calibri"/>
              </a:rPr>
              <a:t>0</a:t>
            </a:r>
            <a:r>
              <a:rPr b="0" lang="en-US" sz="2800" spc="-1" strike="noStrike">
                <a:solidFill>
                  <a:srgbClr val="000000"/>
                </a:solidFill>
                <a:latin typeface="Calibri"/>
              </a:rPr>
              <a:t> = 100.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solution </a:t>
            </a:r>
            <a:r>
              <a:rPr b="0" lang="en-US" sz="2800" spc="-1" strike="noStrike">
                <a:solidFill>
                  <a:srgbClr val="000000"/>
                </a:solidFill>
                <a:latin typeface="Calibri"/>
              </a:rPr>
              <a:t>to this differential equation is a function, </a:t>
            </a:r>
            <a:r>
              <a:rPr b="0" i="1" lang="en-US" sz="2800" spc="-1" strike="noStrike">
                <a:solidFill>
                  <a:srgbClr val="000000"/>
                </a:solidFill>
                <a:latin typeface="Calibri"/>
              </a:rPr>
              <a:t>P</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whose derivative is 0.10</a:t>
            </a:r>
            <a:r>
              <a:rPr b="0" i="1" lang="en-US" sz="2800" spc="-1" strike="noStrike">
                <a:solidFill>
                  <a:srgbClr val="000000"/>
                </a:solidFill>
                <a:latin typeface="Calibri"/>
              </a:rPr>
              <a:t>P</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with </a:t>
            </a:r>
            <a:r>
              <a:rPr b="0" i="1" lang="en-US" sz="2800" spc="-1" strike="noStrike">
                <a:solidFill>
                  <a:srgbClr val="000000"/>
                </a:solidFill>
                <a:latin typeface="Calibri"/>
              </a:rPr>
              <a:t>P</a:t>
            </a:r>
            <a:r>
              <a:rPr b="0" i="1"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Variables in the Growth Population Model</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stock </a:t>
            </a:r>
            <a:r>
              <a:rPr b="0" lang="en-US" sz="2800" spc="-1" strike="noStrike">
                <a:solidFill>
                  <a:srgbClr val="000000"/>
                </a:solidFill>
                <a:latin typeface="Calibri"/>
              </a:rPr>
              <a:t>(</a:t>
            </a:r>
            <a:r>
              <a:rPr b="1" lang="en-US" sz="2800" spc="-1" strike="noStrike">
                <a:solidFill>
                  <a:srgbClr val="000000"/>
                </a:solidFill>
                <a:latin typeface="Calibri"/>
              </a:rPr>
              <a:t>box variable</a:t>
            </a:r>
            <a:r>
              <a:rPr b="0" lang="en-US" sz="2800" spc="-1" strike="noStrike">
                <a:solidFill>
                  <a:srgbClr val="000000"/>
                </a:solidFill>
                <a:latin typeface="Calibri"/>
              </a:rPr>
              <a:t>, or </a:t>
            </a:r>
            <a:r>
              <a:rPr b="1" lang="en-US" sz="2800" spc="-1" strike="noStrike">
                <a:solidFill>
                  <a:srgbClr val="000000"/>
                </a:solidFill>
                <a:latin typeface="Calibri"/>
              </a:rPr>
              <a:t>reservoir</a:t>
            </a:r>
            <a:r>
              <a:rPr b="0" lang="en-US" sz="2800" spc="-1" strike="noStrike">
                <a:solidFill>
                  <a:srgbClr val="000000"/>
                </a:solidFill>
                <a:latin typeface="Calibri"/>
              </a:rPr>
              <a:t>), such as </a:t>
            </a:r>
            <a:r>
              <a:rPr b="0" i="1" lang="en-US" sz="2800" spc="-1" strike="noStrike">
                <a:solidFill>
                  <a:srgbClr val="000000"/>
                </a:solidFill>
                <a:latin typeface="Calibri"/>
              </a:rPr>
              <a:t>population</a:t>
            </a:r>
            <a:r>
              <a:rPr b="0" lang="en-US" sz="2800" spc="-1" strike="noStrike">
                <a:solidFill>
                  <a:srgbClr val="000000"/>
                </a:solidFill>
                <a:latin typeface="Calibri"/>
              </a:rPr>
              <a:t>, accumulates with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By contrast, a </a:t>
            </a:r>
            <a:r>
              <a:rPr b="1" lang="en-US" sz="2800" spc="-1" strike="noStrike">
                <a:solidFill>
                  <a:srgbClr val="000000"/>
                </a:solidFill>
                <a:latin typeface="Calibri"/>
              </a:rPr>
              <a:t>converter </a:t>
            </a:r>
            <a:r>
              <a:rPr b="0" lang="en-US" sz="2800" spc="-1" strike="noStrike">
                <a:solidFill>
                  <a:srgbClr val="000000"/>
                </a:solidFill>
                <a:latin typeface="Calibri"/>
              </a:rPr>
              <a:t>(</a:t>
            </a:r>
            <a:r>
              <a:rPr b="1" lang="en-US" sz="2800" spc="-1" strike="noStrike">
                <a:solidFill>
                  <a:srgbClr val="000000"/>
                </a:solidFill>
                <a:latin typeface="Calibri"/>
              </a:rPr>
              <a:t>variable-auxiliary/constant</a:t>
            </a:r>
            <a:r>
              <a:rPr b="0" lang="en-US" sz="2800" spc="-1" strike="noStrike">
                <a:solidFill>
                  <a:srgbClr val="000000"/>
                </a:solidFill>
                <a:latin typeface="Calibri"/>
              </a:rPr>
              <a:t>, or </a:t>
            </a:r>
            <a:r>
              <a:rPr b="1" lang="en-US" sz="2800" spc="-1" strike="noStrike">
                <a:solidFill>
                  <a:srgbClr val="000000"/>
                </a:solidFill>
                <a:latin typeface="Calibri"/>
              </a:rPr>
              <a:t>formula</a:t>
            </a:r>
            <a:r>
              <a:rPr b="0" lang="en-US" sz="2800" spc="-1" strike="noStrike">
                <a:solidFill>
                  <a:srgbClr val="000000"/>
                </a:solidFill>
                <a:latin typeface="Calibri"/>
              </a:rPr>
              <a:t>), such as </a:t>
            </a:r>
            <a:r>
              <a:rPr b="0" i="1" lang="en-US" sz="2800" spc="-1" strike="noStrike">
                <a:solidFill>
                  <a:srgbClr val="000000"/>
                </a:solidFill>
                <a:latin typeface="Calibri"/>
              </a:rPr>
              <a:t>growth_rate</a:t>
            </a:r>
            <a:r>
              <a:rPr b="0" lang="en-US" sz="2800" spc="-1" strike="noStrike">
                <a:solidFill>
                  <a:srgbClr val="000000"/>
                </a:solidFill>
                <a:latin typeface="Calibri"/>
              </a:rPr>
              <a:t>, does not accumulate but stores an equation or a constant.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growth is the additional number of organisms that join the population. Thus, a </a:t>
            </a:r>
            <a:r>
              <a:rPr b="1" lang="en-US" sz="2800" spc="-1" strike="noStrike">
                <a:solidFill>
                  <a:srgbClr val="000000"/>
                </a:solidFill>
                <a:latin typeface="Calibri"/>
              </a:rPr>
              <a:t>flow </a:t>
            </a:r>
            <a:r>
              <a:rPr b="0" lang="en-US" sz="2800" spc="-1" strike="noStrike">
                <a:solidFill>
                  <a:srgbClr val="000000"/>
                </a:solidFill>
                <a:latin typeface="Calibri"/>
              </a:rPr>
              <a:t>(</a:t>
            </a:r>
            <a:r>
              <a:rPr b="1" lang="en-US" sz="2800" spc="-1" strike="noStrike">
                <a:solidFill>
                  <a:srgbClr val="000000"/>
                </a:solidFill>
                <a:latin typeface="Calibri"/>
              </a:rPr>
              <a:t>rate</a:t>
            </a:r>
            <a:r>
              <a:rPr b="0" lang="en-US" sz="2800" spc="-1" strike="noStrike">
                <a:solidFill>
                  <a:srgbClr val="000000"/>
                </a:solidFill>
                <a:latin typeface="Calibri"/>
              </a:rPr>
              <a:t>), such as </a:t>
            </a:r>
            <a:r>
              <a:rPr b="0" i="1" lang="en-US" sz="2800" spc="-1" strike="noStrike">
                <a:solidFill>
                  <a:srgbClr val="000000"/>
                </a:solidFill>
                <a:latin typeface="Calibri"/>
              </a:rPr>
              <a:t>growth</a:t>
            </a:r>
            <a:r>
              <a:rPr b="0" lang="en-US" sz="2800" spc="-1" strike="noStrike">
                <a:solidFill>
                  <a:srgbClr val="000000"/>
                </a:solidFill>
                <a:latin typeface="Calibri"/>
              </a:rPr>
              <a:t>, is an activity that changes the magnitude of a stock and represents a derivative.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both population and growth rate are necessary to determine the growth, we have </a:t>
            </a:r>
            <a:r>
              <a:rPr b="1" lang="en-US" sz="2800" spc="-1" strike="noStrike">
                <a:solidFill>
                  <a:srgbClr val="000000"/>
                </a:solidFill>
                <a:latin typeface="Calibri"/>
              </a:rPr>
              <a:t>arrows </a:t>
            </a:r>
            <a:r>
              <a:rPr b="0" lang="en-US" sz="2800" spc="-1" strike="noStrike">
                <a:solidFill>
                  <a:srgbClr val="000000"/>
                </a:solidFill>
                <a:latin typeface="Calibri"/>
              </a:rPr>
              <a:t>(</a:t>
            </a:r>
            <a:r>
              <a:rPr b="1" lang="en-US" sz="2800" spc="-1" strike="noStrike">
                <a:solidFill>
                  <a:srgbClr val="000000"/>
                </a:solidFill>
                <a:latin typeface="Calibri"/>
              </a:rPr>
              <a:t>connectors</a:t>
            </a:r>
            <a:r>
              <a:rPr b="0" lang="en-US" sz="2800" spc="-1" strike="noStrike">
                <a:solidFill>
                  <a:srgbClr val="000000"/>
                </a:solidFill>
                <a:latin typeface="Calibri"/>
              </a:rPr>
              <a:t>, or </a:t>
            </a:r>
            <a:r>
              <a:rPr b="1" lang="en-US" sz="2800" spc="-1" strike="noStrike">
                <a:solidFill>
                  <a:srgbClr val="000000"/>
                </a:solidFill>
                <a:latin typeface="Calibri"/>
              </a:rPr>
              <a:t>arcs</a:t>
            </a:r>
            <a:r>
              <a:rPr b="0" lang="en-US" sz="2800" spc="-1" strike="noStrike">
                <a:solidFill>
                  <a:srgbClr val="000000"/>
                </a:solidFill>
                <a:latin typeface="Calibri"/>
              </a:rPr>
              <a:t>) from these quantities to the flow indicator.</a:t>
            </a:r>
            <a:endParaRPr b="0" lang="en-US" sz="2800" spc="-1" strike="noStrike">
              <a:solidFill>
                <a:srgbClr val="000000"/>
              </a:solidFill>
              <a:latin typeface="Calibri"/>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Graphical representation of model</a:t>
            </a:r>
            <a:endParaRPr b="0" lang="en-US" sz="4400" spc="-1" strike="noStrike">
              <a:solidFill>
                <a:srgbClr val="000000"/>
              </a:solidFill>
              <a:latin typeface="Calibri"/>
            </a:endParaRPr>
          </a:p>
        </p:txBody>
      </p:sp>
      <p:pic>
        <p:nvPicPr>
          <p:cNvPr id="115" name="Content Placeholder 3" descr=""/>
          <p:cNvPicPr/>
          <p:nvPr/>
        </p:nvPicPr>
        <p:blipFill>
          <a:blip r:embed="rId1"/>
          <a:stretch/>
        </p:blipFill>
        <p:spPr>
          <a:xfrm>
            <a:off x="2809800" y="2010600"/>
            <a:ext cx="6571800" cy="3981240"/>
          </a:xfrm>
          <a:prstGeom prst="rect">
            <a:avLst/>
          </a:prstGeom>
          <a:ln>
            <a:noFill/>
          </a:ln>
        </p:spPr>
      </p:pic>
      <p:sp>
        <p:nvSpPr>
          <p:cNvPr id="116" name="CustomShape 2"/>
          <p:cNvSpPr/>
          <p:nvPr/>
        </p:nvSpPr>
        <p:spPr>
          <a:xfrm>
            <a:off x="2023560" y="5992200"/>
            <a:ext cx="851976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Diagrams of population models where growth rate is proportional to population:</a:t>
            </a:r>
            <a:endParaRPr b="0" lang="en-US" sz="1800" spc="-1" strike="noStrike">
              <a:latin typeface="Arial"/>
            </a:endParaRPr>
          </a:p>
          <a:p>
            <a:pPr>
              <a:lnSpc>
                <a:spcPct val="100000"/>
              </a:lnSpc>
            </a:pPr>
            <a:r>
              <a:rPr b="0" lang="en-US" sz="1800" spc="-1" strike="noStrike">
                <a:solidFill>
                  <a:srgbClr val="000000"/>
                </a:solidFill>
                <a:latin typeface="Calibri"/>
              </a:rPr>
              <a:t>(a) </a:t>
            </a:r>
            <a:r>
              <a:rPr b="0" i="1" lang="en-US" sz="1800" spc="-1" strike="noStrike">
                <a:solidFill>
                  <a:srgbClr val="000000"/>
                </a:solidFill>
                <a:latin typeface="Calibri"/>
              </a:rPr>
              <a:t>Berkeley Madonna® </a:t>
            </a:r>
            <a:r>
              <a:rPr b="0" lang="en-US" sz="1800" spc="-1" strike="noStrike">
                <a:solidFill>
                  <a:srgbClr val="000000"/>
                </a:solidFill>
                <a:latin typeface="Calibri"/>
              </a:rPr>
              <a:t>(b) </a:t>
            </a:r>
            <a:r>
              <a:rPr b="0" i="1" lang="en-US" sz="1800" spc="-1" strike="noStrike">
                <a:solidFill>
                  <a:srgbClr val="000000"/>
                </a:solidFill>
                <a:latin typeface="Calibri"/>
              </a:rPr>
              <a:t>STELLA® </a:t>
            </a:r>
            <a:r>
              <a:rPr b="0" lang="en-US" sz="1800" spc="-1" strike="noStrike">
                <a:solidFill>
                  <a:srgbClr val="000000"/>
                </a:solidFill>
                <a:latin typeface="Calibri"/>
              </a:rPr>
              <a:t>(c) </a:t>
            </a:r>
            <a:r>
              <a:rPr b="0" i="1" lang="en-US" sz="1800" spc="-1" strike="noStrike">
                <a:solidFill>
                  <a:srgbClr val="000000"/>
                </a:solidFill>
                <a:latin typeface="Calibri"/>
              </a:rPr>
              <a:t>Vensim PLE® </a:t>
            </a:r>
            <a:r>
              <a:rPr b="0" lang="en-US" sz="1800" spc="-1" strike="noStrike">
                <a:solidFill>
                  <a:srgbClr val="000000"/>
                </a:solidFill>
                <a:latin typeface="Calibri"/>
              </a:rPr>
              <a:t>(d) Text’s format</a:t>
            </a:r>
            <a:endParaRPr b="0" lang="en-US" sz="1800" spc="-1" strike="noStrike">
              <a:latin typeface="Arial"/>
            </a:endParaRPr>
          </a:p>
        </p:txBody>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Differential Equation</a:t>
            </a:r>
            <a:endParaRPr b="0" lang="en-US" sz="4400" spc="-1" strike="noStrike">
              <a:solidFill>
                <a:srgbClr val="000000"/>
              </a:solidFill>
              <a:latin typeface="Calibri"/>
            </a:endParaRPr>
          </a:p>
        </p:txBody>
      </p:sp>
      <p:pic>
        <p:nvPicPr>
          <p:cNvPr id="118" name="Content Placeholder 3" descr=""/>
          <p:cNvPicPr/>
          <p:nvPr/>
        </p:nvPicPr>
        <p:blipFill>
          <a:blip r:embed="rId1"/>
          <a:stretch/>
        </p:blipFill>
        <p:spPr>
          <a:xfrm>
            <a:off x="928800" y="1780920"/>
            <a:ext cx="9964080" cy="2802960"/>
          </a:xfrm>
          <a:prstGeom prst="rect">
            <a:avLst/>
          </a:prstGeom>
          <a:ln>
            <a:noFill/>
          </a:ln>
        </p:spPr>
      </p:pic>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Solution to Differential Equations</a:t>
            </a:r>
            <a:endParaRPr b="0" lang="en-US" sz="44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Analytical Solution using Integration</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Numerical Methods</a:t>
            </a:r>
            <a:endParaRPr b="0" lang="en-US" sz="2800" spc="-1" strike="noStrike">
              <a:solidFill>
                <a:srgbClr val="000000"/>
              </a:solidFill>
              <a:latin typeface="Calibri"/>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Analytical Solution Using Integrals</a:t>
            </a:r>
            <a:endParaRPr b="0" lang="en-US" sz="4400" spc="-1" strike="noStrike">
              <a:solidFill>
                <a:srgbClr val="000000"/>
              </a:solidFill>
              <a:latin typeface="Calibri"/>
            </a:endParaRPr>
          </a:p>
        </p:txBody>
      </p:sp>
      <p:sp>
        <p:nvSpPr>
          <p:cNvPr id="12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solve the differential equation </a:t>
            </a:r>
            <a:r>
              <a:rPr b="0" i="1" lang="en-US" sz="2800" spc="-1" strike="noStrike">
                <a:solidFill>
                  <a:srgbClr val="000000"/>
                </a:solidFill>
                <a:latin typeface="Calibri"/>
              </a:rPr>
              <a:t>dP/dt = </a:t>
            </a:r>
            <a:r>
              <a:rPr b="0" lang="en-US" sz="2800" spc="-1" strike="noStrike">
                <a:solidFill>
                  <a:srgbClr val="000000"/>
                </a:solidFill>
                <a:latin typeface="Calibri"/>
              </a:rPr>
              <a:t>= 0.10</a:t>
            </a:r>
            <a:r>
              <a:rPr b="0" i="1" lang="en-US" sz="2800" spc="-1" strike="noStrike">
                <a:solidFill>
                  <a:srgbClr val="000000"/>
                </a:solidFill>
                <a:latin typeface="Calibri"/>
              </a:rPr>
              <a:t>P </a:t>
            </a:r>
            <a:r>
              <a:rPr b="0" lang="en-US" sz="2800" spc="-1" strike="noStrike">
                <a:solidFill>
                  <a:srgbClr val="000000"/>
                </a:solidFill>
                <a:latin typeface="Calibri"/>
              </a:rPr>
              <a:t>using a technique called </a:t>
            </a:r>
            <a:r>
              <a:rPr b="1" lang="en-US" sz="2800" spc="-1" strike="noStrike">
                <a:solidFill>
                  <a:srgbClr val="000000"/>
                </a:solidFill>
                <a:latin typeface="Calibri"/>
              </a:rPr>
              <a:t>separation of variables</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Then, we integrate both sides of the equation, as follows: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23" name="Picture 3" descr=""/>
          <p:cNvPicPr/>
          <p:nvPr/>
        </p:nvPicPr>
        <p:blipFill>
          <a:blip r:embed="rId1"/>
          <a:stretch/>
        </p:blipFill>
        <p:spPr>
          <a:xfrm>
            <a:off x="3962880" y="2674800"/>
            <a:ext cx="1577880" cy="777600"/>
          </a:xfrm>
          <a:prstGeom prst="rect">
            <a:avLst/>
          </a:prstGeom>
          <a:ln>
            <a:noFill/>
          </a:ln>
        </p:spPr>
      </p:pic>
      <p:pic>
        <p:nvPicPr>
          <p:cNvPr id="124" name="Picture 4" descr=""/>
          <p:cNvPicPr/>
          <p:nvPr/>
        </p:nvPicPr>
        <p:blipFill>
          <a:blip r:embed="rId2"/>
          <a:stretch/>
        </p:blipFill>
        <p:spPr>
          <a:xfrm>
            <a:off x="3165480" y="4721760"/>
            <a:ext cx="4752000" cy="1253160"/>
          </a:xfrm>
          <a:prstGeom prst="rect">
            <a:avLst/>
          </a:prstGeom>
          <a:ln>
            <a:noFill/>
          </a:ln>
        </p:spPr>
      </p:pic>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Dynamic Systems</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Dynamic vs Static Systems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Dynamic Systems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Continuous Systems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Systems with rate proportional to the amount </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Population growth models</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Unconstrained</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Constrained</a:t>
            </a:r>
            <a:endParaRPr b="0" lang="en-US" sz="18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Drug Dosage Model</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Force and Motion</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Random Walk</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Discrete Systems</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Discrete Event Systems</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85">
                                            <p:txEl>
                                              <p:pRg st="4" end="4"/>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85">
                                            <p:txEl>
                                              <p:pRg st="5" end="5"/>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85">
                                            <p:txEl>
                                              <p:pRg st="6" end="6"/>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85">
                                            <p:txEl>
                                              <p:pRg st="7" end="7"/>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85">
                                            <p:txEl>
                                              <p:pRg st="8" end="8"/>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85">
                                            <p:txEl>
                                              <p:pRg st="9" end="9"/>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85">
                                            <p:txEl>
                                              <p:pRg st="10" end="10"/>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85">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Analytical Solution Using Integrals</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solve the differential equation </a:t>
            </a:r>
            <a:r>
              <a:rPr b="0" i="1" lang="en-US" sz="2800" spc="-1" strike="noStrike">
                <a:solidFill>
                  <a:srgbClr val="000000"/>
                </a:solidFill>
                <a:latin typeface="Calibri"/>
              </a:rPr>
              <a:t>dP/dt = </a:t>
            </a:r>
            <a:r>
              <a:rPr b="0" lang="en-US" sz="2800" spc="-1" strike="noStrike">
                <a:solidFill>
                  <a:srgbClr val="000000"/>
                </a:solidFill>
                <a:latin typeface="Calibri"/>
              </a:rPr>
              <a:t>= 0.10</a:t>
            </a:r>
            <a:r>
              <a:rPr b="0" i="1" lang="en-US" sz="2800" spc="-1" strike="noStrike">
                <a:solidFill>
                  <a:srgbClr val="000000"/>
                </a:solidFill>
                <a:latin typeface="Calibri"/>
              </a:rPr>
              <a:t>P </a:t>
            </a:r>
            <a:r>
              <a:rPr b="0" lang="en-US" sz="2800" spc="-1" strike="noStrike">
                <a:solidFill>
                  <a:srgbClr val="000000"/>
                </a:solidFill>
                <a:latin typeface="Calibri"/>
              </a:rPr>
              <a:t>using a technique called </a:t>
            </a:r>
            <a:r>
              <a:rPr b="1" lang="en-US" sz="2800" spc="-1" strike="noStrike">
                <a:solidFill>
                  <a:srgbClr val="000000"/>
                </a:solidFill>
                <a:latin typeface="Calibri"/>
              </a:rPr>
              <a:t>separation of variables</a:t>
            </a: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Then, we integrate both sides of the equation, as follows: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27" name="Picture 3" descr=""/>
          <p:cNvPicPr/>
          <p:nvPr/>
        </p:nvPicPr>
        <p:blipFill>
          <a:blip r:embed="rId1"/>
          <a:stretch/>
        </p:blipFill>
        <p:spPr>
          <a:xfrm>
            <a:off x="3962880" y="2674800"/>
            <a:ext cx="1577880" cy="777600"/>
          </a:xfrm>
          <a:prstGeom prst="rect">
            <a:avLst/>
          </a:prstGeom>
          <a:ln>
            <a:noFill/>
          </a:ln>
        </p:spPr>
      </p:pic>
      <p:pic>
        <p:nvPicPr>
          <p:cNvPr id="128" name="Picture 4" descr=""/>
          <p:cNvPicPr/>
          <p:nvPr/>
        </p:nvPicPr>
        <p:blipFill>
          <a:blip r:embed="rId2"/>
          <a:stretch/>
        </p:blipFill>
        <p:spPr>
          <a:xfrm>
            <a:off x="3165480" y="4721760"/>
            <a:ext cx="4752000" cy="1253160"/>
          </a:xfrm>
          <a:prstGeom prst="rect">
            <a:avLst/>
          </a:prstGeom>
          <a:ln>
            <a:noFill/>
          </a:ln>
        </p:spPr>
      </p:pic>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30" name="Picture 3" descr=""/>
          <p:cNvPicPr/>
          <p:nvPr/>
        </p:nvPicPr>
        <p:blipFill>
          <a:blip r:embed="rId1"/>
          <a:stretch/>
        </p:blipFill>
        <p:spPr>
          <a:xfrm>
            <a:off x="955080" y="2435400"/>
            <a:ext cx="9336240" cy="2899080"/>
          </a:xfrm>
          <a:prstGeom prst="rect">
            <a:avLst/>
          </a:prstGeom>
          <a:ln>
            <a:noFill/>
          </a:ln>
        </p:spPr>
      </p:pic>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Numerical Methods</a:t>
            </a:r>
            <a:endParaRPr b="0" lang="en-US"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Numerical methods are used when the analytical solution is not possible.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Euler Method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Runge Kutta Method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unconstrained growth model, we have the analytical solution but we will use the Euler method just to demonstrate the use of numerical methods in complex situations where the analytical solution doesn’t exist.</a:t>
            </a:r>
            <a:endParaRPr b="0" lang="en-US" sz="2800" spc="-1" strike="noStrike">
              <a:solidFill>
                <a:srgbClr val="000000"/>
              </a:solidFill>
              <a:latin typeface="Calibri"/>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Finite Difference Equation</a:t>
            </a:r>
            <a:endParaRPr b="0" lang="en-US"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Euler method uses finite difference equations</a:t>
            </a: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(new population) = (old population) + (change in population)</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or</a:t>
            </a:r>
            <a:endParaRPr b="0" lang="en-US" sz="2800" spc="-1" strike="noStrike">
              <a:solidFill>
                <a:srgbClr val="000000"/>
              </a:solidFill>
              <a:latin typeface="Calibri"/>
            </a:endParaRPr>
          </a:p>
          <a:p>
            <a:pPr algn="ctr">
              <a:lnSpc>
                <a:spcPct val="90000"/>
              </a:lnSpc>
              <a:spcBef>
                <a:spcPts val="1001"/>
              </a:spcBef>
            </a:pP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a:t>
            </a:r>
            <a:r>
              <a:rPr b="0" i="1" lang="en-US" sz="2800" spc="-1" strike="noStrike">
                <a:solidFill>
                  <a:srgbClr val="000000"/>
                </a:solidFill>
                <a:latin typeface="Calibri"/>
              </a:rPr>
              <a:t>population</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Δ</a:t>
            </a:r>
            <a:r>
              <a:rPr b="0" i="1" lang="en-US" sz="2800" spc="-1" strike="noStrike">
                <a:solidFill>
                  <a:srgbClr val="000000"/>
                </a:solidFill>
                <a:latin typeface="Calibri"/>
              </a:rPr>
              <a:t>population = 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above equation is called a </a:t>
            </a:r>
            <a:r>
              <a:rPr b="1" lang="en-US" sz="2800" spc="-1" strike="noStrike">
                <a:solidFill>
                  <a:srgbClr val="000000"/>
                </a:solidFill>
                <a:latin typeface="Calibri"/>
              </a:rPr>
              <a:t>finite difference equation.</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growth (dP/dt) = Δ</a:t>
            </a:r>
            <a:r>
              <a:rPr b="0" i="1" lang="en-US" sz="2800" spc="-1" strike="noStrike">
                <a:solidFill>
                  <a:srgbClr val="000000"/>
                </a:solidFill>
                <a:latin typeface="Calibri"/>
              </a:rPr>
              <a:t>population / </a:t>
            </a:r>
            <a:r>
              <a:rPr b="0" lang="en-US" sz="2800" spc="-1" strike="noStrike">
                <a:solidFill>
                  <a:srgbClr val="000000"/>
                </a:solidFill>
                <a:latin typeface="Calibri"/>
              </a:rPr>
              <a:t>Δtime</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growth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a:t>
            </a:r>
            <a:r>
              <a:rPr b="0" lang="en-US" sz="2800" spc="-1" strike="noStrike">
                <a:solidFill>
                  <a:srgbClr val="000000"/>
                </a:solidFill>
                <a:latin typeface="Calibri"/>
              </a:rPr>
              <a:t>) - </a:t>
            </a:r>
            <a:r>
              <a:rPr b="0" i="1" lang="en-US" sz="2800" spc="-1" strike="noStrike">
                <a:solidFill>
                  <a:srgbClr val="000000"/>
                </a:solidFill>
                <a:latin typeface="Calibri"/>
              </a:rPr>
              <a:t>population</a:t>
            </a:r>
            <a:r>
              <a:rPr b="0" lang="en-US" sz="2800" spc="-1" strike="noStrike">
                <a:solidFill>
                  <a:srgbClr val="000000"/>
                </a:solidFill>
                <a:latin typeface="Calibri"/>
              </a:rPr>
              <a:t>(</a:t>
            </a:r>
            <a:r>
              <a:rPr b="0" i="1" lang="en-US" sz="2800" spc="-1" strike="noStrike">
                <a:solidFill>
                  <a:srgbClr val="000000"/>
                </a:solidFill>
                <a:latin typeface="Calibri"/>
              </a:rPr>
              <a:t>t </a:t>
            </a:r>
            <a:r>
              <a:rPr b="0" lang="en-US" sz="2800" spc="-1" strike="noStrike">
                <a:solidFill>
                  <a:srgbClr val="000000"/>
                </a:solidFill>
                <a:latin typeface="Calibri"/>
              </a:rPr>
              <a:t>– Δ</a:t>
            </a:r>
            <a:r>
              <a:rPr b="0" i="1" lang="en-US" sz="2800" spc="-1" strike="noStrike">
                <a:solidFill>
                  <a:srgbClr val="000000"/>
                </a:solidFill>
                <a:latin typeface="Calibri"/>
              </a:rPr>
              <a:t>t</a:t>
            </a:r>
            <a:r>
              <a:rPr b="0" lang="en-US" sz="2800" spc="-1" strike="noStrike">
                <a:solidFill>
                  <a:srgbClr val="000000"/>
                </a:solidFill>
                <a:latin typeface="Calibri"/>
              </a:rPr>
              <a:t>) )/ Δtime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Computer programs and system dynamics tools employ such finite difference equations to solve differential equations.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Euler’s method</a:t>
            </a:r>
            <a:endParaRPr b="0" lang="en-US" sz="4400" spc="-1" strike="noStrike">
              <a:solidFill>
                <a:srgbClr val="000000"/>
              </a:solidFill>
              <a:latin typeface="Calibri"/>
            </a:endParaRPr>
          </a:p>
        </p:txBody>
      </p:sp>
      <p:sp>
        <p:nvSpPr>
          <p:cNvPr id="136" name="TextShape 2"/>
          <p:cNvSpPr txBox="1"/>
          <p:nvPr/>
        </p:nvSpPr>
        <p:spPr>
          <a:xfrm>
            <a:off x="838080" y="1825560"/>
            <a:ext cx="10515240" cy="481608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growth_rate = 0.10</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population(0) = 100</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growth(t) = growth_rate * population(t - Δt)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population(t) = population(t - Δt) + growth(t) * Δt</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Starting with </a:t>
            </a:r>
            <a:r>
              <a:rPr b="0" i="1" lang="en-US" sz="1800" spc="-1" strike="noStrike">
                <a:solidFill>
                  <a:srgbClr val="000000"/>
                </a:solidFill>
                <a:latin typeface="Calibri"/>
              </a:rPr>
              <a:t>P</a:t>
            </a:r>
            <a:r>
              <a:rPr b="0" lang="en-US" sz="1800" spc="-1" strike="noStrike" baseline="-25000">
                <a:solidFill>
                  <a:srgbClr val="000000"/>
                </a:solidFill>
                <a:latin typeface="Calibri"/>
              </a:rPr>
              <a:t>0</a:t>
            </a:r>
            <a:r>
              <a:rPr b="0" lang="en-US" sz="1800" spc="-1" strike="noStrike">
                <a:solidFill>
                  <a:srgbClr val="000000"/>
                </a:solidFill>
                <a:latin typeface="Calibri"/>
              </a:rPr>
              <a:t> = </a:t>
            </a:r>
            <a:r>
              <a:rPr b="0" i="1" lang="en-US" sz="1800" spc="-1" strike="noStrike">
                <a:solidFill>
                  <a:srgbClr val="000000"/>
                </a:solidFill>
                <a:latin typeface="Calibri"/>
              </a:rPr>
              <a:t>P</a:t>
            </a:r>
            <a:r>
              <a:rPr b="0" lang="en-US" sz="1800" spc="-1" strike="noStrike">
                <a:solidFill>
                  <a:srgbClr val="000000"/>
                </a:solidFill>
                <a:latin typeface="Calibri"/>
              </a:rPr>
              <a:t>(0) = 100 and using </a:t>
            </a:r>
            <a:r>
              <a:rPr b="0" i="1" lang="en-US" sz="1800" spc="-1" strike="noStrike">
                <a:solidFill>
                  <a:srgbClr val="000000"/>
                </a:solidFill>
                <a:latin typeface="Calibri"/>
              </a:rPr>
              <a:t>Δt </a:t>
            </a:r>
            <a:r>
              <a:rPr b="0" lang="en-US" sz="1800" spc="-1" strike="noStrike">
                <a:solidFill>
                  <a:srgbClr val="000000"/>
                </a:solidFill>
                <a:latin typeface="Calibri"/>
              </a:rPr>
              <a:t>= 8. In this situation, </a:t>
            </a:r>
            <a:r>
              <a:rPr b="0" i="1" lang="en-US" sz="1800" spc="-1" strike="noStrike">
                <a:solidFill>
                  <a:srgbClr val="000000"/>
                </a:solidFill>
                <a:latin typeface="Calibri"/>
              </a:rPr>
              <a:t>t </a:t>
            </a:r>
            <a:r>
              <a:rPr b="0" lang="en-US" sz="1800" spc="-1" strike="noStrike">
                <a:solidFill>
                  <a:srgbClr val="000000"/>
                </a:solidFill>
                <a:latin typeface="Calibri"/>
              </a:rPr>
              <a:t>= 8, </a:t>
            </a:r>
            <a:r>
              <a:rPr b="0" i="1" lang="en-US" sz="1800" spc="-1" strike="noStrike">
                <a:solidFill>
                  <a:srgbClr val="000000"/>
                </a:solidFill>
                <a:latin typeface="Calibri"/>
              </a:rPr>
              <a:t>t </a:t>
            </a:r>
            <a:r>
              <a:rPr b="0" lang="en-US" sz="1800" spc="-1" strike="noStrike">
                <a:solidFill>
                  <a:srgbClr val="000000"/>
                </a:solidFill>
                <a:latin typeface="Calibri"/>
              </a:rPr>
              <a:t>− </a:t>
            </a:r>
            <a:r>
              <a:rPr b="0" i="1" lang="en-US" sz="1800" spc="-1" strike="noStrike">
                <a:solidFill>
                  <a:srgbClr val="000000"/>
                </a:solidFill>
                <a:latin typeface="Calibri"/>
              </a:rPr>
              <a:t>Δt </a:t>
            </a:r>
            <a:r>
              <a:rPr b="0" lang="en-US" sz="1800" spc="-1" strike="noStrike">
                <a:solidFill>
                  <a:srgbClr val="000000"/>
                </a:solidFill>
                <a:latin typeface="Calibri"/>
              </a:rPr>
              <a:t>= 0, growth(t) is the derivative at that time is </a:t>
            </a:r>
            <a:r>
              <a:rPr b="0" i="1" lang="en-US" sz="1800" spc="-1" strike="noStrike">
                <a:solidFill>
                  <a:srgbClr val="000000"/>
                </a:solidFill>
                <a:latin typeface="Calibri"/>
              </a:rPr>
              <a:t>Pʹ</a:t>
            </a:r>
            <a:r>
              <a:rPr b="0" lang="en-US" sz="1800" spc="-1" strike="noStrike">
                <a:solidFill>
                  <a:srgbClr val="000000"/>
                </a:solidFill>
                <a:latin typeface="Calibri"/>
              </a:rPr>
              <a:t>(0) = 0.1(100) = 10, which is the slope of the tangent line to the curve </a:t>
            </a:r>
            <a:r>
              <a:rPr b="0" i="1" lang="en-US" sz="1800" spc="-1" strike="noStrike">
                <a:solidFill>
                  <a:srgbClr val="000000"/>
                </a:solidFill>
                <a:latin typeface="Calibri"/>
              </a:rPr>
              <a:t>P</a:t>
            </a:r>
            <a:r>
              <a:rPr b="0" lang="en-US" sz="1800" spc="-1" strike="noStrike">
                <a:solidFill>
                  <a:srgbClr val="000000"/>
                </a:solidFill>
                <a:latin typeface="Calibri"/>
              </a:rPr>
              <a:t>(</a:t>
            </a:r>
            <a:r>
              <a:rPr b="0" i="1" lang="en-US" sz="1800" spc="-1" strike="noStrike">
                <a:solidFill>
                  <a:srgbClr val="000000"/>
                </a:solidFill>
                <a:latin typeface="Calibri"/>
              </a:rPr>
              <a:t>t</a:t>
            </a:r>
            <a:r>
              <a:rPr b="0" lang="en-US" sz="1800" spc="-1" strike="noStrike">
                <a:solidFill>
                  <a:srgbClr val="000000"/>
                </a:solidFill>
                <a:latin typeface="Calibri"/>
              </a:rPr>
              <a:t>) at (0,100).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We multiply </a:t>
            </a:r>
            <a:r>
              <a:rPr b="0" i="1" lang="en-US" sz="1800" spc="-1" strike="noStrike">
                <a:solidFill>
                  <a:srgbClr val="000000"/>
                </a:solidFill>
                <a:latin typeface="Calibri"/>
              </a:rPr>
              <a:t>Δt</a:t>
            </a:r>
            <a:r>
              <a:rPr b="0" lang="en-US" sz="1800" spc="-1" strike="noStrike">
                <a:solidFill>
                  <a:srgbClr val="000000"/>
                </a:solidFill>
                <a:latin typeface="Calibri"/>
              </a:rPr>
              <a:t>, 8, by this derivative at the previous time step, 10, to obtain the estimated change in </a:t>
            </a:r>
            <a:r>
              <a:rPr b="0" i="1" lang="en-US" sz="1800" spc="-1" strike="noStrike">
                <a:solidFill>
                  <a:srgbClr val="000000"/>
                </a:solidFill>
                <a:latin typeface="Calibri"/>
              </a:rPr>
              <a:t>P</a:t>
            </a:r>
            <a:r>
              <a:rPr b="0" lang="en-US" sz="1800" spc="-1" strike="noStrike">
                <a:solidFill>
                  <a:srgbClr val="000000"/>
                </a:solidFill>
                <a:latin typeface="Calibri"/>
              </a:rPr>
              <a:t>, 80. </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800" spc="-1" strike="noStrike">
                <a:solidFill>
                  <a:srgbClr val="000000"/>
                </a:solidFill>
                <a:latin typeface="Calibri"/>
              </a:rPr>
              <a:t>Consequently, the estimate for </a:t>
            </a:r>
            <a:r>
              <a:rPr b="0" i="1" lang="en-US" sz="1800" spc="-1" strike="noStrike">
                <a:solidFill>
                  <a:srgbClr val="000000"/>
                </a:solidFill>
                <a:latin typeface="Calibri"/>
              </a:rPr>
              <a:t>P</a:t>
            </a:r>
            <a:r>
              <a:rPr b="0" lang="en-US" sz="1800" spc="-1" strike="noStrike" baseline="-25000">
                <a:solidFill>
                  <a:srgbClr val="000000"/>
                </a:solidFill>
                <a:latin typeface="Calibri"/>
              </a:rPr>
              <a:t>1</a:t>
            </a:r>
            <a:r>
              <a:rPr b="0" lang="en-US" sz="1800" spc="-1" strike="noStrike">
                <a:solidFill>
                  <a:srgbClr val="000000"/>
                </a:solidFill>
                <a:latin typeface="Calibri"/>
              </a:rPr>
              <a:t> is as follows:</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estimate for </a:t>
            </a:r>
            <a:r>
              <a:rPr b="0" i="1" lang="en-US" sz="1800" spc="-1" strike="noStrike">
                <a:solidFill>
                  <a:srgbClr val="000000"/>
                </a:solidFill>
                <a:latin typeface="Calibri"/>
              </a:rPr>
              <a:t>P</a:t>
            </a:r>
            <a:r>
              <a:rPr b="0" lang="en-US" sz="1800" spc="-1" strike="noStrike" baseline="-25000">
                <a:solidFill>
                  <a:srgbClr val="000000"/>
                </a:solidFill>
                <a:latin typeface="Calibri"/>
              </a:rPr>
              <a:t>1</a:t>
            </a:r>
            <a:r>
              <a:rPr b="0" lang="en-US" sz="1800" spc="-1" strike="noStrike">
                <a:solidFill>
                  <a:srgbClr val="000000"/>
                </a:solidFill>
                <a:latin typeface="Calibri"/>
              </a:rPr>
              <a:t> = previous value of </a:t>
            </a:r>
            <a:r>
              <a:rPr b="0" i="1" lang="en-US" sz="1800" spc="-1" strike="noStrike">
                <a:solidFill>
                  <a:srgbClr val="000000"/>
                </a:solidFill>
                <a:latin typeface="Calibri"/>
              </a:rPr>
              <a:t>P </a:t>
            </a:r>
            <a:r>
              <a:rPr b="0" lang="en-US" sz="1800" spc="-1" strike="noStrike">
                <a:solidFill>
                  <a:srgbClr val="000000"/>
                </a:solidFill>
                <a:latin typeface="Calibri"/>
              </a:rPr>
              <a:t>+ estimated change in </a:t>
            </a:r>
            <a:r>
              <a:rPr b="0" i="1" lang="en-US" sz="1800" spc="-1" strike="noStrike">
                <a:solidFill>
                  <a:srgbClr val="000000"/>
                </a:solidFill>
                <a:latin typeface="Calibri"/>
              </a:rPr>
              <a:t>P</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a:t>
            </a:r>
            <a:r>
              <a:rPr b="0" i="1" lang="en-US" sz="1800" spc="-1" strike="noStrike">
                <a:solidFill>
                  <a:srgbClr val="000000"/>
                </a:solidFill>
                <a:latin typeface="Calibri"/>
              </a:rPr>
              <a:t>P</a:t>
            </a:r>
            <a:r>
              <a:rPr b="0" lang="en-US" sz="1800" spc="-1" strike="noStrike" baseline="-25000">
                <a:solidFill>
                  <a:srgbClr val="000000"/>
                </a:solidFill>
                <a:latin typeface="Calibri"/>
              </a:rPr>
              <a:t>0</a:t>
            </a:r>
            <a:r>
              <a:rPr b="0" lang="en-US" sz="1800" spc="-1" strike="noStrike">
                <a:solidFill>
                  <a:srgbClr val="000000"/>
                </a:solidFill>
                <a:latin typeface="Calibri"/>
              </a:rPr>
              <a:t> + </a:t>
            </a:r>
            <a:r>
              <a:rPr b="0" i="1" lang="en-US" sz="1800" spc="-1" strike="noStrike">
                <a:solidFill>
                  <a:srgbClr val="000000"/>
                </a:solidFill>
                <a:latin typeface="Calibri"/>
              </a:rPr>
              <a:t>Pʹ</a:t>
            </a:r>
            <a:r>
              <a:rPr b="0" lang="en-US" sz="1800" spc="-1" strike="noStrike">
                <a:solidFill>
                  <a:srgbClr val="000000"/>
                </a:solidFill>
                <a:latin typeface="Calibri"/>
              </a:rPr>
              <a:t>(0)</a:t>
            </a:r>
            <a:r>
              <a:rPr b="0" i="1" lang="en-US" sz="1800" spc="-1" strike="noStrike">
                <a:solidFill>
                  <a:srgbClr val="000000"/>
                </a:solidFill>
                <a:latin typeface="Calibri"/>
              </a:rPr>
              <a:t>Δt</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100 + 10(8)</a:t>
            </a:r>
            <a:endParaRPr b="0" lang="en-US" sz="1800" spc="-1" strike="noStrike">
              <a:solidFill>
                <a:srgbClr val="000000"/>
              </a:solidFill>
              <a:latin typeface="Calibri"/>
            </a:endParaRPr>
          </a:p>
          <a:p>
            <a:pPr>
              <a:lnSpc>
                <a:spcPct val="90000"/>
              </a:lnSpc>
              <a:spcBef>
                <a:spcPts val="1001"/>
              </a:spcBef>
            </a:pPr>
            <a:r>
              <a:rPr b="0" lang="en-US" sz="1800" spc="-1" strike="noStrike">
                <a:solidFill>
                  <a:srgbClr val="000000"/>
                </a:solidFill>
                <a:latin typeface="Calibri"/>
              </a:rPr>
              <a:t>                                                   </a:t>
            </a:r>
            <a:r>
              <a:rPr b="0" lang="en-US" sz="1800" spc="-1" strike="noStrike">
                <a:solidFill>
                  <a:srgbClr val="000000"/>
                </a:solidFill>
                <a:latin typeface="Calibri"/>
              </a:rPr>
              <a:t>= 180</a:t>
            </a:r>
            <a:endParaRPr b="0" lang="en-US" sz="1800" spc="-1" strike="noStrike">
              <a:solidFill>
                <a:srgbClr val="000000"/>
              </a:solidFill>
              <a:latin typeface="Calibri"/>
            </a:endParaRPr>
          </a:p>
        </p:txBody>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38" name="Content Placeholder 3" descr=""/>
          <p:cNvPicPr/>
          <p:nvPr/>
        </p:nvPicPr>
        <p:blipFill>
          <a:blip r:embed="rId1"/>
          <a:stretch/>
        </p:blipFill>
        <p:spPr>
          <a:xfrm>
            <a:off x="2211480" y="2301120"/>
            <a:ext cx="5847840" cy="3439080"/>
          </a:xfrm>
          <a:prstGeom prst="rect">
            <a:avLst/>
          </a:prstGeom>
          <a:ln>
            <a:noFill/>
          </a:ln>
        </p:spPr>
      </p:pic>
      <p:sp>
        <p:nvSpPr>
          <p:cNvPr id="139" name="CustomShape 2"/>
          <p:cNvSpPr/>
          <p:nvPr/>
        </p:nvSpPr>
        <p:spPr>
          <a:xfrm>
            <a:off x="1703520" y="5981400"/>
            <a:ext cx="8133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Actual point, (8, 223), and point obtained by Euler’s method, (8, 180)</a:t>
            </a:r>
            <a:endParaRPr b="0" lang="en-US" sz="1800" spc="-1" strike="noStrike">
              <a:latin typeface="Arial"/>
            </a:endParaRPr>
          </a:p>
        </p:txBody>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Simulation Program</a:t>
            </a: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pic>
        <p:nvPicPr>
          <p:cNvPr id="142" name="Picture 4" descr=""/>
          <p:cNvPicPr/>
          <p:nvPr/>
        </p:nvPicPr>
        <p:blipFill>
          <a:blip r:embed="rId1"/>
          <a:stretch/>
        </p:blipFill>
        <p:spPr>
          <a:xfrm>
            <a:off x="955080" y="1825560"/>
            <a:ext cx="9654840" cy="4454640"/>
          </a:xfrm>
          <a:prstGeom prst="rect">
            <a:avLst/>
          </a:prstGeom>
          <a:ln>
            <a:noFill/>
          </a:ln>
        </p:spPr>
      </p:pic>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Simulation Program</a:t>
            </a:r>
            <a:endParaRPr b="0" lang="en-US" sz="4400" spc="-1" strike="noStrike">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pic>
        <p:nvPicPr>
          <p:cNvPr id="145" name="Picture 3" descr=""/>
          <p:cNvPicPr/>
          <p:nvPr/>
        </p:nvPicPr>
        <p:blipFill>
          <a:blip r:embed="rId1"/>
          <a:stretch/>
        </p:blipFill>
        <p:spPr>
          <a:xfrm>
            <a:off x="997560" y="1825560"/>
            <a:ext cx="8886960" cy="4498200"/>
          </a:xfrm>
          <a:prstGeom prst="rect">
            <a:avLst/>
          </a:prstGeom>
          <a:ln>
            <a:noFill/>
          </a:ln>
        </p:spPr>
      </p:pic>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Numerical Solution by Euler’s Method</a:t>
            </a:r>
            <a:endParaRPr b="0" lang="en-US" sz="4400" spc="-1" strike="noStrike">
              <a:solidFill>
                <a:srgbClr val="000000"/>
              </a:solidFill>
              <a:latin typeface="Calibri"/>
            </a:endParaRPr>
          </a:p>
        </p:txBody>
      </p:sp>
      <p:pic>
        <p:nvPicPr>
          <p:cNvPr id="147" name="Content Placeholder 3" descr=""/>
          <p:cNvPicPr/>
          <p:nvPr/>
        </p:nvPicPr>
        <p:blipFill>
          <a:blip r:embed="rId1"/>
          <a:stretch/>
        </p:blipFill>
        <p:spPr>
          <a:xfrm>
            <a:off x="838080" y="2633040"/>
            <a:ext cx="9198360" cy="3357720"/>
          </a:xfrm>
          <a:prstGeom prst="rect">
            <a:avLst/>
          </a:prstGeom>
          <a:ln>
            <a:noFill/>
          </a:ln>
        </p:spPr>
      </p:pic>
      <p:sp>
        <p:nvSpPr>
          <p:cNvPr id="148" name="CustomShape 2"/>
          <p:cNvSpPr/>
          <p:nvPr/>
        </p:nvSpPr>
        <p:spPr>
          <a:xfrm>
            <a:off x="159840" y="5990760"/>
            <a:ext cx="105552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Table of Estimated Populations, Where the Initial Population is 100, the Continuous Growth</a:t>
            </a:r>
            <a:endParaRPr b="0" lang="en-US" sz="1800" spc="-1" strike="noStrike">
              <a:latin typeface="Arial"/>
            </a:endParaRPr>
          </a:p>
          <a:p>
            <a:pPr>
              <a:lnSpc>
                <a:spcPct val="100000"/>
              </a:lnSpc>
            </a:pPr>
            <a:r>
              <a:rPr b="0" lang="en-US" sz="1800" spc="-1" strike="noStrike">
                <a:solidFill>
                  <a:srgbClr val="000000"/>
                </a:solidFill>
                <a:latin typeface="Calibri"/>
              </a:rPr>
              <a:t>Rate is 10% per Hour, and the Time Step is 0.005 h</a:t>
            </a:r>
            <a:endParaRPr b="0" lang="en-US" sz="1800" spc="-1" strike="noStrike">
              <a:latin typeface="Arial"/>
            </a:endParaRPr>
          </a:p>
        </p:txBody>
      </p:sp>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50" name="Picture 3" descr=""/>
          <p:cNvPicPr/>
          <p:nvPr/>
        </p:nvPicPr>
        <p:blipFill>
          <a:blip r:embed="rId1"/>
          <a:stretch/>
        </p:blipFill>
        <p:spPr>
          <a:xfrm>
            <a:off x="2885040" y="829440"/>
            <a:ext cx="5438880" cy="5236920"/>
          </a:xfrm>
          <a:prstGeom prst="rect">
            <a:avLst/>
          </a:prstGeom>
          <a:ln>
            <a:noFill/>
          </a:ln>
        </p:spPr>
      </p:pic>
      <p:sp>
        <p:nvSpPr>
          <p:cNvPr id="151" name="CustomShape 2"/>
          <p:cNvSpPr/>
          <p:nvPr/>
        </p:nvSpPr>
        <p:spPr>
          <a:xfrm>
            <a:off x="1371240" y="6069240"/>
            <a:ext cx="79930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Table of Estimated Growths and Populations, Reported on the Hour,</a:t>
            </a:r>
            <a:endParaRPr b="0" lang="en-US" sz="1800" spc="-1" strike="noStrike">
              <a:latin typeface="Arial"/>
            </a:endParaRPr>
          </a:p>
          <a:p>
            <a:pPr>
              <a:lnSpc>
                <a:spcPct val="100000"/>
              </a:lnSpc>
            </a:pPr>
            <a:r>
              <a:rPr b="0" lang="en-US" sz="1800" spc="-1" strike="noStrike">
                <a:solidFill>
                  <a:srgbClr val="000000"/>
                </a:solidFill>
                <a:latin typeface="Calibri"/>
              </a:rPr>
              <a:t>Where the Initial Population is 100, the Growth Rate is 10%, and the</a:t>
            </a:r>
            <a:endParaRPr b="0" lang="en-US" sz="1800" spc="-1" strike="noStrike">
              <a:latin typeface="Arial"/>
            </a:endParaRPr>
          </a:p>
          <a:p>
            <a:pPr>
              <a:lnSpc>
                <a:spcPct val="100000"/>
              </a:lnSpc>
            </a:pPr>
            <a:r>
              <a:rPr b="0" lang="en-US" sz="1800" spc="-1" strike="noStrike">
                <a:solidFill>
                  <a:srgbClr val="000000"/>
                </a:solidFill>
                <a:latin typeface="Calibri"/>
              </a:rPr>
              <a:t>Time Step is 0.005 h</a:t>
            </a:r>
            <a:endParaRPr b="0" lang="en-US" sz="1800" spc="-1" strike="noStrike">
              <a:latin typeface="Arial"/>
            </a:endParaRPr>
          </a:p>
        </p:txBody>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Dynamic Systems</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Dynamic systems are those that change with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population of humans, deer or bacteria etc. changing with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Motion of vehicles (position and speed changing with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Number of people standing in a queue in front of a service counter changes with time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Types of Dynamic Systems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Continuous Systems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Discrete Event Systems</a:t>
            </a:r>
            <a:endParaRPr b="0" lang="en-US" sz="2400" spc="-1" strike="noStrike">
              <a:solidFill>
                <a:srgbClr val="000000"/>
              </a:solidFill>
              <a:latin typeface="Calibri"/>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87">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87">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87">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7">
                                            <p:txEl>
                                              <p:pRg st="5" end="5"/>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87">
                                            <p:txEl>
                                              <p:pRg st="6" end="6"/>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53" name="Content Placeholder 3" descr=""/>
          <p:cNvPicPr/>
          <p:nvPr/>
        </p:nvPicPr>
        <p:blipFill>
          <a:blip r:embed="rId1"/>
          <a:stretch/>
        </p:blipFill>
        <p:spPr>
          <a:xfrm>
            <a:off x="2953080" y="2038680"/>
            <a:ext cx="5537880" cy="3589200"/>
          </a:xfrm>
          <a:prstGeom prst="rect">
            <a:avLst/>
          </a:prstGeom>
          <a:ln>
            <a:noFill/>
          </a:ln>
        </p:spPr>
      </p:pic>
      <p:sp>
        <p:nvSpPr>
          <p:cNvPr id="154" name="CustomShape 2"/>
          <p:cNvSpPr/>
          <p:nvPr/>
        </p:nvSpPr>
        <p:spPr>
          <a:xfrm>
            <a:off x="3050280" y="5976360"/>
            <a:ext cx="3146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Graph Population vs time </a:t>
            </a:r>
            <a:endParaRPr b="0" lang="en-US" sz="1800" spc="-1" strike="noStrike">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Continuous Systems</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continuous system</a:t>
            </a:r>
            <a:r>
              <a:rPr b="0" lang="en-US" sz="2800" spc="-1" strike="noStrike">
                <a:solidFill>
                  <a:srgbClr val="000000"/>
                </a:solidFill>
                <a:latin typeface="Calibri"/>
              </a:rPr>
              <a:t> is one in which the state variable(s) change continuously over time. E.g. the amount of water flow over a dam.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Continuous systems are represented by Differential Equations.</a:t>
            </a:r>
            <a:endParaRPr b="0" lang="en-US" sz="2800" spc="-1" strike="noStrike">
              <a:solidFill>
                <a:srgbClr val="000000"/>
              </a:solidFill>
              <a:latin typeface="Calibri"/>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Differential Equations</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differential equation</a:t>
            </a:r>
            <a:r>
              <a:rPr b="0" lang="en-US" sz="2800" spc="-1" strike="noStrike">
                <a:solidFill>
                  <a:srgbClr val="000000"/>
                </a:solidFill>
                <a:latin typeface="Calibri"/>
              </a:rPr>
              <a:t> is an equation which contains one or more terms and the derivatives of one variable (i.e., dependent variable) with respect to the other variable (i.e., independent variable)</a:t>
            </a:r>
            <a:endParaRPr b="0" lang="en-US" sz="2800" spc="-1" strike="noStrike">
              <a:solidFill>
                <a:srgbClr val="000000"/>
              </a:solidFill>
              <a:latin typeface="Calibri"/>
            </a:endParaRPr>
          </a:p>
          <a:p>
            <a:pPr algn="ctr">
              <a:lnSpc>
                <a:spcPct val="90000"/>
              </a:lnSpc>
              <a:spcBef>
                <a:spcPts val="1001"/>
              </a:spcBef>
            </a:pPr>
            <a:r>
              <a:rPr b="1" lang="en-US" sz="2800" spc="-1" strike="noStrike">
                <a:solidFill>
                  <a:srgbClr val="000000"/>
                </a:solidFill>
                <a:latin typeface="Calibri"/>
              </a:rPr>
              <a:t>dy/dx = f(x)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Here “x” is an independent variable and “y” is a dependent variable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dy/dx = 5x</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derivative represents a rate of change, and the differential equation describes a relationship between the quantity that is continuously varying with respect to the change in another quantity.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derivate can be either </a:t>
            </a:r>
            <a:endParaRPr b="0" lang="en-US" sz="2800" spc="-1" strike="noStrike">
              <a:solidFill>
                <a:srgbClr val="000000"/>
              </a:solidFill>
              <a:latin typeface="Calibri"/>
            </a:endParaRPr>
          </a:p>
        </p:txBody>
      </p:sp>
    </p:spTree>
  </p:cSld>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Ordinary Differential Equation</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latin typeface="Calibri"/>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Rate of change</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 much a system variable changes with change in time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Average rate of change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Instantaneous rate of change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Average rate of change</a:t>
            </a:r>
            <a:endParaRPr b="0" lang="en-US" sz="2800" spc="-1" strike="noStrike">
              <a:solidFill>
                <a:srgbClr val="000000"/>
              </a:solidFill>
              <a:latin typeface="Calibri"/>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95">
                                            <p:txEl>
                                              <p:pRg st="0" end="0"/>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95">
                                            <p:txEl>
                                              <p:pRg st="1" end="1"/>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Average rate of change</a:t>
            </a:r>
            <a:br/>
            <a:endParaRPr b="0" lang="en-US" sz="4400" spc="-1" strike="noStrike">
              <a:solidFill>
                <a:srgbClr val="000000"/>
              </a:solidFill>
              <a:latin typeface="Calibri"/>
            </a:endParaRPr>
          </a:p>
        </p:txBody>
      </p:sp>
      <p:pic>
        <p:nvPicPr>
          <p:cNvPr id="97" name="Content Placeholder 3" descr=""/>
          <p:cNvPicPr/>
          <p:nvPr/>
        </p:nvPicPr>
        <p:blipFill>
          <a:blip r:embed="rId1"/>
          <a:stretch/>
        </p:blipFill>
        <p:spPr>
          <a:xfrm>
            <a:off x="1044000" y="1690560"/>
            <a:ext cx="7929000" cy="387756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Instantaneous rate of change</a:t>
            </a:r>
            <a:endParaRPr b="0" lang="en-US" sz="4400" spc="-1" strike="noStrike">
              <a:solidFill>
                <a:srgbClr val="000000"/>
              </a:solidFill>
              <a:latin typeface="Calibri"/>
            </a:endParaRPr>
          </a:p>
        </p:txBody>
      </p:sp>
      <p:pic>
        <p:nvPicPr>
          <p:cNvPr id="99" name="Content Placeholder 3" descr=""/>
          <p:cNvPicPr/>
          <p:nvPr/>
        </p:nvPicPr>
        <p:blipFill>
          <a:blip r:embed="rId1"/>
          <a:stretch/>
        </p:blipFill>
        <p:spPr>
          <a:xfrm>
            <a:off x="942120" y="1787400"/>
            <a:ext cx="8644680" cy="4027680"/>
          </a:xfrm>
          <a:prstGeom prst="rect">
            <a:avLst/>
          </a:prstGeom>
          <a:ln>
            <a:noFill/>
          </a:ln>
        </p:spPr>
      </p:pic>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547</TotalTime>
  <Application>LibreOffice/6.0.7.3$Linux_X86_64 LibreOffice_project/00m0$Build-3</Application>
  <Words>2154</Words>
  <Paragraphs>207</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2021-03-05T04:36:24Z</dcterms:created>
  <dc:creator>Sara Rehmat</dc:creator>
  <dc:description/>
  <dc:language>en-US</dc:language>
  <cp:lastModifiedBy/>
  <dcterms:modified xsi:type="dcterms:W3CDTF">2022-03-29T21:39:36Z</dcterms:modified>
  <cp:revision>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46</vt:i4>
  </property>
</Properties>
</file>