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6840" y="204840"/>
            <a:ext cx="8228880" cy="858600"/>
          </a:xfrm>
          <a:prstGeom prst="rect">
            <a:avLst/>
          </a:prstGeom>
        </p:spPr>
        <p:txBody>
          <a:bodyPr lIns="0" rIns="0" tIns="0" bIns="0" anchor="ctr"/>
          <a:p>
            <a:pPr algn="ctr"/>
            <a:r>
              <a:rPr b="0" lang="en-US" sz="3750" spc="-1" strike="noStrike">
                <a:latin typeface="Arial"/>
              </a:rPr>
              <a:t>Click to edit the title text format</a:t>
            </a:r>
            <a:endParaRPr b="0" lang="en-US" sz="3750" spc="-1" strike="noStrike">
              <a:latin typeface="Arial"/>
            </a:endParaRPr>
          </a:p>
        </p:txBody>
      </p:sp>
      <p:sp>
        <p:nvSpPr>
          <p:cNvPr id="153" name="PlaceHolder 2"/>
          <p:cNvSpPr>
            <a:spLocks noGrp="1"/>
          </p:cNvSpPr>
          <p:nvPr>
            <p:ph type="body"/>
          </p:nvPr>
        </p:nvSpPr>
        <p:spPr>
          <a:xfrm>
            <a:off x="456840" y="1203120"/>
            <a:ext cx="8228880" cy="2982960"/>
          </a:xfrm>
          <a:prstGeom prst="rect">
            <a:avLst/>
          </a:prstGeom>
        </p:spPr>
        <p:txBody>
          <a:bodyPr lIns="0" rIns="0" tIns="0" bIns="0">
            <a:normAutofit/>
          </a:bodyPr>
          <a:p>
            <a:pPr marL="432000" indent="-324000">
              <a:spcBef>
                <a:spcPts val="1284"/>
              </a:spcBef>
              <a:buClr>
                <a:srgbClr val="000000"/>
              </a:buClr>
              <a:buSzPct val="45000"/>
              <a:buFont typeface="Wingdings" charset="2"/>
              <a:buChar char=""/>
            </a:pPr>
            <a:r>
              <a:rPr b="0" lang="en-US" sz="2900" spc="-1" strike="noStrike">
                <a:latin typeface="Arial"/>
              </a:rPr>
              <a:t>Click to edit the outline text format</a:t>
            </a:r>
            <a:endParaRPr b="0" lang="en-US" sz="2900" spc="-1" strike="noStrike">
              <a:latin typeface="Arial"/>
            </a:endParaRPr>
          </a:p>
          <a:p>
            <a:pPr lvl="1" marL="864000" indent="-324000">
              <a:spcBef>
                <a:spcPts val="1026"/>
              </a:spcBef>
              <a:buClr>
                <a:srgbClr val="000000"/>
              </a:buClr>
              <a:buSzPct val="75000"/>
              <a:buFont typeface="Symbol" charset="2"/>
              <a:buChar char=""/>
            </a:pPr>
            <a:r>
              <a:rPr b="0" lang="en-US" sz="2540" spc="-1" strike="noStrike">
                <a:latin typeface="Arial"/>
              </a:rPr>
              <a:t>Second Outline Level</a:t>
            </a:r>
            <a:endParaRPr b="0" lang="en-US" sz="2540" spc="-1" strike="noStrike">
              <a:latin typeface="Arial"/>
            </a:endParaRPr>
          </a:p>
          <a:p>
            <a:pPr lvl="2" marL="1296000" indent="-288000">
              <a:spcBef>
                <a:spcPts val="768"/>
              </a:spcBef>
              <a:buClr>
                <a:srgbClr val="000000"/>
              </a:buClr>
              <a:buSzPct val="45000"/>
              <a:buFont typeface="Wingdings" charset="2"/>
              <a:buChar char=""/>
            </a:pPr>
            <a:r>
              <a:rPr b="0" lang="en-US" sz="2180" spc="-1" strike="noStrike">
                <a:latin typeface="Arial"/>
              </a:rPr>
              <a:t>Third Outline Level</a:t>
            </a:r>
            <a:endParaRPr b="0" lang="en-US" sz="2180" spc="-1" strike="noStrike">
              <a:latin typeface="Arial"/>
            </a:endParaRPr>
          </a:p>
          <a:p>
            <a:pPr lvl="3" marL="1728000" indent="-216000">
              <a:spcBef>
                <a:spcPts val="513"/>
              </a:spcBef>
              <a:buClr>
                <a:srgbClr val="000000"/>
              </a:buClr>
              <a:buSzPct val="75000"/>
              <a:buFont typeface="Symbol" charset="2"/>
              <a:buChar char=""/>
            </a:pPr>
            <a:r>
              <a:rPr b="0" lang="en-US" sz="1810" spc="-1" strike="noStrike">
                <a:latin typeface="Arial"/>
              </a:rPr>
              <a:t>Fourth Outline Level</a:t>
            </a:r>
            <a:endParaRPr b="0" lang="en-US" sz="1810" spc="-1" strike="noStrike">
              <a:latin typeface="Arial"/>
            </a:endParaRPr>
          </a:p>
          <a:p>
            <a:pPr lvl="4" marL="2160000" indent="-216000">
              <a:spcBef>
                <a:spcPts val="255"/>
              </a:spcBef>
              <a:buClr>
                <a:srgbClr val="000000"/>
              </a:buClr>
              <a:buSzPct val="45000"/>
              <a:buFont typeface="Wingdings" charset="2"/>
              <a:buChar char=""/>
            </a:pPr>
            <a:r>
              <a:rPr b="0" lang="en-US" sz="1810" spc="-1" strike="noStrike">
                <a:latin typeface="Arial"/>
              </a:rPr>
              <a:t>Fifth Outline Level</a:t>
            </a:r>
            <a:endParaRPr b="0" lang="en-US" sz="1810" spc="-1" strike="noStrike">
              <a:latin typeface="Arial"/>
            </a:endParaRPr>
          </a:p>
          <a:p>
            <a:pPr lvl="5" marL="2592000" indent="-216000">
              <a:spcBef>
                <a:spcPts val="255"/>
              </a:spcBef>
              <a:buClr>
                <a:srgbClr val="000000"/>
              </a:buClr>
              <a:buSzPct val="45000"/>
              <a:buFont typeface="Wingdings" charset="2"/>
              <a:buChar char=""/>
            </a:pPr>
            <a:r>
              <a:rPr b="0" lang="en-US" sz="1810" spc="-1" strike="noStrike">
                <a:latin typeface="Arial"/>
              </a:rPr>
              <a:t>Sixth Outline Level</a:t>
            </a:r>
            <a:endParaRPr b="0" lang="en-US" sz="1810" spc="-1" strike="noStrike">
              <a:latin typeface="Arial"/>
            </a:endParaRPr>
          </a:p>
          <a:p>
            <a:pPr lvl="6" marL="3024000" indent="-216000">
              <a:spcBef>
                <a:spcPts val="255"/>
              </a:spcBef>
              <a:buClr>
                <a:srgbClr val="000000"/>
              </a:buClr>
              <a:buSzPct val="45000"/>
              <a:buFont typeface="Wingdings" charset="2"/>
              <a:buChar char=""/>
            </a:pPr>
            <a:r>
              <a:rPr b="0" lang="en-US" sz="1810" spc="-1" strike="noStrike">
                <a:latin typeface="Arial"/>
              </a:rPr>
              <a:t>Seventh Outline Level</a:t>
            </a:r>
            <a:endParaRPr b="0" lang="en-US" sz="181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
</Relationships>
</file>

<file path=ppt/slides/_rels/slide4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9.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49.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11760" y="744480"/>
            <a:ext cx="8519760" cy="2052000"/>
          </a:xfrm>
          <a:prstGeom prst="rect">
            <a:avLst/>
          </a:prstGeom>
          <a:noFill/>
          <a:ln>
            <a:noFill/>
          </a:ln>
        </p:spPr>
        <p:style>
          <a:lnRef idx="0"/>
          <a:fillRef idx="0"/>
          <a:effectRef idx="0"/>
          <a:fontRef idx="minor"/>
        </p:style>
        <p:txBody>
          <a:bodyPr lIns="90000" rIns="90000" tIns="91440" bIns="91440" anchor="b">
            <a:normAutofit/>
          </a:bodyPr>
          <a:p>
            <a:pPr algn="ctr">
              <a:lnSpc>
                <a:spcPct val="100000"/>
              </a:lnSpc>
            </a:pPr>
            <a:r>
              <a:rPr b="0" lang="en-US" sz="5200" spc="-1" strike="noStrike">
                <a:solidFill>
                  <a:srgbClr val="000000"/>
                </a:solidFill>
                <a:latin typeface="Arial"/>
              </a:rPr>
              <a:t>Computer Modeling and Simulation</a:t>
            </a:r>
            <a:endParaRPr b="0" lang="en-US" sz="5200" spc="-1" strike="noStrike">
              <a:latin typeface="Arial"/>
            </a:endParaRPr>
          </a:p>
        </p:txBody>
      </p:sp>
      <p:sp>
        <p:nvSpPr>
          <p:cNvPr id="191" name="CustomShape 2"/>
          <p:cNvSpPr/>
          <p:nvPr/>
        </p:nvSpPr>
        <p:spPr>
          <a:xfrm>
            <a:off x="311760" y="2834280"/>
            <a:ext cx="8519760" cy="792000"/>
          </a:xfrm>
          <a:prstGeom prst="rect">
            <a:avLst/>
          </a:prstGeom>
          <a:noFill/>
          <a:ln>
            <a:noFill/>
          </a:ln>
        </p:spPr>
        <p:style>
          <a:lnRef idx="0"/>
          <a:fillRef idx="0"/>
          <a:effectRef idx="0"/>
          <a:fontRef idx="minor"/>
        </p:style>
        <p:txBody>
          <a:bodyPr lIns="90000" rIns="90000" tIns="91440" bIns="91440">
            <a:normAutofit/>
          </a:bodyPr>
          <a:p>
            <a:pPr marL="457200" indent="-342360" algn="ctr">
              <a:lnSpc>
                <a:spcPct val="100000"/>
              </a:lnSpc>
            </a:pPr>
            <a:r>
              <a:rPr b="0" lang="en-US" sz="2800" spc="-1" strike="noStrike">
                <a:solidFill>
                  <a:srgbClr val="595959"/>
                </a:solidFill>
                <a:latin typeface="Arial"/>
              </a:rPr>
              <a:t>Lectures 25-27</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Calculating value of pi using Monte Carlo simulation</a:t>
            </a:r>
            <a:endParaRPr b="0" lang="en-US" sz="2800" spc="-1" strike="noStrike">
              <a:latin typeface="Arial"/>
            </a:endParaRPr>
          </a:p>
        </p:txBody>
      </p:sp>
      <p:sp>
        <p:nvSpPr>
          <p:cNvPr id="212"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285840" indent="-285120">
              <a:lnSpc>
                <a:spcPct val="115000"/>
              </a:lnSpc>
              <a:buClr>
                <a:srgbClr val="000000"/>
              </a:buClr>
              <a:buFont typeface="Arial"/>
              <a:buChar char="●"/>
            </a:pPr>
            <a:r>
              <a:rPr b="1" lang="en-US" sz="1800" spc="-1" strike="noStrike">
                <a:solidFill>
                  <a:srgbClr val="595959"/>
                </a:solidFill>
                <a:latin typeface="Arial"/>
                <a:ea typeface="Arial"/>
              </a:rPr>
              <a:t>Step 3</a:t>
            </a:r>
            <a:r>
              <a:rPr b="0" lang="en-US" sz="1800" spc="-1" strike="noStrike">
                <a:solidFill>
                  <a:srgbClr val="595959"/>
                </a:solidFill>
                <a:latin typeface="Arial"/>
                <a:ea typeface="Arial"/>
              </a:rPr>
              <a:t>: Repeat step 2 at a given number of times. </a:t>
            </a:r>
            <a:endParaRPr b="0" lang="en-US" sz="1800" spc="-1" strike="noStrike">
              <a:latin typeface="Arial"/>
            </a:endParaRPr>
          </a:p>
          <a:p>
            <a:pPr marL="285840" indent="-285120">
              <a:lnSpc>
                <a:spcPct val="115000"/>
              </a:lnSpc>
              <a:spcBef>
                <a:spcPts val="1199"/>
              </a:spcBef>
              <a:buClr>
                <a:srgbClr val="000000"/>
              </a:buClr>
              <a:buFont typeface="Arial"/>
              <a:buChar char="●"/>
            </a:pPr>
            <a:r>
              <a:rPr b="1" lang="en-US" sz="1800" spc="-1" strike="noStrike">
                <a:solidFill>
                  <a:srgbClr val="595959"/>
                </a:solidFill>
                <a:latin typeface="Arial"/>
                <a:ea typeface="Arial"/>
              </a:rPr>
              <a:t>Step 4: </a:t>
            </a:r>
            <a:r>
              <a:rPr b="0" lang="en-US" sz="1800" spc="-1" strike="noStrike">
                <a:solidFill>
                  <a:srgbClr val="595959"/>
                </a:solidFill>
                <a:latin typeface="Arial"/>
                <a:ea typeface="Arial"/>
              </a:rPr>
              <a:t>Count the total number of dots inside the square and the number of dots inside the quarter circle. </a:t>
            </a:r>
            <a:endParaRPr b="0" lang="en-US" sz="1800" spc="-1" strike="noStrike">
              <a:latin typeface="Arial"/>
            </a:endParaRPr>
          </a:p>
          <a:p>
            <a:pPr marL="285840" indent="-285120">
              <a:lnSpc>
                <a:spcPct val="115000"/>
              </a:lnSpc>
              <a:spcBef>
                <a:spcPts val="1199"/>
              </a:spcBef>
              <a:buClr>
                <a:srgbClr val="000000"/>
              </a:buClr>
              <a:buFont typeface="Arial"/>
              <a:buChar char="●"/>
            </a:pPr>
            <a:r>
              <a:rPr b="1" lang="en-US" sz="1800" spc="-1" strike="noStrike">
                <a:solidFill>
                  <a:srgbClr val="595959"/>
                </a:solidFill>
                <a:latin typeface="Arial"/>
                <a:ea typeface="Arial"/>
              </a:rPr>
              <a:t>Step 5</a:t>
            </a:r>
            <a:r>
              <a:rPr b="0" lang="en-US" sz="1800" spc="-1" strike="noStrike">
                <a:solidFill>
                  <a:srgbClr val="595959"/>
                </a:solidFill>
                <a:latin typeface="Arial"/>
                <a:ea typeface="Arial"/>
              </a:rPr>
              <a:t>: With a large number of dots generated, these values will approximate the area of the circle and the area of the square. </a:t>
            </a:r>
            <a:endParaRPr b="0" lang="en-US" sz="1800" spc="-1" strike="noStrike">
              <a:latin typeface="Arial"/>
            </a:endParaRPr>
          </a:p>
          <a:p>
            <a:pPr>
              <a:lnSpc>
                <a:spcPct val="115000"/>
              </a:lnSpc>
              <a:spcBef>
                <a:spcPts val="1199"/>
              </a:spcBef>
            </a:pPr>
            <a:r>
              <a:rPr b="0" lang="en-US" sz="1800" spc="-1" strike="noStrike">
                <a:solidFill>
                  <a:srgbClr val="595959"/>
                </a:solidFill>
                <a:latin typeface="Arial"/>
                <a:ea typeface="Arial"/>
              </a:rPr>
              <a:t>From mathematics, this result can be represented as</a:t>
            </a:r>
            <a:endParaRPr b="0" lang="en-US" sz="1800" spc="-1" strike="noStrike">
              <a:latin typeface="Arial"/>
            </a:endParaRPr>
          </a:p>
          <a:p>
            <a:pPr>
              <a:lnSpc>
                <a:spcPct val="115000"/>
              </a:lnSpc>
            </a:pPr>
            <a:endParaRPr b="0" lang="en-US" sz="1800" spc="-1" strike="noStrike">
              <a:latin typeface="Arial"/>
            </a:endParaRPr>
          </a:p>
        </p:txBody>
      </p:sp>
      <p:pic>
        <p:nvPicPr>
          <p:cNvPr id="213" name="Google Shape;83;p17" descr=""/>
          <p:cNvPicPr/>
          <p:nvPr/>
        </p:nvPicPr>
        <p:blipFill>
          <a:blip r:embed="rId1"/>
          <a:stretch/>
        </p:blipFill>
        <p:spPr>
          <a:xfrm>
            <a:off x="1294200" y="3530520"/>
            <a:ext cx="5542920" cy="1037520"/>
          </a:xfrm>
          <a:prstGeom prst="rect">
            <a:avLst/>
          </a:prstGeom>
          <a:ln>
            <a:noFill/>
          </a:ln>
        </p:spPr>
      </p:pic>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Definition of Monte Carlo Simulation</a:t>
            </a:r>
            <a:endParaRPr b="0" lang="en-US" sz="2800" spc="-1" strike="noStrike">
              <a:latin typeface="Arial"/>
            </a:endParaRPr>
          </a:p>
        </p:txBody>
      </p:sp>
      <p:sp>
        <p:nvSpPr>
          <p:cNvPr id="21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456480">
              <a:lnSpc>
                <a:spcPct val="150000"/>
              </a:lnSpc>
              <a:buClr>
                <a:srgbClr val="595959"/>
              </a:buClr>
              <a:buFont typeface="Arial"/>
              <a:buChar char="●"/>
            </a:pPr>
            <a:r>
              <a:rPr b="0" lang="en-US" sz="1400" spc="-1" strike="noStrike">
                <a:solidFill>
                  <a:srgbClr val="000000"/>
                </a:solidFill>
                <a:latin typeface="Arial"/>
                <a:ea typeface="Arial"/>
              </a:rPr>
              <a:t>Monte Carlo Simulation </a:t>
            </a:r>
            <a:r>
              <a:rPr b="0" lang="en-US" sz="1400" spc="-1" strike="noStrike">
                <a:solidFill>
                  <a:srgbClr val="595959"/>
                </a:solidFill>
                <a:latin typeface="Arial"/>
                <a:ea typeface="Arial"/>
              </a:rPr>
              <a:t>is this concept of repeated random samples of model input variables over many simulation runs .</a:t>
            </a:r>
            <a:endParaRPr b="0" lang="en-US" sz="1400" spc="-1" strike="noStrike">
              <a:latin typeface="Arial"/>
            </a:endParaRPr>
          </a:p>
          <a:p>
            <a:pPr marL="457200" indent="-456480">
              <a:lnSpc>
                <a:spcPct val="150000"/>
              </a:lnSpc>
              <a:buClr>
                <a:srgbClr val="595959"/>
              </a:buClr>
              <a:buFont typeface="Arial"/>
              <a:buChar char="●"/>
            </a:pPr>
            <a:r>
              <a:rPr b="0" lang="en-US" sz="1400" spc="-1" strike="noStrike">
                <a:solidFill>
                  <a:srgbClr val="595959"/>
                </a:solidFill>
                <a:latin typeface="Arial"/>
                <a:ea typeface="Arial"/>
              </a:rPr>
              <a:t>When setting up a Monte Carlo simulation or employing the Monte Carlo Method, one follows a four - step process. </a:t>
            </a:r>
            <a:endParaRPr b="0" lang="en-US" sz="1400" spc="-1" strike="noStrike">
              <a:latin typeface="Arial"/>
            </a:endParaRPr>
          </a:p>
          <a:p>
            <a:pPr marL="457200" indent="-456480">
              <a:lnSpc>
                <a:spcPct val="150000"/>
              </a:lnSpc>
              <a:buClr>
                <a:srgbClr val="595959"/>
              </a:buClr>
              <a:buFont typeface="Arial"/>
              <a:buChar char="●"/>
            </a:pPr>
            <a:r>
              <a:rPr b="1" lang="en-US" sz="1400" spc="-1" strike="noStrike">
                <a:solidFill>
                  <a:srgbClr val="595959"/>
                </a:solidFill>
                <a:latin typeface="Arial"/>
                <a:ea typeface="Arial"/>
              </a:rPr>
              <a:t>Step 1 </a:t>
            </a:r>
            <a:r>
              <a:rPr b="0" lang="en-US" sz="1400" spc="-1" strike="noStrike">
                <a:solidFill>
                  <a:srgbClr val="595959"/>
                </a:solidFill>
                <a:latin typeface="Arial"/>
                <a:ea typeface="Arial"/>
              </a:rPr>
              <a:t>Define a distribution of possible inputs for each input random variable. </a:t>
            </a:r>
            <a:endParaRPr b="0" lang="en-US" sz="1400" spc="-1" strike="noStrike">
              <a:latin typeface="Arial"/>
            </a:endParaRPr>
          </a:p>
          <a:p>
            <a:pPr marL="457200" indent="-456480">
              <a:lnSpc>
                <a:spcPct val="150000"/>
              </a:lnSpc>
              <a:buClr>
                <a:srgbClr val="595959"/>
              </a:buClr>
              <a:buFont typeface="Arial"/>
              <a:buChar char="●"/>
            </a:pPr>
            <a:r>
              <a:rPr b="1" lang="en-US" sz="1400" spc="-1" strike="noStrike">
                <a:solidFill>
                  <a:srgbClr val="595959"/>
                </a:solidFill>
                <a:latin typeface="Arial"/>
                <a:ea typeface="Arial"/>
              </a:rPr>
              <a:t>Step 2</a:t>
            </a:r>
            <a:r>
              <a:rPr b="0" lang="en-US" sz="1400" spc="-1" strike="noStrike">
                <a:solidFill>
                  <a:srgbClr val="595959"/>
                </a:solidFill>
                <a:latin typeface="Arial"/>
                <a:ea typeface="Arial"/>
              </a:rPr>
              <a:t> Generate inputs randomly from those distributions.</a:t>
            </a:r>
            <a:endParaRPr b="0" lang="en-US" sz="1400" spc="-1" strike="noStrike">
              <a:latin typeface="Arial"/>
            </a:endParaRPr>
          </a:p>
          <a:p>
            <a:pPr marL="457200" indent="-456480">
              <a:lnSpc>
                <a:spcPct val="150000"/>
              </a:lnSpc>
              <a:buClr>
                <a:srgbClr val="595959"/>
              </a:buClr>
              <a:buFont typeface="Arial"/>
              <a:buChar char="●"/>
            </a:pPr>
            <a:r>
              <a:rPr b="1" lang="en-US" sz="1400" spc="-1" strike="noStrike">
                <a:solidFill>
                  <a:srgbClr val="595959"/>
                </a:solidFill>
                <a:latin typeface="Arial"/>
                <a:ea typeface="Arial"/>
              </a:rPr>
              <a:t>Step 3 </a:t>
            </a:r>
            <a:r>
              <a:rPr b="0" lang="en-US" sz="1400" spc="-1" strike="noStrike">
                <a:solidFill>
                  <a:srgbClr val="595959"/>
                </a:solidFill>
                <a:latin typeface="Arial"/>
                <a:ea typeface="Arial"/>
              </a:rPr>
              <a:t>Perform a deterministic computation using that set of inputs.</a:t>
            </a:r>
            <a:endParaRPr b="0" lang="en-US" sz="1400" spc="-1" strike="noStrike">
              <a:latin typeface="Arial"/>
            </a:endParaRPr>
          </a:p>
          <a:p>
            <a:pPr marL="457200" indent="-456480">
              <a:lnSpc>
                <a:spcPct val="150000"/>
              </a:lnSpc>
              <a:buClr>
                <a:srgbClr val="595959"/>
              </a:buClr>
              <a:buFont typeface="Arial"/>
              <a:buChar char="●"/>
            </a:pPr>
            <a:r>
              <a:rPr b="1" lang="en-US" sz="1400" spc="-1" strike="noStrike">
                <a:solidFill>
                  <a:srgbClr val="595959"/>
                </a:solidFill>
                <a:latin typeface="Arial"/>
                <a:ea typeface="Arial"/>
              </a:rPr>
              <a:t>Step 4</a:t>
            </a:r>
            <a:r>
              <a:rPr b="0" lang="en-US" sz="1400" spc="-1" strike="noStrike">
                <a:solidFill>
                  <a:srgbClr val="595959"/>
                </a:solidFill>
                <a:latin typeface="Arial"/>
                <a:ea typeface="Arial"/>
              </a:rPr>
              <a:t> Aggregate the results of the individual computations into the final result.</a:t>
            </a:r>
            <a:endParaRPr b="0" lang="en-US" sz="1400" spc="-1" strike="noStrike">
              <a:latin typeface="Arial"/>
            </a:endParaRPr>
          </a:p>
          <a:p>
            <a:pPr>
              <a:lnSpc>
                <a:spcPct val="150000"/>
              </a:lnSpc>
            </a:pPr>
            <a:endParaRPr b="0" lang="en-US" sz="1400" spc="-1" strike="noStrike">
              <a:latin typeface="Arial"/>
            </a:endParaRPr>
          </a:p>
          <a:p>
            <a:pPr>
              <a:lnSpc>
                <a:spcPct val="150000"/>
              </a:lnSpc>
              <a:spcBef>
                <a:spcPts val="1199"/>
              </a:spcBef>
              <a:spcAft>
                <a:spcPts val="1199"/>
              </a:spcAft>
            </a:pPr>
            <a:endParaRPr b="0" lang="en-US" sz="1400" spc="-1" strike="noStrike">
              <a:latin typeface="Arial"/>
            </a:endParaRPr>
          </a:p>
        </p:txBody>
      </p:sp>
    </p:spTree>
  </p:cSld>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 1:</a:t>
            </a:r>
            <a:endParaRPr b="0" lang="en-US" sz="2800" spc="-1" strike="noStrike">
              <a:latin typeface="Arial"/>
            </a:endParaRPr>
          </a:p>
        </p:txBody>
      </p:sp>
      <p:sp>
        <p:nvSpPr>
          <p:cNvPr id="21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lvl="1" marL="914400" indent="-456480">
              <a:lnSpc>
                <a:spcPct val="100000"/>
              </a:lnSpc>
              <a:buClr>
                <a:srgbClr val="595959"/>
              </a:buClr>
              <a:buFont typeface="Arial"/>
              <a:buChar char="○"/>
            </a:pPr>
            <a:r>
              <a:rPr b="1" lang="en-US" sz="1400" spc="-1" strike="noStrike">
                <a:solidFill>
                  <a:srgbClr val="595959"/>
                </a:solidFill>
                <a:latin typeface="Arial"/>
                <a:ea typeface="Arial"/>
              </a:rPr>
              <a:t>Step 1 </a:t>
            </a:r>
            <a:r>
              <a:rPr b="0" lang="en-US" sz="1400" spc="-1" strike="noStrike">
                <a:solidFill>
                  <a:srgbClr val="595959"/>
                </a:solidFill>
                <a:latin typeface="Arial"/>
                <a:ea typeface="Arial"/>
              </a:rPr>
              <a:t>Define a distribution of possible inputs for each input random variable. </a:t>
            </a:r>
            <a:endParaRPr b="0" lang="en-US" sz="1400" spc="-1" strike="noStrike">
              <a:latin typeface="Arial"/>
            </a:endParaRPr>
          </a:p>
          <a:p>
            <a:pPr lvl="1" marL="914400" indent="-456480">
              <a:lnSpc>
                <a:spcPct val="100000"/>
              </a:lnSpc>
              <a:buClr>
                <a:srgbClr val="595959"/>
              </a:buClr>
              <a:buFont typeface="Arial"/>
              <a:buChar char="○"/>
            </a:pPr>
            <a:r>
              <a:rPr b="0" lang="en-US" sz="1400" spc="-1" strike="noStrike">
                <a:solidFill>
                  <a:srgbClr val="4d5156"/>
                </a:solidFill>
                <a:latin typeface="Arial"/>
                <a:ea typeface="Arial"/>
              </a:rPr>
              <a:t>Random variable is  a variable whose values depend on outcomes of a random phenomenon.</a:t>
            </a:r>
            <a:endParaRPr b="0" lang="en-US" sz="1400" spc="-1" strike="noStrike">
              <a:latin typeface="Arial"/>
            </a:endParaRPr>
          </a:p>
          <a:p>
            <a:pPr lvl="1" marL="914400" indent="-456480">
              <a:lnSpc>
                <a:spcPct val="100000"/>
              </a:lnSpc>
              <a:buClr>
                <a:srgbClr val="595959"/>
              </a:buClr>
              <a:buFont typeface="Arial"/>
              <a:buChar char="○"/>
            </a:pPr>
            <a:r>
              <a:rPr b="0" lang="en-US" sz="1400" spc="-1" strike="noStrike">
                <a:solidFill>
                  <a:srgbClr val="4d5156"/>
                </a:solidFill>
                <a:latin typeface="Arial"/>
                <a:ea typeface="Arial"/>
              </a:rPr>
              <a:t>For example: The outcome of a coin toss is a random variable with possible values of Head or Tail. </a:t>
            </a:r>
            <a:endParaRPr b="0" lang="en-US" sz="1400" spc="-1" strike="noStrike">
              <a:latin typeface="Arial"/>
            </a:endParaRPr>
          </a:p>
          <a:p>
            <a:pPr>
              <a:lnSpc>
                <a:spcPct val="100000"/>
              </a:lnSpc>
            </a:pPr>
            <a:endParaRPr b="0" lang="en-US" sz="1400" spc="-1" strike="noStrike">
              <a:latin typeface="Arial"/>
            </a:endParaRPr>
          </a:p>
          <a:p>
            <a:pPr lvl="1" marL="914400" indent="-456480">
              <a:lnSpc>
                <a:spcPct val="100000"/>
              </a:lnSpc>
              <a:buClr>
                <a:srgbClr val="595959"/>
              </a:buClr>
              <a:buFont typeface="Arial"/>
              <a:buChar char="○"/>
            </a:pPr>
            <a:r>
              <a:rPr b="0" lang="en-US" sz="1400" spc="-1" strike="noStrike">
                <a:solidFill>
                  <a:srgbClr val="595959"/>
                </a:solidFill>
                <a:latin typeface="Arial"/>
                <a:ea typeface="Arial"/>
              </a:rPr>
              <a:t>The </a:t>
            </a:r>
            <a:r>
              <a:rPr b="1" lang="en-US" sz="1400" spc="-1" strike="noStrike">
                <a:solidFill>
                  <a:srgbClr val="595959"/>
                </a:solidFill>
                <a:latin typeface="Arial"/>
                <a:ea typeface="Arial"/>
              </a:rPr>
              <a:t>distribution </a:t>
            </a:r>
            <a:r>
              <a:rPr b="0" lang="en-US" sz="1400" spc="-1" strike="noStrike">
                <a:solidFill>
                  <a:srgbClr val="595959"/>
                </a:solidFill>
                <a:latin typeface="Arial"/>
                <a:ea typeface="Arial"/>
              </a:rPr>
              <a:t>of these random numbers is a description of the portion of times each possible outcome or each possible range of outcomes occurs on the average over a great many trials. </a:t>
            </a:r>
            <a:endParaRPr b="0" lang="en-US" sz="1400" spc="-1" strike="noStrike">
              <a:latin typeface="Arial"/>
            </a:endParaRPr>
          </a:p>
          <a:p>
            <a:pPr lvl="1" marL="914400" indent="-456480">
              <a:lnSpc>
                <a:spcPct val="100000"/>
              </a:lnSpc>
              <a:buClr>
                <a:srgbClr val="595959"/>
              </a:buClr>
              <a:buFont typeface="Arial"/>
              <a:buChar char="○"/>
            </a:pPr>
            <a:r>
              <a:rPr b="0" lang="en-US" sz="1400" spc="-1" strike="noStrike">
                <a:solidFill>
                  <a:srgbClr val="595959"/>
                </a:solidFill>
                <a:latin typeface="Arial"/>
                <a:ea typeface="Arial"/>
              </a:rPr>
              <a:t>Different distributions: </a:t>
            </a:r>
            <a:endParaRPr b="0" lang="en-US" sz="1400" spc="-1" strike="noStrike">
              <a:latin typeface="Arial"/>
            </a:endParaRPr>
          </a:p>
          <a:p>
            <a:pPr lvl="2" marL="1371600" indent="-456480">
              <a:lnSpc>
                <a:spcPct val="100000"/>
              </a:lnSpc>
              <a:buClr>
                <a:srgbClr val="595959"/>
              </a:buClr>
              <a:buFont typeface="Arial"/>
              <a:buChar char="■"/>
            </a:pPr>
            <a:r>
              <a:rPr b="1" lang="en-US" sz="1400" spc="-1" strike="noStrike">
                <a:solidFill>
                  <a:srgbClr val="4d5156"/>
                </a:solidFill>
                <a:latin typeface="Arial"/>
                <a:ea typeface="Arial"/>
              </a:rPr>
              <a:t>Uniform distribution  </a:t>
            </a:r>
            <a:r>
              <a:rPr b="0" lang="en-US" sz="1400" spc="-1" strike="noStrike">
                <a:solidFill>
                  <a:srgbClr val="595959"/>
                </a:solidFill>
                <a:latin typeface="Arial"/>
                <a:ea typeface="Arial"/>
              </a:rPr>
              <a:t>Suppose a specified range is partitioned into intervals of the same length. With a uniform distribution, the generator is just as likely to return a value in any of the intervals. </a:t>
            </a:r>
            <a:endParaRPr b="0" lang="en-US" sz="1400" spc="-1" strike="noStrike">
              <a:latin typeface="Arial"/>
            </a:endParaRPr>
          </a:p>
          <a:p>
            <a:pPr lvl="2" marL="1371600" indent="-456480">
              <a:lnSpc>
                <a:spcPct val="100000"/>
              </a:lnSpc>
              <a:buClr>
                <a:srgbClr val="595959"/>
              </a:buClr>
              <a:buFont typeface="Arial"/>
              <a:buChar char="■"/>
            </a:pPr>
            <a:r>
              <a:rPr b="0" lang="en-US" sz="1400" spc="-1" strike="noStrike">
                <a:solidFill>
                  <a:srgbClr val="4d5156"/>
                </a:solidFill>
                <a:latin typeface="Arial"/>
                <a:ea typeface="Arial"/>
              </a:rPr>
              <a:t>Normal distribution</a:t>
            </a:r>
            <a:endParaRPr b="0" lang="en-US" sz="1400" spc="-1" strike="noStrike">
              <a:latin typeface="Arial"/>
            </a:endParaRPr>
          </a:p>
          <a:p>
            <a:pPr lvl="2" marL="1371600" indent="-456480">
              <a:lnSpc>
                <a:spcPct val="100000"/>
              </a:lnSpc>
              <a:buClr>
                <a:srgbClr val="595959"/>
              </a:buClr>
              <a:buFont typeface="Arial"/>
              <a:buChar char="■"/>
            </a:pPr>
            <a:r>
              <a:rPr b="0" lang="en-US" sz="1400" spc="-1" strike="noStrike">
                <a:solidFill>
                  <a:srgbClr val="4d5156"/>
                </a:solidFill>
                <a:latin typeface="Arial"/>
                <a:ea typeface="Arial"/>
              </a:rPr>
              <a:t>Exponential Distribution</a:t>
            </a:r>
            <a:endParaRPr b="0" lang="en-US" sz="1400" spc="-1" strike="noStrike">
              <a:latin typeface="Arial"/>
            </a:endParaRPr>
          </a:p>
          <a:p>
            <a:pPr lvl="2" marL="1371600" indent="-456480">
              <a:lnSpc>
                <a:spcPct val="100000"/>
              </a:lnSpc>
              <a:buClr>
                <a:srgbClr val="595959"/>
              </a:buClr>
              <a:buFont typeface="Arial"/>
              <a:buChar char="■"/>
            </a:pPr>
            <a:r>
              <a:rPr b="0" lang="en-US" sz="1400" spc="-1" strike="noStrike">
                <a:solidFill>
                  <a:srgbClr val="4d5156"/>
                </a:solidFill>
                <a:latin typeface="Arial"/>
                <a:ea typeface="Arial"/>
              </a:rPr>
              <a:t>Triangular Distribution etc. </a:t>
            </a:r>
            <a:endParaRPr b="0" lang="en-US" sz="1400" spc="-1" strike="noStrike">
              <a:latin typeface="Arial"/>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17">
                                            <p:txEl>
                                              <p:pRg st="0" end="0"/>
                                            </p:txEl>
                                          </p:spTgt>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217">
                                            <p:txEl>
                                              <p:pRg st="1" end="1"/>
                                            </p:txEl>
                                          </p:spTgt>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217">
                                            <p:txEl>
                                              <p:pRg st="2" end="2"/>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217">
                                            <p:txEl>
                                              <p:pRg st="4" end="4"/>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217">
                                            <p:txEl>
                                              <p:pRg st="5" end="5"/>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217">
                                            <p:txEl>
                                              <p:pRg st="6" end="6"/>
                                            </p:txEl>
                                          </p:spTgt>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217">
                                            <p:txEl>
                                              <p:pRg st="7" end="7"/>
                                            </p:txEl>
                                          </p:spTgt>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217">
                                            <p:txEl>
                                              <p:pRg st="8" end="8"/>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17">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Pseudorandom Numbers</a:t>
            </a:r>
            <a:endParaRPr b="0" lang="en-US" sz="2800" spc="-1" strike="noStrike">
              <a:latin typeface="Arial"/>
            </a:endParaRPr>
          </a:p>
        </p:txBody>
      </p:sp>
      <p:sp>
        <p:nvSpPr>
          <p:cNvPr id="21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1" lang="en-US" sz="1800" spc="-1" strike="noStrike">
                <a:solidFill>
                  <a:srgbClr val="595959"/>
                </a:solidFill>
                <a:latin typeface="Arial"/>
                <a:ea typeface="Arial"/>
              </a:rPr>
              <a:t>Pseudorandom</a:t>
            </a:r>
            <a:r>
              <a:rPr b="0" lang="en-US" sz="1800" spc="-1" strike="noStrike">
                <a:solidFill>
                  <a:srgbClr val="595959"/>
                </a:solidFill>
                <a:latin typeface="Arial"/>
                <a:ea typeface="Arial"/>
              </a:rPr>
              <a:t> numbers are generated by computers.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They are not truly random, because when a computer is functioning correctly, nothing it does is random.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Computers </a:t>
            </a:r>
            <a:endParaRPr b="0" lang="en-US" sz="1800" spc="-1" strike="noStrike">
              <a:latin typeface="Arial"/>
            </a:endParaRPr>
          </a:p>
        </p:txBody>
      </p:sp>
    </p:spTree>
  </p:cSld>
  <p:timing>
    <p:tnLst>
      <p:par>
        <p:cTn id="185" dur="indefinite" restart="never" nodeType="tmRoot">
          <p:childTnLst>
            <p:seq>
              <p:cTn id="186" dur="indefinite" nodeType="mainSeq">
                <p:childTnLst>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Applications of Pseudorandom Numbers</a:t>
            </a:r>
            <a:endParaRPr b="0" lang="en-US" sz="2800" spc="-1" strike="noStrike">
              <a:latin typeface="Arial"/>
            </a:endParaRPr>
          </a:p>
        </p:txBody>
      </p:sp>
      <p:sp>
        <p:nvSpPr>
          <p:cNvPr id="22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US" sz="1800" spc="-1" strike="noStrike">
                <a:solidFill>
                  <a:srgbClr val="595959"/>
                </a:solidFill>
                <a:latin typeface="Arial"/>
                <a:ea typeface="Arial"/>
              </a:rPr>
              <a:t>Pseudorandom numbers are essential to many computer applications, such as games and security. In games, random numbers provide unpredictable elements the player can respond to, such as dodging a random bullet or drawing a card from the top of a deck.</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In computer security, pseudorandomness is important in encryption algorithms, which create codes that must not be predicted or guessed.</a:t>
            </a:r>
            <a:endParaRPr b="0" lang="en-US" sz="1800" spc="-1" strike="noStrike">
              <a:latin typeface="Arial"/>
            </a:endParaRPr>
          </a:p>
        </p:txBody>
      </p:sp>
    </p:spTree>
  </p:cSld>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Pseudorandom number generator</a:t>
            </a:r>
            <a:endParaRPr b="0" lang="en-US" sz="2800" spc="-1" strike="noStrike">
              <a:latin typeface="Arial"/>
            </a:endParaRPr>
          </a:p>
        </p:txBody>
      </p:sp>
      <p:sp>
        <p:nvSpPr>
          <p:cNvPr id="223" name="CustomShape 2"/>
          <p:cNvSpPr/>
          <p:nvPr/>
        </p:nvSpPr>
        <p:spPr>
          <a:xfrm>
            <a:off x="628560" y="1369080"/>
            <a:ext cx="7886160" cy="336672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3830" spc="-1" strike="noStrike">
                <a:solidFill>
                  <a:srgbClr val="595959"/>
                </a:solidFill>
                <a:latin typeface="Arial"/>
                <a:ea typeface="Arial"/>
              </a:rPr>
              <a:t>A </a:t>
            </a:r>
            <a:r>
              <a:rPr b="1" lang="en-US" sz="3830" spc="-1" strike="noStrike">
                <a:solidFill>
                  <a:srgbClr val="595959"/>
                </a:solidFill>
                <a:latin typeface="Arial"/>
                <a:ea typeface="Arial"/>
              </a:rPr>
              <a:t>pseudorandom number generator</a:t>
            </a:r>
            <a:r>
              <a:rPr b="0" lang="en-US" sz="3830" spc="-1" strike="noStrike">
                <a:solidFill>
                  <a:srgbClr val="595959"/>
                </a:solidFill>
                <a:latin typeface="Arial"/>
                <a:ea typeface="Arial"/>
              </a:rPr>
              <a:t>, or </a:t>
            </a:r>
            <a:r>
              <a:rPr b="1" lang="en-US" sz="3830" spc="-1" strike="noStrike">
                <a:solidFill>
                  <a:srgbClr val="595959"/>
                </a:solidFill>
                <a:latin typeface="Arial"/>
                <a:ea typeface="Arial"/>
              </a:rPr>
              <a:t>PRNG</a:t>
            </a:r>
            <a:r>
              <a:rPr b="0" lang="en-US" sz="3830" spc="-1" strike="noStrike">
                <a:solidFill>
                  <a:srgbClr val="595959"/>
                </a:solidFill>
                <a:latin typeface="Arial"/>
                <a:ea typeface="Arial"/>
              </a:rPr>
              <a:t>, is any program, or function, which uses math to simulate randomness. It may also be called a </a:t>
            </a:r>
            <a:r>
              <a:rPr b="1" lang="en-US" sz="3830" spc="-1" strike="noStrike">
                <a:solidFill>
                  <a:srgbClr val="595959"/>
                </a:solidFill>
                <a:latin typeface="Arial"/>
                <a:ea typeface="Arial"/>
              </a:rPr>
              <a:t>DRNG</a:t>
            </a:r>
            <a:r>
              <a:rPr b="0" lang="en-US" sz="3830" spc="-1" strike="noStrike">
                <a:solidFill>
                  <a:srgbClr val="595959"/>
                </a:solidFill>
                <a:latin typeface="Arial"/>
                <a:ea typeface="Arial"/>
              </a:rPr>
              <a:t> (digital random number generator) or </a:t>
            </a:r>
            <a:r>
              <a:rPr b="1" lang="en-US" sz="3830" spc="-1" strike="noStrike">
                <a:solidFill>
                  <a:srgbClr val="595959"/>
                </a:solidFill>
                <a:latin typeface="Arial"/>
                <a:ea typeface="Arial"/>
              </a:rPr>
              <a:t>DRBG</a:t>
            </a:r>
            <a:r>
              <a:rPr b="0" lang="en-US" sz="3830" spc="-1" strike="noStrike">
                <a:solidFill>
                  <a:srgbClr val="595959"/>
                </a:solidFill>
                <a:latin typeface="Arial"/>
                <a:ea typeface="Arial"/>
              </a:rPr>
              <a:t> (deterministic random bit generator).</a:t>
            </a:r>
            <a:endParaRPr b="0" lang="en-US" sz="3830" spc="-1" strike="noStrike">
              <a:latin typeface="Arial"/>
            </a:endParaRPr>
          </a:p>
          <a:p>
            <a:pPr marL="457200" indent="-342360">
              <a:lnSpc>
                <a:spcPct val="115000"/>
              </a:lnSpc>
              <a:buClr>
                <a:srgbClr val="595959"/>
              </a:buClr>
              <a:buFont typeface="Arial"/>
              <a:buChar char="●"/>
            </a:pPr>
            <a:r>
              <a:rPr b="0" lang="en-US" sz="3830" spc="-1" strike="noStrike">
                <a:solidFill>
                  <a:srgbClr val="595959"/>
                </a:solidFill>
                <a:latin typeface="Arial"/>
                <a:ea typeface="Arial"/>
              </a:rPr>
              <a:t>The math can sometimes be complex, but in general, using a PRNG requires only two steps:</a:t>
            </a:r>
            <a:endParaRPr b="0" lang="en-US" sz="3830" spc="-1" strike="noStrike">
              <a:latin typeface="Arial"/>
            </a:endParaRPr>
          </a:p>
          <a:p>
            <a:pPr lvl="1" marL="914400" indent="-316800">
              <a:lnSpc>
                <a:spcPct val="115000"/>
              </a:lnSpc>
              <a:buClr>
                <a:srgbClr val="595959"/>
              </a:buClr>
              <a:buFont typeface="Arial"/>
              <a:buChar char="○"/>
            </a:pPr>
            <a:r>
              <a:rPr b="0" lang="en-US" sz="3830" spc="-1" strike="noStrike">
                <a:solidFill>
                  <a:srgbClr val="595959"/>
                </a:solidFill>
                <a:latin typeface="Arial"/>
                <a:ea typeface="Arial"/>
              </a:rPr>
              <a:t>Provide the PRNG with an arbitrary seed.</a:t>
            </a:r>
            <a:endParaRPr b="0" lang="en-US" sz="3830" spc="-1" strike="noStrike">
              <a:latin typeface="Arial"/>
            </a:endParaRPr>
          </a:p>
          <a:p>
            <a:pPr lvl="1" marL="914400" indent="-316800">
              <a:lnSpc>
                <a:spcPct val="115000"/>
              </a:lnSpc>
              <a:buClr>
                <a:srgbClr val="595959"/>
              </a:buClr>
              <a:buFont typeface="Arial"/>
              <a:buChar char="○"/>
            </a:pPr>
            <a:r>
              <a:rPr b="0" lang="en-US" sz="3830" spc="-1" strike="noStrike">
                <a:solidFill>
                  <a:srgbClr val="595959"/>
                </a:solidFill>
                <a:latin typeface="Arial"/>
                <a:ea typeface="Arial"/>
              </a:rPr>
              <a:t>Ask for the next random number.</a:t>
            </a:r>
            <a:endParaRPr b="0" lang="en-US" sz="3830" spc="-1" strike="noStrike">
              <a:latin typeface="Arial"/>
            </a:endParaRPr>
          </a:p>
          <a:p>
            <a:pPr marL="457200" indent="-342360">
              <a:lnSpc>
                <a:spcPct val="115000"/>
              </a:lnSpc>
              <a:buClr>
                <a:srgbClr val="595959"/>
              </a:buClr>
              <a:buFont typeface="Arial"/>
              <a:buChar char="●"/>
            </a:pPr>
            <a:r>
              <a:rPr b="0" lang="en-US" sz="3830" spc="-1" strike="noStrike">
                <a:solidFill>
                  <a:srgbClr val="595959"/>
                </a:solidFill>
                <a:latin typeface="Arial"/>
                <a:ea typeface="Arial"/>
              </a:rPr>
              <a:t>The seed value is a "starting point" for creating random numbers. The seed value is used when computing the numbers.</a:t>
            </a:r>
            <a:endParaRPr b="0" lang="en-US" sz="3830" spc="-1" strike="noStrike">
              <a:latin typeface="Arial"/>
            </a:endParaRPr>
          </a:p>
          <a:p>
            <a:pPr marL="457200" indent="-342360">
              <a:lnSpc>
                <a:spcPct val="115000"/>
              </a:lnSpc>
              <a:buClr>
                <a:srgbClr val="595959"/>
              </a:buClr>
              <a:buFont typeface="Arial"/>
              <a:buChar char="●"/>
            </a:pPr>
            <a:r>
              <a:rPr b="0" lang="en-US" sz="3830" spc="-1" strike="noStrike">
                <a:solidFill>
                  <a:srgbClr val="595959"/>
                </a:solidFill>
                <a:latin typeface="Arial"/>
                <a:ea typeface="Arial"/>
              </a:rPr>
              <a:t> </a:t>
            </a:r>
            <a:r>
              <a:rPr b="0" lang="en-US" sz="3830" spc="-1" strike="noStrike">
                <a:solidFill>
                  <a:srgbClr val="595959"/>
                </a:solidFill>
                <a:latin typeface="Arial"/>
                <a:ea typeface="Arial"/>
              </a:rPr>
              <a:t>If the seed value changes, the generated numbers also change, and a single seed value always produce the same numbers. For this reason, the numbers aren't really random, because true randomness could never be re-created.</a:t>
            </a:r>
            <a:endParaRPr b="0" lang="en-US" sz="3830" spc="-1" strike="noStrike">
              <a:latin typeface="Arial"/>
            </a:endParaRPr>
          </a:p>
          <a:p>
            <a:pPr marL="457200" indent="-342360">
              <a:lnSpc>
                <a:spcPct val="115000"/>
              </a:lnSpc>
              <a:buClr>
                <a:srgbClr val="595959"/>
              </a:buClr>
              <a:buFont typeface="Arial"/>
              <a:buChar char="●"/>
            </a:pPr>
            <a:r>
              <a:rPr b="0" lang="en-US" sz="3830" spc="-1" strike="noStrike">
                <a:solidFill>
                  <a:srgbClr val="595959"/>
                </a:solidFill>
                <a:latin typeface="Arial"/>
                <a:ea typeface="Arial"/>
              </a:rPr>
              <a:t>The current time is often used as a unique seed value. For instance, if it's March 5, 2018, at 5:03 P.M. and 7.01324 seconds UTC, that can be expressed as an integer. That precise time never occur again, so a PRNG with that seed should produce a unique set of random numbers.</a:t>
            </a:r>
            <a:endParaRPr b="0" lang="en-US" sz="3830" spc="-1" strike="noStrike">
              <a:latin typeface="Arial"/>
            </a:endParaRPr>
          </a:p>
        </p:txBody>
      </p:sp>
    </p:spTree>
  </p:cSld>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223">
                                            <p:txEl>
                                              <p:pRg st="1" end="1"/>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223">
                                            <p:txEl>
                                              <p:pRg st="2" end="2"/>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223">
                                            <p:txEl>
                                              <p:pRg st="5" end="5"/>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22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Linear Congruential Method – A PRNG</a:t>
            </a:r>
            <a:endParaRPr b="0" lang="en-US" sz="2800" spc="-1" strike="noStrike">
              <a:latin typeface="Arial"/>
            </a:endParaRPr>
          </a:p>
        </p:txBody>
      </p:sp>
      <p:sp>
        <p:nvSpPr>
          <p:cNvPr id="22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In 1949, D. J. Lehmer presented one of the best techniques for generating uniformly distributed pseudorandom numbers, the </a:t>
            </a:r>
            <a:r>
              <a:rPr b="1" lang="en-US" sz="1800" spc="-1" strike="noStrike">
                <a:solidFill>
                  <a:srgbClr val="595959"/>
                </a:solidFill>
                <a:latin typeface="Arial"/>
                <a:ea typeface="Arial"/>
              </a:rPr>
              <a:t>linear congruential method</a:t>
            </a:r>
            <a:r>
              <a:rPr b="0" lang="en-US" sz="1800" spc="-1" strike="noStrike">
                <a:solidFill>
                  <a:srgbClr val="595959"/>
                </a:solidFill>
                <a:latin typeface="Arial"/>
                <a:ea typeface="Arial"/>
              </a:rPr>
              <a:t>.</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One simple linear congruential random number generator that generates values between 0 and 10, inclusive, is as follows:</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10</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i="1" lang="en-US" sz="1800" spc="-1" strike="noStrike" baseline="-25000">
                <a:solidFill>
                  <a:srgbClr val="595959"/>
                </a:solidFill>
                <a:latin typeface="Arial"/>
                <a:ea typeface="Arial"/>
              </a:rPr>
              <a:t>n</a:t>
            </a:r>
            <a:r>
              <a:rPr b="0" i="1" lang="en-US" sz="1800" spc="-1" strike="noStrike">
                <a:solidFill>
                  <a:srgbClr val="595959"/>
                </a:solidFill>
                <a:latin typeface="Arial"/>
                <a:ea typeface="Arial"/>
              </a:rPr>
              <a:t> </a:t>
            </a:r>
            <a:r>
              <a:rPr b="0" lang="en-US" sz="1800" spc="-1" strike="noStrike">
                <a:solidFill>
                  <a:srgbClr val="595959"/>
                </a:solidFill>
                <a:latin typeface="Arial"/>
                <a:ea typeface="Arial"/>
              </a:rPr>
              <a:t>= (7</a:t>
            </a:r>
            <a:r>
              <a:rPr b="0" i="1" lang="en-US" sz="1800" spc="-1" strike="noStrike">
                <a:solidFill>
                  <a:srgbClr val="595959"/>
                </a:solidFill>
                <a:latin typeface="Arial"/>
                <a:ea typeface="Arial"/>
              </a:rPr>
              <a:t>r</a:t>
            </a:r>
            <a:r>
              <a:rPr b="0" i="1" lang="en-US" sz="1800" spc="-1" strike="noStrike" baseline="-25000">
                <a:solidFill>
                  <a:srgbClr val="595959"/>
                </a:solidFill>
                <a:latin typeface="Arial"/>
                <a:ea typeface="Arial"/>
              </a:rPr>
              <a:t>n</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+ 1) mod 11, for </a:t>
            </a:r>
            <a:r>
              <a:rPr b="0" i="1" lang="en-US" sz="1800" spc="-1" strike="noStrike">
                <a:solidFill>
                  <a:srgbClr val="595959"/>
                </a:solidFill>
                <a:latin typeface="Arial"/>
                <a:ea typeface="Arial"/>
              </a:rPr>
              <a:t>n </a:t>
            </a:r>
            <a:r>
              <a:rPr b="0" lang="en-US" sz="1800" spc="-1" strike="noStrike">
                <a:solidFill>
                  <a:srgbClr val="595959"/>
                </a:solidFill>
                <a:latin typeface="Arial"/>
                <a:ea typeface="Arial"/>
              </a:rPr>
              <a:t>&gt; 0</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The initial value in the sequence of random numbers,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10, is the </a:t>
            </a:r>
            <a:r>
              <a:rPr b="1" lang="en-US" sz="1800" spc="-1" strike="noStrike">
                <a:solidFill>
                  <a:srgbClr val="595959"/>
                </a:solidFill>
                <a:latin typeface="Arial"/>
                <a:ea typeface="Arial"/>
              </a:rPr>
              <a:t>seed</a:t>
            </a:r>
            <a:r>
              <a:rPr b="0" lang="en-US" sz="1800" spc="-1" strike="noStrike">
                <a:solidFill>
                  <a:srgbClr val="595959"/>
                </a:solidFill>
                <a:latin typeface="Arial"/>
                <a:ea typeface="Arial"/>
              </a:rPr>
              <a:t>. The </a:t>
            </a:r>
            <a:r>
              <a:rPr b="1" lang="en-US" sz="1800" spc="-1" strike="noStrike">
                <a:solidFill>
                  <a:srgbClr val="595959"/>
                </a:solidFill>
                <a:latin typeface="Arial"/>
                <a:ea typeface="Arial"/>
              </a:rPr>
              <a:t>mod </a:t>
            </a:r>
            <a:r>
              <a:rPr b="0" lang="en-US" sz="1800" spc="-1" strike="noStrike">
                <a:solidFill>
                  <a:srgbClr val="595959"/>
                </a:solidFill>
                <a:latin typeface="Arial"/>
                <a:ea typeface="Arial"/>
              </a:rPr>
              <a:t>function returns the remainder.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Thus, substituting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10 on the right-hand side of the second line of the definition, the </a:t>
            </a:r>
            <a:r>
              <a:rPr b="1" lang="en-US" sz="1800" spc="-1" strike="noStrike">
                <a:solidFill>
                  <a:srgbClr val="595959"/>
                </a:solidFill>
                <a:latin typeface="Arial"/>
                <a:ea typeface="Arial"/>
              </a:rPr>
              <a:t>generating function</a:t>
            </a:r>
            <a:r>
              <a:rPr b="0" lang="en-US" sz="1800" spc="-1" strike="noStrike">
                <a:solidFill>
                  <a:srgbClr val="595959"/>
                </a:solidFill>
                <a:latin typeface="Arial"/>
                <a:ea typeface="Arial"/>
              </a:rPr>
              <a:t>, we calculate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 (7 · 10 + 1) mod 11 = 5.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After we calculate one “random number,” to evaluate the next, we substitute that value into the expression on the right-hand side. Consequently, the next random number is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2 </a:t>
            </a:r>
            <a:r>
              <a:rPr b="0" lang="en-US" sz="1800" spc="-1" strike="noStrike">
                <a:solidFill>
                  <a:srgbClr val="595959"/>
                </a:solidFill>
                <a:latin typeface="Arial"/>
                <a:ea typeface="Arial"/>
              </a:rPr>
              <a:t>= (7 · </a:t>
            </a:r>
            <a:r>
              <a:rPr b="1" lang="en-US" sz="1800" spc="-1" strike="noStrike">
                <a:solidFill>
                  <a:srgbClr val="595959"/>
                </a:solidFill>
                <a:latin typeface="Arial"/>
                <a:ea typeface="Arial"/>
              </a:rPr>
              <a:t>5  </a:t>
            </a:r>
            <a:endParaRPr b="0" lang="en-US" sz="1800" spc="-1" strike="noStrike">
              <a:latin typeface="Arial"/>
            </a:endParaRPr>
          </a:p>
        </p:txBody>
      </p:sp>
    </p:spTree>
  </p:cSld>
  <p:timing>
    <p:tnLst>
      <p:par>
        <p:cTn id="235" dur="indefinite" restart="never" nodeType="tmRoot">
          <p:childTnLst>
            <p:seq>
              <p:cTn id="236" dur="indefinite" nodeType="mainSeq">
                <p:childTnLst>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Linear Congruential Method</a:t>
            </a:r>
            <a:endParaRPr b="0" lang="en-US" sz="2800" spc="-1" strike="noStrike">
              <a:latin typeface="Arial"/>
            </a:endParaRPr>
          </a:p>
        </p:txBody>
      </p:sp>
      <p:sp>
        <p:nvSpPr>
          <p:cNvPr id="22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US" sz="1800" spc="-1" strike="noStrike">
                <a:solidFill>
                  <a:srgbClr val="595959"/>
                </a:solidFill>
                <a:latin typeface="Arial"/>
                <a:ea typeface="Arial"/>
              </a:rPr>
              <a:t>The general form for the </a:t>
            </a:r>
            <a:r>
              <a:rPr b="1" lang="en-US" sz="1800" spc="-1" strike="noStrike">
                <a:solidFill>
                  <a:srgbClr val="595959"/>
                </a:solidFill>
                <a:latin typeface="Arial"/>
                <a:ea typeface="Arial"/>
              </a:rPr>
              <a:t>linear congruential method </a:t>
            </a:r>
            <a:r>
              <a:rPr b="0" lang="en-US" sz="1800" spc="-1" strike="noStrike">
                <a:solidFill>
                  <a:srgbClr val="595959"/>
                </a:solidFill>
                <a:latin typeface="Arial"/>
                <a:ea typeface="Arial"/>
              </a:rPr>
              <a:t>to generate pseudorandom integers from 0 up to, but not including,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is as follows:</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seed</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i="1" lang="en-US" sz="1800" spc="-1" strike="noStrike" baseline="-25000">
                <a:solidFill>
                  <a:srgbClr val="595959"/>
                </a:solidFill>
                <a:latin typeface="Arial"/>
                <a:ea typeface="Arial"/>
              </a:rPr>
              <a:t>n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multiplier r</a:t>
            </a:r>
            <a:r>
              <a:rPr b="0" i="1" lang="en-US" sz="1800" spc="-1" strike="noStrike" baseline="-25000">
                <a:solidFill>
                  <a:srgbClr val="595959"/>
                </a:solidFill>
                <a:latin typeface="Arial"/>
                <a:ea typeface="Arial"/>
              </a:rPr>
              <a:t>n</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increment</a:t>
            </a:r>
            <a:r>
              <a:rPr b="0" lang="en-US" sz="1800" spc="-1" strike="noStrike">
                <a:solidFill>
                  <a:srgbClr val="595959"/>
                </a:solidFill>
                <a:latin typeface="Arial"/>
                <a:ea typeface="Arial"/>
              </a:rPr>
              <a:t>) mod </a:t>
            </a:r>
            <a:r>
              <a:rPr b="0" i="1" lang="en-US" sz="1800" spc="-1" strike="noStrike">
                <a:solidFill>
                  <a:srgbClr val="595959"/>
                </a:solidFill>
                <a:latin typeface="Arial"/>
                <a:ea typeface="Arial"/>
              </a:rPr>
              <a:t>modulus</a:t>
            </a:r>
            <a:r>
              <a:rPr b="0" lang="en-US" sz="1800" spc="-1" strike="noStrike">
                <a:solidFill>
                  <a:srgbClr val="595959"/>
                </a:solidFill>
                <a:latin typeface="Arial"/>
                <a:ea typeface="Arial"/>
              </a:rPr>
              <a:t>, for </a:t>
            </a:r>
            <a:r>
              <a:rPr b="0" i="1" lang="en-US" sz="1800" spc="-1" strike="noStrike">
                <a:solidFill>
                  <a:srgbClr val="595959"/>
                </a:solidFill>
                <a:latin typeface="Arial"/>
                <a:ea typeface="Arial"/>
              </a:rPr>
              <a:t>n </a:t>
            </a:r>
            <a:r>
              <a:rPr b="0" lang="en-US" sz="1800" spc="-1" strike="noStrike">
                <a:solidFill>
                  <a:srgbClr val="595959"/>
                </a:solidFill>
                <a:latin typeface="Arial"/>
                <a:ea typeface="Arial"/>
              </a:rPr>
              <a:t>&gt; 0</a:t>
            </a:r>
            <a:endParaRPr b="0" lang="en-US" sz="1800" spc="-1" strike="noStrike">
              <a:latin typeface="Arial"/>
            </a:endParaRPr>
          </a:p>
          <a:p>
            <a:pPr marL="285840" indent="-285120">
              <a:lnSpc>
                <a:spcPct val="115000"/>
              </a:lnSpc>
              <a:buClr>
                <a:srgbClr val="595959"/>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where </a:t>
            </a:r>
            <a:r>
              <a:rPr b="0" i="1" lang="en-US" sz="1800" spc="-1" strike="noStrike">
                <a:solidFill>
                  <a:srgbClr val="595959"/>
                </a:solidFill>
                <a:latin typeface="Arial"/>
                <a:ea typeface="Arial"/>
              </a:rPr>
              <a:t>seed</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modulus</a:t>
            </a:r>
            <a:r>
              <a:rPr b="0" lang="en-US" sz="1800" spc="-1" strike="noStrike">
                <a:solidFill>
                  <a:srgbClr val="595959"/>
                </a:solidFill>
                <a:latin typeface="Arial"/>
                <a:ea typeface="Arial"/>
              </a:rPr>
              <a:t>, and </a:t>
            </a:r>
            <a:r>
              <a:rPr b="0" i="1" lang="en-US" sz="1800" spc="-1" strike="noStrike">
                <a:solidFill>
                  <a:srgbClr val="595959"/>
                </a:solidFill>
                <a:latin typeface="Arial"/>
                <a:ea typeface="Arial"/>
              </a:rPr>
              <a:t>multiplier </a:t>
            </a:r>
            <a:r>
              <a:rPr b="0" lang="en-US" sz="1800" spc="-1" strike="noStrike">
                <a:solidFill>
                  <a:srgbClr val="595959"/>
                </a:solidFill>
                <a:latin typeface="Arial"/>
                <a:ea typeface="Arial"/>
              </a:rPr>
              <a:t>are positive integers and </a:t>
            </a:r>
            <a:r>
              <a:rPr b="0" i="1" lang="en-US" sz="1800" spc="-1" strike="noStrike">
                <a:solidFill>
                  <a:srgbClr val="595959"/>
                </a:solidFill>
                <a:latin typeface="Arial"/>
                <a:ea typeface="Arial"/>
              </a:rPr>
              <a:t>increment </a:t>
            </a:r>
            <a:r>
              <a:rPr b="0" lang="en-US" sz="1800" spc="-1" strike="noStrike">
                <a:solidFill>
                  <a:srgbClr val="595959"/>
                </a:solidFill>
                <a:latin typeface="Arial"/>
                <a:ea typeface="Arial"/>
              </a:rPr>
              <a:t>is a nonnegative </a:t>
            </a:r>
            <a:endParaRPr b="0" lang="en-US" sz="1800" spc="-1" strike="noStrike">
              <a:latin typeface="Arial"/>
            </a:endParaRPr>
          </a:p>
        </p:txBody>
      </p:sp>
    </p:spTree>
  </p:cSld>
  <p:timing>
    <p:tnLst>
      <p:par>
        <p:cTn id="265" dur="indefinite" restart="never" nodeType="tmRoot">
          <p:childTnLst>
            <p:seq>
              <p:cTn id="266" dur="indefinite" nodeType="mainSeq">
                <p:childTnLst>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Floating-point Number generation</a:t>
            </a:r>
            <a:endParaRPr b="0" lang="en-US" sz="2800" spc="-1" strike="noStrike">
              <a:latin typeface="Arial"/>
            </a:endParaRPr>
          </a:p>
        </p:txBody>
      </p:sp>
      <p:sp>
        <p:nvSpPr>
          <p:cNvPr id="22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US" sz="1800" spc="-1" strike="noStrike">
                <a:solidFill>
                  <a:srgbClr val="595959"/>
                </a:solidFill>
                <a:latin typeface="Arial"/>
                <a:ea typeface="Arial"/>
              </a:rPr>
              <a:t>If we desire floating-point numbers between 0 and 1, we divide each number in the sequence by the </a:t>
            </a:r>
            <a:r>
              <a:rPr b="1" lang="en-US" sz="1800" spc="-1" strike="noStrike">
                <a:solidFill>
                  <a:srgbClr val="595959"/>
                </a:solidFill>
                <a:latin typeface="Arial"/>
                <a:ea typeface="Arial"/>
              </a:rPr>
              <a:t>modulus.</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For this computation, the smallest possible pseudorandom floating-point number is 0.0 and the largest is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 1)/</a:t>
            </a:r>
            <a:r>
              <a:rPr b="0" i="1" lang="en-US" sz="1800" spc="-1" strike="noStrike">
                <a:solidFill>
                  <a:srgbClr val="595959"/>
                </a:solidFill>
                <a:latin typeface="Arial"/>
                <a:ea typeface="Arial"/>
              </a:rPr>
              <a:t>modulus</a:t>
            </a:r>
            <a:r>
              <a:rPr b="0" lang="en-US" sz="1800" spc="-1" strike="noStrike">
                <a:solidFill>
                  <a:srgbClr val="595959"/>
                </a:solidFill>
                <a:latin typeface="Arial"/>
                <a:ea typeface="Arial"/>
              </a:rPr>
              <a:t>. Thus, floating-point numbers that we generate by dividing by the modulus are in the interval [0.0, 1.0), or the interval between </a:t>
            </a:r>
            <a:endParaRPr b="0" lang="en-US" sz="1800" spc="-1" strike="noStrike">
              <a:latin typeface="Arial"/>
            </a:endParaRPr>
          </a:p>
        </p:txBody>
      </p:sp>
    </p:spTree>
  </p:cSld>
  <p:timing>
    <p:tnLst>
      <p:par>
        <p:cTn id="283" dur="indefinite" restart="never" nodeType="tmRoot">
          <p:childTnLst>
            <p:seq>
              <p:cTn id="284" dur="indefinite" nodeType="mainSeq">
                <p:childTnLst>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22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Possible values for multiplier and modulus</a:t>
            </a:r>
            <a:endParaRPr b="0" lang="en-US" sz="2800" spc="-1" strike="noStrike">
              <a:latin typeface="Arial"/>
            </a:endParaRPr>
          </a:p>
        </p:txBody>
      </p:sp>
      <p:sp>
        <p:nvSpPr>
          <p:cNvPr id="23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US" sz="1800" spc="-1" strike="noStrike">
                <a:solidFill>
                  <a:srgbClr val="595959"/>
                </a:solidFill>
                <a:latin typeface="Arial"/>
                <a:ea typeface="Arial"/>
              </a:rPr>
              <a:t>Much research has been done to discover choices for </a:t>
            </a:r>
            <a:r>
              <a:rPr b="0" i="1" lang="en-US" sz="1800" spc="-1" strike="noStrike">
                <a:solidFill>
                  <a:srgbClr val="595959"/>
                </a:solidFill>
                <a:latin typeface="Arial"/>
                <a:ea typeface="Arial"/>
              </a:rPr>
              <a:t>multiplier </a:t>
            </a:r>
            <a:r>
              <a:rPr b="0" lang="en-US" sz="1800" spc="-1" strike="noStrike">
                <a:solidFill>
                  <a:srgbClr val="595959"/>
                </a:solidFill>
                <a:latin typeface="Arial"/>
                <a:ea typeface="Arial"/>
              </a:rPr>
              <a:t>and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that give the largest possible sequence that appears random.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For built-in random number generators,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is often the largest integer a computer can store, such as 2</a:t>
            </a:r>
            <a:r>
              <a:rPr b="0" lang="en-US" sz="1800" spc="-1" strike="noStrike" baseline="30000">
                <a:solidFill>
                  <a:srgbClr val="595959"/>
                </a:solidFill>
                <a:latin typeface="Arial"/>
                <a:ea typeface="Arial"/>
              </a:rPr>
              <a:t>31</a:t>
            </a:r>
            <a:r>
              <a:rPr b="0" lang="en-US" sz="1800" spc="-1" strike="noStrike">
                <a:solidFill>
                  <a:srgbClr val="595959"/>
                </a:solidFill>
                <a:latin typeface="Arial"/>
                <a:ea typeface="Arial"/>
              </a:rPr>
              <a:t> – 1 = 2,147,483,647 on some machines. For this modulus, a multiplier of 16,807 and an increment of 0 produce a sequence of 2</a:t>
            </a:r>
            <a:r>
              <a:rPr b="0" lang="en-US" sz="1800" spc="-1" strike="noStrike" baseline="30000">
                <a:solidFill>
                  <a:srgbClr val="595959"/>
                </a:solidFill>
                <a:latin typeface="Arial"/>
                <a:ea typeface="Arial"/>
              </a:rPr>
              <a:t>31</a:t>
            </a: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293" dur="indefinite" restart="never" nodeType="tmRoot">
          <p:childTnLst>
            <p:seq>
              <p:cTn id="294" dur="indefinite" nodeType="mainSeq">
                <p:childTnLst>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a:t>
            </a:r>
            <a:endParaRPr b="0" lang="en-US" sz="2800" spc="-1" strike="noStrike">
              <a:latin typeface="Arial"/>
            </a:endParaRPr>
          </a:p>
        </p:txBody>
      </p:sp>
      <p:sp>
        <p:nvSpPr>
          <p:cNvPr id="193"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i="1" lang="en-US" sz="1800" spc="-1" strike="noStrike">
                <a:solidFill>
                  <a:srgbClr val="595959"/>
                </a:solidFill>
                <a:latin typeface="Arial"/>
                <a:ea typeface="Arial"/>
              </a:rPr>
              <a:t>Monte Carlo </a:t>
            </a:r>
            <a:r>
              <a:rPr b="0" lang="en-US" sz="1800" spc="-1" strike="noStrike">
                <a:solidFill>
                  <a:srgbClr val="595959"/>
                </a:solidFill>
                <a:latin typeface="Arial"/>
                <a:ea typeface="Arial"/>
              </a:rPr>
              <a:t>is the gambling locale in the country of Monaco. It is the home of the famous </a:t>
            </a:r>
            <a:r>
              <a:rPr b="0" i="1" lang="en-US" sz="1800" spc="-1" strike="noStrike">
                <a:solidFill>
                  <a:srgbClr val="595959"/>
                </a:solidFill>
                <a:latin typeface="Arial"/>
                <a:ea typeface="Arial"/>
              </a:rPr>
              <a:t>Le Grand Casino </a:t>
            </a:r>
            <a:r>
              <a:rPr b="0" lang="en-US" sz="1800" spc="-1" strike="noStrike">
                <a:solidFill>
                  <a:srgbClr val="595959"/>
                </a:solidFill>
                <a:latin typeface="Arial"/>
                <a:ea typeface="Arial"/>
              </a:rPr>
              <a:t>as well as many other gambling resorts.</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Monte Carlo simulation is about a concept that underlies gambling, that is,</a:t>
            </a:r>
            <a:r>
              <a:rPr b="1" lang="en-US" sz="1800" spc="-1" strike="noStrike">
                <a:solidFill>
                  <a:srgbClr val="595959"/>
                </a:solidFill>
                <a:latin typeface="Arial"/>
                <a:ea typeface="Arial"/>
              </a:rPr>
              <a:t> probability</a:t>
            </a:r>
            <a:r>
              <a:rPr b="0" lang="en-US" sz="1800" spc="-1" strike="noStrike">
                <a:solidFill>
                  <a:srgbClr val="595959"/>
                </a:solidFill>
                <a:latin typeface="Arial"/>
                <a:ea typeface="Arial"/>
              </a:rPr>
              <a:t>, hence, its association and designation with the well - known gambling region.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Gambling casinos rely on probability to ensure, over the long run, that they are profitable. </a:t>
            </a:r>
            <a:endParaRPr b="0" lang="en-US" sz="1800" spc="-1" strike="noStrike">
              <a:latin typeface="Arial"/>
            </a:endParaRPr>
          </a:p>
          <a:p>
            <a:pPr lvl="1" marL="914400" indent="-316800">
              <a:lnSpc>
                <a:spcPct val="115000"/>
              </a:lnSpc>
              <a:buClr>
                <a:srgbClr val="595959"/>
              </a:buClr>
              <a:buFont typeface="Arial"/>
              <a:buChar char="○"/>
            </a:pPr>
            <a:r>
              <a:rPr b="0" lang="en-US" sz="1400" spc="-1" strike="noStrike">
                <a:solidFill>
                  <a:srgbClr val="595959"/>
                </a:solidFill>
                <a:latin typeface="Arial"/>
                <a:ea typeface="Arial"/>
              </a:rPr>
              <a:t>For this to happen, the odds or  chance of the casino winning has to be in its favor.</a:t>
            </a:r>
            <a:endParaRPr b="0" lang="en-US" sz="1400" spc="-1" strike="noStrike">
              <a:latin typeface="Arial"/>
            </a:endParaRPr>
          </a:p>
          <a:p>
            <a:pPr lvl="1" marL="914400" indent="-316800">
              <a:lnSpc>
                <a:spcPct val="115000"/>
              </a:lnSpc>
              <a:buClr>
                <a:srgbClr val="595959"/>
              </a:buClr>
              <a:buFont typeface="Arial"/>
              <a:buChar char="○"/>
            </a:pPr>
            <a:r>
              <a:rPr b="0" lang="en-US" sz="1400" spc="-1" strike="noStrike">
                <a:solidFill>
                  <a:srgbClr val="595959"/>
                </a:solidFill>
                <a:latin typeface="Arial"/>
                <a:ea typeface="Arial"/>
              </a:rPr>
              <a:t> </a:t>
            </a:r>
            <a:r>
              <a:rPr b="0" lang="en-US" sz="1400" spc="-1" strike="noStrike">
                <a:solidFill>
                  <a:srgbClr val="595959"/>
                </a:solidFill>
                <a:latin typeface="Arial"/>
                <a:ea typeface="Arial"/>
              </a:rPr>
              <a:t>This is where probability comes into play because </a:t>
            </a:r>
            <a:r>
              <a:rPr b="0" i="1" lang="en-US" sz="1400" spc="-1" strike="noStrike">
                <a:solidFill>
                  <a:srgbClr val="595959"/>
                </a:solidFill>
                <a:latin typeface="Arial"/>
                <a:ea typeface="Arial"/>
              </a:rPr>
              <a:t>the theory of probability provides a mathematical way to set the rules for each one of its games to make sure the odds are in its favor </a:t>
            </a:r>
            <a:r>
              <a:rPr b="0" lang="en-US" sz="1400" spc="-1" strike="noStrike">
                <a:solidFill>
                  <a:srgbClr val="595959"/>
                </a:solidFill>
                <a:latin typeface="Arial"/>
                <a:ea typeface="Arial"/>
              </a:rPr>
              <a:t>.</a:t>
            </a:r>
            <a:endParaRPr b="0" lang="en-US" sz="14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As a simulation technique, Monte Carlo simulation relies very heavily on probability</a:t>
            </a:r>
            <a:endParaRPr b="0" lang="en-US" sz="1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93">
                                            <p:txEl>
                                              <p:pRg st="2" end="2"/>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93">
                                            <p:txEl>
                                              <p:pRg st="3" end="3"/>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Different Ranges of Random Numbers</a:t>
            </a:r>
            <a:endParaRPr b="0" lang="en-US" sz="2800" spc="-1" strike="noStrike">
              <a:latin typeface="Arial"/>
            </a:endParaRPr>
          </a:p>
        </p:txBody>
      </p:sp>
      <p:sp>
        <p:nvSpPr>
          <p:cNvPr id="233"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The linear congruential method generated a random integer from 0 up to the modulus, where by up to we mean not including the modulus.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We can obtain a floating-point counterpart with value from 0.0 up to 1.0 by dividing by the modulus.</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We can obtain uniformly distributed integer or real random numbers in any range.</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Suppose that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a uniformly distributed random floating point number from 0.0 up to 1.0. Suppose, however, that we need a random floating point number from 0.0 up to 5.0. Because the length of this interval is 5.0, we multiply </a:t>
            </a:r>
            <a:r>
              <a:rPr b="0" i="1" lang="en-US" sz="1800" spc="-1" strike="noStrike">
                <a:solidFill>
                  <a:srgbClr val="595959"/>
                </a:solidFill>
                <a:latin typeface="Arial"/>
                <a:ea typeface="Arial"/>
              </a:rPr>
              <a:t>rand  </a:t>
            </a:r>
            <a:endParaRPr b="0" lang="en-US" sz="1800" spc="-1" strike="noStrike">
              <a:latin typeface="Arial"/>
            </a:endParaRPr>
          </a:p>
        </p:txBody>
      </p:sp>
    </p:spTree>
  </p:cSld>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numbers within any range</a:t>
            </a:r>
            <a:endParaRPr b="0" lang="en-US" sz="2800" spc="-1" strike="noStrike">
              <a:latin typeface="Arial"/>
            </a:endParaRPr>
          </a:p>
        </p:txBody>
      </p:sp>
      <p:sp>
        <p:nvSpPr>
          <p:cNvPr id="23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Mathematically, we have the following: </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0.0 ≤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1.0</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Thus, multiplying by 5.0 throughout, we obtain the correct interval, as shown:</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0.0 ≤ 5.0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5.0</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If the lower bound of the range is different from 0, we add that bound. For example, if we need a random floating-point number from 2.0 up to 7.0, we multiply by the length of the interval, 7.0 – 2.0 = 5.0, to expand the range. Then, we add the lower bound, 2.0, to shift, or translate, the result so that the following inequalities hold:</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2.0 ≤ (7.0 – 2.0)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+ 2.0 &lt; 7.0</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or</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2.0 ≤ 5.0 </a:t>
            </a:r>
            <a:r>
              <a:rPr b="0" i="1" lang="en-US" sz="1800" spc="-1" strike="noStrike">
                <a:solidFill>
                  <a:srgbClr val="595959"/>
                </a:solidFill>
                <a:latin typeface="Arial"/>
                <a:ea typeface="Arial"/>
              </a:rPr>
              <a:t>rand </a:t>
            </a:r>
            <a:endParaRPr b="0" lang="en-US" sz="1800" spc="-1" strike="noStrike">
              <a:latin typeface="Arial"/>
            </a:endParaRPr>
          </a:p>
        </p:txBody>
      </p:sp>
    </p:spTree>
  </p:cSld>
  <p:timing>
    <p:tnLst>
      <p:par>
        <p:cTn id="321" dur="indefinite" restart="never" nodeType="tmRoot">
          <p:childTnLst>
            <p:seq>
              <p:cTn id="322" dur="indefinite" nodeType="mainSeq">
                <p:childTnLst>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235">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Specifying Random Floating-Point Numbers in Other Ranges</a:t>
            </a:r>
            <a:br/>
            <a:endParaRPr b="0" lang="en-US" sz="2800" spc="-1" strike="noStrike">
              <a:latin typeface="Arial"/>
            </a:endParaRPr>
          </a:p>
        </p:txBody>
      </p:sp>
      <p:sp>
        <p:nvSpPr>
          <p:cNvPr id="23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US" sz="1800" spc="-1" strike="noStrike">
                <a:solidFill>
                  <a:srgbClr val="595959"/>
                </a:solidFill>
                <a:latin typeface="Arial"/>
                <a:ea typeface="Arial"/>
              </a:rPr>
              <a:t>If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a random floating-point number such that 0.0 ≤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1.0, then </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max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rand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 </a:t>
            </a:r>
            <a:r>
              <a:rPr b="0" lang="en-US" sz="1800" spc="-1" strike="noStrike">
                <a:solidFill>
                  <a:srgbClr val="595959"/>
                </a:solidFill>
                <a:latin typeface="Arial"/>
                <a:ea typeface="Arial"/>
              </a:rPr>
              <a:t>is a random floating-point number from </a:t>
            </a: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up to </a:t>
            </a:r>
            <a:r>
              <a:rPr b="0" i="1" lang="en-US" sz="1800" spc="-1" strike="noStrike">
                <a:solidFill>
                  <a:srgbClr val="595959"/>
                </a:solidFill>
                <a:latin typeface="Arial"/>
                <a:ea typeface="Arial"/>
              </a:rPr>
              <a:t>max </a:t>
            </a:r>
            <a:r>
              <a:rPr b="0" lang="en-US" sz="1800" spc="-1" strike="noStrike">
                <a:solidFill>
                  <a:srgbClr val="595959"/>
                </a:solidFill>
                <a:latin typeface="Arial"/>
                <a:ea typeface="Arial"/>
              </a:rPr>
              <a:t>that satisfies the following inequality:</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 </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max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rand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 </a:t>
            </a:r>
            <a:r>
              <a:rPr b="0" lang="en-US" sz="1800" spc="-1" strike="noStrike">
                <a:solidFill>
                  <a:srgbClr val="595959"/>
                </a:solidFill>
                <a:latin typeface="Arial"/>
                <a:ea typeface="Arial"/>
              </a:rPr>
              <a:t>&lt; </a:t>
            </a:r>
            <a:r>
              <a:rPr b="0" i="1" lang="en-US" sz="1800" spc="-1" strike="noStrike">
                <a:solidFill>
                  <a:srgbClr val="595959"/>
                </a:solidFill>
                <a:latin typeface="Arial"/>
                <a:ea typeface="Arial"/>
              </a:rPr>
              <a:t>max</a:t>
            </a:r>
            <a:endParaRPr b="0" lang="en-US" sz="1800" spc="-1" strike="noStrike">
              <a:latin typeface="Arial"/>
            </a:endParaRPr>
          </a:p>
        </p:txBody>
      </p:sp>
    </p:spTree>
  </p:cSld>
  <p:timing>
    <p:tnLst>
      <p:par>
        <p:cTn id="355" dur="indefinite" restart="never" nodeType="tmRoot">
          <p:childTnLst>
            <p:seq>
              <p:cTn id="35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Integer numbers upto the modulus</a:t>
            </a:r>
            <a:endParaRPr b="0" lang="en-US" sz="2800" spc="-1" strike="noStrike">
              <a:latin typeface="Arial"/>
            </a:endParaRPr>
          </a:p>
        </p:txBody>
      </p:sp>
      <p:sp>
        <p:nvSpPr>
          <p:cNvPr id="23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Frequently, we need a more-restricted range of random integers than from 0 up to </a:t>
            </a:r>
            <a:r>
              <a:rPr b="0" i="1" lang="en-US" sz="1800" spc="-1" strike="noStrike">
                <a:solidFill>
                  <a:srgbClr val="595959"/>
                </a:solidFill>
                <a:latin typeface="Arial"/>
                <a:ea typeface="Arial"/>
              </a:rPr>
              <a:t>modulus.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For example, a simulation might require random integer temperatures between 0 and 99, inclusive.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One method of restricting the range is to multiply a floating-point random number between 0.0 and 1.0 by 100 (the number of integers from 0 through 99, or 99 + 1) and then return the </a:t>
            </a:r>
            <a:r>
              <a:rPr b="1" lang="en-US" sz="1800" spc="-1" strike="noStrike">
                <a:solidFill>
                  <a:srgbClr val="595959"/>
                </a:solidFill>
                <a:latin typeface="Arial"/>
                <a:ea typeface="Arial"/>
              </a:rPr>
              <a:t>integer part </a:t>
            </a:r>
            <a:r>
              <a:rPr b="0" lang="en-US" sz="1800" spc="-1" strike="noStrike">
                <a:solidFill>
                  <a:srgbClr val="595959"/>
                </a:solidFill>
                <a:latin typeface="Arial"/>
                <a:ea typeface="Arial"/>
              </a:rPr>
              <a:t>(the number before the decimal point). For example, suppose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0.692871. Multiplying by 100, we obtain 100 · 0.692871 = 69.2871. Truncating, we obtain an integer (69) between 0 and </a:t>
            </a:r>
            <a:endParaRPr b="0" lang="en-US" sz="1800" spc="-1" strike="noStrike">
              <a:latin typeface="Arial"/>
            </a:endParaRPr>
          </a:p>
        </p:txBody>
      </p:sp>
    </p:spTree>
  </p:cSld>
  <p:timing>
    <p:tnLst>
      <p:par>
        <p:cTn id="357" dur="indefinite" restart="never" nodeType="tmRoot">
          <p:childTnLst>
            <p:seq>
              <p:cTn id="358" dur="indefinite" nodeType="mainSeq">
                <p:childTnLst>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239">
                                            <p:txEl>
                                              <p:pRg st="1" end="1"/>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23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64480" y="375120"/>
            <a:ext cx="7886160" cy="99360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Integer numbers with lower bound other than 0</a:t>
            </a:r>
            <a:endParaRPr b="0" lang="en-US" sz="2800" spc="-1" strike="noStrike">
              <a:latin typeface="Arial"/>
            </a:endParaRPr>
          </a:p>
        </p:txBody>
      </p:sp>
      <p:sp>
        <p:nvSpPr>
          <p:cNvPr id="24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Sometimes we want the range of random integers to have a lower bound other than 0, for example, from 100 to 500, inclusive. Because we include 100 and 500 as options, the number of integers from 100 to 500 is one more than the difference in these values, (500 – 100 + 1) = 401.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As with the last example, we multiply this value by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to expand the range. Then, we add the lower bound, 100, to the product to translate the range to start at 100 as follows:</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100.0 ≤ 401</a:t>
            </a:r>
            <a:r>
              <a:rPr b="0" i="1" lang="en-US" sz="1800" spc="-1" strike="noStrike">
                <a:solidFill>
                  <a:srgbClr val="595959"/>
                </a:solidFill>
                <a:latin typeface="Arial"/>
                <a:ea typeface="Arial"/>
              </a:rPr>
              <a:t>rand </a:t>
            </a:r>
            <a:endParaRPr b="0" lang="en-US" sz="1800" spc="-1" strike="noStrike">
              <a:latin typeface="Arial"/>
            </a:endParaRPr>
          </a:p>
        </p:txBody>
      </p:sp>
    </p:spTree>
  </p:cSld>
  <p:timing>
    <p:tnLst>
      <p:par>
        <p:cTn id="371" dur="indefinite" restart="never" nodeType="tmRoot">
          <p:childTnLst>
            <p:seq>
              <p:cTn id="372" dur="indefinite" nodeType="mainSeq">
                <p:childTnLst>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241">
                                            <p:txEl>
                                              <p:pRg st="0" end="0"/>
                                            </p:txEl>
                                          </p:spTgt>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
                                  <p:stCondLst>
                                    <p:cond delay="0"/>
                                  </p:stCondLst>
                                  <p:childTnLst>
                                    <p:set>
                                      <p:cBhvr>
                                        <p:cTn id="380" dur="1" fill="hold">
                                          <p:stCondLst>
                                            <p:cond delay="0"/>
                                          </p:stCondLst>
                                        </p:cTn>
                                        <p:tgtEl>
                                          <p:spTgt spid="241">
                                            <p:txEl>
                                              <p:pRg st="1" end="1"/>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24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Integer numbers upto the modulus with lower bound other than 0</a:t>
            </a:r>
            <a:endParaRPr b="0" lang="en-US" sz="2800" spc="-1" strike="noStrike">
              <a:latin typeface="Arial"/>
            </a:endParaRPr>
          </a:p>
        </p:txBody>
      </p:sp>
      <p:sp>
        <p:nvSpPr>
          <p:cNvPr id="243"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US" sz="1800" spc="-1" strike="noStrike">
                <a:solidFill>
                  <a:srgbClr val="595959"/>
                </a:solidFill>
                <a:latin typeface="Arial"/>
                <a:ea typeface="Arial"/>
              </a:rPr>
              <a:t>Finally, we take the integer part of the result, which we write here as applying a function INT.</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100 ≤ INT(401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+ 100) &lt; 501</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or</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100 ≤ INT(401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+ 100) </a:t>
            </a:r>
            <a:r>
              <a:rPr b="1" lang="en-US" sz="1800" spc="-1" strike="noStrike">
                <a:solidFill>
                  <a:srgbClr val="595959"/>
                </a:solidFill>
                <a:latin typeface="Arial"/>
                <a:ea typeface="Arial"/>
              </a:rPr>
              <a:t>≤ </a:t>
            </a:r>
            <a:r>
              <a:rPr b="0" lang="en-US" sz="1800" spc="-1" strike="noStrike">
                <a:solidFill>
                  <a:srgbClr val="595959"/>
                </a:solidFill>
                <a:latin typeface="Arial"/>
                <a:ea typeface="Arial"/>
              </a:rPr>
              <a:t>500</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Because the floating-point numbers (401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+ 100) are less than 501.0, after truncation, the </a:t>
            </a:r>
            <a:endParaRPr b="0" lang="en-US" sz="1800" spc="-1" strike="noStrike">
              <a:latin typeface="Arial"/>
            </a:endParaRPr>
          </a:p>
        </p:txBody>
      </p:sp>
    </p:spTree>
  </p:cSld>
  <p:timing>
    <p:tnLst>
      <p:par>
        <p:cTn id="385" dur="indefinite" restart="never" nodeType="tmRoot">
          <p:childTnLst>
            <p:seq>
              <p:cTn id="386" dur="indefinite" nodeType="mainSeq">
                <p:childTnLst>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Specifying Random Integers in Other Ranges</a:t>
            </a:r>
            <a:br/>
            <a:endParaRPr b="0" lang="en-US" sz="2800" spc="-1" strike="noStrike">
              <a:latin typeface="Arial"/>
            </a:endParaRPr>
          </a:p>
        </p:txBody>
      </p:sp>
      <p:sp>
        <p:nvSpPr>
          <p:cNvPr id="24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US" sz="1800" spc="-1" strike="noStrike">
                <a:solidFill>
                  <a:srgbClr val="595959"/>
                </a:solidFill>
                <a:latin typeface="Arial"/>
                <a:ea typeface="Arial"/>
              </a:rPr>
              <a:t>If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a random floating-point number such that 0.0 ≤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1.0, then INT((</a:t>
            </a:r>
            <a:r>
              <a:rPr b="0" i="1" lang="en-US" sz="1800" spc="-1" strike="noStrike">
                <a:solidFill>
                  <a:srgbClr val="595959"/>
                </a:solidFill>
                <a:latin typeface="Arial"/>
                <a:ea typeface="Arial"/>
              </a:rPr>
              <a:t>max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+ 1)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min</a:t>
            </a:r>
            <a:r>
              <a:rPr b="0" lang="en-US" sz="1800" spc="-1" strike="noStrike">
                <a:solidFill>
                  <a:srgbClr val="595959"/>
                </a:solidFill>
                <a:latin typeface="Arial"/>
                <a:ea typeface="Arial"/>
              </a:rPr>
              <a:t>) is a random integer from </a:t>
            </a: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to </a:t>
            </a:r>
            <a:r>
              <a:rPr b="0" i="1" lang="en-US" sz="1800" spc="-1" strike="noStrike">
                <a:solidFill>
                  <a:srgbClr val="595959"/>
                </a:solidFill>
                <a:latin typeface="Arial"/>
                <a:ea typeface="Arial"/>
              </a:rPr>
              <a:t>max</a:t>
            </a:r>
            <a:r>
              <a:rPr b="0" lang="en-US" sz="1800" spc="-1" strike="noStrike">
                <a:solidFill>
                  <a:srgbClr val="595959"/>
                </a:solidFill>
                <a:latin typeface="Arial"/>
                <a:ea typeface="Arial"/>
              </a:rPr>
              <a:t>, inclusive, that satisfies the following inequality:</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 </a:t>
            </a:r>
            <a:r>
              <a:rPr b="1" lang="en-US" sz="1800" spc="-1" strike="noStrike">
                <a:solidFill>
                  <a:srgbClr val="595959"/>
                </a:solidFill>
                <a:latin typeface="Arial"/>
                <a:ea typeface="Arial"/>
              </a:rPr>
              <a:t>INT( (</a:t>
            </a:r>
            <a:r>
              <a:rPr b="1" i="1" lang="en-US" sz="1800" spc="-1" strike="noStrike">
                <a:solidFill>
                  <a:srgbClr val="595959"/>
                </a:solidFill>
                <a:latin typeface="Arial"/>
                <a:ea typeface="Arial"/>
              </a:rPr>
              <a:t>max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 </a:t>
            </a:r>
            <a:r>
              <a:rPr b="1" lang="en-US" sz="1800" spc="-1" strike="noStrike">
                <a:solidFill>
                  <a:srgbClr val="595959"/>
                </a:solidFill>
                <a:latin typeface="Arial"/>
                <a:ea typeface="Arial"/>
              </a:rPr>
              <a:t>+ 1</a:t>
            </a:r>
            <a:r>
              <a:rPr b="0" lang="en-US" sz="1800" spc="-1" strike="noStrike">
                <a:solidFill>
                  <a:srgbClr val="595959"/>
                </a:solidFill>
                <a:latin typeface="Arial"/>
                <a:ea typeface="Arial"/>
              </a:rPr>
              <a:t>)·</a:t>
            </a:r>
            <a:r>
              <a:rPr b="1" i="1" lang="en-US" sz="1800" spc="-1" strike="noStrike">
                <a:solidFill>
                  <a:srgbClr val="595959"/>
                </a:solidFill>
                <a:latin typeface="Arial"/>
                <a:ea typeface="Arial"/>
              </a:rPr>
              <a:t>rand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a:t>
            </a:r>
            <a:r>
              <a:rPr b="1"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max</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407" dur="indefinite" restart="never" nodeType="tmRoot">
          <p:childTnLst>
            <p:seq>
              <p:cTn id="408" dur="indefinite" nodeType="mainSeq">
                <p:childTnLst>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245">
                                            <p:txEl>
                                              <p:pRg st="1" end="1"/>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24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Random Numbers from Various Distributions</a:t>
            </a:r>
            <a:endParaRPr b="0" lang="en-US" sz="2800" spc="-1" strike="noStrike">
              <a:latin typeface="Arial"/>
            </a:endParaRPr>
          </a:p>
        </p:txBody>
      </p:sp>
      <p:sp>
        <p:nvSpPr>
          <p:cNvPr id="24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A Monte Carlo simulation requires the use of unbiased random numbers.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The </a:t>
            </a:r>
            <a:r>
              <a:rPr b="1" lang="en-US" sz="1800" spc="-1" strike="noStrike">
                <a:solidFill>
                  <a:srgbClr val="595959"/>
                </a:solidFill>
                <a:latin typeface="Arial"/>
                <a:ea typeface="Arial"/>
              </a:rPr>
              <a:t>distribution </a:t>
            </a:r>
            <a:r>
              <a:rPr b="0" lang="en-US" sz="1800" spc="-1" strike="noStrike">
                <a:solidFill>
                  <a:srgbClr val="595959"/>
                </a:solidFill>
                <a:latin typeface="Arial"/>
                <a:ea typeface="Arial"/>
              </a:rPr>
              <a:t>of these numbers is a description of the portion of times each possible outcome or each possible range of outcomes occurs on the average over a great many trials.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However, the distribution that a simulation requires depends on the problem. There are algorithms for generating random numbers from </a:t>
            </a:r>
            <a:endParaRPr b="0" lang="en-US" sz="1800" spc="-1" strike="noStrike">
              <a:latin typeface="Arial"/>
            </a:endParaRPr>
          </a:p>
        </p:txBody>
      </p:sp>
    </p:spTree>
  </p:cSld>
  <p:timing>
    <p:tnLst>
      <p:par>
        <p:cTn id="421" dur="indefinite" restart="never" nodeType="tmRoot">
          <p:childTnLst>
            <p:seq>
              <p:cTn id="422" dur="indefinite" nodeType="mainSeq">
                <p:childTnLst>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Uniform Distribution</a:t>
            </a:r>
            <a:endParaRPr b="0" lang="en-US" sz="2800" spc="-1" strike="noStrike">
              <a:latin typeface="Arial"/>
            </a:endParaRPr>
          </a:p>
        </p:txBody>
      </p:sp>
      <p:sp>
        <p:nvSpPr>
          <p:cNvPr id="24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Suppose a specified range is partitioned into intervals of the same length. With a </a:t>
            </a:r>
            <a:r>
              <a:rPr b="1" lang="en-US" sz="1800" spc="-1" strike="noStrike">
                <a:solidFill>
                  <a:srgbClr val="595959"/>
                </a:solidFill>
                <a:latin typeface="Arial"/>
                <a:ea typeface="Arial"/>
              </a:rPr>
              <a:t>uniform distribution</a:t>
            </a:r>
            <a:r>
              <a:rPr b="0" lang="en-US" sz="1800" spc="-1" strike="noStrike">
                <a:solidFill>
                  <a:srgbClr val="595959"/>
                </a:solidFill>
                <a:latin typeface="Arial"/>
                <a:ea typeface="Arial"/>
              </a:rPr>
              <a:t>, the generator is just as likely to return a value in any of the intervals.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Equivalently, in a list of many such random numbers, on the average each interval contains the same number </a:t>
            </a:r>
            <a:endParaRPr b="0" lang="en-US" sz="1800" spc="-1" strike="noStrike">
              <a:latin typeface="Arial"/>
            </a:endParaRPr>
          </a:p>
        </p:txBody>
      </p:sp>
    </p:spTree>
  </p:cSld>
  <p:timing>
    <p:tnLst>
      <p:par>
        <p:cTn id="435" dur="indefinite" restart="never" nodeType="tmRoot">
          <p:childTnLst>
            <p:seq>
              <p:cTn id="436" dur="indefinite" nodeType="mainSeq">
                <p:childTnLst>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Uniform Distribution</a:t>
            </a:r>
            <a:endParaRPr b="0" lang="en-US" sz="2800" spc="-1" strike="noStrike">
              <a:latin typeface="Arial"/>
            </a:endParaRPr>
          </a:p>
        </p:txBody>
      </p:sp>
      <p:sp>
        <p:nvSpPr>
          <p:cNvPr id="251" name="CustomShape 2"/>
          <p:cNvSpPr/>
          <p:nvPr/>
        </p:nvSpPr>
        <p:spPr>
          <a:xfrm>
            <a:off x="628560" y="1369080"/>
            <a:ext cx="7886160" cy="163620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For example, figure on the left presents a histogram with 10 intervals of length 0.1 of a table of 10,000 random floating-point numbers, uniformly distributed from 0.0 up to 1.0.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As expected, approximately one-tenth of the 10,000, or 1000, numbers appears in each subdivision. Thus, the curve across the tops of the bars is virtually a horizontal line of height 1000. </a:t>
            </a:r>
            <a:endParaRPr b="0" lang="en-US" sz="1800" spc="-1" strike="noStrike">
              <a:latin typeface="Arial"/>
            </a:endParaRPr>
          </a:p>
        </p:txBody>
      </p:sp>
      <p:pic>
        <p:nvPicPr>
          <p:cNvPr id="252" name="Content Placeholder 3" descr=""/>
          <p:cNvPicPr/>
          <p:nvPr/>
        </p:nvPicPr>
        <p:blipFill>
          <a:blip r:embed="rId1"/>
          <a:stretch/>
        </p:blipFill>
        <p:spPr>
          <a:xfrm>
            <a:off x="534600" y="2967840"/>
            <a:ext cx="3121560" cy="1848240"/>
          </a:xfrm>
          <a:prstGeom prst="rect">
            <a:avLst/>
          </a:prstGeom>
          <a:ln>
            <a:noFill/>
          </a:ln>
        </p:spPr>
      </p:pic>
      <p:pic>
        <p:nvPicPr>
          <p:cNvPr id="253" name="Picture 4" descr=""/>
          <p:cNvPicPr/>
          <p:nvPr/>
        </p:nvPicPr>
        <p:blipFill>
          <a:blip r:embed="rId2"/>
          <a:stretch/>
        </p:blipFill>
        <p:spPr>
          <a:xfrm>
            <a:off x="4196160" y="3000960"/>
            <a:ext cx="3200760" cy="1812960"/>
          </a:xfrm>
          <a:prstGeom prst="rect">
            <a:avLst/>
          </a:prstGeom>
          <a:ln>
            <a:noFill/>
          </a:ln>
        </p:spPr>
      </p:pic>
      <p:sp>
        <p:nvSpPr>
          <p:cNvPr id="254" name="CustomShape 3"/>
          <p:cNvSpPr/>
          <p:nvPr/>
        </p:nvSpPr>
        <p:spPr>
          <a:xfrm>
            <a:off x="391680" y="4739040"/>
            <a:ext cx="4069800" cy="40968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3: Histogram of 10,000 random floating-point numbers, uniformly distributed from 0.0 up to 1.0</a:t>
            </a:r>
            <a:endParaRPr b="0" lang="en-US" sz="1050" spc="-1" strike="noStrike">
              <a:latin typeface="Arial"/>
            </a:endParaRPr>
          </a:p>
        </p:txBody>
      </p:sp>
      <p:sp>
        <p:nvSpPr>
          <p:cNvPr id="255" name="CustomShape 4"/>
          <p:cNvSpPr/>
          <p:nvPr/>
        </p:nvSpPr>
        <p:spPr>
          <a:xfrm>
            <a:off x="4462200" y="4739040"/>
            <a:ext cx="4571280" cy="40968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4: Horizontal line at height 1000 approximately goes across the top of the histogram</a:t>
            </a:r>
            <a:endParaRPr b="0" lang="en-US" sz="1050" spc="-1" strike="noStrike">
              <a:latin typeface="Arial"/>
            </a:endParaRPr>
          </a:p>
        </p:txBody>
      </p:sp>
    </p:spTree>
  </p:cSld>
  <p:timing>
    <p:tnLst>
      <p:par>
        <p:cTn id="445" dur="indefinite" restart="never" nodeType="tmRoot">
          <p:childTnLst>
            <p:seq>
              <p:cTn id="446" dur="indefinite" nodeType="mainSeq">
                <p:childTnLst>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Coin Tossing example</a:t>
            </a:r>
            <a:endParaRPr b="0" lang="en-US" sz="2800" spc="-1" strike="noStrike">
              <a:latin typeface="Arial"/>
            </a:endParaRPr>
          </a:p>
        </p:txBody>
      </p:sp>
      <p:sp>
        <p:nvSpPr>
          <p:cNvPr id="19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US" sz="1800" spc="-1" strike="noStrike">
                <a:solidFill>
                  <a:srgbClr val="595959"/>
                </a:solidFill>
                <a:latin typeface="Arial"/>
                <a:ea typeface="Arial"/>
              </a:rPr>
              <a:t>Consider you have a coin which you toss four times and you want to find the probability of having 3 heads and 1 tail.</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Using combinatorics, we’ll find the probability in the following way</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P(3 heads) = </a:t>
            </a:r>
            <a:endParaRPr b="0" lang="en-US" sz="1800" spc="-1" strike="noStrike">
              <a:latin typeface="Arial"/>
            </a:endParaRPr>
          </a:p>
          <a:p>
            <a:pPr>
              <a:lnSpc>
                <a:spcPct val="115000"/>
              </a:lnSpc>
            </a:pPr>
            <a:endParaRPr b="0" lang="en-US" sz="1800" spc="-1" strike="noStrike">
              <a:latin typeface="Arial"/>
            </a:endParaRPr>
          </a:p>
          <a:p>
            <a:pPr>
              <a:lnSpc>
                <a:spcPct val="115000"/>
              </a:lnSpc>
            </a:pP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and Continuous Distribution</a:t>
            </a:r>
            <a:endParaRPr b="0" lang="en-US" sz="2800" spc="-1" strike="noStrike">
              <a:latin typeface="Arial"/>
            </a:endParaRPr>
          </a:p>
        </p:txBody>
      </p:sp>
      <p:sp>
        <p:nvSpPr>
          <p:cNvPr id="25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A distribution can be </a:t>
            </a:r>
            <a:r>
              <a:rPr b="1" lang="en-US" sz="1800" spc="-1" strike="noStrike">
                <a:solidFill>
                  <a:srgbClr val="595959"/>
                </a:solidFill>
                <a:latin typeface="Arial"/>
                <a:ea typeface="Arial"/>
              </a:rPr>
              <a:t>discrete </a:t>
            </a:r>
            <a:r>
              <a:rPr b="0" lang="en-US" sz="1800" spc="-1" strike="noStrike">
                <a:solidFill>
                  <a:srgbClr val="595959"/>
                </a:solidFill>
                <a:latin typeface="Arial"/>
                <a:ea typeface="Arial"/>
              </a:rPr>
              <a:t>or </a:t>
            </a:r>
            <a:r>
              <a:rPr b="1" lang="en-US" sz="1800" spc="-1" strike="noStrike">
                <a:solidFill>
                  <a:srgbClr val="595959"/>
                </a:solidFill>
                <a:latin typeface="Arial"/>
                <a:ea typeface="Arial"/>
              </a:rPr>
              <a:t>continuous</a:t>
            </a:r>
            <a:r>
              <a:rPr b="0" lang="en-US" sz="1800" spc="-1" strike="noStrike">
                <a:solidFill>
                  <a:srgbClr val="595959"/>
                </a:solidFill>
                <a:latin typeface="Arial"/>
                <a:ea typeface="Arial"/>
              </a:rPr>
              <a:t>.</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A </a:t>
            </a:r>
            <a:r>
              <a:rPr b="1" lang="en-US" sz="1800" spc="-1" strike="noStrike">
                <a:solidFill>
                  <a:srgbClr val="595959"/>
                </a:solidFill>
                <a:latin typeface="Arial"/>
                <a:ea typeface="Arial"/>
              </a:rPr>
              <a:t>discrete distribution </a:t>
            </a:r>
            <a:r>
              <a:rPr b="0" lang="en-US" sz="1800" spc="-1" strike="noStrike">
                <a:solidFill>
                  <a:srgbClr val="595959"/>
                </a:solidFill>
                <a:latin typeface="Arial"/>
                <a:ea typeface="Arial"/>
              </a:rPr>
              <a:t>is a distribution with discrete values. A </a:t>
            </a:r>
            <a:r>
              <a:rPr b="1" lang="en-US" sz="1800" spc="-1" strike="noStrike">
                <a:solidFill>
                  <a:srgbClr val="595959"/>
                </a:solidFill>
                <a:latin typeface="Arial"/>
                <a:ea typeface="Arial"/>
              </a:rPr>
              <a:t>continuous distribution </a:t>
            </a:r>
            <a:r>
              <a:rPr b="0" lang="en-US" sz="1800" spc="-1" strike="noStrike">
                <a:solidFill>
                  <a:srgbClr val="595959"/>
                </a:solidFill>
                <a:latin typeface="Arial"/>
                <a:ea typeface="Arial"/>
              </a:rPr>
              <a:t>is a distribution with continuous values.</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Discrete data can only take certain values.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Continuous data can take any value (within a range).</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To illustrate the difference between the terms discrete and continuous, a digital clock shows time in a discrete manner, from one minute to the next, while a clock with two hands indicates time in a continuous, unbroken </a:t>
            </a:r>
            <a:endParaRPr b="0" lang="en-US" sz="1800" spc="-1" strike="noStrike">
              <a:latin typeface="Arial"/>
            </a:endParaRPr>
          </a:p>
        </p:txBody>
      </p:sp>
    </p:spTree>
  </p:cSld>
  <p:timing>
    <p:tnLst>
      <p:par>
        <p:cTn id="455" dur="indefinite" restart="never" nodeType="tmRoot">
          <p:childTnLst>
            <p:seq>
              <p:cTn id="456" dur="indefinite" nodeType="mainSeq">
                <p:childTnLst>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257">
                                            <p:txEl>
                                              <p:pRg st="3" end="3"/>
                                            </p:txEl>
                                          </p:spTgt>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25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Probability Density Function</a:t>
            </a:r>
            <a:endParaRPr b="0" lang="en-US" sz="2800" spc="-1" strike="noStrike">
              <a:latin typeface="Arial"/>
            </a:endParaRPr>
          </a:p>
        </p:txBody>
      </p:sp>
      <p:sp>
        <p:nvSpPr>
          <p:cNvPr id="25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For a discrete distribution, a </a:t>
            </a:r>
            <a:r>
              <a:rPr b="1" lang="en-US" sz="1800" spc="-1" strike="noStrike">
                <a:solidFill>
                  <a:srgbClr val="595959"/>
                </a:solidFill>
                <a:latin typeface="Arial"/>
                <a:ea typeface="Arial"/>
              </a:rPr>
              <a:t>probability function </a:t>
            </a:r>
            <a:r>
              <a:rPr b="0" lang="en-US" sz="1800" spc="-1" strike="noStrike">
                <a:solidFill>
                  <a:srgbClr val="595959"/>
                </a:solidFill>
                <a:latin typeface="Arial"/>
                <a:ea typeface="Arial"/>
              </a:rPr>
              <a:t>(or </a:t>
            </a:r>
            <a:r>
              <a:rPr b="1" lang="en-US" sz="1800" spc="-1" strike="noStrike">
                <a:solidFill>
                  <a:srgbClr val="595959"/>
                </a:solidFill>
                <a:latin typeface="Arial"/>
                <a:ea typeface="Arial"/>
              </a:rPr>
              <a:t>density function</a:t>
            </a:r>
            <a:r>
              <a:rPr b="0" lang="en-US" sz="1800" spc="-1" strike="noStrike">
                <a:solidFill>
                  <a:srgbClr val="595959"/>
                </a:solidFill>
                <a:latin typeface="Arial"/>
                <a:ea typeface="Arial"/>
              </a:rPr>
              <a:t>, or </a:t>
            </a:r>
            <a:r>
              <a:rPr b="1" lang="en-US" sz="1800" spc="-1" strike="noStrike">
                <a:solidFill>
                  <a:srgbClr val="595959"/>
                </a:solidFill>
                <a:latin typeface="Arial"/>
                <a:ea typeface="Arial"/>
              </a:rPr>
              <a:t>probability density function</a:t>
            </a:r>
            <a:r>
              <a:rPr b="0" lang="en-US" sz="1800" spc="-1" strike="noStrike">
                <a:solidFill>
                  <a:srgbClr val="595959"/>
                </a:solidFill>
                <a:latin typeface="Arial"/>
                <a:ea typeface="Arial"/>
              </a:rPr>
              <a:t>) returns the probability of occurrence of a particular argument value. </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For example, </a:t>
            </a:r>
            <a:r>
              <a:rPr b="0" i="1" lang="en-US" sz="1800" spc="-1" strike="noStrike">
                <a:solidFill>
                  <a:srgbClr val="595959"/>
                </a:solidFill>
                <a:latin typeface="Arial"/>
                <a:ea typeface="Arial"/>
              </a:rPr>
              <a:t>P</a:t>
            </a:r>
            <a:r>
              <a:rPr b="0" lang="en-US" sz="1800" spc="-1" strike="noStrike">
                <a:solidFill>
                  <a:srgbClr val="595959"/>
                </a:solidFill>
                <a:latin typeface="Arial"/>
                <a:ea typeface="Arial"/>
              </a:rPr>
              <a:t>(1382) might be the probability that the random number generator returns 1382.</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However, if a distribution is continuous, the probability of occurrence of any particular value is zero. Thus, for a continuous distribution, a probability function (or density function, or probability density function) indicates the probability that a given outcome falls inside a specific range of </a:t>
            </a:r>
            <a:endParaRPr b="0" lang="en-US" sz="1800" spc="-1" strike="noStrike">
              <a:latin typeface="Arial"/>
            </a:endParaRPr>
          </a:p>
        </p:txBody>
      </p:sp>
    </p:spTree>
  </p:cSld>
  <p:timing>
    <p:tnLst>
      <p:par>
        <p:cTn id="477" dur="indefinite" restart="never" nodeType="tmRoot">
          <p:childTnLst>
            <p:seq>
              <p:cTn id="478" dur="indefinite" nodeType="mainSeq">
                <p:childTnLst>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Probability Density Function</a:t>
            </a:r>
            <a:endParaRPr b="0" lang="en-US" sz="2800" spc="-1" strike="noStrike">
              <a:latin typeface="Arial"/>
            </a:endParaRPr>
          </a:p>
        </p:txBody>
      </p:sp>
      <p:sp>
        <p:nvSpPr>
          <p:cNvPr id="261" name="CustomShape 2"/>
          <p:cNvSpPr/>
          <p:nvPr/>
        </p:nvSpPr>
        <p:spPr>
          <a:xfrm>
            <a:off x="628560" y="1369080"/>
            <a:ext cx="5171760" cy="3262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2700" spc="-1" strike="noStrike">
                <a:solidFill>
                  <a:srgbClr val="595959"/>
                </a:solidFill>
                <a:latin typeface="Arial"/>
                <a:ea typeface="Arial"/>
              </a:rPr>
              <a:t>The integral of the probability function from the lower to the upper bound of the range, which is the area under that portion of the curve, gives the probability that the outcome is in that range. </a:t>
            </a:r>
            <a:endParaRPr b="0" lang="en-US" sz="2700" spc="-1" strike="noStrike">
              <a:latin typeface="Arial"/>
            </a:endParaRPr>
          </a:p>
          <a:p>
            <a:pPr marL="457200" indent="-342360">
              <a:lnSpc>
                <a:spcPct val="115000"/>
              </a:lnSpc>
              <a:buClr>
                <a:srgbClr val="595959"/>
              </a:buClr>
              <a:buFont typeface="Arial"/>
              <a:buChar char="●"/>
            </a:pPr>
            <a:r>
              <a:rPr b="0" lang="en-US" sz="2700" spc="-1" strike="noStrike">
                <a:solidFill>
                  <a:srgbClr val="595959"/>
                </a:solidFill>
                <a:latin typeface="Arial"/>
                <a:ea typeface="Arial"/>
              </a:rPr>
              <a:t>For example, the probability that the random velocity in the </a:t>
            </a:r>
            <a:r>
              <a:rPr b="0" i="1" lang="en-US" sz="2700" spc="-1" strike="noStrike">
                <a:solidFill>
                  <a:srgbClr val="595959"/>
                </a:solidFill>
                <a:latin typeface="Arial"/>
                <a:ea typeface="Arial"/>
              </a:rPr>
              <a:t>x</a:t>
            </a:r>
            <a:r>
              <a:rPr b="0" lang="en-US" sz="2700" spc="-1" strike="noStrike">
                <a:solidFill>
                  <a:srgbClr val="595959"/>
                </a:solidFill>
                <a:latin typeface="Arial"/>
                <a:ea typeface="Arial"/>
              </a:rPr>
              <a:t>-direction of a dust particle is between 3.0 and 4.0 mm/s is the integral of the probability density function from 3.0 to 4.0. </a:t>
            </a:r>
            <a:endParaRPr b="0" lang="en-US" sz="2700" spc="-1" strike="noStrike">
              <a:latin typeface="Arial"/>
            </a:endParaRPr>
          </a:p>
          <a:p>
            <a:pPr marL="457200" indent="-342360">
              <a:lnSpc>
                <a:spcPct val="115000"/>
              </a:lnSpc>
              <a:buClr>
                <a:srgbClr val="595959"/>
              </a:buClr>
              <a:buFont typeface="Arial"/>
              <a:buChar char="●"/>
            </a:pPr>
            <a:r>
              <a:rPr b="0" lang="en-US" sz="2700" spc="-1" strike="noStrike">
                <a:solidFill>
                  <a:srgbClr val="595959"/>
                </a:solidFill>
                <a:latin typeface="Arial"/>
                <a:ea typeface="Arial"/>
              </a:rPr>
              <a:t>Figure presents a horizontal line of height 1 that is the graph of the probability density function (</a:t>
            </a:r>
            <a:r>
              <a:rPr b="0" i="1" lang="en-US" sz="2700" spc="-1" strike="noStrike">
                <a:solidFill>
                  <a:srgbClr val="595959"/>
                </a:solidFill>
                <a:latin typeface="Arial"/>
                <a:ea typeface="Arial"/>
              </a:rPr>
              <a:t>P</a:t>
            </a:r>
            <a:r>
              <a:rPr b="0" lang="en-US" sz="2700" spc="-1" strike="noStrike">
                <a:solidFill>
                  <a:srgbClr val="595959"/>
                </a:solidFill>
                <a:latin typeface="Arial"/>
                <a:ea typeface="Arial"/>
              </a:rPr>
              <a:t>(</a:t>
            </a:r>
            <a:r>
              <a:rPr b="0" i="1" lang="en-US" sz="2700" spc="-1" strike="noStrike">
                <a:solidFill>
                  <a:srgbClr val="595959"/>
                </a:solidFill>
                <a:latin typeface="Arial"/>
                <a:ea typeface="Arial"/>
              </a:rPr>
              <a:t>x</a:t>
            </a:r>
            <a:r>
              <a:rPr b="0" lang="en-US" sz="2700" spc="-1" strike="noStrike">
                <a:solidFill>
                  <a:srgbClr val="595959"/>
                </a:solidFill>
                <a:latin typeface="Arial"/>
                <a:ea typeface="Arial"/>
              </a:rPr>
              <a:t>) = 1) for uniformly generated random numbers with values from 0.0 up to 1.0. </a:t>
            </a:r>
            <a:endParaRPr b="0" lang="en-US" sz="2700" spc="-1" strike="noStrike">
              <a:latin typeface="Arial"/>
            </a:endParaRPr>
          </a:p>
          <a:p>
            <a:pPr marL="457200" indent="-342360">
              <a:lnSpc>
                <a:spcPct val="115000"/>
              </a:lnSpc>
              <a:buClr>
                <a:srgbClr val="595959"/>
              </a:buClr>
              <a:buFont typeface="Arial"/>
              <a:buChar char="●"/>
            </a:pPr>
            <a:r>
              <a:rPr b="0" lang="en-US" sz="2700" spc="-1" strike="noStrike">
                <a:solidFill>
                  <a:srgbClr val="595959"/>
                </a:solidFill>
                <a:latin typeface="Arial"/>
                <a:ea typeface="Arial"/>
              </a:rPr>
              <a:t>The probability that a uniform random floating-point number between 0.0 and 1.0 falls between 0.6 and 0.8 is the integral of the function </a:t>
            </a:r>
            <a:r>
              <a:rPr b="0" i="1" lang="en-US" sz="2700" spc="-1" strike="noStrike">
                <a:solidFill>
                  <a:srgbClr val="595959"/>
                </a:solidFill>
                <a:latin typeface="Arial"/>
                <a:ea typeface="Arial"/>
              </a:rPr>
              <a:t>f</a:t>
            </a:r>
            <a:r>
              <a:rPr b="0" lang="en-US" sz="2700" spc="-1" strike="noStrike">
                <a:solidFill>
                  <a:srgbClr val="595959"/>
                </a:solidFill>
                <a:latin typeface="Arial"/>
                <a:ea typeface="Arial"/>
              </a:rPr>
              <a:t>(</a:t>
            </a:r>
            <a:r>
              <a:rPr b="0" i="1" lang="en-US" sz="2700" spc="-1" strike="noStrike">
                <a:solidFill>
                  <a:srgbClr val="595959"/>
                </a:solidFill>
                <a:latin typeface="Arial"/>
                <a:ea typeface="Arial"/>
              </a:rPr>
              <a:t>x</a:t>
            </a:r>
            <a:r>
              <a:rPr b="0" lang="en-US" sz="2700" spc="-1" strike="noStrike">
                <a:solidFill>
                  <a:srgbClr val="595959"/>
                </a:solidFill>
                <a:latin typeface="Arial"/>
                <a:ea typeface="Arial"/>
              </a:rPr>
              <a:t>) = 1 from 0.6 to 0.8. Thus, the  probability is the area of the shaded region between 0.6 and 0.8, which is (0.8 – 0.6) (1.0) = 0.2. Such a random number is between 0.6 and 0.8 for 0.2 = 20% of the time.</a:t>
            </a:r>
            <a:endParaRPr b="0" lang="en-US" sz="2700" spc="-1" strike="noStrike">
              <a:latin typeface="Arial"/>
            </a:endParaRPr>
          </a:p>
        </p:txBody>
      </p:sp>
      <p:pic>
        <p:nvPicPr>
          <p:cNvPr id="262" name="Picture 3" descr=""/>
          <p:cNvPicPr/>
          <p:nvPr/>
        </p:nvPicPr>
        <p:blipFill>
          <a:blip r:embed="rId1"/>
          <a:stretch/>
        </p:blipFill>
        <p:spPr>
          <a:xfrm>
            <a:off x="5880960" y="1759680"/>
            <a:ext cx="2633760" cy="2170080"/>
          </a:xfrm>
          <a:prstGeom prst="rect">
            <a:avLst/>
          </a:prstGeom>
          <a:ln>
            <a:noFill/>
          </a:ln>
        </p:spPr>
      </p:pic>
      <p:sp>
        <p:nvSpPr>
          <p:cNvPr id="263" name="CustomShape 3"/>
          <p:cNvSpPr/>
          <p:nvPr/>
        </p:nvSpPr>
        <p:spPr>
          <a:xfrm>
            <a:off x="5718600" y="4179600"/>
            <a:ext cx="3424680" cy="40968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5: Probability density function for the distribution with histogram in Fig. 3 </a:t>
            </a:r>
            <a:endParaRPr b="0" lang="en-US" sz="1050" spc="-1" strike="noStrike">
              <a:latin typeface="Arial"/>
            </a:endParaRPr>
          </a:p>
        </p:txBody>
      </p:sp>
    </p:spTree>
  </p:cSld>
  <p:timing>
    <p:tnLst>
      <p:par>
        <p:cTn id="491" dur="indefinite" restart="never" nodeType="tmRoot">
          <p:childTnLst>
            <p:seq>
              <p:cTn id="492" dur="indefinite" nodeType="mainSeq">
                <p:childTnLst>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Distributions with equal probability of all events</a:t>
            </a:r>
            <a:endParaRPr b="0" lang="en-US" sz="2800" spc="-1" strike="noStrike">
              <a:latin typeface="Arial"/>
            </a:endParaRPr>
          </a:p>
        </p:txBody>
      </p:sp>
      <p:sp>
        <p:nvSpPr>
          <p:cNvPr id="265"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If an equal likelihood of each of several discrete events exists, in a simulation </a:t>
            </a:r>
            <a:r>
              <a:rPr b="0" lang="en-US" sz="1800" spc="-1" strike="noStrike">
                <a:solidFill>
                  <a:srgbClr val="595959"/>
                </a:solidFill>
                <a:latin typeface="Arial"/>
                <a:ea typeface="Arial"/>
              </a:rPr>
              <a:t>we can generate a random integer to indicate the choice.</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example, in a simulation of a pollen grain moving in a fluid, suppose at the </a:t>
            </a:r>
            <a:r>
              <a:rPr b="0" lang="en-US" sz="1800" spc="-1" strike="noStrike">
                <a:solidFill>
                  <a:srgbClr val="595959"/>
                </a:solidFill>
                <a:latin typeface="Arial"/>
                <a:ea typeface="Arial"/>
              </a:rPr>
              <a:t>next time step the grain is just as likely to move in any direction—north, east, </a:t>
            </a:r>
            <a:r>
              <a:rPr b="0" lang="en-US" sz="1800" spc="-1" strike="noStrike">
                <a:solidFill>
                  <a:srgbClr val="595959"/>
                </a:solidFill>
                <a:latin typeface="Arial"/>
                <a:ea typeface="Arial"/>
              </a:rPr>
              <a:t>south, west, up, or down—in a three-dimensional (3D) grid.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 probability of 1/6 exists for the grain to move in any of the six directions.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With these equal probabilities, we can generate a uniformly distributed integer </a:t>
            </a:r>
            <a:r>
              <a:rPr b="0" lang="en-US" sz="1800" spc="-1" strike="noStrike">
                <a:solidFill>
                  <a:srgbClr val="595959"/>
                </a:solidFill>
                <a:latin typeface="Arial"/>
                <a:ea typeface="Arial"/>
              </a:rPr>
              <a:t>between 1 and 6 to indicate the direction of movement.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Thus to simulate discrete distributions where every event has equal chance to </a:t>
            </a:r>
            <a:r>
              <a:rPr b="0" lang="en-US" sz="1800" spc="-1" strike="noStrike">
                <a:solidFill>
                  <a:srgbClr val="595959"/>
                </a:solidFill>
                <a:latin typeface="Arial"/>
                <a:ea typeface="Arial"/>
              </a:rPr>
              <a:t>exist, generate a uniform random integer from a sequence of </a:t>
            </a:r>
            <a:r>
              <a:rPr b="0" i="1" lang="en-US" sz="1800" spc="-1" strike="noStrike">
                <a:solidFill>
                  <a:srgbClr val="595959"/>
                </a:solidFill>
                <a:latin typeface="Arial"/>
                <a:ea typeface="Arial"/>
              </a:rPr>
              <a:t>n </a:t>
            </a:r>
            <a:r>
              <a:rPr b="0" lang="en-US" sz="1800" spc="-1" strike="noStrike">
                <a:solidFill>
                  <a:srgbClr val="595959"/>
                </a:solidFill>
                <a:latin typeface="Arial"/>
                <a:ea typeface="Arial"/>
              </a:rPr>
              <a:t>integers, </a:t>
            </a:r>
            <a:r>
              <a:rPr b="0" lang="en-US" sz="1800" spc="-1" strike="noStrike">
                <a:solidFill>
                  <a:srgbClr val="595959"/>
                </a:solidFill>
                <a:latin typeface="Arial"/>
                <a:ea typeface="Arial"/>
              </a:rPr>
              <a:t>where each integer corresponds to an event.</a:t>
            </a:r>
            <a:endParaRPr b="0" lang="en-US" sz="1800" spc="-1" strike="noStrike">
              <a:latin typeface="Arial"/>
            </a:endParaRPr>
          </a:p>
        </p:txBody>
      </p:sp>
    </p:spTree>
  </p:cSld>
  <p:timing>
    <p:tnLst>
      <p:par>
        <p:cTn id="509" dur="indefinite" restart="never" nodeType="tmRoot">
          <p:childTnLst>
            <p:seq>
              <p:cTn id="510" dur="indefinite" nodeType="mainSeq">
                <p:childTnLst>
                  <p:par>
                    <p:cTn id="511" fill="hold">
                      <p:stCondLst>
                        <p:cond delay="indefinite"/>
                      </p:stCondLst>
                      <p:childTnLst>
                        <p:par>
                          <p:cTn id="512" fill="hold">
                            <p:stCondLst>
                              <p:cond delay="0"/>
                            </p:stCondLst>
                            <p:childTnLst>
                              <p:par>
                                <p:cTn id="513" nodeType="clickEffect" fill="hold" presetClass="entr" presetID="1">
                                  <p:stCondLst>
                                    <p:cond delay="0"/>
                                  </p:stCondLst>
                                  <p:childTnLst>
                                    <p:set>
                                      <p:cBhvr>
                                        <p:cTn id="514"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265">
                                            <p:txEl>
                                              <p:pRg st="1" end="1"/>
                                            </p:txEl>
                                          </p:spTgt>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
                                  <p:stCondLst>
                                    <p:cond delay="0"/>
                                  </p:stCondLst>
                                  <p:childTnLst>
                                    <p:set>
                                      <p:cBhvr>
                                        <p:cTn id="526"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
                                  <p:stCondLst>
                                    <p:cond delay="0"/>
                                  </p:stCondLst>
                                  <p:childTnLst>
                                    <p:set>
                                      <p:cBhvr>
                                        <p:cTn id="530" dur="1" fill="hold">
                                          <p:stCondLst>
                                            <p:cond delay="0"/>
                                          </p:stCondLst>
                                        </p:cTn>
                                        <p:tgtEl>
                                          <p:spTgt spid="26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Distributions with varying probability of events</a:t>
            </a:r>
            <a:endParaRPr b="0" lang="en-US" sz="2800" spc="-1" strike="noStrike">
              <a:latin typeface="Arial"/>
            </a:endParaRPr>
          </a:p>
        </p:txBody>
      </p:sp>
      <p:sp>
        <p:nvSpPr>
          <p:cNvPr id="267"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Frequently, however, the discrete choices do not carry equal probabilities.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For example, in an initial 3D grid, suppose only 15% of the grid sites, or cells, </a:t>
            </a:r>
            <a:r>
              <a:rPr b="0" lang="en-US" sz="1800" spc="-1" strike="noStrike">
                <a:solidFill>
                  <a:srgbClr val="595959"/>
                </a:solidFill>
                <a:latin typeface="Arial"/>
                <a:ea typeface="Arial"/>
              </a:rPr>
              <a:t>contain pollen grains. Thus, a </a:t>
            </a:r>
            <a:r>
              <a:rPr b="0" i="1" lang="en-US" sz="1800" spc="-1" strike="noStrike">
                <a:solidFill>
                  <a:srgbClr val="595959"/>
                </a:solidFill>
                <a:latin typeface="Arial"/>
                <a:ea typeface="Arial"/>
              </a:rPr>
              <a:t>probPollen </a:t>
            </a:r>
            <a:r>
              <a:rPr b="0" lang="en-US" sz="1800" spc="-1" strike="noStrike">
                <a:solidFill>
                  <a:srgbClr val="595959"/>
                </a:solidFill>
                <a:latin typeface="Arial"/>
                <a:ea typeface="Arial"/>
              </a:rPr>
              <a:t>= 15% = 0.15 chance exists for a cell </a:t>
            </a:r>
            <a:r>
              <a:rPr b="0" lang="en-US" sz="1800" spc="-1" strike="noStrike">
                <a:solidFill>
                  <a:srgbClr val="595959"/>
                </a:solidFill>
                <a:latin typeface="Arial"/>
                <a:ea typeface="Arial"/>
              </a:rPr>
              <a:t>to contain a grain.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If the location is to contain a pollen grain, we make the cell’s value equal to </a:t>
            </a:r>
            <a:r>
              <a:rPr b="0" i="1" lang="en-US" sz="1800" spc="-1" strike="noStrike">
                <a:solidFill>
                  <a:srgbClr val="595959"/>
                </a:solidFill>
                <a:latin typeface="Arial"/>
                <a:ea typeface="Arial"/>
              </a:rPr>
              <a:t>POLLEN </a:t>
            </a:r>
            <a:r>
              <a:rPr b="0" lang="en-US" sz="1800" spc="-1" strike="noStrike">
                <a:solidFill>
                  <a:srgbClr val="595959"/>
                </a:solidFill>
                <a:latin typeface="Arial"/>
                <a:ea typeface="Arial"/>
              </a:rPr>
              <a:t>= 1; otherwise, the cell’s value becomes </a:t>
            </a:r>
            <a:r>
              <a:rPr b="0" i="1" lang="en-US" sz="1800" spc="-1" strike="noStrike">
                <a:solidFill>
                  <a:srgbClr val="595959"/>
                </a:solidFill>
                <a:latin typeface="Arial"/>
                <a:ea typeface="Arial"/>
              </a:rPr>
              <a:t>EMPTY </a:t>
            </a:r>
            <a:r>
              <a:rPr b="0" lang="en-US" sz="1800" spc="-1" strike="noStrike">
                <a:solidFill>
                  <a:srgbClr val="595959"/>
                </a:solidFill>
                <a:latin typeface="Arial"/>
                <a:ea typeface="Arial"/>
              </a:rPr>
              <a:t>= 0.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To initialize a grid for a simulation, we must designate for each cell if the </a:t>
            </a:r>
            <a:r>
              <a:rPr b="0" lang="en-US" sz="1800" spc="-1" strike="noStrike">
                <a:solidFill>
                  <a:srgbClr val="595959"/>
                </a:solidFill>
                <a:latin typeface="Arial"/>
                <a:ea typeface="Arial"/>
              </a:rPr>
              <a:t>location contains pollen or not.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each cell, we need to generate a uniformly distributed random floating-</a:t>
            </a:r>
            <a:r>
              <a:rPr b="0" lang="en-US" sz="1800" spc="-1" strike="noStrike">
                <a:solidFill>
                  <a:srgbClr val="595959"/>
                </a:solidFill>
                <a:latin typeface="Arial"/>
                <a:ea typeface="Arial"/>
              </a:rPr>
              <a:t>point number from 0.0 up to 1.0. On the average, 15% of the time this random </a:t>
            </a:r>
            <a:r>
              <a:rPr b="0" lang="en-US" sz="1800" spc="-1" strike="noStrike">
                <a:solidFill>
                  <a:srgbClr val="595959"/>
                </a:solidFill>
                <a:latin typeface="Arial"/>
                <a:ea typeface="Arial"/>
              </a:rPr>
              <a:t>number is less than 0.15, while 85% of the time the number is greater than or </a:t>
            </a:r>
            <a:r>
              <a:rPr b="0" lang="en-US" sz="1800" spc="-1" strike="noStrike">
                <a:solidFill>
                  <a:srgbClr val="595959"/>
                </a:solidFill>
                <a:latin typeface="Arial"/>
                <a:ea typeface="Arial"/>
              </a:rPr>
              <a:t>equal to 0.15.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Thus, to initialize the cell, if the random number is less than 0.15, we make the </a:t>
            </a:r>
            <a:r>
              <a:rPr b="0" lang="en-US" sz="1800" spc="-1" strike="noStrike">
                <a:solidFill>
                  <a:srgbClr val="595959"/>
                </a:solidFill>
                <a:latin typeface="Arial"/>
                <a:ea typeface="Arial"/>
              </a:rPr>
              <a:t>cell’s value </a:t>
            </a:r>
            <a:r>
              <a:rPr b="0" i="1" lang="en-US" sz="1800" spc="-1" strike="noStrike">
                <a:solidFill>
                  <a:srgbClr val="595959"/>
                </a:solidFill>
                <a:latin typeface="Arial"/>
                <a:ea typeface="Arial"/>
              </a:rPr>
              <a:t>POLLEN</a:t>
            </a:r>
            <a:r>
              <a:rPr b="0" lang="en-US" sz="1800" spc="-1" strike="noStrike">
                <a:solidFill>
                  <a:srgbClr val="595959"/>
                </a:solidFill>
                <a:latin typeface="Arial"/>
                <a:ea typeface="Arial"/>
              </a:rPr>
              <a:t>; otherwise, we assign </a:t>
            </a:r>
            <a:r>
              <a:rPr b="0" i="1" lang="en-US" sz="1800" spc="-1" strike="noStrike">
                <a:solidFill>
                  <a:srgbClr val="595959"/>
                </a:solidFill>
                <a:latin typeface="Arial"/>
                <a:ea typeface="Arial"/>
              </a:rPr>
              <a:t>EMPTY </a:t>
            </a:r>
            <a:r>
              <a:rPr b="0" lang="en-US" sz="1800" spc="-1" strike="noStrike">
                <a:solidFill>
                  <a:srgbClr val="595959"/>
                </a:solidFill>
                <a:latin typeface="Arial"/>
                <a:ea typeface="Arial"/>
              </a:rPr>
              <a:t>to the cell’s value. </a:t>
            </a:r>
            <a:endParaRPr b="0" lang="en-US" sz="1800" spc="-1" strike="noStrike">
              <a:latin typeface="Arial"/>
            </a:endParaRPr>
          </a:p>
        </p:txBody>
      </p:sp>
    </p:spTree>
  </p:cSld>
  <p:timing>
    <p:tnLst>
      <p:par>
        <p:cTn id="531" dur="indefinite" restart="never" nodeType="tmRoot">
          <p:childTnLst>
            <p:seq>
              <p:cTn id="532" dur="indefinite" nodeType="mainSeq">
                <p:childTnLst>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545" fill="hold">
                      <p:stCondLst>
                        <p:cond delay="indefinite"/>
                      </p:stCondLst>
                      <p:childTnLst>
                        <p:par>
                          <p:cTn id="546" fill="hold">
                            <p:stCondLst>
                              <p:cond delay="0"/>
                            </p:stCondLst>
                            <p:childTnLst>
                              <p:par>
                                <p:cTn id="547" nodeType="clickEffect" fill="hold" presetClass="entr" presetID="1">
                                  <p:stCondLst>
                                    <p:cond delay="0"/>
                                  </p:stCondLst>
                                  <p:childTnLst>
                                    <p:set>
                                      <p:cBhvr>
                                        <p:cTn id="548"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Distributions with varying probability of events</a:t>
            </a:r>
            <a:endParaRPr b="0" lang="en-US" sz="2800" spc="-1" strike="noStrike">
              <a:latin typeface="Arial"/>
            </a:endParaRPr>
          </a:p>
        </p:txBody>
      </p:sp>
      <p:sp>
        <p:nvSpPr>
          <p:cNvPr id="269" name="CustomShape 2"/>
          <p:cNvSpPr/>
          <p:nvPr/>
        </p:nvSpPr>
        <p:spPr>
          <a:xfrm>
            <a:off x="628200" y="1368720"/>
            <a:ext cx="7885080" cy="219348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Using the probabilities and cell values, employ the following logic is employed to initialize each cell in the grid: </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if a random number is less than </a:t>
            </a:r>
            <a:r>
              <a:rPr b="0" i="1" lang="en-US" sz="1800" spc="-1" strike="noStrike">
                <a:solidFill>
                  <a:srgbClr val="595959"/>
                </a:solidFill>
                <a:latin typeface="Arial"/>
                <a:ea typeface="Arial"/>
              </a:rPr>
              <a:t>probPollen </a:t>
            </a:r>
            <a:r>
              <a:rPr b="0" lang="en-US" sz="1800" spc="-1" strike="noStrike">
                <a:solidFill>
                  <a:srgbClr val="595959"/>
                </a:solidFill>
                <a:latin typeface="Arial"/>
                <a:ea typeface="Arial"/>
              </a:rPr>
              <a:t>(i.e., pollen grain at site)</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set the cell’s value to </a:t>
            </a:r>
            <a:r>
              <a:rPr b="0" i="1" lang="en-US" sz="1800" spc="-1" strike="noStrike">
                <a:solidFill>
                  <a:srgbClr val="595959"/>
                </a:solidFill>
                <a:latin typeface="Arial"/>
                <a:ea typeface="Arial"/>
              </a:rPr>
              <a:t>POLLEN</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else (i.e., no pollen grain at site)</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set the cell’s value to </a:t>
            </a:r>
            <a:r>
              <a:rPr b="0" i="1" lang="en-US" sz="1800" spc="-1" strike="noStrike">
                <a:solidFill>
                  <a:srgbClr val="595959"/>
                </a:solidFill>
                <a:latin typeface="Arial"/>
                <a:ea typeface="Arial"/>
              </a:rPr>
              <a:t>EMPTY</a:t>
            </a:r>
            <a:endParaRPr b="0" lang="en-US" sz="1800" spc="-1" strike="noStrike">
              <a:latin typeface="Arial"/>
            </a:endParaRPr>
          </a:p>
        </p:txBody>
      </p:sp>
      <p:pic>
        <p:nvPicPr>
          <p:cNvPr id="270" name="Content Placeholder 3" descr=""/>
          <p:cNvPicPr/>
          <p:nvPr/>
        </p:nvPicPr>
        <p:blipFill>
          <a:blip r:embed="rId1"/>
          <a:stretch/>
        </p:blipFill>
        <p:spPr>
          <a:xfrm>
            <a:off x="1433880" y="3471120"/>
            <a:ext cx="4763520" cy="877680"/>
          </a:xfrm>
          <a:prstGeom prst="rect">
            <a:avLst/>
          </a:prstGeom>
          <a:ln>
            <a:noFill/>
          </a:ln>
        </p:spPr>
      </p:pic>
      <p:sp>
        <p:nvSpPr>
          <p:cNvPr id="271" name="CustomShape 3"/>
          <p:cNvSpPr/>
          <p:nvPr/>
        </p:nvSpPr>
        <p:spPr>
          <a:xfrm>
            <a:off x="1834920" y="4475880"/>
            <a:ext cx="4570560" cy="37116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15% of floating-point values between 0 and 1 are less than </a:t>
            </a:r>
            <a:r>
              <a:rPr b="0" i="1" lang="en-US" sz="1050" spc="-1" strike="noStrike">
                <a:solidFill>
                  <a:srgbClr val="000000"/>
                </a:solidFill>
                <a:latin typeface="Times-Italic"/>
                <a:ea typeface="Arial"/>
              </a:rPr>
              <a:t>probPollen </a:t>
            </a:r>
            <a:r>
              <a:rPr b="0" lang="en-US" sz="1050" spc="-1" strike="noStrike">
                <a:solidFill>
                  <a:srgbClr val="000000"/>
                </a:solidFill>
                <a:latin typeface="Times New Roman"/>
                <a:ea typeface="Arial"/>
              </a:rPr>
              <a:t>= 0.15</a:t>
            </a:r>
            <a:endParaRPr b="0" lang="en-US" sz="1050" spc="-1" strike="noStrike">
              <a:latin typeface="Arial"/>
            </a:endParaRPr>
          </a:p>
        </p:txBody>
      </p:sp>
    </p:spTree>
  </p:cSld>
  <p:timing>
    <p:tnLst>
      <p:par>
        <p:cTn id="557" dur="indefinite" restart="never" nodeType="tmRoot">
          <p:childTnLst>
            <p:seq>
              <p:cTn id="558" dur="indefinite" nodeType="mainSeq">
                <p:childTnLst>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nodeType="clickEffect" fill="hold" presetClass="entr" presetID="1">
                                  <p:stCondLst>
                                    <p:cond delay="0"/>
                                  </p:stCondLst>
                                  <p:childTnLst>
                                    <p:set>
                                      <p:cBhvr>
                                        <p:cTn id="570" dur="1" fill="hold">
                                          <p:stCondLst>
                                            <p:cond delay="0"/>
                                          </p:stCondLst>
                                        </p:cTn>
                                        <p:tgtEl>
                                          <p:spTgt spid="269">
                                            <p:txEl>
                                              <p:pRg st="2" end="2"/>
                                            </p:txEl>
                                          </p:spTgt>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1">
                                  <p:stCondLst>
                                    <p:cond delay="0"/>
                                  </p:stCondLst>
                                  <p:childTnLst>
                                    <p:set>
                                      <p:cBhvr>
                                        <p:cTn id="574" dur="1" fill="hold">
                                          <p:stCondLst>
                                            <p:cond delay="0"/>
                                          </p:stCondLst>
                                        </p:cTn>
                                        <p:tgtEl>
                                          <p:spTgt spid="269">
                                            <p:txEl>
                                              <p:pRg st="3" end="3"/>
                                            </p:txEl>
                                          </p:spTgt>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nodeType="clickEffect" fill="hold" presetClass="entr" presetID="1">
                                  <p:stCondLst>
                                    <p:cond delay="0"/>
                                  </p:stCondLst>
                                  <p:childTnLst>
                                    <p:set>
                                      <p:cBhvr>
                                        <p:cTn id="578" dur="1" fill="hold">
                                          <p:stCondLst>
                                            <p:cond delay="0"/>
                                          </p:stCondLst>
                                        </p:cTn>
                                        <p:tgtEl>
                                          <p:spTgt spid="26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Simulations with varying probabilities</a:t>
            </a:r>
            <a:endParaRPr b="0" lang="en-US" sz="2800" spc="-1" strike="noStrike">
              <a:latin typeface="Arial"/>
            </a:endParaRPr>
          </a:p>
        </p:txBody>
      </p:sp>
      <p:pic>
        <p:nvPicPr>
          <p:cNvPr id="273" name="Content Placeholder 3" descr=""/>
          <p:cNvPicPr/>
          <p:nvPr/>
        </p:nvPicPr>
        <p:blipFill>
          <a:blip r:embed="rId1"/>
          <a:stretch/>
        </p:blipFill>
        <p:spPr>
          <a:xfrm>
            <a:off x="777240" y="1668240"/>
            <a:ext cx="6923160" cy="2692080"/>
          </a:xfrm>
          <a:prstGeom prst="rect">
            <a:avLst/>
          </a:prstGeom>
          <a:ln>
            <a:noFill/>
          </a:ln>
        </p:spPr>
      </p:pic>
    </p:spTree>
  </p:cSld>
  <p:timing>
    <p:tnLst>
      <p:par>
        <p:cTn id="579" dur="indefinite" restart="never" nodeType="tmRoot">
          <p:childTnLst>
            <p:seq>
              <p:cTn id="580"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Normal Distribution</a:t>
            </a:r>
            <a:endParaRPr b="0" lang="en-US" sz="2800" spc="-1" strike="noStrike">
              <a:latin typeface="Arial"/>
            </a:endParaRPr>
          </a:p>
        </p:txBody>
      </p:sp>
      <p:sp>
        <p:nvSpPr>
          <p:cNvPr id="275"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A </a:t>
            </a:r>
            <a:r>
              <a:rPr b="1" lang="en-US" sz="1800" spc="-1" strike="noStrike">
                <a:solidFill>
                  <a:srgbClr val="595959"/>
                </a:solidFill>
                <a:latin typeface="Arial"/>
                <a:ea typeface="Arial"/>
              </a:rPr>
              <a:t>normal, </a:t>
            </a:r>
            <a:r>
              <a:rPr b="0" lang="en-US" sz="1800" spc="-1" strike="noStrike">
                <a:solidFill>
                  <a:srgbClr val="595959"/>
                </a:solidFill>
                <a:latin typeface="Arial"/>
                <a:ea typeface="Arial"/>
              </a:rPr>
              <a:t>or </a:t>
            </a:r>
            <a:r>
              <a:rPr b="1" lang="en-US" sz="1800" spc="-1" strike="noStrike">
                <a:solidFill>
                  <a:srgbClr val="595959"/>
                </a:solidFill>
                <a:latin typeface="Arial"/>
                <a:ea typeface="Arial"/>
              </a:rPr>
              <a:t>Gaussian, distribution</a:t>
            </a:r>
            <a:r>
              <a:rPr b="0" lang="en-US" sz="1800" spc="-1" strike="noStrike">
                <a:solidFill>
                  <a:srgbClr val="595959"/>
                </a:solidFill>
                <a:latin typeface="Arial"/>
                <a:ea typeface="Arial"/>
              </a:rPr>
              <a:t>, which statistics frequently employs, has a probability density function where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is the mean and </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is the standard deviation of the form . </a:t>
            </a:r>
            <a:endParaRPr b="0" lang="en-US" sz="1800" spc="-1" strike="noStrike">
              <a:latin typeface="Arial"/>
            </a:endParaRPr>
          </a:p>
        </p:txBody>
      </p:sp>
      <p:pic>
        <p:nvPicPr>
          <p:cNvPr id="276" name="Picture 2" descr=""/>
          <p:cNvPicPr/>
          <p:nvPr/>
        </p:nvPicPr>
        <p:blipFill>
          <a:blip r:embed="rId1"/>
          <a:stretch/>
        </p:blipFill>
        <p:spPr>
          <a:xfrm>
            <a:off x="1261800" y="1738800"/>
            <a:ext cx="966960" cy="353520"/>
          </a:xfrm>
          <a:prstGeom prst="rect">
            <a:avLst/>
          </a:prstGeom>
          <a:ln>
            <a:noFill/>
          </a:ln>
        </p:spPr>
      </p:pic>
    </p:spTree>
  </p:cSld>
  <p:timing>
    <p:tnLst>
      <p:par>
        <p:cTn id="581" dur="indefinite" restart="never" nodeType="tmRoot">
          <p:childTnLst>
            <p:seq>
              <p:cTn id="582" dur="indefinite" nodeType="mainSeq">
                <p:childTnLst>
                  <p:par>
                    <p:cTn id="583" fill="hold">
                      <p:stCondLst>
                        <p:cond delay="indefinite"/>
                      </p:stCondLst>
                      <p:childTnLst>
                        <p:par>
                          <p:cTn id="584" fill="hold">
                            <p:stCondLst>
                              <p:cond delay="0"/>
                            </p:stCondLst>
                            <p:childTnLst>
                              <p:par>
                                <p:cTn id="585" nodeType="clickEffect" fill="hold" presetClass="entr" presetID="1">
                                  <p:stCondLst>
                                    <p:cond delay="0"/>
                                  </p:stCondLst>
                                  <p:childTnLst>
                                    <p:set>
                                      <p:cBhvr>
                                        <p:cTn id="58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Normal Distribution</a:t>
            </a:r>
            <a:endParaRPr b="0" lang="en-US" sz="2800" spc="-1" strike="noStrike">
              <a:latin typeface="Arial"/>
            </a:endParaRPr>
          </a:p>
        </p:txBody>
      </p:sp>
      <p:sp>
        <p:nvSpPr>
          <p:cNvPr id="278" name="CustomShape 2"/>
          <p:cNvSpPr/>
          <p:nvPr/>
        </p:nvSpPr>
        <p:spPr>
          <a:xfrm>
            <a:off x="628200" y="1368720"/>
            <a:ext cx="7885080" cy="90576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Below figure displays a histogram of a set of 1000 random numbers in the Gaussian distribution with mean 0 and standard deviation 1.</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68.3% of the values in a normal distribution are within ±</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of the mean, </a:t>
            </a:r>
            <a:r>
              <a:rPr b="0" i="1" lang="en-US" sz="1800" spc="-1" strike="noStrike">
                <a:solidFill>
                  <a:srgbClr val="595959"/>
                </a:solidFill>
                <a:latin typeface="Arial"/>
                <a:ea typeface="Arial"/>
              </a:rPr>
              <a:t>μ</a:t>
            </a:r>
            <a:r>
              <a:rPr b="0" lang="en-US" sz="1800" spc="-1" strike="noStrike">
                <a:solidFill>
                  <a:srgbClr val="595959"/>
                </a:solidFill>
                <a:latin typeface="Arial"/>
                <a:ea typeface="Arial"/>
              </a:rPr>
              <a:t>; 95.5% are within ±2</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of </a:t>
            </a:r>
            <a:r>
              <a:rPr b="0" i="1" lang="en-US" sz="1800" spc="-1" strike="noStrike">
                <a:solidFill>
                  <a:srgbClr val="595959"/>
                </a:solidFill>
                <a:latin typeface="Arial"/>
                <a:ea typeface="Arial"/>
              </a:rPr>
              <a:t>μ</a:t>
            </a:r>
            <a:r>
              <a:rPr b="0" lang="en-US" sz="1800" spc="-1" strike="noStrike">
                <a:solidFill>
                  <a:srgbClr val="595959"/>
                </a:solidFill>
                <a:latin typeface="Arial"/>
                <a:ea typeface="Arial"/>
              </a:rPr>
              <a:t>; and 99.7% are within ±3</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of </a:t>
            </a:r>
            <a:r>
              <a:rPr b="0" i="1" lang="en-US" sz="1800" spc="-1" strike="noStrike">
                <a:solidFill>
                  <a:srgbClr val="595959"/>
                </a:solidFill>
                <a:latin typeface="Arial"/>
                <a:ea typeface="Arial"/>
              </a:rPr>
              <a:t>μ</a:t>
            </a:r>
            <a:r>
              <a:rPr b="0" lang="en-US" sz="1800" spc="-1" strike="noStrike">
                <a:solidFill>
                  <a:srgbClr val="595959"/>
                </a:solidFill>
                <a:latin typeface="Arial"/>
                <a:ea typeface="Arial"/>
              </a:rPr>
              <a:t>.</a:t>
            </a:r>
            <a:endParaRPr b="0" lang="en-US" sz="1800" spc="-1" strike="noStrike">
              <a:latin typeface="Arial"/>
            </a:endParaRPr>
          </a:p>
          <a:p>
            <a:pPr>
              <a:lnSpc>
                <a:spcPct val="115000"/>
              </a:lnSpc>
            </a:pPr>
            <a:endParaRPr b="0" lang="en-US" sz="1800" spc="-1" strike="noStrike">
              <a:latin typeface="Arial"/>
            </a:endParaRPr>
          </a:p>
        </p:txBody>
      </p:sp>
      <p:pic>
        <p:nvPicPr>
          <p:cNvPr id="279" name="Picture 3" descr=""/>
          <p:cNvPicPr/>
          <p:nvPr/>
        </p:nvPicPr>
        <p:blipFill>
          <a:blip r:embed="rId1"/>
          <a:stretch/>
        </p:blipFill>
        <p:spPr>
          <a:xfrm>
            <a:off x="628200" y="2329200"/>
            <a:ext cx="3599280" cy="2327760"/>
          </a:xfrm>
          <a:prstGeom prst="rect">
            <a:avLst/>
          </a:prstGeom>
          <a:ln>
            <a:noFill/>
          </a:ln>
        </p:spPr>
      </p:pic>
      <p:pic>
        <p:nvPicPr>
          <p:cNvPr id="280" name="Picture 4" descr=""/>
          <p:cNvPicPr/>
          <p:nvPr/>
        </p:nvPicPr>
        <p:blipFill>
          <a:blip r:embed="rId2"/>
          <a:stretch/>
        </p:blipFill>
        <p:spPr>
          <a:xfrm>
            <a:off x="4446360" y="2275200"/>
            <a:ext cx="3849480" cy="2491560"/>
          </a:xfrm>
          <a:prstGeom prst="rect">
            <a:avLst/>
          </a:prstGeom>
          <a:ln>
            <a:noFill/>
          </a:ln>
        </p:spPr>
      </p:pic>
      <p:sp>
        <p:nvSpPr>
          <p:cNvPr id="281" name="CustomShape 3"/>
          <p:cNvSpPr/>
          <p:nvPr/>
        </p:nvSpPr>
        <p:spPr>
          <a:xfrm>
            <a:off x="4446360" y="4658040"/>
            <a:ext cx="5035320" cy="22608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Histogram of a normal distribution with mean 0 and standard deviation 1</a:t>
            </a:r>
            <a:endParaRPr b="0" lang="en-US" sz="1050" spc="-1" strike="noStrike">
              <a:latin typeface="Arial"/>
            </a:endParaRPr>
          </a:p>
        </p:txBody>
      </p:sp>
      <p:sp>
        <p:nvSpPr>
          <p:cNvPr id="282" name="CustomShape 4"/>
          <p:cNvSpPr/>
          <p:nvPr/>
        </p:nvSpPr>
        <p:spPr>
          <a:xfrm>
            <a:off x="251280" y="4658040"/>
            <a:ext cx="4570560" cy="37116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Probability density function for normal distribution</a:t>
            </a:r>
            <a:endParaRPr b="0" lang="en-US" sz="1050" spc="-1" strike="noStrike">
              <a:latin typeface="Arial"/>
            </a:endParaRPr>
          </a:p>
          <a:p>
            <a:pPr>
              <a:lnSpc>
                <a:spcPct val="100000"/>
              </a:lnSpc>
            </a:pPr>
            <a:r>
              <a:rPr b="0" lang="en-US" sz="1050" spc="-1" strike="noStrike">
                <a:solidFill>
                  <a:srgbClr val="000000"/>
                </a:solidFill>
                <a:latin typeface="Times New Roman"/>
                <a:ea typeface="Arial"/>
              </a:rPr>
              <a:t> </a:t>
            </a:r>
            <a:r>
              <a:rPr b="0" lang="en-US" sz="1050" spc="-1" strike="noStrike">
                <a:solidFill>
                  <a:srgbClr val="000000"/>
                </a:solidFill>
                <a:latin typeface="Times New Roman"/>
                <a:ea typeface="Arial"/>
              </a:rPr>
              <a:t>with mean 0 and standard deviation 1</a:t>
            </a:r>
            <a:endParaRPr b="0" lang="en-US" sz="1050" spc="-1" strike="noStrike">
              <a:latin typeface="Arial"/>
            </a:endParaRPr>
          </a:p>
        </p:txBody>
      </p:sp>
    </p:spTree>
  </p:cSld>
  <p:timing>
    <p:tnLst>
      <p:par>
        <p:cTn id="587" dur="indefinite" restart="never" nodeType="tmRoot">
          <p:childTnLst>
            <p:seq>
              <p:cTn id="588" dur="indefinite" nodeType="mainSeq">
                <p:childTnLst>
                  <p:par>
                    <p:cTn id="589" fill="hold">
                      <p:stCondLst>
                        <p:cond delay="indefinite"/>
                      </p:stCondLst>
                      <p:childTnLst>
                        <p:par>
                          <p:cTn id="590" fill="hold">
                            <p:stCondLst>
                              <p:cond delay="0"/>
                            </p:stCondLst>
                            <p:childTnLst>
                              <p:par>
                                <p:cTn id="591" nodeType="clickEffect" fill="hold" presetClass="entr" presetID="1">
                                  <p:stCondLst>
                                    <p:cond delay="0"/>
                                  </p:stCondLst>
                                  <p:childTnLst>
                                    <p:set>
                                      <p:cBhvr>
                                        <p:cTn id="592"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1">
                                  <p:stCondLst>
                                    <p:cond delay="0"/>
                                  </p:stCondLst>
                                  <p:childTnLst>
                                    <p:set>
                                      <p:cBhvr>
                                        <p:cTn id="596"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Generating Random Numbers in Normal Distribution</a:t>
            </a:r>
            <a:endParaRPr b="0" lang="en-US" sz="2800" spc="-1" strike="noStrike">
              <a:latin typeface="Arial"/>
            </a:endParaRPr>
          </a:p>
        </p:txBody>
      </p:sp>
      <p:sp>
        <p:nvSpPr>
          <p:cNvPr id="284"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The</a:t>
            </a:r>
            <a:r>
              <a:rPr b="1" lang="en-US" sz="1800" spc="-1" strike="noStrike">
                <a:solidFill>
                  <a:srgbClr val="595959"/>
                </a:solidFill>
                <a:latin typeface="Arial"/>
                <a:ea typeface="Arial"/>
              </a:rPr>
              <a:t> Box-Muller-Gauss method </a:t>
            </a:r>
            <a:r>
              <a:rPr b="0" lang="en-US" sz="1800" spc="-1" strike="noStrike">
                <a:solidFill>
                  <a:srgbClr val="595959"/>
                </a:solidFill>
                <a:latin typeface="Arial"/>
                <a:ea typeface="Arial"/>
              </a:rPr>
              <a:t>can be employed to generate numbers in a normal distribution.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 method first generates a uniformly distributed random number, </a:t>
            </a:r>
            <a:r>
              <a:rPr b="0" i="1" lang="en-US" sz="1800" spc="-1" strike="noStrike">
                <a:solidFill>
                  <a:srgbClr val="595959"/>
                </a:solidFill>
                <a:latin typeface="Arial"/>
                <a:ea typeface="Arial"/>
              </a:rPr>
              <a:t>a</a:t>
            </a:r>
            <a:r>
              <a:rPr b="0" lang="en-US" sz="1800" spc="-1" strike="noStrike">
                <a:solidFill>
                  <a:srgbClr val="595959"/>
                </a:solidFill>
                <a:latin typeface="Arial"/>
                <a:ea typeface="Arial"/>
              </a:rPr>
              <a:t>, between 0 and 2π.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Then, the technique computes </a:t>
            </a:r>
            <a:r>
              <a:rPr b="0" i="1" lang="en-US" sz="1800" spc="-1" strike="noStrike">
                <a:solidFill>
                  <a:srgbClr val="595959"/>
                </a:solidFill>
                <a:latin typeface="Arial"/>
                <a:ea typeface="Arial"/>
              </a:rPr>
              <a:t>b</a:t>
            </a:r>
            <a:r>
              <a:rPr b="0" lang="en-US" sz="1800" spc="-1" strike="noStrike">
                <a:solidFill>
                  <a:srgbClr val="595959"/>
                </a:solidFill>
                <a:latin typeface="Arial"/>
                <a:ea typeface="Arial"/>
              </a:rPr>
              <a:t>, the product of the standard deviation (</a:t>
            </a:r>
            <a:r>
              <a:rPr b="0" i="1" lang="en-US" sz="1800" spc="-1" strike="noStrike">
                <a:solidFill>
                  <a:srgbClr val="595959"/>
                </a:solidFill>
                <a:latin typeface="Arial"/>
                <a:ea typeface="Arial"/>
              </a:rPr>
              <a:t>σ</a:t>
            </a:r>
            <a:r>
              <a:rPr b="0" lang="en-US" sz="1800" spc="-1" strike="noStrike">
                <a:solidFill>
                  <a:srgbClr val="595959"/>
                </a:solidFill>
                <a:latin typeface="Arial"/>
                <a:ea typeface="Arial"/>
              </a:rPr>
              <a:t>) and the square root of the negative natural logarithm of a uniformly distributed random number between 0.0 and 1.0.</a:t>
            </a:r>
            <a:endParaRPr b="0" lang="en-US" sz="1800" spc="-1" strike="noStrike">
              <a:latin typeface="Arial"/>
            </a:endParaRPr>
          </a:p>
        </p:txBody>
      </p:sp>
    </p:spTree>
  </p:cSld>
  <p:timing>
    <p:tnLst>
      <p:par>
        <p:cTn id="597" dur="indefinite" restart="never" nodeType="tmRoot">
          <p:childTnLst>
            <p:seq>
              <p:cTn id="598" dur="indefinite" nodeType="mainSeq">
                <p:childTnLst>
                  <p:par>
                    <p:cTn id="599" fill="hold">
                      <p:stCondLst>
                        <p:cond delay="indefinite"/>
                      </p:stCondLst>
                      <p:childTnLst>
                        <p:par>
                          <p:cTn id="600" fill="hold">
                            <p:stCondLst>
                              <p:cond delay="0"/>
                            </p:stCondLst>
                            <p:childTnLst>
                              <p:par>
                                <p:cTn id="601" nodeType="clickEffect" fill="hold" presetClass="entr" presetID="1">
                                  <p:stCondLst>
                                    <p:cond delay="0"/>
                                  </p:stCondLst>
                                  <p:childTnLst>
                                    <p:set>
                                      <p:cBhvr>
                                        <p:cTn id="602"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nodeType="clickEffect" fill="hold" presetClass="entr" presetID="1">
                                  <p:stCondLst>
                                    <p:cond delay="0"/>
                                  </p:stCondLst>
                                  <p:childTnLst>
                                    <p:set>
                                      <p:cBhvr>
                                        <p:cTn id="606"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607" fill="hold">
                      <p:stCondLst>
                        <p:cond delay="indefinite"/>
                      </p:stCondLst>
                      <p:childTnLst>
                        <p:par>
                          <p:cTn id="608" fill="hold">
                            <p:stCondLst>
                              <p:cond delay="0"/>
                            </p:stCondLst>
                            <p:childTnLst>
                              <p:par>
                                <p:cTn id="609" nodeType="clickEffect" fill="hold" presetClass="entr" presetID="1">
                                  <p:stCondLst>
                                    <p:cond delay="0"/>
                                  </p:stCondLst>
                                  <p:childTnLst>
                                    <p:set>
                                      <p:cBhvr>
                                        <p:cTn id="610"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Coin Tossing example</a:t>
            </a:r>
            <a:endParaRPr b="0" lang="en-US" sz="2800" spc="-1" strike="noStrike">
              <a:latin typeface="Arial"/>
            </a:endParaRPr>
          </a:p>
        </p:txBody>
      </p:sp>
      <p:sp>
        <p:nvSpPr>
          <p:cNvPr id="19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US" sz="1800" spc="-1" strike="noStrike">
                <a:solidFill>
                  <a:srgbClr val="595959"/>
                </a:solidFill>
                <a:latin typeface="Arial"/>
                <a:ea typeface="Arial"/>
              </a:rPr>
              <a:t>Simulation is repeatedly performing an experiment.</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In the example, being discussed, one experiment will consist of four coin tosses and then you repeatedly perform this experiment to see how many times of the total experiments, you get three heads and one tail.</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The more the number of experiments is, the closer will be this probability, determined by repeated experiments (simulation), to the actual probability (determined using combinatorics).</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97">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9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Box-Muller-Gauss method</a:t>
            </a:r>
            <a:endParaRPr b="0" lang="en-US" sz="2800" spc="-1" strike="noStrike">
              <a:latin typeface="Arial"/>
            </a:endParaRPr>
          </a:p>
        </p:txBody>
      </p:sp>
      <p:sp>
        <p:nvSpPr>
          <p:cNvPr id="286"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The two values </a:t>
            </a:r>
            <a:r>
              <a:rPr b="0" i="1" lang="en-US" sz="1800" spc="-1" strike="noStrike">
                <a:solidFill>
                  <a:srgbClr val="595959"/>
                </a:solidFill>
                <a:latin typeface="Arial"/>
                <a:ea typeface="Arial"/>
              </a:rPr>
              <a:t>b </a:t>
            </a:r>
            <a:r>
              <a:rPr b="0" lang="en-US" sz="1800" spc="-1" strike="noStrike">
                <a:solidFill>
                  <a:srgbClr val="595959"/>
                </a:solidFill>
                <a:latin typeface="Arial"/>
                <a:ea typeface="Arial"/>
              </a:rPr>
              <a:t>· sin(</a:t>
            </a:r>
            <a:r>
              <a:rPr b="0" i="1" lang="en-US" sz="1800" spc="-1" strike="noStrike">
                <a:solidFill>
                  <a:srgbClr val="595959"/>
                </a:solidFill>
                <a:latin typeface="Arial"/>
                <a:ea typeface="Arial"/>
              </a:rPr>
              <a:t>a</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and </a:t>
            </a:r>
            <a:r>
              <a:rPr b="0" i="1" lang="en-US" sz="1800" spc="-1" strike="noStrike">
                <a:solidFill>
                  <a:srgbClr val="595959"/>
                </a:solidFill>
                <a:latin typeface="Arial"/>
                <a:ea typeface="Arial"/>
              </a:rPr>
              <a:t>b </a:t>
            </a:r>
            <a:r>
              <a:rPr b="0" lang="en-US" sz="1800" spc="-1" strike="noStrike">
                <a:solidFill>
                  <a:srgbClr val="595959"/>
                </a:solidFill>
                <a:latin typeface="Arial"/>
                <a:ea typeface="Arial"/>
              </a:rPr>
              <a:t>· cos(</a:t>
            </a:r>
            <a:r>
              <a:rPr b="0" i="1" lang="en-US" sz="1800" spc="-1" strike="noStrike">
                <a:solidFill>
                  <a:srgbClr val="595959"/>
                </a:solidFill>
                <a:latin typeface="Arial"/>
                <a:ea typeface="Arial"/>
              </a:rPr>
              <a:t>a</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are normally distributed with mean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and standard deviation </a:t>
            </a:r>
            <a:r>
              <a:rPr b="0" i="1" lang="en-US" sz="1800" spc="-1" strike="noStrike">
                <a:solidFill>
                  <a:srgbClr val="595959"/>
                </a:solidFill>
                <a:latin typeface="Arial"/>
                <a:ea typeface="Arial"/>
              </a:rPr>
              <a:t>σ</a:t>
            </a:r>
            <a:r>
              <a:rPr b="0" lang="en-US" sz="1800" spc="-1" strike="noStrike">
                <a:solidFill>
                  <a:srgbClr val="595959"/>
                </a:solidFill>
                <a:latin typeface="Arial"/>
                <a:ea typeface="Arial"/>
              </a:rPr>
              <a:t>.</a:t>
            </a:r>
            <a:endParaRPr b="0" lang="en-US" sz="1800" spc="-1" strike="noStrike">
              <a:latin typeface="Arial"/>
            </a:endParaRPr>
          </a:p>
          <a:p>
            <a:pPr>
              <a:lnSpc>
                <a:spcPct val="115000"/>
              </a:lnSpc>
            </a:pPr>
            <a:endParaRPr b="0" lang="en-US" sz="1800" spc="-1" strike="noStrike">
              <a:latin typeface="Arial"/>
            </a:endParaRPr>
          </a:p>
        </p:txBody>
      </p:sp>
      <p:pic>
        <p:nvPicPr>
          <p:cNvPr id="287" name="Picture 3" descr=""/>
          <p:cNvPicPr/>
          <p:nvPr/>
        </p:nvPicPr>
        <p:blipFill>
          <a:blip r:embed="rId1"/>
          <a:stretch/>
        </p:blipFill>
        <p:spPr>
          <a:xfrm>
            <a:off x="1246680" y="2364120"/>
            <a:ext cx="6168960" cy="1748880"/>
          </a:xfrm>
          <a:prstGeom prst="rect">
            <a:avLst/>
          </a:prstGeom>
          <a:ln>
            <a:noFill/>
          </a:ln>
        </p:spPr>
      </p:pic>
    </p:spTree>
  </p:cSld>
  <p:timing>
    <p:tnLst>
      <p:par>
        <p:cTn id="611" dur="indefinite" restart="never" nodeType="tmRoot">
          <p:childTnLst>
            <p:seq>
              <p:cTn id="612"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Exponential Distribution</a:t>
            </a:r>
            <a:endParaRPr b="0" lang="en-US" sz="2800" spc="-1" strike="noStrike">
              <a:latin typeface="Arial"/>
            </a:endParaRPr>
          </a:p>
        </p:txBody>
      </p:sp>
      <p:sp>
        <p:nvSpPr>
          <p:cNvPr id="289" name="CustomShape 2"/>
          <p:cNvSpPr/>
          <p:nvPr/>
        </p:nvSpPr>
        <p:spPr>
          <a:xfrm>
            <a:off x="305280" y="992520"/>
            <a:ext cx="7885080" cy="152460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Functions of the form </a:t>
            </a:r>
            <a:r>
              <a:rPr b="1" i="1" lang="en-US" sz="1800" spc="-1" strike="noStrike">
                <a:solidFill>
                  <a:srgbClr val="595959"/>
                </a:solidFill>
                <a:latin typeface="Arial"/>
                <a:ea typeface="Arial"/>
              </a:rPr>
              <a:t>f</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t</a:t>
            </a:r>
            <a:r>
              <a:rPr b="1" lang="en-US" sz="1800" spc="-1" strike="noStrike">
                <a:solidFill>
                  <a:srgbClr val="595959"/>
                </a:solidFill>
                <a:latin typeface="Arial"/>
                <a:ea typeface="Arial"/>
              </a:rPr>
              <a:t>) = |</a:t>
            </a:r>
            <a:r>
              <a:rPr b="1" i="1" lang="en-US" sz="1800" spc="-1" strike="noStrike">
                <a:solidFill>
                  <a:srgbClr val="595959"/>
                </a:solidFill>
                <a:latin typeface="Arial"/>
                <a:ea typeface="Arial"/>
              </a:rPr>
              <a:t>r</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e</a:t>
            </a:r>
            <a:r>
              <a:rPr b="1" i="1" lang="en-US" sz="1800" spc="-1" strike="noStrike" baseline="30000">
                <a:solidFill>
                  <a:srgbClr val="595959"/>
                </a:solidFill>
                <a:latin typeface="Arial"/>
                <a:ea typeface="Arial"/>
              </a:rPr>
              <a:t>rt</a:t>
            </a:r>
            <a:r>
              <a:rPr b="1" i="1" lang="en-US" sz="1800" spc="-1" strike="noStrike">
                <a:solidFill>
                  <a:srgbClr val="595959"/>
                </a:solidFill>
                <a:latin typeface="Arial"/>
                <a:ea typeface="Arial"/>
              </a:rPr>
              <a:t> </a:t>
            </a:r>
            <a:r>
              <a:rPr b="1" lang="en-US" sz="1800" spc="-1" strike="noStrike">
                <a:solidFill>
                  <a:srgbClr val="595959"/>
                </a:solidFill>
                <a:latin typeface="Arial"/>
                <a:ea typeface="Arial"/>
              </a:rPr>
              <a:t>with </a:t>
            </a:r>
            <a:r>
              <a:rPr b="1" i="1" lang="en-US" sz="1800" spc="-1" strike="noStrike">
                <a:solidFill>
                  <a:srgbClr val="595959"/>
                </a:solidFill>
                <a:latin typeface="Arial"/>
                <a:ea typeface="Arial"/>
              </a:rPr>
              <a:t>r </a:t>
            </a:r>
            <a:r>
              <a:rPr b="1" lang="en-US" sz="1800" spc="-1" strike="noStrike">
                <a:solidFill>
                  <a:srgbClr val="595959"/>
                </a:solidFill>
                <a:latin typeface="Arial"/>
                <a:ea typeface="Arial"/>
              </a:rPr>
              <a:t>&lt; 0 and </a:t>
            </a:r>
            <a:r>
              <a:rPr b="1" i="1" lang="en-US" sz="1800" spc="-1" strike="noStrike">
                <a:solidFill>
                  <a:srgbClr val="595959"/>
                </a:solidFill>
                <a:latin typeface="Arial"/>
                <a:ea typeface="Arial"/>
              </a:rPr>
              <a:t>t </a:t>
            </a:r>
            <a:r>
              <a:rPr b="1" lang="en-US" sz="1800" spc="-1" strike="noStrike">
                <a:solidFill>
                  <a:srgbClr val="595959"/>
                </a:solidFill>
                <a:latin typeface="Arial"/>
                <a:ea typeface="Arial"/>
              </a:rPr>
              <a:t>&gt; 0, </a:t>
            </a:r>
            <a:r>
              <a:rPr b="0" lang="en-US" sz="1800" spc="-1" strike="noStrike">
                <a:solidFill>
                  <a:srgbClr val="595959"/>
                </a:solidFill>
                <a:latin typeface="Arial"/>
                <a:ea typeface="Arial"/>
              </a:rPr>
              <a:t>or </a:t>
            </a:r>
            <a:r>
              <a:rPr b="1" i="1" lang="en-US" sz="1800" spc="-1" strike="noStrike">
                <a:solidFill>
                  <a:srgbClr val="595959"/>
                </a:solidFill>
                <a:latin typeface="Arial"/>
                <a:ea typeface="Arial"/>
              </a:rPr>
              <a:t>f</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t</a:t>
            </a:r>
            <a:r>
              <a:rPr b="1" lang="en-US" sz="1800" spc="-1" strike="noStrike">
                <a:solidFill>
                  <a:srgbClr val="595959"/>
                </a:solidFill>
                <a:latin typeface="Arial"/>
                <a:ea typeface="Arial"/>
              </a:rPr>
              <a:t>) = |</a:t>
            </a:r>
            <a:r>
              <a:rPr b="1" i="1" lang="en-US" sz="1800" spc="-1" strike="noStrike">
                <a:solidFill>
                  <a:srgbClr val="595959"/>
                </a:solidFill>
                <a:latin typeface="Arial"/>
                <a:ea typeface="Arial"/>
              </a:rPr>
              <a:t>r</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e</a:t>
            </a:r>
            <a:r>
              <a:rPr b="1" i="1" lang="en-US" sz="1800" spc="-1" strike="noStrike" baseline="30000">
                <a:solidFill>
                  <a:srgbClr val="595959"/>
                </a:solidFill>
                <a:latin typeface="Arial"/>
                <a:ea typeface="Arial"/>
              </a:rPr>
              <a:t>rt </a:t>
            </a:r>
            <a:r>
              <a:rPr b="1" lang="en-US" sz="1800" spc="-1" strike="noStrike">
                <a:solidFill>
                  <a:srgbClr val="595959"/>
                </a:solidFill>
                <a:latin typeface="Arial"/>
                <a:ea typeface="Arial"/>
              </a:rPr>
              <a:t>with </a:t>
            </a:r>
            <a:r>
              <a:rPr b="1" i="1" lang="en-US" sz="1800" spc="-1" strike="noStrike">
                <a:solidFill>
                  <a:srgbClr val="595959"/>
                </a:solidFill>
                <a:latin typeface="Arial"/>
                <a:ea typeface="Arial"/>
              </a:rPr>
              <a:t>r </a:t>
            </a:r>
            <a:r>
              <a:rPr b="1" lang="en-US" sz="1800" spc="-1" strike="noStrike">
                <a:solidFill>
                  <a:srgbClr val="595959"/>
                </a:solidFill>
                <a:latin typeface="Arial"/>
                <a:ea typeface="Arial"/>
              </a:rPr>
              <a:t>&gt; 0 and </a:t>
            </a:r>
            <a:r>
              <a:rPr b="1" i="1" lang="en-US" sz="1800" spc="-1" strike="noStrike">
                <a:solidFill>
                  <a:srgbClr val="595959"/>
                </a:solidFill>
                <a:latin typeface="Arial"/>
                <a:ea typeface="Arial"/>
              </a:rPr>
              <a:t>t </a:t>
            </a:r>
            <a:r>
              <a:rPr b="1" lang="en-US" sz="1800" spc="-1" strike="noStrike">
                <a:solidFill>
                  <a:srgbClr val="595959"/>
                </a:solidFill>
                <a:latin typeface="Arial"/>
                <a:ea typeface="Arial"/>
              </a:rPr>
              <a:t>&lt; 0 </a:t>
            </a:r>
            <a:r>
              <a:rPr b="0" lang="en-US" sz="1800" spc="-1" strike="noStrike">
                <a:solidFill>
                  <a:srgbClr val="595959"/>
                </a:solidFill>
                <a:latin typeface="Arial"/>
                <a:ea typeface="Arial"/>
              </a:rPr>
              <a:t>are probability density functions in which the area under each curve is 1.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Figure on the left contains the graph of a function in this category,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2</a:t>
            </a:r>
            <a:r>
              <a:rPr b="0" i="1" lang="en-US" sz="1800" spc="-1" strike="noStrike">
                <a:solidFill>
                  <a:srgbClr val="595959"/>
                </a:solidFill>
                <a:latin typeface="Arial"/>
                <a:ea typeface="Arial"/>
              </a:rPr>
              <a:t>e</a:t>
            </a:r>
            <a:r>
              <a:rPr b="0" lang="en-US" sz="1800" spc="-1" strike="noStrike">
                <a:solidFill>
                  <a:srgbClr val="595959"/>
                </a:solidFill>
                <a:latin typeface="Arial"/>
                <a:ea typeface="Arial"/>
              </a:rPr>
              <a:t>–2</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Figure on the right displays a histogram of 1000 such exponentially distributed random numbers. </a:t>
            </a:r>
            <a:endParaRPr b="0" lang="en-US" sz="1800" spc="-1" strike="noStrike">
              <a:latin typeface="Arial"/>
            </a:endParaRPr>
          </a:p>
          <a:p>
            <a:pPr>
              <a:lnSpc>
                <a:spcPct val="115000"/>
              </a:lnSpc>
            </a:pPr>
            <a:endParaRPr b="0" lang="en-US" sz="1800" spc="-1" strike="noStrike">
              <a:latin typeface="Arial"/>
            </a:endParaRPr>
          </a:p>
        </p:txBody>
      </p:sp>
      <p:pic>
        <p:nvPicPr>
          <p:cNvPr id="290" name="Picture 3" descr=""/>
          <p:cNvPicPr/>
          <p:nvPr/>
        </p:nvPicPr>
        <p:blipFill>
          <a:blip r:embed="rId1"/>
          <a:stretch/>
        </p:blipFill>
        <p:spPr>
          <a:xfrm>
            <a:off x="368640" y="2126160"/>
            <a:ext cx="3777480" cy="2434680"/>
          </a:xfrm>
          <a:prstGeom prst="rect">
            <a:avLst/>
          </a:prstGeom>
          <a:ln>
            <a:noFill/>
          </a:ln>
        </p:spPr>
      </p:pic>
      <p:sp>
        <p:nvSpPr>
          <p:cNvPr id="291" name="CustomShape 3"/>
          <p:cNvSpPr/>
          <p:nvPr/>
        </p:nvSpPr>
        <p:spPr>
          <a:xfrm>
            <a:off x="290520" y="4865760"/>
            <a:ext cx="3247920" cy="2260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50" spc="-1" strike="noStrike">
                <a:solidFill>
                  <a:srgbClr val="000000"/>
                </a:solidFill>
                <a:latin typeface="Times New Roman"/>
                <a:ea typeface="Arial"/>
              </a:rPr>
              <a:t>Fig. Probability density function </a:t>
            </a:r>
            <a:r>
              <a:rPr b="0" i="1" lang="en-US" sz="1050" spc="-1" strike="noStrike">
                <a:solidFill>
                  <a:srgbClr val="000000"/>
                </a:solidFill>
                <a:latin typeface="Times-Italic"/>
                <a:ea typeface="Arial"/>
              </a:rPr>
              <a:t>f</a:t>
            </a:r>
            <a:r>
              <a:rPr b="0" lang="en-US" sz="1050" spc="-1" strike="noStrike">
                <a:solidFill>
                  <a:srgbClr val="000000"/>
                </a:solidFill>
                <a:latin typeface="Times New Roman"/>
                <a:ea typeface="Arial"/>
              </a:rPr>
              <a:t>(</a:t>
            </a:r>
            <a:r>
              <a:rPr b="0" i="1" lang="en-US" sz="1050" spc="-1" strike="noStrike">
                <a:solidFill>
                  <a:srgbClr val="000000"/>
                </a:solidFill>
                <a:latin typeface="Times-Italic"/>
                <a:ea typeface="Arial"/>
              </a:rPr>
              <a:t>t</a:t>
            </a:r>
            <a:r>
              <a:rPr b="0" lang="en-US" sz="1050" spc="-1" strike="noStrike">
                <a:solidFill>
                  <a:srgbClr val="000000"/>
                </a:solidFill>
                <a:latin typeface="Times New Roman"/>
                <a:ea typeface="Arial"/>
              </a:rPr>
              <a:t>) = 2</a:t>
            </a:r>
            <a:r>
              <a:rPr b="0" i="1" lang="en-US" sz="1050" spc="-1" strike="noStrike">
                <a:solidFill>
                  <a:srgbClr val="000000"/>
                </a:solidFill>
                <a:latin typeface="Times-Italic"/>
                <a:ea typeface="Arial"/>
              </a:rPr>
              <a:t>e</a:t>
            </a:r>
            <a:r>
              <a:rPr b="1" lang="en-US" sz="600" spc="-1" strike="noStrike">
                <a:solidFill>
                  <a:srgbClr val="000000"/>
                </a:solidFill>
                <a:latin typeface="Times-Bold"/>
                <a:ea typeface="Arial"/>
              </a:rPr>
              <a:t>–</a:t>
            </a:r>
            <a:r>
              <a:rPr b="1" i="1" lang="en-US" sz="600" spc="-1" strike="noStrike">
                <a:solidFill>
                  <a:srgbClr val="000000"/>
                </a:solidFill>
                <a:latin typeface="Times-BoldItalic"/>
                <a:ea typeface="Arial"/>
              </a:rPr>
              <a:t>2t </a:t>
            </a:r>
            <a:r>
              <a:rPr b="0" lang="en-US" sz="1050" spc="-1" strike="noStrike">
                <a:solidFill>
                  <a:srgbClr val="000000"/>
                </a:solidFill>
                <a:latin typeface="Times New Roman"/>
                <a:ea typeface="Arial"/>
              </a:rPr>
              <a:t>for </a:t>
            </a:r>
            <a:r>
              <a:rPr b="0" i="1" lang="en-US" sz="1050" spc="-1" strike="noStrike">
                <a:solidFill>
                  <a:srgbClr val="000000"/>
                </a:solidFill>
                <a:latin typeface="Times-Italic"/>
                <a:ea typeface="Arial"/>
              </a:rPr>
              <a:t>t </a:t>
            </a:r>
            <a:r>
              <a:rPr b="0" lang="en-US" sz="1050" spc="-1" strike="noStrike">
                <a:solidFill>
                  <a:srgbClr val="000000"/>
                </a:solidFill>
                <a:latin typeface="Times New Roman"/>
                <a:ea typeface="Arial"/>
              </a:rPr>
              <a:t>&gt; 0</a:t>
            </a:r>
            <a:endParaRPr b="0" lang="en-US" sz="1050" spc="-1" strike="noStrike">
              <a:latin typeface="Arial"/>
            </a:endParaRPr>
          </a:p>
        </p:txBody>
      </p:sp>
      <p:pic>
        <p:nvPicPr>
          <p:cNvPr id="292" name="Picture 5" descr=""/>
          <p:cNvPicPr/>
          <p:nvPr/>
        </p:nvPicPr>
        <p:blipFill>
          <a:blip r:embed="rId2"/>
          <a:stretch/>
        </p:blipFill>
        <p:spPr>
          <a:xfrm>
            <a:off x="3915720" y="2227320"/>
            <a:ext cx="4249080" cy="2270520"/>
          </a:xfrm>
          <a:prstGeom prst="rect">
            <a:avLst/>
          </a:prstGeom>
          <a:ln>
            <a:noFill/>
          </a:ln>
        </p:spPr>
      </p:pic>
      <p:sp>
        <p:nvSpPr>
          <p:cNvPr id="293" name="CustomShape 4"/>
          <p:cNvSpPr/>
          <p:nvPr/>
        </p:nvSpPr>
        <p:spPr>
          <a:xfrm>
            <a:off x="4571280" y="4498560"/>
            <a:ext cx="4570560" cy="37116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Histogram of 1000 random numbers ln(</a:t>
            </a:r>
            <a:r>
              <a:rPr b="0" i="1" lang="en-US" sz="1050" spc="-1" strike="noStrike">
                <a:solidFill>
                  <a:srgbClr val="000000"/>
                </a:solidFill>
                <a:latin typeface="Times-Italic"/>
                <a:ea typeface="Arial"/>
              </a:rPr>
              <a:t>rand</a:t>
            </a:r>
            <a:r>
              <a:rPr b="0" lang="en-US" sz="1050" spc="-1" strike="noStrike">
                <a:solidFill>
                  <a:srgbClr val="000000"/>
                </a:solidFill>
                <a:latin typeface="Times New Roman"/>
                <a:ea typeface="Arial"/>
              </a:rPr>
              <a:t>)/(–2), where </a:t>
            </a:r>
            <a:r>
              <a:rPr b="0" i="1" lang="en-US" sz="1050" spc="-1" strike="noStrike">
                <a:solidFill>
                  <a:srgbClr val="000000"/>
                </a:solidFill>
                <a:latin typeface="Times-Italic"/>
                <a:ea typeface="Arial"/>
              </a:rPr>
              <a:t>rand </a:t>
            </a:r>
            <a:r>
              <a:rPr b="0" lang="en-US" sz="1050" spc="-1" strike="noStrike">
                <a:solidFill>
                  <a:srgbClr val="000000"/>
                </a:solidFill>
                <a:latin typeface="Times New Roman"/>
                <a:ea typeface="Arial"/>
              </a:rPr>
              <a:t>is a uniformly generated random number in [0.0, 1.0)</a:t>
            </a:r>
            <a:endParaRPr b="0" lang="en-US" sz="1050" spc="-1" strike="noStrike">
              <a:latin typeface="Arial"/>
            </a:endParaRPr>
          </a:p>
        </p:txBody>
      </p:sp>
    </p:spTree>
  </p:cSld>
  <p:timing>
    <p:tnLst>
      <p:par>
        <p:cTn id="613" dur="indefinite" restart="never" nodeType="tmRoot">
          <p:childTnLst>
            <p:seq>
              <p:cTn id="614" dur="indefinite" nodeType="mainSeq">
                <p:childTnLst>
                  <p:par>
                    <p:cTn id="615" fill="hold">
                      <p:stCondLst>
                        <p:cond delay="indefinite"/>
                      </p:stCondLst>
                      <p:childTnLst>
                        <p:par>
                          <p:cTn id="616" fill="hold">
                            <p:stCondLst>
                              <p:cond delay="0"/>
                            </p:stCondLst>
                            <p:childTnLst>
                              <p:par>
                                <p:cTn id="617" nodeType="clickEffect" fill="hold" presetClass="entr" presetID="1">
                                  <p:stCondLst>
                                    <p:cond delay="0"/>
                                  </p:stCondLst>
                                  <p:childTnLst>
                                    <p:set>
                                      <p:cBhvr>
                                        <p:cTn id="618"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Generating Random Numbers in Normal Distribution</a:t>
            </a:r>
            <a:endParaRPr b="0" lang="en-US" sz="2800" spc="-1" strike="noStrike">
              <a:latin typeface="Arial"/>
            </a:endParaRPr>
          </a:p>
        </p:txBody>
      </p:sp>
      <p:sp>
        <p:nvSpPr>
          <p:cNvPr id="295"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To obtain a number in such a distribution, the </a:t>
            </a:r>
            <a:r>
              <a:rPr b="1" lang="en-US" sz="1800" spc="-1" strike="noStrike">
                <a:solidFill>
                  <a:srgbClr val="595959"/>
                </a:solidFill>
                <a:latin typeface="Arial"/>
                <a:ea typeface="Arial"/>
              </a:rPr>
              <a:t>exponential method </a:t>
            </a:r>
            <a:r>
              <a:rPr b="0" lang="en-US" sz="1800" spc="-1" strike="noStrike">
                <a:solidFill>
                  <a:srgbClr val="595959"/>
                </a:solidFill>
                <a:latin typeface="Arial"/>
                <a:ea typeface="Arial"/>
              </a:rPr>
              <a:t>divides the natural logarithm of a uniformly distributed random number from 0.0 to 1.0 by the rate constant (</a:t>
            </a:r>
            <a:r>
              <a:rPr b="0" i="1" lang="en-US" sz="1800" spc="-1" strike="noStrike">
                <a:solidFill>
                  <a:srgbClr val="595959"/>
                </a:solidFill>
                <a:latin typeface="Arial"/>
                <a:ea typeface="Arial"/>
              </a:rPr>
              <a:t>r</a:t>
            </a:r>
            <a:r>
              <a:rPr b="0" lang="en-US" sz="1800" spc="-1" strike="noStrike">
                <a:solidFill>
                  <a:srgbClr val="595959"/>
                </a:solidFill>
                <a:latin typeface="Arial"/>
                <a:ea typeface="Arial"/>
              </a:rPr>
              <a:t>), that is, ln(</a:t>
            </a:r>
            <a:r>
              <a:rPr b="0" i="1" lang="en-US" sz="1800" spc="-1" strike="noStrike">
                <a:solidFill>
                  <a:srgbClr val="595959"/>
                </a:solidFill>
                <a:latin typeface="Arial"/>
                <a:ea typeface="Arial"/>
              </a:rPr>
              <a:t>rand</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r</a:t>
            </a:r>
            <a:r>
              <a:rPr b="0" lang="en-US" sz="1800" spc="-1" strike="noStrike">
                <a:solidFill>
                  <a:srgbClr val="595959"/>
                </a:solidFill>
                <a:latin typeface="Arial"/>
                <a:ea typeface="Arial"/>
              </a:rPr>
              <a:t>, where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random between 0 and 1.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example, to generate numbers in the distribution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2</a:t>
            </a:r>
            <a:r>
              <a:rPr b="0" i="1" lang="en-US" sz="1800" spc="-1" strike="noStrike">
                <a:solidFill>
                  <a:srgbClr val="595959"/>
                </a:solidFill>
                <a:latin typeface="Arial"/>
                <a:ea typeface="Arial"/>
              </a:rPr>
              <a:t>e</a:t>
            </a:r>
            <a:r>
              <a:rPr b="0" lang="en-US" sz="1800" spc="-1" strike="noStrike" baseline="30000">
                <a:solidFill>
                  <a:srgbClr val="595959"/>
                </a:solidFill>
                <a:latin typeface="Arial"/>
                <a:ea typeface="Arial"/>
              </a:rPr>
              <a:t>–2</a:t>
            </a:r>
            <a:r>
              <a:rPr b="0" i="1" lang="en-US" sz="1800" spc="-1" strike="noStrike" baseline="30000">
                <a:solidFill>
                  <a:srgbClr val="595959"/>
                </a:solidFill>
                <a:latin typeface="Arial"/>
                <a:ea typeface="Arial"/>
              </a:rPr>
              <a:t>t</a:t>
            </a:r>
            <a:r>
              <a:rPr b="0" lang="en-US" sz="1800" spc="-1" strike="noStrike">
                <a:solidFill>
                  <a:srgbClr val="595959"/>
                </a:solidFill>
                <a:latin typeface="Arial"/>
                <a:ea typeface="Arial"/>
              </a:rPr>
              <a:t>, we calculate ln(</a:t>
            </a:r>
            <a:r>
              <a:rPr b="0" i="1" lang="en-US" sz="1800" spc="-1" strike="noStrike">
                <a:solidFill>
                  <a:srgbClr val="595959"/>
                </a:solidFill>
                <a:latin typeface="Arial"/>
                <a:ea typeface="Arial"/>
              </a:rPr>
              <a:t>rand</a:t>
            </a:r>
            <a:r>
              <a:rPr b="0" lang="en-US" sz="1800" spc="-1" strike="noStrike">
                <a:solidFill>
                  <a:srgbClr val="595959"/>
                </a:solidFill>
                <a:latin typeface="Arial"/>
                <a:ea typeface="Arial"/>
              </a:rPr>
              <a:t>)/(–2).</a:t>
            </a:r>
            <a:endParaRPr b="0" lang="en-US" sz="1800" spc="-1" strike="noStrike">
              <a:latin typeface="Arial"/>
            </a:endParaRPr>
          </a:p>
          <a:p>
            <a:pPr>
              <a:lnSpc>
                <a:spcPct val="115000"/>
              </a:lnSpc>
            </a:pPr>
            <a:endParaRPr b="0" lang="en-US" sz="1800" spc="-1" strike="noStrike">
              <a:latin typeface="Arial"/>
            </a:endParaRPr>
          </a:p>
        </p:txBody>
      </p:sp>
    </p:spTree>
  </p:cSld>
  <p:timing>
    <p:tnLst>
      <p:par>
        <p:cTn id="619" dur="indefinite" restart="never" nodeType="tmRoot">
          <p:childTnLst>
            <p:seq>
              <p:cTn id="620" dur="indefinite" nodeType="mainSeq">
                <p:childTnLst>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
                                  <p:stCondLst>
                                    <p:cond delay="0"/>
                                  </p:stCondLst>
                                  <p:childTnLst>
                                    <p:set>
                                      <p:cBhvr>
                                        <p:cTn id="628"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Generating Random Numbers in Exponential Distribution</a:t>
            </a:r>
            <a:endParaRPr b="0" lang="en-US" sz="2800" spc="-1" strike="noStrike">
              <a:latin typeface="Arial"/>
            </a:endParaRPr>
          </a:p>
        </p:txBody>
      </p:sp>
      <p:sp>
        <p:nvSpPr>
          <p:cNvPr id="297" name="CustomShape 2"/>
          <p:cNvSpPr/>
          <p:nvPr/>
        </p:nvSpPr>
        <p:spPr>
          <a:xfrm>
            <a:off x="628200" y="1368720"/>
            <a:ext cx="7885080" cy="150768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The same algorithm is employed to generate random numbers from minus infinity to 0 for probability density function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r</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e</a:t>
            </a:r>
            <a:r>
              <a:rPr b="0" i="1" lang="en-US" sz="1800" spc="-1" strike="noStrike" baseline="30000">
                <a:solidFill>
                  <a:srgbClr val="595959"/>
                </a:solidFill>
                <a:latin typeface="Arial"/>
                <a:ea typeface="Arial"/>
              </a:rPr>
              <a:t>rt</a:t>
            </a:r>
            <a:r>
              <a:rPr b="0" i="1"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re</a:t>
            </a:r>
            <a:r>
              <a:rPr b="0" i="1" lang="en-US" sz="1800" spc="-1" strike="noStrike" baseline="30000">
                <a:solidFill>
                  <a:srgbClr val="595959"/>
                </a:solidFill>
                <a:latin typeface="Arial"/>
                <a:ea typeface="Arial"/>
              </a:rPr>
              <a:t>rt</a:t>
            </a:r>
            <a:r>
              <a:rPr b="0" i="1" lang="en-US" sz="1800" spc="-1" strike="noStrike">
                <a:solidFill>
                  <a:srgbClr val="595959"/>
                </a:solidFill>
                <a:latin typeface="Arial"/>
                <a:ea typeface="Arial"/>
              </a:rPr>
              <a:t> </a:t>
            </a:r>
            <a:r>
              <a:rPr b="0" lang="en-US" sz="1800" spc="-1" strike="noStrike">
                <a:solidFill>
                  <a:srgbClr val="595959"/>
                </a:solidFill>
                <a:latin typeface="Arial"/>
                <a:ea typeface="Arial"/>
              </a:rPr>
              <a:t>with </a:t>
            </a:r>
            <a:r>
              <a:rPr b="0" i="1" lang="en-US" sz="1800" spc="-1" strike="noStrike">
                <a:solidFill>
                  <a:srgbClr val="595959"/>
                </a:solidFill>
                <a:latin typeface="Arial"/>
                <a:ea typeface="Arial"/>
              </a:rPr>
              <a:t>r </a:t>
            </a:r>
            <a:r>
              <a:rPr b="0" lang="en-US" sz="1800" spc="-1" strike="noStrike">
                <a:solidFill>
                  <a:srgbClr val="595959"/>
                </a:solidFill>
                <a:latin typeface="Arial"/>
                <a:ea typeface="Arial"/>
              </a:rPr>
              <a:t>&gt; 0.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Figure on the left shows the graph of one such function,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2</a:t>
            </a:r>
            <a:r>
              <a:rPr b="0" i="1" lang="en-US" sz="1800" spc="-1" strike="noStrike">
                <a:solidFill>
                  <a:srgbClr val="595959"/>
                </a:solidFill>
                <a:latin typeface="Arial"/>
                <a:ea typeface="Arial"/>
              </a:rPr>
              <a:t>e</a:t>
            </a:r>
            <a:r>
              <a:rPr b="0" lang="en-US" sz="1800" spc="-1" strike="noStrike" baseline="30000">
                <a:solidFill>
                  <a:srgbClr val="595959"/>
                </a:solidFill>
                <a:latin typeface="Arial"/>
                <a:ea typeface="Arial"/>
              </a:rPr>
              <a:t>2</a:t>
            </a:r>
            <a:r>
              <a:rPr b="0" i="1" lang="en-US" sz="1800" spc="-1" strike="noStrike" baseline="30000">
                <a:solidFill>
                  <a:srgbClr val="595959"/>
                </a:solidFill>
                <a:latin typeface="Arial"/>
                <a:ea typeface="Arial"/>
              </a:rPr>
              <a:t>t</a:t>
            </a:r>
            <a:r>
              <a:rPr b="0" lang="en-US" sz="1800" spc="-1" strike="noStrike">
                <a:solidFill>
                  <a:srgbClr val="595959"/>
                </a:solidFill>
                <a:latin typeface="Arial"/>
                <a:ea typeface="Arial"/>
              </a:rPr>
              <a:t>; and Figure on the right displays a histogram of 1000 pseudorandom numbers that the algorithm ln(</a:t>
            </a:r>
            <a:r>
              <a:rPr b="0" i="1" lang="en-US" sz="1800" spc="-1" strike="noStrike">
                <a:solidFill>
                  <a:srgbClr val="595959"/>
                </a:solidFill>
                <a:latin typeface="Arial"/>
                <a:ea typeface="Arial"/>
              </a:rPr>
              <a:t>rand</a:t>
            </a:r>
            <a:r>
              <a:rPr b="0" lang="en-US" sz="1800" spc="-1" strike="noStrike">
                <a:solidFill>
                  <a:srgbClr val="595959"/>
                </a:solidFill>
                <a:latin typeface="Arial"/>
                <a:ea typeface="Arial"/>
              </a:rPr>
              <a:t>)/2 generates.</a:t>
            </a:r>
            <a:endParaRPr b="0" lang="en-US" sz="1800" spc="-1" strike="noStrike">
              <a:latin typeface="Arial"/>
            </a:endParaRPr>
          </a:p>
          <a:p>
            <a:pPr>
              <a:lnSpc>
                <a:spcPct val="115000"/>
              </a:lnSpc>
            </a:pPr>
            <a:endParaRPr b="0" lang="en-US" sz="1800" spc="-1" strike="noStrike">
              <a:latin typeface="Arial"/>
            </a:endParaRPr>
          </a:p>
        </p:txBody>
      </p:sp>
      <p:pic>
        <p:nvPicPr>
          <p:cNvPr id="298" name="Content Placeholder 3" descr=""/>
          <p:cNvPicPr/>
          <p:nvPr/>
        </p:nvPicPr>
        <p:blipFill>
          <a:blip r:embed="rId1"/>
          <a:stretch/>
        </p:blipFill>
        <p:spPr>
          <a:xfrm>
            <a:off x="628200" y="2978640"/>
            <a:ext cx="3297600" cy="1839240"/>
          </a:xfrm>
          <a:prstGeom prst="rect">
            <a:avLst/>
          </a:prstGeom>
          <a:ln>
            <a:noFill/>
          </a:ln>
        </p:spPr>
      </p:pic>
      <p:pic>
        <p:nvPicPr>
          <p:cNvPr id="299" name="Picture 4" descr=""/>
          <p:cNvPicPr/>
          <p:nvPr/>
        </p:nvPicPr>
        <p:blipFill>
          <a:blip r:embed="rId2"/>
          <a:stretch/>
        </p:blipFill>
        <p:spPr>
          <a:xfrm>
            <a:off x="4881240" y="2542680"/>
            <a:ext cx="3324600" cy="2217960"/>
          </a:xfrm>
          <a:prstGeom prst="rect">
            <a:avLst/>
          </a:prstGeom>
          <a:ln>
            <a:noFill/>
          </a:ln>
        </p:spPr>
      </p:pic>
      <p:sp>
        <p:nvSpPr>
          <p:cNvPr id="300" name="CustomShape 3"/>
          <p:cNvSpPr/>
          <p:nvPr/>
        </p:nvSpPr>
        <p:spPr>
          <a:xfrm>
            <a:off x="462240" y="4865760"/>
            <a:ext cx="3204720" cy="2260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50" spc="-1" strike="noStrike">
                <a:solidFill>
                  <a:srgbClr val="000000"/>
                </a:solidFill>
                <a:latin typeface="Times New Roman"/>
                <a:ea typeface="Arial"/>
              </a:rPr>
              <a:t>Fig: Probability density function </a:t>
            </a:r>
            <a:r>
              <a:rPr b="0" i="1" lang="en-US" sz="1050" spc="-1" strike="noStrike">
                <a:solidFill>
                  <a:srgbClr val="000000"/>
                </a:solidFill>
                <a:latin typeface="Times-Italic"/>
                <a:ea typeface="Arial"/>
              </a:rPr>
              <a:t>f</a:t>
            </a:r>
            <a:r>
              <a:rPr b="0" lang="en-US" sz="1050" spc="-1" strike="noStrike">
                <a:solidFill>
                  <a:srgbClr val="000000"/>
                </a:solidFill>
                <a:latin typeface="Times New Roman"/>
                <a:ea typeface="Arial"/>
              </a:rPr>
              <a:t>(</a:t>
            </a:r>
            <a:r>
              <a:rPr b="0" i="1" lang="en-US" sz="1050" spc="-1" strike="noStrike">
                <a:solidFill>
                  <a:srgbClr val="000000"/>
                </a:solidFill>
                <a:latin typeface="Times-Italic"/>
                <a:ea typeface="Arial"/>
              </a:rPr>
              <a:t>t</a:t>
            </a:r>
            <a:r>
              <a:rPr b="0" lang="en-US" sz="1050" spc="-1" strike="noStrike">
                <a:solidFill>
                  <a:srgbClr val="000000"/>
                </a:solidFill>
                <a:latin typeface="Times New Roman"/>
                <a:ea typeface="Arial"/>
              </a:rPr>
              <a:t>) = 2</a:t>
            </a:r>
            <a:r>
              <a:rPr b="0" i="1" lang="en-US" sz="1050" spc="-1" strike="noStrike">
                <a:solidFill>
                  <a:srgbClr val="000000"/>
                </a:solidFill>
                <a:latin typeface="Times-Italic"/>
                <a:ea typeface="Arial"/>
              </a:rPr>
              <a:t>e</a:t>
            </a:r>
            <a:r>
              <a:rPr b="0" lang="en-US" sz="600" spc="-1" strike="noStrike">
                <a:solidFill>
                  <a:srgbClr val="000000"/>
                </a:solidFill>
                <a:latin typeface="Times New Roman"/>
                <a:ea typeface="Arial"/>
              </a:rPr>
              <a:t>2</a:t>
            </a:r>
            <a:r>
              <a:rPr b="0" i="1" lang="en-US" sz="600" spc="-1" strike="noStrike">
                <a:solidFill>
                  <a:srgbClr val="000000"/>
                </a:solidFill>
                <a:latin typeface="Times-Italic"/>
                <a:ea typeface="Arial"/>
              </a:rPr>
              <a:t>t </a:t>
            </a:r>
            <a:r>
              <a:rPr b="0" lang="en-US" sz="1050" spc="-1" strike="noStrike">
                <a:solidFill>
                  <a:srgbClr val="000000"/>
                </a:solidFill>
                <a:latin typeface="Times New Roman"/>
                <a:ea typeface="Arial"/>
              </a:rPr>
              <a:t>for </a:t>
            </a:r>
            <a:r>
              <a:rPr b="0" i="1" lang="en-US" sz="1050" spc="-1" strike="noStrike">
                <a:solidFill>
                  <a:srgbClr val="000000"/>
                </a:solidFill>
                <a:latin typeface="Times-Italic"/>
                <a:ea typeface="Arial"/>
              </a:rPr>
              <a:t>t </a:t>
            </a:r>
            <a:r>
              <a:rPr b="0" lang="en-US" sz="1050" spc="-1" strike="noStrike">
                <a:solidFill>
                  <a:srgbClr val="000000"/>
                </a:solidFill>
                <a:latin typeface="Times New Roman"/>
                <a:ea typeface="Arial"/>
              </a:rPr>
              <a:t>&lt; 0</a:t>
            </a:r>
            <a:endParaRPr b="0" lang="en-US" sz="1050" spc="-1" strike="noStrike">
              <a:latin typeface="Arial"/>
            </a:endParaRPr>
          </a:p>
        </p:txBody>
      </p:sp>
      <p:sp>
        <p:nvSpPr>
          <p:cNvPr id="301" name="CustomShape 4"/>
          <p:cNvSpPr/>
          <p:nvPr/>
        </p:nvSpPr>
        <p:spPr>
          <a:xfrm>
            <a:off x="4731120" y="4658040"/>
            <a:ext cx="4781880" cy="37116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Histogram of 1000 numbers ln(</a:t>
            </a:r>
            <a:r>
              <a:rPr b="0" i="1" lang="en-US" sz="1050" spc="-1" strike="noStrike">
                <a:solidFill>
                  <a:srgbClr val="000000"/>
                </a:solidFill>
                <a:latin typeface="Times-Italic"/>
                <a:ea typeface="Arial"/>
              </a:rPr>
              <a:t>rand</a:t>
            </a:r>
            <a:r>
              <a:rPr b="0" lang="en-US" sz="1050" spc="-1" strike="noStrike">
                <a:solidFill>
                  <a:srgbClr val="000000"/>
                </a:solidFill>
                <a:latin typeface="Times New Roman"/>
                <a:ea typeface="Arial"/>
              </a:rPr>
              <a:t>)/2, where </a:t>
            </a:r>
            <a:r>
              <a:rPr b="0" i="1" lang="en-US" sz="1050" spc="-1" strike="noStrike">
                <a:solidFill>
                  <a:srgbClr val="000000"/>
                </a:solidFill>
                <a:latin typeface="Times-Italic"/>
                <a:ea typeface="Arial"/>
              </a:rPr>
              <a:t>rand </a:t>
            </a:r>
            <a:r>
              <a:rPr b="0" lang="en-US" sz="1050" spc="-1" strike="noStrike">
                <a:solidFill>
                  <a:srgbClr val="000000"/>
                </a:solidFill>
                <a:latin typeface="Times New Roman"/>
                <a:ea typeface="Arial"/>
              </a:rPr>
              <a:t>is a uniformly generated random number in [0.0, 1.0)</a:t>
            </a:r>
            <a:endParaRPr b="0" lang="en-US" sz="1050" spc="-1" strike="noStrike">
              <a:latin typeface="Arial"/>
            </a:endParaRPr>
          </a:p>
        </p:txBody>
      </p:sp>
    </p:spTree>
  </p:cSld>
  <p:timing>
    <p:tnLst>
      <p:par>
        <p:cTn id="629" dur="indefinite" restart="never" nodeType="tmRoot">
          <p:childTnLst>
            <p:seq>
              <p:cTn id="630"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Probability density function for Exponential Distribution</a:t>
            </a:r>
            <a:endParaRPr b="0" lang="en-US" sz="2800" spc="-1" strike="noStrike">
              <a:latin typeface="Arial"/>
            </a:endParaRPr>
          </a:p>
        </p:txBody>
      </p:sp>
      <p:pic>
        <p:nvPicPr>
          <p:cNvPr id="303" name="Content Placeholder 3" descr=""/>
          <p:cNvPicPr/>
          <p:nvPr/>
        </p:nvPicPr>
        <p:blipFill>
          <a:blip r:embed="rId1"/>
          <a:stretch/>
        </p:blipFill>
        <p:spPr>
          <a:xfrm>
            <a:off x="1024560" y="2066400"/>
            <a:ext cx="6032520" cy="1259640"/>
          </a:xfrm>
          <a:prstGeom prst="rect">
            <a:avLst/>
          </a:prstGeom>
          <a:ln>
            <a:noFill/>
          </a:ln>
        </p:spPr>
      </p:pic>
    </p:spTree>
  </p:cSld>
  <p:timing>
    <p:tnLst>
      <p:par>
        <p:cTn id="631" dur="indefinite" restart="never" nodeType="tmRoot">
          <p:childTnLst>
            <p:seq>
              <p:cTn id="632"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 1:</a:t>
            </a:r>
            <a:endParaRPr b="0" lang="en-US" sz="2800" spc="-1" strike="noStrike">
              <a:latin typeface="Arial"/>
            </a:endParaRPr>
          </a:p>
        </p:txBody>
      </p:sp>
      <p:sp>
        <p:nvSpPr>
          <p:cNvPr id="305"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normAutofit/>
          </a:bodyPr>
          <a:p>
            <a:pPr marL="285840" indent="-28476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If this distribution is known or sufficient data exist to derive it, then this step is straightforward. </a:t>
            </a:r>
            <a:endParaRPr b="0" lang="en-US" sz="1800" spc="-1" strike="noStrike">
              <a:latin typeface="Arial"/>
            </a:endParaRPr>
          </a:p>
          <a:p>
            <a:pPr marL="285840" indent="-28476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However, if the behavior of an input variable is not well understood, then the modeler might have to estimate this distribution based on empirical observation or subject matter expertise. </a:t>
            </a:r>
            <a:endParaRPr b="0" lang="en-US" sz="1800" spc="-1" strike="noStrike">
              <a:latin typeface="Arial"/>
            </a:endParaRPr>
          </a:p>
          <a:p>
            <a:pPr marL="285840" indent="-28476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The modeler may also use a uniform distribution if he or she is lacking any specific knowledge of the variable ’ s characteristics.</a:t>
            </a:r>
            <a:endParaRPr b="0" lang="en-US" sz="1800" spc="-1" strike="noStrike">
              <a:latin typeface="Arial"/>
            </a:endParaRPr>
          </a:p>
          <a:p>
            <a:pPr marL="285840" indent="-28476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When additional information is gathered to define the variable, then the uniform distribution can be replaced.</a:t>
            </a:r>
            <a:endParaRPr b="0" lang="en-US" sz="1800" spc="-1" strike="noStrike">
              <a:latin typeface="Arial"/>
            </a:endParaRPr>
          </a:p>
          <a:p>
            <a:pPr>
              <a:lnSpc>
                <a:spcPct val="115000"/>
              </a:lnSpc>
            </a:pPr>
            <a:endParaRPr b="0" lang="en-US" sz="1800" spc="-1" strike="noStrike">
              <a:latin typeface="Arial"/>
            </a:endParaRPr>
          </a:p>
        </p:txBody>
      </p:sp>
    </p:spTree>
  </p:cSld>
  <p:timing>
    <p:tnLst>
      <p:par>
        <p:cTn id="633" dur="indefinite" restart="never" nodeType="tmRoot">
          <p:childTnLst>
            <p:seq>
              <p:cTn id="634" dur="indefinite" nodeType="mainSeq">
                <p:childTnLst>
                  <p:par>
                    <p:cTn id="635" fill="hold">
                      <p:stCondLst>
                        <p:cond delay="indefinite"/>
                      </p:stCondLst>
                      <p:childTnLst>
                        <p:par>
                          <p:cTn id="636" fill="hold">
                            <p:stCondLst>
                              <p:cond delay="0"/>
                            </p:stCondLst>
                            <p:childTnLst>
                              <p:par>
                                <p:cTn id="637" nodeType="clickEffect" fill="hold" presetClass="entr" presetID="1">
                                  <p:stCondLst>
                                    <p:cond delay="0"/>
                                  </p:stCondLst>
                                  <p:childTnLst>
                                    <p:set>
                                      <p:cBhvr>
                                        <p:cTn id="638" dur="1" fill="hold">
                                          <p:stCondLst>
                                            <p:cond delay="0"/>
                                          </p:stCondLst>
                                        </p:cTn>
                                        <p:tgtEl>
                                          <p:spTgt spid="305">
                                            <p:txEl>
                                              <p:pRg st="0" end="0"/>
                                            </p:txEl>
                                          </p:spTgt>
                                        </p:tgtEl>
                                        <p:attrNameLst>
                                          <p:attrName>style.visibility</p:attrName>
                                        </p:attrNameLst>
                                      </p:cBhvr>
                                      <p:to>
                                        <p:strVal val="visible"/>
                                      </p:to>
                                    </p:set>
                                  </p:childTnLst>
                                </p:cTn>
                              </p:par>
                            </p:childTnLst>
                          </p:cTn>
                        </p:par>
                      </p:childTnLst>
                    </p:cTn>
                  </p:par>
                  <p:par>
                    <p:cTn id="639" fill="hold">
                      <p:stCondLst>
                        <p:cond delay="indefinite"/>
                      </p:stCondLst>
                      <p:childTnLst>
                        <p:par>
                          <p:cTn id="640" fill="hold">
                            <p:stCondLst>
                              <p:cond delay="0"/>
                            </p:stCondLst>
                            <p:childTnLst>
                              <p:par>
                                <p:cTn id="641" nodeType="clickEffect" fill="hold" presetClass="entr" presetID="1">
                                  <p:stCondLst>
                                    <p:cond delay="0"/>
                                  </p:stCondLst>
                                  <p:childTnLst>
                                    <p:set>
                                      <p:cBhvr>
                                        <p:cTn id="642" dur="1" fill="hold">
                                          <p:stCondLst>
                                            <p:cond delay="0"/>
                                          </p:stCondLst>
                                        </p:cTn>
                                        <p:tgtEl>
                                          <p:spTgt spid="305">
                                            <p:txEl>
                                              <p:pRg st="1" end="1"/>
                                            </p:txEl>
                                          </p:spTgt>
                                        </p:tgtEl>
                                        <p:attrNameLst>
                                          <p:attrName>style.visibility</p:attrName>
                                        </p:attrNameLst>
                                      </p:cBhvr>
                                      <p:to>
                                        <p:strVal val="visible"/>
                                      </p:to>
                                    </p:se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0"/>
                                          </p:stCondLst>
                                        </p:cTn>
                                        <p:tgtEl>
                                          <p:spTgt spid="305">
                                            <p:txEl>
                                              <p:pRg st="2" end="2"/>
                                            </p:txEl>
                                          </p:spTgt>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30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 2:</a:t>
            </a:r>
            <a:endParaRPr b="0" lang="en-US" sz="2800" spc="-1" strike="noStrike">
              <a:latin typeface="Arial"/>
            </a:endParaRPr>
          </a:p>
        </p:txBody>
      </p:sp>
      <p:sp>
        <p:nvSpPr>
          <p:cNvPr id="307"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normAutofit/>
          </a:bodyPr>
          <a:p>
            <a:pPr marL="285840" indent="-284760">
              <a:lnSpc>
                <a:spcPct val="115000"/>
              </a:lnSpc>
              <a:buClr>
                <a:srgbClr val="000000"/>
              </a:buClr>
              <a:buSzPct val="61000"/>
              <a:buFont typeface="Arial"/>
              <a:buChar char="●"/>
            </a:pPr>
            <a:r>
              <a:rPr b="1" lang="en-US" sz="1800" spc="-1" strike="noStrike">
                <a:solidFill>
                  <a:srgbClr val="595959"/>
                </a:solidFill>
                <a:latin typeface="Arial"/>
                <a:ea typeface="Arial"/>
              </a:rPr>
              <a:t>Step 2</a:t>
            </a:r>
            <a:r>
              <a:rPr b="0" lang="en-US" sz="1800" spc="-1" strike="noStrike">
                <a:solidFill>
                  <a:srgbClr val="595959"/>
                </a:solidFill>
                <a:latin typeface="Arial"/>
                <a:ea typeface="Arial"/>
              </a:rPr>
              <a:t> Generate inputs randomly from those distributions.</a:t>
            </a:r>
            <a:endParaRPr b="0" lang="en-US" sz="1800" spc="-1" strike="noStrike">
              <a:latin typeface="Arial"/>
            </a:endParaRPr>
          </a:p>
          <a:p>
            <a:pPr marL="285840" indent="-284760">
              <a:lnSpc>
                <a:spcPct val="115000"/>
              </a:lnSpc>
              <a:buClr>
                <a:srgbClr val="000000"/>
              </a:buClr>
              <a:buSzPct val="61000"/>
              <a:buFont typeface="Arial"/>
              <a:buChar char="●"/>
            </a:pPr>
            <a:r>
              <a:rPr b="0" lang="en-US" sz="1800" spc="-1" strike="noStrike">
                <a:solidFill>
                  <a:srgbClr val="595959"/>
                </a:solidFill>
                <a:latin typeface="Arial"/>
                <a:ea typeface="Arial"/>
              </a:rPr>
              <a:t>Step 2 requires randomly sampling each input variable ’ s distribution many times to develop a vector of inputs for each variable. </a:t>
            </a:r>
            <a:endParaRPr b="0" lang="en-US" sz="1800" spc="-1" strike="noStrike">
              <a:latin typeface="Arial"/>
            </a:endParaRPr>
          </a:p>
          <a:p>
            <a:pPr marL="285840" indent="-284760">
              <a:lnSpc>
                <a:spcPct val="115000"/>
              </a:lnSpc>
              <a:buClr>
                <a:srgbClr val="000000"/>
              </a:buClr>
              <a:buSzPct val="61000"/>
              <a:buFont typeface="Arial"/>
              <a:buChar char="●"/>
            </a:pPr>
            <a:r>
              <a:rPr b="0" lang="en-US" sz="1800" spc="-1" strike="noStrike">
                <a:solidFill>
                  <a:srgbClr val="595959"/>
                </a:solidFill>
                <a:latin typeface="Arial"/>
                <a:ea typeface="Arial"/>
              </a:rPr>
              <a:t>Suppose we have two input random variables X and Z. </a:t>
            </a:r>
            <a:endParaRPr b="0" lang="en-US" sz="1800" spc="-1" strike="noStrike">
              <a:latin typeface="Arial"/>
            </a:endParaRPr>
          </a:p>
          <a:p>
            <a:pPr marL="285840" indent="-284760">
              <a:lnSpc>
                <a:spcPct val="115000"/>
              </a:lnSpc>
              <a:buClr>
                <a:srgbClr val="000000"/>
              </a:buClr>
              <a:buSzPct val="61000"/>
              <a:buFont typeface="Arial"/>
              <a:buChar char="●"/>
            </a:pPr>
            <a:r>
              <a:rPr b="0" lang="en-US" sz="1800" spc="-1" strike="noStrike">
                <a:solidFill>
                  <a:srgbClr val="595959"/>
                </a:solidFill>
                <a:latin typeface="Arial"/>
                <a:ea typeface="Arial"/>
              </a:rPr>
              <a:t>After sampling n times, we have X = (x</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x</a:t>
            </a:r>
            <a:r>
              <a:rPr b="0" lang="en-US" sz="1800" spc="-1" strike="noStrike" baseline="-25000">
                <a:solidFill>
                  <a:srgbClr val="595959"/>
                </a:solidFill>
                <a:latin typeface="Arial"/>
                <a:ea typeface="Arial"/>
              </a:rPr>
              <a:t>2</a:t>
            </a:r>
            <a:r>
              <a:rPr b="0" lang="en-US" sz="1800" spc="-1" strike="noStrike">
                <a:solidFill>
                  <a:srgbClr val="595959"/>
                </a:solidFill>
                <a:latin typeface="Arial"/>
                <a:ea typeface="Arial"/>
              </a:rPr>
              <a:t>,… , x</a:t>
            </a:r>
            <a:r>
              <a:rPr b="0" lang="en-US" sz="1800" spc="-1" strike="noStrike" baseline="-25000">
                <a:solidFill>
                  <a:srgbClr val="595959"/>
                </a:solidFill>
                <a:latin typeface="Arial"/>
                <a:ea typeface="Arial"/>
              </a:rPr>
              <a:t>n</a:t>
            </a:r>
            <a:r>
              <a:rPr b="0" lang="en-US" sz="1800" spc="-1" strike="noStrike">
                <a:solidFill>
                  <a:srgbClr val="595959"/>
                </a:solidFill>
                <a:latin typeface="Arial"/>
                <a:ea typeface="Arial"/>
              </a:rPr>
              <a:t>) and Z = (z</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z</a:t>
            </a:r>
            <a:r>
              <a:rPr b="0" lang="en-US" sz="1800" spc="-1" strike="noStrike" baseline="-25000">
                <a:solidFill>
                  <a:srgbClr val="595959"/>
                </a:solidFill>
                <a:latin typeface="Arial"/>
                <a:ea typeface="Arial"/>
              </a:rPr>
              <a:t>2</a:t>
            </a:r>
            <a:r>
              <a:rPr b="0" lang="en-US" sz="1800" spc="-1" strike="noStrike">
                <a:solidFill>
                  <a:srgbClr val="595959"/>
                </a:solidFill>
                <a:latin typeface="Arial"/>
                <a:ea typeface="Arial"/>
              </a:rPr>
              <a:t>, … , z</a:t>
            </a:r>
            <a:r>
              <a:rPr b="0" lang="en-US" sz="1800" spc="-1" strike="noStrike" baseline="-25000">
                <a:solidFill>
                  <a:srgbClr val="595959"/>
                </a:solidFill>
                <a:latin typeface="Arial"/>
                <a:ea typeface="Arial"/>
              </a:rPr>
              <a:t>n</a:t>
            </a:r>
            <a:r>
              <a:rPr b="0" lang="en-US" sz="1800" spc="-1" strike="noStrike">
                <a:solidFill>
                  <a:srgbClr val="595959"/>
                </a:solidFill>
                <a:latin typeface="Arial"/>
                <a:ea typeface="Arial"/>
              </a:rPr>
              <a:t>). </a:t>
            </a:r>
            <a:endParaRPr b="0" lang="en-US" sz="1800" spc="-1" strike="noStrike">
              <a:latin typeface="Arial"/>
            </a:endParaRPr>
          </a:p>
          <a:p>
            <a:pPr marL="285840" indent="-284760">
              <a:lnSpc>
                <a:spcPct val="115000"/>
              </a:lnSpc>
              <a:buClr>
                <a:srgbClr val="000000"/>
              </a:buClr>
              <a:buSzPct val="61000"/>
              <a:buFont typeface="Arial"/>
              <a:buChar char="●"/>
            </a:pPr>
            <a:r>
              <a:rPr b="0" lang="en-US" sz="1800" spc="-1" strike="noStrike">
                <a:solidFill>
                  <a:srgbClr val="595959"/>
                </a:solidFill>
                <a:latin typeface="Arial"/>
                <a:ea typeface="Arial"/>
              </a:rPr>
              <a:t>Elements from these vectors are then sequentially chosen as inputs to the function defining the model. </a:t>
            </a:r>
            <a:endParaRPr b="0" lang="en-US" sz="1800" spc="-1" strike="noStrike">
              <a:latin typeface="Arial"/>
            </a:endParaRPr>
          </a:p>
          <a:p>
            <a:pPr marL="285840" indent="-284760">
              <a:lnSpc>
                <a:spcPct val="115000"/>
              </a:lnSpc>
              <a:buClr>
                <a:srgbClr val="000000"/>
              </a:buClr>
              <a:buSzPct val="61000"/>
              <a:buFont typeface="Arial"/>
              <a:buChar char="●"/>
            </a:pPr>
            <a:r>
              <a:rPr b="0" lang="en-US" sz="1800" spc="-1" strike="noStrike">
                <a:solidFill>
                  <a:srgbClr val="595959"/>
                </a:solidFill>
                <a:latin typeface="Arial"/>
                <a:ea typeface="Arial"/>
              </a:rPr>
              <a:t>The question of how large n should be is an important one because the number of samples determines the power of the output test statistic. </a:t>
            </a:r>
            <a:endParaRPr b="0" lang="en-US" sz="1800" spc="-1" strike="noStrike">
              <a:latin typeface="Arial"/>
            </a:endParaRPr>
          </a:p>
          <a:p>
            <a:pPr marL="285840" indent="-284760">
              <a:lnSpc>
                <a:spcPct val="115000"/>
              </a:lnSpc>
              <a:buClr>
                <a:srgbClr val="000000"/>
              </a:buClr>
              <a:buSzPct val="61000"/>
              <a:buFont typeface="Arial"/>
              <a:buChar char="●"/>
            </a:pPr>
            <a:r>
              <a:rPr b="0" lang="en-US" sz="1800" spc="-1" strike="noStrike">
                <a:solidFill>
                  <a:srgbClr val="595959"/>
                </a:solidFill>
                <a:latin typeface="Arial"/>
                <a:ea typeface="Arial"/>
              </a:rPr>
              <a:t>As the number of samples increases, the standard deviation of the test statistic decreases. </a:t>
            </a:r>
            <a:endParaRPr b="0" lang="en-US" sz="1800" spc="-1" strike="noStrike">
              <a:latin typeface="Arial"/>
            </a:endParaRPr>
          </a:p>
          <a:p>
            <a:pPr marL="285840" indent="-284760">
              <a:lnSpc>
                <a:spcPct val="115000"/>
              </a:lnSpc>
              <a:buClr>
                <a:srgbClr val="000000"/>
              </a:buClr>
              <a:buSzPct val="61000"/>
              <a:buFont typeface="Arial"/>
              <a:buChar char="●"/>
            </a:pPr>
            <a:r>
              <a:rPr b="0" lang="en-US" sz="1800" spc="-1" strike="noStrike">
                <a:solidFill>
                  <a:srgbClr val="595959"/>
                </a:solidFill>
                <a:latin typeface="Arial"/>
                <a:ea typeface="Arial"/>
              </a:rPr>
              <a:t>In other words, there is less variance in the output with larger sample sizes. </a:t>
            </a:r>
            <a:endParaRPr b="0" lang="en-US" sz="1800" spc="-1" strike="noStrike">
              <a:latin typeface="Arial"/>
            </a:endParaRPr>
          </a:p>
          <a:p>
            <a:pPr marL="285840" indent="-284760">
              <a:lnSpc>
                <a:spcPct val="115000"/>
              </a:lnSpc>
              <a:buClr>
                <a:srgbClr val="000000"/>
              </a:buClr>
              <a:buSzPct val="61000"/>
              <a:buFont typeface="Arial"/>
              <a:buChar char="●"/>
            </a:pPr>
            <a:r>
              <a:rPr b="0" lang="en-US" sz="1800" spc="-1" strike="noStrike">
                <a:solidFill>
                  <a:srgbClr val="595959"/>
                </a:solidFill>
                <a:latin typeface="Arial"/>
                <a:ea typeface="Arial"/>
              </a:rPr>
              <a:t>However, the increase in power is not linear with the number of samples so there is a point when more sampling provides little improvement. </a:t>
            </a:r>
            <a:endParaRPr b="0" lang="en-US" sz="1800" spc="-1" strike="noStrike">
              <a:latin typeface="Arial"/>
            </a:endParaRPr>
          </a:p>
        </p:txBody>
      </p:sp>
    </p:spTree>
  </p:cSld>
  <p:timing>
    <p:tnLst>
      <p:par>
        <p:cTn id="651" dur="indefinite" restart="never" nodeType="tmRoot">
          <p:childTnLst>
            <p:seq>
              <p:cTn id="652" dur="indefinite" nodeType="mainSeq">
                <p:childTnLst>
                  <p:par>
                    <p:cTn id="653" fill="hold">
                      <p:stCondLst>
                        <p:cond delay="indefinite"/>
                      </p:stCondLst>
                      <p:childTnLst>
                        <p:par>
                          <p:cTn id="654" fill="hold">
                            <p:stCondLst>
                              <p:cond delay="0"/>
                            </p:stCondLst>
                            <p:childTnLst>
                              <p:par>
                                <p:cTn id="655" nodeType="clickEffect" fill="hold" presetClass="entr" presetID="1">
                                  <p:stCondLst>
                                    <p:cond delay="0"/>
                                  </p:stCondLst>
                                  <p:childTnLst>
                                    <p:set>
                                      <p:cBhvr>
                                        <p:cTn id="656" dur="1" fill="hold">
                                          <p:stCondLst>
                                            <p:cond delay="0"/>
                                          </p:stCondLst>
                                        </p:cTn>
                                        <p:tgtEl>
                                          <p:spTgt spid="307"/>
                                        </p:tgtEl>
                                        <p:attrNameLst>
                                          <p:attrName>style.visibility</p:attrName>
                                        </p:attrNameLst>
                                      </p:cBhvr>
                                      <p:to>
                                        <p:strVal val="visible"/>
                                      </p:to>
                                    </p:se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1">
                                  <p:stCondLst>
                                    <p:cond delay="0"/>
                                  </p:stCondLst>
                                  <p:childTnLst>
                                    <p:set>
                                      <p:cBhvr>
                                        <p:cTn id="660"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665" fill="hold">
                      <p:stCondLst>
                        <p:cond delay="indefinite"/>
                      </p:stCondLst>
                      <p:childTnLst>
                        <p:par>
                          <p:cTn id="666" fill="hold">
                            <p:stCondLst>
                              <p:cond delay="0"/>
                            </p:stCondLst>
                            <p:childTnLst>
                              <p:par>
                                <p:cTn id="667" nodeType="clickEffect" fill="hold" presetClass="entr" presetID="1">
                                  <p:stCondLst>
                                    <p:cond delay="0"/>
                                  </p:stCondLst>
                                  <p:childTnLst>
                                    <p:set>
                                      <p:cBhvr>
                                        <p:cTn id="668"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1">
                                  <p:stCondLst>
                                    <p:cond delay="0"/>
                                  </p:stCondLst>
                                  <p:childTnLst>
                                    <p:set>
                                      <p:cBhvr>
                                        <p:cTn id="672"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1">
                                  <p:stCondLst>
                                    <p:cond delay="0"/>
                                  </p:stCondLst>
                                  <p:childTnLst>
                                    <p:set>
                                      <p:cBhvr>
                                        <p:cTn id="676" dur="1" fill="hold">
                                          <p:stCondLst>
                                            <p:cond delay="0"/>
                                          </p:stCondLst>
                                        </p:cTn>
                                        <p:tgtEl>
                                          <p:spTgt spid="307">
                                            <p:txEl>
                                              <p:pRg st="4" end="4"/>
                                            </p:txEl>
                                          </p:spTgt>
                                        </p:tgtEl>
                                        <p:attrNameLst>
                                          <p:attrName>style.visibility</p:attrName>
                                        </p:attrNameLst>
                                      </p:cBhvr>
                                      <p:to>
                                        <p:strVal val="visible"/>
                                      </p:to>
                                    </p:set>
                                  </p:childTnLst>
                                </p:cTn>
                              </p:par>
                            </p:childTnLst>
                          </p:cTn>
                        </p:par>
                      </p:childTnLst>
                    </p:cTn>
                  </p:par>
                  <p:par>
                    <p:cTn id="677" fill="hold">
                      <p:stCondLst>
                        <p:cond delay="indefinite"/>
                      </p:stCondLst>
                      <p:childTnLst>
                        <p:par>
                          <p:cTn id="678" fill="hold">
                            <p:stCondLst>
                              <p:cond delay="0"/>
                            </p:stCondLst>
                            <p:childTnLst>
                              <p:par>
                                <p:cTn id="679" nodeType="clickEffect" fill="hold" presetClass="entr" presetID="1">
                                  <p:stCondLst>
                                    <p:cond delay="0"/>
                                  </p:stCondLst>
                                  <p:childTnLst>
                                    <p:set>
                                      <p:cBhvr>
                                        <p:cTn id="680"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681" fill="hold">
                      <p:stCondLst>
                        <p:cond delay="indefinite"/>
                      </p:stCondLst>
                      <p:childTnLst>
                        <p:par>
                          <p:cTn id="682" fill="hold">
                            <p:stCondLst>
                              <p:cond delay="0"/>
                            </p:stCondLst>
                            <p:childTnLst>
                              <p:par>
                                <p:cTn id="683" nodeType="clickEffect" fill="hold" presetClass="entr" presetID="1">
                                  <p:stCondLst>
                                    <p:cond delay="0"/>
                                  </p:stCondLst>
                                  <p:childTnLst>
                                    <p:set>
                                      <p:cBhvr>
                                        <p:cTn id="684"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par>
                    <p:cTn id="685" fill="hold">
                      <p:stCondLst>
                        <p:cond delay="indefinite"/>
                      </p:stCondLst>
                      <p:childTnLst>
                        <p:par>
                          <p:cTn id="686" fill="hold">
                            <p:stCondLst>
                              <p:cond delay="0"/>
                            </p:stCondLst>
                            <p:childTnLst>
                              <p:par>
                                <p:cTn id="687" nodeType="clickEffect" fill="hold" presetClass="entr" presetID="1">
                                  <p:stCondLst>
                                    <p:cond delay="0"/>
                                  </p:stCondLst>
                                  <p:childTnLst>
                                    <p:set>
                                      <p:cBhvr>
                                        <p:cTn id="688" dur="1" fill="hold">
                                          <p:stCondLst>
                                            <p:cond delay="0"/>
                                          </p:stCondLst>
                                        </p:cTn>
                                        <p:tgtEl>
                                          <p:spTgt spid="307">
                                            <p:txEl>
                                              <p:pRg st="7" end="7"/>
                                            </p:txEl>
                                          </p:spTgt>
                                        </p:tgtEl>
                                        <p:attrNameLst>
                                          <p:attrName>style.visibility</p:attrName>
                                        </p:attrNameLst>
                                      </p:cBhvr>
                                      <p:to>
                                        <p:strVal val="visible"/>
                                      </p:to>
                                    </p:set>
                                  </p:childTnLst>
                                </p:cTn>
                              </p:par>
                            </p:childTnLst>
                          </p:cTn>
                        </p:par>
                      </p:childTnLst>
                    </p:cTn>
                  </p:par>
                  <p:par>
                    <p:cTn id="689" fill="hold">
                      <p:stCondLst>
                        <p:cond delay="indefinite"/>
                      </p:stCondLst>
                      <p:childTnLst>
                        <p:par>
                          <p:cTn id="690" fill="hold">
                            <p:stCondLst>
                              <p:cond delay="0"/>
                            </p:stCondLst>
                            <p:childTnLst>
                              <p:par>
                                <p:cTn id="691" nodeType="clickEffect" fill="hold" presetClass="entr" presetID="1">
                                  <p:stCondLst>
                                    <p:cond delay="0"/>
                                  </p:stCondLst>
                                  <p:childTnLst>
                                    <p:set>
                                      <p:cBhvr>
                                        <p:cTn id="692" dur="1" fill="hold">
                                          <p:stCondLst>
                                            <p:cond delay="0"/>
                                          </p:stCondLst>
                                        </p:cTn>
                                        <p:tgtEl>
                                          <p:spTgt spid="307">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311400" y="444600"/>
            <a:ext cx="8519040" cy="571680"/>
          </a:xfrm>
          <a:prstGeom prst="rect">
            <a:avLst/>
          </a:prstGeom>
          <a:noFill/>
          <a:ln>
            <a:noFill/>
          </a:ln>
        </p:spPr>
        <p:style>
          <a:lnRef idx="0"/>
          <a:fillRef idx="0"/>
          <a:effectRef idx="0"/>
          <a:fontRef idx="minor"/>
        </p:style>
        <p:txBody>
          <a:bodyPr lIns="0" rIns="0" tIns="0" bIns="0" anchor="ctr"/>
          <a:p>
            <a:pPr>
              <a:lnSpc>
                <a:spcPct val="90000"/>
              </a:lnSpc>
            </a:pPr>
            <a:r>
              <a:rPr b="0" lang="en-US" sz="4400" spc="-1" strike="noStrike">
                <a:solidFill>
                  <a:srgbClr val="000000"/>
                </a:solidFill>
                <a:latin typeface="Arial"/>
                <a:ea typeface="DejaVu Sans"/>
              </a:rPr>
              <a:t>Basic Monte Carlo Model</a:t>
            </a:r>
            <a:endParaRPr b="0" lang="en-US" sz="4400" spc="-1" strike="noStrike">
              <a:latin typeface="Arial"/>
            </a:endParaRPr>
          </a:p>
        </p:txBody>
      </p:sp>
      <p:pic>
        <p:nvPicPr>
          <p:cNvPr id="309" name="Picture 3" descr=""/>
          <p:cNvPicPr/>
          <p:nvPr/>
        </p:nvPicPr>
        <p:blipFill>
          <a:blip r:embed="rId1"/>
          <a:stretch/>
        </p:blipFill>
        <p:spPr>
          <a:xfrm>
            <a:off x="1789560" y="1413720"/>
            <a:ext cx="5563440" cy="2314800"/>
          </a:xfrm>
          <a:prstGeom prst="rect">
            <a:avLst/>
          </a:prstGeom>
          <a:ln>
            <a:noFill/>
          </a:ln>
        </p:spPr>
      </p:pic>
      <p:sp>
        <p:nvSpPr>
          <p:cNvPr id="310" name="CustomShape 2"/>
          <p:cNvSpPr/>
          <p:nvPr/>
        </p:nvSpPr>
        <p:spPr>
          <a:xfrm>
            <a:off x="311400" y="1152000"/>
            <a:ext cx="8519040" cy="3414960"/>
          </a:xfrm>
          <a:prstGeom prst="rect">
            <a:avLst/>
          </a:prstGeom>
          <a:noFill/>
          <a:ln>
            <a:noFill/>
          </a:ln>
        </p:spPr>
        <p:style>
          <a:lnRef idx="0"/>
          <a:fillRef idx="0"/>
          <a:effectRef idx="0"/>
          <a:fontRef idx="minor"/>
        </p:style>
      </p:sp>
    </p:spTree>
  </p:cSld>
  <p:timing>
    <p:tnLst>
      <p:par>
        <p:cTn id="693" dur="indefinite" restart="never" nodeType="tmRoot">
          <p:childTnLst>
            <p:seq>
              <p:cTn id="6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Steps 3 and 4</a:t>
            </a:r>
            <a:endParaRPr b="0" lang="en-US" sz="2800" spc="-1" strike="noStrike">
              <a:latin typeface="Arial"/>
            </a:endParaRPr>
          </a:p>
        </p:txBody>
      </p:sp>
      <p:sp>
        <p:nvSpPr>
          <p:cNvPr id="312"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normAutofit/>
          </a:bodyPr>
          <a:p>
            <a:pPr marL="285840" indent="-284760">
              <a:lnSpc>
                <a:spcPct val="115000"/>
              </a:lnSpc>
              <a:buClr>
                <a:srgbClr val="000000"/>
              </a:buClr>
              <a:buSzPct val="61000"/>
              <a:buFont typeface="Arial"/>
              <a:buChar char="●"/>
            </a:pPr>
            <a:r>
              <a:rPr b="0" lang="en-US" sz="1800" spc="-1" strike="noStrike">
                <a:solidFill>
                  <a:srgbClr val="595959"/>
                </a:solidFill>
                <a:latin typeface="Arial"/>
                <a:ea typeface="Arial"/>
              </a:rPr>
              <a:t>Step 3 is straightforward. It involves sequentially choosing elements from the randomly generated input vectors and computing the value of the output variable or variables until all n outputs are generated for each output variable.</a:t>
            </a:r>
            <a:endParaRPr b="0" lang="en-US" sz="1800" spc="-1" strike="noStrike">
              <a:latin typeface="Arial"/>
            </a:endParaRPr>
          </a:p>
          <a:p>
            <a:pPr marL="285840" indent="-28476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Step 4 involves aggregating all these outputs. Suppose we have one output variable Y. Then we would have as a result of step 4 an output vector Y = (y1,y2, … , yn). </a:t>
            </a:r>
            <a:endParaRPr b="0" lang="en-US" sz="1800" spc="-1" strike="noStrike">
              <a:latin typeface="Arial"/>
            </a:endParaRPr>
          </a:p>
          <a:p>
            <a:pPr marL="285840" indent="-28476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We can then perform a variety of statistical tests on Y to analyze this output. </a:t>
            </a:r>
            <a:endParaRPr b="0" lang="en-US" sz="1800" spc="-1" strike="noStrike">
              <a:latin typeface="Arial"/>
            </a:endParaRPr>
          </a:p>
        </p:txBody>
      </p:sp>
    </p:spTree>
  </p:cSld>
  <p:timing>
    <p:tnLst>
      <p:par>
        <p:cTn id="695" dur="indefinite" restart="never" nodeType="tmRoot">
          <p:childTnLst>
            <p:seq>
              <p:cTn id="696" dur="indefinite" nodeType="mainSeq">
                <p:childTnLst>
                  <p:par>
                    <p:cTn id="697" fill="hold">
                      <p:stCondLst>
                        <p:cond delay="indefinite"/>
                      </p:stCondLst>
                      <p:childTnLst>
                        <p:par>
                          <p:cTn id="698" fill="hold">
                            <p:stCondLst>
                              <p:cond delay="0"/>
                            </p:stCondLst>
                            <p:childTnLst>
                              <p:par>
                                <p:cTn id="699" nodeType="clickEffect" fill="hold" presetClass="entr" presetID="1">
                                  <p:stCondLst>
                                    <p:cond delay="0"/>
                                  </p:stCondLst>
                                  <p:childTnLst>
                                    <p:set>
                                      <p:cBhvr>
                                        <p:cTn id="700"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1">
                                  <p:stCondLst>
                                    <p:cond delay="0"/>
                                  </p:stCondLst>
                                  <p:childTnLst>
                                    <p:set>
                                      <p:cBhvr>
                                        <p:cTn id="704" dur="1" fill="hold">
                                          <p:stCondLst>
                                            <p:cond delay="0"/>
                                          </p:stCondLst>
                                        </p:cTn>
                                        <p:tgtEl>
                                          <p:spTgt spid="312">
                                            <p:txEl>
                                              <p:pRg st="1" end="1"/>
                                            </p:txEl>
                                          </p:spTgt>
                                        </p:tgtEl>
                                        <p:attrNameLst>
                                          <p:attrName>style.visibility</p:attrName>
                                        </p:attrNameLst>
                                      </p:cBhvr>
                                      <p:to>
                                        <p:strVal val="visible"/>
                                      </p:to>
                                    </p:set>
                                  </p:childTnLst>
                                </p:cTn>
                              </p:par>
                            </p:childTnLst>
                          </p:cTn>
                        </p:par>
                      </p:childTnLst>
                    </p:cTn>
                  </p:par>
                  <p:par>
                    <p:cTn id="705" fill="hold">
                      <p:stCondLst>
                        <p:cond delay="indefinite"/>
                      </p:stCondLst>
                      <p:childTnLst>
                        <p:par>
                          <p:cTn id="706" fill="hold">
                            <p:stCondLst>
                              <p:cond delay="0"/>
                            </p:stCondLst>
                            <p:childTnLst>
                              <p:par>
                                <p:cTn id="707" nodeType="clickEffect" fill="hold" presetClass="entr" presetID="1">
                                  <p:stCondLst>
                                    <p:cond delay="0"/>
                                  </p:stCondLst>
                                  <p:childTnLst>
                                    <p:set>
                                      <p:cBhvr>
                                        <p:cTn id="708" dur="1" fill="hold">
                                          <p:stCondLst>
                                            <p:cond delay="0"/>
                                          </p:stCondLst>
                                        </p:cTn>
                                        <p:tgtEl>
                                          <p:spTgt spid="31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311400" y="444600"/>
            <a:ext cx="851904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Components in Monte Carlo Simulation</a:t>
            </a:r>
            <a:endParaRPr b="0" lang="en-US" sz="2800" spc="-1" strike="noStrike">
              <a:latin typeface="Arial"/>
            </a:endParaRPr>
          </a:p>
        </p:txBody>
      </p:sp>
      <p:sp>
        <p:nvSpPr>
          <p:cNvPr id="314" name="CustomShape 2"/>
          <p:cNvSpPr/>
          <p:nvPr/>
        </p:nvSpPr>
        <p:spPr>
          <a:xfrm>
            <a:off x="311400" y="1152000"/>
            <a:ext cx="8519040" cy="3414960"/>
          </a:xfrm>
          <a:prstGeom prst="rect">
            <a:avLst/>
          </a:prstGeom>
          <a:noFill/>
          <a:ln>
            <a:noFill/>
          </a:ln>
        </p:spPr>
        <p:style>
          <a:lnRef idx="0"/>
          <a:fillRef idx="0"/>
          <a:effectRef idx="0"/>
          <a:fontRef idx="minor"/>
        </p:style>
        <p:txBody>
          <a:bodyPr lIns="90000" rIns="90000" tIns="91440" bIns="91440"/>
          <a:p>
            <a:pPr>
              <a:lnSpc>
                <a:spcPct val="95000"/>
              </a:lnSpc>
            </a:pPr>
            <a:r>
              <a:rPr b="0" lang="en-US" sz="1400" spc="-1" strike="noStrike">
                <a:solidFill>
                  <a:srgbClr val="595959"/>
                </a:solidFill>
                <a:latin typeface="Arial"/>
                <a:ea typeface="Arial"/>
              </a:rPr>
              <a:t>This four - step method requires having the necessary components in place to achieve the final result. These components may include:</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(1) probability distribution functions (pdfs) for each random variable.</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(2) a random number generator</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(3) a sampling rule— a prescription for sampling from the pdfs</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(4) scoring— a method for combining the results of each run into the final result</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(5) error estimation— an estimate of the statistical error of the simulation</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output as a function of the number of simulation runs and other</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parameters.</a:t>
            </a:r>
            <a:endParaRPr b="0" lang="en-US" sz="1400" spc="-1" strike="noStrike">
              <a:latin typeface="Arial"/>
            </a:endParaRPr>
          </a:p>
          <a:p>
            <a:pPr>
              <a:lnSpc>
                <a:spcPct val="95000"/>
              </a:lnSpc>
              <a:spcBef>
                <a:spcPts val="1199"/>
              </a:spcBef>
              <a:spcAft>
                <a:spcPts val="1199"/>
              </a:spcAft>
            </a:pPr>
            <a:endParaRPr b="0" lang="en-US" sz="1400" spc="-1" strike="noStrike">
              <a:latin typeface="Arial"/>
            </a:endParaRPr>
          </a:p>
        </p:txBody>
      </p:sp>
    </p:spTree>
  </p:cSld>
  <p:timing>
    <p:tnLst>
      <p:par>
        <p:cTn id="709" dur="indefinite" restart="never" nodeType="tmRoot">
          <p:childTnLst>
            <p:seq>
              <p:cTn id="710" dur="indefinite" nodeType="mainSeq">
                <p:childTnLst>
                  <p:par>
                    <p:cTn id="711" fill="hold">
                      <p:stCondLst>
                        <p:cond delay="indefinite"/>
                      </p:stCondLst>
                      <p:childTnLst>
                        <p:par>
                          <p:cTn id="712" fill="hold">
                            <p:stCondLst>
                              <p:cond delay="0"/>
                            </p:stCondLst>
                            <p:childTnLst>
                              <p:par>
                                <p:cTn id="713" nodeType="clickEffect" fill="hold" presetClass="entr" presetID="1">
                                  <p:stCondLst>
                                    <p:cond delay="0"/>
                                  </p:stCondLst>
                                  <p:childTnLst>
                                    <p:set>
                                      <p:cBhvr>
                                        <p:cTn id="714" dur="1" fill="hold">
                                          <p:stCondLst>
                                            <p:cond delay="0"/>
                                          </p:stCondLst>
                                        </p:cTn>
                                        <p:tgtEl>
                                          <p:spTgt spid="314">
                                            <p:txEl>
                                              <p:pRg st="0" end="0"/>
                                            </p:txEl>
                                          </p:spTgt>
                                        </p:tgtEl>
                                        <p:attrNameLst>
                                          <p:attrName>style.visibility</p:attrName>
                                        </p:attrNameLst>
                                      </p:cBhvr>
                                      <p:to>
                                        <p:strVal val="visible"/>
                                      </p:to>
                                    </p:set>
                                  </p:childTnLst>
                                </p:cTn>
                              </p:par>
                              <p:par>
                                <p:cTn id="715" nodeType="withEffect" fill="hold" presetClass="entr" presetID="1">
                                  <p:stCondLst>
                                    <p:cond delay="0"/>
                                  </p:stCondLst>
                                  <p:childTnLst>
                                    <p:set>
                                      <p:cBhvr>
                                        <p:cTn id="716" dur="1" fill="hold">
                                          <p:stCondLst>
                                            <p:cond delay="0"/>
                                          </p:stCondLst>
                                        </p:cTn>
                                        <p:tgtEl>
                                          <p:spTgt spid="314">
                                            <p:txEl>
                                              <p:pRg st="1" end="1"/>
                                            </p:txEl>
                                          </p:spTgt>
                                        </p:tgtEl>
                                        <p:attrNameLst>
                                          <p:attrName>style.visibility</p:attrName>
                                        </p:attrNameLst>
                                      </p:cBhvr>
                                      <p:to>
                                        <p:strVal val="visible"/>
                                      </p:to>
                                    </p:set>
                                  </p:childTnLst>
                                </p:cTn>
                              </p:par>
                              <p:par>
                                <p:cTn id="717" nodeType="withEffect" fill="hold" presetClass="entr" presetID="1">
                                  <p:stCondLst>
                                    <p:cond delay="0"/>
                                  </p:stCondLst>
                                  <p:childTnLst>
                                    <p:set>
                                      <p:cBhvr>
                                        <p:cTn id="718" dur="1" fill="hold">
                                          <p:stCondLst>
                                            <p:cond delay="0"/>
                                          </p:stCondLst>
                                        </p:cTn>
                                        <p:tgtEl>
                                          <p:spTgt spid="314">
                                            <p:txEl>
                                              <p:pRg st="2" end="2"/>
                                            </p:txEl>
                                          </p:spTgt>
                                        </p:tgtEl>
                                        <p:attrNameLst>
                                          <p:attrName>style.visibility</p:attrName>
                                        </p:attrNameLst>
                                      </p:cBhvr>
                                      <p:to>
                                        <p:strVal val="visible"/>
                                      </p:to>
                                    </p:set>
                                  </p:childTnLst>
                                </p:cTn>
                              </p:par>
                              <p:par>
                                <p:cTn id="719" nodeType="withEffect" fill="hold" presetClass="entr" presetID="1">
                                  <p:stCondLst>
                                    <p:cond delay="0"/>
                                  </p:stCondLst>
                                  <p:childTnLst>
                                    <p:set>
                                      <p:cBhvr>
                                        <p:cTn id="720" dur="1" fill="hold">
                                          <p:stCondLst>
                                            <p:cond delay="0"/>
                                          </p:stCondLst>
                                        </p:cTn>
                                        <p:tgtEl>
                                          <p:spTgt spid="314">
                                            <p:txEl>
                                              <p:pRg st="3" end="3"/>
                                            </p:txEl>
                                          </p:spTgt>
                                        </p:tgtEl>
                                        <p:attrNameLst>
                                          <p:attrName>style.visibility</p:attrName>
                                        </p:attrNameLst>
                                      </p:cBhvr>
                                      <p:to>
                                        <p:strVal val="visible"/>
                                      </p:to>
                                    </p:set>
                                  </p:childTnLst>
                                </p:cTn>
                              </p:par>
                              <p:par>
                                <p:cTn id="721" nodeType="withEffect" fill="hold" presetClass="entr" presetID="1">
                                  <p:stCondLst>
                                    <p:cond delay="0"/>
                                  </p:stCondLst>
                                  <p:childTnLst>
                                    <p:set>
                                      <p:cBhvr>
                                        <p:cTn id="722" dur="1" fill="hold">
                                          <p:stCondLst>
                                            <p:cond delay="0"/>
                                          </p:stCondLst>
                                        </p:cTn>
                                        <p:tgtEl>
                                          <p:spTgt spid="314">
                                            <p:txEl>
                                              <p:pRg st="4" end="4"/>
                                            </p:txEl>
                                          </p:spTgt>
                                        </p:tgtEl>
                                        <p:attrNameLst>
                                          <p:attrName>style.visibility</p:attrName>
                                        </p:attrNameLst>
                                      </p:cBhvr>
                                      <p:to>
                                        <p:strVal val="visible"/>
                                      </p:to>
                                    </p:set>
                                  </p:childTnLst>
                                </p:cTn>
                              </p:par>
                              <p:par>
                                <p:cTn id="723" nodeType="withEffect" fill="hold" presetClass="entr" presetID="1">
                                  <p:stCondLst>
                                    <p:cond delay="0"/>
                                  </p:stCondLst>
                                  <p:childTnLst>
                                    <p:set>
                                      <p:cBhvr>
                                        <p:cTn id="724" dur="1" fill="hold">
                                          <p:stCondLst>
                                            <p:cond delay="0"/>
                                          </p:stCondLst>
                                        </p:cTn>
                                        <p:tgtEl>
                                          <p:spTgt spid="314">
                                            <p:txEl>
                                              <p:pRg st="5" end="5"/>
                                            </p:txEl>
                                          </p:spTgt>
                                        </p:tgtEl>
                                        <p:attrNameLst>
                                          <p:attrName>style.visibility</p:attrName>
                                        </p:attrNameLst>
                                      </p:cBhvr>
                                      <p:to>
                                        <p:strVal val="visible"/>
                                      </p:to>
                                    </p:set>
                                  </p:childTnLst>
                                </p:cTn>
                              </p:par>
                              <p:par>
                                <p:cTn id="725" nodeType="withEffect" fill="hold" presetClass="entr" presetID="1">
                                  <p:stCondLst>
                                    <p:cond delay="0"/>
                                  </p:stCondLst>
                                  <p:childTnLst>
                                    <p:set>
                                      <p:cBhvr>
                                        <p:cTn id="726" dur="1" fill="hold">
                                          <p:stCondLst>
                                            <p:cond delay="0"/>
                                          </p:stCondLst>
                                        </p:cTn>
                                        <p:tgtEl>
                                          <p:spTgt spid="314">
                                            <p:txEl>
                                              <p:pRg st="6" end="6"/>
                                            </p:txEl>
                                          </p:spTgt>
                                        </p:tgtEl>
                                        <p:attrNameLst>
                                          <p:attrName>style.visibility</p:attrName>
                                        </p:attrNameLst>
                                      </p:cBhvr>
                                      <p:to>
                                        <p:strVal val="visible"/>
                                      </p:to>
                                    </p:set>
                                  </p:childTnLst>
                                </p:cTn>
                              </p:par>
                              <p:par>
                                <p:cTn id="727" nodeType="withEffect" fill="hold" presetClass="entr" presetID="1">
                                  <p:stCondLst>
                                    <p:cond delay="0"/>
                                  </p:stCondLst>
                                  <p:childTnLst>
                                    <p:set>
                                      <p:cBhvr>
                                        <p:cTn id="728" dur="1" fill="hold">
                                          <p:stCondLst>
                                            <p:cond delay="0"/>
                                          </p:stCondLst>
                                        </p:cTn>
                                        <p:tgtEl>
                                          <p:spTgt spid="31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Python program for Coin tossing example</a:t>
            </a:r>
            <a:endParaRPr b="0" lang="en-US" sz="2800" spc="-1" strike="noStrike">
              <a:latin typeface="Arial"/>
            </a:endParaRPr>
          </a:p>
        </p:txBody>
      </p:sp>
      <p:sp>
        <p:nvSpPr>
          <p:cNvPr id="19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595959"/>
                </a:solidFill>
                <a:latin typeface="Arial"/>
              </a:rPr>
              <a:t>from random import randint</a:t>
            </a:r>
            <a:endParaRPr b="0" lang="en-US" sz="1800" spc="-1" strike="noStrike">
              <a:latin typeface="Arial"/>
            </a:endParaRPr>
          </a:p>
          <a:p>
            <a:pPr>
              <a:lnSpc>
                <a:spcPct val="115000"/>
              </a:lnSpc>
            </a:pPr>
            <a:r>
              <a:rPr b="0" lang="en-US" sz="1800" spc="-1" strike="noStrike">
                <a:solidFill>
                  <a:srgbClr val="595959"/>
                </a:solidFill>
                <a:latin typeface="Arial"/>
              </a:rPr>
              <a:t>successes = 0</a:t>
            </a:r>
            <a:endParaRPr b="0" lang="en-US" sz="1800" spc="-1" strike="noStrike">
              <a:latin typeface="Arial"/>
            </a:endParaRPr>
          </a:p>
          <a:p>
            <a:pPr>
              <a:lnSpc>
                <a:spcPct val="115000"/>
              </a:lnSpc>
            </a:pPr>
            <a:r>
              <a:rPr b="0" lang="en-US" sz="1800" spc="-1" strike="noStrike">
                <a:solidFill>
                  <a:srgbClr val="595959"/>
                </a:solidFill>
                <a:latin typeface="Arial"/>
              </a:rPr>
              <a:t>attempts = 10000</a:t>
            </a:r>
            <a:endParaRPr b="0" lang="en-US" sz="1800" spc="-1" strike="noStrike">
              <a:latin typeface="Arial"/>
            </a:endParaRPr>
          </a:p>
          <a:p>
            <a:pPr>
              <a:lnSpc>
                <a:spcPct val="115000"/>
              </a:lnSpc>
            </a:pPr>
            <a:r>
              <a:rPr b="0" lang="en-US" sz="1800" spc="-1" strike="noStrike">
                <a:solidFill>
                  <a:srgbClr val="595959"/>
                </a:solidFill>
                <a:latin typeface="Arial"/>
              </a:rPr>
              <a:t>for i in range(attempts):</a:t>
            </a:r>
            <a:endParaRPr b="0" lang="en-US" sz="18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if randint(0,1)+randint(0,1)+randint(0,1)+randint(0,1) == 3:</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successes += 1</a:t>
            </a:r>
            <a:endParaRPr b="0" lang="en-US" sz="1400" spc="-1" strike="noStrike">
              <a:latin typeface="Arial"/>
            </a:endParaRPr>
          </a:p>
          <a:p>
            <a:pPr>
              <a:lnSpc>
                <a:spcPct val="100000"/>
              </a:lnSpc>
            </a:pPr>
            <a:r>
              <a:rPr b="0" lang="en-US" sz="1400" spc="-1" strike="noStrike">
                <a:solidFill>
                  <a:srgbClr val="000000"/>
                </a:solidFill>
                <a:latin typeface="Arial"/>
                <a:ea typeface="Arial"/>
              </a:rPr>
              <a:t>print(“No. Of attempts is”, = attempts)</a:t>
            </a:r>
            <a:endParaRPr b="0" lang="en-US" sz="1400" spc="-1" strike="noStrike">
              <a:latin typeface="Arial"/>
            </a:endParaRPr>
          </a:p>
          <a:p>
            <a:pPr>
              <a:lnSpc>
                <a:spcPct val="100000"/>
              </a:lnSpc>
            </a:pPr>
            <a:r>
              <a:rPr b="0" lang="en-US" sz="1400" spc="-1" strike="noStrike">
                <a:solidFill>
                  <a:srgbClr val="000000"/>
                </a:solidFill>
                <a:latin typeface="Arial"/>
                <a:ea typeface="Arial"/>
              </a:rPr>
              <a:t>print(“No. Of successes is”., = successes)</a:t>
            </a:r>
            <a:endParaRPr b="0" lang="en-US" sz="1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More difficult problems</a:t>
            </a:r>
            <a:endParaRPr b="0" lang="en-US" sz="2800" spc="-1" strike="noStrike">
              <a:latin typeface="Arial"/>
            </a:endParaRPr>
          </a:p>
        </p:txBody>
      </p:sp>
      <p:sp>
        <p:nvSpPr>
          <p:cNvPr id="20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595959"/>
              </a:buClr>
              <a:buFont typeface="Arial"/>
              <a:buChar char="●"/>
            </a:pPr>
            <a:r>
              <a:rPr b="0" lang="en-US" sz="1800" spc="-1" strike="noStrike">
                <a:solidFill>
                  <a:srgbClr val="595959"/>
                </a:solidFill>
                <a:latin typeface="Arial"/>
                <a:ea typeface="Arial"/>
              </a:rPr>
              <a:t>Consider the game of war.</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Description of war game. https://www.youtube.com/watch?v=yX-jOVer758</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How long will the game go i.e. on average, how many rounds will a game of war contain?</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The solution to this problem using combinatorics will be very difficult as we have to consider all the combinations of a cards in each deck as the entire game depends on that combination.</a:t>
            </a:r>
            <a:endParaRPr b="0" lang="en-US" sz="1800" spc="-1" strike="noStrike">
              <a:latin typeface="Arial"/>
            </a:endParaRPr>
          </a:p>
          <a:p>
            <a:pPr marL="457200" indent="-342360">
              <a:lnSpc>
                <a:spcPct val="115000"/>
              </a:lnSpc>
              <a:buClr>
                <a:srgbClr val="595959"/>
              </a:buClr>
              <a:buFont typeface="Arial"/>
              <a:buChar char="●"/>
            </a:pPr>
            <a:r>
              <a:rPr b="0" lang="en-US" sz="1800" spc="-1" strike="noStrike">
                <a:solidFill>
                  <a:srgbClr val="595959"/>
                </a:solidFill>
                <a:latin typeface="Arial"/>
                <a:ea typeface="Arial"/>
              </a:rPr>
              <a:t>Using monte carlo</a:t>
            </a:r>
            <a:endParaRPr b="0" lang="en-US" sz="1800" spc="-1" strike="noStrike">
              <a:latin typeface="Arial"/>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0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History of Monte Carlo Simulation</a:t>
            </a:r>
            <a:endParaRPr b="0" lang="en-US" sz="2800" spc="-1" strike="noStrike">
              <a:latin typeface="Arial"/>
            </a:endParaRPr>
          </a:p>
        </p:txBody>
      </p:sp>
      <p:sp>
        <p:nvSpPr>
          <p:cNvPr id="203" name="CustomShape 2"/>
          <p:cNvSpPr/>
          <p:nvPr/>
        </p:nvSpPr>
        <p:spPr>
          <a:xfrm>
            <a:off x="311760" y="1152360"/>
            <a:ext cx="8519760" cy="3727080"/>
          </a:xfrm>
          <a:prstGeom prst="rect">
            <a:avLst/>
          </a:prstGeom>
          <a:noFill/>
          <a:ln>
            <a:noFill/>
          </a:ln>
        </p:spPr>
        <p:style>
          <a:lnRef idx="0"/>
          <a:fillRef idx="0"/>
          <a:effectRef idx="0"/>
          <a:fontRef idx="minor"/>
        </p:style>
        <p:txBody>
          <a:bodyPr lIns="90000" rIns="90000" tIns="91440" bIns="91440">
            <a:normAutofit/>
          </a:bodyPr>
          <a:p>
            <a:pPr marL="285840" indent="-285120">
              <a:lnSpc>
                <a:spcPct val="115000"/>
              </a:lnSpc>
              <a:buClr>
                <a:srgbClr val="595959"/>
              </a:buClr>
              <a:buFont typeface="Arial"/>
              <a:buChar char="•"/>
            </a:pPr>
            <a:r>
              <a:rPr b="0" lang="en-US" sz="1900" spc="-1" strike="noStrike">
                <a:solidFill>
                  <a:srgbClr val="595959"/>
                </a:solidFill>
                <a:latin typeface="Arial"/>
                <a:ea typeface="Arial"/>
              </a:rPr>
              <a:t>The Monte Carlo simulation was invented in the way we just saw in the example of cards.</a:t>
            </a:r>
            <a:endParaRPr b="0" lang="en-US" sz="1900" spc="-1" strike="noStrike">
              <a:latin typeface="Arial"/>
            </a:endParaRPr>
          </a:p>
          <a:p>
            <a:pPr marL="285840" indent="-285120">
              <a:lnSpc>
                <a:spcPct val="115000"/>
              </a:lnSpc>
              <a:buClr>
                <a:srgbClr val="595959"/>
              </a:buClr>
              <a:buFont typeface="Arial"/>
              <a:buChar char="•"/>
            </a:pPr>
            <a:r>
              <a:rPr b="0" lang="en-US" sz="1900" spc="-1" strike="noStrike">
                <a:solidFill>
                  <a:srgbClr val="111111"/>
                </a:solidFill>
                <a:latin typeface="Arial"/>
                <a:ea typeface="Arial"/>
              </a:rPr>
              <a:t>The technique was first developed by Stanislaw Ulam, a mathematician who worked on the Manhattan Project.</a:t>
            </a:r>
            <a:endParaRPr b="0" lang="en-US" sz="1900" spc="-1" strike="noStrike">
              <a:latin typeface="Arial"/>
            </a:endParaRPr>
          </a:p>
          <a:p>
            <a:pPr marL="285840" indent="-285120">
              <a:lnSpc>
                <a:spcPct val="115000"/>
              </a:lnSpc>
              <a:buClr>
                <a:srgbClr val="595959"/>
              </a:buClr>
              <a:buFont typeface="Arial"/>
              <a:buChar char="•"/>
            </a:pPr>
            <a:r>
              <a:rPr b="0" lang="en-US" sz="1900" spc="-1" strike="noStrike">
                <a:solidFill>
                  <a:srgbClr val="111111"/>
                </a:solidFill>
                <a:latin typeface="Arial"/>
                <a:ea typeface="Arial"/>
              </a:rPr>
              <a:t> </a:t>
            </a:r>
            <a:r>
              <a:rPr b="0" lang="en-US" sz="1900" spc="-1" strike="noStrike">
                <a:solidFill>
                  <a:srgbClr val="111111"/>
                </a:solidFill>
                <a:latin typeface="Arial"/>
                <a:ea typeface="Arial"/>
              </a:rPr>
              <a:t>After the war, while recovering from brain surgery, Ulam entertained himself by playing countless games of solitaire. </a:t>
            </a:r>
            <a:endParaRPr b="0" lang="en-US" sz="1900" spc="-1" strike="noStrike">
              <a:latin typeface="Arial"/>
            </a:endParaRPr>
          </a:p>
          <a:p>
            <a:pPr marL="285840" indent="-285120">
              <a:lnSpc>
                <a:spcPct val="115000"/>
              </a:lnSpc>
              <a:buClr>
                <a:srgbClr val="595959"/>
              </a:buClr>
              <a:buFont typeface="Arial"/>
              <a:buChar char="•"/>
            </a:pPr>
            <a:r>
              <a:rPr b="0" lang="en-US" sz="1900" spc="-1" strike="noStrike">
                <a:solidFill>
                  <a:srgbClr val="111111"/>
                </a:solidFill>
                <a:latin typeface="Arial"/>
                <a:ea typeface="Arial"/>
              </a:rPr>
              <a:t>He became interested in plotting the outcome of each of these games in order to observe their distribution and determine the probability of winning.</a:t>
            </a:r>
            <a:endParaRPr b="0" lang="en-US" sz="1900" spc="-1" strike="noStrike">
              <a:latin typeface="Arial"/>
            </a:endParaRPr>
          </a:p>
          <a:p>
            <a:pPr marL="285840" indent="-285120">
              <a:lnSpc>
                <a:spcPct val="115000"/>
              </a:lnSpc>
              <a:buClr>
                <a:srgbClr val="595959"/>
              </a:buClr>
              <a:buFont typeface="Arial"/>
              <a:buChar char="•"/>
            </a:pPr>
            <a:r>
              <a:rPr b="0" lang="en-US" sz="1900" spc="-1" strike="noStrike">
                <a:solidFill>
                  <a:srgbClr val="111111"/>
                </a:solidFill>
                <a:latin typeface="Arial"/>
                <a:ea typeface="Arial"/>
              </a:rPr>
              <a:t> </a:t>
            </a:r>
            <a:r>
              <a:rPr b="0" lang="en-US" sz="1900" spc="-1" strike="noStrike">
                <a:solidFill>
                  <a:srgbClr val="111111"/>
                </a:solidFill>
                <a:latin typeface="Arial"/>
                <a:ea typeface="Arial"/>
              </a:rPr>
              <a:t>After he shared his idea with John Von Neumann (the brain behind the stored program computer), the two collaborated to develop the Monte Carlo simulation.</a:t>
            </a:r>
            <a:endParaRPr b="0" lang="en-US" sz="1900" spc="-1" strike="noStrike">
              <a:latin typeface="Arial"/>
            </a:endParaRPr>
          </a:p>
          <a:p>
            <a:pPr marL="285840" indent="-285120">
              <a:lnSpc>
                <a:spcPct val="115000"/>
              </a:lnSpc>
              <a:buClr>
                <a:srgbClr val="595959"/>
              </a:buClr>
              <a:buFont typeface="Arial"/>
              <a:buChar char="•"/>
            </a:pPr>
            <a:r>
              <a:rPr b="0" lang="en-US" sz="1900" spc="-1" strike="noStrike">
                <a:solidFill>
                  <a:srgbClr val="111111"/>
                </a:solidFill>
                <a:latin typeface="Arial"/>
                <a:ea typeface="Arial"/>
              </a:rPr>
              <a:t>While developing the nuclear weapons, scientists knew the behavior of one neutron, but they did not have a formula for how a system of neutrons would behave.</a:t>
            </a:r>
            <a:endParaRPr b="0" lang="en-US" sz="1900" spc="-1" strike="noStrike">
              <a:latin typeface="Arial"/>
            </a:endParaRPr>
          </a:p>
          <a:p>
            <a:pPr marL="285840" indent="-285120">
              <a:lnSpc>
                <a:spcPct val="115000"/>
              </a:lnSpc>
              <a:buClr>
                <a:srgbClr val="595959"/>
              </a:buClr>
              <a:buFont typeface="Arial"/>
              <a:buChar char="•"/>
            </a:pPr>
            <a:r>
              <a:rPr b="0" lang="en-US" sz="1900" spc="-1" strike="noStrike">
                <a:solidFill>
                  <a:srgbClr val="111111"/>
                </a:solidFill>
                <a:latin typeface="Arial"/>
                <a:ea typeface="Arial"/>
              </a:rPr>
              <a:t>Although they needed to understand such behavior to construct dampers and shields for the atomic bomb, experimentation was too time consuming and dangerous. </a:t>
            </a:r>
            <a:endParaRPr b="0" lang="en-US" sz="1900" spc="-1" strike="noStrike">
              <a:latin typeface="Arial"/>
            </a:endParaRPr>
          </a:p>
          <a:p>
            <a:pPr marL="285840" indent="-285120">
              <a:lnSpc>
                <a:spcPct val="115000"/>
              </a:lnSpc>
              <a:buClr>
                <a:srgbClr val="595959"/>
              </a:buClr>
              <a:buFont typeface="Arial"/>
              <a:buChar char="•"/>
            </a:pPr>
            <a:r>
              <a:rPr b="0" lang="en-US" sz="1900" spc="-1" strike="noStrike">
                <a:solidFill>
                  <a:srgbClr val="111111"/>
                </a:solidFill>
                <a:latin typeface="Arial"/>
                <a:ea typeface="Arial"/>
              </a:rPr>
              <a:t>John von Neumann and Stanislaus Ulam developed the technique of Monte Carlo simulation to solve the problem.</a:t>
            </a:r>
            <a:endParaRPr b="0" lang="en-US" sz="1900" spc="-1" strike="noStrike">
              <a:latin typeface="Arial"/>
            </a:endParaRPr>
          </a:p>
          <a:p>
            <a:pPr marL="457200">
              <a:lnSpc>
                <a:spcPct val="115000"/>
              </a:lnSpc>
              <a:spcBef>
                <a:spcPts val="2100"/>
              </a:spcBef>
            </a:pPr>
            <a:endParaRPr b="0" lang="en-US" sz="1900" spc="-1" strike="noStrike">
              <a:latin typeface="Arial"/>
            </a:endParaRPr>
          </a:p>
          <a:p>
            <a:pPr marL="457200">
              <a:lnSpc>
                <a:spcPct val="115000"/>
              </a:lnSpc>
              <a:spcBef>
                <a:spcPts val="2100"/>
              </a:spcBef>
            </a:pPr>
            <a:endParaRPr b="0" lang="en-US" sz="1900" spc="-1" strike="noStrike">
              <a:latin typeface="Arial"/>
            </a:endParaRPr>
          </a:p>
        </p:txBody>
      </p:sp>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03">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03">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03">
                                            <p:txEl>
                                              <p:pRg st="5" end="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03">
                                            <p:txEl>
                                              <p:pRg st="6" end="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03">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Calculating value of pi using Monte Carlo simulation</a:t>
            </a:r>
            <a:endParaRPr b="0" lang="en-US" sz="2800" spc="-1" strike="noStrike">
              <a:latin typeface="Arial"/>
            </a:endParaRPr>
          </a:p>
        </p:txBody>
      </p:sp>
      <p:sp>
        <p:nvSpPr>
          <p:cNvPr id="20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285840" indent="-285120">
              <a:lnSpc>
                <a:spcPct val="115000"/>
              </a:lnSpc>
              <a:buClr>
                <a:srgbClr val="000000"/>
              </a:buClr>
              <a:buFont typeface="Arial"/>
              <a:buChar char="●"/>
            </a:pPr>
            <a:r>
              <a:rPr b="0" lang="en-US" sz="1800" spc="-1" strike="noStrike">
                <a:solidFill>
                  <a:srgbClr val="595959"/>
                </a:solidFill>
                <a:latin typeface="Arial"/>
                <a:ea typeface="Arial"/>
              </a:rPr>
              <a:t>Recall that the value of π is the ratio of a circle ’ s circumference to its diameter.</a:t>
            </a:r>
            <a:endParaRPr b="0" lang="en-US" sz="1800" spc="-1" strike="noStrike">
              <a:latin typeface="Arial"/>
            </a:endParaRPr>
          </a:p>
          <a:p>
            <a:pPr marL="285840" indent="-285120">
              <a:lnSpc>
                <a:spcPct val="115000"/>
              </a:lnSpc>
              <a:spcBef>
                <a:spcPts val="1199"/>
              </a:spcBef>
              <a:buClr>
                <a:srgbClr val="000000"/>
              </a:buClr>
              <a:buFont typeface="Arial"/>
              <a:buChar char="●"/>
            </a:pPr>
            <a:r>
              <a:rPr b="0" lang="en-US" sz="1800" spc="-1" strike="noStrike">
                <a:solidFill>
                  <a:srgbClr val="595959"/>
                </a:solidFill>
                <a:latin typeface="Arial"/>
                <a:ea typeface="Arial"/>
              </a:rPr>
              <a:t>To calculate this value, we can set up a Monte Carlo simulation that employs a geometric representation of the circle.</a:t>
            </a:r>
            <a:endParaRPr b="0" lang="en-US" sz="1800" spc="-1" strike="noStrike">
              <a:latin typeface="Arial"/>
            </a:endParaRPr>
          </a:p>
          <a:p>
            <a:pPr marL="285840" indent="-285120">
              <a:lnSpc>
                <a:spcPct val="115000"/>
              </a:lnSpc>
              <a:spcBef>
                <a:spcPts val="1199"/>
              </a:spcBef>
              <a:buClr>
                <a:srgbClr val="000000"/>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Step 1: To start, draw a unit circle arc, that is, an arc of radius one circumscribed by a square as shown in the figure.</a:t>
            </a:r>
            <a:endParaRPr b="0" lang="en-US" sz="1800" spc="-1" strike="noStrike">
              <a:latin typeface="Arial"/>
            </a:endParaRPr>
          </a:p>
        </p:txBody>
      </p:sp>
      <p:sp>
        <p:nvSpPr>
          <p:cNvPr id="206" name="CustomShape 3"/>
          <p:cNvSpPr/>
          <p:nvPr/>
        </p:nvSpPr>
        <p:spPr>
          <a:xfrm>
            <a:off x="0" y="0"/>
            <a:ext cx="2999160" cy="39600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pic>
        <p:nvPicPr>
          <p:cNvPr id="207" name="Google Shape;76;p16" descr=""/>
          <p:cNvPicPr/>
          <p:nvPr/>
        </p:nvPicPr>
        <p:blipFill>
          <a:blip r:embed="rId1"/>
          <a:stretch/>
        </p:blipFill>
        <p:spPr>
          <a:xfrm>
            <a:off x="4822200" y="3287880"/>
            <a:ext cx="2399760" cy="1855080"/>
          </a:xfrm>
          <a:prstGeom prst="rect">
            <a:avLst/>
          </a:prstGeom>
          <a:ln>
            <a:noFill/>
          </a:ln>
        </p:spPr>
      </p:pic>
    </p:spTree>
  </p:cSld>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Calculating value of pi using Monte Carlo simulation</a:t>
            </a:r>
            <a:endParaRPr b="0" lang="en-US" sz="2800" spc="-1" strike="noStrike">
              <a:latin typeface="Arial"/>
            </a:endParaRPr>
          </a:p>
        </p:txBody>
      </p:sp>
      <p:sp>
        <p:nvSpPr>
          <p:cNvPr id="20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marL="285840" indent="-285120">
              <a:lnSpc>
                <a:spcPct val="115000"/>
              </a:lnSpc>
              <a:spcBef>
                <a:spcPts val="1199"/>
              </a:spcBef>
              <a:buClr>
                <a:srgbClr val="595959"/>
              </a:buClr>
              <a:buFont typeface="Arial"/>
              <a:buChar char="●"/>
            </a:pPr>
            <a:r>
              <a:rPr b="0" lang="en-US" sz="1800" spc="-1" strike="noStrike">
                <a:solidFill>
                  <a:srgbClr val="595959"/>
                </a:solidFill>
                <a:latin typeface="Arial"/>
                <a:ea typeface="Arial"/>
              </a:rPr>
              <a:t>Step 2: Then, randomly choose an x and y coordinate inside the square, and place a dot at that location.</a:t>
            </a:r>
            <a:endParaRPr b="0" lang="en-US" sz="1800" spc="-1" strike="noStrike">
              <a:latin typeface="Arial"/>
            </a:endParaRPr>
          </a:p>
          <a:p>
            <a:pPr>
              <a:lnSpc>
                <a:spcPct val="115000"/>
              </a:lnSpc>
              <a:spcBef>
                <a:spcPts val="1199"/>
              </a:spcBef>
            </a:pPr>
            <a:endParaRPr b="0" lang="en-US" sz="1800" spc="-1" strike="noStrike">
              <a:latin typeface="Arial"/>
            </a:endParaRPr>
          </a:p>
          <a:p>
            <a:pPr>
              <a:lnSpc>
                <a:spcPct val="115000"/>
              </a:lnSpc>
              <a:spcBef>
                <a:spcPts val="1199"/>
              </a:spcBef>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800" spc="-1" strike="noStrike">
                <a:solidFill>
                  <a:srgbClr val="595959"/>
                </a:solidFill>
                <a:latin typeface="Arial"/>
                <a:ea typeface="Arial"/>
              </a:rPr>
              <a:t> </a:t>
            </a:r>
            <a:endParaRPr b="0" lang="en-US" sz="1800" spc="-1" strike="noStrike">
              <a:latin typeface="Arial"/>
            </a:endParaRPr>
          </a:p>
          <a:p>
            <a:pPr>
              <a:lnSpc>
                <a:spcPct val="115000"/>
              </a:lnSpc>
              <a:spcBef>
                <a:spcPts val="1199"/>
              </a:spcBef>
              <a:spcAft>
                <a:spcPts val="1199"/>
              </a:spcAft>
            </a:pPr>
            <a:endParaRPr b="0" lang="en-US" sz="1800" spc="-1" strike="noStrike">
              <a:latin typeface="Arial"/>
            </a:endParaRPr>
          </a:p>
        </p:txBody>
      </p:sp>
      <p:pic>
        <p:nvPicPr>
          <p:cNvPr id="210" name="Google Shape;68;p15" descr=""/>
          <p:cNvPicPr/>
          <p:nvPr/>
        </p:nvPicPr>
        <p:blipFill>
          <a:blip r:embed="rId1"/>
          <a:stretch/>
        </p:blipFill>
        <p:spPr>
          <a:xfrm>
            <a:off x="3594600" y="2381760"/>
            <a:ext cx="2096280" cy="2186640"/>
          </a:xfrm>
          <a:prstGeom prst="rect">
            <a:avLst/>
          </a:prstGeom>
          <a:ln>
            <a:noFill/>
          </a:ln>
        </p:spPr>
      </p:pic>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739</TotalTime>
  <Application>LibreOffice/6.0.7.3$Linux_X86_64 LibreOffice_project/00m0$Build-3</Application>
  <Words>5056</Words>
  <Paragraphs>288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Sara Rehmat</dc:creator>
  <dc:description/>
  <dc:language>en-US</dc:language>
  <cp:lastModifiedBy/>
  <dcterms:modified xsi:type="dcterms:W3CDTF">2022-05-27T22:48:36Z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63</vt:i4>
  </property>
</Properties>
</file>