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0" r:id="rId3"/>
    <p:sldId id="261" r:id="rId4"/>
    <p:sldId id="331" r:id="rId5"/>
    <p:sldId id="275" r:id="rId6"/>
    <p:sldId id="276" r:id="rId7"/>
    <p:sldId id="264" r:id="rId8"/>
    <p:sldId id="291" r:id="rId9"/>
    <p:sldId id="332" r:id="rId10"/>
    <p:sldId id="277" r:id="rId11"/>
    <p:sldId id="328" r:id="rId12"/>
    <p:sldId id="329" r:id="rId13"/>
    <p:sldId id="278" r:id="rId14"/>
    <p:sldId id="266" r:id="rId15"/>
    <p:sldId id="335" r:id="rId16"/>
    <p:sldId id="267" r:id="rId17"/>
    <p:sldId id="333" r:id="rId18"/>
    <p:sldId id="268" r:id="rId19"/>
    <p:sldId id="334" r:id="rId20"/>
    <p:sldId id="281" r:id="rId21"/>
    <p:sldId id="269" r:id="rId22"/>
    <p:sldId id="270" r:id="rId23"/>
    <p:sldId id="282" r:id="rId24"/>
    <p:sldId id="283" r:id="rId25"/>
    <p:sldId id="284" r:id="rId26"/>
    <p:sldId id="346" r:id="rId27"/>
    <p:sldId id="343" r:id="rId28"/>
    <p:sldId id="274" r:id="rId29"/>
    <p:sldId id="347" r:id="rId30"/>
    <p:sldId id="348" r:id="rId31"/>
    <p:sldId id="349" r:id="rId32"/>
    <p:sldId id="350" r:id="rId33"/>
    <p:sldId id="355" r:id="rId34"/>
    <p:sldId id="354" r:id="rId35"/>
    <p:sldId id="353" r:id="rId36"/>
    <p:sldId id="352" r:id="rId37"/>
    <p:sldId id="351" r:id="rId38"/>
    <p:sldId id="356" r:id="rId39"/>
    <p:sldId id="357" r:id="rId40"/>
    <p:sldId id="358" r:id="rId41"/>
    <p:sldId id="360" r:id="rId42"/>
    <p:sldId id="361" r:id="rId43"/>
    <p:sldId id="362" r:id="rId44"/>
    <p:sldId id="363" r:id="rId45"/>
    <p:sldId id="364" r:id="rId46"/>
    <p:sldId id="365" r:id="rId47"/>
    <p:sldId id="368" r:id="rId48"/>
    <p:sldId id="367" r:id="rId49"/>
    <p:sldId id="369" r:id="rId50"/>
    <p:sldId id="366" r:id="rId51"/>
    <p:sldId id="370" r:id="rId52"/>
    <p:sldId id="371" r:id="rId53"/>
    <p:sldId id="316" r:id="rId54"/>
    <p:sldId id="35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3/9/2024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761" y="2434149"/>
            <a:ext cx="10141459" cy="1248675"/>
          </a:xfrm>
          <a:prstGeom prst="rect">
            <a:avLst/>
          </a:prstGeom>
        </p:spPr>
        <p:txBody>
          <a:bodyPr wrap="square">
            <a:spAutoFit/>
          </a:bodyPr>
          <a:lstStyle/>
          <a:p>
            <a:pPr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3600" b="1" dirty="0" err="1">
                <a:effectLst/>
                <a:latin typeface="Times New Roman" panose="02020603050405020304" pitchFamily="18" charset="0"/>
                <a:ea typeface="Calibri" panose="020F0502020204030204" pitchFamily="34" charset="0"/>
                <a:cs typeface="Times New Roman" panose="02020603050405020304" pitchFamily="18" charset="0"/>
              </a:rPr>
              <a:t>Multiperspective</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Fraud Detection Method for Multi-Participant E-commerce Transactions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5552" y="1458268"/>
            <a:ext cx="10259122" cy="2812950"/>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rapidly evolving realm of e-commerce, transactions involving multiple participants present unique challenges in detecting and preventing fraud. This project introduces an innovative fraud detection method specifically crafted for multiparticipant e-commerce transactions. By integrating sophisticated techniques such as user behavior analysis, anomaly detection, and machine learning, our approach aims to provide a robust solution to enhance transaction security and safeguard against fraudulent activities in the digital marketplace.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05583" y="52739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33493089"/>
              </p:ext>
            </p:extLst>
          </p:nvPr>
        </p:nvGraphicFramePr>
        <p:xfrm>
          <a:off x="757310" y="937725"/>
          <a:ext cx="10677379" cy="5272660"/>
        </p:xfrm>
        <a:graphic>
          <a:graphicData uri="http://schemas.openxmlformats.org/drawingml/2006/table">
            <a:tbl>
              <a:tblPr firstRow="1" bandRow="1">
                <a:tableStyleId>{5C22544A-7EE6-4342-B048-85BDC9FD1C3A}</a:tableStyleId>
              </a:tblPr>
              <a:tblGrid>
                <a:gridCol w="847697">
                  <a:extLst>
                    <a:ext uri="{9D8B030D-6E8A-4147-A177-3AD203B41FA5}">
                      <a16:colId xmlns:a16="http://schemas.microsoft.com/office/drawing/2014/main" val="20000"/>
                    </a:ext>
                  </a:extLst>
                </a:gridCol>
                <a:gridCol w="1531783">
                  <a:extLst>
                    <a:ext uri="{9D8B030D-6E8A-4147-A177-3AD203B41FA5}">
                      <a16:colId xmlns:a16="http://schemas.microsoft.com/office/drawing/2014/main" val="20001"/>
                    </a:ext>
                  </a:extLst>
                </a:gridCol>
                <a:gridCol w="1791100">
                  <a:extLst>
                    <a:ext uri="{9D8B030D-6E8A-4147-A177-3AD203B41FA5}">
                      <a16:colId xmlns:a16="http://schemas.microsoft.com/office/drawing/2014/main" val="20002"/>
                    </a:ext>
                  </a:extLst>
                </a:gridCol>
                <a:gridCol w="1920890">
                  <a:extLst>
                    <a:ext uri="{9D8B030D-6E8A-4147-A177-3AD203B41FA5}">
                      <a16:colId xmlns:a16="http://schemas.microsoft.com/office/drawing/2014/main" val="20003"/>
                    </a:ext>
                  </a:extLst>
                </a:gridCol>
                <a:gridCol w="4585909">
                  <a:extLst>
                    <a:ext uri="{9D8B030D-6E8A-4147-A177-3AD203B41FA5}">
                      <a16:colId xmlns:a16="http://schemas.microsoft.com/office/drawing/2014/main" val="20004"/>
                    </a:ext>
                  </a:extLst>
                </a:gridCol>
              </a:tblGrid>
              <a:tr h="347721">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80318">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IEEE, 2023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Wangyang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Yu; Yadi Wang; Lu Liu;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Yisheng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 Bo Yuan; John Panneerselvam</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A </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Multiperspective</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 Fraud Detection Method for Multiparticipant E-Commerce Transactions</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article introduces a new fraud detection method for e-commerce, combining machine learning and process mining. It monitors real-time user behaviors, extracts features using abnormality analysis, and employs an SVM-based model. The approach proves effective in capturing dynamic fraudulent activities, offering a more efficient and timely fraud detection solution for e-commerce platforms.</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2336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SSRN </a:t>
                      </a:r>
                      <a:r>
                        <a:rPr lang="en-US" sz="1600" b="1" kern="1200" dirty="0">
                          <a:solidFill>
                            <a:schemeClr val="dk1"/>
                          </a:solidFill>
                          <a:effectLst/>
                          <a:latin typeface="+mn-lt"/>
                          <a:ea typeface="+mn-ea"/>
                          <a:cs typeface="+mn-cs"/>
                        </a:rPr>
                        <a:t>, 2020</a:t>
                      </a: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M.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Abdelrhim</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and A. Elsayed</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Effect of COVID-19 Spread on the e-commerce market: The case of the 5 largest e-commerce companies in the world.</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paper investigates how COVID-19 affected five major e-commerce companies globally: Amazon, Alibaba, Rakuten, Zalando, and ASOS. Using data from March 15 to May 25, 2020, it analyzes the daily stock returns of these companies in response to the pandemic. Results show that the number of COVID-19 cases and deaths significantly influenced their stock performance, with variations depending on the companies' countries of origin.</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18846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4087777"/>
              </p:ext>
            </p:extLst>
          </p:nvPr>
        </p:nvGraphicFramePr>
        <p:xfrm>
          <a:off x="848751" y="1023991"/>
          <a:ext cx="10494498" cy="5089047"/>
        </p:xfrm>
        <a:graphic>
          <a:graphicData uri="http://schemas.openxmlformats.org/drawingml/2006/table">
            <a:tbl>
              <a:tblPr firstRow="1" bandRow="1">
                <a:tableStyleId>{5C22544A-7EE6-4342-B048-85BDC9FD1C3A}</a:tableStyleId>
              </a:tblPr>
              <a:tblGrid>
                <a:gridCol w="833177">
                  <a:extLst>
                    <a:ext uri="{9D8B030D-6E8A-4147-A177-3AD203B41FA5}">
                      <a16:colId xmlns:a16="http://schemas.microsoft.com/office/drawing/2014/main" val="20000"/>
                    </a:ext>
                  </a:extLst>
                </a:gridCol>
                <a:gridCol w="1505547">
                  <a:extLst>
                    <a:ext uri="{9D8B030D-6E8A-4147-A177-3AD203B41FA5}">
                      <a16:colId xmlns:a16="http://schemas.microsoft.com/office/drawing/2014/main" val="20001"/>
                    </a:ext>
                  </a:extLst>
                </a:gridCol>
                <a:gridCol w="1760422">
                  <a:extLst>
                    <a:ext uri="{9D8B030D-6E8A-4147-A177-3AD203B41FA5}">
                      <a16:colId xmlns:a16="http://schemas.microsoft.com/office/drawing/2014/main" val="20002"/>
                    </a:ext>
                  </a:extLst>
                </a:gridCol>
                <a:gridCol w="1887990">
                  <a:extLst>
                    <a:ext uri="{9D8B030D-6E8A-4147-A177-3AD203B41FA5}">
                      <a16:colId xmlns:a16="http://schemas.microsoft.com/office/drawing/2014/main" val="20003"/>
                    </a:ext>
                  </a:extLst>
                </a:gridCol>
                <a:gridCol w="4507362">
                  <a:extLst>
                    <a:ext uri="{9D8B030D-6E8A-4147-A177-3AD203B41FA5}">
                      <a16:colId xmlns:a16="http://schemas.microsoft.com/office/drawing/2014/main" val="20004"/>
                    </a:ext>
                  </a:extLst>
                </a:gridCol>
              </a:tblGrid>
              <a:tr h="409427">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3958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Cogent. Bus. </a:t>
                      </a:r>
                      <a:r>
                        <a:rPr lang="en-US" sz="1800" b="0" kern="1200" dirty="0" err="1">
                          <a:solidFill>
                            <a:schemeClr val="dk1"/>
                          </a:solidFill>
                          <a:effectLst/>
                          <a:latin typeface="+mn-lt"/>
                          <a:ea typeface="+mn-ea"/>
                          <a:cs typeface="+mn-cs"/>
                        </a:rPr>
                        <a:t>Manag</a:t>
                      </a:r>
                      <a:r>
                        <a:rPr lang="en-US" sz="1800" b="0" kern="1200" dirty="0">
                          <a:solidFill>
                            <a:schemeClr val="dk1"/>
                          </a:solidFill>
                          <a:effectLst/>
                          <a:latin typeface="+mn-lt"/>
                          <a:ea typeface="+mn-ea"/>
                          <a:cs typeface="+mn-cs"/>
                        </a:rPr>
                        <a:t>., 2021</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mn-lt"/>
                          <a:ea typeface="+mn-ea"/>
                          <a:cs typeface="+mn-cs"/>
                        </a:rPr>
                        <a:t>P. Rao et al., </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e-commerce supply chain and environmental sustainability: An empirical investigation on the online retail sector</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study finds that green consumerism shapes attitudes toward e-commerce, influencing usage intention. Perceived ease of use and usefulness outweigh environmental concerns in driving intention, but negative environmental attitudes still impact usage intention despite ease and usefulness considerations.</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71675">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Info.  Econ., 2019</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mn-lt"/>
                          <a:ea typeface="+mn-ea"/>
                          <a:cs typeface="+mn-cs"/>
                        </a:rPr>
                        <a:t>E. A. </a:t>
                      </a:r>
                      <a:r>
                        <a:rPr lang="en-US" sz="1600" b="0" kern="1200" dirty="0" err="1">
                          <a:solidFill>
                            <a:schemeClr val="dk1"/>
                          </a:solidFill>
                          <a:effectLst/>
                          <a:latin typeface="+mn-lt"/>
                          <a:ea typeface="+mn-ea"/>
                          <a:cs typeface="+mn-cs"/>
                        </a:rPr>
                        <a:t>Minastireanu</a:t>
                      </a:r>
                      <a:r>
                        <a:rPr lang="en-US" sz="1600" b="0" kern="1200" dirty="0">
                          <a:solidFill>
                            <a:schemeClr val="dk1"/>
                          </a:solidFill>
                          <a:effectLst/>
                          <a:latin typeface="+mn-lt"/>
                          <a:ea typeface="+mn-ea"/>
                          <a:cs typeface="+mn-cs"/>
                        </a:rPr>
                        <a:t>, and G. </a:t>
                      </a:r>
                      <a:r>
                        <a:rPr lang="en-US" sz="1600" b="0" kern="1200" dirty="0" err="1">
                          <a:solidFill>
                            <a:schemeClr val="dk1"/>
                          </a:solidFill>
                          <a:effectLst/>
                          <a:latin typeface="+mn-lt"/>
                          <a:ea typeface="+mn-ea"/>
                          <a:cs typeface="+mn-cs"/>
                        </a:rPr>
                        <a:t>Mesnita</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Analysis of the Most Used Machine Learning Algorithms for Online Fraud Detection</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paper reviews research on fraud detection in online financial transactions, focusing on various algorithms used. It introduces a new approach to selecting fraud detection techniques based on criteria like accuracy, coverage, and costs.</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343980" y="39260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910682" y="1323478"/>
            <a:ext cx="10370635" cy="4613058"/>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current fraud detection systems for e-commerce transactions, the predominant reliance on rule-based approaches and manual reviews has proven to be static and labor-intensive. This often results in delays and increased operational costs. Although some systems incorporate machine learning, they face challenges in adapting to multiparticipant scenarios and dealing with fragmented data sources. This underscores the necessity for a more comprehensive and adaptive solution.</a:t>
            </a: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address these limitations, we propose integrating a Support Vector Machine (SVM) into the existing system. By introducing SVM, we aim to enhance the adaptability of the fraud detection mechanism in multiparticipant e-commerce transactions. SVM's proficiency in handling high-dimensional data and delineating complex decision boundaries makes it a suitable choice for improving accuracy and efficiency in fraud detection. This modification will contribute to creating a more responsive and adaptable solution, addressing the shortcomings of the current rule-based and manual review-heavy approach.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80601" y="698107"/>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791738" y="1333009"/>
            <a:ext cx="10872438" cy="4191981"/>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Sensitivity to Noise and Outliers: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can be sensitive to noise and outliers in the data. Outliers or mislabeled data points can significantly impact the placement of the decision boundary, affecting the overall model performance.</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Computational Intensity: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Training an SVM can be computationally intensive, especially when dealing with large datasets. The time complexity of SVM algorithms can make them less efficient compared to some other machine learning models, particularly on big data scenarios.</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Choice of Kernel: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performance of SVMs heavily relies on the choice of the kernel function. Selecting an inappropriate kernel or hyperparameter values can lead to suboptimal results. Tuning these parameters requires expertise and can be time-consuming.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2096A-1633-F6CF-1284-F0AF978CA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86E36-D8BC-F176-2FAD-F4322BA243EB}"/>
              </a:ext>
            </a:extLst>
          </p:cNvPr>
          <p:cNvSpPr txBox="1"/>
          <p:nvPr/>
        </p:nvSpPr>
        <p:spPr>
          <a:xfrm>
            <a:off x="1247509" y="530839"/>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a:extLst>
              <a:ext uri="{FF2B5EF4-FFF2-40B4-BE49-F238E27FC236}">
                <a16:creationId xmlns:a16="http://schemas.microsoft.com/office/drawing/2014/main" id="{3CAF2C9A-FB9A-3F0C-227A-5FC2CEAF2EEE}"/>
              </a:ext>
            </a:extLst>
          </p:cNvPr>
          <p:cNvSpPr/>
          <p:nvPr/>
        </p:nvSpPr>
        <p:spPr>
          <a:xfrm>
            <a:off x="722041" y="1111540"/>
            <a:ext cx="10747917" cy="55769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Limited Interpretability: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often provide accurate predictions, but the model itself may lack interpretability. Understanding how and why the model makes specific decisions can be challenging, especially in high-dimensional spaces.</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Memory Usage:</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especially in their non-linear form, can be memory-intensive, making them less suitable for deployment on resource-constrained devices or systems with limited memory.</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Binary Classification: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are inherently binary classifiers. While there are methods to extend them to handle multiple classes (e.g., one-vs-all), these extensions may not always perform as well as other models designed for multiclass classification.</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Preprocessing and Scaling: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are sensitive to the scale of input features. Therefore, proper preprocessing, including scaling, is essential. In scenarios where the features have different scales, normalization becomes crucial, and the absence of this step can lead to suboptimal results.</a:t>
            </a:r>
          </a:p>
          <a:p>
            <a:pPr lvl="0" algn="just">
              <a:lnSpc>
                <a:spcPct val="15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512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14146" y="651983"/>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60141" y="1240357"/>
            <a:ext cx="10671717" cy="4756238"/>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proposed method for detecting fraud in multiparticipant e-commerce transactions represents a holistic approach that addresses the shortcomings of existing systems. It begins with an in-depth analysis of user behaviors, leveraging advanced algorithms to establish normal activity patterns within the e-commerce environment. Through anomaly detection techniques, deviations from these patterns are identified, signaling potential instances of fraud. Key features extracted from these anomalies serve as critical indicators for fraudulent activities.</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heart of our method lies in the implementation of a ensemble classification model, meticulously trained on the extracted features to discern between legitimate and fraudulent transactions with high precision. This robust model not only enhances accuracy but also provides scalability and adaptability to varying transaction volumes and complexities.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0DE5-5FDC-9167-3453-0D819B0AF3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30466-6558-15DA-1453-A37D81D30482}"/>
              </a:ext>
            </a:extLst>
          </p:cNvPr>
          <p:cNvSpPr txBox="1"/>
          <p:nvPr/>
        </p:nvSpPr>
        <p:spPr>
          <a:xfrm>
            <a:off x="1214146" y="74378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12708CC-BDCA-BC70-21EC-DA227AB3C613}"/>
              </a:ext>
            </a:extLst>
          </p:cNvPr>
          <p:cNvSpPr/>
          <p:nvPr/>
        </p:nvSpPr>
        <p:spPr>
          <a:xfrm>
            <a:off x="760141" y="1563742"/>
            <a:ext cx="10671717" cy="2351285"/>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Crucially, our method emphasizes continuous learning and adaptation, ensuring its effectiveness against evolving fraud tactics over time. By integrating cutting-edge technologies and methodologies, our proposed approach seeks to significantly improve the security and trustworthiness of multiparticipant e-commerce transactions, safeguarding businesses and consumers alike in the digital marketplace.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764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31966" y="72782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27649" y="1694985"/>
            <a:ext cx="10536702" cy="4038093"/>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Enhanced Accuracy: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leveraging advanced algorithms and feature extraction techniques, our method improves the accuracy of fraud detection, reducing false positives and negatives.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Efficiency: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use of machine learning algorithms streamlines the detection process, enabling faster identification of fraudulent transactions and minimizing operational delays.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Adaptability: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method is designed to adapt to evolving fraud patterns and transactional dynamics, ensuring continued effectiveness in detecting new and emerging threats.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Scalability: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With the scalability of machine learning models, our method can efficiently handle large volumes of transactions, making it suitable for growing e-commerce platforms.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E4CDA-1D0B-FBE6-70BD-9A929B825C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60F33-CE8A-8C24-59C0-EA6BCC04C6D0}"/>
              </a:ext>
            </a:extLst>
          </p:cNvPr>
          <p:cNvSpPr txBox="1"/>
          <p:nvPr/>
        </p:nvSpPr>
        <p:spPr>
          <a:xfrm>
            <a:off x="1531966" y="72782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3A8FAC3-9743-54F4-37ED-7FD8D02782B4}"/>
              </a:ext>
            </a:extLst>
          </p:cNvPr>
          <p:cNvSpPr/>
          <p:nvPr/>
        </p:nvSpPr>
        <p:spPr>
          <a:xfrm>
            <a:off x="827649" y="1694985"/>
            <a:ext cx="10536702" cy="3935501"/>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Comprehensive Detection: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By integrating user behavior analysis, anomaly detection, and classification models, our method provides a comprehensive approach to fraud detection, covering a wide range of fraudulent activities.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Reduced Costs: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automation and efficiency of our method result in lower operational costs associated with manual reviews and fraud mitigation efforts.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Improved Trust: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effectively detecting and preventing fraudulent activities, our method enhances trust and confidence among consumers and businesses, fostering a secure e-commerce environment.</a:t>
            </a:r>
          </a:p>
        </p:txBody>
      </p:sp>
    </p:spTree>
    <p:extLst>
      <p:ext uri="{BB962C8B-B14F-4D97-AF65-F5344CB8AC3E}">
        <p14:creationId xmlns:p14="http://schemas.microsoft.com/office/powerpoint/2010/main" val="329562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FE615C-C601-619A-2D24-DAFC7166CCB1}"/>
              </a:ext>
            </a:extLst>
          </p:cNvPr>
          <p:cNvPicPr>
            <a:picLocks noChangeAspect="1"/>
          </p:cNvPicPr>
          <p:nvPr/>
        </p:nvPicPr>
        <p:blipFill>
          <a:blip r:embed="rId2"/>
          <a:stretch>
            <a:fillRect/>
          </a:stretch>
        </p:blipFill>
        <p:spPr>
          <a:xfrm>
            <a:off x="4167920" y="1964209"/>
            <a:ext cx="3152775" cy="3543300"/>
          </a:xfrm>
          <a:prstGeom prst="rect">
            <a:avLst/>
          </a:prstGeom>
          <a:ln>
            <a:noFill/>
          </a:ln>
          <a:effectLst>
            <a:softEdge rad="112500"/>
          </a:effectLst>
        </p:spPr>
      </p:pic>
    </p:spTree>
    <p:extLst>
      <p:ext uri="{BB962C8B-B14F-4D97-AF65-F5344CB8AC3E}">
        <p14:creationId xmlns:p14="http://schemas.microsoft.com/office/powerpoint/2010/main" val="1565346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- 8GB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8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1800" b="1" dirty="0">
                <a:latin typeface="Times New Roman" panose="02020603050405020304" pitchFamily="18" charset="0"/>
                <a:cs typeface="Times New Roman" panose="02020603050405020304" pitchFamily="18" charset="0"/>
              </a:rPr>
              <a:t>Functional Requirements</a:t>
            </a:r>
            <a:r>
              <a:rPr lang="en-US" sz="18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8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18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18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18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1800" b="1" dirty="0">
                <a:latin typeface="Times New Roman" panose="02020603050405020304" pitchFamily="18" charset="0"/>
                <a:cs typeface="Times New Roman" panose="02020603050405020304" pitchFamily="18" charset="0"/>
              </a:rPr>
              <a:t>Non-functional requirements</a:t>
            </a:r>
            <a:r>
              <a:rPr lang="en-US" sz="18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99DE-67EE-71EE-EE3D-12AE59058A3D}"/>
              </a:ext>
            </a:extLst>
          </p:cNvPr>
          <p:cNvSpPr txBox="1">
            <a:spLocks/>
          </p:cNvSpPr>
          <p:nvPr/>
        </p:nvSpPr>
        <p:spPr>
          <a:xfrm>
            <a:off x="1815152" y="622841"/>
            <a:ext cx="8570343" cy="631484"/>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9C188B-2929-E0A9-5326-585A92E295BC}"/>
              </a:ext>
            </a:extLst>
          </p:cNvPr>
          <p:cNvSpPr txBox="1">
            <a:spLocks/>
          </p:cNvSpPr>
          <p:nvPr/>
        </p:nvSpPr>
        <p:spPr>
          <a:xfrm>
            <a:off x="834928" y="733567"/>
            <a:ext cx="10522143" cy="539086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1. System:</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User</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1.1 Create Dataset:</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The e-commers dataset designated for classification is partitioned into training and testing sets, with a test size of 20-30%.</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1.2 Pre-processing:</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Dataset undergo data cleaning and data preprocessing, ensuring they are in the appropriate format for model training.</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1.3 Training:</a:t>
            </a:r>
          </a:p>
          <a:p>
            <a:pPr marL="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The pre-processed training dataset is employed to train the model, utilizing the ensemble algorithm and incorporating various ensemble learning methods to enhance performance.</a:t>
            </a:r>
          </a:p>
        </p:txBody>
      </p:sp>
    </p:spTree>
    <p:extLst>
      <p:ext uri="{BB962C8B-B14F-4D97-AF65-F5344CB8AC3E}">
        <p14:creationId xmlns:p14="http://schemas.microsoft.com/office/powerpoint/2010/main" val="3159498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Modules</a:t>
            </a:r>
            <a:endParaRPr lang="en-US" sz="3600" b="1" dirty="0"/>
          </a:p>
        </p:txBody>
      </p:sp>
      <p:sp>
        <p:nvSpPr>
          <p:cNvPr id="6" name="Rectangle 5"/>
          <p:cNvSpPr/>
          <p:nvPr/>
        </p:nvSpPr>
        <p:spPr>
          <a:xfrm>
            <a:off x="1048215" y="1761266"/>
            <a:ext cx="9967115" cy="4197559"/>
          </a:xfrm>
          <a:prstGeom prst="rect">
            <a:avLst/>
          </a:prstGeom>
        </p:spPr>
        <p:txBody>
          <a:bodyPr wrap="square">
            <a:spAutoFit/>
          </a:bodyPr>
          <a:lstStyle/>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1.4 Classification:</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The model generates results by classifying e-commers values categories, distinguishing between fraud and not fraud cases.</a:t>
            </a: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2. User:</a:t>
            </a: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2.1 Provide Input:</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Users are required to provide a input values for classification, providing the input data for the model.</a:t>
            </a:r>
          </a:p>
          <a:p>
            <a:pPr marL="0"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2.2 View Results:</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Users can view the results of the classification, gaining insights into the model's determination of whether the provided input is fraud or not. </a:t>
            </a:r>
          </a:p>
        </p:txBody>
      </p:sp>
    </p:spTree>
    <p:extLst>
      <p:ext uri="{BB962C8B-B14F-4D97-AF65-F5344CB8AC3E}">
        <p14:creationId xmlns:p14="http://schemas.microsoft.com/office/powerpoint/2010/main" val="1927723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7" name="Picture 6">
            <a:extLst>
              <a:ext uri="{FF2B5EF4-FFF2-40B4-BE49-F238E27FC236}">
                <a16:creationId xmlns:a16="http://schemas.microsoft.com/office/drawing/2014/main" id="{6B495BBD-37E4-64E9-D53A-539A28C7D466}"/>
              </a:ext>
            </a:extLst>
          </p:cNvPr>
          <p:cNvPicPr>
            <a:picLocks noChangeAspect="1"/>
          </p:cNvPicPr>
          <p:nvPr/>
        </p:nvPicPr>
        <p:blipFill>
          <a:blip r:embed="rId2"/>
          <a:stretch>
            <a:fillRect/>
          </a:stretch>
        </p:blipFill>
        <p:spPr>
          <a:xfrm>
            <a:off x="3490332" y="1628774"/>
            <a:ext cx="4873083" cy="411410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68CC36-EE30-DDC6-29D0-D3D7A69DC76D}"/>
              </a:ext>
            </a:extLst>
          </p:cNvPr>
          <p:cNvSpPr/>
          <p:nvPr/>
        </p:nvSpPr>
        <p:spPr>
          <a:xfrm>
            <a:off x="4848889" y="694146"/>
            <a:ext cx="2076209" cy="458074"/>
          </a:xfrm>
          <a:prstGeom prst="rect">
            <a:avLst/>
          </a:prstGeom>
        </p:spPr>
        <p:txBody>
          <a:bodyPr wrap="none">
            <a:spAutoFit/>
          </a:bodyPr>
          <a:lstStyle/>
          <a:p>
            <a:pPr algn="ctr">
              <a:lnSpc>
                <a:spcPct val="150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SYSTEM DESIGN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2226013-5CAB-21CC-2A32-BA6E51D0930A}"/>
              </a:ext>
            </a:extLst>
          </p:cNvPr>
          <p:cNvSpPr/>
          <p:nvPr/>
        </p:nvSpPr>
        <p:spPr>
          <a:xfrm>
            <a:off x="722811" y="1257285"/>
            <a:ext cx="5373189" cy="4766946"/>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0"/>
              </a:spcAft>
            </a:pPr>
            <a:r>
              <a:rPr lang="en-US" kern="150" dirty="0">
                <a:latin typeface="Times New Roman" panose="02020603050405020304" pitchFamily="18" charset="0"/>
                <a:ea typeface="DejaVu Sans"/>
                <a:cs typeface="DejaVu Sans"/>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IN" kern="150" dirty="0">
              <a:latin typeface="Liberation Serif"/>
              <a:ea typeface="DejaVu Sans"/>
              <a:cs typeface="DejaVu Sans"/>
            </a:endParaRPr>
          </a:p>
        </p:txBody>
      </p:sp>
      <p:pic>
        <p:nvPicPr>
          <p:cNvPr id="5" name="Picture 4">
            <a:extLst>
              <a:ext uri="{FF2B5EF4-FFF2-40B4-BE49-F238E27FC236}">
                <a16:creationId xmlns:a16="http://schemas.microsoft.com/office/drawing/2014/main" id="{988B1B79-391B-B83C-7B1C-3EBC454FFE6E}"/>
              </a:ext>
            </a:extLst>
          </p:cNvPr>
          <p:cNvPicPr>
            <a:picLocks noChangeAspect="1"/>
          </p:cNvPicPr>
          <p:nvPr/>
        </p:nvPicPr>
        <p:blipFill>
          <a:blip r:embed="rId2"/>
          <a:stretch>
            <a:fillRect/>
          </a:stretch>
        </p:blipFill>
        <p:spPr>
          <a:xfrm>
            <a:off x="6423953" y="1424053"/>
            <a:ext cx="4844269" cy="4600178"/>
          </a:xfrm>
          <a:prstGeom prst="rect">
            <a:avLst/>
          </a:prstGeom>
        </p:spPr>
      </p:pic>
    </p:spTree>
    <p:extLst>
      <p:ext uri="{BB962C8B-B14F-4D97-AF65-F5344CB8AC3E}">
        <p14:creationId xmlns:p14="http://schemas.microsoft.com/office/powerpoint/2010/main" val="236081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45365" y="47725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687658" y="803774"/>
            <a:ext cx="10816683" cy="557697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rPr>
              <a:t>In the realm of e-commerce, where transactions involve multiple participants such as buyers, sellers, and intermediaries, the detection of fraudulent activities presents a significant challenge. To address this issue, our proposed method focuses on a Mult perspective approach aimed at enhancing fraud detection accuracy and efficiency. </a:t>
            </a:r>
          </a:p>
          <a:p>
            <a:pPr algn="just">
              <a:lnSpc>
                <a:spcPct val="150000"/>
              </a:lnSpc>
            </a:pPr>
            <a:r>
              <a:rPr lang="en-US" sz="2000" dirty="0">
                <a:effectLst/>
                <a:latin typeface="Times New Roman" panose="02020603050405020304" pitchFamily="18" charset="0"/>
                <a:ea typeface="Calibri" panose="020F0502020204030204" pitchFamily="34" charset="0"/>
              </a:rPr>
              <a:t>The first step involves the detection of user behaviors, wherein we leverage various techniques such as behavioral analysis and examination of transaction histories to gain insights into normal user behavior patterns. By understanding typical user interactions within the e-commerce ecosystem, we establish a baseline against which abnormal behaviors can be identified.</a:t>
            </a:r>
          </a:p>
          <a:p>
            <a:pPr algn="just">
              <a:lnSpc>
                <a:spcPct val="150000"/>
              </a:lnSpc>
            </a:pPr>
            <a:r>
              <a:rPr lang="en-US" sz="2000" dirty="0">
                <a:effectLst/>
                <a:latin typeface="Times New Roman" panose="02020603050405020304" pitchFamily="18" charset="0"/>
                <a:ea typeface="Calibri" panose="020F0502020204030204" pitchFamily="34" charset="0"/>
              </a:rPr>
              <a:t>Subsequently, we delve into the analysis of abnormalities for feature extraction. Utilizing sophisticated anomaly detection algorithms, we scrutinize transaction data to uncover irregular patterns indicative of potential fraudulent activities. This process allows us to extract important features that serve as key indicators for fraud detection.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BC3B7C-492C-BBBF-24A7-A1E4284C0E2D}"/>
              </a:ext>
            </a:extLst>
          </p:cNvPr>
          <p:cNvSpPr/>
          <p:nvPr/>
        </p:nvSpPr>
        <p:spPr>
          <a:xfrm>
            <a:off x="910382" y="848820"/>
            <a:ext cx="10329704" cy="1908215"/>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Class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0"/>
              </a:spcAft>
              <a:tabLst>
                <a:tab pos="1573530" algn="l"/>
              </a:tabLst>
            </a:pPr>
            <a:r>
              <a:rPr lang="en-IN" dirty="0">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4" name="Picture 3">
            <a:extLst>
              <a:ext uri="{FF2B5EF4-FFF2-40B4-BE49-F238E27FC236}">
                <a16:creationId xmlns:a16="http://schemas.microsoft.com/office/drawing/2014/main" id="{FFB0EF51-0CCE-7102-65AB-B544E617DC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0610" y="2757035"/>
            <a:ext cx="8027452" cy="3298947"/>
          </a:xfrm>
          <a:prstGeom prst="rect">
            <a:avLst/>
          </a:prstGeom>
          <a:noFill/>
          <a:ln>
            <a:noFill/>
          </a:ln>
        </p:spPr>
      </p:pic>
    </p:spTree>
    <p:extLst>
      <p:ext uri="{BB962C8B-B14F-4D97-AF65-F5344CB8AC3E}">
        <p14:creationId xmlns:p14="http://schemas.microsoft.com/office/powerpoint/2010/main" val="127717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C726F0-E57F-D4E2-26FB-F53DB450C14B}"/>
              </a:ext>
            </a:extLst>
          </p:cNvPr>
          <p:cNvSpPr/>
          <p:nvPr/>
        </p:nvSpPr>
        <p:spPr>
          <a:xfrm>
            <a:off x="1149533" y="1554480"/>
            <a:ext cx="4245428" cy="3985706"/>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Bef>
                <a:spcPts val="120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p:txBody>
      </p:sp>
      <p:pic>
        <p:nvPicPr>
          <p:cNvPr id="4" name="Picture 3">
            <a:extLst>
              <a:ext uri="{FF2B5EF4-FFF2-40B4-BE49-F238E27FC236}">
                <a16:creationId xmlns:a16="http://schemas.microsoft.com/office/drawing/2014/main" id="{3D2E39AB-7C74-09D4-C759-F726FDBD1948}"/>
              </a:ext>
            </a:extLst>
          </p:cNvPr>
          <p:cNvPicPr>
            <a:picLocks noChangeAspect="1"/>
          </p:cNvPicPr>
          <p:nvPr/>
        </p:nvPicPr>
        <p:blipFill>
          <a:blip r:embed="rId2"/>
          <a:stretch>
            <a:fillRect/>
          </a:stretch>
        </p:blipFill>
        <p:spPr>
          <a:xfrm>
            <a:off x="5603692" y="1123950"/>
            <a:ext cx="5438775" cy="4610100"/>
          </a:xfrm>
          <a:prstGeom prst="rect">
            <a:avLst/>
          </a:prstGeom>
        </p:spPr>
      </p:pic>
    </p:spTree>
    <p:extLst>
      <p:ext uri="{BB962C8B-B14F-4D97-AF65-F5344CB8AC3E}">
        <p14:creationId xmlns:p14="http://schemas.microsoft.com/office/powerpoint/2010/main" val="2952908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7AD70B-00DB-91FD-F231-403D2A4962DC}"/>
              </a:ext>
            </a:extLst>
          </p:cNvPr>
          <p:cNvSpPr/>
          <p:nvPr/>
        </p:nvSpPr>
        <p:spPr>
          <a:xfrm>
            <a:off x="900333" y="904339"/>
            <a:ext cx="5195668" cy="4766946"/>
          </a:xfrm>
          <a:prstGeom prst="rect">
            <a:avLst/>
          </a:prstGeom>
        </p:spPr>
        <p:txBody>
          <a:bodyPr wrap="square">
            <a:spAutoFit/>
          </a:bodyPr>
          <a:lstStyle/>
          <a:p>
            <a:pPr algn="just">
              <a:lnSpc>
                <a:spcPct val="150000"/>
              </a:lnSpc>
              <a:spcBef>
                <a:spcPts val="1200"/>
              </a:spcBef>
              <a:spcAft>
                <a:spcPts val="0"/>
              </a:spcAft>
              <a:tabLst>
                <a:tab pos="157353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pPr>
            <a:r>
              <a:rPr lang="en-IN" dirty="0">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pic>
        <p:nvPicPr>
          <p:cNvPr id="4" name="Picture 3">
            <a:extLst>
              <a:ext uri="{FF2B5EF4-FFF2-40B4-BE49-F238E27FC236}">
                <a16:creationId xmlns:a16="http://schemas.microsoft.com/office/drawing/2014/main" id="{2D0A5743-482C-D661-1280-F67184027B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6975" y="1083212"/>
            <a:ext cx="4892773" cy="4895557"/>
          </a:xfrm>
          <a:prstGeom prst="rect">
            <a:avLst/>
          </a:prstGeom>
          <a:noFill/>
          <a:ln>
            <a:noFill/>
          </a:ln>
        </p:spPr>
      </p:pic>
    </p:spTree>
    <p:extLst>
      <p:ext uri="{BB962C8B-B14F-4D97-AF65-F5344CB8AC3E}">
        <p14:creationId xmlns:p14="http://schemas.microsoft.com/office/powerpoint/2010/main" val="167178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684FB7-62DA-F2E4-78E3-4BD524529801}"/>
              </a:ext>
            </a:extLst>
          </p:cNvPr>
          <p:cNvSpPr/>
          <p:nvPr/>
        </p:nvSpPr>
        <p:spPr>
          <a:xfrm>
            <a:off x="1138478" y="1059586"/>
            <a:ext cx="9431383" cy="1908215"/>
          </a:xfrm>
          <a:prstGeom prst="rect">
            <a:avLst/>
          </a:prstGeom>
        </p:spPr>
        <p:txBody>
          <a:bodyPr wrap="square">
            <a:spAutoFit/>
          </a:bodyPr>
          <a:lstStyle/>
          <a:p>
            <a:pPr>
              <a:lnSpc>
                <a:spcPct val="150000"/>
              </a:lnSpc>
              <a:spcBef>
                <a:spcPts val="1200"/>
              </a:spcBef>
            </a:pPr>
            <a:r>
              <a:rPr lang="en-IN" b="1" dirty="0">
                <a:latin typeface="Times New Roman" panose="02020603050405020304" pitchFamily="18" charset="0"/>
                <a:ea typeface="Times New Roman" panose="02020603050405020304" pitchFamily="18" charset="0"/>
              </a:rPr>
              <a:t>DEPLOYMENT DIAGRAM</a:t>
            </a:r>
            <a:endParaRPr lang="en-IN" dirty="0">
              <a:latin typeface="Times New Roman" panose="02020603050405020304" pitchFamily="18" charset="0"/>
              <a:ea typeface="Times New Roman" panose="02020603050405020304" pitchFamily="18" charset="0"/>
            </a:endParaRPr>
          </a:p>
          <a:p>
            <a:pPr algn="just">
              <a:lnSpc>
                <a:spcPct val="150000"/>
              </a:lnSpc>
              <a:spcBef>
                <a:spcPts val="120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pic>
        <p:nvPicPr>
          <p:cNvPr id="4" name="Picture 3">
            <a:extLst>
              <a:ext uri="{FF2B5EF4-FFF2-40B4-BE49-F238E27FC236}">
                <a16:creationId xmlns:a16="http://schemas.microsoft.com/office/drawing/2014/main" id="{25A2BFD1-6042-3300-F9C4-7A355187C8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0493" y="3150681"/>
            <a:ext cx="7596554" cy="2968765"/>
          </a:xfrm>
          <a:prstGeom prst="rect">
            <a:avLst/>
          </a:prstGeom>
          <a:noFill/>
          <a:ln>
            <a:noFill/>
          </a:ln>
        </p:spPr>
      </p:pic>
    </p:spTree>
    <p:extLst>
      <p:ext uri="{BB962C8B-B14F-4D97-AF65-F5344CB8AC3E}">
        <p14:creationId xmlns:p14="http://schemas.microsoft.com/office/powerpoint/2010/main" val="3084516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4D059A-0D73-F383-3F1F-5E7464C91045}"/>
              </a:ext>
            </a:extLst>
          </p:cNvPr>
          <p:cNvSpPr/>
          <p:nvPr/>
        </p:nvSpPr>
        <p:spPr>
          <a:xfrm>
            <a:off x="814251" y="1133189"/>
            <a:ext cx="5281749" cy="3520451"/>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20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pic>
        <p:nvPicPr>
          <p:cNvPr id="4" name="Picture 3">
            <a:extLst>
              <a:ext uri="{FF2B5EF4-FFF2-40B4-BE49-F238E27FC236}">
                <a16:creationId xmlns:a16="http://schemas.microsoft.com/office/drawing/2014/main" id="{0DB7CF19-03BC-C8EF-84BB-576F2F09A86C}"/>
              </a:ext>
            </a:extLst>
          </p:cNvPr>
          <p:cNvPicPr>
            <a:picLocks noChangeAspect="1"/>
          </p:cNvPicPr>
          <p:nvPr/>
        </p:nvPicPr>
        <p:blipFill>
          <a:blip r:embed="rId2"/>
          <a:stretch>
            <a:fillRect/>
          </a:stretch>
        </p:blipFill>
        <p:spPr>
          <a:xfrm>
            <a:off x="6274191" y="1133189"/>
            <a:ext cx="5103558" cy="4762500"/>
          </a:xfrm>
          <a:prstGeom prst="rect">
            <a:avLst/>
          </a:prstGeom>
        </p:spPr>
      </p:pic>
    </p:spTree>
    <p:extLst>
      <p:ext uri="{BB962C8B-B14F-4D97-AF65-F5344CB8AC3E}">
        <p14:creationId xmlns:p14="http://schemas.microsoft.com/office/powerpoint/2010/main" val="3015457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9565CE-5136-9B91-B97B-0EB8294CEA40}"/>
              </a:ext>
            </a:extLst>
          </p:cNvPr>
          <p:cNvSpPr/>
          <p:nvPr/>
        </p:nvSpPr>
        <p:spPr>
          <a:xfrm>
            <a:off x="835562" y="796835"/>
            <a:ext cx="3609829" cy="4766946"/>
          </a:xfrm>
          <a:prstGeom prst="rect">
            <a:avLst/>
          </a:prstGeom>
        </p:spPr>
        <p:txBody>
          <a:bodyPr wrap="square">
            <a:spAutoFit/>
          </a:bodyPr>
          <a:lstStyle/>
          <a:p>
            <a:pPr algn="just">
              <a:lnSpc>
                <a:spcPct val="150000"/>
              </a:lnSpc>
              <a:spcBef>
                <a:spcPts val="1200"/>
              </a:spcBef>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Bef>
                <a:spcPts val="120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latin typeface="Times New Roman" panose="02020603050405020304" pitchFamily="18" charset="0"/>
                <a:ea typeface="Calibri" panose="020F0502020204030204" pitchFamily="34" charset="0"/>
                <a:cs typeface="Times New Roman" panose="02020603050405020304" pitchFamily="18" charset="0"/>
              </a:rPr>
              <a:t>c</a:t>
            </a:r>
            <a:r>
              <a:rPr lang="en-IN" dirty="0">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pic>
        <p:nvPicPr>
          <p:cNvPr id="4" name="Picture 3">
            <a:extLst>
              <a:ext uri="{FF2B5EF4-FFF2-40B4-BE49-F238E27FC236}">
                <a16:creationId xmlns:a16="http://schemas.microsoft.com/office/drawing/2014/main" id="{D5CBE185-0416-65F7-6E71-7B1EBA452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3016" y="945686"/>
            <a:ext cx="6573422" cy="4934609"/>
          </a:xfrm>
          <a:prstGeom prst="rect">
            <a:avLst/>
          </a:prstGeom>
          <a:noFill/>
          <a:ln>
            <a:noFill/>
          </a:ln>
        </p:spPr>
      </p:pic>
    </p:spTree>
    <p:extLst>
      <p:ext uri="{BB962C8B-B14F-4D97-AF65-F5344CB8AC3E}">
        <p14:creationId xmlns:p14="http://schemas.microsoft.com/office/powerpoint/2010/main" val="809845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D8DE7B-6933-4A1F-8A1C-0782A56F75BB}"/>
              </a:ext>
            </a:extLst>
          </p:cNvPr>
          <p:cNvSpPr/>
          <p:nvPr/>
        </p:nvSpPr>
        <p:spPr>
          <a:xfrm>
            <a:off x="1045029" y="1584688"/>
            <a:ext cx="9862457" cy="3831818"/>
          </a:xfrm>
          <a:prstGeom prst="rect">
            <a:avLst/>
          </a:prstGeom>
        </p:spPr>
        <p:txBody>
          <a:bodyPr wrap="square">
            <a:spAutoFit/>
          </a:bodyPr>
          <a:lstStyle/>
          <a:p>
            <a:pPr algn="just">
              <a:lnSpc>
                <a:spcPct val="150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ER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2020093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7FDE0-DFB6-6DA5-83A9-3B1406F60F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7108" y="1310445"/>
            <a:ext cx="9298744" cy="4546600"/>
          </a:xfrm>
          <a:prstGeom prst="rect">
            <a:avLst/>
          </a:prstGeom>
          <a:noFill/>
          <a:ln>
            <a:noFill/>
          </a:ln>
        </p:spPr>
      </p:pic>
    </p:spTree>
    <p:extLst>
      <p:ext uri="{BB962C8B-B14F-4D97-AF65-F5344CB8AC3E}">
        <p14:creationId xmlns:p14="http://schemas.microsoft.com/office/powerpoint/2010/main" val="4184792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4994C2-219E-8BFE-610A-734EAA236F48}"/>
              </a:ext>
            </a:extLst>
          </p:cNvPr>
          <p:cNvSpPr/>
          <p:nvPr/>
        </p:nvSpPr>
        <p:spPr>
          <a:xfrm>
            <a:off x="858130" y="772342"/>
            <a:ext cx="10494498" cy="2951064"/>
          </a:xfrm>
          <a:prstGeom prst="rect">
            <a:avLst/>
          </a:prstGeom>
        </p:spPr>
        <p:txBody>
          <a:bodyPr wrap="square">
            <a:spAutoFit/>
          </a:bodyPr>
          <a:lstStyle/>
          <a:p>
            <a:pPr algn="just">
              <a:lnSpc>
                <a:spcPct val="150000"/>
              </a:lnSpc>
              <a:spcAft>
                <a:spcPts val="0"/>
              </a:spcAft>
            </a:pPr>
            <a:r>
              <a:rPr lang="en-IN" b="1" dirty="0">
                <a:latin typeface="Times New Roman" panose="02020603050405020304" pitchFamily="18" charset="0"/>
                <a:ea typeface="Calibri" panose="020F0502020204030204" pitchFamily="34" charset="0"/>
                <a:cs typeface="Times New Roman" panose="02020603050405020304" pitchFamily="18" charset="0"/>
              </a:rPr>
              <a:t>DFD Diagram:</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2691870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D23941-A412-92D6-471F-F93D837EC4A6}"/>
              </a:ext>
            </a:extLst>
          </p:cNvPr>
          <p:cNvPicPr>
            <a:picLocks noChangeAspect="1"/>
          </p:cNvPicPr>
          <p:nvPr/>
        </p:nvPicPr>
        <p:blipFill>
          <a:blip r:embed="rId2"/>
          <a:stretch>
            <a:fillRect/>
          </a:stretch>
        </p:blipFill>
        <p:spPr>
          <a:xfrm>
            <a:off x="1097281" y="745589"/>
            <a:ext cx="10236590" cy="5340070"/>
          </a:xfrm>
          <a:prstGeom prst="rect">
            <a:avLst/>
          </a:prstGeom>
        </p:spPr>
      </p:pic>
    </p:spTree>
    <p:extLst>
      <p:ext uri="{BB962C8B-B14F-4D97-AF65-F5344CB8AC3E}">
        <p14:creationId xmlns:p14="http://schemas.microsoft.com/office/powerpoint/2010/main" val="68533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4AB6-9FBF-6AE0-8DB3-0EE190999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C4B36-7368-FA91-1E8B-A1D22C1B0E25}"/>
              </a:ext>
            </a:extLst>
          </p:cNvPr>
          <p:cNvSpPr txBox="1"/>
          <p:nvPr/>
        </p:nvSpPr>
        <p:spPr>
          <a:xfrm>
            <a:off x="1645365" y="47725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a:extLst>
              <a:ext uri="{FF2B5EF4-FFF2-40B4-BE49-F238E27FC236}">
                <a16:creationId xmlns:a16="http://schemas.microsoft.com/office/drawing/2014/main" id="{6E83D5A7-8038-267D-501D-DA866CFB5ED6}"/>
              </a:ext>
            </a:extLst>
          </p:cNvPr>
          <p:cNvSpPr/>
          <p:nvPr/>
        </p:nvSpPr>
        <p:spPr>
          <a:xfrm>
            <a:off x="836341" y="1102177"/>
            <a:ext cx="10448694" cy="465364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rPr>
              <a:t>Finally, we employ an ensemble classification model to implement our fraud detection mechanism, avoiding reliance on a specific algorithm. Instead, we leverage the strengths of ensemble algorithms, such as Random Forest, Gradient Boosting, or AdaBoost. By feeding the extracted features into the ensemble model, we train it to discern between legitimate and fraudulent behaviors in multiparticipant e-commerce transactions. Ensemble methods are particularly well-suited for this task due to their ability to handle high-dimensional data and capture complex decision boundaries through the combination of diverse base models.</a:t>
            </a:r>
          </a:p>
          <a:p>
            <a:pPr algn="just">
              <a:lnSpc>
                <a:spcPct val="150000"/>
              </a:lnSpc>
            </a:pPr>
            <a:r>
              <a:rPr lang="en-US" sz="2000" b="1" dirty="0">
                <a:effectLst/>
                <a:latin typeface="Times New Roman" panose="02020603050405020304" pitchFamily="18" charset="0"/>
                <a:ea typeface="Calibri" panose="020F0502020204030204" pitchFamily="34" charset="0"/>
              </a:rPr>
              <a:t>Keywords: </a:t>
            </a:r>
            <a:r>
              <a:rPr lang="en-US" sz="2000" dirty="0">
                <a:effectLst/>
                <a:latin typeface="Times New Roman" panose="02020603050405020304" pitchFamily="18" charset="0"/>
                <a:ea typeface="Calibri" panose="020F0502020204030204" pitchFamily="34" charset="0"/>
              </a:rPr>
              <a:t>Multiparticipant E-commerce Transactions, Fraud Detection, User Behaviors, Abnormalities Analysis, Ensemble Classification Model, Random Forest, Gradient Boosting, AdaBoost</a:t>
            </a:r>
            <a:endParaRPr lang="en-US" sz="2000" dirty="0">
              <a:latin typeface="Times New Roman" panose="02020603050405020304" pitchFamily="18" charset="0"/>
            </a:endParaRPr>
          </a:p>
        </p:txBody>
      </p:sp>
    </p:spTree>
    <p:extLst>
      <p:ext uri="{BB962C8B-B14F-4D97-AF65-F5344CB8AC3E}">
        <p14:creationId xmlns:p14="http://schemas.microsoft.com/office/powerpoint/2010/main" val="3419246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B23054-957F-7ABF-174E-DC37C79F03A5}"/>
              </a:ext>
            </a:extLst>
          </p:cNvPr>
          <p:cNvPicPr>
            <a:picLocks noChangeAspect="1"/>
          </p:cNvPicPr>
          <p:nvPr/>
        </p:nvPicPr>
        <p:blipFill>
          <a:blip r:embed="rId2"/>
          <a:stretch>
            <a:fillRect/>
          </a:stretch>
        </p:blipFill>
        <p:spPr>
          <a:xfrm>
            <a:off x="984738" y="717452"/>
            <a:ext cx="10142807" cy="5430130"/>
          </a:xfrm>
          <a:prstGeom prst="rect">
            <a:avLst/>
          </a:prstGeom>
        </p:spPr>
      </p:pic>
    </p:spTree>
    <p:extLst>
      <p:ext uri="{BB962C8B-B14F-4D97-AF65-F5344CB8AC3E}">
        <p14:creationId xmlns:p14="http://schemas.microsoft.com/office/powerpoint/2010/main" val="4137316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Result</a:t>
            </a:r>
            <a:endParaRPr lang="en-US" sz="3600" b="1" dirty="0"/>
          </a:p>
        </p:txBody>
      </p:sp>
      <p:sp>
        <p:nvSpPr>
          <p:cNvPr id="4" name="TextBox 3">
            <a:extLst>
              <a:ext uri="{FF2B5EF4-FFF2-40B4-BE49-F238E27FC236}">
                <a16:creationId xmlns:a16="http://schemas.microsoft.com/office/drawing/2014/main" id="{0C269A05-E4CC-0794-9AC8-90C357C8B4C8}"/>
              </a:ext>
            </a:extLst>
          </p:cNvPr>
          <p:cNvSpPr txBox="1"/>
          <p:nvPr/>
        </p:nvSpPr>
        <p:spPr>
          <a:xfrm>
            <a:off x="1181685" y="1546109"/>
            <a:ext cx="10199077" cy="2540888"/>
          </a:xfrm>
          <a:prstGeom prst="rect">
            <a:avLst/>
          </a:prstGeom>
          <a:noFill/>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our multi-perspective Fraud Detection project, we evaluated Random Forest, Gradient Boosting, and AdaBoost algorithms, ultimately selecting Random Forest as our final model due to its superior performance in accuracy, handling of complex data, and robust fraud detection capabilities. Despite the strengths of Gradient Boosting and AdaBoost, Random Forest's ability to effectively manage overfitting and its efficiency in processing and classifying transactional data made it the most suitable choice for our system. This decision supports our goal to provide a reliable, scalable, and highly urate fraud detection solution.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8796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1FECC-BD7C-0EC3-9B26-E78B9F4715AC}"/>
              </a:ext>
            </a:extLst>
          </p:cNvPr>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Output Screens</a:t>
            </a:r>
          </a:p>
          <a:p>
            <a:endParaRPr lang="en-US" sz="3600" b="1" dirty="0"/>
          </a:p>
        </p:txBody>
      </p:sp>
      <p:sp>
        <p:nvSpPr>
          <p:cNvPr id="4" name="TextBox 3">
            <a:extLst>
              <a:ext uri="{FF2B5EF4-FFF2-40B4-BE49-F238E27FC236}">
                <a16:creationId xmlns:a16="http://schemas.microsoft.com/office/drawing/2014/main" id="{DF127DED-E851-9D98-D432-992BC24E16AE}"/>
              </a:ext>
            </a:extLst>
          </p:cNvPr>
          <p:cNvSpPr txBox="1"/>
          <p:nvPr/>
        </p:nvSpPr>
        <p:spPr>
          <a:xfrm>
            <a:off x="1002323" y="1255104"/>
            <a:ext cx="6112412"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REGISTRATION AND LOGIN PAGE:</a:t>
            </a:r>
            <a:endParaRPr lang="en-IN" sz="14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403C966C-1D04-CC1F-FBAD-72E5D96A0C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283" y="2084973"/>
            <a:ext cx="6850966" cy="3865661"/>
          </a:xfrm>
          <a:prstGeom prst="rect">
            <a:avLst/>
          </a:prstGeom>
          <a:noFill/>
          <a:ln>
            <a:noFill/>
          </a:ln>
        </p:spPr>
      </p:pic>
    </p:spTree>
    <p:extLst>
      <p:ext uri="{BB962C8B-B14F-4D97-AF65-F5344CB8AC3E}">
        <p14:creationId xmlns:p14="http://schemas.microsoft.com/office/powerpoint/2010/main" val="195346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E5561-8628-78C2-6B91-4509AF9EA580}"/>
              </a:ext>
            </a:extLst>
          </p:cNvPr>
          <p:cNvSpPr txBox="1"/>
          <p:nvPr/>
        </p:nvSpPr>
        <p:spPr>
          <a:xfrm>
            <a:off x="1100797" y="903413"/>
            <a:ext cx="6112412"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REGISTRATION PAGE:</a:t>
            </a:r>
            <a:endParaRPr lang="en-IN" sz="1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41FEDE27-094E-3D0A-CD70-BD6A7C3474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817687"/>
            <a:ext cx="5731510" cy="4136900"/>
          </a:xfrm>
          <a:prstGeom prst="rect">
            <a:avLst/>
          </a:prstGeom>
          <a:noFill/>
          <a:ln>
            <a:noFill/>
          </a:ln>
        </p:spPr>
      </p:pic>
    </p:spTree>
    <p:extLst>
      <p:ext uri="{BB962C8B-B14F-4D97-AF65-F5344CB8AC3E}">
        <p14:creationId xmlns:p14="http://schemas.microsoft.com/office/powerpoint/2010/main" val="4083639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E9C07-EE60-EA5B-B359-5CDBE982D03C}"/>
              </a:ext>
            </a:extLst>
          </p:cNvPr>
          <p:cNvSpPr txBox="1"/>
          <p:nvPr/>
        </p:nvSpPr>
        <p:spPr>
          <a:xfrm>
            <a:off x="1283677" y="1015953"/>
            <a:ext cx="6112412"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LOGIN PAGE:</a:t>
            </a:r>
            <a:endParaRPr lang="en-IN" sz="1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EAAE7D6-7842-54B5-179C-25112A5601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474027"/>
            <a:ext cx="5731510" cy="4701690"/>
          </a:xfrm>
          <a:prstGeom prst="rect">
            <a:avLst/>
          </a:prstGeom>
          <a:noFill/>
          <a:ln>
            <a:noFill/>
          </a:ln>
        </p:spPr>
      </p:pic>
    </p:spTree>
    <p:extLst>
      <p:ext uri="{BB962C8B-B14F-4D97-AF65-F5344CB8AC3E}">
        <p14:creationId xmlns:p14="http://schemas.microsoft.com/office/powerpoint/2010/main" val="2673157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582EE-B7DE-3A00-118E-0468F94ED41F}"/>
              </a:ext>
            </a:extLst>
          </p:cNvPr>
          <p:cNvSpPr txBox="1"/>
          <p:nvPr/>
        </p:nvSpPr>
        <p:spPr>
          <a:xfrm>
            <a:off x="1269608" y="1060324"/>
            <a:ext cx="6112412" cy="369332"/>
          </a:xfrm>
          <a:prstGeom prst="rect">
            <a:avLst/>
          </a:prstGeom>
          <a:noFill/>
        </p:spPr>
        <p:txBody>
          <a:bodyPr wrap="square">
            <a:spAutoFit/>
          </a:bodyPr>
          <a:lstStyle/>
          <a:p>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HOME PAGE:</a:t>
            </a:r>
            <a:endParaRPr lang="en-IN" dirty="0"/>
          </a:p>
        </p:txBody>
      </p:sp>
      <p:pic>
        <p:nvPicPr>
          <p:cNvPr id="4" name="Picture 3">
            <a:extLst>
              <a:ext uri="{FF2B5EF4-FFF2-40B4-BE49-F238E27FC236}">
                <a16:creationId xmlns:a16="http://schemas.microsoft.com/office/drawing/2014/main" id="{B76B91AA-0A5D-B1DD-A8BE-F9471FD763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29170" y="1429656"/>
            <a:ext cx="6112412" cy="4520978"/>
          </a:xfrm>
          <a:prstGeom prst="rect">
            <a:avLst/>
          </a:prstGeom>
          <a:noFill/>
          <a:ln>
            <a:noFill/>
          </a:ln>
        </p:spPr>
      </p:pic>
    </p:spTree>
    <p:extLst>
      <p:ext uri="{BB962C8B-B14F-4D97-AF65-F5344CB8AC3E}">
        <p14:creationId xmlns:p14="http://schemas.microsoft.com/office/powerpoint/2010/main" val="273212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FFED0-FE8E-0F4A-CAD6-1C875224F194}"/>
              </a:ext>
            </a:extLst>
          </p:cNvPr>
          <p:cNvSpPr txBox="1"/>
          <p:nvPr/>
        </p:nvSpPr>
        <p:spPr>
          <a:xfrm>
            <a:off x="1016390" y="903412"/>
            <a:ext cx="6112412"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CART PAGE:</a:t>
            </a:r>
            <a:endParaRPr lang="en-IN" sz="1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1C81A08-C69C-70F8-BB38-CD742FB732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6252" y="1361487"/>
            <a:ext cx="7343336" cy="4593102"/>
          </a:xfrm>
          <a:prstGeom prst="rect">
            <a:avLst/>
          </a:prstGeom>
          <a:noFill/>
          <a:ln>
            <a:noFill/>
          </a:ln>
        </p:spPr>
      </p:pic>
    </p:spTree>
    <p:extLst>
      <p:ext uri="{BB962C8B-B14F-4D97-AF65-F5344CB8AC3E}">
        <p14:creationId xmlns:p14="http://schemas.microsoft.com/office/powerpoint/2010/main" val="1629994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90A90-767B-6F62-E26A-BE328682340E}"/>
              </a:ext>
            </a:extLst>
          </p:cNvPr>
          <p:cNvSpPr txBox="1"/>
          <p:nvPr/>
        </p:nvSpPr>
        <p:spPr>
          <a:xfrm>
            <a:off x="1044526" y="959683"/>
            <a:ext cx="6112412"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USER DATA PAGE:</a:t>
            </a:r>
            <a:endParaRPr lang="en-IN" sz="1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3CD651B-AD7A-A0A8-A9CD-80A7B59CE8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1175" y="1817687"/>
            <a:ext cx="8961120" cy="4273624"/>
          </a:xfrm>
          <a:prstGeom prst="rect">
            <a:avLst/>
          </a:prstGeom>
          <a:noFill/>
          <a:ln>
            <a:noFill/>
          </a:ln>
        </p:spPr>
      </p:pic>
    </p:spTree>
    <p:extLst>
      <p:ext uri="{BB962C8B-B14F-4D97-AF65-F5344CB8AC3E}">
        <p14:creationId xmlns:p14="http://schemas.microsoft.com/office/powerpoint/2010/main" val="1900203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1B68DC-505D-6238-F03C-FD378E9D74B5}"/>
              </a:ext>
            </a:extLst>
          </p:cNvPr>
          <p:cNvSpPr txBox="1"/>
          <p:nvPr/>
        </p:nvSpPr>
        <p:spPr>
          <a:xfrm>
            <a:off x="1255541" y="1032189"/>
            <a:ext cx="6112412" cy="369332"/>
          </a:xfrm>
          <a:prstGeom prst="rect">
            <a:avLst/>
          </a:prstGeom>
          <a:noFill/>
        </p:spPr>
        <p:txBody>
          <a:bodyPr wrap="square">
            <a:spAutoFit/>
          </a:bodyPr>
          <a:lstStyle/>
          <a:p>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PREDICTION PAGE:</a:t>
            </a:r>
            <a:endParaRPr lang="en-IN" dirty="0"/>
          </a:p>
        </p:txBody>
      </p:sp>
      <p:pic>
        <p:nvPicPr>
          <p:cNvPr id="4" name="Picture 3">
            <a:extLst>
              <a:ext uri="{FF2B5EF4-FFF2-40B4-BE49-F238E27FC236}">
                <a16:creationId xmlns:a16="http://schemas.microsoft.com/office/drawing/2014/main" id="{AE41EED8-8105-7D92-B005-AA7BC0F2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11680" y="1817687"/>
            <a:ext cx="8201465" cy="4231421"/>
          </a:xfrm>
          <a:prstGeom prst="rect">
            <a:avLst/>
          </a:prstGeom>
          <a:noFill/>
          <a:ln>
            <a:noFill/>
          </a:ln>
        </p:spPr>
      </p:pic>
    </p:spTree>
    <p:extLst>
      <p:ext uri="{BB962C8B-B14F-4D97-AF65-F5344CB8AC3E}">
        <p14:creationId xmlns:p14="http://schemas.microsoft.com/office/powerpoint/2010/main" val="216386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19889-67BC-9846-4085-80A55005DA33}"/>
              </a:ext>
            </a:extLst>
          </p:cNvPr>
          <p:cNvSpPr txBox="1"/>
          <p:nvPr/>
        </p:nvSpPr>
        <p:spPr>
          <a:xfrm>
            <a:off x="1058594" y="917481"/>
            <a:ext cx="6112412"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RESULT PAGE:</a:t>
            </a:r>
            <a:endParaRPr lang="en-IN" sz="14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D2261CB0-E7F0-0EF7-F592-AB7FD65CD5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288" y="1375555"/>
            <a:ext cx="8437116" cy="4743891"/>
          </a:xfrm>
          <a:prstGeom prst="rect">
            <a:avLst/>
          </a:prstGeom>
          <a:noFill/>
          <a:ln>
            <a:noFill/>
          </a:ln>
        </p:spPr>
      </p:pic>
    </p:spTree>
    <p:extLst>
      <p:ext uri="{BB962C8B-B14F-4D97-AF65-F5344CB8AC3E}">
        <p14:creationId xmlns:p14="http://schemas.microsoft.com/office/powerpoint/2010/main" val="213380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226634" y="2001795"/>
            <a:ext cx="9891132" cy="2351285"/>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this project is to develop an advanced fraud detection framework specifically tailored for multiparticipant e-commerce transactions, with a focus on integrating user behavior analysis, anomaly detection techniques, and ensemble classification to enhance the accuracy and efficiency of fraud detection, ultimately fostering a secure and trustworthy online transaction environment.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4A58F6-04BF-D31D-0092-736F00B7D7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4056" y="1817687"/>
            <a:ext cx="8989256" cy="4315827"/>
          </a:xfrm>
          <a:prstGeom prst="rect">
            <a:avLst/>
          </a:prstGeom>
          <a:noFill/>
          <a:ln>
            <a:noFill/>
          </a:ln>
        </p:spPr>
      </p:pic>
      <p:sp>
        <p:nvSpPr>
          <p:cNvPr id="3" name="TextBox 2">
            <a:extLst>
              <a:ext uri="{FF2B5EF4-FFF2-40B4-BE49-F238E27FC236}">
                <a16:creationId xmlns:a16="http://schemas.microsoft.com/office/drawing/2014/main" id="{AF67D902-A765-33B9-712E-0062467349DA}"/>
              </a:ext>
            </a:extLst>
          </p:cNvPr>
          <p:cNvSpPr txBox="1"/>
          <p:nvPr/>
        </p:nvSpPr>
        <p:spPr>
          <a:xfrm>
            <a:off x="1058594" y="917481"/>
            <a:ext cx="6112412"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RESULT PAGE:</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6350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FDBFCA-4844-0C9A-758A-21CB2386895D}"/>
              </a:ext>
            </a:extLst>
          </p:cNvPr>
          <p:cNvSpPr txBox="1"/>
          <p:nvPr/>
        </p:nvSpPr>
        <p:spPr>
          <a:xfrm>
            <a:off x="4280095" y="849309"/>
            <a:ext cx="6112412" cy="646331"/>
          </a:xfrm>
          <a:prstGeom prst="rect">
            <a:avLst/>
          </a:prstGeom>
          <a:noFill/>
        </p:spPr>
        <p:txBody>
          <a:bodyPr wrap="square">
            <a:spAutoFit/>
          </a:bodyPr>
          <a:lstStyle/>
          <a:p>
            <a:r>
              <a:rPr lang="en-IN" sz="3600" b="1" dirty="0">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rPr>
              <a:t>Conclusion</a:t>
            </a:r>
          </a:p>
        </p:txBody>
      </p:sp>
      <p:sp>
        <p:nvSpPr>
          <p:cNvPr id="5" name="TextBox 4">
            <a:extLst>
              <a:ext uri="{FF2B5EF4-FFF2-40B4-BE49-F238E27FC236}">
                <a16:creationId xmlns:a16="http://schemas.microsoft.com/office/drawing/2014/main" id="{78D7E213-8ED3-FCD8-D48D-5AE0FF77B4E3}"/>
              </a:ext>
            </a:extLst>
          </p:cNvPr>
          <p:cNvSpPr txBox="1"/>
          <p:nvPr/>
        </p:nvSpPr>
        <p:spPr>
          <a:xfrm>
            <a:off x="940190" y="1495640"/>
            <a:ext cx="10311619" cy="4618380"/>
          </a:xfrm>
          <a:prstGeom prst="rect">
            <a:avLst/>
          </a:prstGeom>
          <a:noFill/>
        </p:spPr>
        <p:txBody>
          <a:bodyPr wrap="square">
            <a:spAutoFit/>
          </a:bodyPr>
          <a:lstStyle/>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conclusion, our exploration into developing a state-of-the-art fraud detection system highlighted the importance of choosing the right algorithm to address the complex and dynamic nature of fraudulent transactions. Through rigorous testing and evaluation of Random Forest, Gradient Boosting, and AdaBoost, we determined that Random Forest stands out as the most effective tool in our arsenal against fraud. Its exceptional performance on various metrics, including accuracy, precision, and its ability to mitigate overfitting, underscored its suitability for our needs. The process also underscored the critical role of data preprocessing and the thoughtful design of input and output components in enhancing model performance and usability. As we move forward, the adoption of the Random Forest algorithm in our Fraud Detection system represents a significant step towards achieving high levels of security and trust, essential in today's digital transaction environments. This project not only showcases the capabilities of machine learning in fraud detection but also sets the stage for future enhancements and adaptations as fraud techniques evolve.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121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B7178E-70AD-0CCB-672C-9F4F4EF6723D}"/>
              </a:ext>
            </a:extLst>
          </p:cNvPr>
          <p:cNvSpPr txBox="1"/>
          <p:nvPr/>
        </p:nvSpPr>
        <p:spPr>
          <a:xfrm>
            <a:off x="3278945" y="796555"/>
            <a:ext cx="6112412" cy="646331"/>
          </a:xfrm>
          <a:prstGeom prst="rect">
            <a:avLst/>
          </a:prstGeom>
          <a:noFill/>
        </p:spPr>
        <p:txBody>
          <a:bodyPr wrap="square">
            <a:spAutoFit/>
          </a:bodyPr>
          <a:lstStyle/>
          <a:p>
            <a:r>
              <a:rPr lang="en-IN" sz="3600" b="1" dirty="0">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rPr>
              <a:t>FUTURE ENHANCEMENT</a:t>
            </a:r>
          </a:p>
        </p:txBody>
      </p:sp>
      <p:sp>
        <p:nvSpPr>
          <p:cNvPr id="5" name="TextBox 4">
            <a:extLst>
              <a:ext uri="{FF2B5EF4-FFF2-40B4-BE49-F238E27FC236}">
                <a16:creationId xmlns:a16="http://schemas.microsoft.com/office/drawing/2014/main" id="{9937441D-A2F4-A1F7-5F56-B0411D6FC064}"/>
              </a:ext>
            </a:extLst>
          </p:cNvPr>
          <p:cNvSpPr txBox="1"/>
          <p:nvPr/>
        </p:nvSpPr>
        <p:spPr>
          <a:xfrm>
            <a:off x="1294228" y="1717323"/>
            <a:ext cx="9622301" cy="3374835"/>
          </a:xfrm>
          <a:prstGeom prst="rect">
            <a:avLst/>
          </a:prstGeom>
          <a:noFill/>
        </p:spPr>
        <p:txBody>
          <a:bodyPr wrap="square">
            <a:spAutoFit/>
          </a:bodyPr>
          <a:lstStyle/>
          <a:p>
            <a:pPr>
              <a:lnSpc>
                <a:spcPct val="150000"/>
              </a:lnSpc>
            </a:pPr>
            <a:r>
              <a:rPr lang="en-IN" sz="1800" dirty="0">
                <a:effectLst/>
                <a:latin typeface="Times New Roman" panose="02020603050405020304" pitchFamily="18" charset="0"/>
                <a:ea typeface="Calibri" panose="020F0502020204030204" pitchFamily="34" charset="0"/>
              </a:rPr>
              <a:t>Future enhancements for our Fraud Detection system will focus on integrating deep learning for more sophisticated pattern recognition, implementing real-time processing to minimize fraud impact, and improving anomaly detection. We'll also refine feature engineering, incorporate Explainable AI for better decision transparency, and introduce adaptive learning mechanisms to automatically adjust to new fraud trends. Expanding the system's capabilities across various industries and enhancing collaboration tools for sharing fraud insights are also key objectives. These advancements aim to enhance the system's accuracy, efficiency, and adaptability, ensuring it remains effective against evolving fraudulent activities. </a:t>
            </a:r>
            <a:endParaRPr lang="en-IN" dirty="0"/>
          </a:p>
        </p:txBody>
      </p:sp>
    </p:spTree>
    <p:extLst>
      <p:ext uri="{BB962C8B-B14F-4D97-AF65-F5344CB8AC3E}">
        <p14:creationId xmlns:p14="http://schemas.microsoft.com/office/powerpoint/2010/main" val="1420262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165" y="1591830"/>
            <a:ext cx="10141177" cy="3674339"/>
          </a:xfrm>
          <a:prstGeom prst="rect">
            <a:avLst/>
          </a:prstGeom>
        </p:spPr>
        <p:txBody>
          <a:bodyPr wrap="square">
            <a:spAutoFit/>
          </a:bodyPr>
          <a:lstStyle/>
          <a:p>
            <a:pPr marL="342900" lvl="0" indent="-342900" algn="just">
              <a:lnSpc>
                <a:spcPct val="150000"/>
              </a:lnSpc>
              <a:spcBef>
                <a:spcPts val="1200"/>
              </a:spcBef>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 Yu, Y. Wang, L. Liu, Y. An, B. Yuan and J. Panneerselvam, "A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Multiperspective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Fraud Detection Method for Multiparticipant E-Commerce Transactions," in IEEE Transactions on Computational Social Systems,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10.1109/TCSS.2022.3232619.</a:t>
            </a:r>
          </a:p>
          <a:p>
            <a:pPr marL="342900" lvl="0" indent="-342900" algn="just">
              <a:lnSpc>
                <a:spcPct val="150000"/>
              </a:lnSpc>
              <a:spcBef>
                <a:spcPts val="1200"/>
              </a:spcBef>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Abdelrhim</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 Elsayed, “The Effect of COVID-19 Spread on the e-commerce market: The case of the 5 largest e-commerce companies in the world.” Available at SSRN 3621166, 2020,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10.2139/ssrn.3621166.</a:t>
            </a:r>
          </a:p>
          <a:p>
            <a:pPr marL="342900" lvl="0" indent="-342900" algn="just">
              <a:lnSpc>
                <a:spcPct val="150000"/>
              </a:lnSpc>
              <a:spcBef>
                <a:spcPts val="1200"/>
              </a:spcBef>
              <a:buFont typeface="+mj-lt"/>
              <a:buAutoNum type="arabicPeriod"/>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 Rao et al., “The e-commerce supply chain and environmental sustainability: An empirical investigation on the online retail sector.” Cogent. Bus.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vol. 8, no. 1, pp. 1938377, 2021.</a:t>
            </a:r>
          </a:p>
        </p:txBody>
      </p:sp>
      <p:sp>
        <p:nvSpPr>
          <p:cNvPr id="3" name="Title 1"/>
          <p:cNvSpPr txBox="1"/>
          <p:nvPr/>
        </p:nvSpPr>
        <p:spPr>
          <a:xfrm>
            <a:off x="4241697" y="629668"/>
            <a:ext cx="3708603" cy="23921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US" sz="3200" b="1" dirty="0">
              <a:solidFill>
                <a:schemeClr val="tx1"/>
              </a:solidFill>
            </a:endParaRPr>
          </a:p>
        </p:txBody>
      </p:sp>
    </p:spTree>
    <p:extLst>
      <p:ext uri="{BB962C8B-B14F-4D97-AF65-F5344CB8AC3E}">
        <p14:creationId xmlns:p14="http://schemas.microsoft.com/office/powerpoint/2010/main" val="363998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4165" y="1591830"/>
            <a:ext cx="10141177" cy="2843342"/>
          </a:xfrm>
          <a:prstGeom prst="rect">
            <a:avLst/>
          </a:prstGeom>
        </p:spPr>
        <p:txBody>
          <a:bodyPr wrap="square">
            <a:spAutoFit/>
          </a:bodyPr>
          <a:lstStyle/>
          <a:p>
            <a:pPr lvl="0" algn="just">
              <a:lnSpc>
                <a:spcPct val="150000"/>
              </a:lnSpc>
              <a:spcBef>
                <a:spcPts val="1200"/>
              </a:spcBef>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S. D.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Dhobe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K.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Tighare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 S.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Dake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review on prevention of fraud in electronic payment gateway using secret code,” Int. J. Res.  Eng. Sci.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vol. 3, no. 1, pp. 602-606, Jun. 2020.</a:t>
            </a:r>
          </a:p>
          <a:p>
            <a:pPr lvl="0" algn="just">
              <a:lnSpc>
                <a:spcPct val="150000"/>
              </a:lnSpc>
              <a:spcBef>
                <a:spcPts val="1200"/>
              </a:spcBef>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A. Abdallah, M. A.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Maarof</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 Zainal, “Fraud detection system: A survey,” J.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Appl., vol. 68, pp. 90-113, Apr. 2016. </a:t>
            </a:r>
          </a:p>
          <a:p>
            <a:pPr lvl="0" algn="just">
              <a:lnSpc>
                <a:spcPct val="150000"/>
              </a:lnSpc>
              <a:spcBef>
                <a:spcPts val="1200"/>
              </a:spcBef>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6. E. A.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Minastireanu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G.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Mesnita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Analysis of the Most Used Machine Learning Algorithms for Online Fraud Detection,” Info.  Econ., vol. 23, no. 1, 2019.</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txBox="1"/>
          <p:nvPr/>
        </p:nvSpPr>
        <p:spPr>
          <a:xfrm>
            <a:off x="4241697" y="629668"/>
            <a:ext cx="3708603" cy="23921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US" sz="3200" b="1" dirty="0">
              <a:solidFill>
                <a:schemeClr val="tx1"/>
              </a:solidFill>
            </a:endParaRPr>
          </a:p>
        </p:txBody>
      </p:sp>
    </p:spTree>
    <p:extLst>
      <p:ext uri="{BB962C8B-B14F-4D97-AF65-F5344CB8AC3E}">
        <p14:creationId xmlns:p14="http://schemas.microsoft.com/office/powerpoint/2010/main" val="47051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014760" y="1911179"/>
            <a:ext cx="10214517" cy="3274614"/>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statement highlights the persistent challenge of insufficient fraud detection capabilities within multiparticipant e-commerce transactions. Existing methods often lack the sophistication needed to effectively identify fraudulent activities amidst complex transactional interactions. To address this, our project endeavors to pioneer a professional-grade solution by integrating advanced techniques, including user behavior analysis, anomaly detection, and ensemble classification. This holistic approach aims to bolster transaction security and instill trust among stakeholders in the e-commerce ecosystem.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197" y="1899138"/>
            <a:ext cx="10466363" cy="465364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The motivation behind this project stems from the pressing need to fortify the security infrastructure of multiparticipant e-commerce transactions. With the exponential growth of online commerce, the prevalence of fraudulent activities poses a significant threat to both consumers and businesses alike. This project is driven by the aspiration to alleviate such concerns by pioneering an innovative fraud detection methodology. By leveraging cutting-edge techniques in user behavior analysis, anomaly detection, and ensemble classification, we aim to empower e-commerce platforms with the capability to effectively detect and mitigate fraudulent behaviors. Ultimately, our motivation lies in fostering a safer and more trustworthy online transaction environment, thereby enhancing consumer confidence and promoting sustainable growth in the digital marketplace.</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2608140" y="730014"/>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027" y="1068972"/>
            <a:ext cx="10466363" cy="5115311"/>
          </a:xfrm>
          <a:prstGeom prst="rect">
            <a:avLst/>
          </a:prstGeom>
        </p:spPr>
        <p:txBody>
          <a:bodyPr wrap="square">
            <a:spAutoFit/>
          </a:bodyPr>
          <a:lstStyle/>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Scope</a:t>
            </a:r>
            <a:r>
              <a:rPr lang="en-IN" sz="2000" b="1" dirty="0">
                <a:solidFill>
                  <a:schemeClr val="bg1"/>
                </a:solidFill>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The scope of this project encompasses the development and implementation of a </a:t>
            </a:r>
            <a:r>
              <a:rPr lang="en-US" sz="2000" dirty="0" err="1">
                <a:effectLst/>
                <a:latin typeface="Times New Roman" panose="02020603050405020304" pitchFamily="18" charset="0"/>
                <a:ea typeface="Calibri" panose="020F0502020204030204" pitchFamily="34" charset="0"/>
              </a:rPr>
              <a:t>multiperspective</a:t>
            </a:r>
            <a:r>
              <a:rPr lang="en-US" sz="2000" dirty="0">
                <a:effectLst/>
                <a:latin typeface="Times New Roman" panose="02020603050405020304" pitchFamily="18" charset="0"/>
                <a:ea typeface="Calibri" panose="020F0502020204030204" pitchFamily="34" charset="0"/>
              </a:rPr>
              <a:t> fraud detection method tailored specifically for multiparticipant e-commerce transactions. Key components within the scope include:</a:t>
            </a:r>
          </a:p>
          <a:p>
            <a:pPr>
              <a:lnSpc>
                <a:spcPct val="150000"/>
              </a:lnSpc>
            </a:pPr>
            <a:r>
              <a:rPr lang="en-US" sz="2000" b="1" dirty="0">
                <a:effectLst/>
                <a:latin typeface="Times New Roman" panose="02020603050405020304" pitchFamily="18" charset="0"/>
                <a:ea typeface="Calibri" panose="020F0502020204030204" pitchFamily="34" charset="0"/>
              </a:rPr>
              <a:t>1. Analysis of User Behaviors: </a:t>
            </a:r>
            <a:r>
              <a:rPr lang="en-US" sz="2000" dirty="0">
                <a:effectLst/>
                <a:latin typeface="Times New Roman" panose="02020603050405020304" pitchFamily="18" charset="0"/>
                <a:ea typeface="Calibri" panose="020F0502020204030204" pitchFamily="34" charset="0"/>
              </a:rPr>
              <a:t>Understanding and profiling normal user behaviors within the e-commerce ecosystem.</a:t>
            </a:r>
          </a:p>
          <a:p>
            <a:pPr>
              <a:lnSpc>
                <a:spcPct val="150000"/>
              </a:lnSpc>
            </a:pPr>
            <a:r>
              <a:rPr lang="en-US" sz="2000" b="1" dirty="0">
                <a:effectLst/>
                <a:latin typeface="Times New Roman" panose="02020603050405020304" pitchFamily="18" charset="0"/>
                <a:ea typeface="Calibri" panose="020F0502020204030204" pitchFamily="34" charset="0"/>
              </a:rPr>
              <a:t>2. Anomaly Detection: </a:t>
            </a:r>
            <a:r>
              <a:rPr lang="en-US" sz="2000" dirty="0">
                <a:effectLst/>
                <a:latin typeface="Times New Roman" panose="02020603050405020304" pitchFamily="18" charset="0"/>
                <a:ea typeface="Calibri" panose="020F0502020204030204" pitchFamily="34" charset="0"/>
              </a:rPr>
              <a:t>Identification and extraction of abnormal patterns and features indicative of potential fraudulent activities.</a:t>
            </a:r>
          </a:p>
          <a:p>
            <a:pPr>
              <a:lnSpc>
                <a:spcPct val="150000"/>
              </a:lnSpc>
            </a:pPr>
            <a:r>
              <a:rPr lang="en-US" sz="2000" b="1" dirty="0">
                <a:effectLst/>
                <a:latin typeface="Times New Roman" panose="02020603050405020304" pitchFamily="18" charset="0"/>
                <a:ea typeface="Calibri" panose="020F0502020204030204" pitchFamily="34" charset="0"/>
              </a:rPr>
              <a:t>3. Ensemble Classification: </a:t>
            </a:r>
            <a:r>
              <a:rPr lang="en-US" sz="2000" dirty="0">
                <a:effectLst/>
                <a:latin typeface="Times New Roman" panose="02020603050405020304" pitchFamily="18" charset="0"/>
                <a:ea typeface="Calibri" panose="020F0502020204030204" pitchFamily="34" charset="0"/>
              </a:rPr>
              <a:t>Training and implementation of a ensemble classification model to distinguish between legitimate and fraudulent transactions.</a:t>
            </a:r>
          </a:p>
          <a:p>
            <a:pPr>
              <a:lnSpc>
                <a:spcPct val="150000"/>
              </a:lnSpc>
            </a:pPr>
            <a:r>
              <a:rPr lang="en-US" sz="2000" b="1" dirty="0">
                <a:effectLst/>
                <a:latin typeface="Times New Roman" panose="02020603050405020304" pitchFamily="18" charset="0"/>
                <a:ea typeface="Calibri" panose="020F0502020204030204" pitchFamily="34" charset="0"/>
              </a:rPr>
              <a:t>4. Data Collection and Preprocessing: </a:t>
            </a:r>
            <a:r>
              <a:rPr lang="en-US" sz="2000" dirty="0">
                <a:effectLst/>
                <a:latin typeface="Times New Roman" panose="02020603050405020304" pitchFamily="18" charset="0"/>
                <a:ea typeface="Calibri" panose="020F0502020204030204" pitchFamily="34" charset="0"/>
              </a:rPr>
              <a:t>Collection of transactional data from e-commerce platforms and preprocessing it for analysis.</a:t>
            </a:r>
          </a:p>
        </p:txBody>
      </p:sp>
      <p:sp>
        <p:nvSpPr>
          <p:cNvPr id="3" name="Title 1"/>
          <p:cNvSpPr txBox="1"/>
          <p:nvPr/>
        </p:nvSpPr>
        <p:spPr>
          <a:xfrm>
            <a:off x="2608140" y="306267"/>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251692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AB786-8535-4C14-6797-0759E6E34EF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326B061-DD0E-7D8E-C453-B11869A1A2FA}"/>
              </a:ext>
            </a:extLst>
          </p:cNvPr>
          <p:cNvSpPr/>
          <p:nvPr/>
        </p:nvSpPr>
        <p:spPr>
          <a:xfrm>
            <a:off x="1030086" y="1503869"/>
            <a:ext cx="10466363" cy="3730317"/>
          </a:xfrm>
          <a:prstGeom prst="rect">
            <a:avLst/>
          </a:prstGeom>
        </p:spPr>
        <p:txBody>
          <a:bodyPr wrap="square">
            <a:spAutoFit/>
          </a:bodyPr>
          <a:lstStyle/>
          <a:p>
            <a:pPr>
              <a:lnSpc>
                <a:spcPct val="150000"/>
              </a:lnSpc>
            </a:pPr>
            <a:r>
              <a:rPr lang="en-US" sz="2000" b="1" dirty="0">
                <a:effectLst/>
                <a:latin typeface="Times New Roman" panose="02020603050405020304" pitchFamily="18" charset="0"/>
                <a:ea typeface="Calibri" panose="020F0502020204030204" pitchFamily="34" charset="0"/>
              </a:rPr>
              <a:t>5. Model Evaluation: </a:t>
            </a:r>
            <a:r>
              <a:rPr lang="en-US" sz="2000" dirty="0">
                <a:effectLst/>
                <a:latin typeface="Times New Roman" panose="02020603050405020304" pitchFamily="18" charset="0"/>
                <a:ea typeface="Calibri" panose="020F0502020204030204" pitchFamily="34" charset="0"/>
              </a:rPr>
              <a:t>Assessing the performance and effectiveness of the proposed fraud detection methodology using appropriate evaluation metrics.</a:t>
            </a:r>
          </a:p>
          <a:p>
            <a:pPr>
              <a:lnSpc>
                <a:spcPct val="150000"/>
              </a:lnSpc>
            </a:pPr>
            <a:r>
              <a:rPr lang="en-US" sz="2000" b="1" dirty="0">
                <a:effectLst/>
                <a:latin typeface="Times New Roman" panose="02020603050405020304" pitchFamily="18" charset="0"/>
                <a:ea typeface="Calibri" panose="020F0502020204030204" pitchFamily="34" charset="0"/>
              </a:rPr>
              <a:t>6. Potential Extensions: </a:t>
            </a:r>
            <a:r>
              <a:rPr lang="en-US" sz="2000" dirty="0">
                <a:effectLst/>
                <a:latin typeface="Times New Roman" panose="02020603050405020304" pitchFamily="18" charset="0"/>
                <a:ea typeface="Calibri" panose="020F0502020204030204" pitchFamily="34" charset="0"/>
              </a:rPr>
              <a:t>Exploring opportunities for further research and enhancement of the proposed method, such as incorporating additional data sources or refining the classification model.</a:t>
            </a:r>
          </a:p>
          <a:p>
            <a:pPr>
              <a:lnSpc>
                <a:spcPct val="150000"/>
              </a:lnSpc>
            </a:pPr>
            <a:endParaRPr lang="en-US" sz="2000" dirty="0">
              <a:effectLst/>
              <a:latin typeface="Times New Roman" panose="02020603050405020304" pitchFamily="18" charset="0"/>
              <a:ea typeface="Calibri" panose="020F0502020204030204" pitchFamily="34" charset="0"/>
            </a:endParaRPr>
          </a:p>
          <a:p>
            <a:pPr>
              <a:lnSpc>
                <a:spcPct val="150000"/>
              </a:lnSpc>
            </a:pPr>
            <a:r>
              <a:rPr lang="en-US" sz="2000" dirty="0">
                <a:effectLst/>
                <a:latin typeface="Times New Roman" panose="02020603050405020304" pitchFamily="18" charset="0"/>
                <a:ea typeface="Calibri" panose="020F0502020204030204" pitchFamily="34" charset="0"/>
              </a:rPr>
              <a:t>The project's scope is focused on providing a comprehensive solution to enhance fraud detection capabilities in multiparticipant e-commerce transactions, with the ultimate goal of fostering a more secure and trustworthy online transaction environment.</a:t>
            </a:r>
            <a:endParaRPr lang="en-US" sz="2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5D51D6F6-FA69-6CBE-BFA7-E0E4D27DA036}"/>
              </a:ext>
            </a:extLst>
          </p:cNvPr>
          <p:cNvSpPr txBox="1"/>
          <p:nvPr/>
        </p:nvSpPr>
        <p:spPr>
          <a:xfrm>
            <a:off x="2608140" y="306267"/>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602382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308</TotalTime>
  <Words>4054</Words>
  <Application>Microsoft Office PowerPoint</Application>
  <PresentationFormat>Widescreen</PresentationFormat>
  <Paragraphs>199</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Garamond</vt:lpstr>
      <vt:lpstr>Liberation Serif</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Aishwarya Raut</cp:lastModifiedBy>
  <cp:revision>143</cp:revision>
  <dcterms:created xsi:type="dcterms:W3CDTF">2022-11-19T11:35:00Z</dcterms:created>
  <dcterms:modified xsi:type="dcterms:W3CDTF">2024-03-09T11:25:02Z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