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2"/>
    <p:sldId id="260" r:id="rId3"/>
    <p:sldId id="261" r:id="rId4"/>
    <p:sldId id="331" r:id="rId5"/>
    <p:sldId id="275" r:id="rId6"/>
    <p:sldId id="276" r:id="rId7"/>
    <p:sldId id="264" r:id="rId8"/>
    <p:sldId id="291" r:id="rId9"/>
    <p:sldId id="332" r:id="rId10"/>
    <p:sldId id="277" r:id="rId11"/>
    <p:sldId id="328" r:id="rId12"/>
    <p:sldId id="329" r:id="rId13"/>
    <p:sldId id="278" r:id="rId14"/>
    <p:sldId id="266" r:id="rId15"/>
    <p:sldId id="335" r:id="rId16"/>
    <p:sldId id="267" r:id="rId17"/>
    <p:sldId id="333" r:id="rId18"/>
    <p:sldId id="268" r:id="rId19"/>
    <p:sldId id="334" r:id="rId20"/>
    <p:sldId id="281" r:id="rId21"/>
    <p:sldId id="269" r:id="rId22"/>
    <p:sldId id="270" r:id="rId23"/>
    <p:sldId id="282" r:id="rId24"/>
    <p:sldId id="283" r:id="rId25"/>
    <p:sldId id="284" r:id="rId26"/>
    <p:sldId id="274" r:id="rId27"/>
    <p:sldId id="346" r:id="rId28"/>
    <p:sldId id="343" r:id="rId29"/>
    <p:sldId id="31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E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A0AE3085-DAF0-4F9D-B196-6B0FE55CC83D}"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4FB319-408F-4B57-95FC-213113A36553}" type="datetimeFigureOut">
              <a:rPr lang="en-US" smtClean="0"/>
              <a:t>3/9/2024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0AE3085-DAF0-4F9D-B196-6B0FE55CC83D}"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4FB319-408F-4B57-95FC-213113A36553}"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4FB319-408F-4B57-95FC-213113A36553}" type="datetimeFigureOut">
              <a:rPr lang="en-US" smtClean="0"/>
              <a:t>3/9/2024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0AE3085-DAF0-4F9D-B196-6B0FE55CC83D}"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4FB319-408F-4B57-95FC-213113A36553}" type="datetimeFigureOut">
              <a:rPr lang="en-US" smtClean="0"/>
              <a:t>3/9/2024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0AE3085-DAF0-4F9D-B196-6B0FE55CC83D}"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4FB319-408F-4B57-95FC-213113A36553}" type="datetimeFigureOut">
              <a:rPr lang="en-US" smtClean="0"/>
              <a:t>3/9/2024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4FB319-408F-4B57-95FC-213113A36553}" type="datetimeFigureOut">
              <a:rPr lang="en-US" smtClean="0"/>
              <a:t>3/9/2024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0AE3085-DAF0-4F9D-B196-6B0FE55CC83D}"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4FB319-408F-4B57-95FC-213113A36553}" type="datetimeFigureOut">
              <a:rPr lang="en-US" smtClean="0"/>
              <a:t>3/9/2024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0AE3085-DAF0-4F9D-B196-6B0FE55CC83D}"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9761" y="2434149"/>
            <a:ext cx="10141459" cy="1248675"/>
          </a:xfrm>
          <a:prstGeom prst="rect">
            <a:avLst/>
          </a:prstGeom>
        </p:spPr>
        <p:txBody>
          <a:bodyPr wrap="square">
            <a:spAutoFit/>
          </a:bodyPr>
          <a:lstStyle/>
          <a:p>
            <a:pPr algn="ctr">
              <a:lnSpc>
                <a:spcPct val="107000"/>
              </a:lnSpc>
              <a:spcAft>
                <a:spcPts val="800"/>
              </a:spcAft>
            </a:pP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A </a:t>
            </a:r>
            <a:r>
              <a:rPr lang="en-US" sz="3600" b="1" dirty="0" err="1">
                <a:effectLst/>
                <a:latin typeface="Times New Roman" panose="02020603050405020304" pitchFamily="18" charset="0"/>
                <a:ea typeface="Calibri" panose="020F0502020204030204" pitchFamily="34" charset="0"/>
                <a:cs typeface="Times New Roman" panose="02020603050405020304" pitchFamily="18" charset="0"/>
              </a:rPr>
              <a:t>Multiperspective</a:t>
            </a:r>
            <a:r>
              <a:rPr lang="en-US" sz="3600" b="1" dirty="0">
                <a:effectLst/>
                <a:latin typeface="Times New Roman" panose="02020603050405020304" pitchFamily="18" charset="0"/>
                <a:ea typeface="Calibri" panose="020F0502020204030204" pitchFamily="34" charset="0"/>
                <a:cs typeface="Times New Roman" panose="02020603050405020304" pitchFamily="18" charset="0"/>
              </a:rPr>
              <a:t> Fraud Detection Method for Multi-Participant E-commerce Transactions</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5552" y="1458268"/>
            <a:ext cx="10259122" cy="2812950"/>
          </a:xfrm>
          <a:prstGeom prst="rect">
            <a:avLst/>
          </a:prstGeom>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In the rapidly evolving realm of e-commerce, transactions involving multiple participants present unique challenges in detecting and preventing fraud. This project introduces an innovative fraud detection method specifically crafted for multiparticipant e-commerce transactions. By integrating sophisticated techniques such as user behavior analysis, anomaly detection, and machine learning, our approach aims to provide a robust solution to enhance transaction security and safeguard against fraudulent activities in the digital marketplace.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1"/>
          <p:cNvSpPr txBox="1"/>
          <p:nvPr/>
        </p:nvSpPr>
        <p:spPr>
          <a:xfrm>
            <a:off x="1605583" y="52739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90162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33493089"/>
              </p:ext>
            </p:extLst>
          </p:nvPr>
        </p:nvGraphicFramePr>
        <p:xfrm>
          <a:off x="757310" y="937725"/>
          <a:ext cx="10677379" cy="5272660"/>
        </p:xfrm>
        <a:graphic>
          <a:graphicData uri="http://schemas.openxmlformats.org/drawingml/2006/table">
            <a:tbl>
              <a:tblPr firstRow="1" bandRow="1">
                <a:tableStyleId>{5C22544A-7EE6-4342-B048-85BDC9FD1C3A}</a:tableStyleId>
              </a:tblPr>
              <a:tblGrid>
                <a:gridCol w="847697">
                  <a:extLst>
                    <a:ext uri="{9D8B030D-6E8A-4147-A177-3AD203B41FA5}">
                      <a16:colId xmlns:a16="http://schemas.microsoft.com/office/drawing/2014/main" val="20000"/>
                    </a:ext>
                  </a:extLst>
                </a:gridCol>
                <a:gridCol w="1531783">
                  <a:extLst>
                    <a:ext uri="{9D8B030D-6E8A-4147-A177-3AD203B41FA5}">
                      <a16:colId xmlns:a16="http://schemas.microsoft.com/office/drawing/2014/main" val="20001"/>
                    </a:ext>
                  </a:extLst>
                </a:gridCol>
                <a:gridCol w="1791100">
                  <a:extLst>
                    <a:ext uri="{9D8B030D-6E8A-4147-A177-3AD203B41FA5}">
                      <a16:colId xmlns:a16="http://schemas.microsoft.com/office/drawing/2014/main" val="20002"/>
                    </a:ext>
                  </a:extLst>
                </a:gridCol>
                <a:gridCol w="1920890">
                  <a:extLst>
                    <a:ext uri="{9D8B030D-6E8A-4147-A177-3AD203B41FA5}">
                      <a16:colId xmlns:a16="http://schemas.microsoft.com/office/drawing/2014/main" val="20003"/>
                    </a:ext>
                  </a:extLst>
                </a:gridCol>
                <a:gridCol w="4585909">
                  <a:extLst>
                    <a:ext uri="{9D8B030D-6E8A-4147-A177-3AD203B41FA5}">
                      <a16:colId xmlns:a16="http://schemas.microsoft.com/office/drawing/2014/main" val="20004"/>
                    </a:ext>
                  </a:extLst>
                </a:gridCol>
              </a:tblGrid>
              <a:tr h="347721">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180318">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1</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dk1"/>
                          </a:solidFill>
                          <a:effectLst/>
                          <a:latin typeface="+mn-lt"/>
                          <a:ea typeface="+mn-ea"/>
                          <a:cs typeface="+mn-cs"/>
                        </a:rPr>
                        <a:t>IEEE, 2023</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Wangyang</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Yu; Yadi Wang; Lu Liu;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Yisheng</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An; Bo Yuan; John Panneerselvam</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400" b="0" kern="1200" dirty="0">
                          <a:solidFill>
                            <a:schemeClr val="dk1"/>
                          </a:solidFill>
                          <a:effectLst/>
                          <a:latin typeface="Times New Roman" panose="02020603050405020304" pitchFamily="18" charset="0"/>
                          <a:ea typeface="+mn-ea"/>
                          <a:cs typeface="Times New Roman" panose="02020603050405020304" pitchFamily="18" charset="0"/>
                        </a:rPr>
                        <a:t>A </a:t>
                      </a:r>
                      <a:r>
                        <a:rPr lang="en-US" sz="1400" b="0" kern="1200" dirty="0" err="1">
                          <a:solidFill>
                            <a:schemeClr val="dk1"/>
                          </a:solidFill>
                          <a:effectLst/>
                          <a:latin typeface="Times New Roman" panose="02020603050405020304" pitchFamily="18" charset="0"/>
                          <a:ea typeface="+mn-ea"/>
                          <a:cs typeface="Times New Roman" panose="02020603050405020304" pitchFamily="18" charset="0"/>
                        </a:rPr>
                        <a:t>Multiperspective</a:t>
                      </a:r>
                      <a:r>
                        <a:rPr lang="en-US" sz="1400" b="0" kern="1200" dirty="0">
                          <a:solidFill>
                            <a:schemeClr val="dk1"/>
                          </a:solidFill>
                          <a:effectLst/>
                          <a:latin typeface="Times New Roman" panose="02020603050405020304" pitchFamily="18" charset="0"/>
                          <a:ea typeface="+mn-ea"/>
                          <a:cs typeface="Times New Roman" panose="02020603050405020304" pitchFamily="18" charset="0"/>
                        </a:rPr>
                        <a:t> Fraud Detection Method for Multiparticipant E-Commerce Transactions</a:t>
                      </a:r>
                      <a:endParaRPr lang="en-US" sz="12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The article introduces a new fraud detection method for e-commerce, combining machine learning and process mining. It monitors real-time user behaviors, extracts features using abnormality analysis, and employs an SVM-based model. The approach proves effective in capturing dynamic fraudulent activities, offering a more efficient and timely fraud detection solution for e-commerce platforms.</a:t>
                      </a:r>
                      <a:endParaRPr lang="en-US"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323360">
                <a:tc>
                  <a:txBody>
                    <a:bodyPr/>
                    <a:lstStyle/>
                    <a:p>
                      <a:pPr algn="just">
                        <a:lnSpc>
                          <a:spcPct val="150000"/>
                        </a:lnSpc>
                      </a:pPr>
                      <a:r>
                        <a:rPr lang="en-US" sz="1600" dirty="0">
                          <a:latin typeface="Times New Roman" panose="02020603050405020304" pitchFamily="18" charset="0"/>
                          <a:cs typeface="Times New Roman" panose="02020603050405020304" pitchFamily="18" charset="0"/>
                        </a:rPr>
                        <a:t>2</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SSRN </a:t>
                      </a:r>
                      <a:r>
                        <a:rPr lang="en-US" sz="1600" b="1" kern="1200" dirty="0">
                          <a:solidFill>
                            <a:schemeClr val="dk1"/>
                          </a:solidFill>
                          <a:effectLst/>
                          <a:latin typeface="+mn-lt"/>
                          <a:ea typeface="+mn-ea"/>
                          <a:cs typeface="+mn-cs"/>
                        </a:rPr>
                        <a:t>, 2020</a:t>
                      </a:r>
                      <a:endParaRPr lang="en-US" sz="1400" b="0" dirty="0">
                        <a:latin typeface="Times New Roman" panose="02020603050405020304" pitchFamily="18" charset="0"/>
                        <a:cs typeface="Times New Roman" panose="02020603050405020304" pitchFamily="18" charset="0"/>
                      </a:endParaRP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a:solidFill>
                            <a:schemeClr val="dk1"/>
                          </a:solidFill>
                          <a:effectLst/>
                          <a:latin typeface="Times New Roman" panose="02020603050405020304" pitchFamily="18" charset="0"/>
                          <a:ea typeface="+mn-ea"/>
                          <a:cs typeface="Times New Roman" panose="02020603050405020304" pitchFamily="18" charset="0"/>
                        </a:rPr>
                        <a:t>M. </a:t>
                      </a:r>
                      <a:r>
                        <a:rPr lang="en-US" sz="1600" b="0" kern="1200" dirty="0" err="1">
                          <a:solidFill>
                            <a:schemeClr val="dk1"/>
                          </a:solidFill>
                          <a:effectLst/>
                          <a:latin typeface="Times New Roman" panose="02020603050405020304" pitchFamily="18" charset="0"/>
                          <a:ea typeface="+mn-ea"/>
                          <a:cs typeface="Times New Roman" panose="02020603050405020304" pitchFamily="18" charset="0"/>
                        </a:rPr>
                        <a:t>Abdelrhim</a:t>
                      </a:r>
                      <a:r>
                        <a:rPr lang="en-US" sz="1600" b="0" kern="1200" dirty="0">
                          <a:solidFill>
                            <a:schemeClr val="dk1"/>
                          </a:solidFill>
                          <a:effectLst/>
                          <a:latin typeface="Times New Roman" panose="02020603050405020304" pitchFamily="18" charset="0"/>
                          <a:ea typeface="+mn-ea"/>
                          <a:cs typeface="Times New Roman" panose="02020603050405020304" pitchFamily="18" charset="0"/>
                        </a:rPr>
                        <a:t>, and A. Elsayed</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Effect of COVID-19 Spread on the e-commerce market: The case of the 5 largest e-commerce companies in the world.</a:t>
                      </a:r>
                      <a:endParaRPr lang="en-US" sz="14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The paper investigates how COVID-19 affected five major e-commerce companies globally: Amazon, Alibaba, Rakuten, Zalando, and ASOS. Using data from March 15 to May 25, 2020, it analyzes the daily stock returns of these companies in response to the pandemic. Results show that the number of COVID-19 cases and deaths significantly influenced their stock performance, with variations depending on the companies' countries of origin.</a:t>
                      </a:r>
                      <a:endParaRPr lang="en-US" sz="1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188464"/>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solidFill>
                  <a:schemeClr val="tx1"/>
                </a:solidFill>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94087777"/>
              </p:ext>
            </p:extLst>
          </p:nvPr>
        </p:nvGraphicFramePr>
        <p:xfrm>
          <a:off x="848751" y="1023991"/>
          <a:ext cx="10494498" cy="5089047"/>
        </p:xfrm>
        <a:graphic>
          <a:graphicData uri="http://schemas.openxmlformats.org/drawingml/2006/table">
            <a:tbl>
              <a:tblPr firstRow="1" bandRow="1">
                <a:tableStyleId>{5C22544A-7EE6-4342-B048-85BDC9FD1C3A}</a:tableStyleId>
              </a:tblPr>
              <a:tblGrid>
                <a:gridCol w="833177">
                  <a:extLst>
                    <a:ext uri="{9D8B030D-6E8A-4147-A177-3AD203B41FA5}">
                      <a16:colId xmlns:a16="http://schemas.microsoft.com/office/drawing/2014/main" val="20000"/>
                    </a:ext>
                  </a:extLst>
                </a:gridCol>
                <a:gridCol w="1505547">
                  <a:extLst>
                    <a:ext uri="{9D8B030D-6E8A-4147-A177-3AD203B41FA5}">
                      <a16:colId xmlns:a16="http://schemas.microsoft.com/office/drawing/2014/main" val="20001"/>
                    </a:ext>
                  </a:extLst>
                </a:gridCol>
                <a:gridCol w="1760422">
                  <a:extLst>
                    <a:ext uri="{9D8B030D-6E8A-4147-A177-3AD203B41FA5}">
                      <a16:colId xmlns:a16="http://schemas.microsoft.com/office/drawing/2014/main" val="20002"/>
                    </a:ext>
                  </a:extLst>
                </a:gridCol>
                <a:gridCol w="1887990">
                  <a:extLst>
                    <a:ext uri="{9D8B030D-6E8A-4147-A177-3AD203B41FA5}">
                      <a16:colId xmlns:a16="http://schemas.microsoft.com/office/drawing/2014/main" val="20003"/>
                    </a:ext>
                  </a:extLst>
                </a:gridCol>
                <a:gridCol w="4507362">
                  <a:extLst>
                    <a:ext uri="{9D8B030D-6E8A-4147-A177-3AD203B41FA5}">
                      <a16:colId xmlns:a16="http://schemas.microsoft.com/office/drawing/2014/main" val="20004"/>
                    </a:ext>
                  </a:extLst>
                </a:gridCol>
              </a:tblGrid>
              <a:tr h="409427">
                <a:tc>
                  <a:txBody>
                    <a:bodyPr/>
                    <a:lstStyle/>
                    <a:p>
                      <a:r>
                        <a:rPr lang="en-US" dirty="0"/>
                        <a:t>S.NO</a:t>
                      </a:r>
                    </a:p>
                  </a:txBody>
                  <a:tcPr/>
                </a:tc>
                <a:tc>
                  <a:txBody>
                    <a:bodyPr/>
                    <a:lstStyle/>
                    <a:p>
                      <a:r>
                        <a:rPr lang="en-US" dirty="0"/>
                        <a:t>YEAR</a:t>
                      </a:r>
                    </a:p>
                  </a:txBody>
                  <a:tcPr/>
                </a:tc>
                <a:tc>
                  <a:txBody>
                    <a:bodyPr/>
                    <a:lstStyle/>
                    <a:p>
                      <a:r>
                        <a:rPr lang="en-US" dirty="0"/>
                        <a:t>AUTHORS</a:t>
                      </a:r>
                    </a:p>
                  </a:txBody>
                  <a:tcPr/>
                </a:tc>
                <a:tc>
                  <a:txBody>
                    <a:bodyPr/>
                    <a:lstStyle/>
                    <a:p>
                      <a:r>
                        <a:rPr lang="en-US" dirty="0"/>
                        <a:t>TITLE</a:t>
                      </a:r>
                    </a:p>
                  </a:txBody>
                  <a:tcPr/>
                </a:tc>
                <a:tc>
                  <a:txBody>
                    <a:bodyPr/>
                    <a:lstStyle/>
                    <a:p>
                      <a:r>
                        <a:rPr lang="en-US" dirty="0"/>
                        <a:t>OUT COMES</a:t>
                      </a:r>
                    </a:p>
                  </a:txBody>
                  <a:tcPr/>
                </a:tc>
                <a:extLst>
                  <a:ext uri="{0D108BD9-81ED-4DB2-BD59-A6C34878D82A}">
                    <a16:rowId xmlns:a16="http://schemas.microsoft.com/office/drawing/2014/main" val="10000"/>
                  </a:ext>
                </a:extLst>
              </a:tr>
              <a:tr h="2395822">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3</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dk1"/>
                          </a:solidFill>
                          <a:effectLst/>
                          <a:latin typeface="+mn-lt"/>
                          <a:ea typeface="+mn-ea"/>
                          <a:cs typeface="+mn-cs"/>
                        </a:rPr>
                        <a:t>Cogent. Bus. </a:t>
                      </a:r>
                      <a:r>
                        <a:rPr lang="en-US" sz="1800" b="0" kern="1200" dirty="0" err="1">
                          <a:solidFill>
                            <a:schemeClr val="dk1"/>
                          </a:solidFill>
                          <a:effectLst/>
                          <a:latin typeface="+mn-lt"/>
                          <a:ea typeface="+mn-ea"/>
                          <a:cs typeface="+mn-cs"/>
                        </a:rPr>
                        <a:t>Manag</a:t>
                      </a:r>
                      <a:r>
                        <a:rPr lang="en-US" sz="1800" b="0" kern="1200" dirty="0">
                          <a:solidFill>
                            <a:schemeClr val="dk1"/>
                          </a:solidFill>
                          <a:effectLst/>
                          <a:latin typeface="+mn-lt"/>
                          <a:ea typeface="+mn-ea"/>
                          <a:cs typeface="+mn-cs"/>
                        </a:rPr>
                        <a:t>., 2021</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mn-lt"/>
                          <a:ea typeface="+mn-ea"/>
                          <a:cs typeface="+mn-cs"/>
                        </a:rPr>
                        <a:t>P. Rao et al., </a:t>
                      </a: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e-commerce supply chain and environmental sustainability: An empirical investigation on the online retail sector</a:t>
                      </a:r>
                      <a:endParaRPr lang="en-US"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kern="1200" dirty="0">
                          <a:solidFill>
                            <a:schemeClr val="dk1"/>
                          </a:solidFill>
                          <a:effectLst/>
                          <a:latin typeface="Times New Roman" panose="02020603050405020304" pitchFamily="18" charset="0"/>
                          <a:ea typeface="+mn-ea"/>
                          <a:cs typeface="Times New Roman" panose="02020603050405020304" pitchFamily="18" charset="0"/>
                        </a:rPr>
                        <a:t>The study finds that green consumerism shapes attitudes toward e-commerce, influencing usage intention. Perceived ease of use and usefulness outweigh environmental concerns in driving intention, but negative environmental attitudes still impact usage intention despite ease and usefulness considerations.</a:t>
                      </a:r>
                      <a:endParaRPr lang="en-US" sz="1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071675">
                <a:tc>
                  <a:txBody>
                    <a:bodyPr/>
                    <a:lstStyle/>
                    <a:p>
                      <a:pPr algn="just">
                        <a:lnSpc>
                          <a:spcPct val="150000"/>
                        </a:lnSpc>
                      </a:pPr>
                      <a:r>
                        <a:rPr lang="en-US" sz="1600" b="0" dirty="0">
                          <a:latin typeface="Times New Roman" panose="02020603050405020304" pitchFamily="18" charset="0"/>
                          <a:cs typeface="Times New Roman" panose="02020603050405020304" pitchFamily="18" charset="0"/>
                        </a:rPr>
                        <a:t>4</a:t>
                      </a: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800" b="0" kern="1200" dirty="0">
                          <a:solidFill>
                            <a:schemeClr val="dk1"/>
                          </a:solidFill>
                          <a:effectLst/>
                          <a:latin typeface="+mn-lt"/>
                          <a:ea typeface="+mn-ea"/>
                          <a:cs typeface="+mn-cs"/>
                        </a:rPr>
                        <a:t>Info.  Econ., 2019</a:t>
                      </a:r>
                    </a:p>
                    <a:p>
                      <a:pPr algn="just">
                        <a:lnSpc>
                          <a:spcPct val="150000"/>
                        </a:lnSpc>
                      </a:pP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a:solidFill>
                            <a:schemeClr val="dk1"/>
                          </a:solidFill>
                          <a:effectLst/>
                          <a:latin typeface="+mn-lt"/>
                          <a:ea typeface="+mn-ea"/>
                          <a:cs typeface="+mn-cs"/>
                        </a:rPr>
                        <a:t>E. A. </a:t>
                      </a:r>
                      <a:r>
                        <a:rPr lang="en-US" sz="1600" b="0" kern="1200" dirty="0" err="1">
                          <a:solidFill>
                            <a:schemeClr val="dk1"/>
                          </a:solidFill>
                          <a:effectLst/>
                          <a:latin typeface="+mn-lt"/>
                          <a:ea typeface="+mn-ea"/>
                          <a:cs typeface="+mn-cs"/>
                        </a:rPr>
                        <a:t>Minastireanu</a:t>
                      </a:r>
                      <a:r>
                        <a:rPr lang="en-US" sz="1600" b="0" kern="1200" dirty="0">
                          <a:solidFill>
                            <a:schemeClr val="dk1"/>
                          </a:solidFill>
                          <a:effectLst/>
                          <a:latin typeface="+mn-lt"/>
                          <a:ea typeface="+mn-ea"/>
                          <a:cs typeface="+mn-cs"/>
                        </a:rPr>
                        <a:t>, and G. </a:t>
                      </a:r>
                      <a:r>
                        <a:rPr lang="en-US" sz="1600" b="0" kern="1200" dirty="0" err="1">
                          <a:solidFill>
                            <a:schemeClr val="dk1"/>
                          </a:solidFill>
                          <a:effectLst/>
                          <a:latin typeface="+mn-lt"/>
                          <a:ea typeface="+mn-ea"/>
                          <a:cs typeface="+mn-cs"/>
                        </a:rPr>
                        <a:t>Mesnita</a:t>
                      </a: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Analysis of the Most Used Machine Learning Algorithms for Online Fraud Detection</a:t>
                      </a:r>
                      <a:endParaRPr lang="en-US" sz="14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400" kern="1200" dirty="0">
                          <a:solidFill>
                            <a:schemeClr val="dk1"/>
                          </a:solidFill>
                          <a:effectLst/>
                          <a:latin typeface="Times New Roman" panose="02020603050405020304" pitchFamily="18" charset="0"/>
                          <a:ea typeface="+mn-ea"/>
                          <a:cs typeface="Times New Roman" panose="02020603050405020304" pitchFamily="18" charset="0"/>
                        </a:rPr>
                        <a:t>The paper reviews research on fraud detection in online financial transactions, focusing on various algorithms used. It introduces a new approach to selecting fraud detection techniques based on criteria like accuracy, coverage, and costs.</a:t>
                      </a:r>
                      <a:endParaRPr lang="en-US" sz="12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solidFill>
                  <a:schemeClr val="tx1"/>
                </a:solidFill>
                <a:latin typeface="Times New Roman" panose="02020603050405020304" pitchFamily="18" charset="0"/>
                <a:cs typeface="Times New Roman" panose="02020603050405020304" pitchFamily="18" charset="0"/>
              </a:rPr>
              <a:t>LITERATURE SURVEY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p:nvPr/>
        </p:nvSpPr>
        <p:spPr>
          <a:xfrm>
            <a:off x="1343980" y="39260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EXISTING SYSTEM</a:t>
            </a:r>
          </a:p>
        </p:txBody>
      </p:sp>
      <p:sp>
        <p:nvSpPr>
          <p:cNvPr id="2" name="Rectangle 1"/>
          <p:cNvSpPr/>
          <p:nvPr/>
        </p:nvSpPr>
        <p:spPr>
          <a:xfrm>
            <a:off x="910682" y="1323478"/>
            <a:ext cx="10370635" cy="4613058"/>
          </a:xfrm>
          <a:prstGeom prst="rect">
            <a:avLst/>
          </a:prstGeom>
        </p:spPr>
        <p:txBody>
          <a:bodyPr wrap="square">
            <a:spAutoFit/>
          </a:bodyPr>
          <a:lstStyle/>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the current fraud detection systems for e-commerce transactions, the predominant reliance on rule-based approaches and manual reviews has proven to be static and labor-intensive. This often results in delays and increased operational costs. Although some systems incorporate machine learning, they face challenges in adapting to multiparticipant scenarios and dealing with fragmented data sources. This underscores the necessity for a more comprehensive and adaptive solution.</a:t>
            </a:r>
          </a:p>
          <a:p>
            <a:pPr algn="just">
              <a:lnSpc>
                <a:spcPct val="150000"/>
              </a:lnSpc>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address these limitations, we propose integrating a Support Vector Machine (SVM) into the existing system. By introducing SVM, we aim to enhance the adaptability of the fraud detection mechanism in multiparticipant e-commerce transactions. SVM's proficiency in handling high-dimensional data and delineating complex decision boundaries makes it a suitable choice for improving accuracy and efficiency in fraud detection. This modification will contribute to creating a more responsive and adaptable solution, addressing the shortcomings of the current rule-based and manual review-heavy approach.</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44279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180601" y="698107"/>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p:cNvSpPr/>
          <p:nvPr/>
        </p:nvSpPr>
        <p:spPr>
          <a:xfrm>
            <a:off x="791738" y="1333009"/>
            <a:ext cx="10872438" cy="4191981"/>
          </a:xfrm>
          <a:prstGeom prst="rect">
            <a:avLst/>
          </a:prstGeom>
        </p:spPr>
        <p:txBody>
          <a:bodyPr wrap="square">
            <a:spAutoFit/>
          </a:bodyPr>
          <a:lstStyle/>
          <a:p>
            <a:pPr marL="342900" lvl="0" indent="-342900" algn="just">
              <a:lnSpc>
                <a:spcPct val="150000"/>
              </a:lnSpc>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Sensitivity to Noise and Outliers: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SVMs can be sensitive to noise and outliers in the data. Outliers or mislabeled data points can significantly impact the placement of the decision boundary, affecting the overall model performance.</a:t>
            </a:r>
          </a:p>
          <a:p>
            <a:pPr marL="342900" lvl="0" indent="-342900" algn="just">
              <a:lnSpc>
                <a:spcPct val="150000"/>
              </a:lnSpc>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Computational Intensity: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Training an SVM can be computationally intensive, especially when dealing with large datasets. The time complexity of SVM algorithms can make them less efficient compared to some other machine learning models, particularly on big data scenarios.</a:t>
            </a:r>
          </a:p>
          <a:p>
            <a:pPr marL="342900" lvl="0" indent="-342900" algn="just">
              <a:lnSpc>
                <a:spcPct val="150000"/>
              </a:lnSpc>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Choice of Kernel: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performance of SVMs heavily relies on the choice of the kernel function. Selecting an inappropriate kernel or hyperparameter values can lead to suboptimal results. Tuning these parameters requires expertise and can be time-consuming.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2096A-1633-F6CF-1284-F0AF978CA6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86E36-D8BC-F176-2FAD-F4322BA243EB}"/>
              </a:ext>
            </a:extLst>
          </p:cNvPr>
          <p:cNvSpPr txBox="1"/>
          <p:nvPr/>
        </p:nvSpPr>
        <p:spPr>
          <a:xfrm>
            <a:off x="1247509" y="530839"/>
            <a:ext cx="8596668" cy="87147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DISADVANTAGES</a:t>
            </a:r>
          </a:p>
        </p:txBody>
      </p:sp>
      <p:sp>
        <p:nvSpPr>
          <p:cNvPr id="3" name="Rectangle 2">
            <a:extLst>
              <a:ext uri="{FF2B5EF4-FFF2-40B4-BE49-F238E27FC236}">
                <a16:creationId xmlns:a16="http://schemas.microsoft.com/office/drawing/2014/main" id="{3CAF2C9A-FB9A-3F0C-227A-5FC2CEAF2EEE}"/>
              </a:ext>
            </a:extLst>
          </p:cNvPr>
          <p:cNvSpPr/>
          <p:nvPr/>
        </p:nvSpPr>
        <p:spPr>
          <a:xfrm>
            <a:off x="722041" y="1111540"/>
            <a:ext cx="10747917" cy="5576976"/>
          </a:xfrm>
          <a:prstGeom prst="rect">
            <a:avLst/>
          </a:prstGeom>
        </p:spPr>
        <p:txBody>
          <a:bodyPr wrap="square">
            <a:spAutoFit/>
          </a:bodyPr>
          <a:lstStyle/>
          <a:p>
            <a:pPr marL="342900" indent="-342900" algn="just">
              <a:lnSpc>
                <a:spcPct val="150000"/>
              </a:lnSpc>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Limited Interpretability: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SVMs often provide accurate predictions, but the model itself may lack interpretability. Understanding how and why the model makes specific decisions can be challenging, especially in high-dimensional spaces.</a:t>
            </a:r>
          </a:p>
          <a:p>
            <a:pPr marL="342900" lvl="0" indent="-342900" algn="just">
              <a:lnSpc>
                <a:spcPct val="150000"/>
              </a:lnSpc>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Memory Usage:</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SVMs, especially in their non-linear form, can be memory-intensive, making them less suitable for deployment on resource-constrained devices or systems with limited memory.</a:t>
            </a:r>
          </a:p>
          <a:p>
            <a:pPr marL="342900" lvl="0" indent="-342900" algn="just">
              <a:lnSpc>
                <a:spcPct val="150000"/>
              </a:lnSpc>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Binary Classification: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SVMs are inherently binary classifiers. While there are methods to extend them to handle multiple classes (e.g., one-vs-all), these extensions may not always perform as well as other models designed for multiclass classification.</a:t>
            </a:r>
          </a:p>
          <a:p>
            <a:pPr marL="342900" lvl="0" indent="-342900" algn="just">
              <a:lnSpc>
                <a:spcPct val="150000"/>
              </a:lnSpc>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Data Preprocessing and Scaling: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SVMs are sensitive to the scale of input features. Therefore, proper preprocessing, including scaling, is essential. In scenarios where the features have different scales, normalization becomes crucial, and the absence of this step can lead to suboptimal results.</a:t>
            </a:r>
          </a:p>
          <a:p>
            <a:pPr lvl="0" algn="just">
              <a:lnSpc>
                <a:spcPct val="150000"/>
              </a:lnSpc>
            </a:pP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65124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214146" y="651983"/>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760141" y="1240357"/>
            <a:ext cx="10671717" cy="4756238"/>
          </a:xfrm>
          <a:prstGeom prst="rect">
            <a:avLst/>
          </a:prstGeom>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Our proposed method for detecting fraud in multiparticipant e-commerce transactions represents a holistic approach that addresses the shortcomings of existing systems. It begins with an in-depth analysis of user behaviors, leveraging advanced algorithms to establish normal activity patterns within the e-commerce environment. Through anomaly detection techniques, deviations from these patterns are identified, signaling potential instances of fraud. Key features extracted from these anomalies serve as critical indicators for fraudulent activities.</a:t>
            </a:r>
          </a:p>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heart of our method lies in the implementation of a ensemble classification model, meticulously trained on the extracted features to discern between legitimate and fraudulent transactions with high precision. This robust model not only enhances accuracy but also provides scalability and adaptability to varying transaction volumes and complexities.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60DE5-5FDC-9167-3453-0D819B0AF3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930466-6558-15DA-1453-A37D81D30482}"/>
              </a:ext>
            </a:extLst>
          </p:cNvPr>
          <p:cNvSpPr txBox="1"/>
          <p:nvPr/>
        </p:nvSpPr>
        <p:spPr>
          <a:xfrm>
            <a:off x="1214146" y="743787"/>
            <a:ext cx="8596668" cy="819955"/>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PROPOSED METHOD</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E12708CC-BDCA-BC70-21EC-DA227AB3C613}"/>
              </a:ext>
            </a:extLst>
          </p:cNvPr>
          <p:cNvSpPr/>
          <p:nvPr/>
        </p:nvSpPr>
        <p:spPr>
          <a:xfrm>
            <a:off x="760141" y="1563742"/>
            <a:ext cx="10671717" cy="2351285"/>
          </a:xfrm>
          <a:prstGeom prst="rect">
            <a:avLst/>
          </a:prstGeom>
        </p:spPr>
        <p:txBody>
          <a:bodyPr wrap="square">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Crucially, our method emphasizes continuous learning and adaptation, ensuring its effectiveness against evolving fraud tactics over time. By integrating cutting-edge technologies and methodologies, our proposed approach seeks to significantly improve the security and trustworthiness of multiparticipant e-commerce transactions, safeguarding businesses and consumers alike in the digital marketplace.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77640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531966" y="72782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p:cNvSpPr/>
          <p:nvPr/>
        </p:nvSpPr>
        <p:spPr>
          <a:xfrm>
            <a:off x="827649" y="1694985"/>
            <a:ext cx="10536702" cy="4038093"/>
          </a:xfrm>
          <a:prstGeom prst="rect">
            <a:avLst/>
          </a:prstGeom>
        </p:spPr>
        <p:txBody>
          <a:bodyPr wrap="square">
            <a:spAutoFit/>
          </a:bodyPr>
          <a:lstStyle/>
          <a:p>
            <a:pPr marL="342900" indent="-342900" algn="just">
              <a:lnSpc>
                <a:spcPct val="150000"/>
              </a:lnSpc>
              <a:spcAft>
                <a:spcPts val="8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Enhanced Accuracy: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By leveraging advanced algorithms and feature extraction techniques, our method improves the accuracy of fraud detection, reducing false positives and negatives.</a:t>
            </a:r>
          </a:p>
          <a:p>
            <a:pPr marL="342900" indent="-342900" algn="just">
              <a:lnSpc>
                <a:spcPct val="150000"/>
              </a:lnSpc>
              <a:spcAft>
                <a:spcPts val="8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Efficiency: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use of machine learning algorithms streamlines the detection process, enabling faster identification of fraudulent transactions and minimizing operational delays.</a:t>
            </a:r>
          </a:p>
          <a:p>
            <a:pPr marL="342900" indent="-342900" algn="just">
              <a:lnSpc>
                <a:spcPct val="150000"/>
              </a:lnSpc>
              <a:spcAft>
                <a:spcPts val="8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Adaptability: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Our method is designed to adapt to evolving fraud patterns and transactional dynamics, ensuring continued effectiveness in detecting new and emerging threats.</a:t>
            </a:r>
          </a:p>
          <a:p>
            <a:pPr marL="342900" indent="-342900" algn="just">
              <a:lnSpc>
                <a:spcPct val="150000"/>
              </a:lnSpc>
              <a:spcAft>
                <a:spcPts val="8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Scalability: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With the scalability of machine learning models, our method can efficiently handle large volumes of transactions, making it suitable for growing e-commerce platforms.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E4CDA-1D0B-FBE6-70BD-9A929B825C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60F33-CE8A-8C24-59C0-EA6BCC04C6D0}"/>
              </a:ext>
            </a:extLst>
          </p:cNvPr>
          <p:cNvSpPr txBox="1"/>
          <p:nvPr/>
        </p:nvSpPr>
        <p:spPr>
          <a:xfrm>
            <a:off x="1531966" y="72782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ADVANTAGES</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53A8FAC3-9743-54F4-37ED-7FD8D02782B4}"/>
              </a:ext>
            </a:extLst>
          </p:cNvPr>
          <p:cNvSpPr/>
          <p:nvPr/>
        </p:nvSpPr>
        <p:spPr>
          <a:xfrm>
            <a:off x="827649" y="1694985"/>
            <a:ext cx="10536702" cy="3935501"/>
          </a:xfrm>
          <a:prstGeom prst="rect">
            <a:avLst/>
          </a:prstGeom>
        </p:spPr>
        <p:txBody>
          <a:bodyPr wrap="square">
            <a:spAutoFit/>
          </a:bodyPr>
          <a:lstStyle/>
          <a:p>
            <a:pPr marL="342900" indent="-342900" algn="just">
              <a:lnSpc>
                <a:spcPct val="150000"/>
              </a:lnSpc>
              <a:spcAft>
                <a:spcPts val="8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Comprehensive Detection: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By integrating user behavior analysis, anomaly detection, and classification models, our method provides a comprehensive approach to fraud detection, covering a wide range of fraudulent activities.</a:t>
            </a:r>
          </a:p>
          <a:p>
            <a:pPr marL="342900" indent="-342900" algn="just">
              <a:lnSpc>
                <a:spcPct val="150000"/>
              </a:lnSpc>
              <a:spcAft>
                <a:spcPts val="8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Reduced Costs: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automation and efficiency of our method result in lower operational costs associated with manual reviews and fraud mitigation efforts.</a:t>
            </a:r>
          </a:p>
          <a:p>
            <a:pPr marL="342900" indent="-342900" algn="just">
              <a:lnSpc>
                <a:spcPct val="150000"/>
              </a:lnSpc>
              <a:spcAft>
                <a:spcPts val="800"/>
              </a:spcAft>
              <a:buFont typeface="Arial" panose="020B0604020202020204" pitchFamily="34" charset="0"/>
              <a:buChar char="•"/>
            </a:pP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Improved Trust: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By effectively detecting and preventing fraudulent activities, our method enhances trust and confidence among consumers and businesses, fostering a secure e-commerce environment.</a:t>
            </a:r>
          </a:p>
        </p:txBody>
      </p:sp>
    </p:spTree>
    <p:extLst>
      <p:ext uri="{BB962C8B-B14F-4D97-AF65-F5344CB8AC3E}">
        <p14:creationId xmlns:p14="http://schemas.microsoft.com/office/powerpoint/2010/main" val="3295625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89775" y="733167"/>
            <a:ext cx="8596668" cy="682580"/>
          </a:xfrm>
          <a:prstGeom prst="rect">
            <a:avLst/>
          </a:prstGeom>
        </p:spPr>
        <p:txBody>
          <a:bodyPr vert="horz" lIns="91440" tIns="45720" rIns="91440" bIns="45720" rtlCol="0" anchor="t">
            <a:normAutofit fontScale="975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INDEX</a:t>
            </a:r>
          </a:p>
        </p:txBody>
      </p:sp>
      <p:sp>
        <p:nvSpPr>
          <p:cNvPr id="3" name="Content Placeholder 2"/>
          <p:cNvSpPr txBox="1"/>
          <p:nvPr/>
        </p:nvSpPr>
        <p:spPr>
          <a:xfrm>
            <a:off x="1436954" y="1087395"/>
            <a:ext cx="3957667" cy="508274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Abstract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Objective of project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Problem Statement</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Scope &amp; Motivation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Introduction</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Literature survey</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Existing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Disadvantages</a:t>
            </a: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p:cNvSpPr txBox="1"/>
          <p:nvPr/>
        </p:nvSpPr>
        <p:spPr>
          <a:xfrm>
            <a:off x="5394622" y="1485853"/>
            <a:ext cx="5561701" cy="482173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Proposed method</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Advantages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Project Flow	</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Hardware and Software Requirements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Architecture</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Modules</a:t>
            </a:r>
          </a:p>
          <a:p>
            <a:pPr lvl="2">
              <a:lnSpc>
                <a:spcPct val="170000"/>
              </a:lnSpc>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References</a:t>
            </a:r>
          </a:p>
          <a:p>
            <a:pPr marL="768350" lvl="2" indent="0">
              <a:lnSpc>
                <a:spcPct val="170000"/>
              </a:lnSpc>
              <a:buNone/>
            </a:pPr>
            <a:r>
              <a:rPr lang="en-US" sz="20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v"/>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342395" y="1034603"/>
            <a:ext cx="8596668" cy="794197"/>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PROJECT FLLOW</a:t>
            </a:r>
            <a:br>
              <a:rPr lang="en-US" sz="3600" b="1"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5666" y="5642919"/>
            <a:ext cx="4934464" cy="646331"/>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a:t>
            </a:r>
            <a:r>
              <a:rPr lang="en-US" dirty="0">
                <a:latin typeface="Times New Roman" panose="02020603050405020304" pitchFamily="18" charset="0"/>
                <a:cs typeface="Times New Roman" panose="02020603050405020304" pitchFamily="18" charset="0"/>
              </a:rPr>
              <a:t>work Flow of Proposed system</a:t>
            </a:r>
          </a:p>
          <a:p>
            <a:pPr algn="ctr"/>
            <a:endParaRPr lang="en-US"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B5FE615C-C601-619A-2D24-DAFC7166CCB1}"/>
              </a:ext>
            </a:extLst>
          </p:cNvPr>
          <p:cNvPicPr>
            <a:picLocks noChangeAspect="1"/>
          </p:cNvPicPr>
          <p:nvPr/>
        </p:nvPicPr>
        <p:blipFill>
          <a:blip r:embed="rId2"/>
          <a:stretch>
            <a:fillRect/>
          </a:stretch>
        </p:blipFill>
        <p:spPr>
          <a:xfrm>
            <a:off x="4167920" y="1964209"/>
            <a:ext cx="3152775" cy="3543300"/>
          </a:xfrm>
          <a:prstGeom prst="rect">
            <a:avLst/>
          </a:prstGeom>
          <a:ln>
            <a:noFill/>
          </a:ln>
          <a:effectLst>
            <a:softEdge rad="112500"/>
          </a:effectLst>
        </p:spPr>
      </p:pic>
    </p:spTree>
    <p:extLst>
      <p:ext uri="{BB962C8B-B14F-4D97-AF65-F5344CB8AC3E}">
        <p14:creationId xmlns:p14="http://schemas.microsoft.com/office/powerpoint/2010/main" val="15653467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p:nvPr/>
        </p:nvSpPr>
        <p:spPr>
          <a:xfrm>
            <a:off x="1706394" y="2158314"/>
            <a:ext cx="8295066" cy="3880022"/>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Font typeface="Arial" panose="020B0604020202020204"/>
              <a:buNone/>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p>
          <a:p>
            <a:pPr algn="just">
              <a:lnSpc>
                <a:spcPct val="150000"/>
              </a:lnSpc>
            </a:pPr>
            <a:r>
              <a:rPr lang="en-US" sz="2000" dirty="0">
                <a:latin typeface="Times New Roman" panose="02020603050405020304" pitchFamily="18" charset="0"/>
                <a:cs typeface="Times New Roman" panose="02020603050405020304" pitchFamily="18" charset="0"/>
              </a:rPr>
              <a:t>Operating System			:  Windows 7/8/10</a:t>
            </a:r>
          </a:p>
          <a:p>
            <a:pPr algn="just">
              <a:lnSpc>
                <a:spcPct val="150000"/>
              </a:lnSpc>
            </a:pPr>
            <a:r>
              <a:rPr lang="en-US" sz="2000" dirty="0">
                <a:latin typeface="Times New Roman" panose="02020603050405020304" pitchFamily="18" charset="0"/>
                <a:cs typeface="Times New Roman" panose="02020603050405020304" pitchFamily="18" charset="0"/>
              </a:rPr>
              <a:t>Server side Script			:  HTML, CSS, Bootstrap &amp; JS</a:t>
            </a:r>
          </a:p>
          <a:p>
            <a:pPr algn="just">
              <a:lnSpc>
                <a:spcPct val="150000"/>
              </a:lnSpc>
            </a:pPr>
            <a:r>
              <a:rPr lang="en-US" sz="2000" dirty="0">
                <a:latin typeface="Times New Roman" panose="02020603050405020304" pitchFamily="18" charset="0"/>
                <a:cs typeface="Times New Roman" panose="02020603050405020304" pitchFamily="18" charset="0"/>
              </a:rPr>
              <a:t>Programming Language	:  Python</a:t>
            </a:r>
          </a:p>
          <a:p>
            <a:pPr algn="just">
              <a:lnSpc>
                <a:spcPct val="150000"/>
              </a:lnSpc>
            </a:pPr>
            <a:r>
              <a:rPr lang="en-US" sz="2000" dirty="0">
                <a:latin typeface="Times New Roman" panose="02020603050405020304" pitchFamily="18" charset="0"/>
                <a:cs typeface="Times New Roman" panose="02020603050405020304" pitchFamily="18" charset="0"/>
              </a:rPr>
              <a:t>Libraries					:  Flask, Pandas, </a:t>
            </a:r>
            <a:r>
              <a:rPr lang="en-US" sz="2000" dirty="0" err="1">
                <a:latin typeface="Times New Roman" panose="02020603050405020304" pitchFamily="18" charset="0"/>
                <a:cs typeface="Times New Roman" panose="02020603050405020304" pitchFamily="18" charset="0"/>
              </a:rPr>
              <a:t>Mysql.connector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Os</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Smtplib</a:t>
            </a:r>
            <a:r>
              <a:rPr lang="en-US" sz="2000" dirty="0">
                <a:latin typeface="Times New Roman" panose="02020603050405020304" pitchFamily="18" charset="0"/>
                <a:cs typeface="Times New Roman" panose="02020603050405020304" pitchFamily="18" charset="0"/>
              </a:rPr>
              <a:t>, 							    Numpy</a:t>
            </a:r>
          </a:p>
          <a:p>
            <a:pPr algn="just">
              <a:lnSpc>
                <a:spcPct val="150000"/>
              </a:lnSpc>
            </a:pPr>
            <a:r>
              <a:rPr lang="en-US" sz="2000" dirty="0">
                <a:latin typeface="Times New Roman" panose="02020603050405020304" pitchFamily="18" charset="0"/>
                <a:cs typeface="Times New Roman" panose="02020603050405020304" pitchFamily="18" charset="0"/>
              </a:rPr>
              <a:t>IDE/Workbench			:  PyCharm</a:t>
            </a:r>
          </a:p>
        </p:txBody>
      </p:sp>
      <p:sp>
        <p:nvSpPr>
          <p:cNvPr id="5"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2092735" y="2011150"/>
            <a:ext cx="7825622" cy="2313716"/>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lnSpc>
                <a:spcPct val="150000"/>
              </a:lnSpc>
            </a:pPr>
            <a:r>
              <a:rPr lang="en-US" sz="2000" b="1" dirty="0">
                <a:solidFill>
                  <a:schemeClr val="accent3">
                    <a:lumMod val="50000"/>
                  </a:schemeClr>
                </a:solidFill>
                <a:latin typeface="Times New Roman" panose="02020603050405020304" pitchFamily="18" charset="0"/>
                <a:cs typeface="Times New Roman" panose="02020603050405020304" pitchFamily="18" charset="0"/>
              </a:rPr>
              <a:t>SOFTWARE REQUIREMENS</a:t>
            </a: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000" dirty="0">
                <a:latin typeface="Times New Roman" panose="02020603050405020304" pitchFamily="18" charset="0"/>
                <a:cs typeface="Times New Roman" panose="02020603050405020304" pitchFamily="18" charset="0"/>
              </a:rPr>
              <a:t>Technology				:  Python 3.6+</a:t>
            </a:r>
          </a:p>
          <a:p>
            <a:pPr algn="just">
              <a:lnSpc>
                <a:spcPct val="150000"/>
              </a:lnSpc>
            </a:pPr>
            <a:r>
              <a:rPr lang="en-US" sz="2000" dirty="0">
                <a:latin typeface="Times New Roman" panose="02020603050405020304" pitchFamily="18" charset="0"/>
                <a:cs typeface="Times New Roman" panose="02020603050405020304" pitchFamily="18" charset="0"/>
              </a:rPr>
              <a:t>Server Deployment			:  </a:t>
            </a:r>
            <a:r>
              <a:rPr lang="en-US" sz="2000" dirty="0" err="1">
                <a:latin typeface="Times New Roman" panose="02020603050405020304" pitchFamily="18" charset="0"/>
                <a:cs typeface="Times New Roman" panose="02020603050405020304" pitchFamily="18" charset="0"/>
              </a:rPr>
              <a:t>Xampp</a:t>
            </a:r>
            <a:r>
              <a:rPr lang="en-US" sz="2000" dirty="0">
                <a:latin typeface="Times New Roman" panose="02020603050405020304" pitchFamily="18" charset="0"/>
                <a:cs typeface="Times New Roman" panose="02020603050405020304" pitchFamily="18" charset="0"/>
              </a:rPr>
              <a:t> Server</a:t>
            </a:r>
          </a:p>
          <a:p>
            <a:pPr algn="just">
              <a:lnSpc>
                <a:spcPct val="150000"/>
              </a:lnSpc>
            </a:pPr>
            <a:r>
              <a:rPr lang="en-US" sz="2000" dirty="0">
                <a:latin typeface="Times New Roman" panose="02020603050405020304" pitchFamily="18" charset="0"/>
                <a:cs typeface="Times New Roman" panose="02020603050405020304" pitchFamily="18" charset="0"/>
              </a:rPr>
              <a:t>Database					:  MySQL</a:t>
            </a:r>
          </a:p>
          <a:p>
            <a:pPr marL="137160" indent="0" algn="just">
              <a:lnSpc>
                <a:spcPct val="150000"/>
              </a:lnSpc>
              <a:buNone/>
            </a:pPr>
            <a:r>
              <a:rPr lang="en-US" sz="2000" dirty="0">
                <a:latin typeface="Times New Roman" panose="02020603050405020304" pitchFamily="18" charset="0"/>
                <a:cs typeface="Times New Roman" panose="02020603050405020304" pitchFamily="18" charset="0"/>
              </a:rPr>
              <a:t>      </a:t>
            </a:r>
            <a:endParaRPr lang="en-US" sz="2000" b="1"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804410" y="2044100"/>
            <a:ext cx="8596668" cy="3880773"/>
          </a:xfrm>
          <a:prstGeom prst="rect">
            <a:avLst/>
          </a:prstGeom>
        </p:spPr>
        <p:txBody>
          <a:bodyPr>
            <a:normAutofit fontScale="850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118745" indent="0" algn="just">
              <a:lnSpc>
                <a:spcPct val="150000"/>
              </a:lnSpc>
              <a:buNone/>
            </a:pPr>
            <a:r>
              <a:rPr lang="en-US" b="1" dirty="0">
                <a:solidFill>
                  <a:schemeClr val="accent3">
                    <a:lumMod val="50000"/>
                  </a:schemeClr>
                </a:solidFill>
                <a:latin typeface="Times New Roman" panose="02020603050405020304" pitchFamily="18" charset="0"/>
                <a:cs typeface="Times New Roman" panose="02020603050405020304" pitchFamily="18" charset="0"/>
              </a:rPr>
              <a:t>HARDWARE REQUIREMENTS</a:t>
            </a:r>
            <a:endParaRPr lang="en-US" dirty="0">
              <a:solidFill>
                <a:schemeClr val="accent3">
                  <a:lumMod val="50000"/>
                </a:schemeClr>
              </a:solidFill>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Processor            	                   - I3/Intel Processor</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RAM                                       - 8GB (min)</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Hard Disk                                - 128 GB</a:t>
            </a:r>
          </a:p>
          <a:p>
            <a:pPr algn="just">
              <a:lnSpc>
                <a:spcPct val="150000"/>
              </a:lnSpc>
            </a:pPr>
            <a:r>
              <a:rPr lang="en-US" dirty="0">
                <a:latin typeface="Times New Roman" panose="02020603050405020304" pitchFamily="18" charset="0"/>
                <a:cs typeface="Times New Roman" panose="02020603050405020304" pitchFamily="18" charset="0"/>
              </a:rPr>
              <a:t>Key Board                               - Standard Windows Keyboard</a:t>
            </a:r>
          </a:p>
          <a:p>
            <a:pPr algn="just">
              <a:lnSpc>
                <a:spcPct val="150000"/>
              </a:lnSpc>
            </a:pPr>
            <a:r>
              <a:rPr lang="en-US" dirty="0">
                <a:latin typeface="Times New Roman" panose="02020603050405020304" pitchFamily="18" charset="0"/>
                <a:cs typeface="Times New Roman" panose="02020603050405020304" pitchFamily="18" charset="0"/>
              </a:rPr>
              <a:t>Mouse                                      - Two or Three Button Mouse</a:t>
            </a:r>
          </a:p>
          <a:p>
            <a:pPr algn="just">
              <a:lnSpc>
                <a:spcPct val="150000"/>
              </a:lnSpc>
            </a:pPr>
            <a:r>
              <a:rPr lang="en-US" dirty="0">
                <a:latin typeface="Times New Roman" panose="02020603050405020304" pitchFamily="18" charset="0"/>
                <a:cs typeface="Times New Roman" panose="02020603050405020304" pitchFamily="18" charset="0"/>
              </a:rPr>
              <a:t>Monitor                                    - Any</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HARDWARE &amp; SOFTWARE REQUIREMENTS</a:t>
            </a:r>
          </a:p>
        </p:txBody>
      </p:sp>
    </p:spTree>
    <p:extLst>
      <p:ext uri="{BB962C8B-B14F-4D97-AF65-F5344CB8AC3E}">
        <p14:creationId xmlns:p14="http://schemas.microsoft.com/office/powerpoint/2010/main" val="1453216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319939" y="1911179"/>
            <a:ext cx="9792904" cy="417658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Requirement’s analysis is very critical process that enables the success of a system or software project to be assessed. Requirements are generally split into two types: Functional and non-functional requirements.</a:t>
            </a:r>
          </a:p>
          <a:p>
            <a:pPr algn="just" fontAlgn="base">
              <a:lnSpc>
                <a:spcPct val="150000"/>
              </a:lnSpc>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These are the requirements that the end user specifically demands as basic facilities that the system should offer. All these functionalities need to be necessarily incorporated into the system as a part of the contract. These are represented or stated in the form of input to be given to the system, the operation performed and the output expected. They are basically the requirements stated by the user which one can see directly in the final product, unlike the non-functional requirements.</a:t>
            </a:r>
          </a:p>
        </p:txBody>
      </p:sp>
      <p:sp>
        <p:nvSpPr>
          <p:cNvPr id="3" name="Title 1"/>
          <p:cNvSpPr txBox="1"/>
          <p:nvPr/>
        </p:nvSpPr>
        <p:spPr>
          <a:xfrm>
            <a:off x="1492935" y="759119"/>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5236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070918" y="1672282"/>
            <a:ext cx="10412628" cy="4547286"/>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fontAlgn="base">
              <a:lnSpc>
                <a:spcPct val="150000"/>
              </a:lnSpc>
            </a:pPr>
            <a:r>
              <a:rPr lang="en-US" sz="2000" dirty="0">
                <a:latin typeface="Times New Roman" panose="02020603050405020304" pitchFamily="18" charset="0"/>
                <a:cs typeface="Times New Roman" panose="02020603050405020304" pitchFamily="18" charset="0"/>
              </a:rPr>
              <a:t>Examples of functional requirements: </a:t>
            </a:r>
          </a:p>
          <a:p>
            <a:pPr lvl="0" algn="just" fontAlgn="base">
              <a:lnSpc>
                <a:spcPct val="150000"/>
              </a:lnSpc>
            </a:pPr>
            <a:r>
              <a:rPr lang="en-US" sz="2000" dirty="0">
                <a:latin typeface="Times New Roman" panose="02020603050405020304" pitchFamily="18" charset="0"/>
                <a:cs typeface="Times New Roman" panose="02020603050405020304" pitchFamily="18" charset="0"/>
              </a:rPr>
              <a:t>Authentication of user whenever he/she logs into the system</a:t>
            </a:r>
          </a:p>
          <a:p>
            <a:pPr lvl="0" algn="just" fontAlgn="base">
              <a:lnSpc>
                <a:spcPct val="150000"/>
              </a:lnSpc>
            </a:pPr>
            <a:r>
              <a:rPr lang="en-US" sz="2000" dirty="0">
                <a:latin typeface="Times New Roman" panose="02020603050405020304" pitchFamily="18" charset="0"/>
                <a:cs typeface="Times New Roman" panose="02020603050405020304" pitchFamily="18" charset="0"/>
              </a:rPr>
              <a:t>System shutdown in case of a cyber-attack</a:t>
            </a:r>
          </a:p>
          <a:p>
            <a:pPr lvl="0" algn="just" fontAlgn="base">
              <a:lnSpc>
                <a:spcPct val="150000"/>
              </a:lnSpc>
            </a:pPr>
            <a:r>
              <a:rPr lang="en-US" sz="2000" dirty="0">
                <a:latin typeface="Times New Roman" panose="02020603050405020304" pitchFamily="18" charset="0"/>
                <a:cs typeface="Times New Roman" panose="02020603050405020304" pitchFamily="18" charset="0"/>
              </a:rPr>
              <a:t>A verification email is sent to user whenever he/she register for the first time on some software system.</a:t>
            </a:r>
          </a:p>
          <a:p>
            <a:pPr algn="just">
              <a:lnSpc>
                <a:spcPct val="150000"/>
              </a:lnSpc>
            </a:pPr>
            <a:r>
              <a:rPr lang="en-US" sz="2000" b="1" dirty="0">
                <a:latin typeface="Times New Roman" panose="02020603050405020304" pitchFamily="18" charset="0"/>
                <a:cs typeface="Times New Roman" panose="02020603050405020304" pitchFamily="18" charset="0"/>
              </a:rPr>
              <a:t>Non-functional requirements</a:t>
            </a:r>
            <a:r>
              <a:rPr lang="en-US" sz="2000" dirty="0">
                <a:latin typeface="Times New Roman" panose="02020603050405020304" pitchFamily="18" charset="0"/>
                <a:cs typeface="Times New Roman" panose="02020603050405020304" pitchFamily="18" charset="0"/>
              </a:rPr>
              <a:t>: These are basically the quality constraints that the system must satisfy according to the project contract. The priority or extent to which these factors are implemented varies from one project to other. They are also called non-behavioral requirements.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1476459" y="520222"/>
            <a:ext cx="8721984" cy="1152060"/>
          </a:xfrm>
          <a:prstGeom prst="rect">
            <a:avLst/>
          </a:prstGeom>
        </p:spPr>
        <p:txBody>
          <a:bodyPr>
            <a:no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FUNCTIONAL AND NON-FUNCTIONAL REQUIREMENTS</a:t>
            </a:r>
            <a:endParaRPr lang="en-US" sz="3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61990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ARCHITECTURE</a:t>
            </a:r>
            <a:endParaRPr lang="en-US" sz="3600" b="1" dirty="0"/>
          </a:p>
        </p:txBody>
      </p:sp>
      <p:pic>
        <p:nvPicPr>
          <p:cNvPr id="7" name="Picture 6">
            <a:extLst>
              <a:ext uri="{FF2B5EF4-FFF2-40B4-BE49-F238E27FC236}">
                <a16:creationId xmlns:a16="http://schemas.microsoft.com/office/drawing/2014/main" id="{6B495BBD-37E4-64E9-D53A-539A28C7D466}"/>
              </a:ext>
            </a:extLst>
          </p:cNvPr>
          <p:cNvPicPr>
            <a:picLocks noChangeAspect="1"/>
          </p:cNvPicPr>
          <p:nvPr/>
        </p:nvPicPr>
        <p:blipFill>
          <a:blip r:embed="rId2"/>
          <a:stretch>
            <a:fillRect/>
          </a:stretch>
        </p:blipFill>
        <p:spPr>
          <a:xfrm>
            <a:off x="3490332" y="1628774"/>
            <a:ext cx="4873083" cy="411410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B99DE-67EE-71EE-EE3D-12AE59058A3D}"/>
              </a:ext>
            </a:extLst>
          </p:cNvPr>
          <p:cNvSpPr txBox="1">
            <a:spLocks/>
          </p:cNvSpPr>
          <p:nvPr/>
        </p:nvSpPr>
        <p:spPr>
          <a:xfrm>
            <a:off x="1815152" y="622841"/>
            <a:ext cx="8570343" cy="631484"/>
          </a:xfrm>
          <a:prstGeom prst="rect">
            <a:avLst/>
          </a:prstGeom>
        </p:spPr>
        <p:txBody>
          <a:bodyPr>
            <a:normAutofit/>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MODULES</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F9C188B-2929-E0A9-5326-585A92E295BC}"/>
              </a:ext>
            </a:extLst>
          </p:cNvPr>
          <p:cNvSpPr txBox="1">
            <a:spLocks/>
          </p:cNvSpPr>
          <p:nvPr/>
        </p:nvSpPr>
        <p:spPr>
          <a:xfrm>
            <a:off x="935665" y="1035644"/>
            <a:ext cx="10430540" cy="5390865"/>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algn="just">
              <a:lnSpc>
                <a:spcPct val="150000"/>
              </a:lnSpc>
              <a:buNone/>
            </a:pPr>
            <a:r>
              <a:rPr lang="en-US" sz="1600" b="1" dirty="0">
                <a:solidFill>
                  <a:schemeClr val="tx1"/>
                </a:solidFill>
                <a:latin typeface="Times New Roman" panose="02020603050405020304" pitchFamily="18" charset="0"/>
                <a:cs typeface="Times New Roman" panose="02020603050405020304" pitchFamily="18" charset="0"/>
              </a:rPr>
              <a:t>1. System:</a:t>
            </a:r>
          </a:p>
          <a:p>
            <a:pPr marL="0" indent="0" algn="just">
              <a:lnSpc>
                <a:spcPct val="150000"/>
              </a:lnSpc>
              <a:buNone/>
            </a:pPr>
            <a:r>
              <a:rPr lang="en-US" sz="1600" b="1" dirty="0">
                <a:solidFill>
                  <a:schemeClr val="tx1"/>
                </a:solidFill>
                <a:latin typeface="Times New Roman" panose="02020603050405020304" pitchFamily="18" charset="0"/>
                <a:cs typeface="Times New Roman" panose="02020603050405020304" pitchFamily="18" charset="0"/>
              </a:rPr>
              <a:t>User</a:t>
            </a:r>
          </a:p>
          <a:p>
            <a:pPr marL="0" indent="0" algn="just">
              <a:lnSpc>
                <a:spcPct val="150000"/>
              </a:lnSpc>
              <a:buNone/>
            </a:pPr>
            <a:r>
              <a:rPr lang="en-US" sz="1600" b="1" dirty="0">
                <a:solidFill>
                  <a:schemeClr val="tx1"/>
                </a:solidFill>
                <a:latin typeface="Times New Roman" panose="02020603050405020304" pitchFamily="18" charset="0"/>
                <a:cs typeface="Times New Roman" panose="02020603050405020304" pitchFamily="18" charset="0"/>
              </a:rPr>
              <a:t>1.1 Create Dataset:</a:t>
            </a:r>
          </a:p>
          <a:p>
            <a:pPr marL="0"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The e-commers dataset designated for classification is partitioned into training and testing sets, with a test size of 20-30%.</a:t>
            </a:r>
          </a:p>
          <a:p>
            <a:pPr marL="0" indent="0" algn="just">
              <a:lnSpc>
                <a:spcPct val="150000"/>
              </a:lnSpc>
              <a:buNone/>
            </a:pPr>
            <a:r>
              <a:rPr lang="en-US" sz="1600" b="1" dirty="0">
                <a:solidFill>
                  <a:schemeClr val="tx1"/>
                </a:solidFill>
                <a:latin typeface="Times New Roman" panose="02020603050405020304" pitchFamily="18" charset="0"/>
                <a:cs typeface="Times New Roman" panose="02020603050405020304" pitchFamily="18" charset="0"/>
              </a:rPr>
              <a:t>1.2 Pre-processing:</a:t>
            </a:r>
          </a:p>
          <a:p>
            <a:pPr marL="0"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Dataset undergo data cleaning and data preprocessing, ensuring they are in the appropriate format for model training.</a:t>
            </a:r>
          </a:p>
          <a:p>
            <a:pPr marL="0" indent="0" algn="just">
              <a:lnSpc>
                <a:spcPct val="150000"/>
              </a:lnSpc>
              <a:buNone/>
            </a:pPr>
            <a:r>
              <a:rPr lang="en-US" sz="1600" b="1" dirty="0">
                <a:solidFill>
                  <a:schemeClr val="tx1"/>
                </a:solidFill>
                <a:latin typeface="Times New Roman" panose="02020603050405020304" pitchFamily="18" charset="0"/>
                <a:cs typeface="Times New Roman" panose="02020603050405020304" pitchFamily="18" charset="0"/>
              </a:rPr>
              <a:t>1.3 Training:</a:t>
            </a:r>
          </a:p>
          <a:p>
            <a:pPr marL="0"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The pre-processed training dataset is employed to train the model, utilizing the ensemble algorithm and incorporating various ensemble learning methods to enhance performance.</a:t>
            </a:r>
          </a:p>
        </p:txBody>
      </p:sp>
    </p:spTree>
    <p:extLst>
      <p:ext uri="{BB962C8B-B14F-4D97-AF65-F5344CB8AC3E}">
        <p14:creationId xmlns:p14="http://schemas.microsoft.com/office/powerpoint/2010/main" val="9178921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20523" y="682580"/>
            <a:ext cx="8596668" cy="684901"/>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Modules</a:t>
            </a:r>
            <a:endParaRPr lang="en-US" sz="3600" b="1" dirty="0"/>
          </a:p>
        </p:txBody>
      </p:sp>
      <p:sp>
        <p:nvSpPr>
          <p:cNvPr id="6" name="Rectangle 5"/>
          <p:cNvSpPr/>
          <p:nvPr/>
        </p:nvSpPr>
        <p:spPr>
          <a:xfrm>
            <a:off x="1048215" y="1761266"/>
            <a:ext cx="9967115" cy="3741409"/>
          </a:xfrm>
          <a:prstGeom prst="rect">
            <a:avLst/>
          </a:prstGeom>
        </p:spPr>
        <p:txBody>
          <a:bodyPr wrap="square">
            <a:spAutoFit/>
          </a:bodyPr>
          <a:lstStyle/>
          <a:p>
            <a:pPr marL="0" indent="0" algn="just">
              <a:lnSpc>
                <a:spcPct val="150000"/>
              </a:lnSpc>
              <a:buNone/>
            </a:pPr>
            <a:r>
              <a:rPr lang="en-US" sz="1600" b="1" dirty="0">
                <a:solidFill>
                  <a:schemeClr val="tx1"/>
                </a:solidFill>
                <a:latin typeface="Times New Roman" panose="02020603050405020304" pitchFamily="18" charset="0"/>
                <a:cs typeface="Times New Roman" panose="02020603050405020304" pitchFamily="18" charset="0"/>
              </a:rPr>
              <a:t>1.4 Classification:</a:t>
            </a:r>
          </a:p>
          <a:p>
            <a:pPr marL="0"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The model generates results by classifying e-commers values categories, distinguishing between fraud and not fraud cases.</a:t>
            </a:r>
          </a:p>
          <a:p>
            <a:pPr marL="0" indent="0" algn="just">
              <a:lnSpc>
                <a:spcPct val="150000"/>
              </a:lnSpc>
              <a:buNone/>
            </a:pPr>
            <a:endParaRPr lang="en-US" sz="1600" dirty="0">
              <a:solidFill>
                <a:schemeClr val="tx1"/>
              </a:solidFill>
              <a:latin typeface="Times New Roman" panose="02020603050405020304" pitchFamily="18" charset="0"/>
              <a:cs typeface="Times New Roman" panose="02020603050405020304" pitchFamily="18" charset="0"/>
            </a:endParaRPr>
          </a:p>
          <a:p>
            <a:pPr marL="0" indent="0" algn="just">
              <a:lnSpc>
                <a:spcPct val="150000"/>
              </a:lnSpc>
              <a:buNone/>
            </a:pPr>
            <a:r>
              <a:rPr lang="en-US" sz="1600" b="1" dirty="0">
                <a:solidFill>
                  <a:schemeClr val="tx1"/>
                </a:solidFill>
                <a:latin typeface="Times New Roman" panose="02020603050405020304" pitchFamily="18" charset="0"/>
                <a:cs typeface="Times New Roman" panose="02020603050405020304" pitchFamily="18" charset="0"/>
              </a:rPr>
              <a:t>2. User:</a:t>
            </a:r>
          </a:p>
          <a:p>
            <a:pPr marL="0" indent="0" algn="just">
              <a:lnSpc>
                <a:spcPct val="150000"/>
              </a:lnSpc>
              <a:buNone/>
            </a:pPr>
            <a:r>
              <a:rPr lang="en-US" sz="1600" b="1" dirty="0">
                <a:solidFill>
                  <a:schemeClr val="tx1"/>
                </a:solidFill>
                <a:latin typeface="Times New Roman" panose="02020603050405020304" pitchFamily="18" charset="0"/>
                <a:cs typeface="Times New Roman" panose="02020603050405020304" pitchFamily="18" charset="0"/>
              </a:rPr>
              <a:t>2.1 Provide Input:</a:t>
            </a:r>
          </a:p>
          <a:p>
            <a:pPr marL="0"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Users are required to provide a input values for classification, providing the input data for the model.</a:t>
            </a:r>
          </a:p>
          <a:p>
            <a:pPr marL="0" indent="0" algn="just">
              <a:lnSpc>
                <a:spcPct val="150000"/>
              </a:lnSpc>
              <a:buNone/>
            </a:pPr>
            <a:r>
              <a:rPr lang="en-US" sz="1600" b="1" dirty="0">
                <a:solidFill>
                  <a:schemeClr val="tx1"/>
                </a:solidFill>
                <a:latin typeface="Times New Roman" panose="02020603050405020304" pitchFamily="18" charset="0"/>
                <a:cs typeface="Times New Roman" panose="02020603050405020304" pitchFamily="18" charset="0"/>
              </a:rPr>
              <a:t>2.2 View Results:</a:t>
            </a:r>
          </a:p>
          <a:p>
            <a:pPr marL="0" indent="0" algn="just">
              <a:lnSpc>
                <a:spcPct val="150000"/>
              </a:lnSpc>
              <a:buNone/>
            </a:pPr>
            <a:r>
              <a:rPr lang="en-US" sz="1600" dirty="0">
                <a:solidFill>
                  <a:schemeClr val="tx1"/>
                </a:solidFill>
                <a:latin typeface="Times New Roman" panose="02020603050405020304" pitchFamily="18" charset="0"/>
                <a:cs typeface="Times New Roman" panose="02020603050405020304" pitchFamily="18" charset="0"/>
              </a:rPr>
              <a:t>Users can view the results of the classification, gaining insights into the model's determination of whether the provided input is fraud or not. </a:t>
            </a:r>
          </a:p>
        </p:txBody>
      </p:sp>
    </p:spTree>
    <p:extLst>
      <p:ext uri="{BB962C8B-B14F-4D97-AF65-F5344CB8AC3E}">
        <p14:creationId xmlns:p14="http://schemas.microsoft.com/office/powerpoint/2010/main" val="2274154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17556" y="1332941"/>
            <a:ext cx="10556886" cy="4975273"/>
          </a:xfrm>
          <a:prstGeom prst="rect">
            <a:avLst/>
          </a:prstGeom>
        </p:spPr>
        <p:txBody>
          <a:bodyPr wrap="square">
            <a:spAutoFit/>
          </a:bodyPr>
          <a:lstStyle/>
          <a:p>
            <a:pPr marL="342900" lvl="0" indent="-342900" algn="just">
              <a:lnSpc>
                <a:spcPct val="150000"/>
              </a:lnSpc>
              <a:spcBef>
                <a:spcPts val="1200"/>
              </a:spcBef>
              <a:buFont typeface="+mj-lt"/>
              <a:buAutoNum type="arabicPeriod"/>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 Yu, Y. Wang, L. Liu, Y. An, B. Yuan and J. Panneerselvam, "A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Multiperspective</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Fraud Detection Method for Multiparticipant E-Commerce Transactions," in IEEE Transactions on Computational Social Systems,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10.1109/TCSS.2022.3232619.</a:t>
            </a:r>
          </a:p>
          <a:p>
            <a:pPr marL="342900" lvl="0" indent="-342900" algn="just">
              <a:lnSpc>
                <a:spcPct val="150000"/>
              </a:lnSpc>
              <a:spcBef>
                <a:spcPts val="1200"/>
              </a:spcBef>
              <a:buFont typeface="+mj-lt"/>
              <a:buAutoNum type="arabicPeriod"/>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Abdelrhim</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 Elsayed, “The Effect of COVID-19 Spread on the e-commerce market: The case of the 5 largest e-commerce companies in the world.” Available at SSRN 3621166, 2020,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doi</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10.2139/ssrn.3621166.</a:t>
            </a:r>
          </a:p>
          <a:p>
            <a:pPr marL="342900" lvl="0" indent="-342900" algn="just">
              <a:lnSpc>
                <a:spcPct val="150000"/>
              </a:lnSpc>
              <a:spcBef>
                <a:spcPts val="1200"/>
              </a:spcBef>
              <a:buFont typeface="+mj-lt"/>
              <a:buAutoNum type="arabicPeriod"/>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 Rao et al., “The e-commerce supply chain and environmental sustainability: An empirical investigation on the online retail sector.” Cogent. Bus.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Manag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vol. 8, no. 1, pp. 1938377, 2021.</a:t>
            </a:r>
          </a:p>
          <a:p>
            <a:pPr marL="342900" lvl="0" indent="-342900" algn="just">
              <a:lnSpc>
                <a:spcPct val="150000"/>
              </a:lnSpc>
              <a:spcBef>
                <a:spcPts val="1200"/>
              </a:spcBef>
              <a:buFont typeface="+mj-lt"/>
              <a:buAutoNum type="arabicPeriod"/>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 D.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Dhobe</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K. K.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Tighare</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S. S.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Dake</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 review on prevention of fraud in electronic payment gateway using secret code,” Int. J. Res.  Eng. Sci.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Manag</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vol. 3, no. 1, pp. 602-606, Jun. 2020.</a:t>
            </a:r>
          </a:p>
          <a:p>
            <a:pPr marL="342900" lvl="0" indent="-342900" algn="just">
              <a:lnSpc>
                <a:spcPct val="150000"/>
              </a:lnSpc>
              <a:spcBef>
                <a:spcPts val="1200"/>
              </a:spcBef>
              <a:buFont typeface="+mj-lt"/>
              <a:buAutoNum type="arabicPeriod"/>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Abdallah, M. A.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Maarof</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A. Zainal, “Fraud detection system: A survey,” J.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Netw</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Comput</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Appl., vol. 68, pp. 90-113, Apr. 2016. </a:t>
            </a:r>
          </a:p>
          <a:p>
            <a:pPr marL="342900" lvl="0" indent="-342900" algn="just">
              <a:lnSpc>
                <a:spcPct val="150000"/>
              </a:lnSpc>
              <a:spcBef>
                <a:spcPts val="1200"/>
              </a:spcBef>
              <a:buFont typeface="+mj-lt"/>
              <a:buAutoNum type="arabicPeriod"/>
            </a:pP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 A.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Minastireanu</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G. </a:t>
            </a:r>
            <a:r>
              <a:rPr lang="en-US" sz="15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Mesnita</a:t>
            </a:r>
            <a:r>
              <a:rPr lang="en-US" sz="15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 Analysis of the Most Used Machine Learning Algorithms for Online Fraud Detection,” Info.  Econ., vol. 23, no. 1, 2019.</a:t>
            </a:r>
            <a:endParaRPr lang="en-IN" sz="15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Title 1"/>
          <p:cNvSpPr txBox="1"/>
          <p:nvPr/>
        </p:nvSpPr>
        <p:spPr>
          <a:xfrm>
            <a:off x="4241698" y="854752"/>
            <a:ext cx="3708603" cy="239212"/>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tx1"/>
                </a:solidFill>
                <a:latin typeface="Times New Roman" panose="02020603050405020304" pitchFamily="18" charset="0"/>
                <a:cs typeface="Times New Roman" panose="02020603050405020304" pitchFamily="18" charset="0"/>
              </a:rPr>
              <a:t>REFERENCES</a:t>
            </a:r>
            <a:endParaRPr lang="en-US" sz="3200" b="1" dirty="0">
              <a:solidFill>
                <a:schemeClr val="tx1"/>
              </a:solidFill>
            </a:endParaRPr>
          </a:p>
        </p:txBody>
      </p:sp>
    </p:spTree>
    <p:extLst>
      <p:ext uri="{BB962C8B-B14F-4D97-AF65-F5344CB8AC3E}">
        <p14:creationId xmlns:p14="http://schemas.microsoft.com/office/powerpoint/2010/main" val="36399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1645365" y="47725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p:cNvSpPr/>
          <p:nvPr/>
        </p:nvSpPr>
        <p:spPr>
          <a:xfrm>
            <a:off x="687658" y="803774"/>
            <a:ext cx="10816683" cy="5576976"/>
          </a:xfrm>
          <a:prstGeom prst="rect">
            <a:avLst/>
          </a:prstGeom>
        </p:spPr>
        <p:txBody>
          <a:bodyPr wrap="square">
            <a:spAutoFit/>
          </a:bodyPr>
          <a:lstStyle/>
          <a:p>
            <a:pPr algn="just">
              <a:lnSpc>
                <a:spcPct val="150000"/>
              </a:lnSpc>
            </a:pPr>
            <a:r>
              <a:rPr lang="en-US" sz="2000" dirty="0">
                <a:effectLst/>
                <a:latin typeface="Times New Roman" panose="02020603050405020304" pitchFamily="18" charset="0"/>
                <a:ea typeface="Calibri" panose="020F0502020204030204" pitchFamily="34" charset="0"/>
              </a:rPr>
              <a:t>In the realm of e-commerce, where transactions involve multiple participants such as buyers, sellers, and intermediaries, the detection of fraudulent activities presents a significant challenge. To address this issue, our proposed method focuses on a Mult perspective approach aimed at enhancing fraud detection accuracy and efficiency. </a:t>
            </a:r>
          </a:p>
          <a:p>
            <a:pPr algn="just">
              <a:lnSpc>
                <a:spcPct val="150000"/>
              </a:lnSpc>
            </a:pPr>
            <a:r>
              <a:rPr lang="en-US" sz="2000" dirty="0">
                <a:effectLst/>
                <a:latin typeface="Times New Roman" panose="02020603050405020304" pitchFamily="18" charset="0"/>
                <a:ea typeface="Calibri" panose="020F0502020204030204" pitchFamily="34" charset="0"/>
              </a:rPr>
              <a:t>The first step involves the detection of user behaviors, wherein we leverage various techniques such as behavioral analysis and examination of transaction histories to gain insights into normal user behavior patterns. By understanding typical user interactions within the e-commerce ecosystem, we establish a baseline against which abnormal behaviors can be identified.</a:t>
            </a:r>
          </a:p>
          <a:p>
            <a:pPr algn="just">
              <a:lnSpc>
                <a:spcPct val="150000"/>
              </a:lnSpc>
            </a:pPr>
            <a:r>
              <a:rPr lang="en-US" sz="2000" dirty="0">
                <a:effectLst/>
                <a:latin typeface="Times New Roman" panose="02020603050405020304" pitchFamily="18" charset="0"/>
                <a:ea typeface="Calibri" panose="020F0502020204030204" pitchFamily="34" charset="0"/>
              </a:rPr>
              <a:t>Subsequently, we delve into the analysis of abnormalities for feature extraction. Utilizing sophisticated anomaly detection algorithms, we scrutinize transaction data to uncover irregular patterns indicative of potential fraudulent activities. This process allows us to extract important features that serve as key indicators for fraud detection.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94AB6-9FBF-6AE0-8DB3-0EE1909993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FC4B36-7368-FA91-1E8B-A1D22C1B0E25}"/>
              </a:ext>
            </a:extLst>
          </p:cNvPr>
          <p:cNvSpPr txBox="1"/>
          <p:nvPr/>
        </p:nvSpPr>
        <p:spPr>
          <a:xfrm>
            <a:off x="1645365" y="477250"/>
            <a:ext cx="8596668" cy="755560"/>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latin typeface="Times New Roman" panose="02020603050405020304" pitchFamily="18" charset="0"/>
                <a:cs typeface="Times New Roman" panose="02020603050405020304" pitchFamily="18" charset="0"/>
              </a:rPr>
              <a:t>    ABSTRACT</a:t>
            </a:r>
          </a:p>
        </p:txBody>
      </p:sp>
      <p:sp>
        <p:nvSpPr>
          <p:cNvPr id="3" name="Rectangle 2">
            <a:extLst>
              <a:ext uri="{FF2B5EF4-FFF2-40B4-BE49-F238E27FC236}">
                <a16:creationId xmlns:a16="http://schemas.microsoft.com/office/drawing/2014/main" id="{6E83D5A7-8038-267D-501D-DA866CFB5ED6}"/>
              </a:ext>
            </a:extLst>
          </p:cNvPr>
          <p:cNvSpPr/>
          <p:nvPr/>
        </p:nvSpPr>
        <p:spPr>
          <a:xfrm>
            <a:off x="836341" y="1102177"/>
            <a:ext cx="10448694" cy="4653646"/>
          </a:xfrm>
          <a:prstGeom prst="rect">
            <a:avLst/>
          </a:prstGeom>
        </p:spPr>
        <p:txBody>
          <a:bodyPr wrap="square">
            <a:spAutoFit/>
          </a:bodyPr>
          <a:lstStyle/>
          <a:p>
            <a:pPr algn="just">
              <a:lnSpc>
                <a:spcPct val="150000"/>
              </a:lnSpc>
            </a:pPr>
            <a:r>
              <a:rPr lang="en-US" sz="2000" dirty="0">
                <a:effectLst/>
                <a:latin typeface="Times New Roman" panose="02020603050405020304" pitchFamily="18" charset="0"/>
                <a:ea typeface="Calibri" panose="020F0502020204030204" pitchFamily="34" charset="0"/>
              </a:rPr>
              <a:t>Finally, we employ an ensemble classification model to implement our fraud detection mechanism, avoiding reliance on a specific algorithm. Instead, we leverage the strengths of ensemble algorithms, such as Random Forest, Gradient Boosting, or AdaBoost. By feeding the extracted features into the ensemble model, we train it to discern between legitimate and fraudulent behaviors in multiparticipant e-commerce transactions. Ensemble methods are particularly well-suited for this task due to their ability to handle high-dimensional data and capture complex decision boundaries through the combination of diverse base models.</a:t>
            </a:r>
          </a:p>
          <a:p>
            <a:pPr algn="just">
              <a:lnSpc>
                <a:spcPct val="150000"/>
              </a:lnSpc>
            </a:pPr>
            <a:r>
              <a:rPr lang="en-US" sz="2000" b="1" dirty="0">
                <a:effectLst/>
                <a:latin typeface="Times New Roman" panose="02020603050405020304" pitchFamily="18" charset="0"/>
                <a:ea typeface="Calibri" panose="020F0502020204030204" pitchFamily="34" charset="0"/>
              </a:rPr>
              <a:t>Keywords: </a:t>
            </a:r>
            <a:r>
              <a:rPr lang="en-US" sz="2000" dirty="0">
                <a:effectLst/>
                <a:latin typeface="Times New Roman" panose="02020603050405020304" pitchFamily="18" charset="0"/>
                <a:ea typeface="Calibri" panose="020F0502020204030204" pitchFamily="34" charset="0"/>
              </a:rPr>
              <a:t>Multiparticipant E-commerce Transactions, Fraud Detection, User Behaviors, Abnormalities Analysis, Ensemble Classification Model, Random Forest, Gradient Boosting, AdaBoost</a:t>
            </a:r>
            <a:endParaRPr lang="en-US" sz="2000" dirty="0">
              <a:latin typeface="Times New Roman" panose="02020603050405020304" pitchFamily="18" charset="0"/>
            </a:endParaRPr>
          </a:p>
        </p:txBody>
      </p:sp>
    </p:spTree>
    <p:extLst>
      <p:ext uri="{BB962C8B-B14F-4D97-AF65-F5344CB8AC3E}">
        <p14:creationId xmlns:p14="http://schemas.microsoft.com/office/powerpoint/2010/main" val="3419246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754868" y="889685"/>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OBJECTIVE OF PROJECT</a:t>
            </a:r>
          </a:p>
        </p:txBody>
      </p:sp>
      <p:sp>
        <p:nvSpPr>
          <p:cNvPr id="4" name="TextBox 3"/>
          <p:cNvSpPr txBox="1"/>
          <p:nvPr/>
        </p:nvSpPr>
        <p:spPr>
          <a:xfrm>
            <a:off x="1226634" y="2001795"/>
            <a:ext cx="9891132" cy="2351285"/>
          </a:xfrm>
          <a:prstGeom prst="rect">
            <a:avLst/>
          </a:prstGeom>
          <a:noFill/>
        </p:spPr>
        <p:txBody>
          <a:bodyPr wrap="square" rtlCol="0">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primary objective of this project is to develop an advanced fraud detection framework specifically tailored for multiparticipant e-commerce transactions, with a focus on integrating user behavior analysis, anomaly detection techniques, and ensemble classification to enhance the accuracy and efficiency of fraud detection, ultimately fostering a secure and trustworthy online transaction environment.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4072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606587" y="832020"/>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PROBLEM STATEMENT</a:t>
            </a:r>
          </a:p>
        </p:txBody>
      </p:sp>
      <p:sp>
        <p:nvSpPr>
          <p:cNvPr id="4" name="TextBox 3"/>
          <p:cNvSpPr txBox="1"/>
          <p:nvPr/>
        </p:nvSpPr>
        <p:spPr>
          <a:xfrm>
            <a:off x="1014760" y="1911179"/>
            <a:ext cx="10214517" cy="3274614"/>
          </a:xfrm>
          <a:prstGeom prst="rect">
            <a:avLst/>
          </a:prstGeom>
          <a:noFill/>
        </p:spPr>
        <p:txBody>
          <a:bodyPr wrap="square" rtlCol="0">
            <a:spAutoFit/>
          </a:bodyPr>
          <a:lstStyle/>
          <a:p>
            <a:pPr algn="just">
              <a:lnSpc>
                <a:spcPct val="150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problem statement highlights the persistent challenge of insufficient fraud detection capabilities within multiparticipant e-commerce transactions. Existing methods often lack the sophistication needed to effectively identify fraudulent activities amidst complex transactional interactions. To address this, our project endeavors to pioneer a professional-grade solution by integrating advanced techniques, including user behavior analysis, anomaly detection, and ensemble classification. This holistic approach aims to bolster transaction security and instill trust among stakeholders in the e-commerce ecosystem.</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17036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2197" y="1899138"/>
            <a:ext cx="10466363" cy="4653646"/>
          </a:xfrm>
          <a:prstGeom prst="rect">
            <a:avLst/>
          </a:prstGeom>
        </p:spPr>
        <p:txBody>
          <a:bodyPr wrap="square">
            <a:spAutoFit/>
          </a:bodyPr>
          <a:lstStyle/>
          <a:p>
            <a:pPr algn="just">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Motivation:-</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rPr>
              <a:t>The motivation behind this project stems from the pressing need to fortify the security infrastructure of multiparticipant e-commerce transactions. With the exponential growth of online commerce, the prevalence of fraudulent activities poses a significant threat to both consumers and businesses alike. This project is driven by the aspiration to alleviate such concerns by pioneering an innovative fraud detection methodology. By leveraging cutting-edge techniques in user behavior analysis, anomaly detection, and ensemble classification, we aim to empower e-commerce platforms with the capability to effectively detect and mitigate fraudulent behaviors. Ultimately, our motivation lies in fostering a safer and more trustworthy online transaction environment, thereby enhancing consumer confidence and promoting sustainable growth in the digital marketplace.</a:t>
            </a: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3" name="Title 1"/>
          <p:cNvSpPr txBox="1"/>
          <p:nvPr/>
        </p:nvSpPr>
        <p:spPr>
          <a:xfrm>
            <a:off x="2608140" y="730014"/>
            <a:ext cx="6975719" cy="90183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2027" y="1068972"/>
            <a:ext cx="10466363" cy="5115311"/>
          </a:xfrm>
          <a:prstGeom prst="rect">
            <a:avLst/>
          </a:prstGeom>
        </p:spPr>
        <p:txBody>
          <a:bodyPr wrap="square">
            <a:spAutoFit/>
          </a:bodyPr>
          <a:lstStyle/>
          <a:p>
            <a:pPr>
              <a:lnSpc>
                <a:spcPct val="150000"/>
              </a:lnSpc>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Scope</a:t>
            </a:r>
            <a:r>
              <a:rPr lang="en-IN" sz="2000" b="1" dirty="0">
                <a:solidFill>
                  <a:schemeClr val="bg1"/>
                </a:solidFill>
                <a:latin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effectLst/>
                <a:latin typeface="Times New Roman" panose="02020603050405020304" pitchFamily="18" charset="0"/>
                <a:ea typeface="Calibri" panose="020F0502020204030204" pitchFamily="34" charset="0"/>
              </a:rPr>
              <a:t>The scope of this project encompasses the development and implementation of a </a:t>
            </a:r>
            <a:r>
              <a:rPr lang="en-US" sz="2000" dirty="0" err="1">
                <a:effectLst/>
                <a:latin typeface="Times New Roman" panose="02020603050405020304" pitchFamily="18" charset="0"/>
                <a:ea typeface="Calibri" panose="020F0502020204030204" pitchFamily="34" charset="0"/>
              </a:rPr>
              <a:t>multiperspective</a:t>
            </a:r>
            <a:r>
              <a:rPr lang="en-US" sz="2000" dirty="0">
                <a:effectLst/>
                <a:latin typeface="Times New Roman" panose="02020603050405020304" pitchFamily="18" charset="0"/>
                <a:ea typeface="Calibri" panose="020F0502020204030204" pitchFamily="34" charset="0"/>
              </a:rPr>
              <a:t> fraud detection method tailored specifically for multiparticipant e-commerce transactions. Key components within the scope include:</a:t>
            </a:r>
          </a:p>
          <a:p>
            <a:pPr>
              <a:lnSpc>
                <a:spcPct val="150000"/>
              </a:lnSpc>
            </a:pPr>
            <a:r>
              <a:rPr lang="en-US" sz="2000" b="1" dirty="0">
                <a:effectLst/>
                <a:latin typeface="Times New Roman" panose="02020603050405020304" pitchFamily="18" charset="0"/>
                <a:ea typeface="Calibri" panose="020F0502020204030204" pitchFamily="34" charset="0"/>
              </a:rPr>
              <a:t>1. Analysis of User Behaviors: </a:t>
            </a:r>
            <a:r>
              <a:rPr lang="en-US" sz="2000" dirty="0">
                <a:effectLst/>
                <a:latin typeface="Times New Roman" panose="02020603050405020304" pitchFamily="18" charset="0"/>
                <a:ea typeface="Calibri" panose="020F0502020204030204" pitchFamily="34" charset="0"/>
              </a:rPr>
              <a:t>Understanding and profiling normal user behaviors within the e-commerce ecosystem.</a:t>
            </a:r>
          </a:p>
          <a:p>
            <a:pPr>
              <a:lnSpc>
                <a:spcPct val="150000"/>
              </a:lnSpc>
            </a:pPr>
            <a:r>
              <a:rPr lang="en-US" sz="2000" b="1" dirty="0">
                <a:effectLst/>
                <a:latin typeface="Times New Roman" panose="02020603050405020304" pitchFamily="18" charset="0"/>
                <a:ea typeface="Calibri" panose="020F0502020204030204" pitchFamily="34" charset="0"/>
              </a:rPr>
              <a:t>2. Anomaly Detection: </a:t>
            </a:r>
            <a:r>
              <a:rPr lang="en-US" sz="2000" dirty="0">
                <a:effectLst/>
                <a:latin typeface="Times New Roman" panose="02020603050405020304" pitchFamily="18" charset="0"/>
                <a:ea typeface="Calibri" panose="020F0502020204030204" pitchFamily="34" charset="0"/>
              </a:rPr>
              <a:t>Identification and extraction of abnormal patterns and features indicative of potential fraudulent activities.</a:t>
            </a:r>
          </a:p>
          <a:p>
            <a:pPr>
              <a:lnSpc>
                <a:spcPct val="150000"/>
              </a:lnSpc>
            </a:pPr>
            <a:r>
              <a:rPr lang="en-US" sz="2000" b="1" dirty="0">
                <a:effectLst/>
                <a:latin typeface="Times New Roman" panose="02020603050405020304" pitchFamily="18" charset="0"/>
                <a:ea typeface="Calibri" panose="020F0502020204030204" pitchFamily="34" charset="0"/>
              </a:rPr>
              <a:t>3. Ensemble Classification: </a:t>
            </a:r>
            <a:r>
              <a:rPr lang="en-US" sz="2000" dirty="0">
                <a:effectLst/>
                <a:latin typeface="Times New Roman" panose="02020603050405020304" pitchFamily="18" charset="0"/>
                <a:ea typeface="Calibri" panose="020F0502020204030204" pitchFamily="34" charset="0"/>
              </a:rPr>
              <a:t>Training and implementation of a ensemble classification model to distinguish between legitimate and fraudulent transactions.</a:t>
            </a:r>
          </a:p>
          <a:p>
            <a:pPr>
              <a:lnSpc>
                <a:spcPct val="150000"/>
              </a:lnSpc>
            </a:pPr>
            <a:r>
              <a:rPr lang="en-US" sz="2000" b="1" dirty="0">
                <a:effectLst/>
                <a:latin typeface="Times New Roman" panose="02020603050405020304" pitchFamily="18" charset="0"/>
                <a:ea typeface="Calibri" panose="020F0502020204030204" pitchFamily="34" charset="0"/>
              </a:rPr>
              <a:t>4. Data Collection and Preprocessing: </a:t>
            </a:r>
            <a:r>
              <a:rPr lang="en-US" sz="2000" dirty="0">
                <a:effectLst/>
                <a:latin typeface="Times New Roman" panose="02020603050405020304" pitchFamily="18" charset="0"/>
                <a:ea typeface="Calibri" panose="020F0502020204030204" pitchFamily="34" charset="0"/>
              </a:rPr>
              <a:t>Collection of transactional data from e-commerce platforms and preprocessing it for analysis.</a:t>
            </a:r>
          </a:p>
        </p:txBody>
      </p:sp>
      <p:sp>
        <p:nvSpPr>
          <p:cNvPr id="3" name="Title 1"/>
          <p:cNvSpPr txBox="1"/>
          <p:nvPr/>
        </p:nvSpPr>
        <p:spPr>
          <a:xfrm>
            <a:off x="2608140" y="306267"/>
            <a:ext cx="6975719" cy="90183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extLst>
      <p:ext uri="{BB962C8B-B14F-4D97-AF65-F5344CB8AC3E}">
        <p14:creationId xmlns:p14="http://schemas.microsoft.com/office/powerpoint/2010/main" val="25169230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DAB786-8535-4C14-6797-0759E6E34EF5}"/>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326B061-DD0E-7D8E-C453-B11869A1A2FA}"/>
              </a:ext>
            </a:extLst>
          </p:cNvPr>
          <p:cNvSpPr/>
          <p:nvPr/>
        </p:nvSpPr>
        <p:spPr>
          <a:xfrm>
            <a:off x="1030086" y="1503869"/>
            <a:ext cx="10466363" cy="3730317"/>
          </a:xfrm>
          <a:prstGeom prst="rect">
            <a:avLst/>
          </a:prstGeom>
        </p:spPr>
        <p:txBody>
          <a:bodyPr wrap="square">
            <a:spAutoFit/>
          </a:bodyPr>
          <a:lstStyle/>
          <a:p>
            <a:pPr>
              <a:lnSpc>
                <a:spcPct val="150000"/>
              </a:lnSpc>
            </a:pPr>
            <a:r>
              <a:rPr lang="en-US" sz="2000" b="1" dirty="0">
                <a:effectLst/>
                <a:latin typeface="Times New Roman" panose="02020603050405020304" pitchFamily="18" charset="0"/>
                <a:ea typeface="Calibri" panose="020F0502020204030204" pitchFamily="34" charset="0"/>
              </a:rPr>
              <a:t>5. Model Evaluation: </a:t>
            </a:r>
            <a:r>
              <a:rPr lang="en-US" sz="2000" dirty="0">
                <a:effectLst/>
                <a:latin typeface="Times New Roman" panose="02020603050405020304" pitchFamily="18" charset="0"/>
                <a:ea typeface="Calibri" panose="020F0502020204030204" pitchFamily="34" charset="0"/>
              </a:rPr>
              <a:t>Assessing the performance and effectiveness of the proposed fraud detection methodology using appropriate evaluation metrics.</a:t>
            </a:r>
          </a:p>
          <a:p>
            <a:pPr>
              <a:lnSpc>
                <a:spcPct val="150000"/>
              </a:lnSpc>
            </a:pPr>
            <a:r>
              <a:rPr lang="en-US" sz="2000" b="1" dirty="0">
                <a:effectLst/>
                <a:latin typeface="Times New Roman" panose="02020603050405020304" pitchFamily="18" charset="0"/>
                <a:ea typeface="Calibri" panose="020F0502020204030204" pitchFamily="34" charset="0"/>
              </a:rPr>
              <a:t>6. Potential Extensions: </a:t>
            </a:r>
            <a:r>
              <a:rPr lang="en-US" sz="2000" dirty="0">
                <a:effectLst/>
                <a:latin typeface="Times New Roman" panose="02020603050405020304" pitchFamily="18" charset="0"/>
                <a:ea typeface="Calibri" panose="020F0502020204030204" pitchFamily="34" charset="0"/>
              </a:rPr>
              <a:t>Exploring opportunities for further research and enhancement of the proposed method, such as incorporating additional data sources or refining the classification model.</a:t>
            </a:r>
          </a:p>
          <a:p>
            <a:pPr>
              <a:lnSpc>
                <a:spcPct val="150000"/>
              </a:lnSpc>
            </a:pPr>
            <a:endParaRPr lang="en-US" sz="2000" dirty="0">
              <a:effectLst/>
              <a:latin typeface="Times New Roman" panose="02020603050405020304" pitchFamily="18" charset="0"/>
              <a:ea typeface="Calibri" panose="020F0502020204030204" pitchFamily="34" charset="0"/>
            </a:endParaRPr>
          </a:p>
          <a:p>
            <a:pPr>
              <a:lnSpc>
                <a:spcPct val="150000"/>
              </a:lnSpc>
            </a:pPr>
            <a:r>
              <a:rPr lang="en-US" sz="2000" dirty="0">
                <a:effectLst/>
                <a:latin typeface="Times New Roman" panose="02020603050405020304" pitchFamily="18" charset="0"/>
                <a:ea typeface="Calibri" panose="020F0502020204030204" pitchFamily="34" charset="0"/>
              </a:rPr>
              <a:t>The project's scope is focused on providing a comprehensive solution to enhance fraud detection capabilities in multiparticipant e-commerce transactions, with the ultimate goal of fostering a more secure and trustworthy online transaction environment.</a:t>
            </a:r>
            <a:endParaRPr lang="en-US" sz="2000" dirty="0">
              <a:latin typeface="Times New Roman" panose="02020603050405020304" pitchFamily="18" charset="0"/>
              <a:cs typeface="Times New Roman" panose="02020603050405020304" pitchFamily="18" charset="0"/>
            </a:endParaRPr>
          </a:p>
        </p:txBody>
      </p:sp>
      <p:sp>
        <p:nvSpPr>
          <p:cNvPr id="3" name="Title 1">
            <a:extLst>
              <a:ext uri="{FF2B5EF4-FFF2-40B4-BE49-F238E27FC236}">
                <a16:creationId xmlns:a16="http://schemas.microsoft.com/office/drawing/2014/main" id="{5D51D6F6-FA69-6CBE-BFA7-E0E4D27DA036}"/>
              </a:ext>
            </a:extLst>
          </p:cNvPr>
          <p:cNvSpPr txBox="1"/>
          <p:nvPr/>
        </p:nvSpPr>
        <p:spPr>
          <a:xfrm>
            <a:off x="2608140" y="306267"/>
            <a:ext cx="6975719" cy="90183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a:latin typeface="Times New Roman" panose="02020603050405020304" pitchFamily="18" charset="0"/>
                <a:cs typeface="Times New Roman" panose="02020603050405020304" pitchFamily="18" charset="0"/>
              </a:rPr>
              <a:t>SCOPE AND MOTIVATION</a:t>
            </a:r>
          </a:p>
        </p:txBody>
      </p:sp>
    </p:spTree>
    <p:extLst>
      <p:ext uri="{BB962C8B-B14F-4D97-AF65-F5344CB8AC3E}">
        <p14:creationId xmlns:p14="http://schemas.microsoft.com/office/powerpoint/2010/main" val="60238248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277</TotalTime>
  <Words>2895</Words>
  <Application>Microsoft Office PowerPoint</Application>
  <PresentationFormat>Widescreen</PresentationFormat>
  <Paragraphs>162</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Garamond</vt:lpstr>
      <vt:lpstr>Times New Roman</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PREETHI DESAI</dc:creator>
  <cp:lastModifiedBy>Aishwarya Raut</cp:lastModifiedBy>
  <cp:revision>92</cp:revision>
  <dcterms:created xsi:type="dcterms:W3CDTF">2022-11-19T11:35:00Z</dcterms:created>
  <dcterms:modified xsi:type="dcterms:W3CDTF">2024-03-09T08:50:24Z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A1EC5F6991B543508BE3500887CC9BF4</vt:lpwstr>
  </property>
  <property fmtid="{D5CDD505-2E9C-101B-9397-08002B2CF9AE}" pid="3" name="KSOProductBuildVer">
    <vt:lpwstr>1033-11.2.0.11380</vt:lpwstr>
  </property>
</Properties>
</file>