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79"/>
  </p:notesMasterIdLst>
  <p:handoutMasterIdLst>
    <p:handoutMasterId r:id="rId80"/>
  </p:handoutMasterIdLst>
  <p:sldIdLst>
    <p:sldId id="256" r:id="rId2"/>
    <p:sldId id="387" r:id="rId3"/>
    <p:sldId id="388" r:id="rId4"/>
    <p:sldId id="389" r:id="rId5"/>
    <p:sldId id="390" r:id="rId6"/>
    <p:sldId id="365" r:id="rId7"/>
    <p:sldId id="391" r:id="rId8"/>
    <p:sldId id="330" r:id="rId9"/>
    <p:sldId id="363" r:id="rId10"/>
    <p:sldId id="395" r:id="rId11"/>
    <p:sldId id="364" r:id="rId12"/>
    <p:sldId id="351" r:id="rId13"/>
    <p:sldId id="352" r:id="rId14"/>
    <p:sldId id="313" r:id="rId15"/>
    <p:sldId id="314" r:id="rId16"/>
    <p:sldId id="357" r:id="rId17"/>
    <p:sldId id="359" r:id="rId18"/>
    <p:sldId id="360" r:id="rId19"/>
    <p:sldId id="358" r:id="rId20"/>
    <p:sldId id="396" r:id="rId21"/>
    <p:sldId id="354" r:id="rId22"/>
    <p:sldId id="368" r:id="rId23"/>
    <p:sldId id="315" r:id="rId24"/>
    <p:sldId id="370" r:id="rId25"/>
    <p:sldId id="369" r:id="rId26"/>
    <p:sldId id="367" r:id="rId27"/>
    <p:sldId id="317" r:id="rId28"/>
    <p:sldId id="437" r:id="rId29"/>
    <p:sldId id="342" r:id="rId30"/>
    <p:sldId id="397" r:id="rId31"/>
    <p:sldId id="398" r:id="rId32"/>
    <p:sldId id="399" r:id="rId33"/>
    <p:sldId id="401" r:id="rId34"/>
    <p:sldId id="402" r:id="rId35"/>
    <p:sldId id="403" r:id="rId36"/>
    <p:sldId id="404" r:id="rId37"/>
    <p:sldId id="400" r:id="rId38"/>
    <p:sldId id="405" r:id="rId39"/>
    <p:sldId id="406" r:id="rId40"/>
    <p:sldId id="407" r:id="rId41"/>
    <p:sldId id="408" r:id="rId42"/>
    <p:sldId id="413" r:id="rId43"/>
    <p:sldId id="410" r:id="rId44"/>
    <p:sldId id="417" r:id="rId45"/>
    <p:sldId id="418" r:id="rId46"/>
    <p:sldId id="420" r:id="rId47"/>
    <p:sldId id="421" r:id="rId48"/>
    <p:sldId id="422" r:id="rId49"/>
    <p:sldId id="423" r:id="rId50"/>
    <p:sldId id="424" r:id="rId51"/>
    <p:sldId id="381" r:id="rId52"/>
    <p:sldId id="440" r:id="rId53"/>
    <p:sldId id="441" r:id="rId54"/>
    <p:sldId id="442" r:id="rId55"/>
    <p:sldId id="382" r:id="rId56"/>
    <p:sldId id="341" r:id="rId57"/>
    <p:sldId id="435" r:id="rId58"/>
    <p:sldId id="439" r:id="rId59"/>
    <p:sldId id="438" r:id="rId60"/>
    <p:sldId id="425" r:id="rId61"/>
    <p:sldId id="426" r:id="rId62"/>
    <p:sldId id="427" r:id="rId63"/>
    <p:sldId id="429" r:id="rId64"/>
    <p:sldId id="430" r:id="rId65"/>
    <p:sldId id="375" r:id="rId66"/>
    <p:sldId id="384" r:id="rId67"/>
    <p:sldId id="383" r:id="rId68"/>
    <p:sldId id="443" r:id="rId69"/>
    <p:sldId id="444" r:id="rId70"/>
    <p:sldId id="386" r:id="rId71"/>
    <p:sldId id="445" r:id="rId72"/>
    <p:sldId id="436" r:id="rId73"/>
    <p:sldId id="431" r:id="rId74"/>
    <p:sldId id="432" r:id="rId75"/>
    <p:sldId id="433" r:id="rId76"/>
    <p:sldId id="434" r:id="rId77"/>
    <p:sldId id="316" r:id="rId78"/>
  </p:sldIdLst>
  <p:sldSz cx="9144000" cy="6858000" type="screen4x3"/>
  <p:notesSz cx="6797675" cy="9874250"/>
  <p:embeddedFontLst>
    <p:embeddedFont>
      <p:font typeface="Consolas" pitchFamily="49" charset="0"/>
      <p:regular r:id="rId81"/>
      <p:bold r:id="rId82"/>
      <p:italic r:id="rId83"/>
      <p:boldItalic r:id="rId84"/>
    </p:embeddedFont>
    <p:embeddedFont>
      <p:font typeface="Corbel" pitchFamily="34" charset="0"/>
      <p:regular r:id="rId85"/>
      <p:bold r:id="rId86"/>
      <p:italic r:id="rId87"/>
      <p:boldItalic r:id="rId88"/>
    </p:embeddedFont>
    <p:embeddedFont>
      <p:font typeface="Math B" pitchFamily="2" charset="2"/>
      <p:regular r:id="rId89"/>
    </p:embeddedFont>
    <p:embeddedFont>
      <p:font typeface="Math A" pitchFamily="18" charset="2"/>
      <p:regular r:id="rId90"/>
    </p:embeddedFont>
    <p:embeddedFont>
      <p:font typeface="Calibri" pitchFamily="34" charset="0"/>
      <p:regular r:id="rId91"/>
      <p:bold r:id="rId92"/>
      <p:italic r:id="rId93"/>
      <p:boldItalic r:id="rId94"/>
    </p:embeddedFont>
    <p:embeddedFont>
      <p:font typeface="Wingdings 3" pitchFamily="18" charset="2"/>
      <p:regular r:id="rId95"/>
    </p:embeddedFont>
    <p:embeddedFont>
      <p:font typeface="Cambria Math" pitchFamily="18" charset="0"/>
      <p:regular r:id="rId96"/>
    </p:embeddedFont>
    <p:embeddedFont>
      <p:font typeface="Wingdings 2" pitchFamily="18" charset="2"/>
      <p:regular r:id="rId97"/>
    </p:embeddedFont>
    <p:embeddedFont>
      <p:font typeface="Math C" pitchFamily="2" charset="2"/>
      <p:regular r:id="rId98"/>
    </p:embeddedFont>
    <p:embeddedFont>
      <p:font typeface="Zed" pitchFamily="2" charset="2"/>
      <p:regular r:id="rId99"/>
    </p:embeddedFont>
    <p:embeddedFont>
      <p:font typeface="Arial Unicode MS" pitchFamily="34" charset="-128"/>
      <p:regular r:id="rId10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3D8AFF-87B7-4675-AA21-580E2E1E4146}">
          <p14:sldIdLst>
            <p14:sldId id="256"/>
            <p14:sldId id="387"/>
            <p14:sldId id="388"/>
            <p14:sldId id="389"/>
            <p14:sldId id="390"/>
            <p14:sldId id="365"/>
            <p14:sldId id="391"/>
            <p14:sldId id="330"/>
            <p14:sldId id="363"/>
            <p14:sldId id="395"/>
            <p14:sldId id="364"/>
            <p14:sldId id="351"/>
            <p14:sldId id="352"/>
            <p14:sldId id="313"/>
            <p14:sldId id="314"/>
            <p14:sldId id="357"/>
            <p14:sldId id="359"/>
            <p14:sldId id="360"/>
            <p14:sldId id="358"/>
            <p14:sldId id="396"/>
            <p14:sldId id="354"/>
            <p14:sldId id="368"/>
            <p14:sldId id="315"/>
            <p14:sldId id="370"/>
            <p14:sldId id="369"/>
            <p14:sldId id="367"/>
            <p14:sldId id="317"/>
            <p14:sldId id="437"/>
            <p14:sldId id="342"/>
            <p14:sldId id="397"/>
            <p14:sldId id="398"/>
            <p14:sldId id="399"/>
            <p14:sldId id="401"/>
            <p14:sldId id="402"/>
            <p14:sldId id="403"/>
            <p14:sldId id="404"/>
            <p14:sldId id="400"/>
            <p14:sldId id="405"/>
            <p14:sldId id="406"/>
            <p14:sldId id="407"/>
            <p14:sldId id="408"/>
            <p14:sldId id="413"/>
            <p14:sldId id="410"/>
            <p14:sldId id="417"/>
            <p14:sldId id="418"/>
            <p14:sldId id="420"/>
            <p14:sldId id="421"/>
            <p14:sldId id="422"/>
            <p14:sldId id="423"/>
            <p14:sldId id="424"/>
            <p14:sldId id="381"/>
            <p14:sldId id="440"/>
            <p14:sldId id="441"/>
            <p14:sldId id="442"/>
            <p14:sldId id="382"/>
            <p14:sldId id="341"/>
            <p14:sldId id="435"/>
            <p14:sldId id="439"/>
            <p14:sldId id="438"/>
            <p14:sldId id="425"/>
            <p14:sldId id="426"/>
            <p14:sldId id="427"/>
            <p14:sldId id="429"/>
            <p14:sldId id="430"/>
            <p14:sldId id="375"/>
            <p14:sldId id="384"/>
            <p14:sldId id="383"/>
            <p14:sldId id="443"/>
            <p14:sldId id="444"/>
            <p14:sldId id="386"/>
            <p14:sldId id="445"/>
            <p14:sldId id="436"/>
            <p14:sldId id="431"/>
            <p14:sldId id="432"/>
            <p14:sldId id="433"/>
            <p14:sldId id="434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87365" autoAdjust="0"/>
  </p:normalViewPr>
  <p:slideViewPr>
    <p:cSldViewPr>
      <p:cViewPr varScale="1">
        <p:scale>
          <a:sx n="77" d="100"/>
          <a:sy n="77" d="100"/>
        </p:scale>
        <p:origin x="-160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openxmlformats.org/officeDocument/2006/relationships/font" Target="fonts/font5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font" Target="fonts/font19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7.fntdata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3.fntdata"/><Relationship Id="rId98" Type="http://schemas.openxmlformats.org/officeDocument/2006/relationships/font" Target="fonts/font18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AC9E-8B0B-43DF-B227-FA2BD6A0F8E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28E5B-3912-4B17-8E22-8ABCD613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9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0-02-24T03:23:08.39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1305 303 32,'0'0'26,"0"0"2,-10 14-7,-5-12-9,15-2 0,-23 10-2,23-10-2,-25 10-1,25-10-1,-25 11 0,25-11 0,-30 10-2,17-1 0,-8-3-1,2 4 0,-4-3-1,1 5-1,-2 0 1,1 2-1,-2 0 0,0 3 0,0-1 0,3 4 0,-3-3 0,3 4-2,-3 2 2,3 1-2,3-1 2,-2 1-2,3-1 1,4-1-1,2-1 2,3 0-1,3-7 0,2 2 1,2-2-1,5-1 1,-3-13-1,11 20 0,-11-20 1,17 21-1,-17-21 0,27 21 0,-13-11 0,3 0 0,0 2 0,2 1 0,-3 2 0,2 3 0,-2 2 0,0 2 0,-2 5 0,-1 2 0,-6 5 1,2 4-1,-5 0 1,1 2-1,-2 1 1,-2-1 0,-4 1-1,0 0 1,-2-1-1,-4 4 0,-3 1 1,-4 3-1,-5 1 1,-4 3-1,-4 2 0,-5 5 0,-6 0 0,1 0 0,-7 1 0,2 2 0,0-2 0,1-1 0,1 0 0,-1-5 0,5-4-1,0 0 2,1-6 0,3-1-1,0-2 1,2 0-1,1-1 0,3-1 0,3 0 1,2-3-2,0 1 1,3 0-1,2-2 1,4 0-1,0 2 1,1-2 0,1 4 0,2 2 0,3 1 0,-1 2 0,2 2 0,1 1 0,-1-1-1,3 1 2,1-3-2,1-2 2,2-2-2,2 0 2,0-3-1,3-2 0,1-1 1,1-2-1,1 0 0,4 1 0,-1-4 1,-1-1-1,3 0-1,-1 1 2,0-2-1,2 2 0,-1 2 0,-2-2 0,1 4 0,4-1 1,-3 0-1,2-1 0,2 2 0,1-3 0,2-2 0,1 2 0,3-7 1,1 2-1,2-4 0,5-1 0,2-2 0,4-2 0,6-1 0,0-2 0,4-4 0,2-2 0,3-4 0,4-4 0,1-5 1,1-3-1,0-1 0,3-3 0,2 1 0,1-1 0,0 1 0,3 3 0,-1 2 1,0 2-2,2 1 2,-1 1-1,0-1 0,0-1 0,3 2 0,-2 0 0,0 0 0,1 2 0,-1 1 0,1 3 1,1 1-1,1 5 1,-2 1-1,-1 5 0,-2 3 1,-2 1-1,-4 3 0,1-2 0,0 2 0,-2-2 0,-1-1 0,2-3 0,1-6 1,4 2-1,3-6 0,4 0 0,-2-3 1,5-2-1,1-1 1,0 2-1,4-2 1,-3 0 0,1-2-1,-2 1 1,-2-5-1,1 1 0,-1-4 1,2 1-1,-5-6 1,1 0-1,-1-2 0,1-5 0,-2 0 1,3-4-1,-5-3 0,2-4 0,-2-3 1,2-2-1,-2 0 0,-2-2 0,-2-1 1,-1-1-1,-5 0 0,-1 0 0,-5-1 1,-4 1-1,-6-3 0,0 1 0,-6-2 0,-2-1 0,-5-1 0,-2-1 0,-1 1 0,3-3 0,-3-2 0,-2 1 0,1-5 0,-1 2 0,2-4 1,-2-2-1,-1-2 1,0-2-1,2-1 0,2-4 0,2 3-1,3-5 2,1-1-1,3 0 1,1-1-2,-1-4 2,2-2-1,-4 5 1,0-2-1,-3 1 0,-3 3 1,-2 1-2,-3 5 2,-3 0-1,-3 0 0,1 4 1,-5 0-1,-2 1 0,-2-4 0,-3 3 1,0-1-1,-7 1 0,-1 5 0,-6-3 0,1 2 0,-4 1 0,-2 4 0,-2 2 0,-3 2 0,-3 2 0,-3-3 0,-5 5 1,-2-1-1,-8 3 0,1 1 0,-6-1 1,3 2-1,-4 0 0,-4 4 0,0 0 0,1 1 0,1 3 0,-7 1 0,1 1 0,-5 5 0,2 2 0,-5 2 0,-1 4-1,-5 5 1,-7 1 0,3 4 0,-5-1 0,-2 4 0,0 0 0,-1 3 0,2-2 0,3 1 0,4 3-1,1-2 1,5 2 0,2 3 0,3 0 0,-2-1 0,0 2 0,5 0 0,-2 4 0,1 1 0,1 1 0,0-1 0,2-1 0,4 1-1,2 0 2,0-2-1,4-2 0,-1-2 0,2 0 0,1-3 0,2 0 0,0-2 0,1 1 0,-1 1-1,0-3 2,0-3-1,1 0 0,-4-1 0,-2-2 0,-3 0 0,1-4 0,1 1 0,-3-3 0,1 5 0,-1 0 0,2-3 0,0 2 0,1 0 0,-1 2 0,-4 0 0,-1 2 0,0 1 0,0 0 0,-4 6 0,0-2 0,-4 5-1,1-1 1,0-1 0,1 1 0,0-2 0,1 0 0,4-3 0,0 0 0,4 0 1,2-3-2,4 3 1,0 0 0,3 2 0,3-1 0,-2 1 0,3 4 0,2 0 0,-1 0 0,3 1 0,0 0 0,-1 4 0,5-4 0,-1 3 0,2-2 0,2 1 0,1 0 0,1-2-1,4 0 1,0-1 0,1 2 0,2-4 1,14-1-2,-24 8 1,24-8 1,-23 6-1,9-2 0,0 0 0,-1 2 0,-3 0 0,1 1 0,0 2 0,0 0 0,-1 1 0,1 1 0,-1 0 0,3-2 0,0 2-1,-1-3 1,0 0 0,3-1 0,-2-1 0,2 3 0,0 0 0,0-1 0,-1 3 0,1-2 0,13-9 0,-23 19 0,23-19 0,-20 14 0,20-14 0,-17 9 0,17-9 0,0 0 0,-18 5 0,18-5 0,0 0 0,-16 4 0,16-4 0,0 0 0,-19 16 0,19-16 0,-13 15-1,13-15 1,-17 17 0,17-17 0,-11 20 0,11-20 0,-8 17 0,8-17 0,-5 16 0,5-16 0,0 14 0,0-14 0,0 0 0,-6 19 0,6-19 1,0 0-1,-15 19 0,15-19 0,-15 12 0,15-12 0,-13 10 0,13-10 0,0 0 0,-16 10 0,16-10 0,0 0 0,-13 3 0,13-3 0,0 0 0,-15 9 0,15-9 0,-13 10 0,13-10 0,-16 16 0,16-16 0,-18 18 1,18-18-2,-22 18 0,9-1-3,-8-11-18,2 15-15,-8-4-3,1 10 2,-9 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0-02-24T03:23:48.847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1271 341 4,'0'0'23,"0"0"1,0 0 0,0 0-5,0 0-3,0 0-3,0 0-1,-16-3-1,16 3-2,0 0-2,0 0-1,0 0-1,-12 18-1,12-18-2,0 0 0,0 0-1,0 0 1,0 0 0,-8 15-1,8-15 0,0 0 1,0 0-1,0 0 1,0 0 0,0 0-1,0 0 1,0 0 0,-8 13 0,8-13 0,0 0-1,0 0 0,-16 15 0,16-15 0,-13 9 0,13-9 0,0 0-1,-16 13 1,16-13-1,0 0 1,0 0-1,-14 6 1,14-6 0,0 0-1,0 0 1,-14 17 0,14-17 0,-11 18-1,11-18 1,-13 19 0,13-19-1,-13 21 1,13-21-1,-16 23 1,16-23-1,-18 27 1,8-14 0,1 6-1,-3 0 1,1 3 0,-1-3 0,-1 5-1,-1-1 1,0 2 0,-1 2 0,-1-2-1,-2 3 0,0-1 1,1 3-1,-2 2 0,0 0 1,-2 2-1,2-1 0,0 0 1,-2 3-1,2 0 0,-2 4 0,4-2 1,-1 2-1,-1 1 0,-2 5 0,2-2 0,0 2 0,-1-2 1,1 1-1,-2 1 0,0 1 0,2-1 0,-1 1 0,-1 3 0,2 0 0,-2 4-1,1-3 1,-1 5 1,1 5-1,0 0 0,-3 0 0,2 2 1,-2 0-1,-1-1 1,1 4-1,-1 0 0,-1-3 0,3-1 0,0 1 0,-1 0 1,5 1-2,-1-1 1,1-1 0,1 1 0,3 0 0,1 0 0,3 1 0,0-4 0,2 0 0,2 0 0,2-4 0,1 0 0,1-4 1,1-1-2,2-2 2,1 1-2,1-2 2,1 2-2,2-3 1,2 3 0,0-1 0,3 4 0,-1 0 0,3 1 0,0-3 0,1 1 0,-1 2 0,0-4 0,0 1 1,2 1-1,-2-2 1,1 0-1,2-3 1,3 0-1,0 0 0,0 0 0,3-3 0,-1-3 0,1-1 0,1 1 0,1 1 0,-2-1 1,0-5-1,1 3 1,2-4-1,0 2 0,2-3 0,1-2 1,0 0-2,0-2 2,0-1-1,3-1 0,1 0 0,0-3 0,2 0-1,0 3 1,1-5 0,2 4 0,-2-2 0,0-2-1,-1 2 1,0-1 0,-2 1 0,1-6 0,-1 3-1,1 0 2,-1-1-1,0 1 0,1-2 0,0 1 0,0-2 1,2 1-1,0-2 0,1 1 0,-1 0 0,2-3 0,-1 2 0,4 0 0,1-5 0,2 3 1,0 2-1,-1-2 0,1 0 0,3 2 0,-2-2 0,-1 2 0,-1 2 0,0-4 0,-1 0 0,0 1 0,0-1 0,0-1 0,-1-2 0,1 0 0,0-1 1,0 1-2,4-1 2,-6 1-1,4-1 0,4 0 0,0 1 0,3-3 0,1 0 0,1 2 0,-1-2 0,1-1 0,-1 2 0,-4-1 0,0 0 0,2 0 0,-2 2 0,-1-3 0,1 1 0,-2-1 0,2-2 0,3-1 0,-1 0 1,-1 0-1,1 0 0,4 3 0,0-5 1,3 5-1,1-3 0,-1 3 1,1-5-1,0 5 0,1-6 1,2 3-1,-1 1 0,0-4-1,1 3 2,3-3-2,2 4 1,3-7-1,5 6 1,-1-6-1,3 2 1,2-1 1,-1 1-1,4-1 0,-4 1 0,-1-1 0,-3 2 0,0 0 0,-3 0 1,5 0-1,-1-2 0,1 1 0,2-2-1,1 0 1,1 0 0,2-2 0,0-1 0,-4-1 0,1 2 0,-2 1 0,0-6 0,1 4 1,1-6-1,-1 4 0,2-5 0,0-2 1,0-1-2,4-5 2,-2 5-2,-2-7 1,-2 1-1,-1-5 1,0 2 0,0-2 0,-1-2 0,1-1 0,-1-2 1,1-2-2,-2 0 2,1-1-2,-5 0 2,0-2-2,-1 0 1,-7 0 0,-2-1 0,-3 0 0,-2-4 0,-2 3 0,-1 0 1,-7 1-1,2 0 0,-6-2 0,1 4 0,-4-3 0,-4 1 0,0-2 1,-5-3-1,1-1 1,-4-4 0,2-2-1,-4-2 1,-1-4-1,2 0 0,-4-3 0,-1-1 0,-1 0 0,0-4 0,-2 3 0,2-4 1,-2 0-1,-3-4 0,2 1 0,-1-4 0,1 0 0,-2-5 0,8-1 0,-2 0 0,-1-1 0,-1 1 0,-1 0 0,1 3 0,-3 2 0,1 2 0,-9 0 1,0 4-2,3-1 2,-3 3-1,-1-1 1,1-3-1,2 1 0,-1-4 0,-1 0 0,1 0 2,1-2-2,-3 3 0,4-2 0,-3 5 0,-3-1 0,2 3 0,-1-2 0,-1 3 0,-2 3 0,-1-2 0,-3 2 0,3-2 0,-3 2 0,2 1 0,-5 4 0,-3 0 0,0-1 0,4 4 0,-4 1 0,-3 1 0,3 4 0,-8 0 0,8 4 0,-7-1 0,1 2 0,-6 3 0,2 2 0,-1 1 0,-3 2 0,3-2 0,-7 3 0,7 0 0,-1 2 0,1-4 0,-1 1 0,0 0 0,1-4 0,-1 4 0,-1-2 0,-1 3 0,-2 0 0,-3 0 0,-2 2 0,0 0 0,0 1 0,-2 0 0,-1-2 0,0 4 0,0-4 0,1 4 0,0 0 0,-1 1 0,-2 1 0,3 2 0,-2-1 0,-5 1 0,1 1 0,-1 1 0,-6 2 0,3-1 0,-4 0 0,-4 1 0,0-1 0,-1 3 0,-5 1 0,-3 0 0,2-2 0,-7 2 0,1 2 0,0 1 0,-3-1 0,1 3 0,-1-2 0,1 1 0,-1 3 0,-1 0 0,-2 1 0,-3-2 0,0 3 0,-1 0 0,-2 2 0,-3 1 0,-2-1 0,2 1 0,-1 1 0,0 1 0,-1 1 0,1-5 0,1 2 0,-1-1 0,-2 0 0,0-2 0,0-2 0,2-1 0,-1 1 0,2 0 0,-1 2 0,2-5 0,2 2 0,0-3 0,3 2 0,-3-3 0,2 1 0,-2-4 0,3-1 0,1 3 0,2-4 0,0-1 0,3 0 0,0 0 0,2 1 0,3 0 0,-3 2 0,3 2 0,-3-3 0,-3 7 0,-2 0 0,2 1 0,-2-1 0,-1 2 0,-1-1 0,2 2 0,1 1 0,5-1 0,-2 0 0,2 1 0,0 1 0,1 1 0,2 1 0,-3 1 0,-3-1 0,-4 3 0,6 3 0,-4-1 0,2 1 0,3 0 0,-2 1 0,3 1 0,3 2 0,5 0 0,0 1 0,4-1 0,0 3 0,3 1 0,1 0 0,2 1 0,0-2 0,1 1 0,1-5 0,-4 4 0,5-4 0,-2 3 0,4-4 0,1 0 0,1 4 0,4-5 0,0 5 0,5 0 0,-1 1 0,5 0 0,-1 4 0,3 2 0,2-3 0,2 8 0,0-2 0,2 1 0,2-1 0,-1-1 0,2 0 0,-1-2 0,1-3 0,0-1 0,13-12 0,-27 22 0,27-22 0,-25 23 0,8-11 0,1 7-5,-15-11-17,3 17-17,-18 1-3,-7 7-1,-17 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0-02-24T03:24:06.4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765 2 16,'13'2'26,"-13"-2"2,0 0-7,0 0-4,0 0-1,0 0-3,0 0-2,0 0-2,0 0-1,0 0-1,-14-3-2,14 3-1,0 0 0,0 0-2,-15-2 1,15 2-2,-15 3 1,15-3-1,-17 5 0,17-5 0,-21 4 0,21-4 0,-20 10 0,20-10 0,-18 9 0,18-9 0,-18 9-1,18-9 1,0 0 0,-13 18 0,13-18-1,-10 13 1,10-13-1,-12 17 1,12-17-1,-19 21 1,7-8-1,-1 2 0,1 0 0,-1-1 1,-1 1-1,1 2 0,-2 0 1,1 2-1,1-2 0,-1 2 1,1 1-1,0-1 1,1-3-1,3 0 1,1-3-1,8-13 0,-12 22 0,12-22 1,-6 12-1,6-12 0,0 0 0,1 13 0,-1-13 0,0 0 0,0 0 0,15 17 0,-15-17 0,0 0 0,15 11 0,-15-11 0,0 0 1,17 13-1,-17-13 0,15 17 0,-15-17 1,13 22-1,-13-22 0,13 25 0,-7-12 0,-1 0 0,-2 3 0,-3-16 0,4 24 0,-4-11 0,-1 1 0,-1 0 0,-1 0 0,-1 1 0,-1 0 0,0-1 0,-1 2 0,-2-1 1,0 1-1,-3 0 0,1 3 0,-3-1 0,0 3 0,-5 1 0,2 1 0,-2 2 0,-1-1 0,0 2 0,-3 2 0,0 2 0,-2 0 0,2 1 0,0-2 0,0 2 1,2 1-2,1-4 2,4-4-1,-1-2 0,4-2 0,0-2 0,2 0 0,1-2 1,0-2-1,2 0 0,0 0 0,1 1 0,1 1 0,-1-3 0,2 2 0,1-2 0,0 1 1,0 2-1,2-3 2,-2 0-2,3 1 1,0 0-1,1-1 1,1 2 0,1-2-2,1 1 1,-4-14 0,15 23 0,-15-23 0,17 16-1,-17-16 1,22 16-1,-8-10 1,-1-1 1,2-1-1,1-1 0,0 0 0,4-2 0,2-1 0,2 2 0,-2-2 1,3 0-1,0 0 0,1-2 0,1 2 0,-1-3 0,2 2 1,2-1-1,0-1 0,3 2 0,2 0 1,-4-1-1,3 2 0,3 2 0,-3 0 0,-1 4 0,1 2 0,1 0 0,-2 1 0,2 3 1,-1 0-1,-3-1 0,1 3 0,0-1 0,1 0 1,-3 0-1,1 0 0,-3 4 0,5 0 0,-3 2 0,3-1 1,-4-1-1,2 3 0,-2 3 0,2-3 1,0 4-1,-2-2 1,2 1-1,0 4 0,0 0 0,1-1 1,-1 1-1,0-4 0,1 1 1,2-3-1,-2-1 0,2-3 0,0-1 0,0-3 0,1-1 0,0 0 0,-1-5 0,0 1 0,0-4 1,-2-1-1,3 0 0,0-3 0,-1 0 0,-1-2 1,2 1-2,-1-2 2,1-1-1,-1 1 0,-1-2 0,3-1 0,0-1 0,3-2 0,-1-1 1,-1-3-1,1 1 0,1-6 1,1 2-1,-2-3 0,-1 0 0,0-1 1,-2-2-2,-1-3 2,-1 0-1,-4 0 0,-1-2 0,-2 3 0,-2-2 0,-2 2 0,-2-2 0,-1 4 0,4-1 0,-3-2 1,-1 1-1,0-1 0,0 2 0,-1-3 1,0 2-1,-1 1 0,-5-1 0,0-1 0,-2 5 1,0-2-1,-1 0 0,0 1 0,-2 1 1,1-2-1,-1 1 1,-3 2-2,4-3 1,-4 2 0,-1 1 0,-1 3-1,-1 0 2,0 1-2,-1 1 2,0-4-1,-1 2 0,0-3 0,-1 1 0,2 1 0,-3-2 0,2 1 0,-4 3 0,4-1 0,1 16 0,-8-28 0,8 28 0,-8-20 0,8 20 0,-11-24 0,11 24 1,-10-20-1,10 20-1,-10-21 1,10 21 1,-13-16-1,13 16 0,-15-13 0,15 13 0,-19-10 0,19 10 0,-22-9 1,22 9-2,-24-6 1,8 5 0,0 1 0,0 0 0,1 1 0,-4 1-1,1 2 1,-2-1 1,2-2-1,-1 1 0,-1 2-1,-3-1 1,0 0 0,-2 0 0,1 0 0,-3-2 0,-1 2 0,0-1 0,-2-2 0,-1 0 0,2-2 0,-1-1 0,-2 1 0,1-1 0,-1-5 0,-1 2 1,3 2-1,0-5 0,-2 3 0,-3-4 0,4 1 0,0 0 0,-1 1 0,-1-4 0,1 0 1,1 0-1,-1-1 0,1 0 0,0-2 0,-1-1 1,2 0-1,1-1 0,-3 1 1,-1 2-1,0-2 0,-3 1 0,-2 0 0,0-1 0,0 3 0,0-2 0,-1 2 0,3 0 0,-1-2 0,2 0 0,1 1 1,2-2-1,-2-3 0,3-2 0,2-1 0,1 2 0,-2-2-1,1-2 2,2 1-2,1-1 2,3 4-1,-2 0 0,0-3 0,3 0 1,2 1-1,1 1 0,2-3 0,1 2 0,1 2 0,0-1 0,2 0 1,1 4-1,2-2 0,0 1 0,1 2 1,3 3-1,6 13 0,-12-19 0,12 19 0,0 0 0,-10-13 0,10 13 0,0 0 0,0 0 0,0 0 0,0 0 0,0 0 0,7-14 0,-7 14 0,0 0 0,0 0-1,14-8 1,-14 8 1,0 0-1,0 0 0,0 0 0,0 0 0,0 0 0,0 0 0,0 0 0,0 0 0,0 0 0,0 0 0,0 0 0,0 0 0,0 0 0,0 0 1,0 0-1,0 0 0,0 0 0,0 0 0,0 0 0,0 0-1,0 0 2,-14 0-1,14 0 0,0 0 0,-14 8 0,14-8 0,0 0 0,-14 5 0,14-5-1,0 0-1,-16 4-4,22 12-16,-19-11-18,13-5-3,-24 23 1,4-2-1</inkml:trace>
  <inkml:trace contextRef="#ctx0" brushRef="#br0" timeOffset="4582">859 63 13,'0'0'24,"0"0"0,0 0-6,0 0-1,5-15-2,-5 15-2,0 0-2,0 0 0,0 0-2,0 0-1,0 0 0,1 20-2,-1-20 0,0 0-2,-7 15 0,7-15 0,0 0-1,3 18 1,-3-18-1,0 0 0,0 0-1,17-3 1,-17 3-1,14-9 0,-14 9 0,0 0-1,14-9 0,-14 9 1,0 0-1,0 0 0,0 0 0,0 0 0,0 0 0,0 0-1,0 0 1,0 0 0,-14 7-1,14-7 1,0 0 0,0 0 0,0 0 0,-14 0 0,14 0-1,-6-14 1,6 14 0,-11-19-1,3 6 1,8 13-1,-14-17 0,14 17 0,-15-8 0,15 8-1,-21 4-2,4-5-7,11 17-26,-18-2-4,2 11 0,-7 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4464E-13A0-41B3-89CA-6CD9F4447DF4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6A39-04F1-4C5F-BB58-758E24D65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 easier to identify the bug in the previous version by looking at the current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6A39-04F1-4C5F-BB58-758E24D65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the table is unbound therefore</a:t>
            </a:r>
            <a:r>
              <a:rPr lang="en-US" baseline="0" dirty="0" smtClean="0"/>
              <a:t> </a:t>
            </a:r>
            <a:r>
              <a:rPr lang="en-US" b="1" baseline="0" dirty="0" smtClean="0"/>
              <a:t>impossible</a:t>
            </a:r>
            <a:r>
              <a:rPr lang="en-US" baseline="0" dirty="0" smtClean="0"/>
              <a:t> to supply.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6A39-04F1-4C5F-BB58-758E24D658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under-approximation is good for generating concrete</a:t>
            </a:r>
            <a:r>
              <a:rPr lang="en-US" baseline="0" dirty="0" smtClean="0"/>
              <a:t> test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6A39-04F1-4C5F-BB58-758E24D658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the merging is based on equivalences.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6A39-04F1-4C5F-BB58-758E24D658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predictable question here: why not simply use</a:t>
            </a:r>
            <a:r>
              <a:rPr lang="en-US" sz="1200" baseline="0" dirty="0" smtClean="0"/>
              <a:t> a “correlating semantics” and analyze over 2 two programs?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Answer: we wanted to achieve a single runnable program, to analyze with traditional methods and in the future – use other dynamic analysis techniques on. But a dual analysis can do just as well, and will probably be easier since the creation process is quite complex (requires guarding, etc.)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6A39-04F1-4C5F-BB58-758E24D658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6A39-04F1-4C5F-BB58-758E24D658B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F3647-7440-4FD3-BCA9-E76CD0587F44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E744-26AD-4F22-85AE-AB4EC822BD95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3F8CD-C61E-430D-9726-7613E2393526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4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6435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D81A65-C367-4B50-985F-AAD76967E091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D2C0FC-E877-4EAD-9BE3-01D78CCB9680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9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710FD-EA33-4450-9982-F92370E3BCEC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00CD-9090-49EE-9639-AB049D6D27A2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14B9C-0F13-4E4E-89E0-D2793EA309C4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CAF12-EE99-4372-82E6-3436957036D7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4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98859-C898-47E4-A6A3-77E233BC08B2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621EBA8-A665-4986-9D36-A7300A831E5C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BE37AAA-5C44-4A35-8963-D24DCC8DAF31}" type="datetime1">
              <a:rPr lang="en-US" smtClean="0">
                <a:solidFill>
                  <a:srgbClr val="D6ECFF"/>
                </a:solidFill>
              </a:rPr>
              <a:t>8/27/2012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57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uni-trier.de/~ley/db/conf/sigsoft/fse2008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uni-trier.de/~ley/db/conf/sigsoft/fse2008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700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92096"/>
            <a:ext cx="8382000" cy="1975104"/>
          </a:xfrm>
        </p:spPr>
        <p:txBody>
          <a:bodyPr/>
          <a:lstStyle/>
          <a:p>
            <a:r>
              <a:rPr lang="en-US" dirty="0" smtClean="0"/>
              <a:t>Differential program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191000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Nimrod </a:t>
            </a:r>
            <a:r>
              <a:rPr lang="en-US" sz="3200" dirty="0" err="1" smtClean="0"/>
              <a:t>Partush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00200" y="2667000"/>
            <a:ext cx="5715000" cy="2743200"/>
            <a:chOff x="1600200" y="2667000"/>
            <a:chExt cx="5715000" cy="2743200"/>
          </a:xfrm>
        </p:grpSpPr>
        <p:sp>
          <p:nvSpPr>
            <p:cNvPr id="5" name="Rounded Rectangle 4"/>
            <p:cNvSpPr/>
            <p:nvPr/>
          </p:nvSpPr>
          <p:spPr>
            <a:xfrm>
              <a:off x="1600200" y="2667000"/>
              <a:ext cx="5715000" cy="2743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5029200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universe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idea: use </a:t>
            </a:r>
            <a:r>
              <a:rPr lang="en-US" dirty="0" smtClean="0">
                <a:solidFill>
                  <a:schemeClr val="accent3"/>
                </a:solidFill>
              </a:rPr>
              <a:t>approximation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6ECFF"/>
                </a:solidFill>
              </a:rPr>
              <a:pPr/>
              <a:t>10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705600" y="4343400"/>
            <a:ext cx="1981200" cy="762000"/>
          </a:xfrm>
          <a:prstGeom prst="borderCallout1">
            <a:avLst>
              <a:gd name="adj1" fmla="val 45417"/>
              <a:gd name="adj2" fmla="val -641"/>
              <a:gd name="adj3" fmla="val -14167"/>
              <a:gd name="adj4" fmla="val -774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Under Approximation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629400" y="2819400"/>
            <a:ext cx="2286000" cy="838200"/>
          </a:xfrm>
          <a:prstGeom prst="borderCallout1">
            <a:avLst>
              <a:gd name="adj1" fmla="val 45417"/>
              <a:gd name="adj2" fmla="val -641"/>
              <a:gd name="adj3" fmla="val 80833"/>
              <a:gd name="adj4" fmla="val -377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Exact set of configurations/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behaviors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33400" y="2895600"/>
            <a:ext cx="1981200" cy="762000"/>
          </a:xfrm>
          <a:prstGeom prst="borderCallout1">
            <a:avLst>
              <a:gd name="adj1" fmla="val 52084"/>
              <a:gd name="adj2" fmla="val 98077"/>
              <a:gd name="adj3" fmla="val 64167"/>
              <a:gd name="adj4" fmla="val 1379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Over Approximation</a:t>
            </a:r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9000" y="3200400"/>
              <a:ext cx="2322513" cy="1552575"/>
            </p14:xfrm>
          </p:contentPart>
        </mc:Choice>
        <mc:Fallback xmlns=""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4959" y="3184917"/>
                <a:ext cx="2352395" cy="1582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8000" y="2895600"/>
              <a:ext cx="3198813" cy="2300288"/>
            </p14:xfrm>
          </p:contentPart>
        </mc:Choice>
        <mc:Fallback xmlns=""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2554" y="2879046"/>
                <a:ext cx="3231142" cy="233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8600" y="3581400"/>
              <a:ext cx="1149350" cy="803275"/>
            </p14:xfrm>
          </p:contentPart>
        </mc:Choice>
        <mc:Fallback xmlns="">
          <p:pic>
            <p:nvPicPr>
              <p:cNvPr id="10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3482" y="3568438"/>
                <a:ext cx="1180666" cy="8317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7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identified as important in 1969 (Hoare)</a:t>
            </a:r>
          </a:p>
          <a:p>
            <a:r>
              <a:rPr lang="en-US" dirty="0" smtClean="0"/>
              <a:t>Differential static analysis was identified in 2010 to “have the potential to be widely deployed…”</a:t>
            </a:r>
          </a:p>
          <a:p>
            <a:r>
              <a:rPr lang="en-US" dirty="0" smtClean="0"/>
              <a:t>For hardware</a:t>
            </a:r>
          </a:p>
          <a:p>
            <a:pPr lvl="1"/>
            <a:r>
              <a:rPr lang="en-US" dirty="0" smtClean="0"/>
              <a:t>verifying combinatorial circuits using equivalence checking</a:t>
            </a:r>
            <a:endParaRPr lang="en-US" dirty="0" smtClean="0"/>
          </a:p>
          <a:p>
            <a:r>
              <a:rPr lang="en-US" dirty="0" smtClean="0"/>
              <a:t>Recent work</a:t>
            </a:r>
          </a:p>
          <a:p>
            <a:pPr lvl="1"/>
            <a:r>
              <a:rPr lang="en-US" dirty="0" smtClean="0"/>
              <a:t>DSE (</a:t>
            </a:r>
            <a:r>
              <a:rPr lang="en-US" dirty="0" smtClean="0">
                <a:hlinkClick r:id="rId2"/>
              </a:rPr>
              <a:t>SIGSOFT </a:t>
            </a:r>
            <a:r>
              <a:rPr lang="en-US" dirty="0">
                <a:hlinkClick r:id="rId2"/>
              </a:rPr>
              <a:t>FSE </a:t>
            </a:r>
            <a:r>
              <a:rPr lang="en-US" dirty="0" smtClean="0">
                <a:hlinkClick r:id="rId2"/>
              </a:rPr>
              <a:t>2008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Regression Verification (CAV’09)</a:t>
            </a:r>
          </a:p>
          <a:p>
            <a:pPr lvl="1"/>
            <a:r>
              <a:rPr lang="en-US" dirty="0" err="1" smtClean="0"/>
              <a:t>uc-klee</a:t>
            </a:r>
            <a:r>
              <a:rPr lang="en-US" dirty="0" smtClean="0"/>
              <a:t> (CAV’11)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abstract interpretation to </a:t>
            </a:r>
            <a:r>
              <a:rPr lang="en-US" dirty="0" smtClean="0">
                <a:solidFill>
                  <a:srgbClr val="FFFF00"/>
                </a:solidFill>
              </a:rPr>
              <a:t>soundly </a:t>
            </a:r>
            <a:r>
              <a:rPr lang="en-US" dirty="0" smtClean="0"/>
              <a:t>capture differences and prove equivalence</a:t>
            </a:r>
          </a:p>
          <a:p>
            <a:pPr lvl="1"/>
            <a:r>
              <a:rPr lang="en-US" dirty="0" smtClean="0"/>
              <a:t>We adapt abstraction techniques to adhere to the problem domain and achieve a good result</a:t>
            </a:r>
          </a:p>
          <a:p>
            <a:r>
              <a:rPr lang="en-US" dirty="0" smtClean="0"/>
              <a:t>With a low number of false differences</a:t>
            </a:r>
          </a:p>
          <a:p>
            <a:pPr lvl="1"/>
            <a:r>
              <a:rPr lang="en-US" dirty="0" smtClean="0"/>
              <a:t>Maintain equivalence as much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791200" y="152400"/>
            <a:ext cx="3200400" cy="1524000"/>
          </a:xfrm>
          <a:prstGeom prst="cloudCallout">
            <a:avLst>
              <a:gd name="adj1" fmla="val -21298"/>
              <a:gd name="adj2" fmla="val 65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difference will be missed, but there will be false positives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514350">
              <a:buFont typeface="+mj-lt"/>
              <a:buAutoNum type="arabicPeriod"/>
            </a:pPr>
            <a:r>
              <a:rPr lang="en-US" dirty="0" smtClean="0"/>
              <a:t>Analyze each of the programs to achieve an abstract representation of output values</a:t>
            </a:r>
          </a:p>
          <a:p>
            <a:pPr marL="640080" indent="-514350">
              <a:buFont typeface="+mj-lt"/>
              <a:buAutoNum type="arabicPeriod"/>
            </a:pPr>
            <a:r>
              <a:rPr lang="en-US" dirty="0" smtClean="0"/>
              <a:t>Compare abstract values</a:t>
            </a:r>
          </a:p>
          <a:p>
            <a:pPr marL="640080" indent="-514350">
              <a:buFont typeface="+mj-lt"/>
              <a:buAutoNum type="arabicPeriod"/>
            </a:pPr>
            <a:r>
              <a:rPr lang="en-US" dirty="0" smtClean="0"/>
              <a:t>Profit.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Equivalence under Abstraction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251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sign(</a:t>
            </a:r>
            <a:r>
              <a:rPr lang="en-US" sz="2800" dirty="0" err="1"/>
              <a:t>int</a:t>
            </a:r>
            <a:r>
              <a:rPr lang="en-US" sz="2800" dirty="0"/>
              <a:t> x)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sgn</a:t>
            </a:r>
            <a:r>
              <a:rPr lang="en-US" sz="2800" dirty="0"/>
              <a:t>;</a:t>
            </a:r>
          </a:p>
          <a:p>
            <a:r>
              <a:rPr lang="en-US" sz="2800" dirty="0"/>
              <a:t>  if (x &lt; 0)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sgn</a:t>
            </a:r>
            <a:r>
              <a:rPr lang="en-US" sz="2800" dirty="0"/>
              <a:t> = -1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sgn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</a:p>
          <a:p>
            <a:r>
              <a:rPr lang="en-US" sz="2800" dirty="0" smtClean="0"/>
              <a:t>return </a:t>
            </a:r>
            <a:r>
              <a:rPr lang="en-US" sz="2800" dirty="0" err="1" smtClean="0"/>
              <a:t>sgn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320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sign'(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x</a:t>
            </a:r>
            <a:r>
              <a:rPr lang="en-US" sz="2800" dirty="0"/>
              <a:t>'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/>
              <a:t>  if (</a:t>
            </a:r>
            <a:r>
              <a:rPr lang="en-US" sz="2800" dirty="0" smtClean="0"/>
              <a:t>x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&lt; 0)</a:t>
            </a:r>
          </a:p>
          <a:p>
            <a:r>
              <a:rPr lang="en-US" sz="2800" dirty="0"/>
              <a:t>   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= -1</a:t>
            </a:r>
          </a:p>
          <a:p>
            <a:r>
              <a:rPr lang="en-US" sz="2800" dirty="0"/>
              <a:t>  else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endParaRPr lang="en-US" sz="2800" dirty="0"/>
          </a:p>
          <a:p>
            <a:r>
              <a:rPr lang="en-US" sz="2800" dirty="0"/>
              <a:t>  if (</a:t>
            </a:r>
            <a:r>
              <a:rPr lang="en-US" sz="2800" dirty="0" smtClean="0"/>
              <a:t>x’ == </a:t>
            </a:r>
            <a:r>
              <a:rPr lang="en-US" sz="2800" dirty="0"/>
              <a:t>0)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</a:t>
            </a:r>
          </a:p>
          <a:p>
            <a:r>
              <a:rPr lang="en-US" sz="2800" dirty="0" smtClean="0"/>
              <a:t>return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133" y="610618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sgn</a:t>
            </a:r>
            <a:r>
              <a:rPr lang="en-US" sz="2800" b="1" dirty="0" smtClean="0">
                <a:solidFill>
                  <a:srgbClr val="FFFF00"/>
                </a:solidFill>
              </a:rPr>
              <a:t> = [-1,1]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9541" y="609600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[-1,1]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560" y="2729750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[-1,-1]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356229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[1,1]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40386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[-1,-1]</a:t>
            </a:r>
            <a:r>
              <a:rPr lang="en-US" sz="2000" dirty="0" smtClean="0">
                <a:solidFill>
                  <a:srgbClr val="FFFF00"/>
                </a:solidFill>
                <a:sym typeface="Math B"/>
              </a:rPr>
              <a:t></a:t>
            </a:r>
            <a:r>
              <a:rPr lang="en-US" sz="2000" dirty="0" smtClean="0">
                <a:solidFill>
                  <a:srgbClr val="FFFF00"/>
                </a:solidFill>
              </a:rPr>
              <a:t>[1,1]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           = [-1,1]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272975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[-1,-1]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3587591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[1,1]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1630" y="4442012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[0,0]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0719" y="4876800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[-1,-1]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B"/>
              </a:rPr>
              <a:t> 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[0,0]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B"/>
              </a:rPr>
              <a:t>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[1,1]</a:t>
            </a: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= [-1,1]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under abstraction does not entail equivalence between the concrete values it represents</a:t>
            </a:r>
          </a:p>
          <a:p>
            <a:pPr lvl="1"/>
            <a:r>
              <a:rPr lang="en-US" dirty="0" smtClean="0"/>
              <a:t>Comparing abstract states is not sound</a:t>
            </a:r>
          </a:p>
          <a:p>
            <a:r>
              <a:rPr lang="en-US" dirty="0" smtClean="0"/>
              <a:t>No correlation of input</a:t>
            </a:r>
          </a:p>
          <a:p>
            <a:pPr lvl="1"/>
            <a:r>
              <a:rPr lang="en-US" dirty="0" smtClean="0"/>
              <a:t>Comparing abstract states for all possible paths – instead between those that agree on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Maintain </a:t>
            </a:r>
            <a:r>
              <a:rPr lang="en-US" dirty="0" smtClean="0">
                <a:solidFill>
                  <a:srgbClr val="FFFF00"/>
                </a:solidFill>
              </a:rPr>
              <a:t>direct correlation </a:t>
            </a:r>
            <a:r>
              <a:rPr lang="en-US" dirty="0" smtClean="0"/>
              <a:t>between values in the programs P and P’</a:t>
            </a:r>
          </a:p>
          <a:p>
            <a:pPr lvl="1"/>
            <a:r>
              <a:rPr lang="en-US" dirty="0" smtClean="0"/>
              <a:t>Abstraction must be able to </a:t>
            </a:r>
            <a:r>
              <a:rPr lang="en-US" dirty="0" smtClean="0">
                <a:solidFill>
                  <a:srgbClr val="FFFF00"/>
                </a:solidFill>
              </a:rPr>
              <a:t>capture equivalences</a:t>
            </a:r>
          </a:p>
          <a:p>
            <a:pPr lvl="2"/>
            <a:r>
              <a:rPr lang="en-US" dirty="0" smtClean="0"/>
              <a:t>The only way we can soundly ensure equivalence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Allows for input correlation</a:t>
            </a:r>
          </a:p>
          <a:p>
            <a:pPr lvl="1"/>
            <a:r>
              <a:rPr lang="en-US" dirty="0" smtClean="0"/>
              <a:t>*Requires</a:t>
            </a:r>
            <a:r>
              <a:rPr lang="en-US" dirty="0" smtClean="0">
                <a:solidFill>
                  <a:srgbClr val="FFFF00"/>
                </a:solidFill>
              </a:rPr>
              <a:t> joint analysis </a:t>
            </a:r>
            <a:r>
              <a:rPr lang="en-US" dirty="0"/>
              <a:t>over two </a:t>
            </a:r>
            <a:r>
              <a:rPr lang="en-US" dirty="0" smtClean="0"/>
              <a:t>programs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581400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{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[-1,-1] }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358140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[-1,-1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] }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172578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81600" y="4172578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200" y="4705978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</a:t>
            </a:r>
            <a:r>
              <a:rPr lang="en-US" sz="2000" dirty="0">
                <a:sym typeface="Math C"/>
              </a:rPr>
              <a:t></a:t>
            </a:r>
            <a:r>
              <a:rPr lang="en-US" sz="2000" dirty="0"/>
              <a:t> [-1,-1]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914400"/>
          </a:xfrm>
        </p:spPr>
        <p:txBody>
          <a:bodyPr/>
          <a:lstStyle/>
          <a:p>
            <a:r>
              <a:rPr lang="en-US" dirty="0" smtClean="0"/>
              <a:t>Product Program (P x P`)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600200"/>
            <a:ext cx="167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sign(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x)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1600200"/>
            <a:ext cx="1676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sign'(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else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17</a:t>
            </a:fld>
            <a:endParaRPr lang="en-US">
              <a:solidFill>
                <a:srgbClr val="D6ECFF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038600" y="1377863"/>
            <a:ext cx="4724400" cy="5327737"/>
            <a:chOff x="4038600" y="1377863"/>
            <a:chExt cx="4724400" cy="5327737"/>
          </a:xfrm>
        </p:grpSpPr>
        <p:sp>
          <p:nvSpPr>
            <p:cNvPr id="5" name="Oval 4"/>
            <p:cNvSpPr/>
            <p:nvPr/>
          </p:nvSpPr>
          <p:spPr>
            <a:xfrm>
              <a:off x="6019800" y="1377863"/>
              <a:ext cx="693107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init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39000" y="20574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x’&lt;0</a:t>
              </a:r>
              <a:endParaRPr lang="en-US" sz="16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924800" y="28956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’= 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629400" y="28956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’= 1</a:t>
              </a:r>
              <a:endParaRPr lang="en-US" sz="16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162800" y="3759101"/>
              <a:ext cx="103966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x’==0</a:t>
              </a:r>
              <a:endParaRPr lang="en-US" sz="16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001000" y="46482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’= 0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189940" y="5410200"/>
              <a:ext cx="103966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retval</a:t>
              </a:r>
              <a:r>
                <a:rPr lang="en-US" sz="1600" dirty="0" smtClean="0"/>
                <a:t>’ = </a:t>
              </a:r>
              <a:r>
                <a:rPr lang="en-US" sz="1600" dirty="0" err="1" smtClean="0"/>
                <a:t>sgn</a:t>
              </a:r>
              <a:endParaRPr lang="en-US" sz="16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800" y="6248400"/>
              <a:ext cx="754693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exit</a:t>
              </a:r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648200" y="25146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x&lt;0</a:t>
              </a:r>
              <a:endParaRPr lang="en-US" sz="16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334000" y="33528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= -1</a:t>
              </a:r>
              <a:endParaRPr lang="en-US" sz="16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33528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= 1</a:t>
              </a:r>
              <a:endParaRPr lang="en-US" sz="16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495800" y="4459266"/>
              <a:ext cx="103966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retval</a:t>
              </a:r>
              <a:r>
                <a:rPr lang="en-US" sz="1600" dirty="0" smtClean="0"/>
                <a:t> = </a:t>
              </a:r>
              <a:r>
                <a:rPr lang="en-US" sz="1600" dirty="0" err="1" smtClean="0"/>
                <a:t>sgn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6" idx="5"/>
              <a:endCxn id="15" idx="0"/>
            </p:cNvCxnSpPr>
            <p:nvPr/>
          </p:nvCxnSpPr>
          <p:spPr>
            <a:xfrm>
              <a:off x="7889408" y="2447645"/>
              <a:ext cx="416392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3"/>
              <a:endCxn id="16" idx="0"/>
            </p:cNvCxnSpPr>
            <p:nvPr/>
          </p:nvCxnSpPr>
          <p:spPr>
            <a:xfrm flipH="1">
              <a:off x="7010400" y="2447645"/>
              <a:ext cx="340192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5" idx="4"/>
              <a:endCxn id="17" idx="7"/>
            </p:cNvCxnSpPr>
            <p:nvPr/>
          </p:nvCxnSpPr>
          <p:spPr>
            <a:xfrm flipH="1">
              <a:off x="8050205" y="3352800"/>
              <a:ext cx="255595" cy="47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6" idx="4"/>
              <a:endCxn id="17" idx="1"/>
            </p:cNvCxnSpPr>
            <p:nvPr/>
          </p:nvCxnSpPr>
          <p:spPr>
            <a:xfrm>
              <a:off x="7010400" y="3352800"/>
              <a:ext cx="304655" cy="47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5"/>
              <a:endCxn id="18" idx="0"/>
            </p:cNvCxnSpPr>
            <p:nvPr/>
          </p:nvCxnSpPr>
          <p:spPr>
            <a:xfrm>
              <a:off x="8050205" y="4149346"/>
              <a:ext cx="331795" cy="4988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4"/>
              <a:endCxn id="19" idx="0"/>
            </p:cNvCxnSpPr>
            <p:nvPr/>
          </p:nvCxnSpPr>
          <p:spPr>
            <a:xfrm>
              <a:off x="7682630" y="4216301"/>
              <a:ext cx="27140" cy="11938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4"/>
              <a:endCxn id="19" idx="7"/>
            </p:cNvCxnSpPr>
            <p:nvPr/>
          </p:nvCxnSpPr>
          <p:spPr>
            <a:xfrm flipH="1">
              <a:off x="8077345" y="5105400"/>
              <a:ext cx="304655" cy="371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4"/>
              <a:endCxn id="20" idx="7"/>
            </p:cNvCxnSpPr>
            <p:nvPr/>
          </p:nvCxnSpPr>
          <p:spPr>
            <a:xfrm flipH="1">
              <a:off x="6663971" y="5867400"/>
              <a:ext cx="1045799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5"/>
              <a:endCxn id="6" idx="0"/>
            </p:cNvCxnSpPr>
            <p:nvPr/>
          </p:nvCxnSpPr>
          <p:spPr>
            <a:xfrm>
              <a:off x="6611404" y="1768108"/>
              <a:ext cx="1008596" cy="28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"/>
              <a:endCxn id="21" idx="0"/>
            </p:cNvCxnSpPr>
            <p:nvPr/>
          </p:nvCxnSpPr>
          <p:spPr>
            <a:xfrm flipH="1">
              <a:off x="5029200" y="1768108"/>
              <a:ext cx="1092103" cy="746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5"/>
              <a:endCxn id="22" idx="0"/>
            </p:cNvCxnSpPr>
            <p:nvPr/>
          </p:nvCxnSpPr>
          <p:spPr>
            <a:xfrm>
              <a:off x="5298608" y="2904845"/>
              <a:ext cx="416392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3"/>
            </p:cNvCxnSpPr>
            <p:nvPr/>
          </p:nvCxnSpPr>
          <p:spPr>
            <a:xfrm flipH="1">
              <a:off x="4495800" y="2904845"/>
              <a:ext cx="263992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3" idx="4"/>
              <a:endCxn id="26" idx="1"/>
            </p:cNvCxnSpPr>
            <p:nvPr/>
          </p:nvCxnSpPr>
          <p:spPr>
            <a:xfrm>
              <a:off x="4419600" y="3810000"/>
              <a:ext cx="228455" cy="7162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2" idx="4"/>
            </p:cNvCxnSpPr>
            <p:nvPr/>
          </p:nvCxnSpPr>
          <p:spPr>
            <a:xfrm flipH="1">
              <a:off x="5298608" y="3810000"/>
              <a:ext cx="416392" cy="7162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4"/>
              <a:endCxn id="20" idx="1"/>
            </p:cNvCxnSpPr>
            <p:nvPr/>
          </p:nvCxnSpPr>
          <p:spPr>
            <a:xfrm>
              <a:off x="5015630" y="4916466"/>
              <a:ext cx="1114692" cy="1398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9" name="Group 2048"/>
          <p:cNvGrpSpPr/>
          <p:nvPr/>
        </p:nvGrpSpPr>
        <p:grpSpPr>
          <a:xfrm>
            <a:off x="4759792" y="2285999"/>
            <a:ext cx="2479208" cy="2401867"/>
            <a:chOff x="4759792" y="2285999"/>
            <a:chExt cx="2479208" cy="2401867"/>
          </a:xfrm>
        </p:grpSpPr>
        <p:cxnSp>
          <p:nvCxnSpPr>
            <p:cNvPr id="58" name="Curved Connector 57"/>
            <p:cNvCxnSpPr>
              <a:stCxn id="6" idx="2"/>
              <a:endCxn id="21" idx="0"/>
            </p:cNvCxnSpPr>
            <p:nvPr/>
          </p:nvCxnSpPr>
          <p:spPr>
            <a:xfrm rot="10800000" flipV="1">
              <a:off x="5029200" y="2286000"/>
              <a:ext cx="2209800" cy="22860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6" idx="2"/>
            </p:cNvCxnSpPr>
            <p:nvPr/>
          </p:nvCxnSpPr>
          <p:spPr>
            <a:xfrm rot="10800000" flipV="1">
              <a:off x="4759792" y="2286000"/>
              <a:ext cx="2479208" cy="1066800"/>
            </a:xfrm>
            <a:prstGeom prst="curvedConnector3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6" idx="2"/>
              <a:endCxn id="22" idx="7"/>
            </p:cNvCxnSpPr>
            <p:nvPr/>
          </p:nvCxnSpPr>
          <p:spPr>
            <a:xfrm rot="10800000" flipV="1">
              <a:off x="5984408" y="2285999"/>
              <a:ext cx="1254592" cy="1133755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Curved Connector 2047"/>
            <p:cNvCxnSpPr>
              <a:stCxn id="6" idx="2"/>
              <a:endCxn id="26" idx="6"/>
            </p:cNvCxnSpPr>
            <p:nvPr/>
          </p:nvCxnSpPr>
          <p:spPr>
            <a:xfrm rot="10800000" flipV="1">
              <a:off x="5535460" y="2286000"/>
              <a:ext cx="1703540" cy="2401866"/>
            </a:xfrm>
            <a:prstGeom prst="curvedConnector3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2051"/>
          <p:cNvSpPr txBox="1"/>
          <p:nvPr/>
        </p:nvSpPr>
        <p:spPr>
          <a:xfrm>
            <a:off x="5902472" y="20293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pc = 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1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2064"/>
            <a:ext cx="7772400" cy="914400"/>
          </a:xfrm>
        </p:spPr>
        <p:txBody>
          <a:bodyPr/>
          <a:lstStyle/>
          <a:p>
            <a:r>
              <a:rPr lang="en-US" dirty="0" smtClean="0"/>
              <a:t>Sequential Composition: P;P’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167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sign(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x)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if (x &lt; 0)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600200"/>
            <a:ext cx="1676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sign'(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else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product(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if (x &lt; 0)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 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else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72000" y="3276600"/>
            <a:ext cx="685800" cy="585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5015" y="6336268"/>
            <a:ext cx="497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Strichman</a:t>
            </a:r>
            <a:r>
              <a:rPr lang="en-US" dirty="0" smtClean="0"/>
              <a:t>, </a:t>
            </a:r>
            <a:r>
              <a:rPr lang="en-US" dirty="0"/>
              <a:t>Person, </a:t>
            </a:r>
            <a:r>
              <a:rPr lang="en-US" dirty="0" smtClean="0"/>
              <a:t>Ramos} </a:t>
            </a:r>
            <a:r>
              <a:rPr lang="en-US" dirty="0"/>
              <a:t>et. 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6700" y="4648200"/>
            <a:ext cx="36195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 and P’ use disjoint parts of memory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Any interleaving is sufficient (POR)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Can use sequential composition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Correlated Analysis for P;P’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5444198" y="3943290"/>
            <a:ext cx="369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?,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[-</a:t>
            </a:r>
            <a:r>
              <a:rPr lang="en-US" sz="2000" b="1" dirty="0">
                <a:solidFill>
                  <a:srgbClr val="FFFF00"/>
                </a:solidFill>
              </a:rPr>
              <a:t>1,1</a:t>
            </a:r>
            <a:r>
              <a:rPr lang="en-US" sz="2000" b="1" dirty="0" smtClean="0">
                <a:solidFill>
                  <a:srgbClr val="FFFF00"/>
                </a:solidFill>
              </a:rPr>
              <a:t>]</a:t>
            </a:r>
            <a:r>
              <a:rPr lang="en-US" sz="2000" dirty="0" smtClean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 </a:t>
            </a:r>
            <a:r>
              <a:rPr lang="en-US" sz="2000" dirty="0">
                <a:sym typeface="Math C"/>
              </a:rPr>
              <a:t>}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8077200" y="5029200"/>
            <a:ext cx="895167" cy="638145"/>
          </a:xfrm>
          <a:prstGeom prst="cloudCallout">
            <a:avLst>
              <a:gd name="adj1" fmla="val -129439"/>
              <a:gd name="adj2" fmla="val -167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1592664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product(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if (x &lt; 0)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 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else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1726" y="196209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{x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?}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00192" y="2876490"/>
            <a:ext cx="367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Math B"/>
              </a:rPr>
              <a:t>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752600" y="2571690"/>
            <a:ext cx="7162800" cy="400110"/>
            <a:chOff x="1752600" y="2571690"/>
            <a:chExt cx="7162800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3741726" y="2571690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&lt;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[-1,-1],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?</a:t>
              </a:r>
              <a:r>
                <a:rPr lang="en-US" sz="2000" dirty="0" smtClean="0">
                  <a:sym typeface="Math C"/>
                </a:rPr>
                <a:t>}</a:t>
              </a:r>
              <a:endParaRPr lang="en-US" sz="20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3733800" y="2686110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1752600" y="2790855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684326" y="3028890"/>
            <a:ext cx="7146948" cy="400110"/>
            <a:chOff x="1684326" y="3028890"/>
            <a:chExt cx="7146948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3657600" y="3028890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≥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[1, 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?</a:t>
              </a:r>
              <a:r>
                <a:rPr lang="en-US" sz="2000" dirty="0" smtClean="0">
                  <a:sym typeface="Math C"/>
                </a:rPr>
                <a:t>}</a:t>
              </a:r>
              <a:endParaRPr lang="en-US" sz="2000" dirty="0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665526" y="3143310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7" idx="1"/>
            </p:cNvCxnSpPr>
            <p:nvPr/>
          </p:nvCxnSpPr>
          <p:spPr>
            <a:xfrm>
              <a:off x="1684326" y="3248055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3" idx="2"/>
          </p:cNvCxnSpPr>
          <p:nvPr/>
        </p:nvCxnSpPr>
        <p:spPr>
          <a:xfrm>
            <a:off x="7283896" y="3276600"/>
            <a:ext cx="0" cy="65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  <p:bldP spid="13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odayilearned.co.uk/wp-content/uploads/2010/11/moustaches-make-a-differen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71600"/>
            <a:ext cx="70770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914400"/>
          </a:xfrm>
        </p:spPr>
        <p:txBody>
          <a:bodyPr/>
          <a:lstStyle/>
          <a:p>
            <a:r>
              <a:rPr lang="en-US" dirty="0" smtClean="0"/>
              <a:t>Differential Analysis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5073" y="6019800"/>
            <a:ext cx="828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Characterize </a:t>
            </a:r>
            <a:r>
              <a:rPr lang="en-US" sz="2400" dirty="0" smtClean="0">
                <a:solidFill>
                  <a:srgbClr val="FFFF00"/>
                </a:solidFill>
              </a:rPr>
              <a:t>semantic difference</a:t>
            </a:r>
            <a:r>
              <a:rPr lang="en-US" sz="2400" dirty="0" smtClean="0"/>
              <a:t> between </a:t>
            </a:r>
            <a:r>
              <a:rPr lang="en-US" sz="2400" dirty="0" smtClean="0">
                <a:solidFill>
                  <a:srgbClr val="FFFF00"/>
                </a:solidFill>
              </a:rPr>
              <a:t>“similar” programs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486400"/>
            <a:ext cx="7696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 join operation in the correlated domain results in a </a:t>
            </a:r>
            <a:r>
              <a:rPr lang="en-US" dirty="0" smtClean="0">
                <a:solidFill>
                  <a:srgbClr val="FFFF00"/>
                </a:solidFill>
              </a:rPr>
              <a:t>non-restorable loss of equivalence</a:t>
            </a:r>
          </a:p>
          <a:p>
            <a:pPr lvl="1"/>
            <a:r>
              <a:rPr lang="en-US" dirty="0" smtClean="0"/>
              <a:t>When dealing with abstract values, anything short of </a:t>
            </a:r>
            <a:r>
              <a:rPr lang="en-US" dirty="0" smtClean="0">
                <a:solidFill>
                  <a:srgbClr val="FFFF00"/>
                </a:solidFill>
              </a:rPr>
              <a:t>explicit equivalence</a:t>
            </a:r>
            <a:r>
              <a:rPr lang="en-US" dirty="0" smtClean="0"/>
              <a:t>, must be treated as potential difference (for soundness)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sz="3600" dirty="0" err="1" smtClean="0"/>
              <a:t>Powerset</a:t>
            </a:r>
            <a:r>
              <a:rPr lang="en-US" sz="3600" dirty="0" smtClean="0"/>
              <a:t> of Intervals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5643" y="1548912"/>
            <a:ext cx="39731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62" idx="0"/>
          </p:cNvCxnSpPr>
          <p:nvPr/>
        </p:nvCxnSpPr>
        <p:spPr>
          <a:xfrm flipH="1">
            <a:off x="3675599" y="1840890"/>
            <a:ext cx="938699" cy="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2"/>
            <a:endCxn id="63" idx="0"/>
          </p:cNvCxnSpPr>
          <p:nvPr/>
        </p:nvCxnSpPr>
        <p:spPr>
          <a:xfrm>
            <a:off x="4614298" y="1840890"/>
            <a:ext cx="819564" cy="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5693" y="2593490"/>
            <a:ext cx="57981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22993" y="2593490"/>
            <a:ext cx="621737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9020" y="3031458"/>
            <a:ext cx="45280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73" idx="0"/>
          </p:cNvCxnSpPr>
          <p:nvPr/>
        </p:nvCxnSpPr>
        <p:spPr>
          <a:xfrm flipH="1">
            <a:off x="3090166" y="3323437"/>
            <a:ext cx="585254" cy="789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2"/>
            <a:endCxn id="69" idx="0"/>
          </p:cNvCxnSpPr>
          <p:nvPr/>
        </p:nvCxnSpPr>
        <p:spPr>
          <a:xfrm>
            <a:off x="3675420" y="3323437"/>
            <a:ext cx="477807" cy="789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6463" y="4112667"/>
            <a:ext cx="6735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72" name="Straight Connector 71"/>
          <p:cNvCxnSpPr>
            <a:stCxn id="62" idx="2"/>
            <a:endCxn id="66" idx="0"/>
          </p:cNvCxnSpPr>
          <p:nvPr/>
        </p:nvCxnSpPr>
        <p:spPr>
          <a:xfrm flipH="1">
            <a:off x="3675420" y="2885469"/>
            <a:ext cx="178" cy="1459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2703" y="4112667"/>
            <a:ext cx="534925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4" name="Straight Connector 73"/>
          <p:cNvCxnSpPr>
            <a:stCxn id="73" idx="2"/>
            <a:endCxn id="76" idx="0"/>
          </p:cNvCxnSpPr>
          <p:nvPr/>
        </p:nvCxnSpPr>
        <p:spPr>
          <a:xfrm flipH="1">
            <a:off x="2451720" y="4404646"/>
            <a:ext cx="638446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3" idx="2"/>
            <a:endCxn id="77" idx="0"/>
          </p:cNvCxnSpPr>
          <p:nvPr/>
        </p:nvCxnSpPr>
        <p:spPr>
          <a:xfrm>
            <a:off x="3090166" y="4404646"/>
            <a:ext cx="387445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42084" y="5194487"/>
            <a:ext cx="61927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71675" y="5194487"/>
            <a:ext cx="611872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08604" y="3030234"/>
            <a:ext cx="45280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2"/>
            <a:endCxn id="87" idx="0"/>
          </p:cNvCxnSpPr>
          <p:nvPr/>
        </p:nvCxnSpPr>
        <p:spPr>
          <a:xfrm flipH="1">
            <a:off x="4965913" y="3322213"/>
            <a:ext cx="469092" cy="790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  <a:endCxn id="83" idx="0"/>
          </p:cNvCxnSpPr>
          <p:nvPr/>
        </p:nvCxnSpPr>
        <p:spPr>
          <a:xfrm>
            <a:off x="5435005" y="3322213"/>
            <a:ext cx="593969" cy="790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92209" y="4112667"/>
            <a:ext cx="6735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86" name="Straight Connector 85"/>
          <p:cNvCxnSpPr>
            <a:stCxn id="63" idx="2"/>
            <a:endCxn id="80" idx="0"/>
          </p:cNvCxnSpPr>
          <p:nvPr/>
        </p:nvCxnSpPr>
        <p:spPr>
          <a:xfrm>
            <a:off x="5433862" y="2885469"/>
            <a:ext cx="1142" cy="1447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98450" y="4112667"/>
            <a:ext cx="534925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88" name="Straight Connector 87"/>
          <p:cNvCxnSpPr>
            <a:stCxn id="87" idx="2"/>
            <a:endCxn id="90" idx="0"/>
          </p:cNvCxnSpPr>
          <p:nvPr/>
        </p:nvCxnSpPr>
        <p:spPr>
          <a:xfrm flipH="1">
            <a:off x="4327467" y="4404646"/>
            <a:ext cx="638446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2"/>
            <a:endCxn id="91" idx="0"/>
          </p:cNvCxnSpPr>
          <p:nvPr/>
        </p:nvCxnSpPr>
        <p:spPr>
          <a:xfrm>
            <a:off x="4965913" y="4404646"/>
            <a:ext cx="387445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17831" y="5194487"/>
            <a:ext cx="61927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047421" y="5194487"/>
            <a:ext cx="611872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42426" y="4297848"/>
            <a:ext cx="2923640" cy="445662"/>
            <a:chOff x="5842426" y="4297848"/>
            <a:chExt cx="2923640" cy="445662"/>
          </a:xfrm>
        </p:grpSpPr>
        <p:sp>
          <p:nvSpPr>
            <p:cNvPr id="95" name="Rectangle 94"/>
            <p:cNvSpPr/>
            <p:nvPr/>
          </p:nvSpPr>
          <p:spPr>
            <a:xfrm>
              <a:off x="5842426" y="4297848"/>
              <a:ext cx="328256" cy="364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19800" y="4343400"/>
              <a:ext cx="2746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ym typeface="Math A"/>
                </a:rPr>
                <a:t></a:t>
              </a:r>
              <a:r>
                <a:rPr lang="en-US" sz="2000" b="1" baseline="-25000" dirty="0" smtClean="0"/>
                <a:t>1</a:t>
              </a:r>
              <a:r>
                <a:rPr lang="en-US" sz="2000" i="1" dirty="0" smtClean="0"/>
                <a:t> </a:t>
              </a:r>
              <a:r>
                <a:rPr lang="en-US" sz="2000" dirty="0" smtClean="0"/>
                <a:t>{</a:t>
              </a:r>
              <a:r>
                <a:rPr lang="en-US" sz="2000" i="1" dirty="0"/>
                <a:t>x &lt;0, </a:t>
              </a:r>
              <a:r>
                <a:rPr lang="en-US" sz="2000" i="1" dirty="0" err="1"/>
                <a:t>sgn</a:t>
              </a:r>
              <a:r>
                <a:rPr lang="en-US" sz="2000" i="1" dirty="0"/>
                <a:t> = -1,</a:t>
              </a:r>
              <a:r>
                <a:rPr lang="en-US" sz="2000" dirty="0">
                  <a:sym typeface="Zed"/>
                </a:rPr>
                <a:t> </a:t>
              </a:r>
              <a:r>
                <a:rPr lang="en-US" sz="2400" i="1" baseline="-25000" dirty="0" err="1" smtClean="0"/>
                <a:t>x,sgn</a:t>
              </a:r>
              <a:r>
                <a:rPr lang="en-US" sz="2000" dirty="0" smtClean="0"/>
                <a:t>}</a:t>
              </a:r>
              <a:endParaRPr lang="en-US" sz="20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365323" y="1295400"/>
            <a:ext cx="446634" cy="300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 smtClean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02280" y="2063773"/>
            <a:ext cx="815336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/>
              <a:t>x &lt;0 </a:t>
            </a:r>
            <a:r>
              <a:rPr lang="en-US" i="1" dirty="0" smtClean="0"/>
              <a:t>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 smtClean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45414" y="2764987"/>
            <a:ext cx="146642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 smtClean="0"/>
              <a:t>x </a:t>
            </a:r>
            <a:r>
              <a:rPr lang="en-US" i="1" dirty="0"/>
              <a:t>&lt;</a:t>
            </a:r>
            <a:r>
              <a:rPr lang="en-US" i="1" dirty="0" smtClean="0"/>
              <a:t>0, </a:t>
            </a:r>
            <a:r>
              <a:rPr lang="en-US" i="1" dirty="0" err="1" smtClean="0"/>
              <a:t>sgn</a:t>
            </a:r>
            <a:r>
              <a:rPr lang="en-US" i="1" dirty="0" smtClean="0"/>
              <a:t> = -1,</a:t>
            </a:r>
            <a:r>
              <a:rPr lang="en-US" dirty="0">
                <a:sym typeface="Zed"/>
              </a:rPr>
              <a:t> </a:t>
            </a:r>
            <a:r>
              <a:rPr lang="en-US" sz="2400" i="1" baseline="-25000" dirty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897116" y="3546319"/>
            <a:ext cx="146642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&lt;0, </a:t>
            </a:r>
            <a:r>
              <a:rPr lang="en-US" i="1" dirty="0" err="1"/>
              <a:t>sgn</a:t>
            </a:r>
            <a:r>
              <a:rPr lang="en-US" i="1" dirty="0"/>
              <a:t> = -1,</a:t>
            </a:r>
            <a:r>
              <a:rPr lang="en-US" dirty="0">
                <a:sym typeface="Zed"/>
              </a:rPr>
              <a:t> 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791692" y="2108591"/>
            <a:ext cx="8560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</a:t>
            </a:r>
            <a:r>
              <a:rPr lang="en-US" i="1" dirty="0" smtClean="0"/>
              <a:t>0 </a:t>
            </a:r>
            <a:r>
              <a:rPr lang="en-US" i="1" dirty="0"/>
              <a:t>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877292" y="2811327"/>
            <a:ext cx="133077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0 </a:t>
            </a:r>
            <a:r>
              <a:rPr lang="en-US" i="1" dirty="0" smtClean="0"/>
              <a:t>,</a:t>
            </a:r>
            <a:r>
              <a:rPr lang="en-US" i="1" dirty="0" err="1" smtClean="0"/>
              <a:t>sgn</a:t>
            </a:r>
            <a:r>
              <a:rPr lang="en-US" i="1" dirty="0" smtClean="0"/>
              <a:t>=1,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13315" y="3556391"/>
            <a:ext cx="133077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0 ,</a:t>
            </a:r>
            <a:r>
              <a:rPr lang="en-US" i="1" dirty="0" err="1"/>
              <a:t>sgn</a:t>
            </a:r>
            <a:r>
              <a:rPr lang="en-US" i="1" dirty="0"/>
              <a:t>=1,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14600" y="5483140"/>
            <a:ext cx="1926372" cy="841460"/>
            <a:chOff x="2514600" y="5483140"/>
            <a:chExt cx="1926372" cy="841460"/>
          </a:xfrm>
        </p:grpSpPr>
        <p:sp>
          <p:nvSpPr>
            <p:cNvPr id="96" name="Rectangle 95"/>
            <p:cNvSpPr/>
            <p:nvPr/>
          </p:nvSpPr>
          <p:spPr>
            <a:xfrm>
              <a:off x="3313484" y="5483140"/>
              <a:ext cx="328256" cy="364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14600" y="5789306"/>
              <a:ext cx="1926372" cy="53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ym typeface="Math A"/>
                </a:rPr>
                <a:t></a:t>
              </a:r>
              <a:r>
                <a:rPr lang="en-US" sz="2000" b="1" baseline="-25000" dirty="0" smtClean="0"/>
                <a:t>2</a:t>
              </a:r>
              <a:endParaRPr lang="en-US" i="1" dirty="0" smtClean="0"/>
            </a:p>
            <a:p>
              <a:r>
                <a:rPr lang="en-US" dirty="0"/>
                <a:t>{</a:t>
              </a:r>
              <a:r>
                <a:rPr lang="en-US" i="1" dirty="0"/>
                <a:t>x </a:t>
              </a:r>
              <a:r>
                <a:rPr lang="en-US" i="1" dirty="0" smtClean="0"/>
                <a:t>= </a:t>
              </a:r>
              <a:r>
                <a:rPr lang="en-US" i="1" dirty="0"/>
                <a:t>0 ,</a:t>
              </a:r>
              <a:r>
                <a:rPr lang="en-US" i="1" dirty="0" err="1"/>
                <a:t>sgn</a:t>
              </a:r>
              <a:r>
                <a:rPr lang="en-US" i="1" dirty="0"/>
                <a:t>=1</a:t>
              </a:r>
              <a:r>
                <a:rPr lang="en-US" i="1" dirty="0" smtClean="0"/>
                <a:t>,</a:t>
              </a:r>
              <a:r>
                <a:rPr lang="en-US" i="1" dirty="0"/>
                <a:t> </a:t>
              </a:r>
              <a:r>
                <a:rPr lang="en-US" i="1" dirty="0" err="1" smtClean="0"/>
                <a:t>sgn</a:t>
              </a:r>
              <a:r>
                <a:rPr lang="en-US" i="1" dirty="0" smtClean="0"/>
                <a:t>’=0 ,</a:t>
              </a:r>
              <a:r>
                <a:rPr lang="en-US" dirty="0" smtClean="0">
                  <a:sym typeface="Zed"/>
                </a:rPr>
                <a:t></a:t>
              </a:r>
              <a:r>
                <a:rPr lang="en-US" sz="2400" i="1" baseline="-25000" dirty="0"/>
                <a:t>x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062" y="5483140"/>
            <a:ext cx="2535786" cy="372592"/>
            <a:chOff x="80062" y="5483140"/>
            <a:chExt cx="2535786" cy="372592"/>
          </a:xfrm>
        </p:grpSpPr>
        <p:sp>
          <p:nvSpPr>
            <p:cNvPr id="98" name="Rectangle 97"/>
            <p:cNvSpPr/>
            <p:nvPr/>
          </p:nvSpPr>
          <p:spPr>
            <a:xfrm>
              <a:off x="2287592" y="5483140"/>
              <a:ext cx="328256" cy="364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0062" y="5486400"/>
              <a:ext cx="2358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</a:t>
              </a:r>
              <a:r>
                <a:rPr lang="en-US" i="1" dirty="0"/>
                <a:t>x ≥ 0 ,</a:t>
              </a:r>
              <a:r>
                <a:rPr lang="en-US" i="1" dirty="0" err="1"/>
                <a:t>sgn</a:t>
              </a:r>
              <a:r>
                <a:rPr lang="en-US" i="1" dirty="0"/>
                <a:t>=1,</a:t>
              </a:r>
              <a:r>
                <a:rPr lang="en-US" dirty="0">
                  <a:sym typeface="Zed"/>
                </a:rPr>
                <a:t></a:t>
              </a:r>
              <a:r>
                <a:rPr lang="en-US" sz="2400" i="1" baseline="-25000" dirty="0" smtClean="0"/>
                <a:t>x,sgn</a:t>
              </a:r>
              <a:r>
                <a:rPr lang="en-US" dirty="0" smtClean="0"/>
                <a:t>}</a:t>
              </a:r>
              <a:r>
                <a:rPr lang="en-US" b="1" dirty="0">
                  <a:sym typeface="Math A"/>
                </a:rPr>
                <a:t> </a:t>
              </a:r>
              <a:r>
                <a:rPr lang="en-US" b="1" baseline="-25000" dirty="0"/>
                <a:t>3</a:t>
              </a:r>
              <a:r>
                <a:rPr lang="en-US" i="1" dirty="0"/>
                <a:t> 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80569" y="4265493"/>
            <a:ext cx="454256" cy="397328"/>
            <a:chOff x="3980569" y="4265493"/>
            <a:chExt cx="454256" cy="397328"/>
          </a:xfrm>
        </p:grpSpPr>
        <p:sp>
          <p:nvSpPr>
            <p:cNvPr id="99" name="TextBox 98"/>
            <p:cNvSpPr txBox="1"/>
            <p:nvPr/>
          </p:nvSpPr>
          <p:spPr>
            <a:xfrm>
              <a:off x="3980569" y="4297848"/>
              <a:ext cx="292495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63293" y="4265493"/>
              <a:ext cx="271532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Math B"/>
                </a:rPr>
                <a:t></a:t>
              </a:r>
              <a:endParaRPr lang="en-US" sz="24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7188" y="5448570"/>
            <a:ext cx="461380" cy="399543"/>
            <a:chOff x="5237188" y="5448570"/>
            <a:chExt cx="461380" cy="399543"/>
          </a:xfrm>
        </p:grpSpPr>
        <p:sp>
          <p:nvSpPr>
            <p:cNvPr id="94" name="TextBox 93"/>
            <p:cNvSpPr txBox="1"/>
            <p:nvPr/>
          </p:nvSpPr>
          <p:spPr>
            <a:xfrm>
              <a:off x="5237188" y="5483140"/>
              <a:ext cx="292495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427036" y="5448570"/>
              <a:ext cx="271532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Math B"/>
                </a:rPr>
                <a:t></a:t>
              </a:r>
              <a:endParaRPr lang="en-US" sz="2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75515" y="5448570"/>
            <a:ext cx="487909" cy="399543"/>
            <a:chOff x="4175515" y="5448570"/>
            <a:chExt cx="487909" cy="399543"/>
          </a:xfrm>
        </p:grpSpPr>
        <p:sp>
          <p:nvSpPr>
            <p:cNvPr id="97" name="TextBox 96"/>
            <p:cNvSpPr txBox="1"/>
            <p:nvPr/>
          </p:nvSpPr>
          <p:spPr>
            <a:xfrm>
              <a:off x="4175515" y="5483140"/>
              <a:ext cx="292495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91892" y="5448570"/>
              <a:ext cx="271532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Math B"/>
                </a:rPr>
                <a:t></a:t>
              </a:r>
              <a:endParaRPr lang="en-US" sz="2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696693" y="3619770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8" name="Cloud Callout 7"/>
          <p:cNvSpPr/>
          <p:nvPr/>
        </p:nvSpPr>
        <p:spPr>
          <a:xfrm>
            <a:off x="5468068" y="1220573"/>
            <a:ext cx="833619" cy="592215"/>
          </a:xfrm>
          <a:prstGeom prst="cloudCallout">
            <a:avLst>
              <a:gd name="adj1" fmla="val -104243"/>
              <a:gd name="adj2" fmla="val 960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True</a:t>
            </a:r>
            <a:endParaRPr lang="en-US" sz="1400" b="1" dirty="0"/>
          </a:p>
        </p:txBody>
      </p:sp>
      <p:sp>
        <p:nvSpPr>
          <p:cNvPr id="118" name="Cloud Callout 117"/>
          <p:cNvSpPr/>
          <p:nvPr/>
        </p:nvSpPr>
        <p:spPr>
          <a:xfrm>
            <a:off x="2542681" y="1220572"/>
            <a:ext cx="946143" cy="592215"/>
          </a:xfrm>
          <a:prstGeom prst="cloudCallout">
            <a:avLst>
              <a:gd name="adj1" fmla="val 127191"/>
              <a:gd name="adj2" fmla="val 943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False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43800" y="634763"/>
            <a:ext cx="1493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ym typeface="Math B"/>
              </a:rPr>
              <a:t></a:t>
            </a:r>
            <a:r>
              <a:rPr lang="en-US" dirty="0" smtClean="0"/>
              <a:t> = </a:t>
            </a:r>
            <a:r>
              <a:rPr lang="en-US" dirty="0"/>
              <a:t>S</a:t>
            </a:r>
            <a:r>
              <a:rPr lang="en-US" dirty="0" smtClean="0"/>
              <a:t>et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06" grpId="0"/>
      <p:bldP spid="107" grpId="0"/>
      <p:bldP spid="113" grpId="0"/>
      <p:bldP spid="8" grpId="0" animBg="1"/>
      <p:bldP spid="1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Powerset</a:t>
            </a:r>
            <a:r>
              <a:rPr lang="en-US" dirty="0"/>
              <a:t> of </a:t>
            </a:r>
            <a:r>
              <a:rPr lang="en-US" dirty="0" smtClean="0"/>
              <a:t>Intervals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/>
              <a:t>condition splits the abstract state</a:t>
            </a:r>
          </a:p>
          <a:p>
            <a:r>
              <a:rPr lang="en-US" dirty="0"/>
              <a:t>k conditions = 2</a:t>
            </a:r>
            <a:r>
              <a:rPr lang="en-US" baseline="30000" dirty="0"/>
              <a:t>k</a:t>
            </a:r>
            <a:r>
              <a:rPr lang="en-US" dirty="0"/>
              <a:t> states</a:t>
            </a:r>
          </a:p>
          <a:p>
            <a:r>
              <a:rPr lang="en-US" dirty="0" smtClean="0"/>
              <a:t>Does not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Partially disjunctive abstract domain</a:t>
            </a:r>
          </a:p>
          <a:p>
            <a:pPr lvl="1"/>
            <a:r>
              <a:rPr lang="en-US" dirty="0" smtClean="0"/>
              <a:t>Join (some) abstract states </a:t>
            </a:r>
            <a:r>
              <a:rPr lang="en-US" dirty="0"/>
              <a:t>based on the </a:t>
            </a:r>
            <a:r>
              <a:rPr lang="en-US" dirty="0">
                <a:solidFill>
                  <a:srgbClr val="FFFF00"/>
                </a:solidFill>
              </a:rPr>
              <a:t>equivalences they preserve 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r>
              <a:rPr lang="en-US" dirty="0" smtClean="0"/>
              <a:t>Dynamic partitioning based on equivalences </a:t>
            </a:r>
          </a:p>
          <a:p>
            <a:pPr lvl="1"/>
            <a:r>
              <a:rPr lang="en-US" dirty="0"/>
              <a:t>Lose some information, but maintain the important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sz="3600" dirty="0" smtClean="0"/>
              <a:t>Equivalence-based Abstraction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5643" y="1548912"/>
            <a:ext cx="39731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62" idx="0"/>
          </p:cNvCxnSpPr>
          <p:nvPr/>
        </p:nvCxnSpPr>
        <p:spPr>
          <a:xfrm flipH="1">
            <a:off x="3675599" y="1840890"/>
            <a:ext cx="938699" cy="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2"/>
            <a:endCxn id="63" idx="0"/>
          </p:cNvCxnSpPr>
          <p:nvPr/>
        </p:nvCxnSpPr>
        <p:spPr>
          <a:xfrm>
            <a:off x="4614298" y="1840890"/>
            <a:ext cx="819564" cy="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5693" y="2593490"/>
            <a:ext cx="57981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22993" y="2593490"/>
            <a:ext cx="621737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9020" y="3031458"/>
            <a:ext cx="45280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73" idx="0"/>
          </p:cNvCxnSpPr>
          <p:nvPr/>
        </p:nvCxnSpPr>
        <p:spPr>
          <a:xfrm flipH="1">
            <a:off x="3090166" y="3323437"/>
            <a:ext cx="585254" cy="789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2"/>
            <a:endCxn id="69" idx="0"/>
          </p:cNvCxnSpPr>
          <p:nvPr/>
        </p:nvCxnSpPr>
        <p:spPr>
          <a:xfrm>
            <a:off x="3675420" y="3323437"/>
            <a:ext cx="477807" cy="789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6463" y="4112667"/>
            <a:ext cx="6735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72" name="Straight Connector 71"/>
          <p:cNvCxnSpPr>
            <a:stCxn id="62" idx="2"/>
            <a:endCxn id="66" idx="0"/>
          </p:cNvCxnSpPr>
          <p:nvPr/>
        </p:nvCxnSpPr>
        <p:spPr>
          <a:xfrm flipH="1">
            <a:off x="3675420" y="2885469"/>
            <a:ext cx="178" cy="1459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2703" y="4112667"/>
            <a:ext cx="534925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4" name="Straight Connector 73"/>
          <p:cNvCxnSpPr>
            <a:stCxn id="73" idx="2"/>
            <a:endCxn id="76" idx="0"/>
          </p:cNvCxnSpPr>
          <p:nvPr/>
        </p:nvCxnSpPr>
        <p:spPr>
          <a:xfrm flipH="1">
            <a:off x="2451720" y="4404646"/>
            <a:ext cx="638446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3" idx="2"/>
            <a:endCxn id="77" idx="0"/>
          </p:cNvCxnSpPr>
          <p:nvPr/>
        </p:nvCxnSpPr>
        <p:spPr>
          <a:xfrm>
            <a:off x="3090166" y="4404646"/>
            <a:ext cx="387445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42084" y="5194487"/>
            <a:ext cx="61927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71675" y="5194487"/>
            <a:ext cx="611872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08604" y="3030234"/>
            <a:ext cx="45280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2"/>
            <a:endCxn id="87" idx="0"/>
          </p:cNvCxnSpPr>
          <p:nvPr/>
        </p:nvCxnSpPr>
        <p:spPr>
          <a:xfrm flipH="1">
            <a:off x="4965913" y="3322213"/>
            <a:ext cx="469092" cy="790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  <a:endCxn id="83" idx="0"/>
          </p:cNvCxnSpPr>
          <p:nvPr/>
        </p:nvCxnSpPr>
        <p:spPr>
          <a:xfrm>
            <a:off x="5435005" y="3322213"/>
            <a:ext cx="593969" cy="790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92209" y="4112667"/>
            <a:ext cx="6735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86" name="Straight Connector 85"/>
          <p:cNvCxnSpPr>
            <a:stCxn id="63" idx="2"/>
            <a:endCxn id="80" idx="0"/>
          </p:cNvCxnSpPr>
          <p:nvPr/>
        </p:nvCxnSpPr>
        <p:spPr>
          <a:xfrm>
            <a:off x="5433862" y="2885469"/>
            <a:ext cx="1142" cy="1447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98450" y="4112667"/>
            <a:ext cx="534925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88" name="Straight Connector 87"/>
          <p:cNvCxnSpPr>
            <a:stCxn id="87" idx="2"/>
            <a:endCxn id="90" idx="0"/>
          </p:cNvCxnSpPr>
          <p:nvPr/>
        </p:nvCxnSpPr>
        <p:spPr>
          <a:xfrm flipH="1">
            <a:off x="4327467" y="4404646"/>
            <a:ext cx="638446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2"/>
            <a:endCxn id="91" idx="0"/>
          </p:cNvCxnSpPr>
          <p:nvPr/>
        </p:nvCxnSpPr>
        <p:spPr>
          <a:xfrm>
            <a:off x="4965913" y="4404646"/>
            <a:ext cx="387445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17831" y="5194487"/>
            <a:ext cx="61927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047421" y="5194487"/>
            <a:ext cx="611872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002969" y="4343400"/>
            <a:ext cx="2779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</a:t>
            </a:r>
            <a:r>
              <a:rPr lang="en-US" sz="2000" b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dirty="0" smtClean="0"/>
              <a:t>{</a:t>
            </a:r>
            <a:r>
              <a:rPr lang="en-US" sz="2000" i="1" dirty="0"/>
              <a:t>x &lt;0, </a:t>
            </a:r>
            <a:r>
              <a:rPr lang="en-US" sz="2000" i="1" dirty="0" err="1"/>
              <a:t>sgn</a:t>
            </a:r>
            <a:r>
              <a:rPr lang="en-US" sz="2000" i="1" dirty="0"/>
              <a:t> = -1,</a:t>
            </a:r>
            <a:r>
              <a:rPr lang="en-US" sz="2000" dirty="0">
                <a:sym typeface="Zed"/>
              </a:rPr>
              <a:t> </a:t>
            </a:r>
            <a:r>
              <a:rPr lang="en-US" sz="2000" b="1" dirty="0">
                <a:solidFill>
                  <a:srgbClr val="FFFF00"/>
                </a:solidFill>
                <a:sym typeface="Zed"/>
              </a:rPr>
              <a:t></a:t>
            </a:r>
            <a:r>
              <a:rPr lang="en-US" sz="2400" b="1" i="1" baseline="-25000" dirty="0" err="1" smtClean="0">
                <a:solidFill>
                  <a:srgbClr val="FFFF00"/>
                </a:solidFill>
              </a:rPr>
              <a:t>x,sgn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31291" y="5562600"/>
            <a:ext cx="24929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</a:t>
            </a:r>
            <a:r>
              <a:rPr lang="en-US" sz="2000" b="1" baseline="-25000" dirty="0" smtClean="0"/>
              <a:t>2</a:t>
            </a:r>
            <a:endParaRPr lang="en-US" i="1" dirty="0" smtClean="0"/>
          </a:p>
          <a:p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i="1" dirty="0" smtClean="0"/>
              <a:t>= </a:t>
            </a:r>
            <a:r>
              <a:rPr lang="en-US" i="1" dirty="0"/>
              <a:t>0 ,</a:t>
            </a:r>
            <a:r>
              <a:rPr lang="en-US" i="1" dirty="0" err="1"/>
              <a:t>sgn</a:t>
            </a:r>
            <a:r>
              <a:rPr lang="en-US" i="1" dirty="0"/>
              <a:t>=1</a:t>
            </a:r>
            <a:r>
              <a:rPr lang="en-US" i="1" dirty="0" smtClean="0"/>
              <a:t>,</a:t>
            </a:r>
            <a:r>
              <a:rPr lang="en-US" i="1" dirty="0"/>
              <a:t> </a:t>
            </a:r>
            <a:r>
              <a:rPr lang="en-US" i="1" dirty="0" err="1" smtClean="0"/>
              <a:t>sgn</a:t>
            </a:r>
            <a:r>
              <a:rPr lang="en-US" i="1" dirty="0" smtClean="0"/>
              <a:t>’=0 ,</a:t>
            </a:r>
            <a:r>
              <a:rPr lang="en-US" b="1" dirty="0" smtClean="0">
                <a:solidFill>
                  <a:srgbClr val="FFFF00"/>
                </a:solidFill>
                <a:sym typeface="Zed"/>
              </a:rPr>
              <a:t></a:t>
            </a:r>
            <a:r>
              <a:rPr lang="en-US" sz="2400" b="1" i="1" baseline="-25000" dirty="0">
                <a:solidFill>
                  <a:srgbClr val="FFFF00"/>
                </a:solidFill>
              </a:rPr>
              <a:t>x</a:t>
            </a:r>
            <a:r>
              <a:rPr lang="en-US" dirty="0"/>
              <a:t>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231" y="548640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</a:t>
            </a:r>
            <a:r>
              <a:rPr lang="en-US" i="1" dirty="0"/>
              <a:t>x ≥ 0 ,</a:t>
            </a:r>
            <a:r>
              <a:rPr lang="en-US" i="1" dirty="0" err="1"/>
              <a:t>sgn</a:t>
            </a:r>
            <a:r>
              <a:rPr lang="en-US" i="1" dirty="0"/>
              <a:t>=1,</a:t>
            </a:r>
            <a:r>
              <a:rPr lang="en-US" b="1" dirty="0">
                <a:solidFill>
                  <a:srgbClr val="FFFF00"/>
                </a:solidFill>
                <a:sym typeface="Zed"/>
              </a:rPr>
              <a:t></a:t>
            </a:r>
            <a:r>
              <a:rPr lang="en-US" sz="2400" b="1" i="1" baseline="-25000" dirty="0" smtClean="0">
                <a:solidFill>
                  <a:srgbClr val="FFFF00"/>
                </a:solidFill>
              </a:rPr>
              <a:t>x,sgn</a:t>
            </a:r>
            <a:r>
              <a:rPr lang="en-US" dirty="0" smtClean="0"/>
              <a:t>}</a:t>
            </a:r>
            <a:r>
              <a:rPr lang="en-US" b="1" dirty="0">
                <a:sym typeface="Math A"/>
              </a:rPr>
              <a:t> </a:t>
            </a:r>
            <a:r>
              <a:rPr lang="en-US" b="1" baseline="-25000" dirty="0"/>
              <a:t>3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163293" y="4265493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5427036" y="5448570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391892" y="5448570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696693" y="3619770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0" y="6302629"/>
            <a:ext cx="50481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00800" y="4743510"/>
            <a:ext cx="0" cy="1364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48400" y="609789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Math B"/>
              </a:rPr>
              <a:t>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51667" y="6324600"/>
            <a:ext cx="230133" cy="142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5257" y="6331319"/>
            <a:ext cx="2618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</a:t>
            </a:r>
            <a:r>
              <a:rPr lang="en-US" sz="2000" b="1" baseline="-25000" dirty="0" smtClean="0"/>
              <a:t>13</a:t>
            </a:r>
            <a:r>
              <a:rPr lang="en-US" sz="2000" i="1" dirty="0" smtClean="0"/>
              <a:t> </a:t>
            </a:r>
            <a:r>
              <a:rPr lang="en-US" sz="2000" dirty="0" smtClean="0"/>
              <a:t>{</a:t>
            </a:r>
            <a:r>
              <a:rPr lang="en-US" sz="2000" i="1" dirty="0" err="1" smtClean="0"/>
              <a:t>sgn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[-1,1],</a:t>
            </a:r>
            <a:r>
              <a:rPr lang="en-US" sz="2000" dirty="0" smtClean="0">
                <a:sym typeface="Zed"/>
              </a:rPr>
              <a:t> </a:t>
            </a:r>
            <a:r>
              <a:rPr lang="en-US" sz="2000" dirty="0">
                <a:sym typeface="Zed"/>
              </a:rPr>
              <a:t></a:t>
            </a:r>
            <a:r>
              <a:rPr lang="en-US" sz="2400" i="1" baseline="-25000" dirty="0" err="1" smtClean="0"/>
              <a:t>x,sgn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53048" y="592327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Callout 63"/>
          <p:cNvSpPr/>
          <p:nvPr/>
        </p:nvSpPr>
        <p:spPr>
          <a:xfrm>
            <a:off x="6495257" y="1705454"/>
            <a:ext cx="2023141" cy="1160934"/>
          </a:xfrm>
          <a:prstGeom prst="cloudCallout">
            <a:avLst>
              <a:gd name="adj1" fmla="val -80262"/>
              <a:gd name="adj2" fmla="val -8557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State size bounded by 2</a:t>
            </a:r>
            <a:r>
              <a:rPr lang="en-US" sz="1400" b="1" baseline="30000" dirty="0" smtClean="0"/>
              <a:t>|V|</a:t>
            </a:r>
            <a:endParaRPr lang="en-US" sz="1400" b="1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76200" y="5510676"/>
            <a:ext cx="2299320" cy="36067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0" y="4374742"/>
            <a:ext cx="2660892" cy="36067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964" y="6447723"/>
            <a:ext cx="457200" cy="365125"/>
          </a:xfrm>
        </p:spPr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8" grpId="0"/>
      <p:bldP spid="64" grpId="0" animBg="1"/>
      <p:bldP spid="3" grpId="0" animBg="1"/>
      <p:bldP spid="4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P;P’ Inhibits Partial Disjunction 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5791200" y="5181600"/>
            <a:ext cx="32004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?, </a:t>
            </a:r>
            <a:r>
              <a:rPr lang="en-US" sz="2000" b="1" dirty="0" err="1" smtClean="0">
                <a:solidFill>
                  <a:srgbClr val="FFFF00"/>
                </a:solidFill>
              </a:rPr>
              <a:t>sgn</a:t>
            </a:r>
            <a:r>
              <a:rPr lang="en-US" sz="2000" b="1" dirty="0" smtClean="0">
                <a:solidFill>
                  <a:srgbClr val="FFFF00"/>
                </a:solidFill>
              </a:rPr>
              <a:t> =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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[-</a:t>
            </a:r>
            <a:r>
              <a:rPr lang="en-US" sz="2000" b="1" dirty="0">
                <a:solidFill>
                  <a:srgbClr val="FFFF00"/>
                </a:solidFill>
              </a:rPr>
              <a:t>1,1</a:t>
            </a:r>
            <a:r>
              <a:rPr lang="en-US" sz="2000" b="1" dirty="0" smtClean="0">
                <a:solidFill>
                  <a:srgbClr val="FFFF00"/>
                </a:solidFill>
              </a:rPr>
              <a:t>]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592664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product(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if (x &lt; 0)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 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else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27083" y="2752635"/>
            <a:ext cx="469117" cy="447765"/>
            <a:chOff x="7227083" y="2752635"/>
            <a:chExt cx="469117" cy="447765"/>
          </a:xfrm>
        </p:grpSpPr>
        <p:sp>
          <p:nvSpPr>
            <p:cNvPr id="3" name="Rectangle 2"/>
            <p:cNvSpPr/>
            <p:nvPr/>
          </p:nvSpPr>
          <p:spPr>
            <a:xfrm>
              <a:off x="7291366" y="2752635"/>
              <a:ext cx="367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sym typeface="Math B"/>
                </a:rPr>
                <a:t></a:t>
              </a:r>
              <a:endParaRPr lang="en-US" sz="20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227083" y="2752635"/>
              <a:ext cx="469117" cy="447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Left Bracket 21"/>
          <p:cNvSpPr/>
          <p:nvPr/>
        </p:nvSpPr>
        <p:spPr>
          <a:xfrm>
            <a:off x="762000" y="2752635"/>
            <a:ext cx="228600" cy="1514565"/>
          </a:xfrm>
          <a:prstGeom prst="lef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685800" y="3230544"/>
            <a:ext cx="304800" cy="1514565"/>
          </a:xfrm>
          <a:prstGeom prst="leftBracke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24766" y="4276635"/>
            <a:ext cx="367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sym typeface="Math B"/>
              </a:rPr>
              <a:t>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7824766" y="4267200"/>
            <a:ext cx="367408" cy="47790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2"/>
          </p:cNvCxnSpPr>
          <p:nvPr/>
        </p:nvCxnSpPr>
        <p:spPr>
          <a:xfrm>
            <a:off x="8008470" y="4745109"/>
            <a:ext cx="0" cy="436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639312" y="2539322"/>
            <a:ext cx="7235628" cy="881586"/>
            <a:chOff x="1639312" y="2539322"/>
            <a:chExt cx="7235628" cy="881586"/>
          </a:xfrm>
        </p:grpSpPr>
        <p:sp>
          <p:nvSpPr>
            <p:cNvPr id="28" name="TextBox 27"/>
            <p:cNvSpPr txBox="1"/>
            <p:nvPr/>
          </p:nvSpPr>
          <p:spPr>
            <a:xfrm>
              <a:off x="3701266" y="2539322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&lt;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[-1,-1],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?</a:t>
              </a:r>
              <a:r>
                <a:rPr lang="en-US" sz="2000" dirty="0">
                  <a:sym typeface="Math C"/>
                </a:rPr>
                <a:t>}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9952" y="3020798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≥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[1, 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?</a:t>
              </a:r>
              <a:r>
                <a:rPr lang="en-US" sz="2000" dirty="0">
                  <a:sym typeface="Math C"/>
                </a:rPr>
                <a:t>}</a:t>
              </a:r>
              <a:endParaRPr lang="en-US" sz="2000" dirty="0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665692" y="2642278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7" idx="1"/>
            </p:cNvCxnSpPr>
            <p:nvPr/>
          </p:nvCxnSpPr>
          <p:spPr>
            <a:xfrm>
              <a:off x="1684492" y="2747023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>
              <a:off x="3620512" y="3139938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1639312" y="3244683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76400" y="4003306"/>
            <a:ext cx="7231074" cy="873494"/>
            <a:chOff x="1676400" y="4003306"/>
            <a:chExt cx="7231074" cy="873494"/>
          </a:xfrm>
        </p:grpSpPr>
        <p:sp>
          <p:nvSpPr>
            <p:cNvPr id="15" name="TextBox 14"/>
            <p:cNvSpPr txBox="1"/>
            <p:nvPr/>
          </p:nvSpPr>
          <p:spPr>
            <a:xfrm>
              <a:off x="3733800" y="4003306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&lt;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[-1,-1],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>
                  <a:solidFill>
                    <a:srgbClr val="FFFF00"/>
                  </a:solidFill>
                </a:rPr>
                <a:t>[-1,-1</a:t>
              </a:r>
              <a:r>
                <a:rPr lang="en-US" sz="2000" dirty="0" smtClean="0">
                  <a:solidFill>
                    <a:srgbClr val="FFFF00"/>
                  </a:solidFill>
                </a:rPr>
                <a:t>]</a:t>
              </a:r>
              <a:r>
                <a:rPr lang="en-US" sz="2000" dirty="0"/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4476690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≥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[1, 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rgbClr val="FFFF00"/>
                  </a:solidFill>
                </a:rPr>
                <a:t>[1, 1]</a:t>
              </a:r>
              <a:r>
                <a:rPr lang="en-US" sz="2000" dirty="0"/>
                <a:t>}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3733800" y="4114800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21" idx="1"/>
            </p:cNvCxnSpPr>
            <p:nvPr/>
          </p:nvCxnSpPr>
          <p:spPr>
            <a:xfrm>
              <a:off x="1752600" y="4219545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eft Brace 26"/>
            <p:cNvSpPr/>
            <p:nvPr/>
          </p:nvSpPr>
          <p:spPr>
            <a:xfrm>
              <a:off x="3657600" y="4591110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7" idx="1"/>
            </p:cNvCxnSpPr>
            <p:nvPr/>
          </p:nvCxnSpPr>
          <p:spPr>
            <a:xfrm>
              <a:off x="1676400" y="4695855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25" grpId="0" animBg="1"/>
      <p:bldP spid="26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Construct the program in a way that matches the abstraction 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Produce a </a:t>
            </a:r>
            <a:r>
              <a:rPr lang="en-US" dirty="0">
                <a:solidFill>
                  <a:srgbClr val="FFFF00"/>
                </a:solidFill>
              </a:rPr>
              <a:t>correlating program</a:t>
            </a:r>
            <a:r>
              <a:rPr lang="en-US" dirty="0"/>
              <a:t> in which these equivalences could be </a:t>
            </a:r>
            <a:r>
              <a:rPr lang="en-US" dirty="0" smtClean="0"/>
              <a:t>tracked</a:t>
            </a:r>
          </a:p>
          <a:p>
            <a:pPr lvl="1"/>
            <a:r>
              <a:rPr lang="en-US" dirty="0" smtClean="0"/>
              <a:t>A reduction of P x P’ more suited for our analysis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Brings matched instructions closer together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791200"/>
            <a:ext cx="7772400" cy="564360"/>
          </a:xfrm>
        </p:spPr>
        <p:txBody>
          <a:bodyPr>
            <a:noAutofit/>
          </a:bodyPr>
          <a:lstStyle/>
          <a:p>
            <a:r>
              <a:rPr lang="en-US" sz="1800" dirty="0"/>
              <a:t>P </a:t>
            </a:r>
            <a:r>
              <a:rPr lang="en-US" sz="1800" dirty="0">
                <a:sym typeface="Math B"/>
              </a:rPr>
              <a:t> P’ = </a:t>
            </a:r>
            <a:r>
              <a:rPr lang="en-US" sz="1800" dirty="0" smtClean="0"/>
              <a:t>POR of P x P’ </a:t>
            </a:r>
          </a:p>
          <a:p>
            <a:r>
              <a:rPr lang="en-US" sz="1800" dirty="0" smtClean="0"/>
              <a:t>Keep program steps “close” such that equivalence can be best maintained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524000"/>
            <a:ext cx="4724400" cy="3886200"/>
            <a:chOff x="228600" y="1447800"/>
            <a:chExt cx="4724400" cy="3886200"/>
          </a:xfrm>
        </p:grpSpPr>
        <p:sp>
          <p:nvSpPr>
            <p:cNvPr id="7" name="Rounded Rectangle 6"/>
            <p:cNvSpPr/>
            <p:nvPr/>
          </p:nvSpPr>
          <p:spPr>
            <a:xfrm>
              <a:off x="228600" y="1447800"/>
              <a:ext cx="4495800" cy="3886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" y="1723172"/>
              <a:ext cx="19812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int</a:t>
              </a:r>
              <a:r>
                <a:rPr lang="en-US" sz="2000" dirty="0"/>
                <a:t> sign(</a:t>
              </a:r>
              <a:r>
                <a:rPr lang="en-US" sz="2000" dirty="0" err="1"/>
                <a:t>int</a:t>
              </a:r>
              <a:r>
                <a:rPr lang="en-US" sz="2000" dirty="0"/>
                <a:t> x) {</a:t>
              </a:r>
            </a:p>
            <a:p>
              <a:r>
                <a:rPr lang="en-US" sz="2000" dirty="0"/>
                <a:t>  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err="1"/>
                <a:t>sgn</a:t>
              </a:r>
              <a:r>
                <a:rPr lang="en-US" sz="2000" dirty="0"/>
                <a:t>;</a:t>
              </a:r>
            </a:p>
            <a:p>
              <a:r>
                <a:rPr lang="en-US" sz="2000" dirty="0"/>
                <a:t>  if (x &lt; 0)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sgn</a:t>
              </a:r>
              <a:r>
                <a:rPr lang="en-US" sz="2000" dirty="0"/>
                <a:t> = -1</a:t>
              </a:r>
            </a:p>
            <a:p>
              <a:r>
                <a:rPr lang="en-US" sz="2000" dirty="0"/>
                <a:t>  else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sgn</a:t>
              </a:r>
              <a:r>
                <a:rPr lang="en-US" sz="2000" dirty="0"/>
                <a:t> = 1</a:t>
              </a:r>
            </a:p>
            <a:p>
              <a:r>
                <a:rPr lang="en-US" sz="2000" dirty="0"/>
                <a:t> return </a:t>
              </a:r>
              <a:r>
                <a:rPr lang="en-US" sz="2000" dirty="0" err="1"/>
                <a:t>sgn</a:t>
              </a:r>
              <a:endParaRPr lang="en-US" sz="2000" dirty="0"/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1697772"/>
              <a:ext cx="2286000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int</a:t>
              </a:r>
              <a:r>
                <a:rPr lang="en-US" sz="2000" dirty="0"/>
                <a:t> sign'(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smtClean="0"/>
                <a:t>x</a:t>
              </a:r>
              <a:r>
                <a:rPr lang="en-US" sz="2000" dirty="0"/>
                <a:t>'</a:t>
              </a:r>
              <a:r>
                <a:rPr lang="en-US" sz="2000" dirty="0" smtClean="0"/>
                <a:t>) </a:t>
              </a:r>
              <a:r>
                <a:rPr lang="en-US" sz="2000" dirty="0"/>
                <a:t>{</a:t>
              </a:r>
            </a:p>
            <a:p>
              <a:r>
                <a:rPr lang="en-US" sz="2000" dirty="0"/>
                <a:t>  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err="1" smtClean="0"/>
                <a:t>sgn</a:t>
              </a:r>
              <a:r>
                <a:rPr lang="en-US" sz="2000" dirty="0"/>
                <a:t>'</a:t>
              </a:r>
              <a:r>
                <a:rPr lang="en-US" sz="2000" dirty="0" smtClean="0"/>
                <a:t>;</a:t>
              </a:r>
              <a:endParaRPr lang="en-US" sz="2000" dirty="0"/>
            </a:p>
            <a:p>
              <a:r>
                <a:rPr lang="en-US" sz="2000" dirty="0"/>
                <a:t>  if (</a:t>
              </a:r>
              <a:r>
                <a:rPr lang="en-US" sz="2000" dirty="0" smtClean="0"/>
                <a:t>x</a:t>
              </a:r>
              <a:r>
                <a:rPr lang="en-US" sz="2000" dirty="0"/>
                <a:t>'</a:t>
              </a:r>
              <a:r>
                <a:rPr lang="en-US" sz="2000" dirty="0" smtClean="0"/>
                <a:t> </a:t>
              </a:r>
              <a:r>
                <a:rPr lang="en-US" sz="2000" dirty="0"/>
                <a:t>&lt; 0)</a:t>
              </a:r>
            </a:p>
            <a:p>
              <a:r>
                <a:rPr lang="en-US" sz="2000" dirty="0"/>
                <a:t>    </a:t>
              </a:r>
              <a:r>
                <a:rPr lang="en-US" sz="2000" dirty="0" err="1" smtClean="0"/>
                <a:t>sgn</a:t>
              </a:r>
              <a:r>
                <a:rPr lang="en-US" sz="2000" dirty="0"/>
                <a:t>'</a:t>
              </a:r>
              <a:r>
                <a:rPr lang="en-US" sz="2000" dirty="0" smtClean="0"/>
                <a:t> </a:t>
              </a:r>
              <a:r>
                <a:rPr lang="en-US" sz="2000" dirty="0"/>
                <a:t>= -</a:t>
              </a:r>
              <a:r>
                <a:rPr lang="en-US" sz="2000" dirty="0" smtClean="0"/>
                <a:t>1</a:t>
              </a:r>
            </a:p>
            <a:p>
              <a:r>
                <a:rPr lang="en-US" sz="2000" dirty="0"/>
                <a:t> else</a:t>
              </a:r>
            </a:p>
            <a:p>
              <a:r>
                <a:rPr lang="en-US" sz="2000" dirty="0"/>
                <a:t>    </a:t>
              </a:r>
              <a:r>
                <a:rPr lang="en-US" sz="2000" dirty="0" err="1" smtClean="0"/>
                <a:t>sgn</a:t>
              </a:r>
              <a:r>
                <a:rPr lang="en-US" sz="2000" dirty="0" smtClean="0"/>
                <a:t>’ </a:t>
              </a:r>
              <a:r>
                <a:rPr lang="en-US" sz="2000" dirty="0"/>
                <a:t>= 1</a:t>
              </a:r>
            </a:p>
            <a:p>
              <a:r>
                <a:rPr lang="en-US" sz="2000" dirty="0"/>
                <a:t>if (x'==0)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sgn</a:t>
              </a:r>
              <a:r>
                <a:rPr lang="en-US" sz="2000" dirty="0"/>
                <a:t>' = 0</a:t>
              </a:r>
            </a:p>
            <a:p>
              <a:r>
                <a:rPr lang="en-US" sz="2000" dirty="0" smtClean="0"/>
                <a:t> </a:t>
              </a:r>
              <a:r>
                <a:rPr lang="en-US" sz="2000" dirty="0"/>
                <a:t>return </a:t>
              </a:r>
              <a:r>
                <a:rPr lang="en-US" sz="2000" dirty="0" err="1" smtClean="0"/>
                <a:t>sgn</a:t>
              </a:r>
              <a:r>
                <a:rPr lang="en-US" sz="2000" dirty="0"/>
                <a:t>'</a:t>
              </a:r>
            </a:p>
            <a:p>
              <a:r>
                <a:rPr lang="en-US" sz="2000" dirty="0"/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57800" y="1524000"/>
            <a:ext cx="3733800" cy="3886200"/>
            <a:chOff x="5257800" y="1524000"/>
            <a:chExt cx="3733800" cy="3886200"/>
          </a:xfrm>
        </p:grpSpPr>
        <p:grpSp>
          <p:nvGrpSpPr>
            <p:cNvPr id="11" name="Group 10"/>
            <p:cNvGrpSpPr/>
            <p:nvPr/>
          </p:nvGrpSpPr>
          <p:grpSpPr>
            <a:xfrm>
              <a:off x="5257800" y="1524000"/>
              <a:ext cx="3733800" cy="3886200"/>
              <a:chOff x="5257800" y="1447800"/>
              <a:chExt cx="3733800" cy="38862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5257800" y="1447800"/>
                <a:ext cx="3657600" cy="38862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410200" y="1697772"/>
                <a:ext cx="35814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err="1"/>
                  <a:t>int</a:t>
                </a:r>
                <a:r>
                  <a:rPr lang="en-US" sz="2000" dirty="0"/>
                  <a:t> sign(</a:t>
                </a:r>
                <a:r>
                  <a:rPr lang="en-US" sz="2000" dirty="0" err="1"/>
                  <a:t>int</a:t>
                </a:r>
                <a:r>
                  <a:rPr lang="en-US" sz="2000" dirty="0"/>
                  <a:t> x) {</a:t>
                </a:r>
              </a:p>
              <a:p>
                <a:r>
                  <a:rPr lang="en-US" sz="2000" dirty="0"/>
                  <a:t>  </a:t>
                </a:r>
                <a:r>
                  <a:rPr lang="en-US" sz="2000" dirty="0" err="1"/>
                  <a:t>int</a:t>
                </a:r>
                <a:r>
                  <a:rPr lang="en-US" sz="2000" dirty="0"/>
                  <a:t> x' = x;</a:t>
                </a:r>
              </a:p>
              <a:p>
                <a:r>
                  <a:rPr lang="en-US" sz="2000" dirty="0" smtClean="0"/>
                  <a:t>  </a:t>
                </a:r>
                <a:r>
                  <a:rPr lang="en-US" sz="2000" dirty="0" err="1" smtClean="0"/>
                  <a:t>int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sgn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sgn</a:t>
                </a:r>
                <a:r>
                  <a:rPr lang="en-US" sz="2000" dirty="0"/>
                  <a:t>';</a:t>
                </a:r>
              </a:p>
              <a:p>
                <a:r>
                  <a:rPr lang="en-US" sz="2000" dirty="0" smtClean="0"/>
                  <a:t>  (</a:t>
                </a:r>
                <a:r>
                  <a:rPr lang="en-US" sz="2000" dirty="0"/>
                  <a:t>x &lt; 0)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Math C"/>
                  </a:rPr>
                  <a:t> </a:t>
                </a:r>
                <a:r>
                  <a:rPr lang="en-US" sz="2000" dirty="0" err="1" smtClean="0"/>
                  <a:t>sgn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-1;</a:t>
                </a:r>
              </a:p>
              <a:p>
                <a:r>
                  <a:rPr lang="en-US" sz="2000" dirty="0" smtClean="0"/>
                  <a:t>  (x’ </a:t>
                </a:r>
                <a:r>
                  <a:rPr lang="en-US" sz="2000" dirty="0"/>
                  <a:t>&lt; 0) </a:t>
                </a:r>
                <a:r>
                  <a:rPr lang="en-US" sz="2000" dirty="0">
                    <a:sym typeface="Math C"/>
                  </a:rPr>
                  <a:t> </a:t>
                </a:r>
                <a:r>
                  <a:rPr lang="en-US" sz="2000" dirty="0" err="1" smtClean="0"/>
                  <a:t>sgn</a:t>
                </a:r>
                <a:r>
                  <a:rPr lang="en-US" sz="2000" dirty="0"/>
                  <a:t>' = -1</a:t>
                </a:r>
                <a:r>
                  <a:rPr lang="en-US" sz="2000" dirty="0" smtClean="0"/>
                  <a:t>;</a:t>
                </a:r>
              </a:p>
              <a:p>
                <a:r>
                  <a:rPr lang="en-US" sz="2000" dirty="0" smtClean="0"/>
                  <a:t>  (x &gt;= 0</a:t>
                </a:r>
                <a:r>
                  <a:rPr lang="en-US" sz="2000" dirty="0"/>
                  <a:t>) </a:t>
                </a:r>
                <a:r>
                  <a:rPr lang="en-US" sz="2000" dirty="0">
                    <a:sym typeface="Math C"/>
                  </a:rPr>
                  <a:t> </a:t>
                </a:r>
                <a:r>
                  <a:rPr lang="en-US" sz="2000" dirty="0" err="1"/>
                  <a:t>sgn</a:t>
                </a:r>
                <a:r>
                  <a:rPr lang="en-US" sz="2000" dirty="0"/>
                  <a:t> = 1</a:t>
                </a:r>
                <a:r>
                  <a:rPr lang="en-US" sz="2000" dirty="0" smtClean="0"/>
                  <a:t>;</a:t>
                </a:r>
              </a:p>
              <a:p>
                <a:r>
                  <a:rPr lang="en-US" sz="2000" dirty="0" smtClean="0"/>
                  <a:t>  (</a:t>
                </a:r>
                <a:r>
                  <a:rPr lang="en-US" sz="2000" dirty="0"/>
                  <a:t>x’ &gt;= </a:t>
                </a:r>
                <a:r>
                  <a:rPr lang="en-US" sz="2000" dirty="0" smtClean="0"/>
                  <a:t>0) </a:t>
                </a:r>
                <a:r>
                  <a:rPr lang="en-US" sz="2000" dirty="0">
                    <a:sym typeface="Math C"/>
                  </a:rPr>
                  <a:t> </a:t>
                </a:r>
                <a:r>
                  <a:rPr lang="en-US" sz="2000" dirty="0" err="1"/>
                  <a:t>sgn</a:t>
                </a:r>
                <a:r>
                  <a:rPr lang="en-US" sz="2000" dirty="0"/>
                  <a:t>' = 1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r>
                  <a:rPr lang="en-US" sz="2000" dirty="0" smtClean="0"/>
                  <a:t>  (x' == 0) </a:t>
                </a:r>
                <a:r>
                  <a:rPr lang="en-US" sz="2000" dirty="0" smtClean="0">
                    <a:sym typeface="Math C"/>
                  </a:rPr>
                  <a:t>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sgn</a:t>
                </a:r>
                <a:r>
                  <a:rPr lang="en-US" sz="2000" dirty="0" smtClean="0"/>
                  <a:t>' = 0;</a:t>
                </a:r>
              </a:p>
              <a:p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562600" y="3359021"/>
              <a:ext cx="2057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62600" y="3962400"/>
              <a:ext cx="2057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62600" y="2743200"/>
              <a:ext cx="2057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loud Callout 15"/>
          <p:cNvSpPr/>
          <p:nvPr/>
        </p:nvSpPr>
        <p:spPr>
          <a:xfrm>
            <a:off x="7391400" y="1219200"/>
            <a:ext cx="1676399" cy="1066800"/>
          </a:xfrm>
          <a:prstGeom prst="cloudCallout">
            <a:avLst>
              <a:gd name="adj1" fmla="val -31630"/>
              <a:gd name="adj2" fmla="val 95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ym typeface="Wingdings" pitchFamily="2" charset="2"/>
              </a:rPr>
              <a:t>Tells the analysis: this is a good place to partition</a:t>
            </a:r>
            <a:endParaRPr lang="en-US" sz="1200" b="1" dirty="0"/>
          </a:p>
        </p:txBody>
      </p:sp>
      <p:sp>
        <p:nvSpPr>
          <p:cNvPr id="17" name="Cloud Callout 16"/>
          <p:cNvSpPr/>
          <p:nvPr/>
        </p:nvSpPr>
        <p:spPr>
          <a:xfrm>
            <a:off x="7696199" y="3320304"/>
            <a:ext cx="1371600" cy="801333"/>
          </a:xfrm>
          <a:prstGeom prst="cloudCallout">
            <a:avLst>
              <a:gd name="adj1" fmla="val 8732"/>
              <a:gd name="adj2" fmla="val -18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Part of the creation process…</a:t>
            </a:r>
            <a:endParaRPr lang="en-US" sz="1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572000" y="2997071"/>
            <a:ext cx="8382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Construct a program to match the abstraction = </a:t>
            </a:r>
            <a:r>
              <a:rPr lang="en-US" dirty="0" smtClean="0">
                <a:solidFill>
                  <a:srgbClr val="FFFF00"/>
                </a:solidFill>
              </a:rPr>
              <a:t>correlating program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Abstract relationships between variables in both versions = </a:t>
            </a:r>
            <a:r>
              <a:rPr lang="en-US" dirty="0" smtClean="0">
                <a:solidFill>
                  <a:srgbClr val="FFFF00"/>
                </a:solidFill>
              </a:rPr>
              <a:t>correlating abstract domain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Reduce state size by joining according to equivalence criteria = </a:t>
            </a:r>
            <a:r>
              <a:rPr lang="en-US" dirty="0" smtClean="0">
                <a:solidFill>
                  <a:srgbClr val="FFFF00"/>
                </a:solidFill>
              </a:rPr>
              <a:t>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Correlated Analysis for </a:t>
            </a:r>
            <a:r>
              <a:rPr lang="en-US" sz="3600" dirty="0" smtClean="0"/>
              <a:t>P</a:t>
            </a:r>
            <a:r>
              <a:rPr lang="en-US" sz="3600" dirty="0" smtClean="0">
                <a:sym typeface="Math B"/>
              </a:rPr>
              <a:t></a:t>
            </a:r>
            <a:r>
              <a:rPr lang="en-US" sz="3600" dirty="0" smtClean="0"/>
              <a:t>P</a:t>
            </a:r>
            <a:r>
              <a:rPr lang="en-US" sz="36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if (x' &lt; 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if (x &gt;=0)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x‘&gt;=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 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743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429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191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30802" y="2531477"/>
            <a:ext cx="5780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Math A"/>
              </a:rPr>
              <a:t> = </a:t>
            </a:r>
            <a:r>
              <a:rPr lang="en-US" sz="1600" dirty="0" smtClean="0"/>
              <a:t>[{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 smtClean="0">
                <a:solidFill>
                  <a:srgbClr val="FFFF00"/>
                </a:solidFill>
              </a:rPr>
              <a:t> [-1,-1],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},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?,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}]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9440" y="190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Math A"/>
              </a:rPr>
              <a:t> = </a:t>
            </a:r>
            <a:r>
              <a:rPr lang="en-US" dirty="0" smtClean="0"/>
              <a:t>[{</a:t>
            </a:r>
            <a:r>
              <a:rPr lang="en-US" dirty="0" smtClean="0">
                <a:solidFill>
                  <a:srgbClr val="FFFF00"/>
                </a:solidFill>
              </a:rPr>
              <a:t>x</a:t>
            </a:r>
            <a:r>
              <a:rPr lang="en-US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?, </a:t>
            </a:r>
            <a:r>
              <a:rPr lang="en-US" dirty="0" err="1" smtClean="0">
                <a:solidFill>
                  <a:srgbClr val="FFFF00"/>
                </a:solidFill>
              </a:rPr>
              <a:t>sgn</a:t>
            </a:r>
            <a:r>
              <a:rPr lang="en-US" dirty="0" smtClean="0">
                <a:solidFill>
                  <a:srgbClr val="FFFF00"/>
                </a:solidFill>
                <a:sym typeface="Math C"/>
              </a:rPr>
              <a:t> ?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dirty="0" smtClean="0">
                <a:sym typeface="Math C"/>
              </a:rPr>
              <a:t>}]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2895600" y="2089666"/>
            <a:ext cx="1103840" cy="611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62200" y="2654588"/>
            <a:ext cx="958066" cy="46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51852" y="2895601"/>
            <a:ext cx="3999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1600" b="1" dirty="0" smtClean="0">
                <a:sym typeface="Math A"/>
              </a:rPr>
              <a:t>= </a:t>
            </a:r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[-1,-1]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>
                <a:sym typeface="Math C"/>
              </a:rPr>
              <a:t> </a:t>
            </a:r>
            <a:r>
              <a:rPr lang="en-US" sz="1600" dirty="0" smtClean="0">
                <a:sym typeface="Math C"/>
              </a:rPr>
              <a:t>          </a:t>
            </a:r>
            <a:r>
              <a:rPr lang="en-US" sz="1600" dirty="0" smtClean="0"/>
              <a:t>  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?,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 ]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2362200" y="3187989"/>
            <a:ext cx="1689652" cy="164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90140" y="4038600"/>
            <a:ext cx="1497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ym typeface="Math B"/>
              </a:rPr>
              <a:t></a:t>
            </a:r>
            <a:r>
              <a:rPr lang="en-US" sz="2400" baseline="-25000" dirty="0" err="1" smtClean="0">
                <a:sym typeface="Math B"/>
              </a:rPr>
              <a:t>eq</a:t>
            </a:r>
            <a:r>
              <a:rPr lang="en-US" sz="2400" b="1" dirty="0" smtClean="0">
                <a:sym typeface="Math A"/>
              </a:rPr>
              <a:t>() = </a:t>
            </a:r>
            <a:r>
              <a:rPr lang="en-US" sz="2400" b="1" dirty="0">
                <a:sym typeface="Math A"/>
              </a:rPr>
              <a:t></a:t>
            </a:r>
            <a:r>
              <a:rPr lang="en-US" sz="2400" b="1" dirty="0" smtClean="0">
                <a:sym typeface="Math A"/>
              </a:rPr>
              <a:t> </a:t>
            </a:r>
            <a:endParaRPr lang="en-US" sz="2400" baseline="-25000" dirty="0"/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>
            <a:off x="2895600" y="3429000"/>
            <a:ext cx="2894540" cy="840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676400"/>
            <a:ext cx="62484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(input % 2 == 0)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2 else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4;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 := input+2;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5;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 := input+3;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realloc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ptr,s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use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[0],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[1], …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[input-1]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624840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(input % 2 == 0)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2 else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4;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 := input+2;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5;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 := input+3;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 (s&gt;input)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6 else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ERROR;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realloc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ptr,s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use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[0],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[1], …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[input-1]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028" y="6482834"/>
            <a:ext cx="260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Brumley</a:t>
            </a:r>
            <a:r>
              <a:rPr lang="en-US" dirty="0" smtClean="0"/>
              <a:t> et al. S&amp;P 2008)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644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Motivating Example 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62600" y="3406590"/>
            <a:ext cx="3124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32</a:t>
            </a:r>
            <a:r>
              <a:rPr lang="en-US" sz="2400" dirty="0"/>
              <a:t> −3 ≤ input ≤ 2</a:t>
            </a:r>
            <a:r>
              <a:rPr lang="en-US" sz="2400" baseline="30000" dirty="0"/>
              <a:t>32</a:t>
            </a:r>
            <a:r>
              <a:rPr lang="en-US" sz="2400" dirty="0"/>
              <a:t> −1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3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Correlated Analysis for </a:t>
            </a:r>
            <a:r>
              <a:rPr lang="en-US" sz="3600" dirty="0" smtClean="0"/>
              <a:t>P</a:t>
            </a:r>
            <a:r>
              <a:rPr lang="en-US" sz="3600" dirty="0" smtClean="0">
                <a:sym typeface="Math B"/>
              </a:rPr>
              <a:t></a:t>
            </a:r>
            <a:r>
              <a:rPr lang="en-US" sz="3600" dirty="0" smtClean="0"/>
              <a:t>P</a:t>
            </a:r>
            <a:r>
              <a:rPr lang="en-US" sz="36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if (x' &lt; 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if (x &gt;=0)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x‘&gt;=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 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743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429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191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86000" y="3862357"/>
            <a:ext cx="1524000" cy="176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0" y="253545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1600" b="1" dirty="0" smtClean="0">
                <a:sym typeface="Math A"/>
              </a:rPr>
              <a:t>= </a:t>
            </a:r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=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[-1,-1]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>
                <a:sym typeface="Math C"/>
              </a:rPr>
              <a:t> </a:t>
            </a:r>
            <a:r>
              <a:rPr lang="en-US" sz="1600" dirty="0" smtClean="0">
                <a:sym typeface="Math C"/>
              </a:rPr>
              <a:t>           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?,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 ]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 flipV="1">
            <a:off x="2895600" y="2827838"/>
            <a:ext cx="914400" cy="601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86200" y="44196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ym typeface="Math B"/>
              </a:rPr>
              <a:t></a:t>
            </a:r>
            <a:r>
              <a:rPr lang="en-US" sz="2400" baseline="-25000" dirty="0" err="1" smtClean="0">
                <a:sym typeface="Math B"/>
              </a:rPr>
              <a:t>eq</a:t>
            </a:r>
            <a:r>
              <a:rPr lang="en-US" sz="2400" b="1" dirty="0" smtClean="0">
                <a:sym typeface="Math A"/>
              </a:rPr>
              <a:t>() = </a:t>
            </a:r>
            <a:r>
              <a:rPr lang="en-US" sz="2400" dirty="0"/>
              <a:t>[ {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sgn</a:t>
            </a:r>
            <a:r>
              <a:rPr lang="en-US" sz="2400" dirty="0" smtClean="0">
                <a:solidFill>
                  <a:srgbClr val="FFFF00"/>
                </a:solidFill>
              </a:rPr>
              <a:t> =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[-1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, 1]</a:t>
            </a:r>
            <a:r>
              <a:rPr lang="en-US" sz="2400" dirty="0" smtClean="0">
                <a:sym typeface="Math C"/>
              </a:rPr>
              <a:t>} ]</a:t>
            </a:r>
            <a:endParaRPr lang="en-US" sz="2400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95600" y="4191000"/>
            <a:ext cx="990600" cy="41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0" y="312022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1600" b="1" dirty="0" smtClean="0">
                <a:sym typeface="Math A"/>
              </a:rPr>
              <a:t>= </a:t>
            </a:r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[-1,-1]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>
                <a:sym typeface="Math C"/>
              </a:rPr>
              <a:t> </a:t>
            </a:r>
            <a:r>
              <a:rPr lang="en-US" sz="1600" dirty="0" smtClean="0">
                <a:sym typeface="Math C"/>
              </a:rPr>
              <a:t>           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[1,1],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 ]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86000" y="3285038"/>
            <a:ext cx="1600200" cy="57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0" y="3733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1600" b="1" dirty="0" smtClean="0">
                <a:sym typeface="Math A"/>
              </a:rPr>
              <a:t>= </a:t>
            </a:r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[-1,-1]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>
                <a:sym typeface="Math C"/>
              </a:rPr>
              <a:t> </a:t>
            </a:r>
            <a:r>
              <a:rPr lang="en-US" sz="1600" dirty="0" smtClean="0">
                <a:sym typeface="Math C"/>
              </a:rPr>
              <a:t>           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[1,1]</a:t>
            </a:r>
            <a:r>
              <a:rPr lang="en-US" sz="1600" dirty="0" smtClean="0">
                <a:sym typeface="Math C"/>
              </a:rPr>
              <a:t>} ]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26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Correlated Analysis for </a:t>
            </a:r>
            <a:r>
              <a:rPr lang="en-US" sz="3600" dirty="0" smtClean="0"/>
              <a:t>P</a:t>
            </a:r>
            <a:r>
              <a:rPr lang="en-US" sz="3600" dirty="0" smtClean="0">
                <a:sym typeface="Math B"/>
              </a:rPr>
              <a:t></a:t>
            </a:r>
            <a:r>
              <a:rPr lang="en-US" sz="3600" dirty="0" smtClean="0"/>
              <a:t>P</a:t>
            </a:r>
            <a:r>
              <a:rPr lang="en-US" sz="36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if (x' &lt; 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if (x &gt;=0)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x‘&gt;=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 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743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429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191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14600" y="4343400"/>
            <a:ext cx="1524000" cy="176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3235143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2000" b="1" dirty="0" smtClean="0">
                <a:sym typeface="Math A"/>
              </a:rPr>
              <a:t>= </a:t>
            </a:r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x’,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sgn</a:t>
            </a:r>
            <a:r>
              <a:rPr lang="en-US" sz="2000" dirty="0">
                <a:solidFill>
                  <a:srgbClr val="FFFF00"/>
                </a:solidFill>
              </a:rPr>
              <a:t> =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[-1, 1]</a:t>
            </a:r>
            <a:r>
              <a:rPr lang="en-US" sz="2000" dirty="0">
                <a:sym typeface="Math C"/>
              </a:rPr>
              <a:t>} ]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048000" y="34290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57800" y="4940827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ym typeface="Math B"/>
              </a:rPr>
              <a:t></a:t>
            </a:r>
            <a:r>
              <a:rPr lang="en-US" sz="2400" baseline="-25000" dirty="0" err="1" smtClean="0">
                <a:sym typeface="Math B"/>
              </a:rPr>
              <a:t>eq</a:t>
            </a:r>
            <a:r>
              <a:rPr lang="en-US" sz="2400" b="1" dirty="0" smtClean="0">
                <a:sym typeface="Math A"/>
              </a:rPr>
              <a:t>() = </a:t>
            </a:r>
            <a:endParaRPr lang="en-US" sz="2400" baseline="-25000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2895600" y="4757530"/>
            <a:ext cx="2362200" cy="41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39624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2000" b="1" dirty="0" smtClean="0">
                <a:sym typeface="Math A"/>
              </a:rPr>
              <a:t>= </a:t>
            </a:r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x’,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sgn</a:t>
            </a:r>
            <a:r>
              <a:rPr lang="en-US" sz="2000" dirty="0">
                <a:solidFill>
                  <a:srgbClr val="FFFF00"/>
                </a:solidFill>
              </a:rPr>
              <a:t> =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[-1, 1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]</a:t>
            </a:r>
            <a:r>
              <a:rPr lang="en-US" sz="2000" dirty="0" smtClean="0">
                <a:sym typeface="Math C"/>
              </a:rPr>
              <a:t>},</a:t>
            </a:r>
          </a:p>
          <a:p>
            <a:r>
              <a:rPr lang="en-US" sz="2000" dirty="0">
                <a:sym typeface="Math C"/>
              </a:rPr>
              <a:t> </a:t>
            </a:r>
            <a:r>
              <a:rPr lang="en-US" sz="2000" dirty="0" smtClean="0">
                <a:sym typeface="Math C"/>
              </a:rPr>
              <a:t>          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0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sgn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</a:t>
            </a:r>
            <a:r>
              <a:rPr lang="en-US" sz="2000" dirty="0" smtClean="0">
                <a:solidFill>
                  <a:srgbClr val="FFFF00"/>
                </a:solidFill>
              </a:rPr>
              <a:t> [-1,1],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Correlated Analysis for </a:t>
            </a:r>
            <a:r>
              <a:rPr lang="en-US" sz="3600" dirty="0" smtClean="0"/>
              <a:t>P</a:t>
            </a:r>
            <a:r>
              <a:rPr lang="en-US" sz="3600" dirty="0" smtClean="0">
                <a:sym typeface="Math B"/>
              </a:rPr>
              <a:t></a:t>
            </a:r>
            <a:r>
              <a:rPr lang="en-US" sz="3600" dirty="0" smtClean="0"/>
              <a:t>P</a:t>
            </a:r>
            <a:r>
              <a:rPr lang="en-US" sz="36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if (x' &lt; 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if (x &gt;=0)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x‘&gt;=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 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743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429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191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5715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200" y="5257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2000" b="1" dirty="0" smtClean="0">
                <a:sym typeface="Math A"/>
              </a:rPr>
              <a:t>= </a:t>
            </a:r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retval</a:t>
            </a:r>
            <a:r>
              <a:rPr lang="en-US" sz="2000" dirty="0" smtClean="0">
                <a:solidFill>
                  <a:srgbClr val="FFFF00"/>
                </a:solidFill>
              </a:rPr>
              <a:t> = </a:t>
            </a:r>
            <a:r>
              <a:rPr lang="en-US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retval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’ =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[-1, 1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]</a:t>
            </a:r>
            <a:r>
              <a:rPr lang="en-US" sz="2000" dirty="0" smtClean="0">
                <a:sym typeface="Math C"/>
              </a:rPr>
              <a:t>},</a:t>
            </a:r>
          </a:p>
          <a:p>
            <a:r>
              <a:rPr lang="en-US" sz="2000" dirty="0">
                <a:sym typeface="Math C"/>
              </a:rPr>
              <a:t> </a:t>
            </a:r>
            <a:r>
              <a:rPr lang="en-US" sz="2000" dirty="0" smtClean="0">
                <a:sym typeface="Math C"/>
              </a:rPr>
              <a:t>          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0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retval</a:t>
            </a:r>
            <a:r>
              <a:rPr lang="en-US" sz="2000" dirty="0">
                <a:solidFill>
                  <a:srgbClr val="FFFF00"/>
                </a:solidFill>
              </a:rPr>
              <a:t> =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</a:t>
            </a:r>
            <a:r>
              <a:rPr lang="en-US" sz="2000" dirty="0" smtClean="0">
                <a:solidFill>
                  <a:srgbClr val="FFFF00"/>
                </a:solidFill>
              </a:rPr>
              <a:t> [-1,1],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retval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’ = </a:t>
            </a:r>
            <a:r>
              <a:rPr lang="en-US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733800" y="5611743"/>
            <a:ext cx="5181600" cy="35394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6096000" y="3862357"/>
            <a:ext cx="1600200" cy="1014443"/>
          </a:xfrm>
          <a:prstGeom prst="cloudCallout">
            <a:avLst>
              <a:gd name="adj1" fmla="val 104364"/>
              <a:gd name="adj2" fmla="val 107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Difference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1: Transform C program to guarded C program to </a:t>
            </a:r>
            <a:r>
              <a:rPr lang="en-US" dirty="0" smtClean="0">
                <a:solidFill>
                  <a:srgbClr val="FFFF00"/>
                </a:solidFill>
              </a:rPr>
              <a:t>allow for interleaving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31970" y="2971800"/>
            <a:ext cx="3402563" cy="3810000"/>
            <a:chOff x="5257800" y="1447800"/>
            <a:chExt cx="3733800" cy="4518837"/>
          </a:xfrm>
        </p:grpSpPr>
        <p:sp>
          <p:nvSpPr>
            <p:cNvPr id="5" name="Rounded Rectangle 4"/>
            <p:cNvSpPr/>
            <p:nvPr/>
          </p:nvSpPr>
          <p:spPr>
            <a:xfrm>
              <a:off x="5257800" y="1447800"/>
              <a:ext cx="3657600" cy="451883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10200" y="1643593"/>
              <a:ext cx="3581400" cy="4051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sign(</a:t>
              </a:r>
              <a:r>
                <a:rPr lang="en-US" dirty="0" err="1"/>
                <a:t>int</a:t>
              </a:r>
              <a:r>
                <a:rPr lang="en-US" dirty="0"/>
                <a:t> x) </a:t>
              </a:r>
              <a:r>
                <a:rPr lang="en-US" dirty="0" smtClean="0"/>
                <a:t>{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err="1" smtClean="0"/>
                <a:t>sgn</a:t>
              </a:r>
              <a:r>
                <a:rPr lang="en-US" dirty="0" smtClean="0"/>
                <a:t>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guard r = 0;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err="1" smtClean="0"/>
                <a:t>retval</a:t>
              </a:r>
              <a:r>
                <a:rPr lang="en-US" dirty="0"/>
                <a:t>;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guard g1 = 1;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if (!r) </a:t>
              </a:r>
              <a:r>
                <a:rPr lang="en-US" dirty="0"/>
                <a:t>if (g1) </a:t>
              </a:r>
              <a:r>
                <a:rPr lang="en-US" dirty="0" smtClean="0"/>
                <a:t>g1 = </a:t>
              </a:r>
              <a:r>
                <a:rPr lang="en-US" dirty="0"/>
                <a:t>(x &lt; 0</a:t>
              </a:r>
              <a:r>
                <a:rPr lang="en-US" dirty="0" smtClean="0"/>
                <a:t>);</a:t>
              </a:r>
            </a:p>
            <a:p>
              <a:r>
                <a:rPr lang="en-US" dirty="0"/>
                <a:t>  if </a:t>
              </a:r>
              <a:r>
                <a:rPr lang="en-US" dirty="0" smtClean="0"/>
                <a:t>(!r) if (g1) </a:t>
              </a:r>
              <a:r>
                <a:rPr lang="en-US" dirty="0" err="1" smtClean="0"/>
                <a:t>sgn</a:t>
              </a:r>
              <a:r>
                <a:rPr lang="en-US" dirty="0" smtClean="0"/>
                <a:t> </a:t>
              </a:r>
              <a:r>
                <a:rPr lang="en-US" dirty="0"/>
                <a:t>= -1</a:t>
              </a:r>
              <a:r>
                <a:rPr lang="en-US" dirty="0" smtClean="0"/>
                <a:t>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if</a:t>
              </a:r>
              <a:r>
                <a:rPr lang="en-US" dirty="0"/>
                <a:t> </a:t>
              </a:r>
              <a:r>
                <a:rPr lang="en-US" dirty="0" smtClean="0"/>
                <a:t>(!r) if (!g1) </a:t>
              </a:r>
              <a:r>
                <a:rPr lang="en-US" dirty="0" err="1" smtClean="0"/>
                <a:t>sgn</a:t>
              </a:r>
              <a:r>
                <a:rPr lang="en-US" dirty="0" smtClean="0"/>
                <a:t> = 1;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if (!r</a:t>
              </a:r>
              <a:r>
                <a:rPr lang="en-US" dirty="0"/>
                <a:t>) </a:t>
              </a:r>
              <a:r>
                <a:rPr lang="en-US" dirty="0" err="1"/>
                <a:t>retval</a:t>
              </a:r>
              <a:r>
                <a:rPr lang="en-US" dirty="0"/>
                <a:t> </a:t>
              </a:r>
              <a:r>
                <a:rPr lang="en-US" dirty="0" smtClean="0"/>
                <a:t>= </a:t>
              </a:r>
              <a:r>
                <a:rPr lang="en-US" dirty="0" err="1" smtClean="0"/>
                <a:t>sgn</a:t>
              </a:r>
              <a:r>
                <a:rPr lang="en-US" dirty="0" smtClean="0"/>
                <a:t>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if (!r) r = 1;</a:t>
              </a:r>
            </a:p>
            <a:p>
              <a:r>
                <a:rPr lang="en-US" dirty="0" smtClean="0"/>
                <a:t>  return </a:t>
              </a:r>
              <a:r>
                <a:rPr lang="en-US" dirty="0" err="1"/>
                <a:t>retval</a:t>
              </a:r>
              <a:r>
                <a:rPr lang="en-US" dirty="0"/>
                <a:t> </a:t>
              </a:r>
              <a:r>
                <a:rPr lang="en-US" dirty="0" smtClean="0"/>
                <a:t>;</a:t>
              </a:r>
              <a:endParaRPr lang="en-US" dirty="0"/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2971800"/>
            <a:ext cx="3124200" cy="3810000"/>
            <a:chOff x="838200" y="2667000"/>
            <a:chExt cx="3352800" cy="3048000"/>
          </a:xfrm>
        </p:grpSpPr>
        <p:sp>
          <p:nvSpPr>
            <p:cNvPr id="8" name="Rounded Rectangle 7"/>
            <p:cNvSpPr/>
            <p:nvPr/>
          </p:nvSpPr>
          <p:spPr>
            <a:xfrm>
              <a:off x="838200" y="2667000"/>
              <a:ext cx="3352800" cy="304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2879651"/>
              <a:ext cx="19812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sign(</a:t>
              </a:r>
              <a:r>
                <a:rPr lang="en-US" dirty="0" err="1"/>
                <a:t>int</a:t>
              </a:r>
              <a:r>
                <a:rPr lang="en-US" dirty="0"/>
                <a:t> x) {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sgn</a:t>
              </a:r>
              <a:r>
                <a:rPr lang="en-US" dirty="0"/>
                <a:t>;</a:t>
              </a:r>
            </a:p>
            <a:p>
              <a:r>
                <a:rPr lang="en-US" dirty="0"/>
                <a:t>  if (x &lt; 0)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sgn</a:t>
              </a:r>
              <a:r>
                <a:rPr lang="en-US" dirty="0"/>
                <a:t> = -1</a:t>
              </a:r>
            </a:p>
            <a:p>
              <a:r>
                <a:rPr lang="en-US" dirty="0"/>
                <a:t>  else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sgn</a:t>
              </a:r>
              <a:r>
                <a:rPr lang="en-US" dirty="0"/>
                <a:t> = 1</a:t>
              </a:r>
            </a:p>
            <a:p>
              <a:r>
                <a:rPr lang="en-US" dirty="0"/>
                <a:t> return </a:t>
              </a:r>
              <a:r>
                <a:rPr lang="en-US" dirty="0" err="1"/>
                <a:t>sgn</a:t>
              </a:r>
              <a:endParaRPr lang="en-US" dirty="0"/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152900" y="4314894"/>
            <a:ext cx="8382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6553200" y="381000"/>
            <a:ext cx="2286000" cy="1447800"/>
          </a:xfrm>
          <a:prstGeom prst="cloudCallout">
            <a:avLst>
              <a:gd name="adj1" fmla="val -32841"/>
              <a:gd name="adj2" fmla="val 1055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This process is generally tricky.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2: Tag all variables and symbols in P’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31971" y="2971800"/>
            <a:ext cx="3465712" cy="3810000"/>
            <a:chOff x="5257800" y="1447800"/>
            <a:chExt cx="3803096" cy="4518837"/>
          </a:xfrm>
        </p:grpSpPr>
        <p:sp>
          <p:nvSpPr>
            <p:cNvPr id="5" name="Rounded Rectangle 4"/>
            <p:cNvSpPr/>
            <p:nvPr/>
          </p:nvSpPr>
          <p:spPr>
            <a:xfrm>
              <a:off x="5257800" y="1447800"/>
              <a:ext cx="3657600" cy="451883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9496" y="1476679"/>
              <a:ext cx="3581400" cy="4489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dirty="0" err="1">
                  <a:solidFill>
                    <a:prstClr val="white"/>
                  </a:solidFill>
                </a:rPr>
                <a:t>int</a:t>
              </a:r>
              <a:r>
                <a:rPr lang="en-US" sz="1600" dirty="0">
                  <a:solidFill>
                    <a:prstClr val="white"/>
                  </a:solidFill>
                </a:rPr>
                <a:t> sign(</a:t>
              </a:r>
              <a:r>
                <a:rPr lang="en-US" sz="1600" dirty="0" err="1">
                  <a:solidFill>
                    <a:prstClr val="white"/>
                  </a:solidFill>
                </a:rPr>
                <a:t>int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smtClean="0">
                  <a:solidFill>
                    <a:prstClr val="white"/>
                  </a:solidFill>
                </a:rPr>
                <a:t>x’) </a:t>
              </a:r>
              <a:r>
                <a:rPr lang="en-US" sz="1600" dirty="0">
                  <a:solidFill>
                    <a:prstClr val="white"/>
                  </a:solidFill>
                </a:rPr>
                <a:t>{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</a:t>
              </a:r>
              <a:r>
                <a:rPr lang="en-US" sz="1600" dirty="0" err="1">
                  <a:solidFill>
                    <a:prstClr val="white"/>
                  </a:solidFill>
                </a:rPr>
                <a:t>int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guard </a:t>
              </a:r>
              <a:r>
                <a:rPr lang="en-US" sz="1600" dirty="0" smtClean="0">
                  <a:solidFill>
                    <a:prstClr val="white"/>
                  </a:solidFill>
                </a:rPr>
                <a:t>r’ </a:t>
              </a:r>
              <a:r>
                <a:rPr lang="en-US" sz="1600" dirty="0">
                  <a:solidFill>
                    <a:prstClr val="white"/>
                  </a:solidFill>
                </a:rPr>
                <a:t>= 0;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</a:t>
              </a:r>
              <a:r>
                <a:rPr lang="en-US" sz="1600" dirty="0" err="1">
                  <a:solidFill>
                    <a:prstClr val="white"/>
                  </a:solidFill>
                </a:rPr>
                <a:t>int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retval</a:t>
              </a:r>
              <a:r>
                <a:rPr lang="en-US" sz="1600" dirty="0" smtClean="0">
                  <a:solidFill>
                    <a:prstClr val="white"/>
                  </a:solidFill>
                </a:rPr>
                <a:t>’;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guard </a:t>
              </a:r>
              <a:r>
                <a:rPr lang="en-US" sz="1600" dirty="0" smtClean="0">
                  <a:solidFill>
                    <a:prstClr val="white"/>
                  </a:solidFill>
                </a:rPr>
                <a:t>g1’ = 1;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(g1’) </a:t>
              </a:r>
              <a:r>
                <a:rPr lang="en-US" sz="1600" dirty="0" smtClean="0">
                  <a:solidFill>
                    <a:prstClr val="white"/>
                  </a:solidFill>
                </a:rPr>
                <a:t>g1’ </a:t>
              </a:r>
              <a:r>
                <a:rPr lang="en-US" sz="1600" dirty="0">
                  <a:solidFill>
                    <a:prstClr val="white"/>
                  </a:solidFill>
                </a:rPr>
                <a:t>= (</a:t>
              </a:r>
              <a:r>
                <a:rPr lang="en-US" sz="1600" dirty="0" smtClean="0">
                  <a:solidFill>
                    <a:prstClr val="white"/>
                  </a:solidFill>
                </a:rPr>
                <a:t>x’ </a:t>
              </a:r>
              <a:r>
                <a:rPr lang="en-US" sz="1600" dirty="0">
                  <a:solidFill>
                    <a:prstClr val="white"/>
                  </a:solidFill>
                </a:rPr>
                <a:t>&lt; 0);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</a:t>
              </a:r>
              <a:r>
                <a:rPr lang="en-US" sz="1600" dirty="0" smtClean="0">
                  <a:solidFill>
                    <a:prstClr val="white"/>
                  </a:solidFill>
                </a:rPr>
                <a:t>g1’)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= -1;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(!</a:t>
              </a:r>
              <a:r>
                <a:rPr lang="en-US" sz="1600" dirty="0" smtClean="0">
                  <a:solidFill>
                    <a:prstClr val="white"/>
                  </a:solidFill>
                </a:rPr>
                <a:t>g1’)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= 1;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guard </a:t>
              </a:r>
              <a:r>
                <a:rPr lang="en-US" sz="1600" dirty="0" smtClean="0">
                  <a:solidFill>
                    <a:prstClr val="white"/>
                  </a:solidFill>
                </a:rPr>
                <a:t>g2’ = 1;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smtClean="0">
                  <a:solidFill>
                    <a:prstClr val="white"/>
                  </a:solidFill>
                </a:rPr>
                <a:t> if </a:t>
              </a:r>
              <a:r>
                <a:rPr lang="en-US" sz="1600" dirty="0">
                  <a:solidFill>
                    <a:prstClr val="white"/>
                  </a:solidFill>
                </a:rPr>
                <a:t>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(g2’) </a:t>
              </a:r>
              <a:r>
                <a:rPr lang="en-US" sz="1600" dirty="0" smtClean="0">
                  <a:solidFill>
                    <a:prstClr val="white"/>
                  </a:solidFill>
                </a:rPr>
                <a:t>g2’ </a:t>
              </a:r>
              <a:r>
                <a:rPr lang="en-US" sz="1600" dirty="0">
                  <a:solidFill>
                    <a:prstClr val="white"/>
                  </a:solidFill>
                </a:rPr>
                <a:t>= (</a:t>
              </a:r>
              <a:r>
                <a:rPr lang="en-US" sz="1600" dirty="0" smtClean="0">
                  <a:solidFill>
                    <a:prstClr val="white"/>
                  </a:solidFill>
                </a:rPr>
                <a:t>x’ </a:t>
              </a:r>
              <a:r>
                <a:rPr lang="en-US" sz="1600" dirty="0">
                  <a:solidFill>
                    <a:prstClr val="white"/>
                  </a:solidFill>
                </a:rPr>
                <a:t>== 0);</a:t>
              </a:r>
            </a:p>
            <a:p>
              <a:pPr lvl="0"/>
              <a:r>
                <a:rPr lang="en-US" sz="1600" dirty="0" smtClean="0">
                  <a:solidFill>
                    <a:prstClr val="white"/>
                  </a:solidFill>
                </a:rPr>
                <a:t>  </a:t>
              </a:r>
              <a:r>
                <a:rPr lang="en-US" sz="1600" dirty="0">
                  <a:solidFill>
                    <a:prstClr val="white"/>
                  </a:solidFill>
                </a:rPr>
                <a:t>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</a:t>
              </a:r>
              <a:r>
                <a:rPr lang="en-US" sz="1600" dirty="0" smtClean="0">
                  <a:solidFill>
                    <a:prstClr val="white"/>
                  </a:solidFill>
                </a:rPr>
                <a:t>g2’)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= 0;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retval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=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r = 1;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return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retval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}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2971800"/>
            <a:ext cx="3124200" cy="3861852"/>
            <a:chOff x="838200" y="2667000"/>
            <a:chExt cx="3352800" cy="3089482"/>
          </a:xfrm>
        </p:grpSpPr>
        <p:sp>
          <p:nvSpPr>
            <p:cNvPr id="8" name="Rounded Rectangle 7"/>
            <p:cNvSpPr/>
            <p:nvPr/>
          </p:nvSpPr>
          <p:spPr>
            <a:xfrm>
              <a:off x="838200" y="2667000"/>
              <a:ext cx="3352800" cy="304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2727960"/>
              <a:ext cx="2960648" cy="302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smtClean="0"/>
                <a:t>sign(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</a:t>
              </a:r>
              <a:r>
                <a:rPr lang="en-US" sz="1600" dirty="0"/>
                <a:t>x) {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sgn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guard r = 0;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retval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guard </a:t>
              </a:r>
              <a:r>
                <a:rPr lang="en-US" sz="1600" dirty="0" smtClean="0"/>
                <a:t>g1 = 1;</a:t>
              </a:r>
              <a:endParaRPr lang="en-US" sz="1600" dirty="0"/>
            </a:p>
            <a:p>
              <a:r>
                <a:rPr lang="en-US" sz="1600" dirty="0"/>
                <a:t>  if (!r) if (g1) </a:t>
              </a:r>
              <a:r>
                <a:rPr lang="en-US" sz="1600" dirty="0" smtClean="0"/>
                <a:t>g1 </a:t>
              </a:r>
              <a:r>
                <a:rPr lang="en-US" sz="1600" dirty="0"/>
                <a:t>= (x &lt; 0);</a:t>
              </a:r>
            </a:p>
            <a:p>
              <a:r>
                <a:rPr lang="en-US" sz="1600" dirty="0"/>
                <a:t>  if (!r) if (g1) </a:t>
              </a:r>
              <a:r>
                <a:rPr lang="en-US" sz="1600" dirty="0" err="1"/>
                <a:t>sgn</a:t>
              </a:r>
              <a:r>
                <a:rPr lang="en-US" sz="1600" dirty="0"/>
                <a:t> = -1;</a:t>
              </a:r>
            </a:p>
            <a:p>
              <a:r>
                <a:rPr lang="en-US" sz="1600" dirty="0"/>
                <a:t>  if (!r) if (!g1) </a:t>
              </a:r>
              <a:r>
                <a:rPr lang="en-US" sz="1600" dirty="0" err="1"/>
                <a:t>sgn</a:t>
              </a:r>
              <a:r>
                <a:rPr lang="en-US" sz="1600" dirty="0"/>
                <a:t> = 1;</a:t>
              </a:r>
            </a:p>
            <a:p>
              <a:r>
                <a:rPr lang="en-US" sz="1600" dirty="0"/>
                <a:t>  guard </a:t>
              </a:r>
              <a:r>
                <a:rPr lang="en-US" sz="1600" dirty="0" smtClean="0"/>
                <a:t>g2 = 1;</a:t>
              </a:r>
              <a:endParaRPr lang="en-US" sz="1600" dirty="0"/>
            </a:p>
            <a:p>
              <a:r>
                <a:rPr lang="en-US" sz="1600" dirty="0" smtClean="0"/>
                <a:t>  </a:t>
              </a:r>
              <a:r>
                <a:rPr lang="en-US" sz="1600" dirty="0"/>
                <a:t>if (!r) if (g2) </a:t>
              </a:r>
              <a:r>
                <a:rPr lang="en-US" sz="1600" dirty="0" smtClean="0"/>
                <a:t>g2 </a:t>
              </a:r>
              <a:r>
                <a:rPr lang="en-US" sz="1600" dirty="0"/>
                <a:t>= (x == 0);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if </a:t>
              </a:r>
              <a:r>
                <a:rPr lang="en-US" sz="1600" dirty="0"/>
                <a:t>(!r) if (g2) </a:t>
              </a:r>
              <a:r>
                <a:rPr lang="en-US" sz="1600" dirty="0" err="1"/>
                <a:t>sgn</a:t>
              </a:r>
              <a:r>
                <a:rPr lang="en-US" sz="1600" dirty="0"/>
                <a:t> = 0;</a:t>
              </a:r>
            </a:p>
            <a:p>
              <a:r>
                <a:rPr lang="en-US" sz="1600" dirty="0"/>
                <a:t>  if (!r) </a:t>
              </a:r>
              <a:r>
                <a:rPr lang="en-US" sz="1600" dirty="0" err="1"/>
                <a:t>retval</a:t>
              </a:r>
              <a:r>
                <a:rPr lang="en-US" sz="1600" dirty="0"/>
                <a:t> = </a:t>
              </a:r>
              <a:r>
                <a:rPr lang="en-US" sz="1600" dirty="0" err="1"/>
                <a:t>sgn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if (!r) r = 1;</a:t>
              </a:r>
            </a:p>
            <a:p>
              <a:r>
                <a:rPr lang="en-US" sz="1600" dirty="0"/>
                <a:t>  return </a:t>
              </a:r>
              <a:r>
                <a:rPr lang="en-US" sz="1600" dirty="0" err="1"/>
                <a:t>retval</a:t>
              </a:r>
              <a:r>
                <a:rPr lang="en-US" sz="1600" dirty="0"/>
                <a:t> ;</a:t>
              </a:r>
            </a:p>
            <a:p>
              <a:r>
                <a:rPr lang="en-US" sz="1600" dirty="0"/>
                <a:t>}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152900" y="4314894"/>
            <a:ext cx="8382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en-US" dirty="0"/>
              <a:t>Stage </a:t>
            </a:r>
            <a:r>
              <a:rPr lang="en-US" dirty="0" smtClean="0"/>
              <a:t>3: Gather all imperative commands, and compute a syntactical diff</a:t>
            </a:r>
          </a:p>
          <a:p>
            <a:pPr lvl="1"/>
            <a:r>
              <a:rPr lang="en-US" dirty="0" smtClean="0"/>
              <a:t>ignoring guards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77000" y="2971801"/>
            <a:ext cx="2590800" cy="350520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sign(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x’)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r’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g1</a:t>
            </a:r>
            <a:r>
              <a:rPr lang="en-US" sz="1400" dirty="0" smtClean="0">
                <a:solidFill>
                  <a:prstClr val="black"/>
                </a:solidFill>
              </a:rPr>
              <a:t>’ = 1;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(g1’) </a:t>
            </a:r>
            <a:r>
              <a:rPr lang="en-US" sz="1400" dirty="0" smtClean="0">
                <a:solidFill>
                  <a:prstClr val="black"/>
                </a:solidFill>
              </a:rPr>
              <a:t> g1</a:t>
            </a:r>
            <a:r>
              <a:rPr lang="en-US" sz="1400" dirty="0">
                <a:solidFill>
                  <a:prstClr val="black"/>
                </a:solidFill>
              </a:rPr>
              <a:t>’ = (x’ &lt;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(g1’)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-1;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(!g1’)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g2</a:t>
            </a:r>
            <a:r>
              <a:rPr lang="en-US" sz="1400" dirty="0" smtClean="0">
                <a:solidFill>
                  <a:prstClr val="black"/>
                </a:solidFill>
              </a:rPr>
              <a:t>’ = 1;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(g2’) </a:t>
            </a:r>
            <a:r>
              <a:rPr lang="en-US" sz="1400" dirty="0" smtClean="0">
                <a:solidFill>
                  <a:prstClr val="black"/>
                </a:solidFill>
              </a:rPr>
              <a:t> g2</a:t>
            </a:r>
            <a:r>
              <a:rPr lang="en-US" sz="1400" dirty="0">
                <a:solidFill>
                  <a:prstClr val="black"/>
                </a:solidFill>
              </a:rPr>
              <a:t>’ = (x’ ==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(g2’)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 =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r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return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 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}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" y="3262347"/>
            <a:ext cx="2159120" cy="29241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sign(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x)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r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</a:t>
            </a:r>
            <a:r>
              <a:rPr lang="en-US" sz="1400" dirty="0" smtClean="0">
                <a:solidFill>
                  <a:prstClr val="black"/>
                </a:solidFill>
              </a:rPr>
              <a:t>g1 = 1;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(g1) </a:t>
            </a:r>
            <a:r>
              <a:rPr lang="en-US" sz="1400" dirty="0" smtClean="0">
                <a:solidFill>
                  <a:prstClr val="black"/>
                </a:solidFill>
              </a:rPr>
              <a:t>g1 </a:t>
            </a:r>
            <a:r>
              <a:rPr lang="en-US" sz="1400" dirty="0">
                <a:solidFill>
                  <a:prstClr val="black"/>
                </a:solidFill>
              </a:rPr>
              <a:t>= (x &lt;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(g1)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 = -1;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(!g1)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r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return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 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38400" y="4205253"/>
            <a:ext cx="5715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35569"/>
              </p:ext>
            </p:extLst>
          </p:nvPr>
        </p:nvGraphicFramePr>
        <p:xfrm>
          <a:off x="3048000" y="4074705"/>
          <a:ext cx="1066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-1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retval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</a:t>
                      </a: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53653"/>
              </p:ext>
            </p:extLst>
          </p:nvPr>
        </p:nvGraphicFramePr>
        <p:xfrm>
          <a:off x="4572000" y="3900453"/>
          <a:ext cx="1219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-1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0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retval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</a:t>
                      </a: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10800000">
            <a:off x="5867401" y="4205253"/>
            <a:ext cx="5715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38600" y="5410200"/>
            <a:ext cx="685800" cy="58197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3429000" y="605226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syntactic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28600" y="3429000"/>
            <a:ext cx="2209800" cy="29241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sign(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x)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r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g1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(g1) g1 = (x &lt;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(g1)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 = -1;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(!g1)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r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return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 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}</a:t>
            </a:r>
          </a:p>
          <a:p>
            <a:pPr algn="ctr"/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6477000" y="3150703"/>
            <a:ext cx="2590800" cy="350520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sign(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x’)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r’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g1’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(g1’)  g1’ = (x’ &lt;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(g1’)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-1;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(!g1’)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g2’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(g2’)  g2’ = (x’ ==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(g2’)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 =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r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return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 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}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en-US" dirty="0"/>
              <a:t>Stage </a:t>
            </a:r>
            <a:r>
              <a:rPr lang="en-US" dirty="0" smtClean="0"/>
              <a:t>3.2: Use the result of the diff as </a:t>
            </a:r>
            <a:r>
              <a:rPr lang="en-US" dirty="0" smtClean="0">
                <a:solidFill>
                  <a:srgbClr val="FFFF00"/>
                </a:solidFill>
              </a:rPr>
              <a:t>markers</a:t>
            </a:r>
            <a:r>
              <a:rPr lang="en-US" dirty="0" smtClean="0"/>
              <a:t> for interleaving</a:t>
            </a:r>
          </a:p>
          <a:p>
            <a:pPr lvl="1"/>
            <a:r>
              <a:rPr lang="en-US" dirty="0" smtClean="0"/>
              <a:t>matched instruction supply </a:t>
            </a:r>
            <a:r>
              <a:rPr lang="en-US" i="1" dirty="0" smtClean="0">
                <a:solidFill>
                  <a:srgbClr val="FFFF00"/>
                </a:solidFill>
              </a:rPr>
              <a:t>correlation points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partitioning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14388"/>
              </p:ext>
            </p:extLst>
          </p:nvPr>
        </p:nvGraphicFramePr>
        <p:xfrm>
          <a:off x="3124200" y="3974051"/>
          <a:ext cx="1066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-1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retval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</a:t>
                      </a: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73555"/>
              </p:ext>
            </p:extLst>
          </p:nvPr>
        </p:nvGraphicFramePr>
        <p:xfrm>
          <a:off x="4598504" y="3962400"/>
          <a:ext cx="1219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-1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0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retval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</a:t>
                      </a: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191000" y="4126451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91000" y="4507451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4888451"/>
            <a:ext cx="3810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3335" y="4669790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+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438400" y="4126451"/>
            <a:ext cx="685802" cy="8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600" y="4999383"/>
            <a:ext cx="220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1"/>
          </p:cNvCxnSpPr>
          <p:nvPr/>
        </p:nvCxnSpPr>
        <p:spPr>
          <a:xfrm flipH="1">
            <a:off x="2438400" y="4530311"/>
            <a:ext cx="685800" cy="620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8600" y="5188227"/>
            <a:ext cx="220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438400" y="4888451"/>
            <a:ext cx="685802" cy="52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8600" y="5393967"/>
            <a:ext cx="2209800" cy="3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77000" y="4472282"/>
            <a:ext cx="259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77000" y="4704522"/>
            <a:ext cx="259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77000" y="5334000"/>
            <a:ext cx="259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70374" y="5595730"/>
            <a:ext cx="2597426" cy="3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91200" y="4126451"/>
            <a:ext cx="679174" cy="34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91200" y="4530311"/>
            <a:ext cx="679174" cy="174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91200" y="4869845"/>
            <a:ext cx="679174" cy="4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91200" y="5269451"/>
            <a:ext cx="685800" cy="326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26360"/>
            <a:ext cx="7696200" cy="5379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i="1" dirty="0" err="1" smtClean="0"/>
              <a:t>goto</a:t>
            </a:r>
            <a:r>
              <a:rPr lang="en-US" dirty="0" smtClean="0"/>
              <a:t> destinations do not align – correctness is lost!</a:t>
            </a:r>
          </a:p>
          <a:p>
            <a:pPr lvl="1"/>
            <a:r>
              <a:rPr lang="en-US" dirty="0" smtClean="0"/>
              <a:t>Example: try interleaving the following: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Luckily, these are rare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3096399"/>
            <a:ext cx="1827715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int</a:t>
            </a:r>
            <a:r>
              <a:rPr lang="en-US" sz="1200" dirty="0"/>
              <a:t> sign(</a:t>
            </a:r>
            <a:r>
              <a:rPr lang="en-US" sz="1200" dirty="0" err="1"/>
              <a:t>int</a:t>
            </a:r>
            <a:r>
              <a:rPr lang="en-US" sz="1200" dirty="0"/>
              <a:t> x)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sgn</a:t>
            </a:r>
            <a:r>
              <a:rPr lang="en-US" sz="1200" dirty="0"/>
              <a:t>;</a:t>
            </a:r>
          </a:p>
          <a:p>
            <a:r>
              <a:rPr lang="en-US" sz="1200" dirty="0"/>
              <a:t>  guard r = 0;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retval</a:t>
            </a:r>
            <a:r>
              <a:rPr lang="en-US" sz="1200" dirty="0"/>
              <a:t>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guard </a:t>
            </a:r>
            <a:r>
              <a:rPr lang="en-US" sz="1200" dirty="0"/>
              <a:t>g1 = 1;</a:t>
            </a:r>
          </a:p>
          <a:p>
            <a:r>
              <a:rPr lang="en-US" sz="1200" dirty="0"/>
              <a:t>  if (!r) if (g1) g1 = (x &lt; 0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if (!r) if (g1) </a:t>
            </a:r>
            <a:r>
              <a:rPr lang="en-US" sz="1200" dirty="0" err="1"/>
              <a:t>sgn</a:t>
            </a:r>
            <a:r>
              <a:rPr lang="en-US" sz="1200" dirty="0"/>
              <a:t> = -1;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if (!r) if (!g1) </a:t>
            </a:r>
            <a:r>
              <a:rPr lang="en-US" sz="1200" dirty="0" err="1"/>
              <a:t>sgn</a:t>
            </a:r>
            <a:r>
              <a:rPr lang="en-US" sz="1200" dirty="0"/>
              <a:t> = 1;</a:t>
            </a:r>
          </a:p>
          <a:p>
            <a:r>
              <a:rPr lang="en-US" sz="1200" dirty="0"/>
              <a:t>  if (!r) </a:t>
            </a:r>
            <a:r>
              <a:rPr lang="en-US" sz="1200" dirty="0" err="1"/>
              <a:t>retval</a:t>
            </a:r>
            <a:r>
              <a:rPr lang="en-US" sz="1200" dirty="0"/>
              <a:t> = </a:t>
            </a:r>
            <a:r>
              <a:rPr lang="en-US" sz="1200" dirty="0" err="1"/>
              <a:t>sgn</a:t>
            </a:r>
            <a:r>
              <a:rPr lang="en-US" sz="1200" dirty="0"/>
              <a:t>;</a:t>
            </a:r>
          </a:p>
          <a:p>
            <a:r>
              <a:rPr lang="en-US" sz="1200" dirty="0"/>
              <a:t>  if (!r) r = 1;</a:t>
            </a:r>
          </a:p>
          <a:p>
            <a:r>
              <a:rPr lang="en-US" sz="1200" dirty="0"/>
              <a:t>  return </a:t>
            </a:r>
            <a:r>
              <a:rPr lang="en-US" sz="1200" dirty="0" err="1"/>
              <a:t>retval</a:t>
            </a:r>
            <a:r>
              <a:rPr lang="en-US" sz="1200" dirty="0"/>
              <a:t> 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6009" y="2819400"/>
            <a:ext cx="2080591" cy="3293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int</a:t>
            </a:r>
            <a:r>
              <a:rPr lang="en-US" sz="1200" dirty="0"/>
              <a:t> sign(</a:t>
            </a:r>
            <a:r>
              <a:rPr lang="en-US" sz="1200" dirty="0" err="1"/>
              <a:t>int</a:t>
            </a:r>
            <a:r>
              <a:rPr lang="en-US" sz="1200" dirty="0"/>
              <a:t> x’)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sgn</a:t>
            </a:r>
            <a:r>
              <a:rPr lang="en-US" sz="1200" dirty="0"/>
              <a:t>’;</a:t>
            </a:r>
          </a:p>
          <a:p>
            <a:r>
              <a:rPr lang="en-US" sz="1200" dirty="0"/>
              <a:t>  guard r’ = 0;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retval</a:t>
            </a:r>
            <a:r>
              <a:rPr lang="en-US" sz="1200" dirty="0"/>
              <a:t>’;</a:t>
            </a:r>
          </a:p>
          <a:p>
            <a:r>
              <a:rPr lang="en-US" sz="1200" dirty="0"/>
              <a:t>  guard g1’;</a:t>
            </a:r>
          </a:p>
          <a:p>
            <a:r>
              <a:rPr lang="en-US" sz="1200" dirty="0"/>
              <a:t>  if (!r’) g1’ = (x’ &lt; 0);</a:t>
            </a:r>
          </a:p>
          <a:p>
            <a:r>
              <a:rPr lang="en-US" sz="1200" dirty="0"/>
              <a:t>  if (!r’) if (g1’) </a:t>
            </a:r>
            <a:r>
              <a:rPr lang="en-US" sz="1200" dirty="0" err="1"/>
              <a:t>sgn</a:t>
            </a:r>
            <a:r>
              <a:rPr lang="en-US" sz="1200" dirty="0"/>
              <a:t>’ = -1;</a:t>
            </a:r>
          </a:p>
          <a:p>
            <a:r>
              <a:rPr lang="en-US" sz="1200" dirty="0"/>
              <a:t>  if (!r’) if (!g1’) </a:t>
            </a:r>
            <a:r>
              <a:rPr lang="en-US" sz="1200" dirty="0" err="1"/>
              <a:t>sgn</a:t>
            </a:r>
            <a:r>
              <a:rPr lang="en-US" sz="1200" dirty="0"/>
              <a:t>’ = 1</a:t>
            </a:r>
            <a:r>
              <a:rPr lang="en-US" sz="1200" dirty="0" smtClean="0"/>
              <a:t>;</a:t>
            </a:r>
          </a:p>
          <a:p>
            <a:r>
              <a:rPr lang="en-US" sz="1400" b="1" dirty="0" err="1" smtClean="0"/>
              <a:t>goto</a:t>
            </a:r>
            <a:r>
              <a:rPr lang="en-US" sz="1400" b="1" dirty="0" smtClean="0"/>
              <a:t> end;</a:t>
            </a:r>
            <a:endParaRPr lang="en-US" sz="1400" b="1" dirty="0"/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 guard g2’ = 1;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  if (!r’) if (g2’)  g2’ = (x’ == 0);</a:t>
            </a:r>
            <a:r>
              <a:rPr lang="en-US" sz="1200" dirty="0" smtClean="0"/>
              <a:t> 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/>
              <a:t>if (!r’) if (g2’) </a:t>
            </a:r>
            <a:r>
              <a:rPr lang="en-US" sz="1200" dirty="0" err="1"/>
              <a:t>sgn</a:t>
            </a:r>
            <a:r>
              <a:rPr lang="en-US" sz="1200" dirty="0"/>
              <a:t>’ = 0;</a:t>
            </a:r>
          </a:p>
          <a:p>
            <a:r>
              <a:rPr lang="en-US" sz="1200" dirty="0"/>
              <a:t>  if (!r’) </a:t>
            </a:r>
            <a:r>
              <a:rPr lang="en-US" sz="1200" dirty="0" err="1"/>
              <a:t>retval</a:t>
            </a:r>
            <a:r>
              <a:rPr lang="en-US" sz="1200" dirty="0"/>
              <a:t>’ = </a:t>
            </a:r>
            <a:r>
              <a:rPr lang="en-US" sz="1200" dirty="0" err="1"/>
              <a:t>sgn</a:t>
            </a:r>
            <a:r>
              <a:rPr lang="en-US" sz="1200" dirty="0"/>
              <a:t>’;</a:t>
            </a:r>
          </a:p>
          <a:p>
            <a:r>
              <a:rPr lang="en-US" sz="1200" dirty="0"/>
              <a:t>  if (!r’) r = 1</a:t>
            </a:r>
            <a:r>
              <a:rPr lang="en-US" sz="1200" dirty="0" smtClean="0"/>
              <a:t>;</a:t>
            </a:r>
          </a:p>
          <a:p>
            <a:r>
              <a:rPr lang="en-US" sz="1400" b="1" dirty="0" smtClean="0"/>
              <a:t>end:</a:t>
            </a:r>
            <a:endParaRPr lang="en-US" sz="1400" b="1" dirty="0"/>
          </a:p>
          <a:p>
            <a:r>
              <a:rPr lang="en-US" sz="1200" dirty="0"/>
              <a:t>  return </a:t>
            </a:r>
            <a:r>
              <a:rPr lang="en-US" sz="1200" dirty="0" err="1"/>
              <a:t>retval</a:t>
            </a:r>
            <a:r>
              <a:rPr lang="en-US" sz="1200" dirty="0" smtClean="0"/>
              <a:t>’;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37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dirty="0"/>
              <a:t>P </a:t>
            </a:r>
            <a:r>
              <a:rPr lang="en-US" dirty="0">
                <a:sym typeface="Math B"/>
              </a:rPr>
              <a:t> P’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514600" cy="4572000"/>
          </a:xfrm>
        </p:spPr>
        <p:txBody>
          <a:bodyPr/>
          <a:lstStyle/>
          <a:p>
            <a:r>
              <a:rPr lang="en-US" dirty="0" smtClean="0"/>
              <a:t>Instrument with program counter</a:t>
            </a:r>
          </a:p>
          <a:p>
            <a:pPr lvl="1"/>
            <a:r>
              <a:rPr lang="en-US" dirty="0" smtClean="0"/>
              <a:t>Alternate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1524000"/>
            <a:ext cx="5787886" cy="50475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int</a:t>
            </a:r>
            <a:r>
              <a:rPr lang="en-US" sz="1400" dirty="0"/>
              <a:t> sign(</a:t>
            </a:r>
            <a:r>
              <a:rPr lang="en-US" sz="1400" dirty="0" err="1"/>
              <a:t>int</a:t>
            </a:r>
            <a:r>
              <a:rPr lang="en-US" sz="1400" dirty="0"/>
              <a:t> x) {</a:t>
            </a:r>
          </a:p>
          <a:p>
            <a:pPr lvl="1"/>
            <a:r>
              <a:rPr lang="en-US" sz="1400" dirty="0" err="1" smtClean="0"/>
              <a:t>int</a:t>
            </a:r>
            <a:r>
              <a:rPr lang="en-US" sz="1400" dirty="0" smtClean="0"/>
              <a:t> x’ = x;</a:t>
            </a:r>
          </a:p>
          <a:p>
            <a:pPr lvl="1"/>
            <a:r>
              <a:rPr lang="fr-FR" sz="1400" dirty="0" err="1" smtClean="0"/>
              <a:t>int</a:t>
            </a:r>
            <a:r>
              <a:rPr lang="fr-FR" sz="1400" dirty="0" smtClean="0"/>
              <a:t> pc = 0, pc’ = 0;;</a:t>
            </a:r>
          </a:p>
          <a:p>
            <a:pPr lvl="1"/>
            <a:r>
              <a:rPr lang="en-US" sz="1400" dirty="0" err="1" smtClean="0"/>
              <a:t>int</a:t>
            </a:r>
            <a:r>
              <a:rPr lang="en-US" sz="1400" dirty="0" smtClean="0"/>
              <a:t> turn = 1;</a:t>
            </a:r>
          </a:p>
          <a:p>
            <a:pPr lvl="1"/>
            <a:r>
              <a:rPr lang="en-US" sz="1400" dirty="0" smtClean="0"/>
              <a:t>while (pc &lt; 3 || pc’ &lt; 5) {</a:t>
            </a:r>
          </a:p>
          <a:p>
            <a:pPr lvl="2"/>
            <a:r>
              <a:rPr lang="en-US" sz="1400" dirty="0" smtClean="0"/>
              <a:t>if (turn) {</a:t>
            </a:r>
          </a:p>
          <a:p>
            <a:pPr lvl="3"/>
            <a:r>
              <a:rPr lang="en-US" sz="1400" dirty="0" smtClean="0"/>
              <a:t>switch (pc) {</a:t>
            </a:r>
          </a:p>
          <a:p>
            <a:pPr lvl="4"/>
            <a:r>
              <a:rPr lang="en-US" sz="1400" dirty="0" smtClean="0"/>
              <a:t>case 0: guard g1 = (x &lt; 0); pc++; turn = 0; break;</a:t>
            </a:r>
          </a:p>
          <a:p>
            <a:pPr lvl="4"/>
            <a:r>
              <a:rPr lang="en-US" sz="1400" dirty="0" smtClean="0"/>
              <a:t>case 1: if (g1) </a:t>
            </a:r>
            <a:r>
              <a:rPr lang="en-US" sz="1400" dirty="0" err="1" smtClean="0"/>
              <a:t>sgn</a:t>
            </a:r>
            <a:r>
              <a:rPr lang="en-US" sz="1400" dirty="0" smtClean="0"/>
              <a:t> = -1; pc++; turn = 0; break;</a:t>
            </a:r>
          </a:p>
          <a:p>
            <a:pPr lvl="4"/>
            <a:r>
              <a:rPr lang="en-US" sz="1400" dirty="0" smtClean="0"/>
              <a:t>case 2: if (!g1) </a:t>
            </a:r>
            <a:r>
              <a:rPr lang="en-US" sz="1400" dirty="0" err="1" smtClean="0"/>
              <a:t>sgn</a:t>
            </a:r>
            <a:r>
              <a:rPr lang="en-US" sz="1400" dirty="0" smtClean="0"/>
              <a:t> = 1; pc++; turn = 0; break;</a:t>
            </a:r>
          </a:p>
          <a:p>
            <a:pPr lvl="4"/>
            <a:r>
              <a:rPr lang="en-US" sz="1400" dirty="0" smtClean="0"/>
              <a:t>default: turn = 0; break;</a:t>
            </a:r>
          </a:p>
          <a:p>
            <a:pPr lvl="3"/>
            <a:r>
              <a:rPr lang="en-US" sz="1400" dirty="0" smtClean="0"/>
              <a:t>}</a:t>
            </a:r>
          </a:p>
          <a:p>
            <a:pPr lvl="2"/>
            <a:r>
              <a:rPr lang="en-US" sz="1400" dirty="0" smtClean="0"/>
              <a:t>} else {</a:t>
            </a:r>
          </a:p>
          <a:p>
            <a:pPr lvl="3"/>
            <a:r>
              <a:rPr lang="en-US" sz="1400" dirty="0" smtClean="0"/>
              <a:t>switch (pc’) {</a:t>
            </a:r>
          </a:p>
          <a:p>
            <a:pPr lvl="4"/>
            <a:r>
              <a:rPr lang="en-US" sz="1400" dirty="0" smtClean="0"/>
              <a:t>case 0: guard g1’ = (x’ &lt; 0); pc’++; turn = 1; break;</a:t>
            </a:r>
          </a:p>
          <a:p>
            <a:pPr lvl="4"/>
            <a:r>
              <a:rPr lang="en-US" sz="1400" dirty="0" smtClean="0"/>
              <a:t>case 1: if (g1’) </a:t>
            </a:r>
            <a:r>
              <a:rPr lang="en-US" sz="1400" dirty="0" err="1" smtClean="0"/>
              <a:t>sgn</a:t>
            </a:r>
            <a:r>
              <a:rPr lang="en-US" sz="1400" dirty="0" smtClean="0"/>
              <a:t>’ = -1; pc’++; turn = 1; break;</a:t>
            </a:r>
          </a:p>
          <a:p>
            <a:pPr lvl="4"/>
            <a:r>
              <a:rPr lang="en-US" sz="1400" dirty="0" smtClean="0"/>
              <a:t>case 2: if (!g1’) </a:t>
            </a:r>
            <a:r>
              <a:rPr lang="en-US" sz="1400" dirty="0" err="1" smtClean="0"/>
              <a:t>sgn</a:t>
            </a:r>
            <a:r>
              <a:rPr lang="en-US" sz="1400" dirty="0" smtClean="0"/>
              <a:t>’ = 1; pc’++; turn = 1; break;</a:t>
            </a:r>
          </a:p>
          <a:p>
            <a:pPr lvl="4"/>
            <a:r>
              <a:rPr lang="en-US" sz="1400" dirty="0" smtClean="0"/>
              <a:t>case 3: guard g2’ = (x’ == 0); pc’++; break;</a:t>
            </a:r>
          </a:p>
          <a:p>
            <a:pPr lvl="4"/>
            <a:r>
              <a:rPr lang="en-US" sz="1400" dirty="0" smtClean="0"/>
              <a:t>case 4: if (g2’) </a:t>
            </a:r>
            <a:r>
              <a:rPr lang="en-US" sz="1400" dirty="0" err="1" smtClean="0"/>
              <a:t>sgn</a:t>
            </a:r>
            <a:r>
              <a:rPr lang="en-US" sz="1400" dirty="0" smtClean="0"/>
              <a:t>’ = 0; pc’++; break;</a:t>
            </a:r>
          </a:p>
          <a:p>
            <a:pPr lvl="4"/>
            <a:r>
              <a:rPr lang="en-US" sz="1400" dirty="0" smtClean="0"/>
              <a:t>default: break;</a:t>
            </a:r>
          </a:p>
          <a:p>
            <a:pPr lvl="3"/>
            <a:r>
              <a:rPr lang="en-US" sz="1400" dirty="0" smtClean="0"/>
              <a:t>}</a:t>
            </a:r>
          </a:p>
          <a:p>
            <a:pPr lvl="1"/>
            <a:r>
              <a:rPr lang="en-US" sz="1400" dirty="0"/>
              <a:t>}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5800" y="2362200"/>
            <a:ext cx="3834685" cy="1600200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8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while(?) x++;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0485" y="2770498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[0,0]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09599" y="31741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[0,1]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59749" y="31741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[0,2]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09899" y="31741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[0,3]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60049" y="31741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[0,4]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10199" y="317761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[0,5]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60347" y="305818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242658" y="4267200"/>
            <a:ext cx="1846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now?</a:t>
            </a:r>
            <a:endParaRPr lang="en-US" sz="28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9067800" cy="4572000"/>
          </a:xfrm>
        </p:spPr>
        <p:txBody>
          <a:bodyPr/>
          <a:lstStyle/>
          <a:p>
            <a:r>
              <a:rPr lang="en-US" dirty="0" smtClean="0"/>
              <a:t>We still need to account for loops..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II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99217"/>
            <a:ext cx="8229600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#define RPCBIND_MAXUADDRLEN  (42)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 rpc_uaddr2sockaddr ( const 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uaddr_len</a:t>
            </a:r>
            <a:r>
              <a:rPr lang="en-US" sz="2000" dirty="0" smtClean="0">
                <a:latin typeface="+mj-lt"/>
              </a:rPr>
              <a:t> , …) {</a:t>
            </a:r>
          </a:p>
          <a:p>
            <a:r>
              <a:rPr lang="en-US" sz="2000" dirty="0" smtClean="0">
                <a:latin typeface="+mj-lt"/>
              </a:rPr>
              <a:t>  char </a:t>
            </a:r>
            <a:r>
              <a:rPr lang="en-US" sz="2000" dirty="0" err="1" smtClean="0">
                <a:latin typeface="+mj-lt"/>
              </a:rPr>
              <a:t>buf</a:t>
            </a:r>
            <a:r>
              <a:rPr lang="en-US" sz="2000" dirty="0" smtClean="0">
                <a:latin typeface="+mj-lt"/>
              </a:rPr>
              <a:t>[ RPCBIND_MAXUADDRLEN ];</a:t>
            </a:r>
          </a:p>
          <a:p>
            <a:r>
              <a:rPr lang="en-US" sz="2000" dirty="0" smtClean="0">
                <a:latin typeface="+mj-lt"/>
              </a:rPr>
              <a:t>  ...</a:t>
            </a:r>
          </a:p>
          <a:p>
            <a:r>
              <a:rPr lang="en-US" sz="2000" dirty="0" smtClean="0">
                <a:latin typeface="+mj-lt"/>
              </a:rPr>
              <a:t>  if ( </a:t>
            </a:r>
            <a:r>
              <a:rPr lang="en-US" sz="2000" dirty="0" err="1" smtClean="0">
                <a:latin typeface="+mj-lt"/>
              </a:rPr>
              <a:t>uaddr_len</a:t>
            </a:r>
            <a:r>
              <a:rPr lang="en-US" sz="2000" dirty="0" smtClean="0">
                <a:latin typeface="+mj-lt"/>
              </a:rPr>
              <a:t> &gt; </a:t>
            </a:r>
            <a:r>
              <a:rPr lang="en-US" sz="2000" dirty="0" err="1" smtClean="0">
                <a:latin typeface="+mj-lt"/>
              </a:rPr>
              <a:t>sizeof</a:t>
            </a:r>
            <a:r>
              <a:rPr lang="en-US" sz="2000" dirty="0" smtClean="0">
                <a:latin typeface="+mj-lt"/>
              </a:rPr>
              <a:t> ( </a:t>
            </a:r>
            <a:r>
              <a:rPr lang="en-US" sz="2000" dirty="0" err="1" smtClean="0">
                <a:latin typeface="+mj-lt"/>
              </a:rPr>
              <a:t>buf</a:t>
            </a:r>
            <a:r>
              <a:rPr lang="en-US" sz="2000" dirty="0" smtClean="0">
                <a:latin typeface="+mj-lt"/>
              </a:rPr>
              <a:t> ))</a:t>
            </a:r>
          </a:p>
          <a:p>
            <a:r>
              <a:rPr lang="en-US" sz="2000" dirty="0" smtClean="0">
                <a:latin typeface="+mj-lt"/>
              </a:rPr>
              <a:t>    return 0;</a:t>
            </a:r>
          </a:p>
          <a:p>
            <a:r>
              <a:rPr lang="en-US" sz="2000" dirty="0" smtClean="0">
                <a:latin typeface="+mj-lt"/>
              </a:rPr>
              <a:t>  ...</a:t>
            </a:r>
          </a:p>
          <a:p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buf</a:t>
            </a:r>
            <a:r>
              <a:rPr lang="en-US" sz="2000" dirty="0" smtClean="0">
                <a:latin typeface="+mj-lt"/>
              </a:rPr>
              <a:t> [ </a:t>
            </a:r>
            <a:r>
              <a:rPr lang="en-US" sz="2000" dirty="0" err="1" smtClean="0">
                <a:latin typeface="+mj-lt"/>
              </a:rPr>
              <a:t>uaddr_len</a:t>
            </a:r>
            <a:r>
              <a:rPr lang="en-US" sz="2000" dirty="0" smtClean="0">
                <a:latin typeface="+mj-lt"/>
              </a:rPr>
              <a:t> ] = '\n';</a:t>
            </a:r>
          </a:p>
          <a:p>
            <a:r>
              <a:rPr lang="de-DE" sz="2000" dirty="0" smtClean="0">
                <a:latin typeface="+mj-lt"/>
              </a:rPr>
              <a:t>  buf [ uaddr_len + 1] = '\0 ';</a:t>
            </a:r>
          </a:p>
          <a:p>
            <a:r>
              <a:rPr lang="en-US" sz="2000" dirty="0" smtClean="0">
                <a:latin typeface="+mj-lt"/>
              </a:rPr>
              <a:t>  ...</a:t>
            </a:r>
          </a:p>
          <a:p>
            <a:r>
              <a:rPr lang="en-US" sz="2000" dirty="0" smtClean="0">
                <a:latin typeface="+mj-lt"/>
              </a:rPr>
              <a:t> }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477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*Taken from net/</a:t>
            </a:r>
            <a:r>
              <a:rPr lang="en-US" dirty="0" err="1" smtClean="0"/>
              <a:t>sunrpc</a:t>
            </a:r>
            <a:r>
              <a:rPr lang="en-US" dirty="0" smtClean="0"/>
              <a:t>/</a:t>
            </a:r>
            <a:r>
              <a:rPr lang="en-US" dirty="0" err="1" smtClean="0"/>
              <a:t>addr.c</a:t>
            </a:r>
            <a:r>
              <a:rPr lang="en-US" dirty="0" smtClean="0"/>
              <a:t>  in Linux kernel v2.6.32-rc6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128089"/>
            <a:ext cx="3429000" cy="400110"/>
          </a:xfrm>
          <a:prstGeom prst="rect">
            <a:avLst/>
          </a:prstGeom>
          <a:ln cmpd="sng"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sizeof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(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buf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) - 2)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334000" y="4572000"/>
            <a:ext cx="3429000" cy="1270069"/>
          </a:xfrm>
          <a:prstGeom prst="wedgeRoundRectCallout">
            <a:avLst>
              <a:gd name="adj1" fmla="val -108620"/>
              <a:gd name="adj2" fmla="val -6505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Lost states:</a:t>
            </a:r>
          </a:p>
          <a:p>
            <a:r>
              <a:rPr lang="en-US" sz="2400" dirty="0" smtClean="0"/>
              <a:t> { 40 &lt;  </a:t>
            </a:r>
            <a:r>
              <a:rPr lang="en-US" sz="2400" dirty="0" err="1" smtClean="0"/>
              <a:t>uaddr_len</a:t>
            </a:r>
            <a:r>
              <a:rPr lang="en-US" sz="2400" dirty="0" smtClean="0"/>
              <a:t> &lt;= 42 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9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Idea: replace join operator with a more conservative operator that will guarantee convergence</a:t>
                </a:r>
              </a:p>
              <a:p>
                <a:r>
                  <a:rPr lang="en-US" dirty="0" smtClean="0"/>
                  <a:t>a.k.a. acceleration</a:t>
                </a:r>
              </a:p>
              <a:p>
                <a:pPr marL="68580" indent="0">
                  <a:buNone/>
                </a:pPr>
                <a:endParaRPr lang="en-US" dirty="0"/>
              </a:p>
              <a:p>
                <a:r>
                  <a:rPr lang="en-US" dirty="0" smtClean="0"/>
                  <a:t>Complete lattice (</a:t>
                </a:r>
                <a:r>
                  <a:rPr lang="en-US" sz="2800" dirty="0" smtClean="0"/>
                  <a:t>A</a:t>
                </a:r>
                <a:r>
                  <a:rPr lang="en-US" sz="2800" dirty="0" smtClean="0">
                    <a:sym typeface="Math B"/>
                  </a:rPr>
                  <a:t> </a:t>
                </a:r>
                <a:r>
                  <a:rPr lang="en-US" sz="2800" dirty="0">
                    <a:sym typeface="Math B"/>
                  </a:rPr>
                  <a:t>, )</a:t>
                </a:r>
              </a:p>
              <a:p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Math B"/>
                      </a:rPr>
                      <m:t></m:t>
                    </m:r>
                  </m:oMath>
                </a14:m>
                <a:r>
                  <a:rPr lang="en-US" dirty="0" smtClean="0">
                    <a:sym typeface="Math C"/>
                  </a:rPr>
                  <a:t>: </a:t>
                </a:r>
                <a:r>
                  <a:rPr lang="en-US" sz="3200" dirty="0" smtClean="0"/>
                  <a:t>A </a:t>
                </a:r>
                <a:r>
                  <a:rPr lang="en-US" sz="3200" dirty="0" smtClean="0">
                    <a:sym typeface="Math B"/>
                  </a:rPr>
                  <a:t> A </a:t>
                </a:r>
                <a:r>
                  <a:rPr lang="en-US" sz="3200" dirty="0" smtClean="0">
                    <a:sym typeface="Math C"/>
                  </a:rPr>
                  <a:t> A is a widening operator </a:t>
                </a:r>
                <a:r>
                  <a:rPr lang="en-US" sz="3200" dirty="0" err="1" smtClean="0">
                    <a:sym typeface="Math C"/>
                  </a:rPr>
                  <a:t>iff</a:t>
                </a:r>
                <a:r>
                  <a:rPr lang="en-US" sz="3200" dirty="0" smtClean="0">
                    <a:sym typeface="Math C"/>
                  </a:rPr>
                  <a:t> </a:t>
                </a:r>
              </a:p>
              <a:p>
                <a:pPr lvl="1"/>
                <a:r>
                  <a:rPr lang="en-US" sz="2800" dirty="0" smtClean="0">
                    <a:sym typeface="Math C"/>
                  </a:rPr>
                  <a:t>for every two elements a1,a2</a:t>
                </a:r>
                <a:r>
                  <a:rPr lang="en-US" sz="2800" dirty="0" smtClean="0">
                    <a:sym typeface="Symbol"/>
                  </a:rPr>
                  <a:t>A, a1</a:t>
                </a:r>
                <a:r>
                  <a:rPr lang="en-US" sz="2800" dirty="0" smtClean="0">
                    <a:sym typeface="Math B"/>
                  </a:rPr>
                  <a:t>a2 </a:t>
                </a:r>
                <a:r>
                  <a:rPr lang="en-US" sz="2800" dirty="0">
                    <a:solidFill>
                      <a:prstClr val="white"/>
                    </a:solidFill>
                    <a:sym typeface="Symbol"/>
                  </a:rPr>
                  <a:t> a1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sym typeface="Math B"/>
                      </a:rPr>
                      <m:t></m:t>
                    </m:r>
                  </m:oMath>
                </a14:m>
                <a:r>
                  <a:rPr lang="en-US" sz="2800" dirty="0" smtClean="0">
                    <a:solidFill>
                      <a:prstClr val="white"/>
                    </a:solidFill>
                    <a:sym typeface="Math B"/>
                  </a:rPr>
                  <a:t>a2</a:t>
                </a:r>
              </a:p>
              <a:p>
                <a:pPr lvl="1"/>
                <a:r>
                  <a:rPr lang="en-US" sz="2800" dirty="0" smtClean="0">
                    <a:solidFill>
                      <a:prstClr val="white"/>
                    </a:solidFill>
                    <a:sym typeface="Math B"/>
                  </a:rPr>
                  <a:t>and for every increasing chain </a:t>
                </a:r>
                <a:r>
                  <a:rPr lang="en-US" sz="2400" dirty="0" smtClean="0">
                    <a:sym typeface="Math C"/>
                  </a:rPr>
                  <a:t>x0,x1,…</a:t>
                </a:r>
                <a:r>
                  <a:rPr lang="en-US" sz="2400" dirty="0" smtClean="0">
                    <a:sym typeface="Symbol"/>
                  </a:rPr>
                  <a:t>A the increasing chain y0=x0, y</a:t>
                </a:r>
                <a:r>
                  <a:rPr lang="en-US" sz="2400" baseline="-25000" dirty="0" smtClean="0">
                    <a:sym typeface="Symbol"/>
                  </a:rPr>
                  <a:t>n+1</a:t>
                </a:r>
                <a:r>
                  <a:rPr lang="en-US" sz="2400" dirty="0" smtClean="0">
                    <a:sym typeface="Symbol"/>
                  </a:rPr>
                  <a:t> = y</a:t>
                </a:r>
                <a:r>
                  <a:rPr lang="en-US" sz="2400" baseline="-25000" dirty="0" smtClean="0">
                    <a:sym typeface="Symbol"/>
                  </a:rPr>
                  <a:t>n</a:t>
                </a:r>
                <a:r>
                  <a:rPr lang="en-US" sz="2400" dirty="0" smtClean="0">
                    <a:sym typeface="Math B"/>
                  </a:rPr>
                  <a:t>x</a:t>
                </a:r>
                <a:r>
                  <a:rPr lang="en-US" sz="2400" baseline="-25000" dirty="0" smtClean="0">
                    <a:sym typeface="Math B"/>
                  </a:rPr>
                  <a:t>n+1 </a:t>
                </a:r>
                <a:r>
                  <a:rPr lang="en-US" sz="2400" dirty="0" smtClean="0">
                    <a:sym typeface="Math B"/>
                  </a:rPr>
                  <a:t>is finite.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2933" r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3400" y="1524000"/>
            <a:ext cx="3834685" cy="1600200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8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while(?) x++;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085" y="1932298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[0,0]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357199" y="23359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[0,1]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7349" y="23359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[0,2]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57499" y="23359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[0,3]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07649" y="23359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[0,4]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7799" y="233941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[0,5]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7947" y="221998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92360" y="2743200"/>
            <a:ext cx="1912703" cy="1346248"/>
            <a:chOff x="6492360" y="2743200"/>
            <a:chExt cx="1912703" cy="1346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492360" y="3258451"/>
                  <a:ext cx="1912703" cy="83099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  <a:sym typeface="Math B"/>
                        </a:rPr>
                        <m:t></m:t>
                      </m:r>
                    </m:oMath>
                  </a14:m>
                  <a:r>
                    <a:rPr lang="en-US" sz="2400" dirty="0" smtClean="0"/>
                    <a:t> </a:t>
                  </a:r>
                </a:p>
                <a:p>
                  <a:pPr algn="ctr"/>
                  <a:r>
                    <a:rPr lang="en-US" sz="2400" dirty="0" smtClean="0"/>
                    <a:t>to the rescue!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360" y="3258451"/>
                  <a:ext cx="1912703" cy="83099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5" idx="0"/>
              <a:endCxn id="12" idx="2"/>
            </p:cNvCxnSpPr>
            <p:nvPr/>
          </p:nvCxnSpPr>
          <p:spPr>
            <a:xfrm flipV="1">
              <a:off x="7448712" y="2743200"/>
              <a:ext cx="394235" cy="5152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27983" y="236261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[0,∞]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4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Differential Analysis for </a:t>
            </a:r>
            <a:r>
              <a:rPr lang="en-US" sz="3600" b="1" dirty="0" smtClean="0"/>
              <a:t>Loops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3400" y="1524000"/>
            <a:ext cx="3834685" cy="1600200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8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8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+ if (??) </a:t>
            </a:r>
            <a:r>
              <a:rPr lang="en-US" sz="2800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 = 1;</a:t>
            </a:r>
            <a:endParaRPr lang="en-US" sz="2800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while(?) x++;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0564" y="170494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0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30564" y="2124045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0,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1</a:t>
            </a:r>
            <a:r>
              <a:rPr lang="en-US" sz="2000" dirty="0" smtClean="0">
                <a:sym typeface="Math C"/>
              </a:rPr>
              <a:t>},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0</a:t>
            </a:r>
            <a:r>
              <a:rPr lang="en-US" sz="2000" dirty="0">
                <a:sym typeface="Math C"/>
              </a:rPr>
              <a:t>}</a:t>
            </a:r>
            <a:r>
              <a:rPr lang="en-US" sz="2000" dirty="0" smtClean="0">
                <a:sym typeface="Math C"/>
              </a:rPr>
              <a:t>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19600" y="2527084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[0,1],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[1,2]</a:t>
            </a:r>
            <a:r>
              <a:rPr lang="en-US" sz="2000" dirty="0" smtClean="0">
                <a:sym typeface="Math C"/>
              </a:rPr>
              <a:t>},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[0,1]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616600" y="342900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1638499" y="4572000"/>
                <a:ext cx="3207856" cy="1915180"/>
              </a:xfrm>
              <a:prstGeom prst="cloudCallout">
                <a:avLst>
                  <a:gd name="adj1" fmla="val 103721"/>
                  <a:gd name="adj2" fmla="val -848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 have the sub-domain’s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Math B"/>
                      </a:rPr>
                      <m:t></m:t>
                    </m:r>
                  </m:oMath>
                </a14:m>
                <a:r>
                  <a:rPr lang="en-US" dirty="0" smtClean="0"/>
                  <a:t> at our disposal, but </a:t>
                </a:r>
                <a:r>
                  <a:rPr lang="en-US" b="1" dirty="0" smtClean="0"/>
                  <a:t>which pairs</a:t>
                </a:r>
                <a:r>
                  <a:rPr lang="en-US" dirty="0" smtClean="0"/>
                  <a:t> should be matched? </a:t>
                </a:r>
                <a:endParaRPr lang="en-US" dirty="0"/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99" y="4572000"/>
                <a:ext cx="3207856" cy="1915180"/>
              </a:xfrm>
              <a:prstGeom prst="cloudCallout">
                <a:avLst>
                  <a:gd name="adj1" fmla="val 103721"/>
                  <a:gd name="adj2" fmla="val -8488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loud Callout 26"/>
          <p:cNvSpPr/>
          <p:nvPr/>
        </p:nvSpPr>
        <p:spPr>
          <a:xfrm>
            <a:off x="6172200" y="5029200"/>
            <a:ext cx="2067528" cy="1318832"/>
          </a:xfrm>
          <a:prstGeom prst="cloudCallout">
            <a:avLst>
              <a:gd name="adj1" fmla="val -101386"/>
              <a:gd name="adj2" fmla="val -356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Optimally those on the same </a:t>
            </a:r>
            <a:r>
              <a:rPr lang="en-US" b="1" dirty="0" smtClean="0"/>
              <a:t>path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2892791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[0,2],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[1,3]</a:t>
            </a:r>
            <a:r>
              <a:rPr lang="en-US" sz="2000" dirty="0" smtClean="0">
                <a:sym typeface="Math C"/>
              </a:rPr>
              <a:t>},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[0,2]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3257490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[0,3],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[1,4]</a:t>
            </a:r>
            <a:r>
              <a:rPr lang="en-US" sz="2000" dirty="0" smtClean="0">
                <a:sym typeface="Math C"/>
              </a:rPr>
              <a:t>},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[0,3]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74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5" grpId="0"/>
      <p:bldP spid="3" grpId="0" animBg="1"/>
      <p:bldP spid="27" grpId="0" animBg="1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Our</a:t>
            </a:r>
            <a:r>
              <a:rPr lang="en-US" sz="3200" dirty="0" smtClean="0"/>
              <a:t> Differential </a:t>
            </a:r>
            <a:r>
              <a:rPr lang="en-US" sz="3200" dirty="0"/>
              <a:t>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200" y="4191000"/>
            <a:ext cx="4897495" cy="1077218"/>
            <a:chOff x="4267200" y="4191000"/>
            <a:chExt cx="4897495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1000"/>
              <a:ext cx="489749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[ {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0</a:t>
              </a:r>
              <a:r>
                <a:rPr lang="en-US" sz="1600" dirty="0" smtClean="0">
                  <a:sym typeface="Math C"/>
                </a:rPr>
                <a:t>},</a:t>
              </a:r>
              <a:r>
                <a:rPr lang="en-US" sz="1600" dirty="0" smtClean="0"/>
                <a:t> 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’,g0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1</a:t>
              </a:r>
              <a:r>
                <a:rPr lang="en-US" sz="1600" dirty="0" smtClean="0">
                  <a:sym typeface="Math C"/>
                </a:rPr>
                <a:t>},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},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20152" y="2895600"/>
            <a:ext cx="3666448" cy="707886"/>
            <a:chOff x="3420152" y="2895600"/>
            <a:chExt cx="3666448" cy="70788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420152" y="32004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63152" y="2895600"/>
              <a:ext cx="25234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 </a:t>
              </a:r>
              <a:r>
                <a:rPr lang="en-US" sz="2000" dirty="0" smtClean="0"/>
                <a:t>{</a:t>
              </a:r>
              <a:r>
                <a:rPr lang="en-US" sz="2000" dirty="0">
                  <a:sym typeface="Zed"/>
                </a:rPr>
                <a:t>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2000" dirty="0" smtClean="0"/>
                <a:t>}</a:t>
              </a:r>
              <a:r>
                <a:rPr lang="en-US" sz="20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2000" dirty="0" smtClean="0"/>
                <a:t>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0</a:t>
              </a:r>
              <a:r>
                <a:rPr lang="en-US" sz="2000" dirty="0" smtClean="0">
                  <a:sym typeface="Math C"/>
                </a:rPr>
                <a:t>}</a:t>
              </a:r>
              <a:r>
                <a:rPr lang="en-US" sz="2000" dirty="0"/>
                <a:t> </a:t>
              </a:r>
              <a:endParaRPr lang="en-US" sz="20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{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2000" dirty="0"/>
                <a:t>}</a:t>
              </a:r>
              <a:r>
                <a:rPr lang="en-US" sz="20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2000" dirty="0" smtClean="0"/>
                <a:t>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0,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1</a:t>
              </a:r>
              <a:r>
                <a:rPr lang="en-US" sz="2000" dirty="0" smtClean="0">
                  <a:sym typeface="Math C"/>
                </a:rPr>
                <a:t>} </a:t>
              </a:r>
              <a:r>
                <a:rPr lang="en-US" sz="2000" dirty="0">
                  <a:sym typeface="Math C"/>
                </a:rPr>
                <a:t>]</a:t>
              </a:r>
              <a:endParaRPr lang="en-US" sz="20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4563152" y="2895600"/>
              <a:ext cx="1524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7400" y="1905000"/>
            <a:ext cx="4381330" cy="400110"/>
            <a:chOff x="2057400" y="1905000"/>
            <a:chExt cx="4381330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4553277" y="1905000"/>
              <a:ext cx="1885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 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 0,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?</a:t>
              </a:r>
              <a:r>
                <a:rPr lang="en-US" sz="2000" dirty="0" smtClean="0">
                  <a:sym typeface="Math C"/>
                </a:rPr>
                <a:t>} </a:t>
              </a:r>
              <a:r>
                <a:rPr lang="en-US" sz="2000" dirty="0">
                  <a:sym typeface="Math C"/>
                </a:rPr>
                <a:t>]</a:t>
              </a:r>
              <a:endParaRPr lang="en-US" sz="2000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4507558" y="1905000"/>
              <a:ext cx="45719" cy="32186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057400" y="2061985"/>
              <a:ext cx="24501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286000" y="2226869"/>
            <a:ext cx="3862049" cy="400110"/>
            <a:chOff x="2286000" y="2226869"/>
            <a:chExt cx="386204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4541519" y="2226869"/>
              <a:ext cx="1606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 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0</a:t>
              </a:r>
              <a:r>
                <a:rPr lang="en-US" sz="2000" dirty="0" smtClean="0">
                  <a:sym typeface="Math C"/>
                </a:rPr>
                <a:t>} </a:t>
              </a:r>
              <a:r>
                <a:rPr lang="en-US" sz="2000" dirty="0">
                  <a:sym typeface="Math C"/>
                </a:rPr>
                <a:t>]</a:t>
              </a:r>
              <a:endParaRPr lang="en-US" sz="2000" dirty="0"/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4495800" y="2268931"/>
              <a:ext cx="45719" cy="32186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286000" y="2438400"/>
              <a:ext cx="2221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Callout 31"/>
          <p:cNvSpPr/>
          <p:nvPr/>
        </p:nvSpPr>
        <p:spPr>
          <a:xfrm>
            <a:off x="6696069" y="988090"/>
            <a:ext cx="2067528" cy="1318832"/>
          </a:xfrm>
          <a:prstGeom prst="cloudCallout">
            <a:avLst>
              <a:gd name="adj1" fmla="val -117250"/>
              <a:gd name="adj2" fmla="val 969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Introducing: The guard!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4876800"/>
            <a:ext cx="4955203" cy="1077218"/>
            <a:chOff x="4267200" y="4191000"/>
            <a:chExt cx="4955203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1000"/>
              <a:ext cx="49552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737047" y="5372100"/>
            <a:ext cx="153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3576697"/>
            <a:ext cx="4968455" cy="2062103"/>
            <a:chOff x="4267200" y="3403647"/>
            <a:chExt cx="4968455" cy="2062103"/>
          </a:xfrm>
        </p:grpSpPr>
        <p:sp>
          <p:nvSpPr>
            <p:cNvPr id="21" name="TextBox 20"/>
            <p:cNvSpPr txBox="1"/>
            <p:nvPr/>
          </p:nvSpPr>
          <p:spPr>
            <a:xfrm>
              <a:off x="4280452" y="3403647"/>
              <a:ext cx="495520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</a:t>
              </a:r>
              <a:endParaRPr lang="en-US" sz="1600" dirty="0" smtClean="0"/>
            </a:p>
            <a:p>
              <a:r>
                <a:rPr lang="en-US" sz="1600" dirty="0" smtClean="0"/>
                <a:t>  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 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3479847"/>
              <a:ext cx="152400" cy="198590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loud Callout 9"/>
          <p:cNvSpPr/>
          <p:nvPr/>
        </p:nvSpPr>
        <p:spPr>
          <a:xfrm>
            <a:off x="2514600" y="1143000"/>
            <a:ext cx="2067528" cy="1318832"/>
          </a:xfrm>
          <a:prstGeom prst="cloudCallout">
            <a:avLst>
              <a:gd name="adj1" fmla="val 36582"/>
              <a:gd name="adj2" fmla="val 1323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Remember: </a:t>
            </a:r>
          </a:p>
          <a:p>
            <a:pPr algn="ctr"/>
            <a:r>
              <a:rPr lang="en-US" dirty="0" smtClean="0">
                <a:sym typeface="Math B"/>
              </a:rPr>
              <a:t> is set union!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6400800" y="1143000"/>
            <a:ext cx="2067528" cy="1318832"/>
          </a:xfrm>
          <a:prstGeom prst="cloudCallout">
            <a:avLst>
              <a:gd name="adj1" fmla="val -132633"/>
              <a:gd name="adj2" fmla="val -108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(lets ignore </a:t>
            </a:r>
            <a:r>
              <a:rPr lang="en-US" dirty="0" smtClean="0">
                <a:sym typeface="Math B"/>
              </a:rPr>
              <a:t></a:t>
            </a:r>
            <a:r>
              <a:rPr lang="en-US" baseline="-25000" dirty="0" err="1" smtClean="0">
                <a:sym typeface="Math B"/>
              </a:rPr>
              <a:t>eq</a:t>
            </a:r>
            <a:r>
              <a:rPr lang="en-US" dirty="0" smtClean="0">
                <a:sym typeface="Math B"/>
              </a:rPr>
              <a:t>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43400" y="4338697"/>
            <a:ext cx="4931698" cy="919103"/>
            <a:chOff x="4267200" y="3403647"/>
            <a:chExt cx="4779299" cy="2062103"/>
          </a:xfrm>
        </p:grpSpPr>
        <p:sp>
          <p:nvSpPr>
            <p:cNvPr id="21" name="TextBox 20"/>
            <p:cNvSpPr txBox="1"/>
            <p:nvPr/>
          </p:nvSpPr>
          <p:spPr>
            <a:xfrm>
              <a:off x="4280452" y="3403647"/>
              <a:ext cx="4766047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[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400" dirty="0" smtClean="0">
                  <a:sym typeface="Math C"/>
                </a:rPr>
                <a:t>},</a:t>
              </a:r>
              <a:r>
                <a:rPr lang="en-US" sz="1400" dirty="0" smtClean="0"/>
                <a:t> 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[0,1],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[1,2]</a:t>
              </a:r>
              <a:r>
                <a:rPr lang="en-US" sz="1400" dirty="0" smtClean="0">
                  <a:sym typeface="Math C"/>
                </a:rPr>
                <a:t>},</a:t>
              </a:r>
              <a:endParaRPr lang="en-US" sz="1400" dirty="0"/>
            </a:p>
            <a:p>
              <a:r>
                <a:rPr lang="en-US" sz="1400" dirty="0"/>
                <a:t> 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 smtClean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[0,1],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400" dirty="0">
                  <a:sym typeface="Math C"/>
                </a:rPr>
                <a:t>},</a:t>
              </a:r>
              <a:r>
                <a:rPr lang="en-US" sz="1400" dirty="0"/>
                <a:t>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[0,1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],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400" dirty="0">
                  <a:sym typeface="Math C"/>
                </a:rPr>
                <a:t>},</a:t>
              </a:r>
            </a:p>
            <a:p>
              <a:r>
                <a:rPr lang="en-US" sz="1400" dirty="0"/>
                <a:t> 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0,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400" dirty="0" smtClean="0">
                  <a:sym typeface="Math C"/>
                </a:rPr>
                <a:t>},</a:t>
              </a:r>
              <a:r>
                <a:rPr lang="en-US" sz="1400" dirty="0" smtClean="0"/>
                <a:t> </a:t>
              </a:r>
              <a:r>
                <a:rPr lang="en-US" sz="1400" dirty="0"/>
                <a:t>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[1,2]</a:t>
              </a:r>
              <a:r>
                <a:rPr lang="en-US" sz="1400" dirty="0" smtClean="0">
                  <a:sym typeface="Math C"/>
                </a:rPr>
                <a:t>},</a:t>
              </a:r>
              <a:endParaRPr lang="en-US" sz="1400" dirty="0"/>
            </a:p>
            <a:p>
              <a:r>
                <a:rPr lang="en-US" sz="1400" dirty="0"/>
                <a:t> 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400" dirty="0">
                  <a:sym typeface="Math C"/>
                </a:rPr>
                <a:t>},</a:t>
              </a:r>
              <a:r>
                <a:rPr lang="en-US" sz="1400" dirty="0"/>
                <a:t>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400" dirty="0" smtClean="0">
                  <a:sym typeface="Math C"/>
                </a:rPr>
                <a:t>}</a:t>
              </a:r>
              <a:endParaRPr lang="en-US" sz="1400" dirty="0" smtClean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3479847"/>
              <a:ext cx="152400" cy="198590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loud Callout 9"/>
          <p:cNvSpPr/>
          <p:nvPr/>
        </p:nvSpPr>
        <p:spPr>
          <a:xfrm>
            <a:off x="5245495" y="1371600"/>
            <a:ext cx="2067528" cy="1318832"/>
          </a:xfrm>
          <a:prstGeom prst="cloudCallout">
            <a:avLst>
              <a:gd name="adj1" fmla="val -85042"/>
              <a:gd name="adj2" fmla="val 1670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Introducing:</a:t>
            </a:r>
          </a:p>
          <a:p>
            <a:pPr algn="ctr"/>
            <a:r>
              <a:rPr lang="en-US" dirty="0" smtClean="0">
                <a:sym typeface="Math B"/>
              </a:rPr>
              <a:t></a:t>
            </a:r>
            <a:r>
              <a:rPr lang="en-US" baseline="-25000" dirty="0" smtClean="0">
                <a:sym typeface="Math B"/>
              </a:rPr>
              <a:t>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43400" y="4338697"/>
            <a:ext cx="4931698" cy="919103"/>
            <a:chOff x="4267200" y="3403647"/>
            <a:chExt cx="4779299" cy="2062103"/>
          </a:xfrm>
        </p:grpSpPr>
        <p:sp>
          <p:nvSpPr>
            <p:cNvPr id="21" name="TextBox 20"/>
            <p:cNvSpPr txBox="1"/>
            <p:nvPr/>
          </p:nvSpPr>
          <p:spPr>
            <a:xfrm>
              <a:off x="4280452" y="3403647"/>
              <a:ext cx="4766047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[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400" dirty="0" smtClean="0">
                  <a:sym typeface="Math C"/>
                </a:rPr>
                <a:t>},</a:t>
              </a:r>
              <a:r>
                <a:rPr lang="en-US" sz="1400" dirty="0" smtClean="0"/>
                <a:t> 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[0,1],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[1,2]</a:t>
              </a:r>
              <a:r>
                <a:rPr lang="en-US" sz="1400" dirty="0" smtClean="0">
                  <a:sym typeface="Math C"/>
                </a:rPr>
                <a:t>},</a:t>
              </a:r>
              <a:endParaRPr lang="en-US" sz="1400" dirty="0"/>
            </a:p>
            <a:p>
              <a:r>
                <a:rPr lang="en-US" sz="1400" dirty="0"/>
                <a:t> 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 smtClean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[0,1],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400" dirty="0">
                  <a:sym typeface="Math C"/>
                </a:rPr>
                <a:t>},</a:t>
              </a:r>
              <a:r>
                <a:rPr lang="en-US" sz="1400" dirty="0"/>
                <a:t>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[0,1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],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400" dirty="0">
                  <a:sym typeface="Math C"/>
                </a:rPr>
                <a:t>},</a:t>
              </a:r>
            </a:p>
            <a:p>
              <a:r>
                <a:rPr lang="en-US" sz="1400" dirty="0"/>
                <a:t> 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0,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400" dirty="0" smtClean="0">
                  <a:sym typeface="Math C"/>
                </a:rPr>
                <a:t>},</a:t>
              </a:r>
              <a:r>
                <a:rPr lang="en-US" sz="1400" dirty="0" smtClean="0"/>
                <a:t> </a:t>
              </a:r>
              <a:r>
                <a:rPr lang="en-US" sz="1400" dirty="0"/>
                <a:t>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[1,2]</a:t>
              </a:r>
              <a:r>
                <a:rPr lang="en-US" sz="1400" dirty="0" smtClean="0">
                  <a:sym typeface="Math C"/>
                </a:rPr>
                <a:t>},</a:t>
              </a:r>
              <a:endParaRPr lang="en-US" sz="1400" dirty="0"/>
            </a:p>
            <a:p>
              <a:r>
                <a:rPr lang="en-US" sz="1400" dirty="0"/>
                <a:t> 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400" dirty="0">
                  <a:sym typeface="Math C"/>
                </a:rPr>
                <a:t>},</a:t>
              </a:r>
              <a:r>
                <a:rPr lang="en-US" sz="1400" dirty="0"/>
                <a:t>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400" dirty="0" smtClean="0">
                  <a:sym typeface="Math C"/>
                </a:rPr>
                <a:t>}</a:t>
              </a:r>
              <a:endParaRPr lang="en-US" sz="1400" dirty="0" smtClean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3479847"/>
              <a:ext cx="152400" cy="198590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loud Callout 9"/>
          <p:cNvSpPr/>
          <p:nvPr/>
        </p:nvSpPr>
        <p:spPr>
          <a:xfrm>
            <a:off x="5959938" y="990600"/>
            <a:ext cx="1610328" cy="937832"/>
          </a:xfrm>
          <a:prstGeom prst="cloudCallout">
            <a:avLst>
              <a:gd name="adj1" fmla="val -40039"/>
              <a:gd name="adj2" fmla="val 983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previous state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667000"/>
            <a:ext cx="489749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g’,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g0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  <a:r>
              <a:rPr lang="en-US" sz="1600" dirty="0" smtClean="0"/>
              <a:t>}</a:t>
            </a:r>
            <a:r>
              <a:rPr lang="en-US" sz="1600" dirty="0" smtClean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 smtClean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0</a:t>
            </a:r>
            <a:r>
              <a:rPr lang="en-US" sz="1600" dirty="0" smtClean="0">
                <a:sym typeface="Math C"/>
              </a:rPr>
              <a:t>},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g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’,g0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  <a:r>
              <a:rPr lang="en-US" sz="1600" dirty="0"/>
              <a:t>}</a:t>
            </a:r>
            <a:r>
              <a:rPr lang="en-US" sz="1600" dirty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0,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1</a:t>
            </a:r>
            <a:r>
              <a:rPr lang="en-US" sz="1600" dirty="0" smtClean="0">
                <a:sym typeface="Math C"/>
              </a:rPr>
              <a:t>},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{</a:t>
            </a:r>
            <a:r>
              <a:rPr lang="en-US" sz="1600" dirty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g0’</a:t>
            </a:r>
            <a:r>
              <a:rPr lang="en-US" sz="1600" dirty="0"/>
              <a:t>}</a:t>
            </a:r>
            <a:r>
              <a:rPr lang="en-US" sz="1600" dirty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0</a:t>
            </a:r>
            <a:r>
              <a:rPr lang="en-US" sz="1600" dirty="0">
                <a:sym typeface="Math C"/>
              </a:rPr>
              <a:t>},</a:t>
            </a:r>
            <a:r>
              <a:rPr lang="en-US" sz="1600" dirty="0"/>
              <a:t> {</a:t>
            </a:r>
            <a:r>
              <a:rPr lang="en-US" sz="1600" dirty="0">
                <a:solidFill>
                  <a:srgbClr val="FFFF00"/>
                </a:solidFill>
              </a:rPr>
              <a:t>g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’,g0’</a:t>
            </a:r>
            <a:r>
              <a:rPr lang="en-US" sz="1600" dirty="0" smtClean="0"/>
              <a:t>}</a:t>
            </a:r>
            <a:r>
              <a:rPr lang="en-US" sz="1600" dirty="0" smtClean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 0,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1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{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g0’</a:t>
            </a:r>
            <a:r>
              <a:rPr lang="en-US" sz="1600" dirty="0"/>
              <a:t>}</a:t>
            </a:r>
            <a:r>
              <a:rPr lang="en-US" sz="1600" dirty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0</a:t>
            </a:r>
            <a:r>
              <a:rPr lang="en-US" sz="1600" dirty="0">
                <a:sym typeface="Math C"/>
              </a:rPr>
              <a:t>},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g’,g0’</a:t>
            </a:r>
            <a:r>
              <a:rPr lang="en-US" sz="1600" dirty="0" smtClean="0"/>
              <a:t>}</a:t>
            </a:r>
            <a:r>
              <a:rPr lang="en-US" sz="1600" dirty="0" smtClean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 0,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1</a:t>
            </a:r>
            <a:r>
              <a:rPr lang="en-US" sz="1600" dirty="0">
                <a:sym typeface="Math C"/>
              </a:rPr>
              <a:t>},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{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g’,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g0’</a:t>
            </a:r>
            <a:r>
              <a:rPr lang="en-US" sz="1600" dirty="0"/>
              <a:t>}</a:t>
            </a:r>
            <a:r>
              <a:rPr lang="en-US" sz="1600" dirty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0</a:t>
            </a:r>
            <a:r>
              <a:rPr lang="en-US" sz="1600" dirty="0">
                <a:sym typeface="Math C"/>
              </a:rPr>
              <a:t>},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’,g0’</a:t>
            </a:r>
            <a:r>
              <a:rPr lang="en-US" sz="1600" dirty="0" smtClean="0"/>
              <a:t>}</a:t>
            </a:r>
            <a:r>
              <a:rPr lang="en-US" sz="1600" dirty="0" smtClean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 smtClean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 0,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1</a:t>
            </a:r>
            <a:r>
              <a:rPr lang="en-US" sz="1600" dirty="0" smtClean="0">
                <a:sym typeface="Math C"/>
              </a:rPr>
              <a:t>}]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51765" y="3810000"/>
                <a:ext cx="1095173" cy="52322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sym typeface="Math B"/>
                      </a:rPr>
                      <m:t> </m:t>
                    </m:r>
                  </m:oMath>
                </a14:m>
                <a:r>
                  <a:rPr lang="en-US" sz="2800" baseline="-25000" dirty="0">
                    <a:sym typeface="Math B"/>
                  </a:rPr>
                  <a:t>guard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65" y="3810000"/>
                <a:ext cx="1095173" cy="523220"/>
              </a:xfrm>
              <a:prstGeom prst="rect">
                <a:avLst/>
              </a:prstGeom>
              <a:blipFill rotWithShape="1">
                <a:blip r:embed="rId2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2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4876800"/>
            <a:ext cx="4955203" cy="1077218"/>
            <a:chOff x="4267200" y="4191000"/>
            <a:chExt cx="4955203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1000"/>
              <a:ext cx="49552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737047" y="5372100"/>
            <a:ext cx="153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419599" y="4876800"/>
            <a:ext cx="1981201" cy="3048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799" y="5125278"/>
            <a:ext cx="1981201" cy="3048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89782" y="5628861"/>
            <a:ext cx="2286001" cy="3048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5704871" y="1981200"/>
            <a:ext cx="2067528" cy="1318832"/>
          </a:xfrm>
          <a:prstGeom prst="cloudCallout">
            <a:avLst>
              <a:gd name="adj1" fmla="val -54755"/>
              <a:gd name="adj2" fmla="val 13840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Now lets try </a:t>
            </a:r>
            <a:r>
              <a:rPr lang="en-US" sz="2400" dirty="0" smtClean="0">
                <a:sym typeface="Math B"/>
              </a:rPr>
              <a:t></a:t>
            </a:r>
            <a:r>
              <a:rPr lang="en-US" sz="2400" baseline="-25000" dirty="0" err="1" smtClean="0">
                <a:sym typeface="Math B"/>
              </a:rPr>
              <a:t>eq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5562600"/>
            <a:ext cx="3505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4876800"/>
            <a:ext cx="4955203" cy="1077218"/>
            <a:chOff x="4267200" y="4191000"/>
            <a:chExt cx="4955203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1000"/>
              <a:ext cx="49552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 </a:t>
              </a:r>
              <a:r>
                <a:rPr lang="en-US" sz="1600" dirty="0" smtClean="0"/>
                <a:t>{}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600" dirty="0" smtClean="0">
                  <a:sym typeface="Math C"/>
                </a:rPr>
                <a:t>},</a:t>
              </a:r>
            </a:p>
            <a:p>
              <a:r>
                <a:rPr lang="en-US" sz="1600" dirty="0">
                  <a:sym typeface="Math C"/>
                </a:rPr>
                <a:t> </a:t>
              </a:r>
              <a:r>
                <a:rPr lang="en-US" sz="1600" dirty="0" smtClean="0"/>
                <a:t> 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 smtClean="0">
                  <a:sym typeface="Math C"/>
                </a:rPr>
                <a:t>},</a:t>
              </a:r>
              <a:r>
                <a:rPr lang="en-US" sz="1600" dirty="0" smtClean="0"/>
                <a:t> 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</a:t>
              </a:r>
              <a:endParaRPr lang="en-US" sz="1600" dirty="0" smtClean="0"/>
            </a:p>
            <a:p>
              <a:r>
                <a:rPr lang="en-US" sz="1600" dirty="0" smtClean="0"/>
                <a:t>  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},</a:t>
              </a:r>
              <a:r>
                <a:rPr lang="en-US" sz="1600" dirty="0" smtClean="0"/>
                <a:t> 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 smtClean="0">
                  <a:sym typeface="Math C"/>
                </a:rPr>
                <a:t>},</a:t>
              </a:r>
              <a:endParaRPr lang="en-US" sz="1600" dirty="0" smtClean="0"/>
            </a:p>
            <a:p>
              <a:r>
                <a:rPr lang="en-US" sz="1600" dirty="0" smtClean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737047" y="5372100"/>
            <a:ext cx="153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419599" y="5189883"/>
            <a:ext cx="4648201" cy="68209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3399" y="4876800"/>
            <a:ext cx="1524001" cy="3410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Characterize difference between two programs versions or establish their equivalence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5169184"/>
            <a:ext cx="2904962" cy="707886"/>
            <a:chOff x="4267200" y="4190999"/>
            <a:chExt cx="2904962" cy="1004324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0999"/>
              <a:ext cx="2904962" cy="1004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 </a:t>
              </a:r>
              <a:r>
                <a:rPr lang="en-US" sz="2000" dirty="0" smtClean="0"/>
                <a:t>{}</a:t>
              </a:r>
              <a:r>
                <a:rPr lang="en-US" sz="20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2000" dirty="0"/>
                <a:t>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2000" dirty="0" smtClean="0">
                  <a:sym typeface="Math C"/>
                </a:rPr>
                <a:t>},</a:t>
              </a:r>
            </a:p>
            <a:p>
              <a:r>
                <a:rPr lang="en-US" sz="2000" dirty="0" smtClean="0">
                  <a:sym typeface="Math C"/>
                </a:rPr>
                <a:t> </a:t>
              </a:r>
              <a:r>
                <a:rPr lang="en-US" sz="2000" dirty="0" smtClean="0"/>
                <a:t>  {}</a:t>
              </a:r>
              <a:r>
                <a:rPr lang="en-US" sz="20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 [0,1],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[0,2]</a:t>
              </a:r>
              <a:r>
                <a:rPr lang="en-US" sz="2000" dirty="0" smtClean="0">
                  <a:sym typeface="Math C"/>
                </a:rPr>
                <a:t>} ]</a:t>
              </a:r>
              <a:endParaRPr lang="en-US" sz="20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737047" y="5372100"/>
            <a:ext cx="1530152" cy="14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419599" y="5499250"/>
            <a:ext cx="2752562" cy="3410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Widening Disjunctive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keeping path information (guards)</a:t>
            </a:r>
          </a:p>
          <a:p>
            <a:r>
              <a:rPr lang="en-US" dirty="0" smtClean="0"/>
              <a:t>Precision depends of advancing on a single\all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5677"/>
            <a:ext cx="73152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rpc_uaddr2sockaddr ( const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uaddr_len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, …) {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...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if (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uaddr_len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sizeof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)) return 0;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</a:rPr>
              <a:t>if ( </a:t>
            </a:r>
            <a:r>
              <a:rPr lang="en-US" sz="1600" b="1" dirty="0" err="1" smtClean="0">
                <a:solidFill>
                  <a:srgbClr val="C00000"/>
                </a:solidFill>
                <a:latin typeface="Consolas"/>
              </a:rPr>
              <a:t>uaddr_len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</a:rPr>
              <a:t>’ &gt; </a:t>
            </a:r>
            <a:r>
              <a:rPr lang="en-US" sz="1600" b="1" dirty="0" err="1" smtClean="0">
                <a:solidFill>
                  <a:srgbClr val="C00000"/>
                </a:solidFill>
                <a:latin typeface="Consolas"/>
              </a:rPr>
              <a:t>sizeof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</a:rPr>
              <a:t> ( </a:t>
            </a:r>
            <a:r>
              <a:rPr lang="en-US" sz="1600" b="1" dirty="0" err="1" smtClean="0">
                <a:solidFill>
                  <a:srgbClr val="C00000"/>
                </a:solidFill>
                <a:latin typeface="Consolas"/>
              </a:rPr>
              <a:t>buf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</a:rPr>
              <a:t>’ ) - 2) return 0;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...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663077"/>
            <a:ext cx="73152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nsresult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nsGenericDOMDataNode</a:t>
            </a:r>
            <a:r>
              <a:rPr lang="en-US" sz="1600" b="1" dirty="0" smtClean="0"/>
              <a:t> :: </a:t>
            </a:r>
            <a:r>
              <a:rPr lang="en-US" sz="1600" b="1" dirty="0" err="1" smtClean="0"/>
              <a:t>SetTextInternal</a:t>
            </a:r>
            <a:r>
              <a:rPr lang="en-US" sz="1600" b="1" dirty="0" smtClean="0"/>
              <a:t> ( … ) {</a:t>
            </a:r>
          </a:p>
          <a:p>
            <a:r>
              <a:rPr lang="en-US" sz="1600" b="1" dirty="0" smtClean="0"/>
              <a:t>  PRInt32 </a:t>
            </a:r>
            <a:r>
              <a:rPr lang="en-US" sz="1600" b="1" dirty="0" err="1" smtClean="0"/>
              <a:t>newLength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textLength</a:t>
            </a:r>
            <a:r>
              <a:rPr lang="en-US" sz="1600" b="1" dirty="0" smtClean="0"/>
              <a:t> - </a:t>
            </a:r>
            <a:r>
              <a:rPr lang="en-US" sz="1600" b="1" dirty="0" err="1" smtClean="0"/>
              <a:t>aCount</a:t>
            </a:r>
            <a:r>
              <a:rPr lang="en-US" sz="1600" b="1" dirty="0" smtClean="0"/>
              <a:t> + </a:t>
            </a:r>
            <a:r>
              <a:rPr lang="en-US" sz="1600" b="1" dirty="0" err="1" smtClean="0"/>
              <a:t>aLength</a:t>
            </a:r>
            <a:r>
              <a:rPr lang="en-US" sz="1600" b="1" dirty="0" smtClean="0"/>
              <a:t> ;</a:t>
            </a:r>
          </a:p>
          <a:p>
            <a:r>
              <a:rPr lang="en-US" sz="1600" b="1" dirty="0" smtClean="0"/>
              <a:t>  </a:t>
            </a:r>
            <a:r>
              <a:rPr lang="en-US" sz="1600" b="1" dirty="0" err="1" smtClean="0"/>
              <a:t>PRUnichar</a:t>
            </a:r>
            <a:r>
              <a:rPr lang="en-US" sz="1600" b="1" dirty="0" smtClean="0"/>
              <a:t> * to = new </a:t>
            </a:r>
            <a:r>
              <a:rPr lang="en-US" sz="1600" b="1" dirty="0" err="1" smtClean="0"/>
              <a:t>PRUnichar</a:t>
            </a:r>
            <a:r>
              <a:rPr lang="en-US" sz="1600" b="1" dirty="0" smtClean="0"/>
              <a:t> [ </a:t>
            </a:r>
            <a:r>
              <a:rPr lang="en-US" sz="1600" b="1" dirty="0" err="1" smtClean="0"/>
              <a:t>newLength</a:t>
            </a:r>
            <a:r>
              <a:rPr lang="en-US" sz="1600" b="1" dirty="0" smtClean="0"/>
              <a:t> ];</a:t>
            </a:r>
          </a:p>
          <a:p>
            <a:r>
              <a:rPr lang="en-US" sz="1600" b="1" dirty="0" smtClean="0"/>
              <a:t>	...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  if ( (unsigned)(</a:t>
            </a:r>
            <a:r>
              <a:rPr lang="en-US" sz="1600" b="1" dirty="0" err="1" smtClean="0">
                <a:solidFill>
                  <a:srgbClr val="C00000"/>
                </a:solidFill>
              </a:rPr>
              <a:t>textLength</a:t>
            </a:r>
            <a:r>
              <a:rPr lang="en-US" sz="1600" b="1" dirty="0" smtClean="0">
                <a:solidFill>
                  <a:srgbClr val="C00000"/>
                </a:solidFill>
              </a:rPr>
              <a:t> - </a:t>
            </a:r>
            <a:r>
              <a:rPr lang="en-US" sz="1600" b="1" dirty="0" err="1" smtClean="0">
                <a:solidFill>
                  <a:srgbClr val="C00000"/>
                </a:solidFill>
              </a:rPr>
              <a:t>aCount</a:t>
            </a:r>
            <a:r>
              <a:rPr lang="en-US" sz="1600" b="1" dirty="0" smtClean="0">
                <a:solidFill>
                  <a:srgbClr val="C00000"/>
                </a:solidFill>
              </a:rPr>
              <a:t> + </a:t>
            </a:r>
            <a:r>
              <a:rPr lang="en-US" sz="1600" b="1" dirty="0" err="1" smtClean="0">
                <a:solidFill>
                  <a:srgbClr val="C00000"/>
                </a:solidFill>
              </a:rPr>
              <a:t>aLength</a:t>
            </a:r>
            <a:r>
              <a:rPr lang="en-US" sz="1600" b="1" dirty="0" smtClean="0">
                <a:solidFill>
                  <a:srgbClr val="C00000"/>
                </a:solidFill>
              </a:rPr>
              <a:t>) &gt; (1 &lt;&lt; 29))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	return NS_ERROR_DOM_DOMSTRING_SIZE_ERR;</a:t>
            </a:r>
          </a:p>
          <a:p>
            <a:r>
              <a:rPr lang="en-US" sz="1600" b="1" dirty="0" smtClean="0"/>
              <a:t>	…</a:t>
            </a:r>
          </a:p>
          <a:p>
            <a:r>
              <a:rPr lang="en-US" sz="1600" b="1" dirty="0" smtClean="0"/>
              <a:t>  </a:t>
            </a:r>
            <a:r>
              <a:rPr lang="en-US" sz="1600" b="1" dirty="0" err="1" smtClean="0"/>
              <a:t>memcpy</a:t>
            </a:r>
            <a:r>
              <a:rPr lang="en-US" sz="1600" b="1" dirty="0" smtClean="0"/>
              <a:t> (to + </a:t>
            </a:r>
            <a:r>
              <a:rPr lang="en-US" sz="1600" b="1" dirty="0" err="1" smtClean="0"/>
              <a:t>aOffset</a:t>
            </a:r>
            <a:r>
              <a:rPr lang="en-US" sz="1600" b="1" dirty="0" smtClean="0"/>
              <a:t> , </a:t>
            </a:r>
            <a:r>
              <a:rPr lang="en-US" sz="1600" b="1" dirty="0" err="1" smtClean="0"/>
              <a:t>aBuffer</a:t>
            </a:r>
            <a:r>
              <a:rPr lang="en-US" sz="1600" b="1" dirty="0" smtClean="0"/>
              <a:t> , </a:t>
            </a:r>
            <a:r>
              <a:rPr lang="en-US" sz="1600" b="1" dirty="0" err="1" smtClean="0"/>
              <a:t>aLength</a:t>
            </a:r>
            <a:r>
              <a:rPr lang="en-US" sz="1600" b="1" dirty="0" smtClean="0"/>
              <a:t> * </a:t>
            </a:r>
            <a:r>
              <a:rPr lang="en-US" sz="1600" b="1" dirty="0" err="1" smtClean="0"/>
              <a:t>sizeof</a:t>
            </a:r>
            <a:r>
              <a:rPr lang="en-US" sz="1600" b="1" dirty="0" smtClean="0"/>
              <a:t> ( </a:t>
            </a:r>
            <a:r>
              <a:rPr lang="en-US" sz="1600" b="1" dirty="0" err="1" smtClean="0"/>
              <a:t>PRUnichar</a:t>
            </a:r>
            <a:r>
              <a:rPr lang="en-US" sz="1600" b="1" dirty="0" smtClean="0"/>
              <a:t> ));</a:t>
            </a:r>
          </a:p>
          <a:p>
            <a:r>
              <a:rPr lang="en-US" sz="1600" b="1" dirty="0" smtClean="0"/>
              <a:t>	...</a:t>
            </a:r>
          </a:p>
          <a:p>
            <a:r>
              <a:rPr lang="en-US" sz="1600" b="1" dirty="0" smtClean="0"/>
              <a:t>}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3048000"/>
            <a:ext cx="2438400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Unicode MS"/>
                <a:ea typeface="Arial Unicode MS"/>
                <a:cs typeface="Arial Unicode MS"/>
              </a:rPr>
              <a:t>∆ = </a:t>
            </a:r>
            <a:r>
              <a:rPr lang="en-US" sz="1600" dirty="0" smtClean="0"/>
              <a:t>{40 &lt;</a:t>
            </a:r>
            <a:r>
              <a:rPr lang="en-US" sz="1600" dirty="0" err="1" smtClean="0"/>
              <a:t>uaddr_len</a:t>
            </a:r>
            <a:r>
              <a:rPr lang="en-US" sz="1600" dirty="0" smtClean="0"/>
              <a:t> &lt;=42}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6248400"/>
            <a:ext cx="5410200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Unicode MS"/>
                <a:ea typeface="Arial Unicode MS"/>
                <a:cs typeface="Arial Unicode MS"/>
              </a:rPr>
              <a:t>∆ = </a:t>
            </a:r>
            <a:r>
              <a:rPr lang="en-US" sz="1600" dirty="0" smtClean="0"/>
              <a:t>{(unsigned)(</a:t>
            </a:r>
            <a:r>
              <a:rPr lang="en-US" sz="1600" dirty="0" err="1" smtClean="0"/>
              <a:t>textLength</a:t>
            </a:r>
            <a:r>
              <a:rPr lang="en-US" sz="1600" dirty="0" smtClean="0"/>
              <a:t> - </a:t>
            </a:r>
            <a:r>
              <a:rPr lang="en-US" sz="1600" dirty="0" err="1" smtClean="0"/>
              <a:t>aCount</a:t>
            </a:r>
            <a:r>
              <a:rPr lang="en-US" sz="1600" dirty="0" smtClean="0"/>
              <a:t> + </a:t>
            </a:r>
            <a:r>
              <a:rPr lang="en-US" sz="1600" dirty="0" err="1" smtClean="0"/>
              <a:t>aLength</a:t>
            </a:r>
            <a:r>
              <a:rPr lang="en-US" sz="1600" dirty="0" smtClean="0"/>
              <a:t>) &gt; 536870912}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29374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Mozilla </a:t>
            </a:r>
            <a:r>
              <a:rPr lang="en-US" dirty="0" err="1" smtClean="0"/>
              <a:t>firefox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236345"/>
            <a:ext cx="443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net/</a:t>
            </a:r>
            <a:r>
              <a:rPr lang="en-US" dirty="0" err="1"/>
              <a:t>sunrpc</a:t>
            </a:r>
            <a:r>
              <a:rPr lang="en-US" dirty="0"/>
              <a:t>/</a:t>
            </a:r>
            <a:r>
              <a:rPr lang="en-US" dirty="0" err="1"/>
              <a:t>addr.c</a:t>
            </a:r>
            <a:r>
              <a:rPr lang="en-US" dirty="0"/>
              <a:t>  in Linux kernel v2.6.32-rc6</a:t>
            </a:r>
          </a:p>
        </p:txBody>
      </p:sp>
    </p:spTree>
    <p:extLst>
      <p:ext uri="{BB962C8B-B14F-4D97-AF65-F5344CB8AC3E}">
        <p14:creationId xmlns:p14="http://schemas.microsoft.com/office/powerpoint/2010/main" val="19249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coreutils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 6.10 vs. 6.11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304800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input_position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char_to_clump</a:t>
            </a:r>
            <a:r>
              <a:rPr lang="en-US" dirty="0"/>
              <a:t>(char c)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</a:t>
            </a:r>
            <a:r>
              <a:rPr lang="en-US" dirty="0" err="1"/>
              <a:t>input_position</a:t>
            </a:r>
            <a:r>
              <a:rPr lang="en-US" dirty="0"/>
              <a:t> += width;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return chars;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751886"/>
            <a:ext cx="4876800" cy="4524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input_position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char_to_clump</a:t>
            </a:r>
            <a:r>
              <a:rPr lang="en-US" dirty="0"/>
              <a:t>'(char c)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if (width &lt; 0 &amp;&amp; </a:t>
            </a:r>
            <a:r>
              <a:rPr lang="en-US" dirty="0" err="1"/>
              <a:t>input_position</a:t>
            </a:r>
            <a:r>
              <a:rPr lang="en-US" dirty="0"/>
              <a:t> == 0) {</a:t>
            </a:r>
          </a:p>
          <a:p>
            <a:r>
              <a:rPr lang="en-US" dirty="0"/>
              <a:t>      chars = 0;</a:t>
            </a:r>
          </a:p>
          <a:p>
            <a:r>
              <a:rPr lang="en-US" dirty="0"/>
              <a:t>      </a:t>
            </a:r>
            <a:r>
              <a:rPr lang="en-US" dirty="0" err="1"/>
              <a:t>input_position</a:t>
            </a:r>
            <a:r>
              <a:rPr lang="en-US" dirty="0"/>
              <a:t> = 0;</a:t>
            </a:r>
          </a:p>
          <a:p>
            <a:r>
              <a:rPr lang="en-US" dirty="0"/>
              <a:t>  } else if (width &lt; 0 &amp;&amp; </a:t>
            </a:r>
            <a:r>
              <a:rPr lang="en-US" dirty="0" err="1"/>
              <a:t>input_position</a:t>
            </a:r>
            <a:r>
              <a:rPr lang="en-US" dirty="0"/>
              <a:t> &lt;= -width) {</a:t>
            </a:r>
          </a:p>
          <a:p>
            <a:r>
              <a:rPr lang="en-US" dirty="0"/>
              <a:t>    </a:t>
            </a:r>
            <a:r>
              <a:rPr lang="en-US" dirty="0" err="1"/>
              <a:t>input_position</a:t>
            </a:r>
            <a:r>
              <a:rPr lang="en-US" dirty="0"/>
              <a:t> = 0;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</a:t>
            </a:r>
            <a:r>
              <a:rPr lang="en-US" dirty="0" err="1"/>
              <a:t>input_position</a:t>
            </a:r>
            <a:r>
              <a:rPr lang="en-US" dirty="0"/>
              <a:t> += width;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return chars;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84164"/>
              </p:ext>
            </p:extLst>
          </p:nvPr>
        </p:nvGraphicFramePr>
        <p:xfrm>
          <a:off x="838200" y="4800600"/>
          <a:ext cx="7543800" cy="1691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34986"/>
                <a:gridCol w="2604407"/>
                <a:gridCol w="2604407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 smtClean="0">
                          <a:effectLst/>
                        </a:rPr>
                        <a:t>σ1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 smtClean="0">
                          <a:effectLst/>
                        </a:rPr>
                        <a:t>σ</a:t>
                      </a:r>
                      <a:r>
                        <a:rPr lang="en-US" sz="1800" b="1" u="none" strike="noStrike" dirty="0" smtClean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 smtClean="0">
                          <a:effectLst/>
                        </a:rPr>
                        <a:t>σ</a:t>
                      </a:r>
                      <a:r>
                        <a:rPr lang="en-US" sz="1800" b="1" u="none" strike="noStrike" dirty="0" smtClean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input_position0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input_position0 &lt; -width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input_position0 &lt; -width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chars’ =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input_position0 &lt;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input_position0 &gt;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 = 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input_position</a:t>
                      </a:r>
                      <a:r>
                        <a:rPr lang="en-US" sz="1800" u="none" strike="noStrike" dirty="0">
                          <a:effectLst/>
                        </a:rPr>
                        <a:t>’ =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input_position’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 &lt; 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 &lt; 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 &gt; 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input_position’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width &lt;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input_position</a:t>
                      </a:r>
                      <a:r>
                        <a:rPr lang="en-US" sz="1800" u="none" strike="noStrike" dirty="0">
                          <a:effectLst/>
                        </a:rPr>
                        <a:t> &lt;=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81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coreutils</a:t>
            </a:r>
            <a:r>
              <a:rPr lang="en-US" sz="3600" dirty="0" smtClean="0"/>
              <a:t> md5sum 6.10 vs. 6.11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4191000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bool</a:t>
            </a:r>
            <a:r>
              <a:rPr lang="en-US" dirty="0"/>
              <a:t> bsd_split_3 (char *s,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s_len</a:t>
            </a:r>
            <a:r>
              <a:rPr lang="en-US" dirty="0"/>
              <a:t>,...)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s_len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s_len</a:t>
            </a:r>
            <a:r>
              <a:rPr lang="en-US" dirty="0"/>
              <a:t> - 1;</a:t>
            </a:r>
          </a:p>
          <a:p>
            <a:r>
              <a:rPr lang="en-US" dirty="0"/>
              <a:t>  while (</a:t>
            </a:r>
            <a:r>
              <a:rPr lang="en-US" dirty="0" err="1"/>
              <a:t>i</a:t>
            </a:r>
            <a:r>
              <a:rPr lang="en-US" dirty="0"/>
              <a:t> &amp;&amp; s[</a:t>
            </a:r>
            <a:r>
              <a:rPr lang="en-US" dirty="0" err="1"/>
              <a:t>i</a:t>
            </a:r>
            <a:r>
              <a:rPr lang="en-US" dirty="0"/>
              <a:t>] != ')') { </a:t>
            </a:r>
            <a:r>
              <a:rPr lang="en-US" b="1" dirty="0" smtClean="0"/>
              <a:t>(1)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b="1" dirty="0"/>
              <a:t>(2)</a:t>
            </a:r>
            <a:endParaRPr lang="en-US" dirty="0"/>
          </a:p>
          <a:p>
            <a:r>
              <a:rPr lang="en-US" dirty="0"/>
              <a:t>  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752600"/>
            <a:ext cx="41910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bool</a:t>
            </a:r>
            <a:r>
              <a:rPr lang="en-US" dirty="0"/>
              <a:t> bsd_split_3 (char *s,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s_len</a:t>
            </a:r>
            <a:r>
              <a:rPr lang="en-US" dirty="0"/>
              <a:t>,...)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s_len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 smtClean="0"/>
              <a:t>s_len</a:t>
            </a:r>
            <a:r>
              <a:rPr lang="en-US" dirty="0" smtClean="0"/>
              <a:t> </a:t>
            </a:r>
            <a:r>
              <a:rPr lang="en-US" dirty="0"/>
              <a:t>== 0)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/>
              <a:t>false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s_len</a:t>
            </a:r>
            <a:r>
              <a:rPr lang="en-US" dirty="0"/>
              <a:t> - 1;</a:t>
            </a:r>
          </a:p>
          <a:p>
            <a:r>
              <a:rPr lang="en-US" dirty="0"/>
              <a:t>  while (</a:t>
            </a:r>
            <a:r>
              <a:rPr lang="en-US" dirty="0" err="1"/>
              <a:t>i</a:t>
            </a:r>
            <a:r>
              <a:rPr lang="en-US" dirty="0"/>
              <a:t> &amp;&amp; s[</a:t>
            </a:r>
            <a:r>
              <a:rPr lang="en-US" dirty="0" err="1"/>
              <a:t>i</a:t>
            </a:r>
            <a:r>
              <a:rPr lang="en-US" dirty="0"/>
              <a:t>] != ')') { </a:t>
            </a:r>
            <a:r>
              <a:rPr lang="en-US" b="1" dirty="0" smtClean="0"/>
              <a:t>(1)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(2)</a:t>
            </a:r>
            <a:endParaRPr lang="en-US" b="1" dirty="0"/>
          </a:p>
          <a:p>
            <a:r>
              <a:rPr lang="en-US" dirty="0"/>
              <a:t>  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42833"/>
              </p:ext>
            </p:extLst>
          </p:nvPr>
        </p:nvGraphicFramePr>
        <p:xfrm>
          <a:off x="2095500" y="5257800"/>
          <a:ext cx="5676900" cy="1127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57136"/>
                <a:gridCol w="1862364"/>
                <a:gridCol w="20574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(1)</a:t>
                      </a:r>
                      <a:r>
                        <a:rPr lang="el-GR" sz="1800" b="1" u="none" strike="noStrike" dirty="0" smtClean="0">
                          <a:effectLst/>
                        </a:rPr>
                        <a:t>σ1</a:t>
                      </a:r>
                      <a:r>
                        <a:rPr lang="el-GR" sz="1800" b="1" u="none" strike="noStrike" dirty="0">
                          <a:effectLst/>
                        </a:rPr>
                        <a:t>: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(1)</a:t>
                      </a:r>
                      <a:r>
                        <a:rPr lang="el-GR" sz="1800" b="1" u="none" strike="noStrike" dirty="0" smtClean="0">
                          <a:effectLst/>
                        </a:rPr>
                        <a:t>σ2(</a:t>
                      </a:r>
                      <a:r>
                        <a:rPr lang="en-US" sz="1800" b="1" u="none" strike="noStrike" dirty="0">
                          <a:effectLst/>
                        </a:rPr>
                        <a:t>equivalent):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(2)</a:t>
                      </a:r>
                      <a:r>
                        <a:rPr lang="el-GR" sz="1800" b="1" u="none" strike="noStrike" dirty="0" smtClean="0">
                          <a:effectLst/>
                        </a:rPr>
                        <a:t>σ1(</a:t>
                      </a:r>
                      <a:r>
                        <a:rPr lang="en-US" sz="1800" b="1" u="none" strike="noStrike" dirty="0">
                          <a:effectLst/>
                        </a:rPr>
                        <a:t>equivalent):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s_len</a:t>
                      </a:r>
                      <a:r>
                        <a:rPr lang="en-US" sz="1800" u="none" strike="noStrike" dirty="0">
                          <a:effectLst/>
                        </a:rPr>
                        <a:t> =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s_len’ = s_len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s_len</a:t>
                      </a:r>
                      <a:r>
                        <a:rPr lang="en-US" sz="1800" u="none" strike="noStrike" dirty="0">
                          <a:effectLst/>
                        </a:rPr>
                        <a:t>’ = </a:t>
                      </a:r>
                      <a:r>
                        <a:rPr lang="en-US" sz="1800" u="none" strike="noStrike" dirty="0" err="1">
                          <a:effectLst/>
                        </a:rPr>
                        <a:t>s_len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s_len’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i’ = 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’ = </a:t>
                      </a:r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 ≤ 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s_len’ - 1 ≥ i’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s_len</a:t>
                      </a:r>
                      <a:r>
                        <a:rPr lang="en-US" sz="1800" u="none" strike="noStrike" dirty="0">
                          <a:effectLst/>
                        </a:rPr>
                        <a:t>’ - 1 ≥ </a:t>
                      </a:r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Coreutils</a:t>
            </a:r>
            <a:r>
              <a:rPr lang="en-US" dirty="0" smtClean="0"/>
              <a:t> 6.10 vs. 6.11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55</a:t>
            </a:fld>
            <a:endParaRPr lang="en-US">
              <a:solidFill>
                <a:srgbClr val="D6ECFF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21535"/>
              </p:ext>
            </p:extLst>
          </p:nvPr>
        </p:nvGraphicFramePr>
        <p:xfrm>
          <a:off x="5715000" y="1143000"/>
          <a:ext cx="3037417" cy="529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603250"/>
                <a:gridCol w="1587500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utility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#changed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chcon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chmod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chown</a:t>
                      </a:r>
                      <a:r>
                        <a:rPr lang="en-US" sz="1050" u="none" strike="noStrike" dirty="0" smtClean="0">
                          <a:effectLst/>
                        </a:rPr>
                        <a:t>-core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copy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pointers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cp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cp</a:t>
                      </a:r>
                      <a:r>
                        <a:rPr lang="en-US" sz="1050" u="none" strike="noStrike" dirty="0" smtClean="0">
                          <a:effectLst/>
                        </a:rPr>
                        <a:t>-core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dd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pointers,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refactoring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dircolors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strings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refactoring, </a:t>
                      </a:r>
                      <a:r>
                        <a:rPr lang="en-US" sz="1050" u="none" strike="noStrike" dirty="0">
                          <a:effectLst/>
                        </a:rPr>
                        <a:t>pointers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install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join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refactoring, </a:t>
                      </a:r>
                      <a:r>
                        <a:rPr lang="en-US" sz="1050" b="1" u="none" strike="noStrike" dirty="0" smtClean="0">
                          <a:effectLst/>
                        </a:rPr>
                        <a:t>integers</a:t>
                      </a:r>
                      <a:r>
                        <a:rPr lang="en-US" sz="1050" u="none" strike="noStrike" dirty="0" smtClean="0">
                          <a:effectLst/>
                        </a:rPr>
                        <a:t>, </a:t>
                      </a:r>
                      <a:r>
                        <a:rPr lang="en-US" sz="1050" u="none" strike="noStrike" dirty="0">
                          <a:effectLst/>
                        </a:rPr>
                        <a:t>pointers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ls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refactoring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md5sum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pointers, </a:t>
                      </a:r>
                      <a:r>
                        <a:rPr lang="en-US" sz="1050" b="1" u="none" strike="noStrike" dirty="0">
                          <a:effectLst/>
                        </a:rPr>
                        <a:t>integers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mkdir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mkfifo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pointers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mknode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mktemp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syntactic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paste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refactoring, strings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pr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integers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printenv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syntactic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ptx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refactoring, strings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remove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refactoring, pointers, </a:t>
                      </a:r>
                      <a:r>
                        <a:rPr lang="en-US" sz="1050" b="1" u="none" strike="noStrike" dirty="0">
                          <a:effectLst/>
                        </a:rPr>
                        <a:t>integers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rmdir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seq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refactoring, strings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setuidgid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sort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strings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split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strings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test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touch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1295400"/>
            <a:ext cx="4953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We chose </a:t>
            </a:r>
            <a:r>
              <a:rPr lang="en-US" dirty="0" err="1" smtClean="0"/>
              <a:t>coreutils</a:t>
            </a:r>
            <a:r>
              <a:rPr lang="en-US" dirty="0" smtClean="0"/>
              <a:t> as our benchmark</a:t>
            </a:r>
          </a:p>
          <a:p>
            <a:pPr lvl="1"/>
            <a:r>
              <a:rPr lang="en-US" dirty="0" smtClean="0"/>
              <a:t>real world</a:t>
            </a:r>
          </a:p>
          <a:p>
            <a:pPr lvl="1"/>
            <a:r>
              <a:rPr lang="en-US" dirty="0" smtClean="0"/>
              <a:t>challenging C code</a:t>
            </a:r>
          </a:p>
          <a:p>
            <a:pPr lvl="1"/>
            <a:r>
              <a:rPr lang="en-US" dirty="0" smtClean="0"/>
              <a:t>diverse</a:t>
            </a:r>
          </a:p>
          <a:p>
            <a:r>
              <a:rPr lang="en-US" dirty="0" smtClean="0"/>
              <a:t>Success for integers</a:t>
            </a:r>
          </a:p>
          <a:p>
            <a:r>
              <a:rPr lang="en-US" dirty="0" smtClean="0"/>
              <a:t>Much work to be done for other type domains</a:t>
            </a:r>
          </a:p>
          <a:p>
            <a:r>
              <a:rPr lang="en-US" dirty="0" err="1" smtClean="0"/>
              <a:t>Interprocedural</a:t>
            </a:r>
            <a:r>
              <a:rPr lang="en-US" dirty="0" smtClean="0"/>
              <a:t> is required.</a:t>
            </a:r>
          </a:p>
        </p:txBody>
      </p:sp>
    </p:spTree>
    <p:extLst>
      <p:ext uri="{BB962C8B-B14F-4D97-AF65-F5344CB8AC3E}">
        <p14:creationId xmlns:p14="http://schemas.microsoft.com/office/powerpoint/2010/main" val="26325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static analysis </a:t>
            </a:r>
          </a:p>
          <a:p>
            <a:pPr lvl="1"/>
            <a:r>
              <a:rPr lang="en-US" dirty="0" smtClean="0"/>
              <a:t>Characterize difference between similar programs</a:t>
            </a:r>
          </a:p>
          <a:p>
            <a:pPr lvl="1"/>
            <a:r>
              <a:rPr lang="en-US" dirty="0" smtClean="0"/>
              <a:t>Many applications for computed difference</a:t>
            </a:r>
          </a:p>
          <a:p>
            <a:r>
              <a:rPr lang="en-US" dirty="0" smtClean="0"/>
              <a:t>Key ideas that make this work</a:t>
            </a:r>
          </a:p>
          <a:p>
            <a:pPr lvl="1"/>
            <a:r>
              <a:rPr lang="en-US" dirty="0" smtClean="0"/>
              <a:t>Correlating program</a:t>
            </a:r>
          </a:p>
          <a:p>
            <a:pPr lvl="1"/>
            <a:r>
              <a:rPr lang="en-US" dirty="0" smtClean="0"/>
              <a:t>Correlating abstract domain</a:t>
            </a:r>
          </a:p>
          <a:p>
            <a:pPr lvl="2"/>
            <a:r>
              <a:rPr lang="en-US" dirty="0" smtClean="0"/>
              <a:t>Partially disjunctive based on equivalences </a:t>
            </a:r>
          </a:p>
          <a:p>
            <a:r>
              <a:rPr lang="en-US" dirty="0" smtClean="0"/>
              <a:t>Results over real-world patches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7772400" cy="9144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57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Limitations of current correlating </a:t>
            </a:r>
            <a:r>
              <a:rPr lang="en-US" sz="2800" dirty="0" smtClean="0"/>
              <a:t>technique</a:t>
            </a:r>
            <a:endParaRPr lang="en-US" sz="2800" dirty="0"/>
          </a:p>
          <a:p>
            <a:pPr lvl="1"/>
            <a:r>
              <a:rPr lang="en-US" sz="2400" dirty="0"/>
              <a:t>Static construction of correlating program - explore other methods for producing the correlating program e.g. using control flow graphs.</a:t>
            </a:r>
          </a:p>
          <a:p>
            <a:pPr lvl="1"/>
            <a:r>
              <a:rPr lang="en-US" sz="2400" dirty="0"/>
              <a:t>Dynamically (during analysis) creating program correlation, according to analysis data.</a:t>
            </a:r>
          </a:p>
          <a:p>
            <a:r>
              <a:rPr lang="en-US" sz="2800" dirty="0"/>
              <a:t>Definition of Difference</a:t>
            </a:r>
          </a:p>
          <a:p>
            <a:pPr lvl="1"/>
            <a:r>
              <a:rPr lang="en-US" sz="2400" dirty="0"/>
              <a:t>Extending the notion of difference beyond output equivalence.</a:t>
            </a:r>
          </a:p>
          <a:p>
            <a:pPr lvl="1"/>
            <a:r>
              <a:rPr lang="en-US" sz="2400" dirty="0"/>
              <a:t>Examining how patching a program affects it safety specification (i.e. assertions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Extending </a:t>
            </a:r>
            <a:r>
              <a:rPr lang="en-US" sz="3200" dirty="0"/>
              <a:t>Analysis Domain</a:t>
            </a:r>
          </a:p>
          <a:p>
            <a:pPr lvl="1"/>
            <a:r>
              <a:rPr lang="en-US" sz="2400" dirty="0"/>
              <a:t>Performing inter-procedural analysis using function summaries.</a:t>
            </a:r>
          </a:p>
          <a:p>
            <a:pPr lvl="1"/>
            <a:r>
              <a:rPr lang="en-US" sz="2400" dirty="0"/>
              <a:t>Detecting difference in float, pointer and heap data types.</a:t>
            </a:r>
          </a:p>
          <a:p>
            <a:pPr lvl="1"/>
            <a:r>
              <a:rPr lang="en-US" sz="2400" dirty="0"/>
              <a:t>Analyzing binary code.</a:t>
            </a:r>
          </a:p>
          <a:p>
            <a:r>
              <a:rPr lang="en-US" sz="3200" dirty="0"/>
              <a:t>Other Analysis Techniques</a:t>
            </a:r>
          </a:p>
          <a:p>
            <a:pPr lvl="1"/>
            <a:r>
              <a:rPr lang="en-US" sz="2400" dirty="0"/>
              <a:t>Using static results for directing symbolic execution to find differencing inputs.</a:t>
            </a:r>
          </a:p>
          <a:p>
            <a:pPr lvl="1"/>
            <a:r>
              <a:rPr lang="en-US" sz="2400" dirty="0"/>
              <a:t>Using </a:t>
            </a:r>
            <a:r>
              <a:rPr lang="en-US" sz="2400" dirty="0" err="1"/>
              <a:t>concolic</a:t>
            </a:r>
            <a:r>
              <a:rPr lang="en-US" sz="2400" dirty="0"/>
              <a:t> execution to find differencing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(Partial) </a:t>
            </a:r>
            <a:r>
              <a:rPr lang="en-US" dirty="0"/>
              <a:t>Equivalence </a:t>
            </a:r>
            <a:r>
              <a:rPr lang="en-US" dirty="0" smtClean="0"/>
              <a:t>checking</a:t>
            </a:r>
            <a:endParaRPr lang="en-US" dirty="0"/>
          </a:p>
          <a:p>
            <a:r>
              <a:rPr lang="en-US" dirty="0" smtClean="0"/>
              <a:t>Semantic diff</a:t>
            </a:r>
            <a:endParaRPr lang="en-US" dirty="0"/>
          </a:p>
          <a:p>
            <a:r>
              <a:rPr lang="en-US" dirty="0" smtClean="0"/>
              <a:t>Differential </a:t>
            </a:r>
            <a:r>
              <a:rPr lang="en-US" dirty="0"/>
              <a:t>contract </a:t>
            </a:r>
            <a:r>
              <a:rPr lang="en-US" dirty="0" smtClean="0"/>
              <a:t>checking</a:t>
            </a:r>
          </a:p>
          <a:p>
            <a:pPr lvl="1"/>
            <a:r>
              <a:rPr lang="en-US" dirty="0" smtClean="0"/>
              <a:t>Describing how specification changes between two programs.</a:t>
            </a:r>
            <a:endParaRPr lang="en-US" dirty="0"/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Patch debugging</a:t>
            </a:r>
            <a:endParaRPr lang="en-US" dirty="0"/>
          </a:p>
          <a:p>
            <a:r>
              <a:rPr lang="en-US" dirty="0" smtClean="0"/>
              <a:t>Synthesis </a:t>
            </a:r>
            <a:r>
              <a:rPr lang="en-US" dirty="0"/>
              <a:t>of attacks from </a:t>
            </a:r>
            <a:r>
              <a:rPr lang="en-US" dirty="0" smtClean="0"/>
              <a:t>patches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10200"/>
            <a:ext cx="723900" cy="62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correlate program using a textual algorithm</a:t>
            </a:r>
          </a:p>
          <a:p>
            <a:pPr lvl="1"/>
            <a:r>
              <a:rPr lang="en-US" dirty="0" smtClean="0"/>
              <a:t>But two programs can vastly differ in text and still do the same</a:t>
            </a:r>
          </a:p>
          <a:p>
            <a:r>
              <a:rPr lang="en-US" dirty="0" smtClean="0"/>
              <a:t>Using the program graph has better potential</a:t>
            </a:r>
          </a:p>
          <a:p>
            <a:pPr lvl="1"/>
            <a:r>
              <a:rPr lang="en-US" dirty="0" smtClean="0"/>
              <a:t>But don’t use standard graph equivalence algorithms</a:t>
            </a:r>
          </a:p>
          <a:p>
            <a:r>
              <a:rPr lang="en-US" dirty="0" smtClean="0"/>
              <a:t>Solution: Use the </a:t>
            </a:r>
            <a:r>
              <a:rPr lang="en-US" dirty="0"/>
              <a:t>CFG </a:t>
            </a:r>
            <a:r>
              <a:rPr lang="en-US" dirty="0" smtClean="0"/>
              <a:t>but focus on program properties</a:t>
            </a:r>
          </a:p>
          <a:p>
            <a:pPr lvl="1"/>
            <a:r>
              <a:rPr lang="en-US" dirty="0" smtClean="0"/>
              <a:t>Data dependencies</a:t>
            </a:r>
          </a:p>
          <a:p>
            <a:pPr lvl="1"/>
            <a:r>
              <a:rPr lang="en-US" dirty="0" smtClean="0"/>
              <a:t>Branch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Horwitz90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variable names, only address their data dependency</a:t>
            </a:r>
          </a:p>
          <a:p>
            <a:r>
              <a:rPr lang="en-US" dirty="0" smtClean="0"/>
              <a:t>Correlate instructions only if they reside under the same control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61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4114800"/>
            <a:ext cx="1524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x = 1;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167270" y="3962400"/>
            <a:ext cx="5062330" cy="1812235"/>
            <a:chOff x="3167270" y="3962400"/>
            <a:chExt cx="5062330" cy="1812235"/>
          </a:xfrm>
        </p:grpSpPr>
        <p:sp>
          <p:nvSpPr>
            <p:cNvPr id="12" name="Oval 11"/>
            <p:cNvSpPr/>
            <p:nvPr/>
          </p:nvSpPr>
          <p:spPr>
            <a:xfrm>
              <a:off x="4991100" y="5393635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1 </a:t>
              </a:r>
              <a:endParaRPr lang="en-US" sz="1200" b="1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7270" y="3962400"/>
              <a:ext cx="5062330" cy="1621735"/>
              <a:chOff x="3167270" y="3962400"/>
              <a:chExt cx="5062330" cy="162173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410200" y="3962400"/>
                <a:ext cx="8382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Entry</a:t>
                </a:r>
                <a:endParaRPr lang="en-US" sz="1200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10000" y="4724400"/>
                <a:ext cx="8382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x = 0</a:t>
                </a:r>
                <a:endParaRPr lang="en-US" sz="1200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991100" y="4712804"/>
                <a:ext cx="8382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if (b) </a:t>
                </a:r>
                <a:endParaRPr lang="en-US" sz="1200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019800" y="4724400"/>
                <a:ext cx="8382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y = x </a:t>
                </a:r>
                <a:endParaRPr lang="en-US" sz="1200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86600" y="4724400"/>
                <a:ext cx="11430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output(y) </a:t>
                </a:r>
                <a:endParaRPr lang="en-US" sz="1200" b="1" dirty="0"/>
              </a:p>
            </p:txBody>
          </p:sp>
          <p:cxnSp>
            <p:nvCxnSpPr>
              <p:cNvPr id="14" name="Straight Arrow Connector 13"/>
              <p:cNvCxnSpPr>
                <a:stCxn id="7" idx="2"/>
                <a:endCxn id="8" idx="7"/>
              </p:cNvCxnSpPr>
              <p:nvPr/>
            </p:nvCxnSpPr>
            <p:spPr>
              <a:xfrm flipH="1">
                <a:off x="4525448" y="4152900"/>
                <a:ext cx="884752" cy="627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3"/>
                <a:endCxn id="9" idx="0"/>
              </p:cNvCxnSpPr>
              <p:nvPr/>
            </p:nvCxnSpPr>
            <p:spPr>
              <a:xfrm flipH="1">
                <a:off x="5410200" y="4287604"/>
                <a:ext cx="122752" cy="425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5"/>
                <a:endCxn id="10" idx="0"/>
              </p:cNvCxnSpPr>
              <p:nvPr/>
            </p:nvCxnSpPr>
            <p:spPr>
              <a:xfrm>
                <a:off x="6125648" y="4287604"/>
                <a:ext cx="313252" cy="4367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6"/>
                <a:endCxn id="11" idx="0"/>
              </p:cNvCxnSpPr>
              <p:nvPr/>
            </p:nvCxnSpPr>
            <p:spPr>
              <a:xfrm>
                <a:off x="6248400" y="4152900"/>
                <a:ext cx="14097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9" idx="4"/>
                <a:endCxn id="12" idx="0"/>
              </p:cNvCxnSpPr>
              <p:nvPr/>
            </p:nvCxnSpPr>
            <p:spPr>
              <a:xfrm>
                <a:off x="5410200" y="5093804"/>
                <a:ext cx="0" cy="2998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8" idx="4"/>
                <a:endCxn id="10" idx="4"/>
              </p:cNvCxnSpPr>
              <p:nvPr/>
            </p:nvCxnSpPr>
            <p:spPr>
              <a:xfrm rot="16200000" flipH="1">
                <a:off x="5334000" y="4000500"/>
                <a:ext cx="12700" cy="2209800"/>
              </a:xfrm>
              <a:prstGeom prst="curvedConnector3">
                <a:avLst>
                  <a:gd name="adj1" fmla="val 8295654"/>
                </a:avLst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12" idx="6"/>
                <a:endCxn id="10" idx="4"/>
              </p:cNvCxnSpPr>
              <p:nvPr/>
            </p:nvCxnSpPr>
            <p:spPr>
              <a:xfrm flipV="1">
                <a:off x="5829300" y="5105400"/>
                <a:ext cx="609600" cy="478735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/>
              <p:cNvCxnSpPr>
                <a:stCxn id="10" idx="5"/>
                <a:endCxn id="11" idx="3"/>
              </p:cNvCxnSpPr>
              <p:nvPr/>
            </p:nvCxnSpPr>
            <p:spPr>
              <a:xfrm rot="16200000" flipH="1">
                <a:off x="6994618" y="4790234"/>
                <a:ext cx="12700" cy="518740"/>
              </a:xfrm>
              <a:prstGeom prst="curvedConnector3">
                <a:avLst>
                  <a:gd name="adj1" fmla="val 2239339"/>
                </a:avLst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Right Arrow 33"/>
              <p:cNvSpPr/>
              <p:nvPr/>
            </p:nvSpPr>
            <p:spPr>
              <a:xfrm>
                <a:off x="3167270" y="4914900"/>
                <a:ext cx="457200" cy="4787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7086600" y="5685183"/>
            <a:ext cx="1752600" cy="923330"/>
            <a:chOff x="7086600" y="5685183"/>
            <a:chExt cx="1752600" cy="92333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315200" y="5887278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6200000" flipH="1">
              <a:off x="7506680" y="5866724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086600" y="5685183"/>
              <a:ext cx="1752600" cy="923330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           control</a:t>
              </a:r>
            </a:p>
            <a:p>
              <a:r>
                <a:rPr lang="en-US" dirty="0" smtClean="0"/>
                <a:t>             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       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9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Horwitz90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43000"/>
            <a:ext cx="1524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x = 1;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014870" y="990600"/>
            <a:ext cx="5062330" cy="1812235"/>
            <a:chOff x="3014870" y="990600"/>
            <a:chExt cx="5062330" cy="1812235"/>
          </a:xfrm>
        </p:grpSpPr>
        <p:sp>
          <p:nvSpPr>
            <p:cNvPr id="7" name="Oval 6"/>
            <p:cNvSpPr/>
            <p:nvPr/>
          </p:nvSpPr>
          <p:spPr>
            <a:xfrm>
              <a:off x="5257800" y="990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Entry</a:t>
              </a:r>
              <a:endParaRPr lang="en-US" sz="1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1752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0</a:t>
              </a:r>
              <a:endParaRPr lang="en-US" sz="1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38700" y="1741004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if (b) </a:t>
              </a:r>
              <a:endParaRPr lang="en-US" sz="1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67400" y="1752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 = x </a:t>
              </a:r>
              <a:endParaRPr lang="en-US" sz="1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934200" y="1752600"/>
              <a:ext cx="11430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output(y) </a:t>
              </a:r>
              <a:endParaRPr lang="en-US" sz="12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838700" y="2421835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1 </a:t>
              </a:r>
              <a:endParaRPr lang="en-US" sz="1200" b="1" dirty="0"/>
            </a:p>
          </p:txBody>
        </p:sp>
        <p:cxnSp>
          <p:nvCxnSpPr>
            <p:cNvPr id="14" name="Straight Arrow Connector 13"/>
            <p:cNvCxnSpPr>
              <a:stCxn id="7" idx="2"/>
              <a:endCxn id="8" idx="7"/>
            </p:cNvCxnSpPr>
            <p:nvPr/>
          </p:nvCxnSpPr>
          <p:spPr>
            <a:xfrm flipH="1">
              <a:off x="4373048" y="1181100"/>
              <a:ext cx="884752" cy="62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9" idx="0"/>
            </p:cNvCxnSpPr>
            <p:nvPr/>
          </p:nvCxnSpPr>
          <p:spPr>
            <a:xfrm flipH="1">
              <a:off x="5257800" y="1315804"/>
              <a:ext cx="122752" cy="42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0"/>
            </p:cNvCxnSpPr>
            <p:nvPr/>
          </p:nvCxnSpPr>
          <p:spPr>
            <a:xfrm>
              <a:off x="5973248" y="1315804"/>
              <a:ext cx="313252" cy="43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11" idx="0"/>
            </p:cNvCxnSpPr>
            <p:nvPr/>
          </p:nvCxnSpPr>
          <p:spPr>
            <a:xfrm>
              <a:off x="6096000" y="1181100"/>
              <a:ext cx="14097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2" idx="0"/>
            </p:cNvCxnSpPr>
            <p:nvPr/>
          </p:nvCxnSpPr>
          <p:spPr>
            <a:xfrm>
              <a:off x="5257800" y="2122004"/>
              <a:ext cx="0" cy="29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4"/>
              <a:endCxn id="10" idx="4"/>
            </p:cNvCxnSpPr>
            <p:nvPr/>
          </p:nvCxnSpPr>
          <p:spPr>
            <a:xfrm rot="16200000" flipH="1">
              <a:off x="5181600" y="1028700"/>
              <a:ext cx="12700" cy="2209800"/>
            </a:xfrm>
            <a:prstGeom prst="curvedConnector3">
              <a:avLst>
                <a:gd name="adj1" fmla="val 8295654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2" idx="6"/>
              <a:endCxn id="10" idx="4"/>
            </p:cNvCxnSpPr>
            <p:nvPr/>
          </p:nvCxnSpPr>
          <p:spPr>
            <a:xfrm flipV="1">
              <a:off x="5676900" y="2133600"/>
              <a:ext cx="609600" cy="478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0" idx="5"/>
              <a:endCxn id="11" idx="3"/>
            </p:cNvCxnSpPr>
            <p:nvPr/>
          </p:nvCxnSpPr>
          <p:spPr>
            <a:xfrm rot="16200000" flipH="1">
              <a:off x="6842218" y="1818434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ight Arrow 33"/>
            <p:cNvSpPr/>
            <p:nvPr/>
          </p:nvSpPr>
          <p:spPr>
            <a:xfrm>
              <a:off x="3014870" y="1943100"/>
              <a:ext cx="457200" cy="478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95400" y="3863876"/>
            <a:ext cx="1524000" cy="2400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b="1" dirty="0" smtClean="0"/>
              <a:t>x = 2;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014870" y="3711476"/>
            <a:ext cx="5062330" cy="1812235"/>
            <a:chOff x="3014870" y="3711476"/>
            <a:chExt cx="5062330" cy="1812235"/>
          </a:xfrm>
        </p:grpSpPr>
        <p:sp>
          <p:nvSpPr>
            <p:cNvPr id="23" name="Oval 22"/>
            <p:cNvSpPr/>
            <p:nvPr/>
          </p:nvSpPr>
          <p:spPr>
            <a:xfrm>
              <a:off x="5257800" y="3711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Entry</a:t>
              </a:r>
              <a:endParaRPr lang="en-US" sz="12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4473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0</a:t>
              </a:r>
              <a:endParaRPr lang="en-US" sz="1200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838700" y="446188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if (b) </a:t>
              </a:r>
              <a:endParaRPr lang="en-US" sz="12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4473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 = x </a:t>
              </a:r>
              <a:endParaRPr lang="en-US" sz="12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934200" y="4473476"/>
              <a:ext cx="11430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output(y) </a:t>
              </a:r>
              <a:endParaRPr lang="en-US" sz="12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838700" y="5142711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x = 2 </a:t>
              </a:r>
              <a:endParaRPr lang="en-US" sz="1400" b="1" dirty="0"/>
            </a:p>
          </p:txBody>
        </p:sp>
        <p:cxnSp>
          <p:nvCxnSpPr>
            <p:cNvPr id="32" name="Straight Arrow Connector 31"/>
            <p:cNvCxnSpPr>
              <a:stCxn id="23" idx="2"/>
              <a:endCxn id="25" idx="7"/>
            </p:cNvCxnSpPr>
            <p:nvPr/>
          </p:nvCxnSpPr>
          <p:spPr>
            <a:xfrm flipH="1">
              <a:off x="4373048" y="3901976"/>
              <a:ext cx="884752" cy="62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3"/>
              <a:endCxn id="26" idx="0"/>
            </p:cNvCxnSpPr>
            <p:nvPr/>
          </p:nvCxnSpPr>
          <p:spPr>
            <a:xfrm flipH="1">
              <a:off x="5257800" y="4036680"/>
              <a:ext cx="122752" cy="42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5"/>
              <a:endCxn id="28" idx="0"/>
            </p:cNvCxnSpPr>
            <p:nvPr/>
          </p:nvCxnSpPr>
          <p:spPr>
            <a:xfrm>
              <a:off x="5973248" y="4036680"/>
              <a:ext cx="313252" cy="43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6"/>
              <a:endCxn id="29" idx="0"/>
            </p:cNvCxnSpPr>
            <p:nvPr/>
          </p:nvCxnSpPr>
          <p:spPr>
            <a:xfrm>
              <a:off x="6096000" y="3901976"/>
              <a:ext cx="14097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4"/>
              <a:endCxn id="30" idx="0"/>
            </p:cNvCxnSpPr>
            <p:nvPr/>
          </p:nvCxnSpPr>
          <p:spPr>
            <a:xfrm>
              <a:off x="5257800" y="4842880"/>
              <a:ext cx="0" cy="29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25" idx="4"/>
              <a:endCxn id="28" idx="4"/>
            </p:cNvCxnSpPr>
            <p:nvPr/>
          </p:nvCxnSpPr>
          <p:spPr>
            <a:xfrm rot="16200000" flipH="1">
              <a:off x="5181600" y="3749576"/>
              <a:ext cx="12700" cy="2209800"/>
            </a:xfrm>
            <a:prstGeom prst="curvedConnector3">
              <a:avLst>
                <a:gd name="adj1" fmla="val 8295654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0" idx="6"/>
              <a:endCxn id="28" idx="4"/>
            </p:cNvCxnSpPr>
            <p:nvPr/>
          </p:nvCxnSpPr>
          <p:spPr>
            <a:xfrm flipV="1">
              <a:off x="5676900" y="4854476"/>
              <a:ext cx="609600" cy="478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28" idx="5"/>
              <a:endCxn id="29" idx="3"/>
            </p:cNvCxnSpPr>
            <p:nvPr/>
          </p:nvCxnSpPr>
          <p:spPr>
            <a:xfrm rot="16200000" flipH="1">
              <a:off x="6842218" y="4539310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3014870" y="4663976"/>
              <a:ext cx="457200" cy="478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57600" y="697468"/>
            <a:ext cx="1875352" cy="3874532"/>
            <a:chOff x="3657600" y="697468"/>
            <a:chExt cx="1875352" cy="3874532"/>
          </a:xfrm>
        </p:grpSpPr>
        <p:sp>
          <p:nvSpPr>
            <p:cNvPr id="5" name="TextBox 4"/>
            <p:cNvSpPr txBox="1"/>
            <p:nvPr/>
          </p:nvSpPr>
          <p:spPr>
            <a:xfrm>
              <a:off x="3657600" y="4202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7600" y="145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80552" y="697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53000" y="1447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67469" y="3429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76361" y="416953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24400" y="1519293"/>
            <a:ext cx="2390164" cy="3726839"/>
            <a:chOff x="4724400" y="1519293"/>
            <a:chExt cx="2390164" cy="3726839"/>
          </a:xfrm>
        </p:grpSpPr>
        <p:sp>
          <p:nvSpPr>
            <p:cNvPr id="49" name="TextBox 48"/>
            <p:cNvSpPr txBox="1"/>
            <p:nvPr/>
          </p:nvSpPr>
          <p:spPr>
            <a:xfrm>
              <a:off x="4876800" y="4876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7400" y="422254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58000" y="42672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62164" y="1524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1200" y="1519293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4400" y="2221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2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Horwitz90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63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43000"/>
            <a:ext cx="1524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x = 1;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014870" y="990600"/>
            <a:ext cx="5062330" cy="1812235"/>
            <a:chOff x="3014870" y="990600"/>
            <a:chExt cx="5062330" cy="1812235"/>
          </a:xfrm>
        </p:grpSpPr>
        <p:sp>
          <p:nvSpPr>
            <p:cNvPr id="7" name="Oval 6"/>
            <p:cNvSpPr/>
            <p:nvPr/>
          </p:nvSpPr>
          <p:spPr>
            <a:xfrm>
              <a:off x="5257800" y="990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Entry</a:t>
              </a:r>
              <a:endParaRPr lang="en-US" sz="1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1752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0</a:t>
              </a:r>
              <a:endParaRPr lang="en-US" sz="1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38700" y="1741004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if (b) </a:t>
              </a:r>
              <a:endParaRPr lang="en-US" sz="1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67400" y="1752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 = x </a:t>
              </a:r>
              <a:endParaRPr lang="en-US" sz="1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934200" y="1752600"/>
              <a:ext cx="11430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output(y) </a:t>
              </a:r>
              <a:endParaRPr lang="en-US" sz="12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838700" y="2421835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1 </a:t>
              </a:r>
              <a:endParaRPr lang="en-US" sz="1200" b="1" dirty="0"/>
            </a:p>
          </p:txBody>
        </p:sp>
        <p:cxnSp>
          <p:nvCxnSpPr>
            <p:cNvPr id="14" name="Straight Arrow Connector 13"/>
            <p:cNvCxnSpPr>
              <a:stCxn id="7" idx="2"/>
              <a:endCxn id="8" idx="7"/>
            </p:cNvCxnSpPr>
            <p:nvPr/>
          </p:nvCxnSpPr>
          <p:spPr>
            <a:xfrm flipH="1">
              <a:off x="4373048" y="1181100"/>
              <a:ext cx="884752" cy="62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9" idx="0"/>
            </p:cNvCxnSpPr>
            <p:nvPr/>
          </p:nvCxnSpPr>
          <p:spPr>
            <a:xfrm flipH="1">
              <a:off x="5257800" y="1315804"/>
              <a:ext cx="122752" cy="42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0"/>
            </p:cNvCxnSpPr>
            <p:nvPr/>
          </p:nvCxnSpPr>
          <p:spPr>
            <a:xfrm>
              <a:off x="5973248" y="1315804"/>
              <a:ext cx="313252" cy="43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11" idx="0"/>
            </p:cNvCxnSpPr>
            <p:nvPr/>
          </p:nvCxnSpPr>
          <p:spPr>
            <a:xfrm>
              <a:off x="6096000" y="1181100"/>
              <a:ext cx="14097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2" idx="0"/>
            </p:cNvCxnSpPr>
            <p:nvPr/>
          </p:nvCxnSpPr>
          <p:spPr>
            <a:xfrm>
              <a:off x="5257800" y="2122004"/>
              <a:ext cx="0" cy="29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4"/>
              <a:endCxn id="10" idx="4"/>
            </p:cNvCxnSpPr>
            <p:nvPr/>
          </p:nvCxnSpPr>
          <p:spPr>
            <a:xfrm rot="16200000" flipH="1">
              <a:off x="5181600" y="1028700"/>
              <a:ext cx="12700" cy="2209800"/>
            </a:xfrm>
            <a:prstGeom prst="curvedConnector3">
              <a:avLst>
                <a:gd name="adj1" fmla="val 8295654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2" idx="6"/>
              <a:endCxn id="10" idx="4"/>
            </p:cNvCxnSpPr>
            <p:nvPr/>
          </p:nvCxnSpPr>
          <p:spPr>
            <a:xfrm flipV="1">
              <a:off x="5676900" y="2133600"/>
              <a:ext cx="609600" cy="478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0" idx="5"/>
              <a:endCxn id="11" idx="3"/>
            </p:cNvCxnSpPr>
            <p:nvPr/>
          </p:nvCxnSpPr>
          <p:spPr>
            <a:xfrm rot="16200000" flipH="1">
              <a:off x="6842218" y="1818434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ight Arrow 33"/>
            <p:cNvSpPr/>
            <p:nvPr/>
          </p:nvSpPr>
          <p:spPr>
            <a:xfrm>
              <a:off x="3014870" y="1943100"/>
              <a:ext cx="457200" cy="478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95400" y="3863876"/>
            <a:ext cx="1524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a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a = 1;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a;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014870" y="3711476"/>
            <a:ext cx="5062330" cy="1812235"/>
            <a:chOff x="3014870" y="3711476"/>
            <a:chExt cx="5062330" cy="1812235"/>
          </a:xfrm>
        </p:grpSpPr>
        <p:sp>
          <p:nvSpPr>
            <p:cNvPr id="23" name="Oval 22"/>
            <p:cNvSpPr/>
            <p:nvPr/>
          </p:nvSpPr>
          <p:spPr>
            <a:xfrm>
              <a:off x="5257800" y="3711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Entry</a:t>
              </a:r>
              <a:endParaRPr lang="en-US" sz="12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4473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 = 0</a:t>
              </a:r>
              <a:endParaRPr lang="en-US" sz="1200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838700" y="446188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if (b) </a:t>
              </a:r>
              <a:endParaRPr lang="en-US" sz="12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4473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 = a </a:t>
              </a:r>
              <a:endParaRPr lang="en-US" sz="12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934200" y="4473476"/>
              <a:ext cx="11430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output(y) </a:t>
              </a:r>
              <a:endParaRPr lang="en-US" sz="12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838700" y="5142711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 = 2 </a:t>
              </a:r>
              <a:endParaRPr lang="en-US" sz="1200" b="1" dirty="0"/>
            </a:p>
          </p:txBody>
        </p:sp>
        <p:cxnSp>
          <p:nvCxnSpPr>
            <p:cNvPr id="32" name="Straight Arrow Connector 31"/>
            <p:cNvCxnSpPr>
              <a:stCxn id="23" idx="2"/>
              <a:endCxn id="25" idx="7"/>
            </p:cNvCxnSpPr>
            <p:nvPr/>
          </p:nvCxnSpPr>
          <p:spPr>
            <a:xfrm flipH="1">
              <a:off x="4373048" y="3901976"/>
              <a:ext cx="884752" cy="62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3"/>
              <a:endCxn id="26" idx="0"/>
            </p:cNvCxnSpPr>
            <p:nvPr/>
          </p:nvCxnSpPr>
          <p:spPr>
            <a:xfrm flipH="1">
              <a:off x="5257800" y="4036680"/>
              <a:ext cx="122752" cy="42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5"/>
              <a:endCxn id="28" idx="0"/>
            </p:cNvCxnSpPr>
            <p:nvPr/>
          </p:nvCxnSpPr>
          <p:spPr>
            <a:xfrm>
              <a:off x="5973248" y="4036680"/>
              <a:ext cx="313252" cy="43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6"/>
              <a:endCxn id="29" idx="0"/>
            </p:cNvCxnSpPr>
            <p:nvPr/>
          </p:nvCxnSpPr>
          <p:spPr>
            <a:xfrm>
              <a:off x="6096000" y="3901976"/>
              <a:ext cx="14097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4"/>
              <a:endCxn id="30" idx="0"/>
            </p:cNvCxnSpPr>
            <p:nvPr/>
          </p:nvCxnSpPr>
          <p:spPr>
            <a:xfrm>
              <a:off x="5257800" y="4842880"/>
              <a:ext cx="0" cy="29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25" idx="4"/>
              <a:endCxn id="28" idx="4"/>
            </p:cNvCxnSpPr>
            <p:nvPr/>
          </p:nvCxnSpPr>
          <p:spPr>
            <a:xfrm rot="16200000" flipH="1">
              <a:off x="5181600" y="3749576"/>
              <a:ext cx="12700" cy="2209800"/>
            </a:xfrm>
            <a:prstGeom prst="curvedConnector3">
              <a:avLst>
                <a:gd name="adj1" fmla="val 8295654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0" idx="6"/>
              <a:endCxn id="28" idx="4"/>
            </p:cNvCxnSpPr>
            <p:nvPr/>
          </p:nvCxnSpPr>
          <p:spPr>
            <a:xfrm flipV="1">
              <a:off x="5676900" y="4854476"/>
              <a:ext cx="609600" cy="478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28" idx="5"/>
              <a:endCxn id="29" idx="3"/>
            </p:cNvCxnSpPr>
            <p:nvPr/>
          </p:nvCxnSpPr>
          <p:spPr>
            <a:xfrm rot="16200000" flipH="1">
              <a:off x="6842218" y="4539310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3014870" y="4663976"/>
              <a:ext cx="457200" cy="478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57600" y="697468"/>
            <a:ext cx="1875352" cy="3874532"/>
            <a:chOff x="3657600" y="697468"/>
            <a:chExt cx="1875352" cy="3874532"/>
          </a:xfrm>
        </p:grpSpPr>
        <p:sp>
          <p:nvSpPr>
            <p:cNvPr id="5" name="TextBox 4"/>
            <p:cNvSpPr txBox="1"/>
            <p:nvPr/>
          </p:nvSpPr>
          <p:spPr>
            <a:xfrm>
              <a:off x="3657600" y="4202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7600" y="145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80552" y="697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53000" y="1447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67469" y="3429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76361" y="416953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24400" y="1519293"/>
            <a:ext cx="2390164" cy="3726839"/>
            <a:chOff x="4724400" y="1519293"/>
            <a:chExt cx="2390164" cy="3726839"/>
          </a:xfrm>
        </p:grpSpPr>
        <p:sp>
          <p:nvSpPr>
            <p:cNvPr id="49" name="TextBox 48"/>
            <p:cNvSpPr txBox="1"/>
            <p:nvPr/>
          </p:nvSpPr>
          <p:spPr>
            <a:xfrm>
              <a:off x="4876800" y="4876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4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7400" y="422254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58000" y="42672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62164" y="1524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1200" y="1519293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4400" y="2221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5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Horwitz90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nodes are guaranteed to be semantically equivalent</a:t>
            </a:r>
          </a:p>
          <a:p>
            <a:pPr lvl="1"/>
            <a:r>
              <a:rPr lang="en-US" dirty="0" smtClean="0"/>
              <a:t>Can be used for correlation</a:t>
            </a:r>
          </a:p>
          <a:p>
            <a:pPr lvl="1"/>
            <a:r>
              <a:rPr lang="en-US" dirty="0" smtClean="0"/>
              <a:t>Furthermore – can be ignored!</a:t>
            </a:r>
          </a:p>
          <a:p>
            <a:pPr lvl="2"/>
            <a:r>
              <a:rPr lang="en-US" dirty="0" smtClean="0"/>
              <a:t>Direct the analysis towards locations with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Equivalence-Guided Correlation Refinement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65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16086"/>
            <a:ext cx="3947491" cy="2462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static void</a:t>
            </a:r>
          </a:p>
          <a:p>
            <a:r>
              <a:rPr lang="en-US" sz="1400" dirty="0" err="1"/>
              <a:t>print_numbers</a:t>
            </a:r>
            <a:r>
              <a:rPr lang="en-US" sz="1400" dirty="0"/>
              <a:t> (long first, long step, long last, </a:t>
            </a:r>
            <a:r>
              <a:rPr lang="en-US" sz="1400" dirty="0" smtClean="0"/>
              <a:t>...) {</a:t>
            </a:r>
            <a:endParaRPr lang="en-US" sz="1400" dirty="0"/>
          </a:p>
          <a:p>
            <a:r>
              <a:rPr lang="en-US" sz="1400" dirty="0" smtClean="0"/>
              <a:t>  long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nn-NO" sz="1400" dirty="0" smtClean="0"/>
              <a:t>  for </a:t>
            </a:r>
            <a:r>
              <a:rPr lang="nn-NO" sz="1400" dirty="0"/>
              <a:t>(i = 0; /* empty */; i++) {</a:t>
            </a:r>
          </a:p>
          <a:p>
            <a:r>
              <a:rPr lang="en-US" sz="1400" dirty="0" smtClean="0"/>
              <a:t>    long </a:t>
            </a:r>
            <a:r>
              <a:rPr lang="en-US" sz="1400" dirty="0"/>
              <a:t>x = first + </a:t>
            </a:r>
            <a:r>
              <a:rPr lang="en-US" sz="1400" dirty="0" err="1"/>
              <a:t>i</a:t>
            </a:r>
            <a:r>
              <a:rPr lang="en-US" sz="1400" dirty="0"/>
              <a:t> * step;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(step &lt; 0 ? x &lt; last : last &lt; x) break;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if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 smtClean="0"/>
              <a:t>)  </a:t>
            </a:r>
            <a:r>
              <a:rPr lang="en-US" sz="1400" dirty="0" err="1"/>
              <a:t>fputs</a:t>
            </a:r>
            <a:r>
              <a:rPr lang="en-US" sz="1400" dirty="0"/>
              <a:t> (separator, </a:t>
            </a:r>
            <a:r>
              <a:rPr lang="en-US" sz="1400" dirty="0" err="1"/>
              <a:t>stdout</a:t>
            </a:r>
            <a:r>
              <a:rPr lang="en-US" sz="1400" dirty="0"/>
              <a:t>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fmt</a:t>
            </a:r>
            <a:r>
              <a:rPr lang="en-US" sz="1400" dirty="0"/>
              <a:t>, x);</a:t>
            </a:r>
          </a:p>
          <a:p>
            <a:r>
              <a:rPr lang="en-US" sz="1400" dirty="0" smtClean="0"/>
              <a:t>  }</a:t>
            </a:r>
            <a:endParaRPr lang="en-US" sz="1400" dirty="0"/>
          </a:p>
          <a:p>
            <a:r>
              <a:rPr lang="en-US" sz="1400" dirty="0" smtClean="0"/>
              <a:t>  if </a:t>
            </a:r>
            <a:r>
              <a:rPr lang="en-US" sz="1400" dirty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 </a:t>
            </a:r>
            <a:r>
              <a:rPr lang="en-US" sz="1400" dirty="0" err="1" smtClean="0"/>
              <a:t>fputs</a:t>
            </a:r>
            <a:r>
              <a:rPr lang="en-US" sz="1400" dirty="0" smtClean="0"/>
              <a:t> </a:t>
            </a:r>
            <a:r>
              <a:rPr lang="en-US" sz="1400" dirty="0"/>
              <a:t>(terminator, </a:t>
            </a:r>
            <a:r>
              <a:rPr lang="en-US" sz="1400" dirty="0" err="1"/>
              <a:t>stdout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978464"/>
            <a:ext cx="4419600" cy="46166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static void</a:t>
            </a:r>
          </a:p>
          <a:p>
            <a:r>
              <a:rPr lang="en-US" sz="1400" dirty="0" err="1"/>
              <a:t>print_numbers</a:t>
            </a:r>
            <a:r>
              <a:rPr lang="en-US" sz="1400" dirty="0"/>
              <a:t> (long first, long step, long last, </a:t>
            </a:r>
            <a:r>
              <a:rPr lang="en-US" sz="1400" dirty="0" smtClean="0"/>
              <a:t>...) {</a:t>
            </a:r>
            <a:endParaRPr lang="en-US"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/>
              <a:t>out_of_range</a:t>
            </a:r>
            <a:r>
              <a:rPr lang="en-US" sz="1400" dirty="0"/>
              <a:t> = (step &lt; 0 ? first &lt; last : last &lt; first);</a:t>
            </a:r>
          </a:p>
          <a:p>
            <a:r>
              <a:rPr lang="en-US" sz="1400" dirty="0" smtClean="0"/>
              <a:t>  if (!</a:t>
            </a:r>
            <a:r>
              <a:rPr lang="en-US" sz="1400" dirty="0" err="1" smtClean="0"/>
              <a:t>out_of_range</a:t>
            </a:r>
            <a:r>
              <a:rPr lang="en-US" sz="1400" dirty="0"/>
              <a:t>) {</a:t>
            </a:r>
          </a:p>
          <a:p>
            <a:r>
              <a:rPr lang="en-US" sz="1400" dirty="0" smtClean="0"/>
              <a:t>    long </a:t>
            </a:r>
            <a:r>
              <a:rPr lang="en-US" sz="1400" dirty="0"/>
              <a:t>x = first;</a:t>
            </a:r>
          </a:p>
          <a:p>
            <a:r>
              <a:rPr lang="en-US" sz="1400" dirty="0" smtClean="0"/>
              <a:t>    long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nn-NO" sz="1400" dirty="0" smtClean="0"/>
              <a:t>    for </a:t>
            </a:r>
            <a:r>
              <a:rPr lang="nn-NO" sz="1400" dirty="0"/>
              <a:t>(i = 1; /* empty */ ; i++) 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fmt</a:t>
            </a:r>
            <a:r>
              <a:rPr lang="en-US" sz="1400" dirty="0"/>
              <a:t>, x);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if </a:t>
            </a:r>
            <a:r>
              <a:rPr lang="en-US" sz="1400" dirty="0"/>
              <a:t>(</a:t>
            </a:r>
            <a:r>
              <a:rPr lang="en-US" sz="1400" dirty="0" err="1"/>
              <a:t>out_of_range</a:t>
            </a:r>
            <a:r>
              <a:rPr lang="en-US" sz="1400" dirty="0"/>
              <a:t>) break;</a:t>
            </a:r>
          </a:p>
          <a:p>
            <a:r>
              <a:rPr lang="en-US" sz="1400" dirty="0" smtClean="0"/>
              <a:t>      x </a:t>
            </a:r>
            <a:r>
              <a:rPr lang="en-US" sz="1400" dirty="0"/>
              <a:t>= first + </a:t>
            </a:r>
            <a:r>
              <a:rPr lang="en-US" sz="1400" dirty="0" err="1"/>
              <a:t>i</a:t>
            </a:r>
            <a:r>
              <a:rPr lang="en-US" sz="1400" dirty="0"/>
              <a:t> * step;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out_of_range</a:t>
            </a:r>
            <a:r>
              <a:rPr lang="en-US" sz="1400" dirty="0" smtClean="0"/>
              <a:t> </a:t>
            </a:r>
            <a:r>
              <a:rPr lang="en-US" sz="1400" dirty="0"/>
              <a:t>= (step &lt; 0 ? x &lt; last : last &lt; x);</a:t>
            </a:r>
          </a:p>
          <a:p>
            <a:r>
              <a:rPr lang="en-US" sz="1400" dirty="0" smtClean="0"/>
              <a:t>      if </a:t>
            </a:r>
            <a:r>
              <a:rPr lang="en-US" sz="1400" dirty="0"/>
              <a:t>(</a:t>
            </a:r>
            <a:r>
              <a:rPr lang="en-US" sz="1400" dirty="0" err="1"/>
              <a:t>out_of_range</a:t>
            </a:r>
            <a:r>
              <a:rPr lang="en-US" sz="1400" dirty="0"/>
              <a:t>){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/>
              <a:t>print_extra_number</a:t>
            </a:r>
            <a:r>
              <a:rPr lang="en-US" sz="1400" dirty="0"/>
              <a:t> = false;</a:t>
            </a:r>
          </a:p>
          <a:p>
            <a:r>
              <a:rPr lang="en-US" sz="1400" dirty="0" smtClean="0"/>
              <a:t>         ... </a:t>
            </a:r>
            <a:r>
              <a:rPr lang="en-US" sz="1400" dirty="0"/>
              <a:t>// </a:t>
            </a:r>
            <a:r>
              <a:rPr lang="en-US" sz="1400" dirty="0" err="1"/>
              <a:t>print_extra_number</a:t>
            </a:r>
            <a:r>
              <a:rPr lang="en-US" sz="1400" dirty="0"/>
              <a:t> is decided here</a:t>
            </a:r>
          </a:p>
          <a:p>
            <a:r>
              <a:rPr lang="en-US" sz="1400" dirty="0" smtClean="0"/>
              <a:t>        if </a:t>
            </a:r>
            <a:r>
              <a:rPr lang="en-US" sz="1400" dirty="0"/>
              <a:t>(! </a:t>
            </a:r>
            <a:r>
              <a:rPr lang="en-US" sz="1400" dirty="0" err="1"/>
              <a:t>print_extra_number</a:t>
            </a:r>
            <a:r>
              <a:rPr lang="en-US" sz="1400" dirty="0"/>
              <a:t>) break;</a:t>
            </a:r>
          </a:p>
          <a:p>
            <a:r>
              <a:rPr lang="en-US" sz="1400" dirty="0" smtClean="0"/>
              <a:t>      }</a:t>
            </a:r>
            <a:endParaRPr lang="en-US" sz="1400" dirty="0"/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fputs</a:t>
            </a:r>
            <a:r>
              <a:rPr lang="en-US" sz="1400" dirty="0" smtClean="0"/>
              <a:t> </a:t>
            </a:r>
            <a:r>
              <a:rPr lang="en-US" sz="1400" dirty="0"/>
              <a:t>(separator, </a:t>
            </a:r>
            <a:r>
              <a:rPr lang="en-US" sz="1400" dirty="0" err="1"/>
              <a:t>stdout</a:t>
            </a:r>
            <a:r>
              <a:rPr lang="en-US" sz="1400" dirty="0"/>
              <a:t>);</a:t>
            </a:r>
          </a:p>
          <a:p>
            <a:r>
              <a:rPr lang="en-US" sz="1400" dirty="0" smtClean="0"/>
              <a:t>    }</a:t>
            </a:r>
            <a:endParaRPr lang="en-US" sz="1400" dirty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fputs</a:t>
            </a:r>
            <a:r>
              <a:rPr lang="en-US" sz="1400" dirty="0" smtClean="0"/>
              <a:t> </a:t>
            </a:r>
            <a:r>
              <a:rPr lang="en-US" sz="1400" dirty="0"/>
              <a:t>(terminator, </a:t>
            </a:r>
            <a:r>
              <a:rPr lang="en-US" sz="1400" dirty="0" err="1"/>
              <a:t>stdout</a:t>
            </a:r>
            <a:r>
              <a:rPr lang="en-US" sz="1400" dirty="0"/>
              <a:t>);</a:t>
            </a:r>
          </a:p>
          <a:p>
            <a:r>
              <a:rPr lang="en-US" sz="1400" dirty="0" smtClean="0"/>
              <a:t>   }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7322" y="362778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2590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2083 0.0555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01858 0.026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4 0.05555 L 0.0625 0.1222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7 0.02662 L -0.01024 0.1155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 0.12222 L 0.02917 0.155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0.12662 L 0.02309 0.0266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0.15555 L 0.0375 0.2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Currently: </a:t>
            </a:r>
            <a:r>
              <a:rPr lang="en-US" dirty="0" err="1" smtClean="0"/>
              <a:t>inlining</a:t>
            </a:r>
            <a:endParaRPr lang="en-US" dirty="0" smtClean="0"/>
          </a:p>
          <a:p>
            <a:pPr lvl="1"/>
            <a:r>
              <a:rPr lang="en-US" dirty="0" smtClean="0"/>
              <a:t>Works </a:t>
            </a:r>
            <a:r>
              <a:rPr lang="en-US" b="1" dirty="0" smtClean="0"/>
              <a:t>very</a:t>
            </a:r>
            <a:r>
              <a:rPr lang="en-US" dirty="0" smtClean="0"/>
              <a:t> well for differential</a:t>
            </a:r>
          </a:p>
          <a:p>
            <a:pPr lvl="2"/>
            <a:r>
              <a:rPr lang="en-US" dirty="0" smtClean="0"/>
              <a:t>Makes functions “reveal” everything</a:t>
            </a:r>
          </a:p>
          <a:p>
            <a:pPr lvl="2"/>
            <a:r>
              <a:rPr lang="en-US" dirty="0" smtClean="0"/>
              <a:t>Does not scale </a:t>
            </a:r>
          </a:p>
          <a:p>
            <a:r>
              <a:rPr lang="en-US" dirty="0" smtClean="0"/>
              <a:t>Call string approach?</a:t>
            </a:r>
          </a:p>
          <a:p>
            <a:pPr lvl="1"/>
            <a:r>
              <a:rPr lang="en-US" dirty="0" smtClean="0"/>
              <a:t>Jump to the </a:t>
            </a:r>
            <a:r>
              <a:rPr lang="en-US" dirty="0" err="1" smtClean="0"/>
              <a:t>callee</a:t>
            </a:r>
            <a:r>
              <a:rPr lang="en-US" dirty="0" smtClean="0"/>
              <a:t> – remember where you came from</a:t>
            </a:r>
          </a:p>
          <a:p>
            <a:r>
              <a:rPr lang="en-US" dirty="0" smtClean="0"/>
              <a:t>Functional approach?</a:t>
            </a:r>
          </a:p>
          <a:p>
            <a:pPr lvl="1"/>
            <a:r>
              <a:rPr lang="en-US" dirty="0" smtClean="0"/>
              <a:t>encode the call as a “super op”</a:t>
            </a:r>
          </a:p>
          <a:p>
            <a:pPr lvl="1"/>
            <a:r>
              <a:rPr lang="en-US" smtClean="0"/>
              <a:t>what </a:t>
            </a:r>
            <a:r>
              <a:rPr lang="en-US" dirty="0" smtClean="0"/>
              <a:t>if foo in P does not have a counterpart in P’?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Pointers, Heap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3886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0471" y="29718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31623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95600" y="2362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61367" y="2357503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0"/>
            <a:endCxn id="6" idx="4"/>
          </p:cNvCxnSpPr>
          <p:nvPr/>
        </p:nvCxnSpPr>
        <p:spPr>
          <a:xfrm flipH="1" flipV="1">
            <a:off x="1859071" y="3352800"/>
            <a:ext cx="198329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5" idx="7"/>
            <a:endCxn id="7" idx="3"/>
          </p:cNvCxnSpPr>
          <p:nvPr/>
        </p:nvCxnSpPr>
        <p:spPr>
          <a:xfrm flipV="1">
            <a:off x="2219045" y="3487504"/>
            <a:ext cx="514910" cy="454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7" idx="0"/>
            <a:endCxn id="8" idx="4"/>
          </p:cNvCxnSpPr>
          <p:nvPr/>
        </p:nvCxnSpPr>
        <p:spPr>
          <a:xfrm flipV="1">
            <a:off x="2895600" y="2743200"/>
            <a:ext cx="228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stCxn id="8" idx="2"/>
            <a:endCxn id="6" idx="6"/>
          </p:cNvCxnSpPr>
          <p:nvPr/>
        </p:nvCxnSpPr>
        <p:spPr>
          <a:xfrm flipH="1">
            <a:off x="2087671" y="2552700"/>
            <a:ext cx="807929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1859071" y="2743200"/>
            <a:ext cx="198329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5705755" y="37909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76257" y="28765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72000" y="3410521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49810" y="2548003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3104156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0"/>
            <a:endCxn id="21" idx="4"/>
          </p:cNvCxnSpPr>
          <p:nvPr/>
        </p:nvCxnSpPr>
        <p:spPr>
          <a:xfrm flipV="1">
            <a:off x="5934355" y="3257550"/>
            <a:ext cx="27050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20" idx="2"/>
            <a:endCxn id="22" idx="5"/>
          </p:cNvCxnSpPr>
          <p:nvPr/>
        </p:nvCxnSpPr>
        <p:spPr>
          <a:xfrm flipH="1" flipV="1">
            <a:off x="4962245" y="3735725"/>
            <a:ext cx="743510" cy="24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22" idx="0"/>
            <a:endCxn id="23" idx="4"/>
          </p:cNvCxnSpPr>
          <p:nvPr/>
        </p:nvCxnSpPr>
        <p:spPr>
          <a:xfrm flipV="1">
            <a:off x="4800600" y="2929003"/>
            <a:ext cx="277810" cy="481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23" idx="5"/>
            <a:endCxn id="21" idx="2"/>
          </p:cNvCxnSpPr>
          <p:nvPr/>
        </p:nvCxnSpPr>
        <p:spPr>
          <a:xfrm>
            <a:off x="5240055" y="2873207"/>
            <a:ext cx="736202" cy="193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endCxn id="24" idx="2"/>
          </p:cNvCxnSpPr>
          <p:nvPr/>
        </p:nvCxnSpPr>
        <p:spPr>
          <a:xfrm>
            <a:off x="6433457" y="3067050"/>
            <a:ext cx="576943" cy="2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60" name="Group 59"/>
          <p:cNvGrpSpPr/>
          <p:nvPr/>
        </p:nvGrpSpPr>
        <p:grpSpPr>
          <a:xfrm>
            <a:off x="1859071" y="2413300"/>
            <a:ext cx="5379929" cy="1798105"/>
            <a:chOff x="1859071" y="2413300"/>
            <a:chExt cx="5379929" cy="1798105"/>
          </a:xfrm>
        </p:grpSpPr>
        <p:cxnSp>
          <p:nvCxnSpPr>
            <p:cNvPr id="51" name="Curved Connector 50"/>
            <p:cNvCxnSpPr>
              <a:stCxn id="22" idx="3"/>
              <a:endCxn id="6" idx="4"/>
            </p:cNvCxnSpPr>
            <p:nvPr/>
          </p:nvCxnSpPr>
          <p:spPr>
            <a:xfrm rot="5400000" flipH="1">
              <a:off x="3057550" y="2154321"/>
              <a:ext cx="382925" cy="2779884"/>
            </a:xfrm>
            <a:prstGeom prst="curvedConnector3">
              <a:avLst>
                <a:gd name="adj1" fmla="val -74269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21" idx="2"/>
              <a:endCxn id="7" idx="6"/>
            </p:cNvCxnSpPr>
            <p:nvPr/>
          </p:nvCxnSpPr>
          <p:spPr>
            <a:xfrm rot="10800000" flipV="1">
              <a:off x="3124201" y="3067050"/>
              <a:ext cx="2852057" cy="285750"/>
            </a:xfrm>
            <a:prstGeom prst="curvedConnector3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24" idx="0"/>
              <a:endCxn id="8" idx="7"/>
            </p:cNvCxnSpPr>
            <p:nvPr/>
          </p:nvCxnSpPr>
          <p:spPr>
            <a:xfrm rot="16200000" flipV="1">
              <a:off x="4919343" y="784498"/>
              <a:ext cx="686160" cy="3953155"/>
            </a:xfrm>
            <a:prstGeom prst="curvedConnector3">
              <a:avLst>
                <a:gd name="adj1" fmla="val 141447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9" idx="7"/>
              <a:endCxn id="23" idx="1"/>
            </p:cNvCxnSpPr>
            <p:nvPr/>
          </p:nvCxnSpPr>
          <p:spPr>
            <a:xfrm rot="16200000" flipH="1">
              <a:off x="3538938" y="1225973"/>
              <a:ext cx="190500" cy="2565153"/>
            </a:xfrm>
            <a:prstGeom prst="curvedConnector3">
              <a:avLst>
                <a:gd name="adj1" fmla="val -149289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20" idx="3"/>
              <a:endCxn id="5" idx="5"/>
            </p:cNvCxnSpPr>
            <p:nvPr/>
          </p:nvCxnSpPr>
          <p:spPr>
            <a:xfrm rot="5400000">
              <a:off x="3948253" y="2386947"/>
              <a:ext cx="95250" cy="3553665"/>
            </a:xfrm>
            <a:prstGeom prst="curvedConnector3">
              <a:avLst>
                <a:gd name="adj1" fmla="val 398578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7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Pointers, Heap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68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3886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0471" y="29718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61367" y="2357503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1859071" y="2743200"/>
            <a:ext cx="198329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5705755" y="37909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76257" y="28765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3104156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0"/>
            <a:endCxn id="21" idx="4"/>
          </p:cNvCxnSpPr>
          <p:nvPr/>
        </p:nvCxnSpPr>
        <p:spPr>
          <a:xfrm flipV="1">
            <a:off x="5934355" y="3257550"/>
            <a:ext cx="270502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endCxn id="24" idx="2"/>
          </p:cNvCxnSpPr>
          <p:nvPr/>
        </p:nvCxnSpPr>
        <p:spPr>
          <a:xfrm>
            <a:off x="6433457" y="3067050"/>
            <a:ext cx="576943" cy="2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5" idx="0"/>
            <a:endCxn id="6" idx="4"/>
          </p:cNvCxnSpPr>
          <p:nvPr/>
        </p:nvCxnSpPr>
        <p:spPr>
          <a:xfrm flipH="1" flipV="1">
            <a:off x="1859071" y="3352800"/>
            <a:ext cx="198329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87671" y="2413299"/>
            <a:ext cx="5151330" cy="1663401"/>
            <a:chOff x="2087671" y="2413299"/>
            <a:chExt cx="5151330" cy="1663401"/>
          </a:xfrm>
        </p:grpSpPr>
        <p:cxnSp>
          <p:nvCxnSpPr>
            <p:cNvPr id="18" name="Curved Connector 17"/>
            <p:cNvCxnSpPr>
              <a:stCxn id="20" idx="1"/>
              <a:endCxn id="5" idx="6"/>
            </p:cNvCxnSpPr>
            <p:nvPr/>
          </p:nvCxnSpPr>
          <p:spPr>
            <a:xfrm rot="16200000" flipH="1" flipV="1">
              <a:off x="3914378" y="2218368"/>
              <a:ext cx="229954" cy="3486710"/>
            </a:xfrm>
            <a:prstGeom prst="curvedConnector4">
              <a:avLst>
                <a:gd name="adj1" fmla="val -99411"/>
                <a:gd name="adj2" fmla="val 50960"/>
              </a:avLst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1" idx="2"/>
              <a:endCxn id="6" idx="6"/>
            </p:cNvCxnSpPr>
            <p:nvPr/>
          </p:nvCxnSpPr>
          <p:spPr>
            <a:xfrm rot="10800000" flipV="1">
              <a:off x="2087671" y="3067050"/>
              <a:ext cx="3888586" cy="95250"/>
            </a:xfrm>
            <a:prstGeom prst="curvedConnector3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4" idx="0"/>
              <a:endCxn id="9" idx="7"/>
            </p:cNvCxnSpPr>
            <p:nvPr/>
          </p:nvCxnSpPr>
          <p:spPr>
            <a:xfrm rot="16200000" flipV="1">
              <a:off x="4449878" y="315034"/>
              <a:ext cx="690857" cy="4887388"/>
            </a:xfrm>
            <a:prstGeom prst="curvedConnector3">
              <a:avLst>
                <a:gd name="adj1" fmla="val 141166"/>
              </a:avLst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67200" y="2738503"/>
            <a:ext cx="38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4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Pointers, Heap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3886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0471" y="29718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31623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95600" y="2362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61367" y="2357503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0"/>
            <a:endCxn id="6" idx="4"/>
          </p:cNvCxnSpPr>
          <p:nvPr/>
        </p:nvCxnSpPr>
        <p:spPr>
          <a:xfrm flipH="1" flipV="1">
            <a:off x="1859071" y="3352800"/>
            <a:ext cx="198329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5" idx="7"/>
            <a:endCxn id="7" idx="3"/>
          </p:cNvCxnSpPr>
          <p:nvPr/>
        </p:nvCxnSpPr>
        <p:spPr>
          <a:xfrm flipV="1">
            <a:off x="2219045" y="3487504"/>
            <a:ext cx="514910" cy="454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7" idx="0"/>
            <a:endCxn id="8" idx="4"/>
          </p:cNvCxnSpPr>
          <p:nvPr/>
        </p:nvCxnSpPr>
        <p:spPr>
          <a:xfrm flipV="1">
            <a:off x="2895600" y="2743200"/>
            <a:ext cx="228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stCxn id="8" idx="2"/>
            <a:endCxn id="6" idx="6"/>
          </p:cNvCxnSpPr>
          <p:nvPr/>
        </p:nvCxnSpPr>
        <p:spPr>
          <a:xfrm flipH="1">
            <a:off x="2087671" y="2552700"/>
            <a:ext cx="807929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1859071" y="2743200"/>
            <a:ext cx="198329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5705755" y="37909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76257" y="28765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43400" y="3016473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49810" y="2548003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3104156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0"/>
            <a:endCxn id="21" idx="4"/>
          </p:cNvCxnSpPr>
          <p:nvPr/>
        </p:nvCxnSpPr>
        <p:spPr>
          <a:xfrm flipV="1">
            <a:off x="5934355" y="3257550"/>
            <a:ext cx="27050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20" idx="2"/>
            <a:endCxn id="33" idx="6"/>
          </p:cNvCxnSpPr>
          <p:nvPr/>
        </p:nvCxnSpPr>
        <p:spPr>
          <a:xfrm flipH="1">
            <a:off x="4852792" y="3981450"/>
            <a:ext cx="852963" cy="6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22" idx="0"/>
            <a:endCxn id="23" idx="2"/>
          </p:cNvCxnSpPr>
          <p:nvPr/>
        </p:nvCxnSpPr>
        <p:spPr>
          <a:xfrm flipV="1">
            <a:off x="4572000" y="2738503"/>
            <a:ext cx="277810" cy="277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23" idx="5"/>
            <a:endCxn id="21" idx="2"/>
          </p:cNvCxnSpPr>
          <p:nvPr/>
        </p:nvCxnSpPr>
        <p:spPr>
          <a:xfrm>
            <a:off x="5240055" y="2873207"/>
            <a:ext cx="736202" cy="193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endCxn id="24" idx="2"/>
          </p:cNvCxnSpPr>
          <p:nvPr/>
        </p:nvCxnSpPr>
        <p:spPr>
          <a:xfrm>
            <a:off x="6433457" y="3067050"/>
            <a:ext cx="576943" cy="2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4395592" y="3857625"/>
            <a:ext cx="457200" cy="381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33" idx="0"/>
            <a:endCxn id="22" idx="4"/>
          </p:cNvCxnSpPr>
          <p:nvPr/>
        </p:nvCxnSpPr>
        <p:spPr>
          <a:xfrm flipH="1" flipV="1">
            <a:off x="4572000" y="3397473"/>
            <a:ext cx="52192" cy="460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find these differences automatically?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Without running the program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(static)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Without missing differences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(sound)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77000" y="4355894"/>
            <a:ext cx="2514600" cy="2254456"/>
            <a:chOff x="2495550" y="3676650"/>
            <a:chExt cx="3162300" cy="2933700"/>
          </a:xfrm>
        </p:grpSpPr>
        <p:pic>
          <p:nvPicPr>
            <p:cNvPr id="1026" name="Picture 2" descr="http://student.ucr.edu/~schav014/runnin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038600"/>
              <a:ext cx="2209800" cy="2209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4" name="&quot;No&quot; Symbol 3"/>
            <p:cNvSpPr/>
            <p:nvPr/>
          </p:nvSpPr>
          <p:spPr>
            <a:xfrm>
              <a:off x="2495550" y="3676650"/>
              <a:ext cx="3162300" cy="2933700"/>
            </a:xfrm>
            <a:prstGeom prst="noSmoking">
              <a:avLst>
                <a:gd name="adj" fmla="val 5675"/>
              </a:avLst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8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Concolic</a:t>
            </a:r>
            <a:r>
              <a:rPr lang="en-US" sz="2800" dirty="0" smtClean="0"/>
              <a:t> Execution \ Binary Translation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S2E is a framework for </a:t>
            </a:r>
            <a:r>
              <a:rPr lang="en-US" dirty="0" err="1" smtClean="0"/>
              <a:t>concolic</a:t>
            </a:r>
            <a:r>
              <a:rPr lang="en-US" dirty="0" smtClean="0"/>
              <a:t> execution of binaries</a:t>
            </a:r>
          </a:p>
          <a:p>
            <a:r>
              <a:rPr lang="en-US" dirty="0" smtClean="0"/>
              <a:t>It offers a (partial) translation of binaries to LLVM bit code</a:t>
            </a:r>
          </a:p>
          <a:p>
            <a:r>
              <a:rPr lang="en-US" dirty="0" smtClean="0"/>
              <a:t>We want to use it to do differential analysis on binaries.</a:t>
            </a:r>
          </a:p>
          <a:p>
            <a:pPr lvl="1"/>
            <a:r>
              <a:rPr lang="en-US" dirty="0"/>
              <a:t>Requires: studying </a:t>
            </a:r>
            <a:r>
              <a:rPr lang="en-US" dirty="0" smtClean="0"/>
              <a:t>S2E</a:t>
            </a:r>
          </a:p>
          <a:p>
            <a:pPr lvl="1"/>
            <a:r>
              <a:rPr lang="en-US" dirty="0" smtClean="0"/>
              <a:t>Requires: porting the analysis to LLVM bit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i="1" dirty="0" smtClean="0"/>
              <a:t>output ≠ output’</a:t>
            </a:r>
            <a:r>
              <a:rPr lang="en-US" dirty="0" smtClean="0"/>
              <a:t> and compute weakest precondition from there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7772400" cy="9144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Godlin</a:t>
            </a:r>
            <a:r>
              <a:rPr lang="en-US" dirty="0" smtClean="0"/>
              <a:t> &amp; </a:t>
            </a:r>
            <a:r>
              <a:rPr lang="en-US" dirty="0" err="1" smtClean="0"/>
              <a:t>Strichman</a:t>
            </a:r>
            <a:r>
              <a:rPr lang="en-US" dirty="0" smtClean="0"/>
              <a:t> (CAV09)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a transformer predicate for each P,P’ and prove it using CBMC</a:t>
            </a:r>
          </a:p>
          <a:p>
            <a:r>
              <a:rPr lang="en-US" dirty="0" smtClean="0"/>
              <a:t>Proves equivalence of recursive functions, based on Hoare’s rule of recursion</a:t>
            </a:r>
          </a:p>
          <a:p>
            <a:pPr lvl="1"/>
            <a:r>
              <a:rPr lang="en-US" dirty="0" smtClean="0"/>
              <a:t>Basically assume that recursive calls maintain equivalence</a:t>
            </a:r>
          </a:p>
          <a:p>
            <a:r>
              <a:rPr lang="en-US" dirty="0" smtClean="0"/>
              <a:t>Aimed at </a:t>
            </a:r>
            <a:r>
              <a:rPr lang="en-US" dirty="0" smtClean="0">
                <a:solidFill>
                  <a:srgbClr val="FFFF00"/>
                </a:solidFill>
              </a:rPr>
              <a:t>equivalence</a:t>
            </a:r>
            <a:r>
              <a:rPr lang="en-US" dirty="0" smtClean="0"/>
              <a:t>, rather than </a:t>
            </a:r>
            <a:r>
              <a:rPr lang="en-US" dirty="0" smtClean="0">
                <a:solidFill>
                  <a:srgbClr val="FFFF00"/>
                </a:solidFill>
              </a:rPr>
              <a:t>difference</a:t>
            </a:r>
          </a:p>
          <a:p>
            <a:pPr lvl="1"/>
            <a:r>
              <a:rPr lang="en-US" dirty="0" smtClean="0"/>
              <a:t>also, the equivalence for the recursive calls does not always 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Godlin</a:t>
            </a:r>
            <a:r>
              <a:rPr lang="en-US" dirty="0"/>
              <a:t> &amp; </a:t>
            </a:r>
            <a:r>
              <a:rPr lang="en-US" dirty="0" err="1"/>
              <a:t>Strichman</a:t>
            </a:r>
            <a:r>
              <a:rPr lang="en-US" dirty="0"/>
              <a:t> (CAV09)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76" y="1524000"/>
            <a:ext cx="2286000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gcd1 ( </a:t>
            </a:r>
            <a:r>
              <a:rPr lang="en-US" sz="1600" dirty="0" err="1"/>
              <a:t>int</a:t>
            </a:r>
            <a:r>
              <a:rPr lang="en-US" sz="1600" dirty="0"/>
              <a:t> a , </a:t>
            </a:r>
            <a:r>
              <a:rPr lang="en-US" sz="1600" dirty="0" err="1"/>
              <a:t>int</a:t>
            </a:r>
            <a:r>
              <a:rPr lang="en-US" sz="1600" dirty="0"/>
              <a:t> b</a:t>
            </a:r>
            <a:r>
              <a:rPr lang="en-US" sz="1600" dirty="0" smtClean="0"/>
              <a:t>) {</a:t>
            </a:r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g ;</a:t>
            </a:r>
          </a:p>
          <a:p>
            <a:r>
              <a:rPr lang="pt-BR" sz="1600" dirty="0" smtClean="0"/>
              <a:t>  if (! b) {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g </a:t>
            </a:r>
            <a:r>
              <a:rPr lang="pt-BR" sz="1600" dirty="0"/>
              <a:t>= a ;</a:t>
            </a:r>
          </a:p>
          <a:p>
            <a:r>
              <a:rPr lang="en-US" sz="1600" dirty="0" smtClean="0"/>
              <a:t>  } else {</a:t>
            </a:r>
            <a:endParaRPr lang="en-US" sz="1600" dirty="0"/>
          </a:p>
          <a:p>
            <a:r>
              <a:rPr lang="en-US" sz="1600" dirty="0" smtClean="0"/>
              <a:t>    a </a:t>
            </a:r>
            <a:r>
              <a:rPr lang="en-US" sz="1600" dirty="0"/>
              <a:t>= </a:t>
            </a:r>
            <a:r>
              <a:rPr lang="en-US" sz="1600" dirty="0" err="1"/>
              <a:t>a%b</a:t>
            </a:r>
            <a:r>
              <a:rPr lang="en-US" sz="1600" dirty="0"/>
              <a:t> ;</a:t>
            </a:r>
          </a:p>
          <a:p>
            <a:r>
              <a:rPr lang="en-US" sz="1600" dirty="0" smtClean="0"/>
              <a:t>    g </a:t>
            </a:r>
            <a:r>
              <a:rPr lang="en-US" sz="1600" dirty="0"/>
              <a:t>= gcd1 (b , a 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}</a:t>
            </a:r>
            <a:endParaRPr lang="en-US" sz="1600" dirty="0"/>
          </a:p>
          <a:p>
            <a:r>
              <a:rPr lang="en-US" sz="1600" dirty="0" smtClean="0"/>
              <a:t>  return </a:t>
            </a:r>
            <a:r>
              <a:rPr lang="en-US" sz="1600" dirty="0"/>
              <a:t>g 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2362200" cy="2062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gcd2 ( </a:t>
            </a:r>
            <a:r>
              <a:rPr lang="fr-FR" sz="1600" dirty="0" err="1"/>
              <a:t>int</a:t>
            </a:r>
            <a:r>
              <a:rPr lang="fr-FR" sz="1600" dirty="0"/>
              <a:t> x , </a:t>
            </a:r>
            <a:r>
              <a:rPr lang="fr-FR" sz="1600" dirty="0" err="1"/>
              <a:t>int</a:t>
            </a:r>
            <a:r>
              <a:rPr lang="fr-FR" sz="1600" dirty="0"/>
              <a:t> y </a:t>
            </a:r>
            <a:r>
              <a:rPr lang="fr-FR" sz="1600" dirty="0" smtClean="0"/>
              <a:t>) {</a:t>
            </a:r>
          </a:p>
          <a:p>
            <a:r>
              <a:rPr lang="fr-FR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z ;</a:t>
            </a:r>
          </a:p>
          <a:p>
            <a:r>
              <a:rPr lang="en-US" sz="1600" dirty="0" smtClean="0"/>
              <a:t>  z </a:t>
            </a:r>
            <a:r>
              <a:rPr lang="en-US" sz="1600" dirty="0"/>
              <a:t>= x ;</a:t>
            </a:r>
          </a:p>
          <a:p>
            <a:r>
              <a:rPr lang="en-US" sz="1600" dirty="0" smtClean="0"/>
              <a:t>  if </a:t>
            </a:r>
            <a:r>
              <a:rPr lang="en-US" sz="1600" dirty="0"/>
              <a:t>( y </a:t>
            </a:r>
            <a:r>
              <a:rPr lang="en-US" sz="1600" i="1" dirty="0"/>
              <a:t>&gt; </a:t>
            </a:r>
            <a:r>
              <a:rPr lang="en-US" sz="1600" dirty="0"/>
              <a:t>0</a:t>
            </a:r>
            <a:r>
              <a:rPr lang="en-US" sz="1600" dirty="0" smtClean="0"/>
              <a:t>) {</a:t>
            </a:r>
            <a:endParaRPr lang="en-US" sz="1600" dirty="0"/>
          </a:p>
          <a:p>
            <a:r>
              <a:rPr lang="en-US" sz="1600" dirty="0" smtClean="0"/>
              <a:t>    z </a:t>
            </a:r>
            <a:r>
              <a:rPr lang="en-US" sz="1600" dirty="0"/>
              <a:t>= gcd2 (y , </a:t>
            </a:r>
            <a:r>
              <a:rPr lang="en-US" sz="1600" dirty="0" err="1"/>
              <a:t>z%y</a:t>
            </a:r>
            <a:r>
              <a:rPr lang="en-US" sz="1600" dirty="0"/>
              <a:t> ) 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  <a:p>
            <a:r>
              <a:rPr lang="en-US" sz="1600" dirty="0" smtClean="0"/>
              <a:t>  return z;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8800" y="38862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362200" y="42672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8006" y="38862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CBMC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9213" y="40502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CBMC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4572000"/>
            <a:ext cx="84157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gcd2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4572000"/>
            <a:ext cx="8271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gcd1</a:t>
            </a:r>
            <a:endParaRPr lang="en-US" sz="2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24000" y="53340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9884" y="2573366"/>
            <a:ext cx="419099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71701" y="3030379"/>
            <a:ext cx="419099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76400" y="5867400"/>
            <a:ext cx="5105400" cy="461665"/>
            <a:chOff x="1371600" y="5867400"/>
            <a:chExt cx="51054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2362200" y="5867400"/>
              <a:ext cx="41148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i="1" dirty="0">
                  <a:ea typeface="Arial Unicode MS"/>
                  <a:cs typeface="Arial Unicode MS"/>
                </a:rPr>
                <a:t>a=x</a:t>
              </a:r>
              <a:r>
                <a:rPr lang="en-US" sz="2400" i="1" dirty="0" smtClean="0"/>
                <a:t> </a:t>
              </a:r>
              <a:r>
                <a:rPr lang="en-US" sz="2400" i="1" dirty="0" smtClean="0">
                  <a:ea typeface="Arial Unicode MS"/>
                  <a:cs typeface="Arial Unicode MS"/>
                </a:rPr>
                <a:t>⋀ b=y ⋀ </a:t>
              </a:r>
              <a:r>
                <a:rPr lang="en-US" sz="2400" i="1" dirty="0" smtClean="0"/>
                <a:t>T</a:t>
              </a:r>
              <a:r>
                <a:rPr lang="en-US" sz="2400" i="1" baseline="-25000" dirty="0" smtClean="0"/>
                <a:t>gcd1 </a:t>
              </a:r>
              <a:r>
                <a:rPr lang="en-US" sz="2400" i="1" dirty="0" smtClean="0">
                  <a:ea typeface="Arial Unicode MS"/>
                  <a:cs typeface="Arial Unicode MS"/>
                </a:rPr>
                <a:t>⋀ </a:t>
              </a:r>
              <a:r>
                <a:rPr lang="en-US" sz="2400" i="1" dirty="0" smtClean="0"/>
                <a:t>T</a:t>
              </a:r>
              <a:r>
                <a:rPr lang="en-US" sz="2400" i="1" baseline="-25000" dirty="0" smtClean="0"/>
                <a:t>gcd2 </a:t>
              </a:r>
              <a:r>
                <a:rPr lang="en-US" sz="2400" i="1" dirty="0" smtClean="0">
                  <a:ea typeface="Arial Unicode MS"/>
                  <a:cs typeface="Arial Unicode MS"/>
                </a:rPr>
                <a:t>→ g=z</a:t>
              </a:r>
              <a:endParaRPr lang="en-US" sz="24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71600" y="591356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Prove: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798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/>
      <p:bldP spid="13" grpId="0" animBg="1"/>
      <p:bldP spid="14" grpId="0" animBg="1"/>
      <p:bldP spid="19" grpId="0" animBg="1"/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Pasareanu</a:t>
            </a:r>
            <a:r>
              <a:rPr lang="en-US" sz="3200" dirty="0" smtClean="0"/>
              <a:t> et. al (</a:t>
            </a:r>
            <a:r>
              <a:rPr lang="en-US" sz="3200" dirty="0">
                <a:solidFill>
                  <a:schemeClr val="tx2"/>
                </a:solidFill>
                <a:hlinkClick r:id="rId2"/>
              </a:rPr>
              <a:t>SIGSOFT FSE 2008</a:t>
            </a:r>
            <a:r>
              <a:rPr lang="en-US" sz="3200" dirty="0" smtClean="0"/>
              <a:t>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execution based technique</a:t>
            </a:r>
          </a:p>
          <a:p>
            <a:pPr lvl="1"/>
            <a:r>
              <a:rPr lang="en-US" dirty="0" smtClean="0"/>
              <a:t>Based on Java Pathfinder</a:t>
            </a:r>
          </a:p>
          <a:p>
            <a:r>
              <a:rPr lang="en-US" dirty="0" smtClean="0"/>
              <a:t>Idea: find syntactic differences in program and try to direct symbolic execution there</a:t>
            </a:r>
          </a:p>
          <a:p>
            <a:pPr lvl="1"/>
            <a:r>
              <a:rPr lang="en-US" dirty="0" smtClean="0"/>
              <a:t>In both programs by running P;P’</a:t>
            </a:r>
          </a:p>
          <a:p>
            <a:pPr lvl="2"/>
            <a:r>
              <a:rPr lang="en-US" dirty="0" smtClean="0"/>
              <a:t>Doesn’t really exploit program similarity</a:t>
            </a:r>
          </a:p>
          <a:p>
            <a:r>
              <a:rPr lang="en-US" dirty="0" smtClean="0"/>
              <a:t>Not sound.</a:t>
            </a:r>
          </a:p>
          <a:p>
            <a:pPr marL="454914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Engler</a:t>
            </a:r>
            <a:r>
              <a:rPr lang="en-US" dirty="0" smtClean="0"/>
              <a:t> &amp; Ramos (CAV11)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</a:t>
            </a:r>
            <a:r>
              <a:rPr lang="en-US" dirty="0"/>
              <a:t>execution based technique</a:t>
            </a:r>
          </a:p>
          <a:p>
            <a:r>
              <a:rPr lang="en-US" dirty="0" smtClean="0"/>
              <a:t>Uses KLEE</a:t>
            </a:r>
          </a:p>
          <a:p>
            <a:pPr lvl="1"/>
            <a:r>
              <a:rPr lang="en-US" dirty="0" smtClean="0"/>
              <a:t>Major advantage: allows checking equivalence of real C code with nested data structures</a:t>
            </a:r>
          </a:p>
          <a:p>
            <a:r>
              <a:rPr lang="en-US" dirty="0" smtClean="0"/>
              <a:t>Not sound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77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Formal Problem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A pair of programs P, P’</a:t>
            </a:r>
          </a:p>
          <a:p>
            <a:pPr lvl="2"/>
            <a:r>
              <a:rPr lang="en-US" dirty="0" smtClean="0"/>
              <a:t>That agree on the type of the input</a:t>
            </a:r>
          </a:p>
          <a:p>
            <a:pPr lvl="1"/>
            <a:r>
              <a:rPr lang="en-US" dirty="0"/>
              <a:t>Assume P’ = P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⊕</a:t>
            </a:r>
            <a:r>
              <a:rPr lang="en-US" dirty="0"/>
              <a:t>X with a patch </a:t>
            </a:r>
            <a:r>
              <a:rPr lang="en-US" dirty="0" smtClean="0"/>
              <a:t>X </a:t>
            </a:r>
            <a:endParaRPr lang="en-US" dirty="0" smtClean="0"/>
          </a:p>
          <a:p>
            <a:pPr lvl="2"/>
            <a:r>
              <a:rPr lang="en-US" dirty="0" smtClean="0"/>
              <a:t>Reduction </a:t>
            </a:r>
            <a:r>
              <a:rPr lang="en-US" dirty="0" smtClean="0"/>
              <a:t>in state size relies on </a:t>
            </a:r>
            <a:r>
              <a:rPr lang="en-US" dirty="0" smtClean="0"/>
              <a:t>similarity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Output  </a:t>
            </a:r>
          </a:p>
          <a:p>
            <a:pPr lvl="1"/>
            <a:r>
              <a:rPr lang="en-US" sz="2800" b="1" dirty="0" smtClean="0">
                <a:sym typeface="Math B"/>
              </a:rPr>
              <a:t></a:t>
            </a:r>
            <a:r>
              <a:rPr lang="en-US" sz="2800" b="1" baseline="30000" dirty="0" smtClean="0">
                <a:sym typeface="Math B"/>
              </a:rPr>
              <a:t> </a:t>
            </a:r>
            <a:r>
              <a:rPr lang="en-US" sz="2800" dirty="0" smtClean="0">
                <a:sym typeface="Math B"/>
              </a:rPr>
              <a:t>(P,P’) = different behaviors in P and </a:t>
            </a:r>
            <a:r>
              <a:rPr lang="en-US" sz="2800" dirty="0" smtClean="0">
                <a:sym typeface="Math B"/>
              </a:rPr>
              <a:t>P’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  <a:sym typeface="Math B"/>
              </a:rPr>
              <a:t>inputs</a:t>
            </a:r>
            <a:r>
              <a:rPr lang="en-US" dirty="0" smtClean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  <a:sym typeface="Math B"/>
              </a:rPr>
              <a:t> </a:t>
            </a:r>
            <a:r>
              <a:rPr lang="en-US" dirty="0" smtClean="0">
                <a:latin typeface="Arial Unicode MS"/>
                <a:ea typeface="Arial Unicode MS"/>
                <a:cs typeface="Arial Unicode MS"/>
                <a:sym typeface="Math B"/>
              </a:rPr>
              <a:t>that lead to </a:t>
            </a:r>
            <a:r>
              <a:rPr lang="en-US" b="1" dirty="0" smtClean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  <a:sym typeface="Math B"/>
              </a:rPr>
              <a:t>different output</a:t>
            </a:r>
          </a:p>
          <a:p>
            <a:pPr lvl="3"/>
            <a:r>
              <a:rPr lang="en-US" dirty="0" smtClean="0">
                <a:latin typeface="Arial Unicode MS"/>
                <a:ea typeface="Arial Unicode MS"/>
                <a:cs typeface="Arial Unicode MS"/>
                <a:sym typeface="Math B"/>
              </a:rPr>
              <a:t>partial</a:t>
            </a:r>
            <a:r>
              <a:rPr lang="en-US" dirty="0" smtClean="0">
                <a:latin typeface="Arial Unicode MS"/>
                <a:ea typeface="Arial Unicode MS"/>
                <a:cs typeface="Arial Unicode MS"/>
                <a:sym typeface="Math B"/>
              </a:rPr>
              <a:t>: if both (P,P’) terminate – they will produce different\equivalent </a:t>
            </a:r>
            <a:r>
              <a:rPr lang="en-US" dirty="0" smtClean="0">
                <a:latin typeface="Arial Unicode MS"/>
                <a:ea typeface="Arial Unicode MS"/>
                <a:cs typeface="Arial Unicode MS"/>
                <a:sym typeface="Math B"/>
              </a:rPr>
              <a:t>outputs</a:t>
            </a:r>
          </a:p>
          <a:p>
            <a:pPr lvl="3"/>
            <a:r>
              <a:rPr lang="en-US" dirty="0" smtClean="0">
                <a:latin typeface="Arial Unicode MS"/>
                <a:ea typeface="Arial Unicode MS"/>
                <a:cs typeface="Arial Unicode MS"/>
                <a:sym typeface="Math B"/>
              </a:rPr>
              <a:t>non-determinism is regarded as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ym typeface="Math B"/>
              </a:rPr>
              <a:t></a:t>
            </a:r>
            <a:r>
              <a:rPr lang="en-US" sz="3200" b="1" baseline="30000" dirty="0" smtClean="0">
                <a:sym typeface="Math B"/>
              </a:rPr>
              <a:t> </a:t>
            </a:r>
            <a:r>
              <a:rPr lang="en-US" sz="3200" dirty="0" smtClean="0">
                <a:sym typeface="Math B"/>
              </a:rPr>
              <a:t>(P,P’) may be unbounded </a:t>
            </a:r>
            <a:endParaRPr lang="en-US" sz="3200" dirty="0">
              <a:sym typeface="Math B"/>
            </a:endParaRPr>
          </a:p>
          <a:p>
            <a:pPr lvl="1"/>
            <a:r>
              <a:rPr lang="en-US" sz="2800" dirty="0" smtClean="0">
                <a:sym typeface="Math B"/>
              </a:rPr>
              <a:t>infinitely many inputs-outputs</a:t>
            </a:r>
          </a:p>
          <a:p>
            <a:pPr lvl="1"/>
            <a:endParaRPr lang="en-US" sz="2800" dirty="0" smtClean="0">
              <a:sym typeface="Math B"/>
            </a:endParaRPr>
          </a:p>
          <a:p>
            <a:endParaRPr lang="en-US" sz="3200" dirty="0" smtClean="0">
              <a:sym typeface="Math 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476" y="3124200"/>
            <a:ext cx="22860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foo(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x)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2*x;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124200"/>
            <a:ext cx="236220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foo’(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x)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if (x &lt; 0)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return -2 * x;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return 2 * x;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19445"/>
              </p:ext>
            </p:extLst>
          </p:nvPr>
        </p:nvGraphicFramePr>
        <p:xfrm>
          <a:off x="3733800" y="4876800"/>
          <a:ext cx="2209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6600"/>
                <a:gridCol w="736600"/>
              </a:tblGrid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foo'</a:t>
                      </a:r>
                      <a:endParaRPr lang="en-US" dirty="0"/>
                    </a:p>
                  </a:txBody>
                  <a:tcPr/>
                </a:tc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05476" y="5410200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Math B"/>
              </a:rPr>
              <a:t></a:t>
            </a:r>
            <a:r>
              <a:rPr lang="en-US" b="1" baseline="30000" dirty="0">
                <a:sym typeface="Math B"/>
              </a:rPr>
              <a:t> </a:t>
            </a:r>
            <a:r>
              <a:rPr lang="en-US" dirty="0" smtClean="0">
                <a:sym typeface="Math B"/>
              </a:rPr>
              <a:t>(</a:t>
            </a:r>
            <a:r>
              <a:rPr lang="en-US" dirty="0" err="1" smtClean="0">
                <a:sym typeface="Math B"/>
              </a:rPr>
              <a:t>foo,foo</a:t>
            </a:r>
            <a:r>
              <a:rPr lang="en-US" dirty="0" smtClean="0">
                <a:sym typeface="Math B"/>
              </a:rPr>
              <a:t>’) =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10887</TotalTime>
  <Words>8784</Words>
  <Application>Microsoft Office PowerPoint</Application>
  <PresentationFormat>On-screen Show (4:3)</PresentationFormat>
  <Paragraphs>1429</Paragraphs>
  <Slides>77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3" baseType="lpstr">
      <vt:lpstr>Arial</vt:lpstr>
      <vt:lpstr>Consolas</vt:lpstr>
      <vt:lpstr>Corbel</vt:lpstr>
      <vt:lpstr>Math B</vt:lpstr>
      <vt:lpstr>Courier New</vt:lpstr>
      <vt:lpstr>Math A</vt:lpstr>
      <vt:lpstr>Symbol</vt:lpstr>
      <vt:lpstr>Calibri</vt:lpstr>
      <vt:lpstr>Wingdings 3</vt:lpstr>
      <vt:lpstr>Cambria Math</vt:lpstr>
      <vt:lpstr>Wingdings 2</vt:lpstr>
      <vt:lpstr>Wingdings</vt:lpstr>
      <vt:lpstr>Math C</vt:lpstr>
      <vt:lpstr>Zed</vt:lpstr>
      <vt:lpstr>Arial Unicode MS</vt:lpstr>
      <vt:lpstr>1_Metro</vt:lpstr>
      <vt:lpstr>Differential program analysis </vt:lpstr>
      <vt:lpstr>Differential Analysis</vt:lpstr>
      <vt:lpstr>PowerPoint Presentation</vt:lpstr>
      <vt:lpstr>Motivating Example II</vt:lpstr>
      <vt:lpstr>Differential Analysis</vt:lpstr>
      <vt:lpstr>Applications</vt:lpstr>
      <vt:lpstr>Challenge</vt:lpstr>
      <vt:lpstr>Formal Problem Definition</vt:lpstr>
      <vt:lpstr>Challenge</vt:lpstr>
      <vt:lpstr>Addressing the Challenge</vt:lpstr>
      <vt:lpstr>Existing Approaches</vt:lpstr>
      <vt:lpstr>Our approach</vt:lpstr>
      <vt:lpstr>Naïve Attempt</vt:lpstr>
      <vt:lpstr>Equivalence under Abstraction</vt:lpstr>
      <vt:lpstr>Challenges</vt:lpstr>
      <vt:lpstr>Idea #1</vt:lpstr>
      <vt:lpstr>Product Program (P x P`)</vt:lpstr>
      <vt:lpstr>Sequential Composition: P;P’</vt:lpstr>
      <vt:lpstr>Correlated Analysis for P;P’</vt:lpstr>
      <vt:lpstr>Challenge</vt:lpstr>
      <vt:lpstr>Powerset of Intervals</vt:lpstr>
      <vt:lpstr>Powerset of Intervals Domain</vt:lpstr>
      <vt:lpstr>Idea #2</vt:lpstr>
      <vt:lpstr>Equivalence-based Abstraction</vt:lpstr>
      <vt:lpstr>P;P’ Inhibits Partial Disjunction </vt:lpstr>
      <vt:lpstr>Idea #3</vt:lpstr>
      <vt:lpstr>Correlating Program </vt:lpstr>
      <vt:lpstr>Complete Recipe</vt:lpstr>
      <vt:lpstr>Correlated Analysis for PP’</vt:lpstr>
      <vt:lpstr>Correlated Analysis for PP’</vt:lpstr>
      <vt:lpstr>Correlated Analysis for PP’</vt:lpstr>
      <vt:lpstr>Correlated Analysis for PP’</vt:lpstr>
      <vt:lpstr>P  P’ Construction</vt:lpstr>
      <vt:lpstr>P  P’ Construction</vt:lpstr>
      <vt:lpstr>P  P’ Construction</vt:lpstr>
      <vt:lpstr>P  P’ Construction</vt:lpstr>
      <vt:lpstr>P  P’ Limitation</vt:lpstr>
      <vt:lpstr>Correct P  P’ </vt:lpstr>
      <vt:lpstr>Challenge</vt:lpstr>
      <vt:lpstr>Widening</vt:lpstr>
      <vt:lpstr>Widening</vt:lpstr>
      <vt:lpstr>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Widening Disjunctive Domains</vt:lpstr>
      <vt:lpstr>Results</vt:lpstr>
      <vt:lpstr>coreutils pr 6.10 vs. 6.11</vt:lpstr>
      <vt:lpstr>coreutils md5sum 6.10 vs. 6.11</vt:lpstr>
      <vt:lpstr>Coreutils 6.10 vs. 6.11</vt:lpstr>
      <vt:lpstr>Summary</vt:lpstr>
      <vt:lpstr>Future Work</vt:lpstr>
      <vt:lpstr>Possible Directions</vt:lpstr>
      <vt:lpstr>Possible Directions</vt:lpstr>
      <vt:lpstr>Program Correlation</vt:lpstr>
      <vt:lpstr>Horwitz90</vt:lpstr>
      <vt:lpstr>Horwitz90</vt:lpstr>
      <vt:lpstr>Horwitz90</vt:lpstr>
      <vt:lpstr>Horwitz90</vt:lpstr>
      <vt:lpstr>Equivalence-Guided Correlation Refinement</vt:lpstr>
      <vt:lpstr>Inter-procedural Analysis</vt:lpstr>
      <vt:lpstr>Pointers, Heap data</vt:lpstr>
      <vt:lpstr>Pointers, Heap data</vt:lpstr>
      <vt:lpstr>Pointers, Heap data</vt:lpstr>
      <vt:lpstr>Concolic Execution \ Binary Translation</vt:lpstr>
      <vt:lpstr>Backward Analysis</vt:lpstr>
      <vt:lpstr>Related work</vt:lpstr>
      <vt:lpstr>Godlin &amp; Strichman (CAV09)</vt:lpstr>
      <vt:lpstr>Godlin &amp; Strichman (CAV09)</vt:lpstr>
      <vt:lpstr>Pasareanu et. al (SIGSOFT FSE 2008) </vt:lpstr>
      <vt:lpstr>Engler &amp; Ramos (CAV11)</vt:lpstr>
      <vt:lpstr>The End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program analysis</dc:title>
  <dc:creator>nimi</dc:creator>
  <cp:lastModifiedBy>nimi</cp:lastModifiedBy>
  <cp:revision>692</cp:revision>
  <cp:lastPrinted>2012-08-23T06:06:56Z</cp:lastPrinted>
  <dcterms:created xsi:type="dcterms:W3CDTF">2011-12-09T22:55:17Z</dcterms:created>
  <dcterms:modified xsi:type="dcterms:W3CDTF">2012-08-27T15:08:21Z</dcterms:modified>
</cp:coreProperties>
</file>