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sldIdLst>
    <p:sldId id="256" r:id="rId2"/>
    <p:sldId id="258" r:id="rId3"/>
    <p:sldId id="260" r:id="rId4"/>
    <p:sldId id="261" r:id="rId5"/>
    <p:sldId id="263" r:id="rId6"/>
    <p:sldId id="264" r:id="rId7"/>
    <p:sldId id="273" r:id="rId8"/>
    <p:sldId id="274" r:id="rId9"/>
    <p:sldId id="277" r:id="rId10"/>
    <p:sldId id="278" r:id="rId11"/>
    <p:sldId id="280" r:id="rId12"/>
    <p:sldId id="281" r:id="rId13"/>
    <p:sldId id="268" r:id="rId14"/>
    <p:sldId id="282" r:id="rId15"/>
    <p:sldId id="284" r:id="rId16"/>
    <p:sldId id="283" r:id="rId17"/>
    <p:sldId id="267"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72" autoAdjust="0"/>
    <p:restoredTop sz="94660"/>
  </p:normalViewPr>
  <p:slideViewPr>
    <p:cSldViewPr snapToGrid="0">
      <p:cViewPr varScale="1">
        <p:scale>
          <a:sx n="72" d="100"/>
          <a:sy n="72" d="100"/>
        </p:scale>
        <p:origin x="882"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B8FE5E-5A1D-408C-8CBD-66ADC0B1E2A7}"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215654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8FE5E-5A1D-408C-8CBD-66ADC0B1E2A7}"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162953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8FE5E-5A1D-408C-8CBD-66ADC0B1E2A7}"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3503EA-A430-48EF-9518-2596D64EDC9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834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B8FE5E-5A1D-408C-8CBD-66ADC0B1E2A7}"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2806969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B8FE5E-5A1D-408C-8CBD-66ADC0B1E2A7}"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3503EA-A430-48EF-9518-2596D64EDC9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6635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B8FE5E-5A1D-408C-8CBD-66ADC0B1E2A7}"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1514409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8FE5E-5A1D-408C-8CBD-66ADC0B1E2A7}"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378173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8FE5E-5A1D-408C-8CBD-66ADC0B1E2A7}"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190948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8FE5E-5A1D-408C-8CBD-66ADC0B1E2A7}"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4748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B8FE5E-5A1D-408C-8CBD-66ADC0B1E2A7}"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326882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B8FE5E-5A1D-408C-8CBD-66ADC0B1E2A7}"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161276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B8FE5E-5A1D-408C-8CBD-66ADC0B1E2A7}"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202156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B8FE5E-5A1D-408C-8CBD-66ADC0B1E2A7}"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195782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8FE5E-5A1D-408C-8CBD-66ADC0B1E2A7}"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254060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B8FE5E-5A1D-408C-8CBD-66ADC0B1E2A7}"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113545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B8FE5E-5A1D-408C-8CBD-66ADC0B1E2A7}"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3503EA-A430-48EF-9518-2596D64EDC91}" type="slidenum">
              <a:rPr lang="en-US" smtClean="0"/>
              <a:t>‹#›</a:t>
            </a:fld>
            <a:endParaRPr lang="en-US"/>
          </a:p>
        </p:txBody>
      </p:sp>
    </p:spTree>
    <p:extLst>
      <p:ext uri="{BB962C8B-B14F-4D97-AF65-F5344CB8AC3E}">
        <p14:creationId xmlns:p14="http://schemas.microsoft.com/office/powerpoint/2010/main" val="217178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EB8FE5E-5A1D-408C-8CBD-66ADC0B1E2A7}" type="datetimeFigureOut">
              <a:rPr lang="en-US" smtClean="0"/>
              <a:t>8/9/2022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3503EA-A430-48EF-9518-2596D64EDC91}" type="slidenum">
              <a:rPr lang="en-US" smtClean="0"/>
              <a:t>‹#›</a:t>
            </a:fld>
            <a:endParaRPr lang="en-US"/>
          </a:p>
        </p:txBody>
      </p:sp>
    </p:spTree>
    <p:extLst>
      <p:ext uri="{BB962C8B-B14F-4D97-AF65-F5344CB8AC3E}">
        <p14:creationId xmlns:p14="http://schemas.microsoft.com/office/powerpoint/2010/main" val="3888015122"/>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9941" y="509451"/>
            <a:ext cx="9130938" cy="2535546"/>
          </a:xfrm>
        </p:spPr>
        <p:txBody>
          <a:bodyPr>
            <a:normAutofit/>
          </a:bodyPr>
          <a:lstStyle/>
          <a:p>
            <a:pPr algn="ctr"/>
            <a:r>
              <a:rPr lang="en-US" sz="4800" b="1" dirty="0">
                <a:solidFill>
                  <a:schemeClr val="accent1"/>
                </a:solidFill>
              </a:rPr>
              <a:t>FINAL YEAR PROJECT </a:t>
            </a:r>
            <a:r>
              <a:rPr lang="en-US" sz="4800" b="1" dirty="0">
                <a:solidFill>
                  <a:schemeClr val="tx1"/>
                </a:solidFill>
              </a:rPr>
              <a:t>PRESENTATION </a:t>
            </a:r>
            <a:br>
              <a:rPr lang="en-US" sz="4800" b="1" dirty="0">
                <a:solidFill>
                  <a:schemeClr val="tx1"/>
                </a:solidFill>
              </a:rPr>
            </a:br>
            <a:r>
              <a:rPr lang="en-US" sz="4800" b="1" dirty="0">
                <a:solidFill>
                  <a:schemeClr val="tx1"/>
                </a:solidFill>
              </a:rPr>
              <a:t>22-FYP-302</a:t>
            </a:r>
          </a:p>
        </p:txBody>
      </p:sp>
      <p:sp>
        <p:nvSpPr>
          <p:cNvPr id="3" name="Subtitle 2"/>
          <p:cNvSpPr>
            <a:spLocks noGrp="1"/>
          </p:cNvSpPr>
          <p:nvPr>
            <p:ph type="subTitle" idx="1"/>
          </p:nvPr>
        </p:nvSpPr>
        <p:spPr>
          <a:xfrm>
            <a:off x="2658291" y="5784977"/>
            <a:ext cx="7414238" cy="615824"/>
          </a:xfrm>
        </p:spPr>
        <p:txBody>
          <a:bodyPr>
            <a:normAutofit/>
          </a:bodyPr>
          <a:lstStyle/>
          <a:p>
            <a:pPr algn="ctr"/>
            <a:r>
              <a:rPr lang="en-US" sz="2400" dirty="0"/>
              <a:t>NATIONAL TEXTILE UNIVERSITY FAISALABAD</a:t>
            </a:r>
          </a:p>
        </p:txBody>
      </p:sp>
      <p:pic>
        <p:nvPicPr>
          <p:cNvPr id="5" name="image2.jpeg"/>
          <p:cNvPicPr/>
          <p:nvPr/>
        </p:nvPicPr>
        <p:blipFill>
          <a:blip r:embed="rId2" cstate="print"/>
          <a:stretch>
            <a:fillRect/>
          </a:stretch>
        </p:blipFill>
        <p:spPr>
          <a:xfrm>
            <a:off x="5228811" y="3160102"/>
            <a:ext cx="2273198" cy="2509770"/>
          </a:xfrm>
          <a:prstGeom prst="rect">
            <a:avLst/>
          </a:prstGeom>
        </p:spPr>
      </p:pic>
    </p:spTree>
    <p:extLst>
      <p:ext uri="{BB962C8B-B14F-4D97-AF65-F5344CB8AC3E}">
        <p14:creationId xmlns:p14="http://schemas.microsoft.com/office/powerpoint/2010/main" val="571601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8194"/>
            <a:ext cx="8911687" cy="1175658"/>
          </a:xfrm>
        </p:spPr>
        <p:txBody>
          <a:bodyPr>
            <a:noAutofit/>
          </a:bodyPr>
          <a:lstStyle/>
          <a:p>
            <a:pPr lvl="2" algn="ctr" defTabSz="457200" rtl="0">
              <a:spcBef>
                <a:spcPct val="0"/>
              </a:spcBef>
            </a:pPr>
            <a:r>
              <a:rPr lang="en-US" sz="3600" b="1" dirty="0">
                <a:solidFill>
                  <a:schemeClr val="accent1"/>
                </a:solidFill>
                <a:latin typeface="Century Gothic (Body)"/>
              </a:rPr>
              <a:t>Prototype</a:t>
            </a:r>
            <a:br>
              <a:rPr lang="en-US" sz="4800" b="1" dirty="0"/>
            </a:br>
            <a:endParaRPr lang="en-US" sz="4800" dirty="0"/>
          </a:p>
        </p:txBody>
      </p:sp>
      <p:sp>
        <p:nvSpPr>
          <p:cNvPr id="4" name="Rectangle 3"/>
          <p:cNvSpPr/>
          <p:nvPr/>
        </p:nvSpPr>
        <p:spPr>
          <a:xfrm>
            <a:off x="1776549" y="1423852"/>
            <a:ext cx="10254341" cy="4812600"/>
          </a:xfrm>
          <a:prstGeom prst="rect">
            <a:avLst/>
          </a:prstGeom>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US" sz="2400" dirty="0">
                <a:latin typeface="Century Gothic (Body)"/>
                <a:ea typeface="Calibri" panose="020F0502020204030204" pitchFamily="34" charset="0"/>
                <a:cs typeface="Times New Roman" panose="02020603050405020304" pitchFamily="18" charset="0"/>
              </a:rPr>
              <a:t>Requirement Elicitation.</a:t>
            </a:r>
          </a:p>
          <a:p>
            <a:pPr marL="342900" marR="0" lvl="0" indent="-342900" algn="just">
              <a:lnSpc>
                <a:spcPct val="115000"/>
              </a:lnSpc>
              <a:spcBef>
                <a:spcPts val="0"/>
              </a:spcBef>
              <a:spcAft>
                <a:spcPts val="1000"/>
              </a:spcAft>
              <a:buFont typeface="Symbol" panose="05050102010706020507" pitchFamily="18" charset="2"/>
              <a:buChar char=""/>
            </a:pPr>
            <a:r>
              <a:rPr lang="en-US" sz="2400" dirty="0">
                <a:latin typeface="Century Gothic (Body)"/>
                <a:ea typeface="Calibri" panose="020F0502020204030204" pitchFamily="34" charset="0"/>
                <a:cs typeface="Times New Roman" panose="02020603050405020304" pitchFamily="18" charset="0"/>
              </a:rPr>
              <a:t>Requirement analysis</a:t>
            </a:r>
          </a:p>
          <a:p>
            <a:pPr marL="342900" marR="0" lvl="0" indent="-342900" algn="just">
              <a:lnSpc>
                <a:spcPct val="115000"/>
              </a:lnSpc>
              <a:spcBef>
                <a:spcPts val="0"/>
              </a:spcBef>
              <a:spcAft>
                <a:spcPts val="1000"/>
              </a:spcAft>
              <a:buFont typeface="Symbol" panose="05050102010706020507" pitchFamily="18" charset="2"/>
              <a:buChar char=""/>
            </a:pPr>
            <a:r>
              <a:rPr lang="en-US" sz="2400" dirty="0">
                <a:latin typeface="Century Gothic (Body)"/>
                <a:ea typeface="Calibri" panose="020F0502020204030204" pitchFamily="34" charset="0"/>
                <a:cs typeface="Times New Roman" panose="02020603050405020304" pitchFamily="18" charset="0"/>
              </a:rPr>
              <a:t>Design </a:t>
            </a:r>
          </a:p>
          <a:p>
            <a:pPr marL="342900" marR="0" lvl="0" indent="-342900" algn="just">
              <a:lnSpc>
                <a:spcPct val="115000"/>
              </a:lnSpc>
              <a:spcBef>
                <a:spcPts val="0"/>
              </a:spcBef>
              <a:spcAft>
                <a:spcPts val="1000"/>
              </a:spcAft>
              <a:buFont typeface="Symbol" panose="05050102010706020507" pitchFamily="18" charset="2"/>
              <a:buChar char=""/>
            </a:pPr>
            <a:r>
              <a:rPr lang="en-US" sz="2400" dirty="0">
                <a:latin typeface="Century Gothic (Body)"/>
                <a:ea typeface="Calibri" panose="020F0502020204030204" pitchFamily="34" charset="0"/>
                <a:cs typeface="Times New Roman" panose="02020603050405020304" pitchFamily="18" charset="0"/>
              </a:rPr>
              <a:t>Prototyping</a:t>
            </a:r>
          </a:p>
          <a:p>
            <a:pPr marL="342900" marR="0" lvl="0" indent="-342900" algn="just">
              <a:lnSpc>
                <a:spcPct val="115000"/>
              </a:lnSpc>
              <a:spcBef>
                <a:spcPts val="0"/>
              </a:spcBef>
              <a:spcAft>
                <a:spcPts val="1000"/>
              </a:spcAft>
              <a:buFont typeface="Symbol" panose="05050102010706020507" pitchFamily="18" charset="2"/>
              <a:buChar char=""/>
            </a:pPr>
            <a:r>
              <a:rPr lang="en-US" sz="2400" dirty="0">
                <a:latin typeface="Century Gothic (Body)"/>
                <a:ea typeface="Calibri" panose="020F0502020204030204" pitchFamily="34" charset="0"/>
                <a:cs typeface="Times New Roman" panose="02020603050405020304" pitchFamily="18" charset="0"/>
              </a:rPr>
              <a:t>Review and Updating </a:t>
            </a:r>
          </a:p>
          <a:p>
            <a:pPr marL="342900" marR="0" lvl="0" indent="-342900" algn="just">
              <a:lnSpc>
                <a:spcPct val="115000"/>
              </a:lnSpc>
              <a:spcBef>
                <a:spcPts val="0"/>
              </a:spcBef>
              <a:spcAft>
                <a:spcPts val="1000"/>
              </a:spcAft>
              <a:buFont typeface="Symbol" panose="05050102010706020507" pitchFamily="18" charset="2"/>
              <a:buChar char=""/>
            </a:pPr>
            <a:r>
              <a:rPr lang="en-US" sz="2400" dirty="0">
                <a:latin typeface="Century Gothic (Body)"/>
                <a:ea typeface="Calibri" panose="020F0502020204030204" pitchFamily="34" charset="0"/>
                <a:cs typeface="Times New Roman" panose="02020603050405020304" pitchFamily="18" charset="0"/>
              </a:rPr>
              <a:t>Customer Evaluation</a:t>
            </a:r>
          </a:p>
          <a:p>
            <a:pPr marL="342900" marR="0" lvl="0" indent="-342900" algn="just">
              <a:lnSpc>
                <a:spcPct val="115000"/>
              </a:lnSpc>
              <a:spcBef>
                <a:spcPts val="0"/>
              </a:spcBef>
              <a:spcAft>
                <a:spcPts val="1000"/>
              </a:spcAft>
              <a:buFont typeface="Symbol" panose="05050102010706020507" pitchFamily="18" charset="2"/>
              <a:buChar char=""/>
            </a:pPr>
            <a:r>
              <a:rPr lang="en-US" sz="2400" dirty="0">
                <a:latin typeface="Century Gothic (Body)"/>
                <a:ea typeface="Calibri" panose="020F0502020204030204" pitchFamily="34" charset="0"/>
                <a:cs typeface="Times New Roman" panose="02020603050405020304" pitchFamily="18" charset="0"/>
              </a:rPr>
              <a:t>Development</a:t>
            </a:r>
          </a:p>
          <a:p>
            <a:pPr marL="342900" marR="0" lvl="0" indent="-342900" algn="just">
              <a:lnSpc>
                <a:spcPct val="115000"/>
              </a:lnSpc>
              <a:spcBef>
                <a:spcPts val="0"/>
              </a:spcBef>
              <a:spcAft>
                <a:spcPts val="1000"/>
              </a:spcAft>
              <a:buFont typeface="Symbol" panose="05050102010706020507" pitchFamily="18" charset="2"/>
              <a:buChar char=""/>
            </a:pPr>
            <a:r>
              <a:rPr lang="en-US" sz="2400" dirty="0">
                <a:latin typeface="Century Gothic (Body)"/>
                <a:ea typeface="Calibri" panose="020F0502020204030204" pitchFamily="34" charset="0"/>
                <a:cs typeface="Times New Roman" panose="02020603050405020304" pitchFamily="18" charset="0"/>
              </a:rPr>
              <a:t>Testing</a:t>
            </a:r>
          </a:p>
          <a:p>
            <a:pPr marL="342900" marR="0" lvl="0" indent="-342900" algn="just">
              <a:lnSpc>
                <a:spcPct val="115000"/>
              </a:lnSpc>
              <a:spcBef>
                <a:spcPts val="0"/>
              </a:spcBef>
              <a:spcAft>
                <a:spcPts val="800"/>
              </a:spcAft>
              <a:buFont typeface="Symbol" panose="05050102010706020507" pitchFamily="18" charset="2"/>
              <a:buChar char=""/>
            </a:pPr>
            <a:r>
              <a:rPr lang="en-US" sz="2400" dirty="0">
                <a:solidFill>
                  <a:srgbClr val="000000"/>
                </a:solidFill>
                <a:latin typeface="Century Gothic (Body)"/>
                <a:ea typeface="Calibri" panose="020F0502020204030204" pitchFamily="34" charset="0"/>
                <a:cs typeface="Times New Roman" panose="02020603050405020304" pitchFamily="18" charset="0"/>
              </a:rPr>
              <a:t>Maintenance</a:t>
            </a:r>
            <a:r>
              <a:rPr lang="en-US" sz="2400" dirty="0">
                <a:solidFill>
                  <a:srgbClr val="000000"/>
                </a:solidFill>
                <a:latin typeface="Century Gothic (Body)"/>
                <a:ea typeface="Times New Roman" panose="02020603050405020304" pitchFamily="18" charset="0"/>
                <a:cs typeface="Times New Roman" panose="02020603050405020304" pitchFamily="18" charset="0"/>
              </a:rPr>
              <a:t> </a:t>
            </a:r>
            <a:endParaRPr lang="en-US" sz="2400" dirty="0">
              <a:effectLst/>
              <a:latin typeface="Century Gothic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381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696" y="2975424"/>
            <a:ext cx="8911687" cy="1280890"/>
          </a:xfrm>
        </p:spPr>
        <p:txBody>
          <a:bodyPr/>
          <a:lstStyle/>
          <a:p>
            <a:pPr algn="ctr"/>
            <a:r>
              <a:rPr lang="en-US" b="1" dirty="0">
                <a:solidFill>
                  <a:schemeClr val="accent1"/>
                </a:solidFill>
                <a:latin typeface="Century Gothic (Body)"/>
              </a:rPr>
              <a:t>Diagrams</a:t>
            </a:r>
            <a:endParaRPr lang="en-US" dirty="0"/>
          </a:p>
        </p:txBody>
      </p:sp>
    </p:spTree>
    <p:extLst>
      <p:ext uri="{BB962C8B-B14F-4D97-AF65-F5344CB8AC3E}">
        <p14:creationId xmlns:p14="http://schemas.microsoft.com/office/powerpoint/2010/main" val="1096452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47" y="540913"/>
            <a:ext cx="4168483" cy="772732"/>
          </a:xfrm>
        </p:spPr>
        <p:txBody>
          <a:bodyPr>
            <a:noAutofit/>
          </a:bodyPr>
          <a:lstStyle/>
          <a:p>
            <a:r>
              <a:rPr lang="en-US" b="1" dirty="0">
                <a:solidFill>
                  <a:schemeClr val="accent1"/>
                </a:solidFill>
              </a:rPr>
              <a:t>System </a:t>
            </a:r>
            <a:br>
              <a:rPr lang="en-US" b="1" dirty="0">
                <a:solidFill>
                  <a:schemeClr val="accent1"/>
                </a:solidFill>
              </a:rPr>
            </a:br>
            <a:r>
              <a:rPr lang="en-US" b="1" dirty="0">
                <a:solidFill>
                  <a:schemeClr val="accent1"/>
                </a:solidFill>
              </a:rPr>
              <a:t>Use Case Diagram</a:t>
            </a:r>
            <a:endParaRPr lang="en-US" dirty="0">
              <a:solidFill>
                <a:schemeClr val="accent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89421" y="0"/>
            <a:ext cx="8302579" cy="6858000"/>
          </a:xfrm>
          <a:prstGeom prst="rect">
            <a:avLst/>
          </a:prstGeom>
        </p:spPr>
      </p:pic>
    </p:spTree>
    <p:extLst>
      <p:ext uri="{BB962C8B-B14F-4D97-AF65-F5344CB8AC3E}">
        <p14:creationId xmlns:p14="http://schemas.microsoft.com/office/powerpoint/2010/main" val="356358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464" y="768061"/>
            <a:ext cx="3912914" cy="976312"/>
          </a:xfrm>
        </p:spPr>
        <p:txBody>
          <a:bodyPr>
            <a:noAutofit/>
          </a:bodyPr>
          <a:lstStyle/>
          <a:p>
            <a:pPr algn="ctr"/>
            <a:r>
              <a:rPr lang="en-US" sz="3600" b="1" dirty="0">
                <a:solidFill>
                  <a:schemeClr val="accent1"/>
                </a:solidFill>
                <a:cs typeface="Arial" panose="020B0604020202020204" pitchFamily="34" charset="0"/>
              </a:rPr>
              <a:t>ERD OF SYSTEM</a:t>
            </a:r>
            <a:br>
              <a:rPr lang="en-US" sz="3200" b="1" dirty="0">
                <a:solidFill>
                  <a:schemeClr val="accent1"/>
                </a:solidFill>
                <a:cs typeface="Arial" panose="020B0604020202020204" pitchFamily="34" charset="0"/>
              </a:rPr>
            </a:br>
            <a:endParaRPr lang="en-US"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1100" y="45697"/>
            <a:ext cx="6237792" cy="6812304"/>
          </a:xfrm>
        </p:spPr>
      </p:pic>
    </p:spTree>
    <p:extLst>
      <p:ext uri="{BB962C8B-B14F-4D97-AF65-F5344CB8AC3E}">
        <p14:creationId xmlns:p14="http://schemas.microsoft.com/office/powerpoint/2010/main" val="2706689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888" y="121834"/>
            <a:ext cx="8911687" cy="1280890"/>
          </a:xfrm>
        </p:spPr>
        <p:txBody>
          <a:bodyPr>
            <a:normAutofit/>
          </a:bodyPr>
          <a:lstStyle/>
          <a:p>
            <a:r>
              <a:rPr lang="en-US" b="1" cap="small" dirty="0">
                <a:solidFill>
                  <a:schemeClr val="accent1"/>
                </a:solidFill>
              </a:rPr>
              <a:t>Sequence Diagram of </a:t>
            </a:r>
            <a:r>
              <a:rPr lang="en-US" b="1" dirty="0">
                <a:solidFill>
                  <a:schemeClr val="accent1"/>
                </a:solidFill>
              </a:rPr>
              <a:t>Overall system</a:t>
            </a:r>
            <a:endParaRPr lang="en-US" dirty="0">
              <a:solidFill>
                <a:schemeClr val="accent1"/>
              </a:solidFill>
            </a:endParaRPr>
          </a:p>
        </p:txBody>
      </p:sp>
      <p:pic>
        <p:nvPicPr>
          <p:cNvPr id="4" name="Content Placeholder 3" descr="Chart&#10;&#10;Description automatically generated with low confidence"/>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9859" y="772732"/>
            <a:ext cx="10582142" cy="6085269"/>
          </a:xfrm>
          <a:prstGeom prst="rect">
            <a:avLst/>
          </a:prstGeom>
        </p:spPr>
      </p:pic>
    </p:spTree>
    <p:extLst>
      <p:ext uri="{BB962C8B-B14F-4D97-AF65-F5344CB8AC3E}">
        <p14:creationId xmlns:p14="http://schemas.microsoft.com/office/powerpoint/2010/main" val="43654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252" y="624110"/>
            <a:ext cx="3189689" cy="547867"/>
          </a:xfrm>
        </p:spPr>
        <p:txBody>
          <a:bodyPr>
            <a:noAutofit/>
          </a:bodyPr>
          <a:lstStyle/>
          <a:p>
            <a:r>
              <a:rPr lang="en-US" b="1" dirty="0">
                <a:solidFill>
                  <a:schemeClr val="accent1"/>
                </a:solidFill>
                <a:cs typeface="Arial" panose="020B0604020202020204" pitchFamily="34" charset="0"/>
              </a:rPr>
              <a:t>Activity Diagram</a:t>
            </a:r>
            <a:endParaRPr lang="en-US" dirty="0"/>
          </a:p>
        </p:txBody>
      </p:sp>
      <p:pic>
        <p:nvPicPr>
          <p:cNvPr id="7" name="Content Placeholder 6">
            <a:extLst>
              <a:ext uri="{FF2B5EF4-FFF2-40B4-BE49-F238E27FC236}">
                <a16:creationId xmlns:a16="http://schemas.microsoft.com/office/drawing/2014/main" id="{6C3E35B0-D474-4FF1-9BC3-00E4EB2494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995" b="5720"/>
          <a:stretch/>
        </p:blipFill>
        <p:spPr>
          <a:xfrm>
            <a:off x="4359964" y="0"/>
            <a:ext cx="6976409" cy="6858000"/>
          </a:xfrm>
        </p:spPr>
      </p:pic>
    </p:spTree>
    <p:extLst>
      <p:ext uri="{BB962C8B-B14F-4D97-AF65-F5344CB8AC3E}">
        <p14:creationId xmlns:p14="http://schemas.microsoft.com/office/powerpoint/2010/main" val="412716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253" y="669701"/>
            <a:ext cx="3949542" cy="798491"/>
          </a:xfrm>
        </p:spPr>
        <p:txBody>
          <a:bodyPr>
            <a:normAutofit/>
          </a:bodyPr>
          <a:lstStyle/>
          <a:p>
            <a:r>
              <a:rPr lang="en-US" sz="2400" b="1" dirty="0">
                <a:solidFill>
                  <a:schemeClr val="accent1"/>
                </a:solidFill>
              </a:rPr>
              <a:t>Class Diagram</a:t>
            </a:r>
            <a:endParaRPr lang="en-US" sz="2400" dirty="0">
              <a:solidFill>
                <a:schemeClr val="accent1"/>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15177" y="90152"/>
            <a:ext cx="8276822" cy="6767848"/>
          </a:xfrm>
          <a:prstGeom prst="rect">
            <a:avLst/>
          </a:prstGeom>
        </p:spPr>
      </p:pic>
    </p:spTree>
    <p:extLst>
      <p:ext uri="{BB962C8B-B14F-4D97-AF65-F5344CB8AC3E}">
        <p14:creationId xmlns:p14="http://schemas.microsoft.com/office/powerpoint/2010/main" val="261156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CONCLUSIO</a:t>
            </a:r>
            <a:r>
              <a:rPr lang="en-US" b="1" dirty="0">
                <a:solidFill>
                  <a:schemeClr val="accent1"/>
                </a:solidFill>
              </a:rPr>
              <a:t>N</a:t>
            </a:r>
          </a:p>
        </p:txBody>
      </p:sp>
      <p:sp>
        <p:nvSpPr>
          <p:cNvPr id="3" name="Content Placeholder 2"/>
          <p:cNvSpPr>
            <a:spLocks noGrp="1"/>
          </p:cNvSpPr>
          <p:nvPr>
            <p:ph idx="1"/>
          </p:nvPr>
        </p:nvSpPr>
        <p:spPr>
          <a:xfrm>
            <a:off x="2463936" y="2174143"/>
            <a:ext cx="9728064" cy="5225143"/>
          </a:xfrm>
        </p:spPr>
        <p:txBody>
          <a:bodyPr>
            <a:noAutofit/>
          </a:bodyPr>
          <a:lstStyle/>
          <a:p>
            <a:pPr>
              <a:lnSpc>
                <a:spcPct val="150000"/>
              </a:lnSpc>
            </a:pPr>
            <a:r>
              <a:rPr lang="en-US" sz="2400" dirty="0"/>
              <a:t>Easy to use and manage</a:t>
            </a:r>
          </a:p>
          <a:p>
            <a:pPr>
              <a:lnSpc>
                <a:spcPct val="150000"/>
              </a:lnSpc>
            </a:pPr>
            <a:r>
              <a:rPr lang="en-US" sz="2400" dirty="0"/>
              <a:t>Automatic working </a:t>
            </a:r>
          </a:p>
          <a:p>
            <a:pPr>
              <a:lnSpc>
                <a:spcPct val="150000"/>
              </a:lnSpc>
            </a:pPr>
            <a:r>
              <a:rPr lang="en-US" sz="2400" dirty="0"/>
              <a:t>Time saving</a:t>
            </a:r>
          </a:p>
          <a:p>
            <a:pPr>
              <a:lnSpc>
                <a:spcPct val="150000"/>
              </a:lnSpc>
            </a:pPr>
            <a:r>
              <a:rPr lang="en-US" sz="2400" dirty="0"/>
              <a:t>All the software's on one platform</a:t>
            </a:r>
          </a:p>
          <a:p>
            <a:pPr>
              <a:lnSpc>
                <a:spcPct val="150000"/>
              </a:lnSpc>
            </a:pPr>
            <a:r>
              <a:rPr lang="en-US" sz="2400" dirty="0"/>
              <a:t>Safe and secure </a:t>
            </a:r>
          </a:p>
          <a:p>
            <a:pPr marL="0" indent="0">
              <a:buNone/>
            </a:pPr>
            <a:endParaRPr lang="en-US" sz="2000" dirty="0"/>
          </a:p>
        </p:txBody>
      </p:sp>
    </p:spTree>
    <p:extLst>
      <p:ext uri="{BB962C8B-B14F-4D97-AF65-F5344CB8AC3E}">
        <p14:creationId xmlns:p14="http://schemas.microsoft.com/office/powerpoint/2010/main" val="158276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24 PowerPoint Template | SlideUpLi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2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79" y="548638"/>
            <a:ext cx="7889965" cy="2612573"/>
          </a:xfrm>
        </p:spPr>
        <p:txBody>
          <a:bodyPr>
            <a:normAutofit/>
          </a:bodyPr>
          <a:lstStyle/>
          <a:p>
            <a:pPr algn="ctr"/>
            <a:r>
              <a:rPr lang="en-US" sz="3600" b="1" dirty="0">
                <a:solidFill>
                  <a:schemeClr val="accent1"/>
                </a:solidFill>
              </a:rPr>
              <a:t>PRESENTED BY</a:t>
            </a:r>
            <a:br>
              <a:rPr lang="en-US" sz="4800" b="1" dirty="0"/>
            </a:br>
            <a:br>
              <a:rPr lang="en-US" dirty="0"/>
            </a:br>
            <a:r>
              <a:rPr lang="en-US" dirty="0">
                <a:solidFill>
                  <a:schemeClr val="tx1"/>
                </a:solidFill>
              </a:rPr>
              <a:t>ABDUL SAMI                             18-NTU-1194</a:t>
            </a:r>
            <a:br>
              <a:rPr lang="en-US" dirty="0">
                <a:solidFill>
                  <a:schemeClr val="tx1"/>
                </a:solidFill>
              </a:rPr>
            </a:br>
            <a:r>
              <a:rPr lang="en-US" dirty="0">
                <a:solidFill>
                  <a:schemeClr val="tx1"/>
                </a:solidFill>
              </a:rPr>
              <a:t>M.WASI ANWAR                       18-NTU-1228</a:t>
            </a:r>
            <a:br>
              <a:rPr lang="en-US" dirty="0">
                <a:solidFill>
                  <a:schemeClr val="tx1"/>
                </a:solidFill>
              </a:rPr>
            </a:br>
            <a:r>
              <a:rPr lang="en-US" dirty="0">
                <a:solidFill>
                  <a:schemeClr val="tx1"/>
                </a:solidFill>
              </a:rPr>
              <a:t>SULEMAN TARIQ                       18-NTU-1233</a:t>
            </a:r>
          </a:p>
        </p:txBody>
      </p:sp>
      <p:sp>
        <p:nvSpPr>
          <p:cNvPr id="4" name="Text Placeholder 3"/>
          <p:cNvSpPr>
            <a:spLocks noGrp="1"/>
          </p:cNvSpPr>
          <p:nvPr>
            <p:ph type="body" sz="half" idx="2"/>
          </p:nvPr>
        </p:nvSpPr>
        <p:spPr>
          <a:xfrm>
            <a:off x="2834640" y="3956549"/>
            <a:ext cx="7733211" cy="2209119"/>
          </a:xfrm>
        </p:spPr>
        <p:txBody>
          <a:bodyPr>
            <a:noAutofit/>
          </a:bodyPr>
          <a:lstStyle/>
          <a:p>
            <a:pPr algn="ctr"/>
            <a:r>
              <a:rPr lang="en-US" sz="3600" b="1" dirty="0">
                <a:solidFill>
                  <a:schemeClr val="accent1"/>
                </a:solidFill>
              </a:rPr>
              <a:t>PRESENTED TO</a:t>
            </a:r>
          </a:p>
          <a:p>
            <a:r>
              <a:rPr lang="en-US" sz="2400" dirty="0"/>
              <a:t>SUPERVISOR                        MAM SARA MASOOD</a:t>
            </a:r>
          </a:p>
          <a:p>
            <a:r>
              <a:rPr lang="en-US" sz="2400" dirty="0"/>
              <a:t>CO-SUPERVISOR                 DR MUDASSIR AHMAD</a:t>
            </a:r>
          </a:p>
        </p:txBody>
      </p:sp>
    </p:spTree>
    <p:extLst>
      <p:ext uri="{BB962C8B-B14F-4D97-AF65-F5344CB8AC3E}">
        <p14:creationId xmlns:p14="http://schemas.microsoft.com/office/powerpoint/2010/main" val="5931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169" y="611231"/>
            <a:ext cx="6851560" cy="1861513"/>
          </a:xfrm>
        </p:spPr>
        <p:txBody>
          <a:bodyPr>
            <a:normAutofit/>
          </a:bodyPr>
          <a:lstStyle/>
          <a:p>
            <a:pPr algn="ctr"/>
            <a:r>
              <a:rPr lang="en-US" b="1" dirty="0">
                <a:solidFill>
                  <a:schemeClr val="accent1"/>
                </a:solidFill>
              </a:rPr>
              <a:t>PRESENTATION FLOW</a:t>
            </a:r>
            <a:endParaRPr lang="en-US" dirty="0"/>
          </a:p>
        </p:txBody>
      </p:sp>
      <p:sp>
        <p:nvSpPr>
          <p:cNvPr id="3" name="Content Placeholder 2"/>
          <p:cNvSpPr>
            <a:spLocks noGrp="1"/>
          </p:cNvSpPr>
          <p:nvPr>
            <p:ph idx="1"/>
          </p:nvPr>
        </p:nvSpPr>
        <p:spPr>
          <a:xfrm>
            <a:off x="2749679" y="2081348"/>
            <a:ext cx="8911687" cy="4580709"/>
          </a:xfrm>
        </p:spPr>
        <p:txBody>
          <a:bodyPr>
            <a:normAutofit lnSpcReduction="10000"/>
          </a:bodyPr>
          <a:lstStyle/>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INTRODUCTION ABOUT PROJECT</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PROBLEM STATEMENT</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OBJECTIVE OF PROJECT</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METHADOLOGY OF PROJECT</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DIAGRAMS </a:t>
            </a:r>
          </a:p>
          <a:p>
            <a:pPr marL="457200" indent="-457200">
              <a:lnSpc>
                <a:spcPct val="150000"/>
              </a:lnSpc>
              <a:buFont typeface="+mj-lt"/>
              <a:buAutoNum type="arabicPeriod"/>
            </a:pPr>
            <a:r>
              <a:rPr lang="en-US" sz="2400" dirty="0">
                <a:latin typeface="Arial" panose="020B0604020202020204" pitchFamily="34" charset="0"/>
                <a:cs typeface="Arial" panose="020B0604020202020204" pitchFamily="34" charset="0"/>
              </a:rPr>
              <a:t>CONCLUSIO</a:t>
            </a:r>
            <a:r>
              <a:rPr lang="en-US" sz="2400" dirty="0"/>
              <a:t>N</a:t>
            </a:r>
            <a:br>
              <a:rPr lang="en-US" sz="2800" dirty="0">
                <a:latin typeface="Arial" panose="020B0604020202020204" pitchFamily="34" charset="0"/>
                <a:cs typeface="Arial" panose="020B0604020202020204" pitchFamily="34" charset="0"/>
              </a:rPr>
            </a:br>
            <a:endParaRPr lang="en-US" sz="2800" dirty="0"/>
          </a:p>
        </p:txBody>
      </p:sp>
    </p:spTree>
    <p:extLst>
      <p:ext uri="{BB962C8B-B14F-4D97-AF65-F5344CB8AC3E}">
        <p14:creationId xmlns:p14="http://schemas.microsoft.com/office/powerpoint/2010/main" val="234571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102" y="545733"/>
            <a:ext cx="8911687" cy="1280890"/>
          </a:xfrm>
        </p:spPr>
        <p:txBody>
          <a:bodyPr>
            <a:normAutofit/>
          </a:bodyPr>
          <a:lstStyle/>
          <a:p>
            <a:pPr algn="ctr"/>
            <a:r>
              <a:rPr lang="en-US" b="1" dirty="0">
                <a:solidFill>
                  <a:schemeClr val="accent1"/>
                </a:solidFill>
              </a:rPr>
              <a:t>INTRODUCTION TO PROJECT</a:t>
            </a:r>
          </a:p>
        </p:txBody>
      </p:sp>
      <p:sp>
        <p:nvSpPr>
          <p:cNvPr id="3" name="Content Placeholder 2"/>
          <p:cNvSpPr>
            <a:spLocks noGrp="1"/>
          </p:cNvSpPr>
          <p:nvPr>
            <p:ph idx="1"/>
          </p:nvPr>
        </p:nvSpPr>
        <p:spPr>
          <a:xfrm>
            <a:off x="2481943" y="1637211"/>
            <a:ext cx="9048795" cy="4972594"/>
          </a:xfrm>
        </p:spPr>
        <p:txBody>
          <a:bodyPr>
            <a:noAutofit/>
          </a:bodyPr>
          <a:lstStyle/>
          <a:p>
            <a:r>
              <a:rPr lang="en-US" sz="2400" dirty="0"/>
              <a:t>The ADIS means Auto-Download and Installation System. The system was specifically designed and developed for the textile industry. The functionality of ADIS is it automatically downloads and installed the requested software’s into a system from the source system .</a:t>
            </a:r>
          </a:p>
          <a:p>
            <a:r>
              <a:rPr lang="en-US" sz="2400" dirty="0"/>
              <a:t>ADIS fetches the requested software from the server and downloads it into the destination and MSI that is an installer that is used to auto-complete the entire basic configuration needed in the installation of required software.</a:t>
            </a:r>
          </a:p>
          <a:p>
            <a:pPr marL="0" indent="0">
              <a:buNone/>
            </a:pPr>
            <a:endParaRPr lang="en-US" sz="2400" dirty="0"/>
          </a:p>
        </p:txBody>
      </p:sp>
    </p:spTree>
    <p:extLst>
      <p:ext uri="{BB962C8B-B14F-4D97-AF65-F5344CB8AC3E}">
        <p14:creationId xmlns:p14="http://schemas.microsoft.com/office/powerpoint/2010/main" val="395765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schemeClr val="accent1"/>
                </a:solidFill>
                <a:latin typeface="Arial" panose="020B0604020202020204" pitchFamily="34" charset="0"/>
                <a:cs typeface="Arial" panose="020B0604020202020204" pitchFamily="34" charset="0"/>
              </a:rPr>
              <a:t>PROBLEM STATEMENT</a:t>
            </a:r>
            <a:br>
              <a:rPr lang="en-US" sz="4800" b="1" dirty="0">
                <a:solidFill>
                  <a:schemeClr val="accent1"/>
                </a:solidFill>
                <a:latin typeface="Arial" panose="020B0604020202020204" pitchFamily="34" charset="0"/>
                <a:cs typeface="Arial" panose="020B0604020202020204" pitchFamily="34" charset="0"/>
              </a:rPr>
            </a:br>
            <a:endParaRPr lang="en-US" sz="4800" b="1" dirty="0">
              <a:solidFill>
                <a:schemeClr val="accent1"/>
              </a:solidFill>
            </a:endParaRPr>
          </a:p>
        </p:txBody>
      </p:sp>
      <p:sp>
        <p:nvSpPr>
          <p:cNvPr id="3" name="Content Placeholder 2"/>
          <p:cNvSpPr>
            <a:spLocks noGrp="1"/>
          </p:cNvSpPr>
          <p:nvPr>
            <p:ph idx="1"/>
          </p:nvPr>
        </p:nvSpPr>
        <p:spPr>
          <a:xfrm>
            <a:off x="2425148" y="2107096"/>
            <a:ext cx="8911687" cy="3804126"/>
          </a:xfrm>
        </p:spPr>
        <p:txBody>
          <a:bodyPr>
            <a:normAutofit/>
          </a:bodyPr>
          <a:lstStyle/>
          <a:p>
            <a:pPr marL="0" indent="0">
              <a:buNone/>
            </a:pPr>
            <a:r>
              <a:rPr lang="en-US" sz="2400" dirty="0"/>
              <a:t>To install the different software a person has to download it by going through multiple websites or platforms, also it's time taking and not easy to configure the software at the time of installation. Going through multiple websites and platforms isn't secure for the system and data. Any malware can attack and harm the system and it’s data while visiting website or downloading packages of applications.</a:t>
            </a:r>
          </a:p>
        </p:txBody>
      </p:sp>
    </p:spTree>
    <p:extLst>
      <p:ext uri="{BB962C8B-B14F-4D97-AF65-F5344CB8AC3E}">
        <p14:creationId xmlns:p14="http://schemas.microsoft.com/office/powerpoint/2010/main" val="296595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schemeClr val="accent1"/>
                </a:solidFill>
                <a:latin typeface="Century Gothic (Body)"/>
                <a:cs typeface="Arial" panose="020B0604020202020204" pitchFamily="34" charset="0"/>
              </a:rPr>
              <a:t>OBJECTIVES OF PROJECT</a:t>
            </a:r>
            <a:br>
              <a:rPr lang="en-US" sz="4800" b="1" dirty="0">
                <a:solidFill>
                  <a:schemeClr val="accent1"/>
                </a:solidFill>
                <a:latin typeface="Arial" panose="020B0604020202020204" pitchFamily="34" charset="0"/>
                <a:cs typeface="Arial" panose="020B0604020202020204" pitchFamily="34" charset="0"/>
              </a:rPr>
            </a:br>
            <a:endParaRPr lang="en-US" sz="4800" b="1" dirty="0">
              <a:solidFill>
                <a:schemeClr val="accent1"/>
              </a:solidFill>
            </a:endParaRPr>
          </a:p>
        </p:txBody>
      </p:sp>
      <p:sp>
        <p:nvSpPr>
          <p:cNvPr id="3" name="Content Placeholder 2"/>
          <p:cNvSpPr>
            <a:spLocks noGrp="1"/>
          </p:cNvSpPr>
          <p:nvPr>
            <p:ph idx="1"/>
          </p:nvPr>
        </p:nvSpPr>
        <p:spPr>
          <a:xfrm>
            <a:off x="1737361" y="1645920"/>
            <a:ext cx="9767252" cy="5212080"/>
          </a:xfrm>
        </p:spPr>
        <p:txBody>
          <a:bodyPr>
            <a:noAutofit/>
          </a:bodyPr>
          <a:lstStyle/>
          <a:p>
            <a:pPr>
              <a:lnSpc>
                <a:spcPct val="150000"/>
              </a:lnSpc>
            </a:pPr>
            <a:r>
              <a:rPr lang="en-US" sz="2400" dirty="0"/>
              <a:t>Easy to use</a:t>
            </a:r>
          </a:p>
          <a:p>
            <a:pPr>
              <a:lnSpc>
                <a:spcPct val="150000"/>
              </a:lnSpc>
            </a:pPr>
            <a:r>
              <a:rPr lang="en-US" sz="2400" dirty="0"/>
              <a:t>Availability of platform</a:t>
            </a:r>
          </a:p>
          <a:p>
            <a:pPr>
              <a:lnSpc>
                <a:spcPct val="150000"/>
              </a:lnSpc>
            </a:pPr>
            <a:r>
              <a:rPr lang="en-US" sz="2400" dirty="0"/>
              <a:t>Availability of required software's</a:t>
            </a:r>
          </a:p>
          <a:p>
            <a:pPr>
              <a:lnSpc>
                <a:spcPct val="150000"/>
              </a:lnSpc>
            </a:pPr>
            <a:r>
              <a:rPr lang="en-US" sz="2400" dirty="0"/>
              <a:t>Automated</a:t>
            </a:r>
          </a:p>
          <a:p>
            <a:pPr>
              <a:lnSpc>
                <a:spcPct val="150000"/>
              </a:lnSpc>
            </a:pPr>
            <a:r>
              <a:rPr lang="en-US" sz="2400" dirty="0"/>
              <a:t>Get rid of pirated software's</a:t>
            </a:r>
          </a:p>
          <a:p>
            <a:pPr>
              <a:lnSpc>
                <a:spcPct val="150000"/>
              </a:lnSpc>
            </a:pPr>
            <a:r>
              <a:rPr lang="en-US" sz="2400" dirty="0"/>
              <a:t>Time saving </a:t>
            </a:r>
          </a:p>
          <a:p>
            <a:pPr>
              <a:lnSpc>
                <a:spcPct val="150000"/>
              </a:lnSpc>
            </a:pPr>
            <a:r>
              <a:rPr lang="en-US" sz="2400" dirty="0"/>
              <a:t>Secure Network</a:t>
            </a:r>
          </a:p>
          <a:p>
            <a:endParaRPr lang="en-US" sz="2400" dirty="0"/>
          </a:p>
        </p:txBody>
      </p:sp>
    </p:spTree>
    <p:extLst>
      <p:ext uri="{BB962C8B-B14F-4D97-AF65-F5344CB8AC3E}">
        <p14:creationId xmlns:p14="http://schemas.microsoft.com/office/powerpoint/2010/main" val="215221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811" y="2823024"/>
            <a:ext cx="9729703" cy="1944918"/>
          </a:xfrm>
        </p:spPr>
        <p:txBody>
          <a:bodyPr>
            <a:noAutofit/>
          </a:bodyPr>
          <a:lstStyle/>
          <a:p>
            <a:pPr lvl="1" algn="ctr" defTabSz="457200" rtl="0">
              <a:spcBef>
                <a:spcPct val="0"/>
              </a:spcBef>
            </a:pPr>
            <a:r>
              <a:rPr lang="en-US" sz="4800" b="1" dirty="0">
                <a:solidFill>
                  <a:schemeClr val="accent1"/>
                </a:solidFill>
              </a:rPr>
              <a:t>Methodology</a:t>
            </a:r>
            <a:br>
              <a:rPr lang="en-US" sz="4800" b="1" dirty="0"/>
            </a:br>
            <a:endParaRPr lang="en-US" sz="4800" dirty="0"/>
          </a:p>
        </p:txBody>
      </p:sp>
    </p:spTree>
    <p:extLst>
      <p:ext uri="{BB962C8B-B14F-4D97-AF65-F5344CB8AC3E}">
        <p14:creationId xmlns:p14="http://schemas.microsoft.com/office/powerpoint/2010/main" val="182173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defTabSz="457200" rtl="0">
              <a:spcBef>
                <a:spcPct val="0"/>
              </a:spcBef>
            </a:pPr>
            <a:r>
              <a:rPr lang="en-US" sz="3600" b="1" dirty="0">
                <a:solidFill>
                  <a:schemeClr val="accent1"/>
                </a:solidFill>
              </a:rPr>
              <a:t>Adaptive Methodology.</a:t>
            </a:r>
            <a:br>
              <a:rPr lang="en-US" sz="4800" b="1" dirty="0"/>
            </a:br>
            <a:endParaRPr lang="en-US" sz="4800" dirty="0"/>
          </a:p>
        </p:txBody>
      </p:sp>
      <p:sp>
        <p:nvSpPr>
          <p:cNvPr id="3" name="Content Placeholder 2"/>
          <p:cNvSpPr>
            <a:spLocks noGrp="1"/>
          </p:cNvSpPr>
          <p:nvPr>
            <p:ph idx="1"/>
          </p:nvPr>
        </p:nvSpPr>
        <p:spPr/>
        <p:txBody>
          <a:bodyPr>
            <a:normAutofit/>
          </a:bodyPr>
          <a:lstStyle/>
          <a:p>
            <a:pPr lvl="0"/>
            <a:r>
              <a:rPr lang="en-US" sz="2400" dirty="0"/>
              <a:t>We are using the prototype model along with Incremental Model as we are testing, designing, and coding the device one module and feature at a time and improving on it afterwards</a:t>
            </a:r>
          </a:p>
          <a:p>
            <a:pPr marL="0" indent="0">
              <a:buNone/>
            </a:pPr>
            <a:endParaRPr lang="en-US" sz="2400" dirty="0"/>
          </a:p>
          <a:p>
            <a:endParaRPr lang="en-US" sz="2400" dirty="0"/>
          </a:p>
        </p:txBody>
      </p:sp>
    </p:spTree>
    <p:extLst>
      <p:ext uri="{BB962C8B-B14F-4D97-AF65-F5344CB8AC3E}">
        <p14:creationId xmlns:p14="http://schemas.microsoft.com/office/powerpoint/2010/main" val="332901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b="1" dirty="0">
                <a:solidFill>
                  <a:schemeClr val="accent1"/>
                </a:solidFill>
              </a:rPr>
              <a:t>Incremental Model</a:t>
            </a:r>
            <a:br>
              <a:rPr lang="en-US" sz="4800" b="1" dirty="0">
                <a:solidFill>
                  <a:schemeClr val="tx2"/>
                </a:solidFill>
              </a:rPr>
            </a:br>
            <a:endParaRPr lang="en-US" sz="4800" b="1" dirty="0">
              <a:solidFill>
                <a:schemeClr val="tx2"/>
              </a:solidFill>
            </a:endParaRPr>
          </a:p>
        </p:txBody>
      </p:sp>
      <p:pic>
        <p:nvPicPr>
          <p:cNvPr id="4098" name="Picture 2" descr="Incremental Model | What is Incremental Model with Examp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0490" y="2160115"/>
            <a:ext cx="9058488" cy="429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131146"/>
      </p:ext>
    </p:extLst>
  </p:cSld>
  <p:clrMapOvr>
    <a:masterClrMapping/>
  </p:clrMapOvr>
</p:sld>
</file>

<file path=ppt/theme/theme1.xml><?xml version="1.0" encoding="utf-8"?>
<a:theme xmlns:a="http://schemas.openxmlformats.org/drawingml/2006/main" name="Wisp">
  <a:themeElements>
    <a:clrScheme name="Custom 2">
      <a:dk1>
        <a:sysClr val="windowText" lastClr="000000"/>
      </a:dk1>
      <a:lt1>
        <a:srgbClr val="FFFFFF"/>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1465</TotalTime>
  <Words>299</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Century Gothic (Body)</vt:lpstr>
      <vt:lpstr>Symbol</vt:lpstr>
      <vt:lpstr>Times New Roman</vt:lpstr>
      <vt:lpstr>Wingdings 3</vt:lpstr>
      <vt:lpstr>Wisp</vt:lpstr>
      <vt:lpstr>FINAL YEAR PROJECT PRESENTATION  22-FYP-302</vt:lpstr>
      <vt:lpstr>PRESENTED BY  ABDUL SAMI                             18-NTU-1194 M.WASI ANWAR                       18-NTU-1228 SULEMAN TARIQ                       18-NTU-1233</vt:lpstr>
      <vt:lpstr>PRESENTATION FLOW</vt:lpstr>
      <vt:lpstr>INTRODUCTION TO PROJECT</vt:lpstr>
      <vt:lpstr>PROBLEM STATEMENT </vt:lpstr>
      <vt:lpstr>OBJECTIVES OF PROJECT </vt:lpstr>
      <vt:lpstr>Methodology </vt:lpstr>
      <vt:lpstr>Adaptive Methodology. </vt:lpstr>
      <vt:lpstr>Incremental Model </vt:lpstr>
      <vt:lpstr>Prototype </vt:lpstr>
      <vt:lpstr>Diagrams</vt:lpstr>
      <vt:lpstr>System  Use Case Diagram</vt:lpstr>
      <vt:lpstr>ERD OF SYSTEM </vt:lpstr>
      <vt:lpstr>Sequence Diagram of Overall system</vt:lpstr>
      <vt:lpstr>Activity Diagram</vt:lpstr>
      <vt:lpstr>Class Diagram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PRESENTATION ON DOCUMENTATION</dc:title>
  <dc:creator>Abdul Sami Saeed</dc:creator>
  <cp:lastModifiedBy>18-NTU-CS-1228</cp:lastModifiedBy>
  <cp:revision>38</cp:revision>
  <dcterms:created xsi:type="dcterms:W3CDTF">2022-02-22T05:09:47Z</dcterms:created>
  <dcterms:modified xsi:type="dcterms:W3CDTF">2022-08-09T12:39:16Z</dcterms:modified>
</cp:coreProperties>
</file>