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68" r:id="rId3"/>
    <p:sldId id="262" r:id="rId4"/>
    <p:sldId id="258" r:id="rId5"/>
    <p:sldId id="266" r:id="rId6"/>
    <p:sldId id="270" r:id="rId7"/>
    <p:sldId id="271" r:id="rId8"/>
    <p:sldId id="259" r:id="rId9"/>
    <p:sldId id="261" r:id="rId10"/>
    <p:sldId id="265" r:id="rId11"/>
    <p:sldId id="264" r:id="rId12"/>
    <p:sldId id="263" r:id="rId13"/>
    <p:sldId id="267" r:id="rId14"/>
    <p:sldId id="269"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64"/>
    <p:restoredTop sz="94699"/>
  </p:normalViewPr>
  <p:slideViewPr>
    <p:cSldViewPr snapToGrid="0">
      <p:cViewPr varScale="1">
        <p:scale>
          <a:sx n="103" d="100"/>
          <a:sy n="103" d="100"/>
        </p:scale>
        <p:origin x="80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96D794-DC02-404E-84F6-0FD8057C1F81}" type="datetimeFigureOut">
              <a:rPr lang="en-US" smtClean="0"/>
              <a:t>10/16/24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9D23C1-2A1B-3449-A317-98A56293FCA0}" type="slidenum">
              <a:rPr lang="en-US" smtClean="0"/>
              <a:t>‹#›</a:t>
            </a:fld>
            <a:endParaRPr lang="en-US"/>
          </a:p>
        </p:txBody>
      </p:sp>
    </p:spTree>
    <p:extLst>
      <p:ext uri="{BB962C8B-B14F-4D97-AF65-F5344CB8AC3E}">
        <p14:creationId xmlns:p14="http://schemas.microsoft.com/office/powerpoint/2010/main" val="2355996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900"/>
              </a:spcBef>
            </a:pPr>
            <a:r>
              <a:rPr lang="en-US" b="1" dirty="0">
                <a:solidFill>
                  <a:srgbClr val="0E0E0E"/>
                </a:solidFill>
                <a:effectLst/>
                <a:latin typeface=".SF NS"/>
              </a:rPr>
              <a:t>Hook:</a:t>
            </a:r>
            <a:r>
              <a:rPr lang="en-US" dirty="0">
                <a:solidFill>
                  <a:srgbClr val="0E0E0E"/>
                </a:solidFill>
                <a:effectLst/>
                <a:latin typeface=".SF NS"/>
              </a:rPr>
              <a:t> </a:t>
            </a:r>
            <a:r>
              <a:rPr lang="en-US" i="1" dirty="0">
                <a:solidFill>
                  <a:srgbClr val="0E0E0E"/>
                </a:solidFill>
                <a:effectLst/>
                <a:latin typeface=".SF NS"/>
              </a:rPr>
              <a:t>“Imagine you want to reserve a tennis court for the weekend, but every time you call the club, the line is busy. Frustrating, right? That’s the problem I aimed to solve with my project.”</a:t>
            </a:r>
            <a:endParaRPr lang="en-US" dirty="0">
              <a:solidFill>
                <a:srgbClr val="0E0E0E"/>
              </a:solidFill>
              <a:effectLst/>
              <a:latin typeface=".SF NS"/>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solidFill>
                  <a:srgbClr val="0E0E0E"/>
                </a:solidFill>
                <a:effectLst/>
                <a:latin typeface=".SF NS"/>
              </a:rPr>
              <a:t>My project is the development of a Tennis Court Booking Web Application that enables clients to book courts remotely, while also giving tennis clubs an efficient tool to manage their court schedules. This project combines modern web development technologies to address a real-world issue.</a:t>
            </a:r>
            <a:endParaRPr lang="en-US" dirty="0">
              <a:solidFill>
                <a:srgbClr val="0E0E0E"/>
              </a:solidFill>
              <a:effectLst/>
              <a:latin typeface=".SF NS"/>
            </a:endParaRPr>
          </a:p>
          <a:p>
            <a:endParaRPr lang="en-US" dirty="0"/>
          </a:p>
        </p:txBody>
      </p:sp>
      <p:sp>
        <p:nvSpPr>
          <p:cNvPr id="4" name="Slide Number Placeholder 3"/>
          <p:cNvSpPr>
            <a:spLocks noGrp="1"/>
          </p:cNvSpPr>
          <p:nvPr>
            <p:ph type="sldNum" sz="quarter" idx="5"/>
          </p:nvPr>
        </p:nvSpPr>
        <p:spPr/>
        <p:txBody>
          <a:bodyPr/>
          <a:lstStyle/>
          <a:p>
            <a:fld id="{D79D23C1-2A1B-3449-A317-98A56293FCA0}" type="slidenum">
              <a:rPr lang="en-US" smtClean="0"/>
              <a:t>1</a:t>
            </a:fld>
            <a:endParaRPr lang="en-US"/>
          </a:p>
        </p:txBody>
      </p:sp>
    </p:spTree>
    <p:extLst>
      <p:ext uri="{BB962C8B-B14F-4D97-AF65-F5344CB8AC3E}">
        <p14:creationId xmlns:p14="http://schemas.microsoft.com/office/powerpoint/2010/main" val="1375307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EE5F0-FCDF-0044-1563-37469F2418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E503C2F-D1F6-3F2E-CD56-B2D35DDD8A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310A40A-78AB-C29A-F78F-41505CE32085}"/>
              </a:ext>
            </a:extLst>
          </p:cNvPr>
          <p:cNvSpPr>
            <a:spLocks noGrp="1"/>
          </p:cNvSpPr>
          <p:nvPr>
            <p:ph type="dt" sz="half" idx="10"/>
          </p:nvPr>
        </p:nvSpPr>
        <p:spPr/>
        <p:txBody>
          <a:bodyPr/>
          <a:lstStyle/>
          <a:p>
            <a:fld id="{750A5955-BF27-F143-9612-753E5F2E211E}" type="datetimeFigureOut">
              <a:rPr lang="en-US" smtClean="0"/>
              <a:t>10/16/24</a:t>
            </a:fld>
            <a:endParaRPr lang="en-US"/>
          </a:p>
        </p:txBody>
      </p:sp>
      <p:sp>
        <p:nvSpPr>
          <p:cNvPr id="5" name="Footer Placeholder 4">
            <a:extLst>
              <a:ext uri="{FF2B5EF4-FFF2-40B4-BE49-F238E27FC236}">
                <a16:creationId xmlns:a16="http://schemas.microsoft.com/office/drawing/2014/main" id="{87753C13-A607-CC42-EDD7-BAE5EF6E29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9849A6-0E3E-FB1F-6A56-EAD1137279C7}"/>
              </a:ext>
            </a:extLst>
          </p:cNvPr>
          <p:cNvSpPr>
            <a:spLocks noGrp="1"/>
          </p:cNvSpPr>
          <p:nvPr>
            <p:ph type="sldNum" sz="quarter" idx="12"/>
          </p:nvPr>
        </p:nvSpPr>
        <p:spPr/>
        <p:txBody>
          <a:bodyPr/>
          <a:lstStyle/>
          <a:p>
            <a:fld id="{229709A2-93EB-B945-AB9B-63D0DBF8905E}" type="slidenum">
              <a:rPr lang="en-US" smtClean="0"/>
              <a:t>‹#›</a:t>
            </a:fld>
            <a:endParaRPr lang="en-US"/>
          </a:p>
        </p:txBody>
      </p:sp>
    </p:spTree>
    <p:extLst>
      <p:ext uri="{BB962C8B-B14F-4D97-AF65-F5344CB8AC3E}">
        <p14:creationId xmlns:p14="http://schemas.microsoft.com/office/powerpoint/2010/main" val="1834547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657EE-1470-505D-3DAF-3A9DA251CF2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99D177D-7E03-00C3-8A4B-2AB39E463C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2BD631-C050-7113-A4C5-877AE59A3824}"/>
              </a:ext>
            </a:extLst>
          </p:cNvPr>
          <p:cNvSpPr>
            <a:spLocks noGrp="1"/>
          </p:cNvSpPr>
          <p:nvPr>
            <p:ph type="dt" sz="half" idx="10"/>
          </p:nvPr>
        </p:nvSpPr>
        <p:spPr/>
        <p:txBody>
          <a:bodyPr/>
          <a:lstStyle/>
          <a:p>
            <a:fld id="{750A5955-BF27-F143-9612-753E5F2E211E}" type="datetimeFigureOut">
              <a:rPr lang="en-US" smtClean="0"/>
              <a:t>10/16/24</a:t>
            </a:fld>
            <a:endParaRPr lang="en-US"/>
          </a:p>
        </p:txBody>
      </p:sp>
      <p:sp>
        <p:nvSpPr>
          <p:cNvPr id="5" name="Footer Placeholder 4">
            <a:extLst>
              <a:ext uri="{FF2B5EF4-FFF2-40B4-BE49-F238E27FC236}">
                <a16:creationId xmlns:a16="http://schemas.microsoft.com/office/drawing/2014/main" id="{F59809D3-BFEF-92C4-1468-B2E7CBF2B5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1BA49E-C499-0385-83BD-2C1EDA03CAD5}"/>
              </a:ext>
            </a:extLst>
          </p:cNvPr>
          <p:cNvSpPr>
            <a:spLocks noGrp="1"/>
          </p:cNvSpPr>
          <p:nvPr>
            <p:ph type="sldNum" sz="quarter" idx="12"/>
          </p:nvPr>
        </p:nvSpPr>
        <p:spPr/>
        <p:txBody>
          <a:bodyPr/>
          <a:lstStyle/>
          <a:p>
            <a:fld id="{229709A2-93EB-B945-AB9B-63D0DBF8905E}" type="slidenum">
              <a:rPr lang="en-US" smtClean="0"/>
              <a:t>‹#›</a:t>
            </a:fld>
            <a:endParaRPr lang="en-US"/>
          </a:p>
        </p:txBody>
      </p:sp>
    </p:spTree>
    <p:extLst>
      <p:ext uri="{BB962C8B-B14F-4D97-AF65-F5344CB8AC3E}">
        <p14:creationId xmlns:p14="http://schemas.microsoft.com/office/powerpoint/2010/main" val="2798875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D34319-AD73-03E2-8C7F-235DD73756F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DA212E-F049-5153-8288-76C6F0D65B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3D02CE-0F3B-8105-9039-4A26277B22FA}"/>
              </a:ext>
            </a:extLst>
          </p:cNvPr>
          <p:cNvSpPr>
            <a:spLocks noGrp="1"/>
          </p:cNvSpPr>
          <p:nvPr>
            <p:ph type="dt" sz="half" idx="10"/>
          </p:nvPr>
        </p:nvSpPr>
        <p:spPr/>
        <p:txBody>
          <a:bodyPr/>
          <a:lstStyle/>
          <a:p>
            <a:fld id="{750A5955-BF27-F143-9612-753E5F2E211E}" type="datetimeFigureOut">
              <a:rPr lang="en-US" smtClean="0"/>
              <a:t>10/16/24</a:t>
            </a:fld>
            <a:endParaRPr lang="en-US"/>
          </a:p>
        </p:txBody>
      </p:sp>
      <p:sp>
        <p:nvSpPr>
          <p:cNvPr id="5" name="Footer Placeholder 4">
            <a:extLst>
              <a:ext uri="{FF2B5EF4-FFF2-40B4-BE49-F238E27FC236}">
                <a16:creationId xmlns:a16="http://schemas.microsoft.com/office/drawing/2014/main" id="{FE51C4FE-DB96-38A9-F5D6-ECE1F48D9E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3657AA-1821-20D1-5005-72BF2B981288}"/>
              </a:ext>
            </a:extLst>
          </p:cNvPr>
          <p:cNvSpPr>
            <a:spLocks noGrp="1"/>
          </p:cNvSpPr>
          <p:nvPr>
            <p:ph type="sldNum" sz="quarter" idx="12"/>
          </p:nvPr>
        </p:nvSpPr>
        <p:spPr/>
        <p:txBody>
          <a:bodyPr/>
          <a:lstStyle/>
          <a:p>
            <a:fld id="{229709A2-93EB-B945-AB9B-63D0DBF8905E}" type="slidenum">
              <a:rPr lang="en-US" smtClean="0"/>
              <a:t>‹#›</a:t>
            </a:fld>
            <a:endParaRPr lang="en-US"/>
          </a:p>
        </p:txBody>
      </p:sp>
    </p:spTree>
    <p:extLst>
      <p:ext uri="{BB962C8B-B14F-4D97-AF65-F5344CB8AC3E}">
        <p14:creationId xmlns:p14="http://schemas.microsoft.com/office/powerpoint/2010/main" val="2389125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E39A8-8E94-0D99-5CD6-1B3DE18604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43427C-4EF0-E23D-83DE-D31635C0F2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4ECD3F-DA41-9393-E8DB-F52303BE1016}"/>
              </a:ext>
            </a:extLst>
          </p:cNvPr>
          <p:cNvSpPr>
            <a:spLocks noGrp="1"/>
          </p:cNvSpPr>
          <p:nvPr>
            <p:ph type="dt" sz="half" idx="10"/>
          </p:nvPr>
        </p:nvSpPr>
        <p:spPr/>
        <p:txBody>
          <a:bodyPr/>
          <a:lstStyle/>
          <a:p>
            <a:fld id="{750A5955-BF27-F143-9612-753E5F2E211E}" type="datetimeFigureOut">
              <a:rPr lang="en-US" smtClean="0"/>
              <a:t>10/16/24</a:t>
            </a:fld>
            <a:endParaRPr lang="en-US"/>
          </a:p>
        </p:txBody>
      </p:sp>
      <p:sp>
        <p:nvSpPr>
          <p:cNvPr id="5" name="Footer Placeholder 4">
            <a:extLst>
              <a:ext uri="{FF2B5EF4-FFF2-40B4-BE49-F238E27FC236}">
                <a16:creationId xmlns:a16="http://schemas.microsoft.com/office/drawing/2014/main" id="{5F97B4B8-F740-1D75-0509-D987F0C5C0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CF3660-B454-FE0F-6BD7-4C66577A602D}"/>
              </a:ext>
            </a:extLst>
          </p:cNvPr>
          <p:cNvSpPr>
            <a:spLocks noGrp="1"/>
          </p:cNvSpPr>
          <p:nvPr>
            <p:ph type="sldNum" sz="quarter" idx="12"/>
          </p:nvPr>
        </p:nvSpPr>
        <p:spPr/>
        <p:txBody>
          <a:bodyPr/>
          <a:lstStyle/>
          <a:p>
            <a:fld id="{229709A2-93EB-B945-AB9B-63D0DBF8905E}" type="slidenum">
              <a:rPr lang="en-US" smtClean="0"/>
              <a:t>‹#›</a:t>
            </a:fld>
            <a:endParaRPr lang="en-US"/>
          </a:p>
        </p:txBody>
      </p:sp>
    </p:spTree>
    <p:extLst>
      <p:ext uri="{BB962C8B-B14F-4D97-AF65-F5344CB8AC3E}">
        <p14:creationId xmlns:p14="http://schemas.microsoft.com/office/powerpoint/2010/main" val="1530458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4810B-3F9C-ED24-A69B-9B5A034067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CD707F-25E2-3558-1B9E-81A790D206E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EDD186-9F9C-4909-1AB9-DF54C09C7879}"/>
              </a:ext>
            </a:extLst>
          </p:cNvPr>
          <p:cNvSpPr>
            <a:spLocks noGrp="1"/>
          </p:cNvSpPr>
          <p:nvPr>
            <p:ph type="dt" sz="half" idx="10"/>
          </p:nvPr>
        </p:nvSpPr>
        <p:spPr/>
        <p:txBody>
          <a:bodyPr/>
          <a:lstStyle/>
          <a:p>
            <a:fld id="{750A5955-BF27-F143-9612-753E5F2E211E}" type="datetimeFigureOut">
              <a:rPr lang="en-US" smtClean="0"/>
              <a:t>10/16/24</a:t>
            </a:fld>
            <a:endParaRPr lang="en-US"/>
          </a:p>
        </p:txBody>
      </p:sp>
      <p:sp>
        <p:nvSpPr>
          <p:cNvPr id="5" name="Footer Placeholder 4">
            <a:extLst>
              <a:ext uri="{FF2B5EF4-FFF2-40B4-BE49-F238E27FC236}">
                <a16:creationId xmlns:a16="http://schemas.microsoft.com/office/drawing/2014/main" id="{8D976D04-31D6-4700-C6E7-88ABC5BAC8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828193-686C-B757-2CC0-0F4920FA3FF5}"/>
              </a:ext>
            </a:extLst>
          </p:cNvPr>
          <p:cNvSpPr>
            <a:spLocks noGrp="1"/>
          </p:cNvSpPr>
          <p:nvPr>
            <p:ph type="sldNum" sz="quarter" idx="12"/>
          </p:nvPr>
        </p:nvSpPr>
        <p:spPr/>
        <p:txBody>
          <a:bodyPr/>
          <a:lstStyle/>
          <a:p>
            <a:fld id="{229709A2-93EB-B945-AB9B-63D0DBF8905E}" type="slidenum">
              <a:rPr lang="en-US" smtClean="0"/>
              <a:t>‹#›</a:t>
            </a:fld>
            <a:endParaRPr lang="en-US"/>
          </a:p>
        </p:txBody>
      </p:sp>
    </p:spTree>
    <p:extLst>
      <p:ext uri="{BB962C8B-B14F-4D97-AF65-F5344CB8AC3E}">
        <p14:creationId xmlns:p14="http://schemas.microsoft.com/office/powerpoint/2010/main" val="2406568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2926E-BFCC-F5E9-4191-8560D6C680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DFC8F4-5053-F468-1425-C670399B2F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417EEB-56A7-A3D7-A520-11A1EA3790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5E755F-03A2-2A7A-560A-F93729FAFDB6}"/>
              </a:ext>
            </a:extLst>
          </p:cNvPr>
          <p:cNvSpPr>
            <a:spLocks noGrp="1"/>
          </p:cNvSpPr>
          <p:nvPr>
            <p:ph type="dt" sz="half" idx="10"/>
          </p:nvPr>
        </p:nvSpPr>
        <p:spPr/>
        <p:txBody>
          <a:bodyPr/>
          <a:lstStyle/>
          <a:p>
            <a:fld id="{750A5955-BF27-F143-9612-753E5F2E211E}" type="datetimeFigureOut">
              <a:rPr lang="en-US" smtClean="0"/>
              <a:t>10/16/24</a:t>
            </a:fld>
            <a:endParaRPr lang="en-US"/>
          </a:p>
        </p:txBody>
      </p:sp>
      <p:sp>
        <p:nvSpPr>
          <p:cNvPr id="6" name="Footer Placeholder 5">
            <a:extLst>
              <a:ext uri="{FF2B5EF4-FFF2-40B4-BE49-F238E27FC236}">
                <a16:creationId xmlns:a16="http://schemas.microsoft.com/office/drawing/2014/main" id="{E4C05D45-FD06-BF74-F35E-EAAAC58053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AB3B1C-1FC1-EB98-D691-0BCE9C1141C0}"/>
              </a:ext>
            </a:extLst>
          </p:cNvPr>
          <p:cNvSpPr>
            <a:spLocks noGrp="1"/>
          </p:cNvSpPr>
          <p:nvPr>
            <p:ph type="sldNum" sz="quarter" idx="12"/>
          </p:nvPr>
        </p:nvSpPr>
        <p:spPr/>
        <p:txBody>
          <a:bodyPr/>
          <a:lstStyle/>
          <a:p>
            <a:fld id="{229709A2-93EB-B945-AB9B-63D0DBF8905E}" type="slidenum">
              <a:rPr lang="en-US" smtClean="0"/>
              <a:t>‹#›</a:t>
            </a:fld>
            <a:endParaRPr lang="en-US"/>
          </a:p>
        </p:txBody>
      </p:sp>
    </p:spTree>
    <p:extLst>
      <p:ext uri="{BB962C8B-B14F-4D97-AF65-F5344CB8AC3E}">
        <p14:creationId xmlns:p14="http://schemas.microsoft.com/office/powerpoint/2010/main" val="259471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AA719-7CFC-8010-EAEB-1E026EDDB4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251E994-A22F-AFB5-7A0D-24DA77BC63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6F1ECD-95E5-8AFD-B87F-56A4FE73BB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6107B13-F59D-22C3-916C-6121BA748F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E56082-2A3F-EC01-65DA-3D80738A3E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A659017-DAE2-8218-C33B-4E848F6EE656}"/>
              </a:ext>
            </a:extLst>
          </p:cNvPr>
          <p:cNvSpPr>
            <a:spLocks noGrp="1"/>
          </p:cNvSpPr>
          <p:nvPr>
            <p:ph type="dt" sz="half" idx="10"/>
          </p:nvPr>
        </p:nvSpPr>
        <p:spPr/>
        <p:txBody>
          <a:bodyPr/>
          <a:lstStyle/>
          <a:p>
            <a:fld id="{750A5955-BF27-F143-9612-753E5F2E211E}" type="datetimeFigureOut">
              <a:rPr lang="en-US" smtClean="0"/>
              <a:t>10/16/24</a:t>
            </a:fld>
            <a:endParaRPr lang="en-US"/>
          </a:p>
        </p:txBody>
      </p:sp>
      <p:sp>
        <p:nvSpPr>
          <p:cNvPr id="8" name="Footer Placeholder 7">
            <a:extLst>
              <a:ext uri="{FF2B5EF4-FFF2-40B4-BE49-F238E27FC236}">
                <a16:creationId xmlns:a16="http://schemas.microsoft.com/office/drawing/2014/main" id="{61BE9DA6-8D7E-8AAA-4F44-5C5E4F8B81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99088B6-1BB1-B2BB-E2EB-DD05EAE05EBA}"/>
              </a:ext>
            </a:extLst>
          </p:cNvPr>
          <p:cNvSpPr>
            <a:spLocks noGrp="1"/>
          </p:cNvSpPr>
          <p:nvPr>
            <p:ph type="sldNum" sz="quarter" idx="12"/>
          </p:nvPr>
        </p:nvSpPr>
        <p:spPr/>
        <p:txBody>
          <a:bodyPr/>
          <a:lstStyle/>
          <a:p>
            <a:fld id="{229709A2-93EB-B945-AB9B-63D0DBF8905E}" type="slidenum">
              <a:rPr lang="en-US" smtClean="0"/>
              <a:t>‹#›</a:t>
            </a:fld>
            <a:endParaRPr lang="en-US"/>
          </a:p>
        </p:txBody>
      </p:sp>
    </p:spTree>
    <p:extLst>
      <p:ext uri="{BB962C8B-B14F-4D97-AF65-F5344CB8AC3E}">
        <p14:creationId xmlns:p14="http://schemas.microsoft.com/office/powerpoint/2010/main" val="2926867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DC4B3-9F9D-42B5-56A8-795B4A73B14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EA4B066-21C3-7B14-B5E9-6B0CFD058071}"/>
              </a:ext>
            </a:extLst>
          </p:cNvPr>
          <p:cNvSpPr>
            <a:spLocks noGrp="1"/>
          </p:cNvSpPr>
          <p:nvPr>
            <p:ph type="dt" sz="half" idx="10"/>
          </p:nvPr>
        </p:nvSpPr>
        <p:spPr/>
        <p:txBody>
          <a:bodyPr/>
          <a:lstStyle/>
          <a:p>
            <a:fld id="{750A5955-BF27-F143-9612-753E5F2E211E}" type="datetimeFigureOut">
              <a:rPr lang="en-US" smtClean="0"/>
              <a:t>10/16/24</a:t>
            </a:fld>
            <a:endParaRPr lang="en-US"/>
          </a:p>
        </p:txBody>
      </p:sp>
      <p:sp>
        <p:nvSpPr>
          <p:cNvPr id="4" name="Footer Placeholder 3">
            <a:extLst>
              <a:ext uri="{FF2B5EF4-FFF2-40B4-BE49-F238E27FC236}">
                <a16:creationId xmlns:a16="http://schemas.microsoft.com/office/drawing/2014/main" id="{E2EBA4E2-0715-5594-71BA-7177A8A59C2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10A710-3B22-712F-B54A-EA38CCE87BED}"/>
              </a:ext>
            </a:extLst>
          </p:cNvPr>
          <p:cNvSpPr>
            <a:spLocks noGrp="1"/>
          </p:cNvSpPr>
          <p:nvPr>
            <p:ph type="sldNum" sz="quarter" idx="12"/>
          </p:nvPr>
        </p:nvSpPr>
        <p:spPr/>
        <p:txBody>
          <a:bodyPr/>
          <a:lstStyle/>
          <a:p>
            <a:fld id="{229709A2-93EB-B945-AB9B-63D0DBF8905E}" type="slidenum">
              <a:rPr lang="en-US" smtClean="0"/>
              <a:t>‹#›</a:t>
            </a:fld>
            <a:endParaRPr lang="en-US"/>
          </a:p>
        </p:txBody>
      </p:sp>
    </p:spTree>
    <p:extLst>
      <p:ext uri="{BB962C8B-B14F-4D97-AF65-F5344CB8AC3E}">
        <p14:creationId xmlns:p14="http://schemas.microsoft.com/office/powerpoint/2010/main" val="2011240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78441C-35C2-5CD5-6369-9F3482C1F649}"/>
              </a:ext>
            </a:extLst>
          </p:cNvPr>
          <p:cNvSpPr>
            <a:spLocks noGrp="1"/>
          </p:cNvSpPr>
          <p:nvPr>
            <p:ph type="dt" sz="half" idx="10"/>
          </p:nvPr>
        </p:nvSpPr>
        <p:spPr/>
        <p:txBody>
          <a:bodyPr/>
          <a:lstStyle/>
          <a:p>
            <a:fld id="{750A5955-BF27-F143-9612-753E5F2E211E}" type="datetimeFigureOut">
              <a:rPr lang="en-US" smtClean="0"/>
              <a:t>10/16/24</a:t>
            </a:fld>
            <a:endParaRPr lang="en-US"/>
          </a:p>
        </p:txBody>
      </p:sp>
      <p:sp>
        <p:nvSpPr>
          <p:cNvPr id="3" name="Footer Placeholder 2">
            <a:extLst>
              <a:ext uri="{FF2B5EF4-FFF2-40B4-BE49-F238E27FC236}">
                <a16:creationId xmlns:a16="http://schemas.microsoft.com/office/drawing/2014/main" id="{25B0E5F7-3827-2A41-3A23-D1D1ACD9EE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A8DE3E-B096-8FB0-5868-355F1A36D4E3}"/>
              </a:ext>
            </a:extLst>
          </p:cNvPr>
          <p:cNvSpPr>
            <a:spLocks noGrp="1"/>
          </p:cNvSpPr>
          <p:nvPr>
            <p:ph type="sldNum" sz="quarter" idx="12"/>
          </p:nvPr>
        </p:nvSpPr>
        <p:spPr/>
        <p:txBody>
          <a:bodyPr/>
          <a:lstStyle/>
          <a:p>
            <a:fld id="{229709A2-93EB-B945-AB9B-63D0DBF8905E}" type="slidenum">
              <a:rPr lang="en-US" smtClean="0"/>
              <a:t>‹#›</a:t>
            </a:fld>
            <a:endParaRPr lang="en-US"/>
          </a:p>
        </p:txBody>
      </p:sp>
    </p:spTree>
    <p:extLst>
      <p:ext uri="{BB962C8B-B14F-4D97-AF65-F5344CB8AC3E}">
        <p14:creationId xmlns:p14="http://schemas.microsoft.com/office/powerpoint/2010/main" val="2291468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1BC9A-93EC-2B39-835C-AB9674A577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83E223-B348-43D1-DD50-8C23273AC2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5BD100E-AD2E-E82B-A367-AC5EDFC713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67559C-926D-6FC5-6F4F-B25912B29EF9}"/>
              </a:ext>
            </a:extLst>
          </p:cNvPr>
          <p:cNvSpPr>
            <a:spLocks noGrp="1"/>
          </p:cNvSpPr>
          <p:nvPr>
            <p:ph type="dt" sz="half" idx="10"/>
          </p:nvPr>
        </p:nvSpPr>
        <p:spPr/>
        <p:txBody>
          <a:bodyPr/>
          <a:lstStyle/>
          <a:p>
            <a:fld id="{750A5955-BF27-F143-9612-753E5F2E211E}" type="datetimeFigureOut">
              <a:rPr lang="en-US" smtClean="0"/>
              <a:t>10/16/24</a:t>
            </a:fld>
            <a:endParaRPr lang="en-US"/>
          </a:p>
        </p:txBody>
      </p:sp>
      <p:sp>
        <p:nvSpPr>
          <p:cNvPr id="6" name="Footer Placeholder 5">
            <a:extLst>
              <a:ext uri="{FF2B5EF4-FFF2-40B4-BE49-F238E27FC236}">
                <a16:creationId xmlns:a16="http://schemas.microsoft.com/office/drawing/2014/main" id="{378C8C89-1D2C-DCB1-9834-7D428FDDA5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AE22BD-B654-81C3-D01F-E8472F48BB51}"/>
              </a:ext>
            </a:extLst>
          </p:cNvPr>
          <p:cNvSpPr>
            <a:spLocks noGrp="1"/>
          </p:cNvSpPr>
          <p:nvPr>
            <p:ph type="sldNum" sz="quarter" idx="12"/>
          </p:nvPr>
        </p:nvSpPr>
        <p:spPr/>
        <p:txBody>
          <a:bodyPr/>
          <a:lstStyle/>
          <a:p>
            <a:fld id="{229709A2-93EB-B945-AB9B-63D0DBF8905E}" type="slidenum">
              <a:rPr lang="en-US" smtClean="0"/>
              <a:t>‹#›</a:t>
            </a:fld>
            <a:endParaRPr lang="en-US"/>
          </a:p>
        </p:txBody>
      </p:sp>
    </p:spTree>
    <p:extLst>
      <p:ext uri="{BB962C8B-B14F-4D97-AF65-F5344CB8AC3E}">
        <p14:creationId xmlns:p14="http://schemas.microsoft.com/office/powerpoint/2010/main" val="2170366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E3FB9-5836-3837-7A04-B0CABA47A3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012EE9-5924-1DC2-FD18-43F7FF861E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B0764E4-916B-404B-527C-242F34AC46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E4481B-D784-97D9-3277-4905E964E6C7}"/>
              </a:ext>
            </a:extLst>
          </p:cNvPr>
          <p:cNvSpPr>
            <a:spLocks noGrp="1"/>
          </p:cNvSpPr>
          <p:nvPr>
            <p:ph type="dt" sz="half" idx="10"/>
          </p:nvPr>
        </p:nvSpPr>
        <p:spPr/>
        <p:txBody>
          <a:bodyPr/>
          <a:lstStyle/>
          <a:p>
            <a:fld id="{750A5955-BF27-F143-9612-753E5F2E211E}" type="datetimeFigureOut">
              <a:rPr lang="en-US" smtClean="0"/>
              <a:t>10/16/24</a:t>
            </a:fld>
            <a:endParaRPr lang="en-US"/>
          </a:p>
        </p:txBody>
      </p:sp>
      <p:sp>
        <p:nvSpPr>
          <p:cNvPr id="6" name="Footer Placeholder 5">
            <a:extLst>
              <a:ext uri="{FF2B5EF4-FFF2-40B4-BE49-F238E27FC236}">
                <a16:creationId xmlns:a16="http://schemas.microsoft.com/office/drawing/2014/main" id="{5F7D29D6-69A8-E836-4D24-5AEAC76B99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684DA-72AE-613D-2BFA-5BE99FF2B67D}"/>
              </a:ext>
            </a:extLst>
          </p:cNvPr>
          <p:cNvSpPr>
            <a:spLocks noGrp="1"/>
          </p:cNvSpPr>
          <p:nvPr>
            <p:ph type="sldNum" sz="quarter" idx="12"/>
          </p:nvPr>
        </p:nvSpPr>
        <p:spPr/>
        <p:txBody>
          <a:bodyPr/>
          <a:lstStyle/>
          <a:p>
            <a:fld id="{229709A2-93EB-B945-AB9B-63D0DBF8905E}" type="slidenum">
              <a:rPr lang="en-US" smtClean="0"/>
              <a:t>‹#›</a:t>
            </a:fld>
            <a:endParaRPr lang="en-US"/>
          </a:p>
        </p:txBody>
      </p:sp>
    </p:spTree>
    <p:extLst>
      <p:ext uri="{BB962C8B-B14F-4D97-AF65-F5344CB8AC3E}">
        <p14:creationId xmlns:p14="http://schemas.microsoft.com/office/powerpoint/2010/main" val="1150089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5DD38B-1EE1-DD9F-83F8-B26C83654D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BA5162-4DA1-AAE1-DC33-704E5D1FA3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E96893-526A-ED2E-995A-E4D31253F0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50A5955-BF27-F143-9612-753E5F2E211E}" type="datetimeFigureOut">
              <a:rPr lang="en-US" smtClean="0"/>
              <a:t>10/16/24</a:t>
            </a:fld>
            <a:endParaRPr lang="en-US"/>
          </a:p>
        </p:txBody>
      </p:sp>
      <p:sp>
        <p:nvSpPr>
          <p:cNvPr id="5" name="Footer Placeholder 4">
            <a:extLst>
              <a:ext uri="{FF2B5EF4-FFF2-40B4-BE49-F238E27FC236}">
                <a16:creationId xmlns:a16="http://schemas.microsoft.com/office/drawing/2014/main" id="{2C19B9D6-1529-245F-280A-D5CC941C64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A82D70F-EBC7-7EA7-1D2F-A4B65179E1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29709A2-93EB-B945-AB9B-63D0DBF8905E}" type="slidenum">
              <a:rPr lang="en-US" smtClean="0"/>
              <a:t>‹#›</a:t>
            </a:fld>
            <a:endParaRPr lang="en-US"/>
          </a:p>
        </p:txBody>
      </p:sp>
    </p:spTree>
    <p:extLst>
      <p:ext uri="{BB962C8B-B14F-4D97-AF65-F5344CB8AC3E}">
        <p14:creationId xmlns:p14="http://schemas.microsoft.com/office/powerpoint/2010/main" val="4170495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BDF67-0B3B-5445-8C19-45497EB89C23}"/>
              </a:ext>
            </a:extLst>
          </p:cNvPr>
          <p:cNvSpPr>
            <a:spLocks noGrp="1"/>
          </p:cNvSpPr>
          <p:nvPr>
            <p:ph type="ctrTitle"/>
          </p:nvPr>
        </p:nvSpPr>
        <p:spPr/>
        <p:txBody>
          <a:bodyPr/>
          <a:lstStyle/>
          <a:p>
            <a:r>
              <a:rPr lang="en-US" dirty="0">
                <a:solidFill>
                  <a:schemeClr val="bg1"/>
                </a:solidFill>
              </a:rPr>
              <a:t>Tennis Court Booking </a:t>
            </a:r>
            <a:br>
              <a:rPr lang="en-US" dirty="0">
                <a:solidFill>
                  <a:schemeClr val="bg1"/>
                </a:solidFill>
              </a:rPr>
            </a:br>
            <a:r>
              <a:rPr lang="en-US" dirty="0">
                <a:solidFill>
                  <a:schemeClr val="bg1"/>
                </a:solidFill>
              </a:rPr>
              <a:t>Web Application</a:t>
            </a:r>
          </a:p>
        </p:txBody>
      </p:sp>
      <p:sp>
        <p:nvSpPr>
          <p:cNvPr id="3" name="Subtitle 2">
            <a:extLst>
              <a:ext uri="{FF2B5EF4-FFF2-40B4-BE49-F238E27FC236}">
                <a16:creationId xmlns:a16="http://schemas.microsoft.com/office/drawing/2014/main" id="{8599C882-16A8-AB7D-C8DF-248C651A8F4C}"/>
              </a:ext>
            </a:extLst>
          </p:cNvPr>
          <p:cNvSpPr>
            <a:spLocks noGrp="1"/>
          </p:cNvSpPr>
          <p:nvPr>
            <p:ph type="subTitle" idx="1"/>
          </p:nvPr>
        </p:nvSpPr>
        <p:spPr/>
        <p:txBody>
          <a:bodyPr/>
          <a:lstStyle/>
          <a:p>
            <a:r>
              <a:rPr lang="en-US" dirty="0">
                <a:solidFill>
                  <a:schemeClr val="bg1"/>
                </a:solidFill>
              </a:rPr>
              <a:t>Full-stack web development with Django and React</a:t>
            </a:r>
          </a:p>
        </p:txBody>
      </p:sp>
    </p:spTree>
    <p:extLst>
      <p:ext uri="{BB962C8B-B14F-4D97-AF65-F5344CB8AC3E}">
        <p14:creationId xmlns:p14="http://schemas.microsoft.com/office/powerpoint/2010/main" val="2709974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07BD0-5506-77DA-C679-A953AD8D0885}"/>
              </a:ext>
            </a:extLst>
          </p:cNvPr>
          <p:cNvSpPr>
            <a:spLocks noGrp="1"/>
          </p:cNvSpPr>
          <p:nvPr>
            <p:ph type="title"/>
          </p:nvPr>
        </p:nvSpPr>
        <p:spPr/>
        <p:txBody>
          <a:bodyPr/>
          <a:lstStyle/>
          <a:p>
            <a:r>
              <a:rPr lang="en-US" dirty="0">
                <a:solidFill>
                  <a:schemeClr val="bg1"/>
                </a:solidFill>
              </a:rPr>
              <a:t>Django	</a:t>
            </a:r>
          </a:p>
        </p:txBody>
      </p:sp>
      <p:sp>
        <p:nvSpPr>
          <p:cNvPr id="3" name="Content Placeholder 2">
            <a:extLst>
              <a:ext uri="{FF2B5EF4-FFF2-40B4-BE49-F238E27FC236}">
                <a16:creationId xmlns:a16="http://schemas.microsoft.com/office/drawing/2014/main" id="{0E1AAA53-3C16-4B64-A570-5556C8D39BF0}"/>
              </a:ext>
            </a:extLst>
          </p:cNvPr>
          <p:cNvSpPr>
            <a:spLocks noGrp="1"/>
          </p:cNvSpPr>
          <p:nvPr>
            <p:ph idx="1"/>
          </p:nvPr>
        </p:nvSpPr>
        <p:spPr/>
        <p:txBody>
          <a:bodyPr/>
          <a:lstStyle/>
          <a:p>
            <a:r>
              <a:rPr lang="en-US" dirty="0">
                <a:solidFill>
                  <a:schemeClr val="bg1"/>
                </a:solidFill>
              </a:rPr>
              <a:t>Models</a:t>
            </a:r>
          </a:p>
          <a:p>
            <a:r>
              <a:rPr lang="en-US" dirty="0">
                <a:solidFill>
                  <a:schemeClr val="bg1"/>
                </a:solidFill>
              </a:rPr>
              <a:t>Views</a:t>
            </a:r>
          </a:p>
          <a:p>
            <a:r>
              <a:rPr lang="en-US" dirty="0" err="1">
                <a:solidFill>
                  <a:schemeClr val="bg1"/>
                </a:solidFill>
              </a:rPr>
              <a:t>Urls</a:t>
            </a:r>
            <a:endParaRPr lang="en-US" dirty="0">
              <a:solidFill>
                <a:schemeClr val="bg1"/>
              </a:solidFill>
            </a:endParaRPr>
          </a:p>
          <a:p>
            <a:endParaRPr lang="en-US" dirty="0">
              <a:solidFill>
                <a:schemeClr val="bg1"/>
              </a:solidFill>
            </a:endParaRPr>
          </a:p>
        </p:txBody>
      </p:sp>
      <p:pic>
        <p:nvPicPr>
          <p:cNvPr id="7" name="Picture 6" descr="A screenshot of a computer program&#10;&#10;Description automatically generated">
            <a:extLst>
              <a:ext uri="{FF2B5EF4-FFF2-40B4-BE49-F238E27FC236}">
                <a16:creationId xmlns:a16="http://schemas.microsoft.com/office/drawing/2014/main" id="{C9BBE292-4845-B0E4-5899-4DBA2AA9AA3D}"/>
              </a:ext>
            </a:extLst>
          </p:cNvPr>
          <p:cNvPicPr>
            <a:picLocks noChangeAspect="1"/>
          </p:cNvPicPr>
          <p:nvPr/>
        </p:nvPicPr>
        <p:blipFill>
          <a:blip r:embed="rId2"/>
          <a:stretch>
            <a:fillRect/>
          </a:stretch>
        </p:blipFill>
        <p:spPr>
          <a:xfrm>
            <a:off x="6347703" y="0"/>
            <a:ext cx="5411972" cy="6858000"/>
          </a:xfrm>
          <a:prstGeom prst="rect">
            <a:avLst/>
          </a:prstGeom>
        </p:spPr>
      </p:pic>
    </p:spTree>
    <p:extLst>
      <p:ext uri="{BB962C8B-B14F-4D97-AF65-F5344CB8AC3E}">
        <p14:creationId xmlns:p14="http://schemas.microsoft.com/office/powerpoint/2010/main" val="1352969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3F60B-E3BC-F1A4-4D4A-17220DF89DDD}"/>
              </a:ext>
            </a:extLst>
          </p:cNvPr>
          <p:cNvSpPr>
            <a:spLocks noGrp="1"/>
          </p:cNvSpPr>
          <p:nvPr>
            <p:ph type="title"/>
          </p:nvPr>
        </p:nvSpPr>
        <p:spPr>
          <a:xfrm>
            <a:off x="838200" y="365125"/>
            <a:ext cx="3022600" cy="2569986"/>
          </a:xfrm>
        </p:spPr>
        <p:txBody>
          <a:bodyPr/>
          <a:lstStyle/>
          <a:p>
            <a:r>
              <a:rPr lang="en-US" dirty="0">
                <a:solidFill>
                  <a:schemeClr val="bg1"/>
                </a:solidFill>
              </a:rPr>
              <a:t>Django</a:t>
            </a:r>
            <a:br>
              <a:rPr lang="en-US" dirty="0">
                <a:solidFill>
                  <a:schemeClr val="bg1"/>
                </a:solidFill>
              </a:rPr>
            </a:br>
            <a:r>
              <a:rPr lang="en-US" dirty="0">
                <a:solidFill>
                  <a:schemeClr val="bg1"/>
                </a:solidFill>
              </a:rPr>
              <a:t>Models	</a:t>
            </a:r>
          </a:p>
        </p:txBody>
      </p:sp>
      <p:pic>
        <p:nvPicPr>
          <p:cNvPr id="5" name="Content Placeholder 4" descr="A computer screen shot of a program code&#10;&#10;Description automatically generated">
            <a:extLst>
              <a:ext uri="{FF2B5EF4-FFF2-40B4-BE49-F238E27FC236}">
                <a16:creationId xmlns:a16="http://schemas.microsoft.com/office/drawing/2014/main" id="{BC443737-6704-D5D4-86B1-63E22C1440FC}"/>
              </a:ext>
            </a:extLst>
          </p:cNvPr>
          <p:cNvPicPr>
            <a:picLocks noGrp="1" noChangeAspect="1"/>
          </p:cNvPicPr>
          <p:nvPr>
            <p:ph idx="1"/>
          </p:nvPr>
        </p:nvPicPr>
        <p:blipFill>
          <a:blip r:embed="rId2"/>
          <a:stretch>
            <a:fillRect/>
          </a:stretch>
        </p:blipFill>
        <p:spPr>
          <a:xfrm>
            <a:off x="4395795" y="448957"/>
            <a:ext cx="7502694" cy="5960085"/>
          </a:xfrm>
        </p:spPr>
      </p:pic>
    </p:spTree>
    <p:extLst>
      <p:ext uri="{BB962C8B-B14F-4D97-AF65-F5344CB8AC3E}">
        <p14:creationId xmlns:p14="http://schemas.microsoft.com/office/powerpoint/2010/main" val="1388633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E7FEB-7ED2-17F1-4AED-3CB9170681E4}"/>
              </a:ext>
            </a:extLst>
          </p:cNvPr>
          <p:cNvSpPr>
            <a:spLocks noGrp="1"/>
          </p:cNvSpPr>
          <p:nvPr>
            <p:ph type="title"/>
          </p:nvPr>
        </p:nvSpPr>
        <p:spPr/>
        <p:txBody>
          <a:bodyPr/>
          <a:lstStyle/>
          <a:p>
            <a:r>
              <a:rPr lang="en-US" dirty="0">
                <a:solidFill>
                  <a:schemeClr val="bg1"/>
                </a:solidFill>
              </a:rPr>
              <a:t>Django REST Framework (API)</a:t>
            </a:r>
          </a:p>
        </p:txBody>
      </p:sp>
      <p:sp>
        <p:nvSpPr>
          <p:cNvPr id="3" name="Content Placeholder 2">
            <a:extLst>
              <a:ext uri="{FF2B5EF4-FFF2-40B4-BE49-F238E27FC236}">
                <a16:creationId xmlns:a16="http://schemas.microsoft.com/office/drawing/2014/main" id="{2048DE20-585D-2119-9468-0EC79D76F812}"/>
              </a:ext>
            </a:extLst>
          </p:cNvPr>
          <p:cNvSpPr>
            <a:spLocks noGrp="1"/>
          </p:cNvSpPr>
          <p:nvPr>
            <p:ph idx="1"/>
          </p:nvPr>
        </p:nvSpPr>
        <p:spPr/>
        <p:txBody>
          <a:bodyPr/>
          <a:lstStyle/>
          <a:p>
            <a:r>
              <a:rPr lang="en-US" dirty="0">
                <a:solidFill>
                  <a:schemeClr val="bg1"/>
                </a:solidFill>
              </a:rPr>
              <a:t>Backend API</a:t>
            </a:r>
          </a:p>
          <a:p>
            <a:r>
              <a:rPr lang="en-US" dirty="0">
                <a:solidFill>
                  <a:schemeClr val="bg1"/>
                </a:solidFill>
              </a:rPr>
              <a:t>endpoints can be called from frontend</a:t>
            </a:r>
          </a:p>
          <a:p>
            <a:r>
              <a:rPr lang="en-US" dirty="0">
                <a:solidFill>
                  <a:schemeClr val="bg1"/>
                </a:solidFill>
              </a:rPr>
              <a:t>Sends JSON to frontend</a:t>
            </a:r>
          </a:p>
          <a:p>
            <a:endParaRPr lang="en-US" dirty="0"/>
          </a:p>
        </p:txBody>
      </p:sp>
      <p:pic>
        <p:nvPicPr>
          <p:cNvPr id="7" name="Picture 6" descr="A screenshot of a computer&#10;&#10;Description automatically generated">
            <a:extLst>
              <a:ext uri="{FF2B5EF4-FFF2-40B4-BE49-F238E27FC236}">
                <a16:creationId xmlns:a16="http://schemas.microsoft.com/office/drawing/2014/main" id="{3F19C1D7-D57E-E56B-DF71-05CAB06064AC}"/>
              </a:ext>
            </a:extLst>
          </p:cNvPr>
          <p:cNvPicPr>
            <a:picLocks noChangeAspect="1"/>
          </p:cNvPicPr>
          <p:nvPr/>
        </p:nvPicPr>
        <p:blipFill>
          <a:blip r:embed="rId2"/>
          <a:stretch>
            <a:fillRect/>
          </a:stretch>
        </p:blipFill>
        <p:spPr>
          <a:xfrm>
            <a:off x="4130099" y="3778789"/>
            <a:ext cx="7772400" cy="2811037"/>
          </a:xfrm>
          <a:prstGeom prst="rect">
            <a:avLst/>
          </a:prstGeom>
        </p:spPr>
      </p:pic>
    </p:spTree>
    <p:extLst>
      <p:ext uri="{BB962C8B-B14F-4D97-AF65-F5344CB8AC3E}">
        <p14:creationId xmlns:p14="http://schemas.microsoft.com/office/powerpoint/2010/main" val="544890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6A54F-BAF2-ED0A-CB77-BF5209DAB324}"/>
              </a:ext>
            </a:extLst>
          </p:cNvPr>
          <p:cNvSpPr>
            <a:spLocks noGrp="1"/>
          </p:cNvSpPr>
          <p:nvPr>
            <p:ph type="title"/>
          </p:nvPr>
        </p:nvSpPr>
        <p:spPr/>
        <p:txBody>
          <a:bodyPr/>
          <a:lstStyle/>
          <a:p>
            <a:r>
              <a:rPr lang="en-US" dirty="0">
                <a:solidFill>
                  <a:schemeClr val="bg1"/>
                </a:solidFill>
              </a:rPr>
              <a:t>React</a:t>
            </a:r>
          </a:p>
        </p:txBody>
      </p:sp>
      <p:sp>
        <p:nvSpPr>
          <p:cNvPr id="3" name="Content Placeholder 2">
            <a:extLst>
              <a:ext uri="{FF2B5EF4-FFF2-40B4-BE49-F238E27FC236}">
                <a16:creationId xmlns:a16="http://schemas.microsoft.com/office/drawing/2014/main" id="{B6EAD360-E6F8-F4C1-6FEA-BDE5B21926C9}"/>
              </a:ext>
            </a:extLst>
          </p:cNvPr>
          <p:cNvSpPr>
            <a:spLocks noGrp="1"/>
          </p:cNvSpPr>
          <p:nvPr>
            <p:ph idx="1"/>
          </p:nvPr>
        </p:nvSpPr>
        <p:spPr/>
        <p:txBody>
          <a:bodyPr/>
          <a:lstStyle/>
          <a:p>
            <a:r>
              <a:rPr lang="en-US" dirty="0">
                <a:solidFill>
                  <a:schemeClr val="bg1"/>
                </a:solidFill>
              </a:rPr>
              <a:t>Dynamic UI: Responsive</a:t>
            </a:r>
          </a:p>
          <a:p>
            <a:r>
              <a:rPr lang="en-US" dirty="0">
                <a:solidFill>
                  <a:schemeClr val="bg1"/>
                </a:solidFill>
              </a:rPr>
              <a:t>Component-Based Architecture</a:t>
            </a:r>
          </a:p>
        </p:txBody>
      </p:sp>
    </p:spTree>
    <p:extLst>
      <p:ext uri="{BB962C8B-B14F-4D97-AF65-F5344CB8AC3E}">
        <p14:creationId xmlns:p14="http://schemas.microsoft.com/office/powerpoint/2010/main" val="4076487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3FC44-AAF5-6A7C-B6D8-B64F1733875F}"/>
              </a:ext>
            </a:extLst>
          </p:cNvPr>
          <p:cNvSpPr>
            <a:spLocks noGrp="1"/>
          </p:cNvSpPr>
          <p:nvPr>
            <p:ph type="title"/>
          </p:nvPr>
        </p:nvSpPr>
        <p:spPr/>
        <p:txBody>
          <a:bodyPr/>
          <a:lstStyle/>
          <a:p>
            <a:endParaRPr lang="en-US"/>
          </a:p>
        </p:txBody>
      </p:sp>
      <p:pic>
        <p:nvPicPr>
          <p:cNvPr id="5" name="Content Placeholder 4" descr="A screen shot of a computer program&#10;&#10;Description automatically generated">
            <a:extLst>
              <a:ext uri="{FF2B5EF4-FFF2-40B4-BE49-F238E27FC236}">
                <a16:creationId xmlns:a16="http://schemas.microsoft.com/office/drawing/2014/main" id="{149B25DF-390E-290B-C98A-FB674661EF67}"/>
              </a:ext>
            </a:extLst>
          </p:cNvPr>
          <p:cNvPicPr>
            <a:picLocks noGrp="1" noChangeAspect="1"/>
          </p:cNvPicPr>
          <p:nvPr>
            <p:ph idx="1"/>
          </p:nvPr>
        </p:nvPicPr>
        <p:blipFill>
          <a:blip r:embed="rId2"/>
          <a:stretch>
            <a:fillRect/>
          </a:stretch>
        </p:blipFill>
        <p:spPr>
          <a:xfrm>
            <a:off x="131765" y="1307627"/>
            <a:ext cx="5718977" cy="4456091"/>
          </a:xfrm>
        </p:spPr>
      </p:pic>
      <p:pic>
        <p:nvPicPr>
          <p:cNvPr id="6" name="Picture 5" descr="A screen shot of a computer screen&#10;&#10;Description automatically generated">
            <a:extLst>
              <a:ext uri="{FF2B5EF4-FFF2-40B4-BE49-F238E27FC236}">
                <a16:creationId xmlns:a16="http://schemas.microsoft.com/office/drawing/2014/main" id="{BEDC09C3-E2C9-6847-A2FC-38A98B37DCA9}"/>
              </a:ext>
            </a:extLst>
          </p:cNvPr>
          <p:cNvPicPr>
            <a:picLocks noChangeAspect="1"/>
          </p:cNvPicPr>
          <p:nvPr/>
        </p:nvPicPr>
        <p:blipFill>
          <a:blip r:embed="rId3"/>
          <a:stretch>
            <a:fillRect/>
          </a:stretch>
        </p:blipFill>
        <p:spPr>
          <a:xfrm>
            <a:off x="5850742" y="1307627"/>
            <a:ext cx="6193345" cy="4456091"/>
          </a:xfrm>
          <a:prstGeom prst="rect">
            <a:avLst/>
          </a:prstGeom>
        </p:spPr>
      </p:pic>
    </p:spTree>
    <p:extLst>
      <p:ext uri="{BB962C8B-B14F-4D97-AF65-F5344CB8AC3E}">
        <p14:creationId xmlns:p14="http://schemas.microsoft.com/office/powerpoint/2010/main" val="3861342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931F5-9728-F0C4-03B7-1850D47A2028}"/>
              </a:ext>
            </a:extLst>
          </p:cNvPr>
          <p:cNvSpPr>
            <a:spLocks noGrp="1"/>
          </p:cNvSpPr>
          <p:nvPr>
            <p:ph type="title"/>
          </p:nvPr>
        </p:nvSpPr>
        <p:spPr/>
        <p:txBody>
          <a:bodyPr/>
          <a:lstStyle/>
          <a:p>
            <a:endParaRPr lang="en-US"/>
          </a:p>
        </p:txBody>
      </p:sp>
      <p:pic>
        <p:nvPicPr>
          <p:cNvPr id="5" name="Content Placeholder 4" descr="A screenshot of a computer&#10;&#10;Description automatically generated">
            <a:extLst>
              <a:ext uri="{FF2B5EF4-FFF2-40B4-BE49-F238E27FC236}">
                <a16:creationId xmlns:a16="http://schemas.microsoft.com/office/drawing/2014/main" id="{757B372E-D810-6227-468B-F42D854811F7}"/>
              </a:ext>
            </a:extLst>
          </p:cNvPr>
          <p:cNvPicPr>
            <a:picLocks noGrp="1" noChangeAspect="1"/>
          </p:cNvPicPr>
          <p:nvPr>
            <p:ph idx="1"/>
          </p:nvPr>
        </p:nvPicPr>
        <p:blipFill>
          <a:blip r:embed="rId2"/>
          <a:stretch>
            <a:fillRect/>
          </a:stretch>
        </p:blipFill>
        <p:spPr>
          <a:xfrm>
            <a:off x="3478153" y="1253331"/>
            <a:ext cx="5758208" cy="4351338"/>
          </a:xfrm>
        </p:spPr>
      </p:pic>
    </p:spTree>
    <p:extLst>
      <p:ext uri="{BB962C8B-B14F-4D97-AF65-F5344CB8AC3E}">
        <p14:creationId xmlns:p14="http://schemas.microsoft.com/office/powerpoint/2010/main" val="1087650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E7BDC-BBF6-B5EB-6442-FD4A25831AF4}"/>
              </a:ext>
            </a:extLst>
          </p:cNvPr>
          <p:cNvSpPr>
            <a:spLocks noGrp="1"/>
          </p:cNvSpPr>
          <p:nvPr>
            <p:ph type="title"/>
          </p:nvPr>
        </p:nvSpPr>
        <p:spPr/>
        <p:txBody>
          <a:bodyPr/>
          <a:lstStyle/>
          <a:p>
            <a:r>
              <a:rPr lang="en-US" dirty="0">
                <a:solidFill>
                  <a:schemeClr val="bg1"/>
                </a:solidFill>
              </a:rPr>
              <a:t>Web Applications	</a:t>
            </a:r>
          </a:p>
        </p:txBody>
      </p:sp>
      <p:sp>
        <p:nvSpPr>
          <p:cNvPr id="3" name="Content Placeholder 2">
            <a:extLst>
              <a:ext uri="{FF2B5EF4-FFF2-40B4-BE49-F238E27FC236}">
                <a16:creationId xmlns:a16="http://schemas.microsoft.com/office/drawing/2014/main" id="{9E71ED0B-2984-0CAC-99B9-A61CF9A3C18F}"/>
              </a:ext>
            </a:extLst>
          </p:cNvPr>
          <p:cNvSpPr>
            <a:spLocks noGrp="1"/>
          </p:cNvSpPr>
          <p:nvPr>
            <p:ph idx="1"/>
          </p:nvPr>
        </p:nvSpPr>
        <p:spPr/>
        <p:txBody>
          <a:bodyPr/>
          <a:lstStyle/>
          <a:p>
            <a:pPr marL="0" indent="0">
              <a:buNone/>
            </a:pPr>
            <a:r>
              <a:rPr lang="en-US" dirty="0">
                <a:solidFill>
                  <a:schemeClr val="bg1"/>
                </a:solidFill>
              </a:rPr>
              <a:t>Static</a:t>
            </a:r>
          </a:p>
          <a:p>
            <a:pPr marL="0" indent="0">
              <a:buNone/>
            </a:pPr>
            <a:r>
              <a:rPr lang="en-US" dirty="0">
                <a:solidFill>
                  <a:schemeClr val="bg1"/>
                </a:solidFill>
              </a:rPr>
              <a:t>Dynamic</a:t>
            </a:r>
          </a:p>
        </p:txBody>
      </p:sp>
      <p:pic>
        <p:nvPicPr>
          <p:cNvPr id="7" name="Picture 6" descr="A blue rectangular object with different colored objects&#10;&#10;Description automatically generated">
            <a:extLst>
              <a:ext uri="{FF2B5EF4-FFF2-40B4-BE49-F238E27FC236}">
                <a16:creationId xmlns:a16="http://schemas.microsoft.com/office/drawing/2014/main" id="{E18C2CCA-046B-00F0-DB75-7F293FB2E180}"/>
              </a:ext>
            </a:extLst>
          </p:cNvPr>
          <p:cNvPicPr>
            <a:picLocks noChangeAspect="1"/>
          </p:cNvPicPr>
          <p:nvPr/>
        </p:nvPicPr>
        <p:blipFill>
          <a:blip r:embed="rId2"/>
          <a:stretch>
            <a:fillRect/>
          </a:stretch>
        </p:blipFill>
        <p:spPr>
          <a:xfrm>
            <a:off x="9350828" y="1618232"/>
            <a:ext cx="2002972" cy="2002972"/>
          </a:xfrm>
          <a:prstGeom prst="rect">
            <a:avLst/>
          </a:prstGeom>
        </p:spPr>
      </p:pic>
      <p:pic>
        <p:nvPicPr>
          <p:cNvPr id="9" name="Picture 8" descr="A computer and a computer tower&#10;&#10;Description automatically generated with medium confidence">
            <a:extLst>
              <a:ext uri="{FF2B5EF4-FFF2-40B4-BE49-F238E27FC236}">
                <a16:creationId xmlns:a16="http://schemas.microsoft.com/office/drawing/2014/main" id="{E9AB6162-BB7D-5B12-17E3-1E9D1A92D6C2}"/>
              </a:ext>
            </a:extLst>
          </p:cNvPr>
          <p:cNvPicPr>
            <a:picLocks noChangeAspect="1"/>
          </p:cNvPicPr>
          <p:nvPr/>
        </p:nvPicPr>
        <p:blipFill>
          <a:blip r:embed="rId3"/>
          <a:stretch>
            <a:fillRect/>
          </a:stretch>
        </p:blipFill>
        <p:spPr>
          <a:xfrm>
            <a:off x="5094513" y="1262632"/>
            <a:ext cx="2714171" cy="2714171"/>
          </a:xfrm>
          <a:prstGeom prst="rect">
            <a:avLst/>
          </a:prstGeom>
        </p:spPr>
      </p:pic>
      <p:sp>
        <p:nvSpPr>
          <p:cNvPr id="10" name="TextBox 9">
            <a:extLst>
              <a:ext uri="{FF2B5EF4-FFF2-40B4-BE49-F238E27FC236}">
                <a16:creationId xmlns:a16="http://schemas.microsoft.com/office/drawing/2014/main" id="{48173B8D-CD9E-CFC9-2A8B-9FC9F84811D1}"/>
              </a:ext>
            </a:extLst>
          </p:cNvPr>
          <p:cNvSpPr txBox="1"/>
          <p:nvPr/>
        </p:nvSpPr>
        <p:spPr>
          <a:xfrm>
            <a:off x="5895195" y="4001294"/>
            <a:ext cx="1112805" cy="523220"/>
          </a:xfrm>
          <a:prstGeom prst="rect">
            <a:avLst/>
          </a:prstGeom>
          <a:noFill/>
        </p:spPr>
        <p:txBody>
          <a:bodyPr wrap="none" rtlCol="0">
            <a:spAutoFit/>
          </a:bodyPr>
          <a:lstStyle/>
          <a:p>
            <a:r>
              <a:rPr lang="en-US" sz="2800" dirty="0">
                <a:solidFill>
                  <a:schemeClr val="bg1"/>
                </a:solidFill>
              </a:rPr>
              <a:t>Client</a:t>
            </a:r>
          </a:p>
        </p:txBody>
      </p:sp>
      <p:sp>
        <p:nvSpPr>
          <p:cNvPr id="11" name="TextBox 10">
            <a:extLst>
              <a:ext uri="{FF2B5EF4-FFF2-40B4-BE49-F238E27FC236}">
                <a16:creationId xmlns:a16="http://schemas.microsoft.com/office/drawing/2014/main" id="{60E5F84B-907C-10F1-49DB-29C28F20C72C}"/>
              </a:ext>
            </a:extLst>
          </p:cNvPr>
          <p:cNvSpPr txBox="1"/>
          <p:nvPr/>
        </p:nvSpPr>
        <p:spPr>
          <a:xfrm>
            <a:off x="9795911" y="4001294"/>
            <a:ext cx="1170833" cy="523220"/>
          </a:xfrm>
          <a:prstGeom prst="rect">
            <a:avLst/>
          </a:prstGeom>
          <a:noFill/>
        </p:spPr>
        <p:txBody>
          <a:bodyPr wrap="none" rtlCol="0">
            <a:spAutoFit/>
          </a:bodyPr>
          <a:lstStyle/>
          <a:p>
            <a:r>
              <a:rPr lang="en-US" sz="2800" dirty="0">
                <a:solidFill>
                  <a:schemeClr val="bg1"/>
                </a:solidFill>
              </a:rPr>
              <a:t>Server</a:t>
            </a:r>
          </a:p>
        </p:txBody>
      </p:sp>
      <p:sp>
        <p:nvSpPr>
          <p:cNvPr id="13" name="TextBox 12">
            <a:extLst>
              <a:ext uri="{FF2B5EF4-FFF2-40B4-BE49-F238E27FC236}">
                <a16:creationId xmlns:a16="http://schemas.microsoft.com/office/drawing/2014/main" id="{4D405758-1532-AF5E-3C90-2F6B029A67B4}"/>
              </a:ext>
            </a:extLst>
          </p:cNvPr>
          <p:cNvSpPr txBox="1"/>
          <p:nvPr/>
        </p:nvSpPr>
        <p:spPr>
          <a:xfrm>
            <a:off x="838200" y="4262904"/>
            <a:ext cx="3837204" cy="2246769"/>
          </a:xfrm>
          <a:prstGeom prst="rect">
            <a:avLst/>
          </a:prstGeom>
          <a:noFill/>
        </p:spPr>
        <p:txBody>
          <a:bodyPr wrap="none" rtlCol="0">
            <a:spAutoFit/>
          </a:bodyPr>
          <a:lstStyle/>
          <a:p>
            <a:r>
              <a:rPr lang="en-US" sz="2800" dirty="0">
                <a:solidFill>
                  <a:schemeClr val="bg1"/>
                </a:solidFill>
              </a:rPr>
              <a:t>GET  / HTTP/1.1 </a:t>
            </a:r>
          </a:p>
          <a:p>
            <a:r>
              <a:rPr lang="en-US" sz="2800" dirty="0">
                <a:solidFill>
                  <a:schemeClr val="bg1"/>
                </a:solidFill>
              </a:rPr>
              <a:t>Host: </a:t>
            </a:r>
            <a:r>
              <a:rPr lang="en-US" sz="2800" dirty="0" err="1">
                <a:solidFill>
                  <a:schemeClr val="bg1"/>
                </a:solidFill>
              </a:rPr>
              <a:t>example.com</a:t>
            </a:r>
            <a:endParaRPr lang="en-US" sz="2800" dirty="0">
              <a:solidFill>
                <a:schemeClr val="bg1"/>
              </a:solidFill>
            </a:endParaRPr>
          </a:p>
          <a:p>
            <a:endParaRPr lang="en-US" sz="2800" dirty="0">
              <a:solidFill>
                <a:schemeClr val="bg1"/>
              </a:solidFill>
            </a:endParaRPr>
          </a:p>
          <a:p>
            <a:r>
              <a:rPr lang="en-US" sz="2800" dirty="0">
                <a:solidFill>
                  <a:schemeClr val="bg1"/>
                </a:solidFill>
              </a:rPr>
              <a:t>HTTP/1.1 200 OK</a:t>
            </a:r>
          </a:p>
          <a:p>
            <a:r>
              <a:rPr lang="en-US" sz="2800" dirty="0">
                <a:solidFill>
                  <a:schemeClr val="bg1"/>
                </a:solidFill>
              </a:rPr>
              <a:t>Content-Type: text/html</a:t>
            </a:r>
          </a:p>
        </p:txBody>
      </p:sp>
    </p:spTree>
    <p:extLst>
      <p:ext uri="{BB962C8B-B14F-4D97-AF65-F5344CB8AC3E}">
        <p14:creationId xmlns:p14="http://schemas.microsoft.com/office/powerpoint/2010/main" val="1529607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1A842-BACD-177A-3884-6ECDE53D32F0}"/>
              </a:ext>
            </a:extLst>
          </p:cNvPr>
          <p:cNvSpPr>
            <a:spLocks noGrp="1"/>
          </p:cNvSpPr>
          <p:nvPr>
            <p:ph type="title"/>
          </p:nvPr>
        </p:nvSpPr>
        <p:spPr/>
        <p:txBody>
          <a:bodyPr/>
          <a:lstStyle/>
          <a:p>
            <a:r>
              <a:rPr lang="en-US" dirty="0">
                <a:solidFill>
                  <a:schemeClr val="bg1"/>
                </a:solidFill>
              </a:rPr>
              <a:t>Workflow diagram		</a:t>
            </a:r>
          </a:p>
        </p:txBody>
      </p:sp>
      <p:sp>
        <p:nvSpPr>
          <p:cNvPr id="3" name="Content Placeholder 2">
            <a:extLst>
              <a:ext uri="{FF2B5EF4-FFF2-40B4-BE49-F238E27FC236}">
                <a16:creationId xmlns:a16="http://schemas.microsoft.com/office/drawing/2014/main" id="{C937C3B9-E7EC-19CC-EC39-5B048BA5036B}"/>
              </a:ext>
            </a:extLst>
          </p:cNvPr>
          <p:cNvSpPr>
            <a:spLocks noGrp="1"/>
          </p:cNvSpPr>
          <p:nvPr>
            <p:ph idx="1"/>
          </p:nvPr>
        </p:nvSpPr>
        <p:spPr/>
        <p:txBody>
          <a:bodyPr/>
          <a:lstStyle/>
          <a:p>
            <a:pPr marL="514350" indent="-514350">
              <a:buAutoNum type="arabicPeriod"/>
            </a:pPr>
            <a:r>
              <a:rPr lang="en-US" dirty="0">
                <a:solidFill>
                  <a:schemeClr val="bg1"/>
                </a:solidFill>
              </a:rPr>
              <a:t>user logs in</a:t>
            </a:r>
          </a:p>
          <a:p>
            <a:pPr marL="514350" indent="-514350">
              <a:buAutoNum type="arabicPeriod"/>
            </a:pPr>
            <a:r>
              <a:rPr lang="en-US" dirty="0">
                <a:solidFill>
                  <a:schemeClr val="bg1"/>
                </a:solidFill>
              </a:rPr>
              <a:t>user selects location/facility</a:t>
            </a:r>
          </a:p>
          <a:p>
            <a:pPr marL="514350" indent="-514350">
              <a:buAutoNum type="arabicPeriod"/>
            </a:pPr>
            <a:r>
              <a:rPr lang="en-US" dirty="0">
                <a:solidFill>
                  <a:schemeClr val="bg1"/>
                </a:solidFill>
              </a:rPr>
              <a:t>user searches for available courts</a:t>
            </a:r>
          </a:p>
          <a:p>
            <a:pPr marL="514350" indent="-514350">
              <a:buAutoNum type="arabicPeriod"/>
            </a:pPr>
            <a:r>
              <a:rPr lang="en-US" dirty="0">
                <a:solidFill>
                  <a:schemeClr val="bg1"/>
                </a:solidFill>
              </a:rPr>
              <a:t>user selects a coach</a:t>
            </a:r>
          </a:p>
          <a:p>
            <a:pPr marL="514350" indent="-514350">
              <a:buAutoNum type="arabicPeriod"/>
            </a:pPr>
            <a:r>
              <a:rPr lang="en-US" dirty="0">
                <a:solidFill>
                  <a:schemeClr val="bg1"/>
                </a:solidFill>
              </a:rPr>
              <a:t>user selects a court and time</a:t>
            </a:r>
          </a:p>
          <a:p>
            <a:pPr marL="514350" indent="-514350">
              <a:buAutoNum type="arabicPeriod"/>
            </a:pPr>
            <a:r>
              <a:rPr lang="en-US" dirty="0">
                <a:solidFill>
                  <a:schemeClr val="bg1"/>
                </a:solidFill>
              </a:rPr>
              <a:t>Payment information</a:t>
            </a:r>
          </a:p>
          <a:p>
            <a:pPr marL="514350" indent="-514350">
              <a:buAutoNum type="arabicPeriod"/>
            </a:pPr>
            <a:r>
              <a:rPr lang="en-US" dirty="0">
                <a:solidFill>
                  <a:schemeClr val="bg1"/>
                </a:solidFill>
              </a:rPr>
              <a:t>Reservation is confirmed</a:t>
            </a:r>
          </a:p>
          <a:p>
            <a:pPr marL="514350" indent="-514350">
              <a:buAutoNum type="arabicPeriod"/>
            </a:pPr>
            <a:r>
              <a:rPr lang="en-US" dirty="0">
                <a:solidFill>
                  <a:schemeClr val="bg1"/>
                </a:solidFill>
              </a:rPr>
              <a:t>Reservations should be addable to user’s calendars  (in future)</a:t>
            </a:r>
          </a:p>
        </p:txBody>
      </p:sp>
      <p:sp>
        <p:nvSpPr>
          <p:cNvPr id="4" name="TextBox 3">
            <a:extLst>
              <a:ext uri="{FF2B5EF4-FFF2-40B4-BE49-F238E27FC236}">
                <a16:creationId xmlns:a16="http://schemas.microsoft.com/office/drawing/2014/main" id="{FB620EF5-E090-10B3-105D-73352AE7277C}"/>
              </a:ext>
            </a:extLst>
          </p:cNvPr>
          <p:cNvSpPr txBox="1"/>
          <p:nvPr/>
        </p:nvSpPr>
        <p:spPr>
          <a:xfrm>
            <a:off x="9584267" y="518160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515407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6D514-090A-C89F-3C42-676553B843FE}"/>
              </a:ext>
            </a:extLst>
          </p:cNvPr>
          <p:cNvSpPr>
            <a:spLocks noGrp="1"/>
          </p:cNvSpPr>
          <p:nvPr>
            <p:ph type="title"/>
          </p:nvPr>
        </p:nvSpPr>
        <p:spPr/>
        <p:txBody>
          <a:bodyPr/>
          <a:lstStyle/>
          <a:p>
            <a:pPr algn="ctr"/>
            <a:r>
              <a:rPr lang="en-US" dirty="0">
                <a:solidFill>
                  <a:schemeClr val="bg1"/>
                </a:solidFill>
              </a:rPr>
              <a:t>System Architecture</a:t>
            </a:r>
          </a:p>
        </p:txBody>
      </p:sp>
      <p:pic>
        <p:nvPicPr>
          <p:cNvPr id="5" name="Content Placeholder 4" descr="A screen shot of a computer&#10;&#10;Description automatically generated">
            <a:extLst>
              <a:ext uri="{FF2B5EF4-FFF2-40B4-BE49-F238E27FC236}">
                <a16:creationId xmlns:a16="http://schemas.microsoft.com/office/drawing/2014/main" id="{18B78D6C-48DE-744A-81EB-A88B2205A6C5}"/>
              </a:ext>
            </a:extLst>
          </p:cNvPr>
          <p:cNvPicPr>
            <a:picLocks noGrp="1" noChangeAspect="1"/>
          </p:cNvPicPr>
          <p:nvPr>
            <p:ph idx="1"/>
          </p:nvPr>
        </p:nvPicPr>
        <p:blipFill>
          <a:blip r:embed="rId2"/>
          <a:stretch>
            <a:fillRect/>
          </a:stretch>
        </p:blipFill>
        <p:spPr>
          <a:xfrm>
            <a:off x="838200" y="1690688"/>
            <a:ext cx="2896483" cy="4351338"/>
          </a:xfrm>
        </p:spPr>
      </p:pic>
    </p:spTree>
    <p:extLst>
      <p:ext uri="{BB962C8B-B14F-4D97-AF65-F5344CB8AC3E}">
        <p14:creationId xmlns:p14="http://schemas.microsoft.com/office/powerpoint/2010/main" val="582584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6863D-160E-1096-14CE-F979D8C5CF65}"/>
              </a:ext>
            </a:extLst>
          </p:cNvPr>
          <p:cNvSpPr>
            <a:spLocks noGrp="1"/>
          </p:cNvSpPr>
          <p:nvPr>
            <p:ph type="title"/>
          </p:nvPr>
        </p:nvSpPr>
        <p:spPr/>
        <p:txBody>
          <a:bodyPr/>
          <a:lstStyle/>
          <a:p>
            <a:r>
              <a:rPr lang="en-US" dirty="0">
                <a:solidFill>
                  <a:schemeClr val="bg1"/>
                </a:solidFill>
              </a:rPr>
              <a:t>Docker</a:t>
            </a:r>
          </a:p>
        </p:txBody>
      </p:sp>
      <p:sp>
        <p:nvSpPr>
          <p:cNvPr id="3" name="Content Placeholder 2">
            <a:extLst>
              <a:ext uri="{FF2B5EF4-FFF2-40B4-BE49-F238E27FC236}">
                <a16:creationId xmlns:a16="http://schemas.microsoft.com/office/drawing/2014/main" id="{164CE720-33B2-AC98-CE58-2500C164D3D6}"/>
              </a:ext>
            </a:extLst>
          </p:cNvPr>
          <p:cNvSpPr>
            <a:spLocks noGrp="1"/>
          </p:cNvSpPr>
          <p:nvPr>
            <p:ph idx="1"/>
          </p:nvPr>
        </p:nvSpPr>
        <p:spPr/>
        <p:txBody>
          <a:bodyPr/>
          <a:lstStyle/>
          <a:p>
            <a:r>
              <a:rPr lang="en-US" dirty="0">
                <a:solidFill>
                  <a:schemeClr val="bg1"/>
                </a:solidFill>
              </a:rPr>
              <a:t>Platform for containerization</a:t>
            </a:r>
          </a:p>
          <a:p>
            <a:r>
              <a:rPr lang="en-US" dirty="0">
                <a:solidFill>
                  <a:schemeClr val="bg1"/>
                </a:solidFill>
              </a:rPr>
              <a:t> Package your application with dependencies</a:t>
            </a:r>
          </a:p>
          <a:p>
            <a:r>
              <a:rPr lang="en-US" dirty="0">
                <a:solidFill>
                  <a:schemeClr val="bg1"/>
                </a:solidFill>
              </a:rPr>
              <a:t>Resolves the “it works on my computer” problem </a:t>
            </a:r>
            <a:r>
              <a:rPr lang="en-US" dirty="0">
                <a:solidFill>
                  <a:schemeClr val="bg1"/>
                </a:solidFill>
                <a:sym typeface="Wingdings" pitchFamily="2" charset="2"/>
              </a:rPr>
              <a:t></a:t>
            </a:r>
          </a:p>
          <a:p>
            <a:r>
              <a:rPr lang="en-US" dirty="0">
                <a:solidFill>
                  <a:schemeClr val="bg1"/>
                </a:solidFill>
                <a:sym typeface="Wingdings" pitchFamily="2" charset="2"/>
              </a:rPr>
              <a:t>Consistency across environments</a:t>
            </a:r>
          </a:p>
          <a:p>
            <a:endParaRPr lang="en-US" dirty="0">
              <a:solidFill>
                <a:schemeClr val="bg1"/>
              </a:solidFill>
            </a:endParaRPr>
          </a:p>
          <a:p>
            <a:pPr marL="0" indent="0">
              <a:buNone/>
            </a:pPr>
            <a:endParaRPr lang="en-US" dirty="0">
              <a:solidFill>
                <a:schemeClr val="bg1"/>
              </a:solidFill>
            </a:endParaRPr>
          </a:p>
        </p:txBody>
      </p:sp>
    </p:spTree>
    <p:extLst>
      <p:ext uri="{BB962C8B-B14F-4D97-AF65-F5344CB8AC3E}">
        <p14:creationId xmlns:p14="http://schemas.microsoft.com/office/powerpoint/2010/main" val="3965372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B64A4-40A0-8FE7-E99D-6D5D70B8D313}"/>
              </a:ext>
            </a:extLst>
          </p:cNvPr>
          <p:cNvSpPr>
            <a:spLocks noGrp="1"/>
          </p:cNvSpPr>
          <p:nvPr>
            <p:ph type="title"/>
          </p:nvPr>
        </p:nvSpPr>
        <p:spPr/>
        <p:txBody>
          <a:bodyPr/>
          <a:lstStyle/>
          <a:p>
            <a:endParaRPr lang="en-US"/>
          </a:p>
        </p:txBody>
      </p:sp>
      <p:pic>
        <p:nvPicPr>
          <p:cNvPr id="5" name="Content Placeholder 4" descr="A screen shot of a computer program&#10;&#10;Description automatically generated">
            <a:extLst>
              <a:ext uri="{FF2B5EF4-FFF2-40B4-BE49-F238E27FC236}">
                <a16:creationId xmlns:a16="http://schemas.microsoft.com/office/drawing/2014/main" id="{B8A6E3AB-FC94-D34C-D11E-A6D0A31FD4F8}"/>
              </a:ext>
            </a:extLst>
          </p:cNvPr>
          <p:cNvPicPr>
            <a:picLocks noGrp="1" noChangeAspect="1"/>
          </p:cNvPicPr>
          <p:nvPr>
            <p:ph idx="1"/>
          </p:nvPr>
        </p:nvPicPr>
        <p:blipFill>
          <a:blip r:embed="rId2"/>
          <a:stretch>
            <a:fillRect/>
          </a:stretch>
        </p:blipFill>
        <p:spPr>
          <a:xfrm>
            <a:off x="423048" y="365125"/>
            <a:ext cx="6744374" cy="2108200"/>
          </a:xfrm>
        </p:spPr>
      </p:pic>
      <p:pic>
        <p:nvPicPr>
          <p:cNvPr id="7" name="Picture 6" descr="A screenshot of a computer&#10;&#10;Description automatically generated">
            <a:extLst>
              <a:ext uri="{FF2B5EF4-FFF2-40B4-BE49-F238E27FC236}">
                <a16:creationId xmlns:a16="http://schemas.microsoft.com/office/drawing/2014/main" id="{9CBDD393-F85E-8032-2AE9-9275E6C28D49}"/>
              </a:ext>
            </a:extLst>
          </p:cNvPr>
          <p:cNvPicPr>
            <a:picLocks noChangeAspect="1"/>
          </p:cNvPicPr>
          <p:nvPr/>
        </p:nvPicPr>
        <p:blipFill>
          <a:blip r:embed="rId3"/>
          <a:stretch>
            <a:fillRect/>
          </a:stretch>
        </p:blipFill>
        <p:spPr>
          <a:xfrm>
            <a:off x="7771260" y="355967"/>
            <a:ext cx="3216055" cy="2117358"/>
          </a:xfrm>
          <a:prstGeom prst="rect">
            <a:avLst/>
          </a:prstGeom>
        </p:spPr>
      </p:pic>
    </p:spTree>
    <p:extLst>
      <p:ext uri="{BB962C8B-B14F-4D97-AF65-F5344CB8AC3E}">
        <p14:creationId xmlns:p14="http://schemas.microsoft.com/office/powerpoint/2010/main" val="913767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5F59A-88B3-1311-8315-C5BD6659D3DC}"/>
              </a:ext>
            </a:extLst>
          </p:cNvPr>
          <p:cNvSpPr>
            <a:spLocks noGrp="1"/>
          </p:cNvSpPr>
          <p:nvPr>
            <p:ph type="title"/>
          </p:nvPr>
        </p:nvSpPr>
        <p:spPr/>
        <p:txBody>
          <a:bodyPr/>
          <a:lstStyle/>
          <a:p>
            <a:endParaRPr lang="en-US"/>
          </a:p>
        </p:txBody>
      </p:sp>
      <p:pic>
        <p:nvPicPr>
          <p:cNvPr id="5" name="Content Placeholder 4" descr="A screen shot of a computer program&#10;&#10;Description automatically generated">
            <a:extLst>
              <a:ext uri="{FF2B5EF4-FFF2-40B4-BE49-F238E27FC236}">
                <a16:creationId xmlns:a16="http://schemas.microsoft.com/office/drawing/2014/main" id="{4C04BB2C-5E64-641B-3944-01BDFED86107}"/>
              </a:ext>
            </a:extLst>
          </p:cNvPr>
          <p:cNvPicPr>
            <a:picLocks noGrp="1" noChangeAspect="1"/>
          </p:cNvPicPr>
          <p:nvPr>
            <p:ph idx="1"/>
          </p:nvPr>
        </p:nvPicPr>
        <p:blipFill>
          <a:blip r:embed="rId2"/>
          <a:stretch>
            <a:fillRect/>
          </a:stretch>
        </p:blipFill>
        <p:spPr>
          <a:xfrm>
            <a:off x="3534228" y="189571"/>
            <a:ext cx="5123543" cy="6668429"/>
          </a:xfrm>
        </p:spPr>
      </p:pic>
    </p:spTree>
    <p:extLst>
      <p:ext uri="{BB962C8B-B14F-4D97-AF65-F5344CB8AC3E}">
        <p14:creationId xmlns:p14="http://schemas.microsoft.com/office/powerpoint/2010/main" val="3675713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D8B9A2-783B-7666-8183-A9C7F989BC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87CAE6-241B-B6CF-8FC1-5F0330B11D84}"/>
              </a:ext>
            </a:extLst>
          </p:cNvPr>
          <p:cNvSpPr>
            <a:spLocks noGrp="1"/>
          </p:cNvSpPr>
          <p:nvPr>
            <p:ph type="title"/>
          </p:nvPr>
        </p:nvSpPr>
        <p:spPr>
          <a:xfrm>
            <a:off x="838200" y="2766218"/>
            <a:ext cx="10515600" cy="1325563"/>
          </a:xfrm>
        </p:spPr>
        <p:txBody>
          <a:bodyPr/>
          <a:lstStyle/>
          <a:p>
            <a:pPr algn="ctr"/>
            <a:r>
              <a:rPr lang="en-US" dirty="0">
                <a:solidFill>
                  <a:schemeClr val="bg1"/>
                </a:solidFill>
              </a:rPr>
              <a:t>Django and Django REST Framework (API)</a:t>
            </a:r>
          </a:p>
        </p:txBody>
      </p:sp>
    </p:spTree>
    <p:extLst>
      <p:ext uri="{BB962C8B-B14F-4D97-AF65-F5344CB8AC3E}">
        <p14:creationId xmlns:p14="http://schemas.microsoft.com/office/powerpoint/2010/main" val="1461517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71FC0-1CD3-9DDF-F380-9ECF4C99EAD5}"/>
              </a:ext>
            </a:extLst>
          </p:cNvPr>
          <p:cNvSpPr>
            <a:spLocks noGrp="1"/>
          </p:cNvSpPr>
          <p:nvPr>
            <p:ph type="title"/>
          </p:nvPr>
        </p:nvSpPr>
        <p:spPr/>
        <p:txBody>
          <a:bodyPr/>
          <a:lstStyle/>
          <a:p>
            <a:pPr algn="ctr"/>
            <a:r>
              <a:rPr lang="en-US" dirty="0">
                <a:solidFill>
                  <a:schemeClr val="bg1"/>
                </a:solidFill>
              </a:rPr>
              <a:t>DB ERD diagram</a:t>
            </a:r>
          </a:p>
        </p:txBody>
      </p:sp>
      <p:pic>
        <p:nvPicPr>
          <p:cNvPr id="13" name="Content Placeholder 12" descr="A diagram of a function&#10;&#10;Description automatically generated">
            <a:extLst>
              <a:ext uri="{FF2B5EF4-FFF2-40B4-BE49-F238E27FC236}">
                <a16:creationId xmlns:a16="http://schemas.microsoft.com/office/drawing/2014/main" id="{84AA0D2F-4DEB-5A0F-D397-72E7D27C57A7}"/>
              </a:ext>
            </a:extLst>
          </p:cNvPr>
          <p:cNvPicPr>
            <a:picLocks noGrp="1" noChangeAspect="1"/>
          </p:cNvPicPr>
          <p:nvPr>
            <p:ph idx="1"/>
          </p:nvPr>
        </p:nvPicPr>
        <p:blipFill>
          <a:blip r:embed="rId2"/>
          <a:stretch>
            <a:fillRect/>
          </a:stretch>
        </p:blipFill>
        <p:spPr>
          <a:xfrm>
            <a:off x="1297049" y="1690687"/>
            <a:ext cx="9383956" cy="4518201"/>
          </a:xfrm>
        </p:spPr>
      </p:pic>
    </p:spTree>
    <p:extLst>
      <p:ext uri="{BB962C8B-B14F-4D97-AF65-F5344CB8AC3E}">
        <p14:creationId xmlns:p14="http://schemas.microsoft.com/office/powerpoint/2010/main" val="31691753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551</TotalTime>
  <Words>245</Words>
  <Application>Microsoft Macintosh PowerPoint</Application>
  <PresentationFormat>Widescreen</PresentationFormat>
  <Paragraphs>45</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.SF NS</vt:lpstr>
      <vt:lpstr>Aptos</vt:lpstr>
      <vt:lpstr>Aptos Display</vt:lpstr>
      <vt:lpstr>Arial</vt:lpstr>
      <vt:lpstr>Wingdings</vt:lpstr>
      <vt:lpstr>Office Theme</vt:lpstr>
      <vt:lpstr>Tennis Court Booking  Web Application</vt:lpstr>
      <vt:lpstr>Web Applications </vt:lpstr>
      <vt:lpstr>Workflow diagram  </vt:lpstr>
      <vt:lpstr>System Architecture</vt:lpstr>
      <vt:lpstr>Docker</vt:lpstr>
      <vt:lpstr>PowerPoint Presentation</vt:lpstr>
      <vt:lpstr>PowerPoint Presentation</vt:lpstr>
      <vt:lpstr>Django and Django REST Framework (API)</vt:lpstr>
      <vt:lpstr>DB ERD diagram</vt:lpstr>
      <vt:lpstr>Django </vt:lpstr>
      <vt:lpstr>Django Models </vt:lpstr>
      <vt:lpstr>Django REST Framework (API)</vt:lpstr>
      <vt:lpstr>React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Suleyman Eminov</dc:creator>
  <cp:lastModifiedBy>Suleyman Eminov</cp:lastModifiedBy>
  <cp:revision>4</cp:revision>
  <dcterms:created xsi:type="dcterms:W3CDTF">2024-10-16T05:18:21Z</dcterms:created>
  <dcterms:modified xsi:type="dcterms:W3CDTF">2024-10-16T14:29:29Z</dcterms:modified>
</cp:coreProperties>
</file>