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6" r:id="rId9"/>
    <p:sldId id="265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B71278-FC36-49D3-A04C-ABD66FDCCBF7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87987-8F10-4FD4-9318-16AE6C0F03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131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5FE-5083-4E86-8036-93A995FD0CF1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C270-BDF7-4005-9247-B697A2565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739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5FE-5083-4E86-8036-93A995FD0CF1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C270-BDF7-4005-9247-B697A2565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59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5FE-5083-4E86-8036-93A995FD0CF1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C270-BDF7-4005-9247-B697A2565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471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5FE-5083-4E86-8036-93A995FD0CF1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C270-BDF7-4005-9247-B697A256531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1264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5FE-5083-4E86-8036-93A995FD0CF1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C270-BDF7-4005-9247-B697A2565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921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5FE-5083-4E86-8036-93A995FD0CF1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C270-BDF7-4005-9247-B697A2565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606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5FE-5083-4E86-8036-93A995FD0CF1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C270-BDF7-4005-9247-B697A2565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44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5FE-5083-4E86-8036-93A995FD0CF1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C270-BDF7-4005-9247-B697A2565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474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5FE-5083-4E86-8036-93A995FD0CF1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C270-BDF7-4005-9247-B697A2565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26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5FE-5083-4E86-8036-93A995FD0CF1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C270-BDF7-4005-9247-B697A2565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32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5FE-5083-4E86-8036-93A995FD0CF1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C270-BDF7-4005-9247-B697A2565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896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5FE-5083-4E86-8036-93A995FD0CF1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C270-BDF7-4005-9247-B697A2565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77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5FE-5083-4E86-8036-93A995FD0CF1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C270-BDF7-4005-9247-B697A2565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44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5FE-5083-4E86-8036-93A995FD0CF1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C270-BDF7-4005-9247-B697A2565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79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5FE-5083-4E86-8036-93A995FD0CF1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C270-BDF7-4005-9247-B697A2565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09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5FE-5083-4E86-8036-93A995FD0CF1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C270-BDF7-4005-9247-B697A2565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485FE-5083-4E86-8036-93A995FD0CF1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6C270-BDF7-4005-9247-B697A2565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26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14485FE-5083-4E86-8036-93A995FD0CF1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E16C270-BDF7-4005-9247-B697A25653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00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Relationship Id="rId9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DBD0AE-AFD3-B76E-A48E-8A68D3068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864" y="862445"/>
            <a:ext cx="10220272" cy="3307396"/>
          </a:xfrm>
        </p:spPr>
        <p:txBody>
          <a:bodyPr>
            <a:normAutofit fontScale="90000"/>
          </a:bodyPr>
          <a:lstStyle/>
          <a:p>
            <a:r>
              <a:rPr lang="ru-RU" sz="4400" dirty="0"/>
              <a:t>Курсовая работа «Разработка обучающего мобильного приложения для предотвращения угроз информационной безопасности»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301A14-6800-4065-21D0-C9DFE13F0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5239" y="5666129"/>
            <a:ext cx="4385871" cy="1049867"/>
          </a:xfrm>
        </p:spPr>
        <p:txBody>
          <a:bodyPr/>
          <a:lstStyle/>
          <a:p>
            <a:pPr algn="l"/>
            <a:r>
              <a:rPr lang="ru-RU" dirty="0"/>
              <a:t>Выполнил: Сулейманов М.З</a:t>
            </a:r>
          </a:p>
          <a:p>
            <a:pPr algn="l"/>
            <a:r>
              <a:rPr lang="ru-RU" dirty="0"/>
              <a:t>Группа: ИВТАСбд-42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35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931C48-1EEE-4784-5067-7E0C5CC7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40085"/>
            <a:ext cx="9590550" cy="1828813"/>
          </a:xfrm>
        </p:spPr>
        <p:txBody>
          <a:bodyPr/>
          <a:lstStyle/>
          <a:p>
            <a:r>
              <a:rPr lang="ru-RU" dirty="0"/>
              <a:t>Оценка эффективности приложения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47A5E-C758-D05C-2AF8-FBB799862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049" y="1740298"/>
            <a:ext cx="9590550" cy="4566984"/>
          </a:xfrm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dirty="0"/>
              <a:t>Уровень усвоения знаний</a:t>
            </a:r>
            <a:br>
              <a:rPr lang="ru-RU" dirty="0"/>
            </a:br>
            <a:r>
              <a:rPr lang="ru-RU" dirty="0"/>
              <a:t>Оценка результатов тестов до и после обучения</a:t>
            </a:r>
          </a:p>
          <a:p>
            <a:pPr marL="457200" indent="-457200" algn="l">
              <a:buFont typeface="+mj-lt"/>
              <a:buAutoNum type="arabicPeriod"/>
            </a:pPr>
            <a:endParaRPr lang="ru-RU" dirty="0"/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Активность пользователя</a:t>
            </a:r>
            <a:br>
              <a:rPr lang="ru-RU" dirty="0"/>
            </a:br>
            <a:r>
              <a:rPr lang="ru-RU" dirty="0"/>
              <a:t>Количество завершённых курсов и вовлечённость</a:t>
            </a:r>
          </a:p>
          <a:p>
            <a:pPr marL="457200" indent="-457200" algn="l">
              <a:buFont typeface="+mj-lt"/>
              <a:buAutoNum type="arabicPeriod"/>
            </a:pPr>
            <a:endParaRPr lang="ru-RU" dirty="0"/>
          </a:p>
          <a:p>
            <a:pPr marL="457200" indent="-457200" algn="l">
              <a:buFont typeface="+mj-lt"/>
              <a:buAutoNum type="arabicPeriod"/>
            </a:pPr>
            <a:r>
              <a:rPr lang="ru-RU" dirty="0"/>
              <a:t>Стабильность работы</a:t>
            </a:r>
            <a:br>
              <a:rPr lang="ru-RU" dirty="0"/>
            </a:br>
            <a:r>
              <a:rPr lang="ru-RU" dirty="0"/>
              <a:t>Отсутствие критических сбоев при работе</a:t>
            </a:r>
          </a:p>
        </p:txBody>
      </p:sp>
    </p:spTree>
    <p:extLst>
      <p:ext uri="{BB962C8B-B14F-4D97-AF65-F5344CB8AC3E}">
        <p14:creationId xmlns:p14="http://schemas.microsoft.com/office/powerpoint/2010/main" val="353405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756EA-7EC4-1734-B1ED-D7C51B98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725" y="389467"/>
            <a:ext cx="9590550" cy="899006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10C3EC-E33C-340E-664C-5E46874E4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0725" y="2166323"/>
            <a:ext cx="9590550" cy="372532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Разработано мобильное приложение, которое позволяет пользователю повысить уровень знаний в области ИБ.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dirty="0"/>
              <a:t>Приложение протестировано и готово к дальнейшему развитию и масштабированию.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450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A0738-B990-2AD6-F8A5-39A54261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10" y="0"/>
            <a:ext cx="9590550" cy="1828813"/>
          </a:xfrm>
        </p:spPr>
        <p:txBody>
          <a:bodyPr/>
          <a:lstStyle/>
          <a:p>
            <a:r>
              <a:rPr lang="en-US" dirty="0" err="1"/>
              <a:t>Введение</a:t>
            </a:r>
            <a:r>
              <a:rPr lang="en-US" dirty="0"/>
              <a:t> в </a:t>
            </a:r>
            <a:r>
              <a:rPr lang="en-US" dirty="0" err="1"/>
              <a:t>курсовую</a:t>
            </a:r>
            <a:r>
              <a:rPr lang="en-US" dirty="0"/>
              <a:t> </a:t>
            </a:r>
            <a:r>
              <a:rPr lang="en-US" dirty="0" err="1"/>
              <a:t>работу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567527-541E-0FE3-A46F-AB335BE5F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327" y="2031242"/>
            <a:ext cx="11045538" cy="3091475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ru-RU" sz="4400" dirty="0"/>
              <a:t>Данная курсовая работа посвящена разработке мобильного приложения, направленного на обучение пользователей основам информационной безопасности и предотвращение угроз.</a:t>
            </a:r>
          </a:p>
          <a:p>
            <a:pPr algn="just">
              <a:lnSpc>
                <a:spcPct val="170000"/>
              </a:lnSpc>
            </a:pPr>
            <a:r>
              <a:rPr lang="ru-RU" sz="4400" dirty="0"/>
              <a:t>Рассматриваются этапы проектирования, реализации и тестирования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33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DEBD1F-6765-D6EF-5E5C-125DA1A08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936" y="114300"/>
            <a:ext cx="6739978" cy="935195"/>
          </a:xfrm>
        </p:spPr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7E42C4-F7C3-40EA-5B62-603946751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3667991"/>
            <a:ext cx="9590550" cy="1428942"/>
          </a:xfrm>
        </p:spPr>
        <p:txBody>
          <a:bodyPr/>
          <a:lstStyle/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58941D8-76BD-3683-EF52-0C7DDE950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576545"/>
              </p:ext>
            </p:extLst>
          </p:nvPr>
        </p:nvGraphicFramePr>
        <p:xfrm>
          <a:off x="541930" y="1226140"/>
          <a:ext cx="1109749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8746">
                  <a:extLst>
                    <a:ext uri="{9D8B030D-6E8A-4147-A177-3AD203B41FA5}">
                      <a16:colId xmlns:a16="http://schemas.microsoft.com/office/drawing/2014/main" val="3655533065"/>
                    </a:ext>
                  </a:extLst>
                </a:gridCol>
                <a:gridCol w="5548746">
                  <a:extLst>
                    <a:ext uri="{9D8B030D-6E8A-4147-A177-3AD203B41FA5}">
                      <a16:colId xmlns:a16="http://schemas.microsoft.com/office/drawing/2014/main" val="1794987135"/>
                    </a:ext>
                  </a:extLst>
                </a:gridCol>
              </a:tblGrid>
              <a:tr h="20512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454240"/>
                          </a:solidFill>
                          <a:latin typeface="Libre Baskerville" pitchFamily="34" charset="0"/>
                          <a:ea typeface="Libre Baskerville" pitchFamily="34" charset="-122"/>
                          <a:cs typeface="Libre Baskerville" pitchFamily="34" charset="-120"/>
                        </a:rPr>
                        <a:t>Опр</a:t>
                      </a:r>
                      <a:r>
                        <a:rPr lang="ru-RU" sz="1800" dirty="0">
                          <a:solidFill>
                            <a:srgbClr val="454240"/>
                          </a:solidFill>
                          <a:latin typeface="Libre Baskerville" pitchFamily="34" charset="0"/>
                          <a:ea typeface="Libre Baskerville" pitchFamily="34" charset="-122"/>
                          <a:cs typeface="Libre Baskerville" pitchFamily="34" charset="-120"/>
                        </a:rPr>
                        <a:t>е</a:t>
                      </a:r>
                      <a:r>
                        <a:rPr lang="en-US" sz="1800" dirty="0" err="1">
                          <a:solidFill>
                            <a:srgbClr val="454240"/>
                          </a:solidFill>
                          <a:latin typeface="Libre Baskerville" pitchFamily="34" charset="0"/>
                          <a:ea typeface="Libre Baskerville" pitchFamily="34" charset="-122"/>
                          <a:cs typeface="Libre Baskerville" pitchFamily="34" charset="-120"/>
                        </a:rPr>
                        <a:t>деление</a:t>
                      </a:r>
                      <a:r>
                        <a:rPr lang="en-US" sz="1800" dirty="0">
                          <a:solidFill>
                            <a:srgbClr val="454240"/>
                          </a:solidFill>
                          <a:latin typeface="Libre Baskerville" pitchFamily="34" charset="0"/>
                          <a:ea typeface="Libre Baskerville" pitchFamily="34" charset="-122"/>
                          <a:cs typeface="Libre Baskerville" pitchFamily="34" charset="-120"/>
                        </a:rPr>
                        <a:t> Цели</a:t>
                      </a:r>
                      <a:endParaRPr lang="en-US" sz="1800" dirty="0"/>
                    </a:p>
                    <a:p>
                      <a:endParaRPr lang="ru-RU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rgbClr val="454240"/>
                          </a:solidFill>
                        </a:rPr>
                        <a:t>Разработать обучающее мобильное приложение по ИБ.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Обзор</a:t>
                      </a:r>
                      <a:r>
                        <a:rPr lang="en-US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Задач</a:t>
                      </a:r>
                      <a:endParaRPr lang="ru-RU" sz="1800" b="1" kern="1200" dirty="0">
                        <a:solidFill>
                          <a:srgbClr val="45424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kern="1200" dirty="0">
                        <a:solidFill>
                          <a:srgbClr val="45424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Составить требования к системе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Разработать интерфейсы и архитектуру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Реализовать основные модули приложения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Провести тестирование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Подготовить документацию</a:t>
                      </a:r>
                    </a:p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413185"/>
                  </a:ext>
                </a:extLst>
              </a:tr>
              <a:tr h="254351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Анализ</a:t>
                      </a:r>
                      <a:r>
                        <a:rPr lang="en-US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Требований</a:t>
                      </a:r>
                      <a:endParaRPr lang="ru-RU" sz="1800" b="1" kern="1200" dirty="0">
                        <a:solidFill>
                          <a:srgbClr val="45424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kern="1200" dirty="0">
                        <a:solidFill>
                          <a:srgbClr val="45424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Мобильное приложение должно обеспечивать следующие возможности: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1) Регистрация и авторизация пользователей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2) Просмотр обучающих материалов</a:t>
                      </a:r>
                      <a:br>
                        <a:rPr lang="ru-RU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3) Прохождение тестов</a:t>
                      </a:r>
                      <a:br>
                        <a:rPr lang="ru-RU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ru-RU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4) Отслеживание прогресса обучения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Оценка</a:t>
                      </a:r>
                      <a:r>
                        <a:rPr lang="en-US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Эффективности</a:t>
                      </a:r>
                      <a:endParaRPr lang="en-US" sz="1800" b="1" kern="1200" dirty="0">
                        <a:solidFill>
                          <a:srgbClr val="45424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800" b="1" kern="1200" dirty="0">
                        <a:solidFill>
                          <a:srgbClr val="45424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Провести</a:t>
                      </a:r>
                      <a:r>
                        <a:rPr lang="en-US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оценку</a:t>
                      </a:r>
                      <a:r>
                        <a:rPr lang="en-US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эффективности</a:t>
                      </a:r>
                      <a:r>
                        <a:rPr lang="en-US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системы</a:t>
                      </a:r>
                      <a:r>
                        <a:rPr lang="en-US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процессов ИБ </a:t>
                      </a:r>
                      <a:r>
                        <a:rPr lang="en-US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в </a:t>
                      </a:r>
                      <a:r>
                        <a:rPr lang="en-US" sz="1800" b="1" kern="1200" dirty="0" err="1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соответствии</a:t>
                      </a:r>
                      <a:r>
                        <a:rPr lang="en-US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 с </a:t>
                      </a:r>
                      <a:r>
                        <a:rPr lang="en-US" sz="1800" b="1" kern="1200" dirty="0" err="1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поставленными</a:t>
                      </a:r>
                      <a:r>
                        <a:rPr lang="en-US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целями</a:t>
                      </a:r>
                      <a:r>
                        <a:rPr lang="en-US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en-US" sz="1800" b="1" kern="1200" dirty="0" err="1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задачами</a:t>
                      </a:r>
                      <a:r>
                        <a:rPr lang="en-US" sz="1800" b="1" kern="1200" dirty="0">
                          <a:solidFill>
                            <a:srgbClr val="454240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ru-RU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430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490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85F4F-2E8A-7955-776D-9A07A2A07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197" y="135082"/>
            <a:ext cx="9590550" cy="685813"/>
          </a:xfrm>
        </p:spPr>
        <p:txBody>
          <a:bodyPr>
            <a:normAutofit fontScale="90000"/>
          </a:bodyPr>
          <a:lstStyle/>
          <a:p>
            <a:r>
              <a:rPr lang="ru-RU" dirty="0"/>
              <a:t>Идея обучающего мобильного приложения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BB555C-FB06-F418-CE89-333B6F012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382" y="924791"/>
            <a:ext cx="11700163" cy="5496791"/>
          </a:xfrm>
        </p:spPr>
        <p:txBody>
          <a:bodyPr>
            <a:normAutofit fontScale="47500" lnSpcReduction="20000"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800" dirty="0"/>
              <a:t>Приложение разрабатывается в виде мобильного приложения на платформе </a:t>
            </a:r>
            <a:r>
              <a:rPr lang="ru-RU" sz="3800" dirty="0" err="1"/>
              <a:t>Android</a:t>
            </a:r>
            <a:r>
              <a:rPr lang="ru-RU" sz="3800" dirty="0"/>
              <a:t>, доступного для установки на смартфоны и планшеты.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800" dirty="0"/>
              <a:t>В условиях роста киберугроз особенно важно обучать пользователей основам информационной безопасности, чтобы они могли своевременно распознавать и предотвращать потенциальные инциденты.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800" dirty="0"/>
              <a:t>Целью приложения является формирование базовых навыков по ИБ через интерактивные курсы, тесты и </a:t>
            </a:r>
            <a:r>
              <a:rPr lang="ru-RU" sz="3800"/>
              <a:t>практические инструменты.</a:t>
            </a:r>
            <a:endParaRPr lang="ru-RU" sz="38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800" dirty="0"/>
              <a:t>Пользователь может пройти регистрацию и авторизацию, после чего ему открываются обучающие разделы, отслеживание личного прогресса, чат с другими пользователями и доступ к вспомогательным функциям.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800" dirty="0"/>
              <a:t>Приложение имеет удобный интерфейс и может использоваться как индивидуальными пользователями, так и в рамках корпоративного обучения сотрудников.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095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75C2B-48C2-1441-AFCB-4629F794F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32" y="155796"/>
            <a:ext cx="4520650" cy="1821918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Проектирование</a:t>
            </a:r>
            <a:r>
              <a:rPr lang="en-US" sz="3600" dirty="0"/>
              <a:t> </a:t>
            </a:r>
            <a:r>
              <a:rPr lang="ru-RU" sz="3600" dirty="0"/>
              <a:t>логической схемы базы данных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99AEE58-4648-B596-F5E3-BA5F3EEF2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6432" y="2431519"/>
            <a:ext cx="3706889" cy="3359681"/>
          </a:xfrm>
        </p:spPr>
        <p:txBody>
          <a:bodyPr/>
          <a:lstStyle/>
          <a:p>
            <a:pPr algn="l"/>
            <a:r>
              <a:rPr lang="ru-RU" sz="2000" dirty="0"/>
              <a:t>Данная логическая модель данных будет использоваться при создании базы данных веб-приложения.</a:t>
            </a:r>
          </a:p>
          <a:p>
            <a:endParaRPr lang="ru-RU" dirty="0"/>
          </a:p>
        </p:txBody>
      </p:sp>
      <p:pic>
        <p:nvPicPr>
          <p:cNvPr id="5" name="Объект 4" descr="Изображение выглядит как текст, снимок экрана, диаграмма, Параллель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FABC30C-FE9B-1B54-4453-AA0A7FA51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7083" y="633845"/>
            <a:ext cx="7169726" cy="48421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904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AEEA4-500B-11B9-1A07-656BD851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441" y="415636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UML-</a:t>
            </a:r>
            <a:r>
              <a:rPr lang="ru-RU" dirty="0"/>
              <a:t>диаграмма вариантов использования системы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10">
            <a:extLst>
              <a:ext uri="{FF2B5EF4-FFF2-40B4-BE49-F238E27FC236}">
                <a16:creationId xmlns:a16="http://schemas.microsoft.com/office/drawing/2014/main" id="{1C058B9F-A265-05E1-AC58-3BED156AF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010" y="1731963"/>
            <a:ext cx="9570455" cy="47104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2783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E9DFA-3E2C-B6BC-C29A-40354054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464" y="261131"/>
            <a:ext cx="9137072" cy="829915"/>
          </a:xfrm>
        </p:spPr>
        <p:txBody>
          <a:bodyPr>
            <a:normAutofit fontScale="90000"/>
          </a:bodyPr>
          <a:lstStyle/>
          <a:p>
            <a:r>
              <a:rPr lang="en-US" sz="3600" dirty="0" err="1"/>
              <a:t>Выбор</a:t>
            </a:r>
            <a:r>
              <a:rPr lang="en-US" sz="3600" dirty="0"/>
              <a:t> </a:t>
            </a:r>
            <a:r>
              <a:rPr lang="en-US" sz="3600" dirty="0" err="1"/>
              <a:t>технологий</a:t>
            </a:r>
            <a:r>
              <a:rPr lang="en-US" sz="3600" dirty="0"/>
              <a:t> и </a:t>
            </a:r>
            <a:r>
              <a:rPr lang="en-US" sz="3600" dirty="0" err="1"/>
              <a:t>инструментов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FD0E70B2-59FC-E8DA-46D2-7761291B8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8328" y="2247702"/>
            <a:ext cx="370284" cy="370284"/>
          </a:xfrm>
          <a:prstGeom prst="rect">
            <a:avLst/>
          </a:prstGeom>
        </p:spPr>
      </p:pic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D03115A7-AA6F-E7F2-3442-8F3653595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50303" y="2247702"/>
            <a:ext cx="370284" cy="370284"/>
          </a:xfrm>
          <a:prstGeom prst="rect">
            <a:avLst/>
          </a:prstGeom>
        </p:spPr>
      </p:pic>
      <p:pic>
        <p:nvPicPr>
          <p:cNvPr id="6" name="Image 3" descr="preencoded.png">
            <a:extLst>
              <a:ext uri="{FF2B5EF4-FFF2-40B4-BE49-F238E27FC236}">
                <a16:creationId xmlns:a16="http://schemas.microsoft.com/office/drawing/2014/main" id="{B075A82C-A8F6-EF8E-2143-538B2E8205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79287" y="2247702"/>
            <a:ext cx="370284" cy="370284"/>
          </a:xfrm>
          <a:prstGeom prst="rect">
            <a:avLst/>
          </a:prstGeom>
        </p:spPr>
      </p:pic>
      <p:pic>
        <p:nvPicPr>
          <p:cNvPr id="7" name="Image 4" descr="preencoded.png">
            <a:extLst>
              <a:ext uri="{FF2B5EF4-FFF2-40B4-BE49-F238E27FC236}">
                <a16:creationId xmlns:a16="http://schemas.microsoft.com/office/drawing/2014/main" id="{6F6ED9F0-7D8D-6045-BF83-B9354E3D8B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99253" y="2251165"/>
            <a:ext cx="370284" cy="370284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7973DA99-7CE8-E781-4ACA-9289EE04C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990" y="3622071"/>
            <a:ext cx="2617932" cy="993003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>
              <a:lnSpc>
                <a:spcPts val="2278"/>
              </a:lnSpc>
            </a:pPr>
            <a:r>
              <a:rPr lang="ru-RU" sz="1822" dirty="0"/>
              <a:t>Язык программирования </a:t>
            </a:r>
            <a:r>
              <a:rPr lang="en-US" sz="1822" dirty="0"/>
              <a:t>Java (Android)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F7B43-4683-F6F9-C520-82E80E5DEDFD}"/>
              </a:ext>
            </a:extLst>
          </p:cNvPr>
          <p:cNvSpPr txBox="1"/>
          <p:nvPr/>
        </p:nvSpPr>
        <p:spPr>
          <a:xfrm>
            <a:off x="937301" y="2713553"/>
            <a:ext cx="2262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Выбор языка программирования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43FCDA-102E-76E6-AFBD-760E85EA4438}"/>
              </a:ext>
            </a:extLst>
          </p:cNvPr>
          <p:cNvSpPr txBox="1"/>
          <p:nvPr/>
        </p:nvSpPr>
        <p:spPr>
          <a:xfrm>
            <a:off x="3498272" y="2730942"/>
            <a:ext cx="2169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Фреймворк для разработки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3B4801-4DCB-73D5-9E7F-7FA042C1AEA5}"/>
              </a:ext>
            </a:extLst>
          </p:cNvPr>
          <p:cNvSpPr txBox="1"/>
          <p:nvPr/>
        </p:nvSpPr>
        <p:spPr>
          <a:xfrm>
            <a:off x="6192454" y="2713553"/>
            <a:ext cx="24674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Система управления базами данных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2AE01-C4FC-EB29-0048-4AF4E2F2E431}"/>
              </a:ext>
            </a:extLst>
          </p:cNvPr>
          <p:cNvSpPr txBox="1"/>
          <p:nvPr/>
        </p:nvSpPr>
        <p:spPr>
          <a:xfrm>
            <a:off x="9184986" y="2730942"/>
            <a:ext cx="2169102" cy="646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Инструменты для тестирования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46C911-A2BF-1623-F1F2-F0F564CD342E}"/>
              </a:ext>
            </a:extLst>
          </p:cNvPr>
          <p:cNvSpPr txBox="1"/>
          <p:nvPr/>
        </p:nvSpPr>
        <p:spPr>
          <a:xfrm>
            <a:off x="3498271" y="3731986"/>
            <a:ext cx="2029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2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Android SDK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B77994-BBB6-2F18-B206-6C7E3C37DCC9}"/>
              </a:ext>
            </a:extLst>
          </p:cNvPr>
          <p:cNvSpPr txBox="1"/>
          <p:nvPr/>
        </p:nvSpPr>
        <p:spPr>
          <a:xfrm>
            <a:off x="6369952" y="3642716"/>
            <a:ext cx="1887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22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SQLite</a:t>
            </a:r>
            <a:r>
              <a:rPr lang="ru-RU" sz="1822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822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Firebase</a:t>
            </a:r>
            <a:endParaRPr lang="ru-RU" sz="1822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2EF694-4106-077E-5588-2F85DC750FBB}"/>
              </a:ext>
            </a:extLst>
          </p:cNvPr>
          <p:cNvSpPr txBox="1"/>
          <p:nvPr/>
        </p:nvSpPr>
        <p:spPr>
          <a:xfrm>
            <a:off x="9099621" y="3624249"/>
            <a:ext cx="2339831" cy="775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lnSpc>
                <a:spcPts val="2799"/>
              </a:lnSpc>
              <a:buNone/>
            </a:pPr>
            <a:r>
              <a:rPr lang="en-US" sz="1822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Android Emulator</a:t>
            </a:r>
            <a:r>
              <a:rPr lang="ru-RU" sz="1822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</a:t>
            </a:r>
            <a:r>
              <a:rPr lang="en-US" sz="1822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Logcat, Debugger</a:t>
            </a:r>
          </a:p>
        </p:txBody>
      </p:sp>
    </p:spTree>
    <p:extLst>
      <p:ext uri="{BB962C8B-B14F-4D97-AF65-F5344CB8AC3E}">
        <p14:creationId xmlns:p14="http://schemas.microsoft.com/office/powerpoint/2010/main" val="213685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AD71E-29E9-84BB-91E9-A48B8F70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51" y="215068"/>
            <a:ext cx="5934949" cy="1829338"/>
          </a:xfrm>
        </p:spPr>
        <p:txBody>
          <a:bodyPr/>
          <a:lstStyle/>
          <a:p>
            <a:r>
              <a:rPr lang="en-US" sz="4000" dirty="0" err="1"/>
              <a:t>Разработка</a:t>
            </a:r>
            <a:r>
              <a:rPr lang="en-US" sz="4000" dirty="0"/>
              <a:t> и </a:t>
            </a:r>
            <a:r>
              <a:rPr lang="en-US" sz="4000" dirty="0" err="1"/>
              <a:t>реализация</a:t>
            </a:r>
            <a:r>
              <a:rPr lang="en-US" sz="4000" dirty="0"/>
              <a:t> </a:t>
            </a:r>
            <a:r>
              <a:rPr lang="ru-RU" sz="4000" dirty="0"/>
              <a:t>приложения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4D3E4E-CC6A-3C7C-1A03-F358F520C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168" y="2044406"/>
            <a:ext cx="5934949" cy="3376134"/>
          </a:xfrm>
        </p:spPr>
        <p:txBody>
          <a:bodyPr/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В </a:t>
            </a:r>
            <a:r>
              <a:rPr lang="en-US" sz="2000" dirty="0" err="1">
                <a:solidFill>
                  <a:schemeClr val="tx1"/>
                </a:solidFill>
              </a:rPr>
              <a:t>этой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фазе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происходит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создание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системы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на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основе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заранее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разработанных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проектных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решений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Реализация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включает</a:t>
            </a:r>
            <a:r>
              <a:rPr lang="en-US" sz="2000" dirty="0">
                <a:solidFill>
                  <a:schemeClr val="tx1"/>
                </a:solidFill>
              </a:rPr>
              <a:t> в </a:t>
            </a:r>
            <a:r>
              <a:rPr lang="en-US" sz="2000" dirty="0" err="1">
                <a:solidFill>
                  <a:schemeClr val="tx1"/>
                </a:solidFill>
              </a:rPr>
              <a:t>себя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написание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кода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баз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данных</a:t>
            </a:r>
            <a:r>
              <a:rPr lang="en-US" sz="2000" dirty="0">
                <a:solidFill>
                  <a:schemeClr val="tx1"/>
                </a:solidFill>
              </a:rPr>
              <a:t>, а </a:t>
            </a:r>
            <a:r>
              <a:rPr lang="en-US" sz="2000" dirty="0" err="1">
                <a:solidFill>
                  <a:schemeClr val="tx1"/>
                </a:solidFill>
              </a:rPr>
              <a:t>также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создание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пользовательского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интерфейса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16E88B-C39A-410C-8B1D-A49140DD7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45472"/>
            <a:ext cx="3595255" cy="65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9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D0332-C788-0750-80E5-F56E2BE9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50476"/>
            <a:ext cx="9590550" cy="1828813"/>
          </a:xfrm>
        </p:spPr>
        <p:txBody>
          <a:bodyPr/>
          <a:lstStyle/>
          <a:p>
            <a:r>
              <a:rPr lang="ru-RU" dirty="0"/>
              <a:t>Тестирование и отладка приложения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D645E6-7999-F554-30D8-834E5463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979289"/>
            <a:ext cx="9590550" cy="4338385"/>
          </a:xfrm>
        </p:spPr>
        <p:txBody>
          <a:bodyPr>
            <a:normAutofit fontScale="85000" lnSpcReduction="10000"/>
          </a:bodyPr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Создание тестовых сценариев</a:t>
            </a:r>
            <a:br>
              <a:rPr lang="ru-RU" dirty="0"/>
            </a:br>
            <a:r>
              <a:rPr lang="ru-RU" dirty="0"/>
              <a:t>Разработка кейсов для проверки всех функций: курсы, тесты, чат, инструменты.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endParaRPr lang="ru-RU" dirty="0"/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Функциональное тестирование</a:t>
            </a:r>
            <a:br>
              <a:rPr lang="ru-RU" dirty="0"/>
            </a:br>
            <a:r>
              <a:rPr lang="ru-RU" dirty="0"/>
              <a:t>Проверка работы интерфейса и всех действий пользователя в </a:t>
            </a:r>
            <a:r>
              <a:rPr lang="ru-RU" dirty="0" err="1"/>
              <a:t>Android</a:t>
            </a:r>
            <a:r>
              <a:rPr lang="ru-RU" dirty="0"/>
              <a:t> Studio и на эмуляторе.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endParaRPr lang="ru-RU" dirty="0"/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ru-RU" dirty="0"/>
              <a:t>Отладка и исправление ошибок</a:t>
            </a:r>
            <a:br>
              <a:rPr lang="ru-RU" dirty="0"/>
            </a:br>
            <a:r>
              <a:rPr lang="ru-RU" dirty="0"/>
              <a:t>Исправление найденных багов, улучшение стабильности и отзывчивости приложения.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82979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Фиолетовый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81</TotalTime>
  <Words>449</Words>
  <Application>Microsoft Office PowerPoint</Application>
  <PresentationFormat>Широкоэкранный</PresentationFormat>
  <Paragraphs>61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Aptos</vt:lpstr>
      <vt:lpstr>Arial</vt:lpstr>
      <vt:lpstr>Calisto MT</vt:lpstr>
      <vt:lpstr>Libre Baskerville</vt:lpstr>
      <vt:lpstr>Times New Roman</vt:lpstr>
      <vt:lpstr>Wingdings 2</vt:lpstr>
      <vt:lpstr>Сланец</vt:lpstr>
      <vt:lpstr>Курсовая работа «Разработка обучающего мобильного приложения для предотвращения угроз информационной безопасности» </vt:lpstr>
      <vt:lpstr>Введение в курсовую работу </vt:lpstr>
      <vt:lpstr>Цель и задачи работы</vt:lpstr>
      <vt:lpstr>Идея обучающего мобильного приложения</vt:lpstr>
      <vt:lpstr>Проектирование логической схемы базы данных </vt:lpstr>
      <vt:lpstr>UML-диаграмма вариантов использования системы </vt:lpstr>
      <vt:lpstr>Выбор технологий и инструментов </vt:lpstr>
      <vt:lpstr>Разработка и реализация приложения </vt:lpstr>
      <vt:lpstr>Тестирование и отладка приложения </vt:lpstr>
      <vt:lpstr>Оценка эффективности приложения 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Мухтар Сулейманов</dc:creator>
  <cp:lastModifiedBy>Мухтар Сулейманов</cp:lastModifiedBy>
  <cp:revision>1</cp:revision>
  <dcterms:created xsi:type="dcterms:W3CDTF">2025-06-04T20:29:59Z</dcterms:created>
  <dcterms:modified xsi:type="dcterms:W3CDTF">2025-06-04T21:51:32Z</dcterms:modified>
</cp:coreProperties>
</file>