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8EB63-1965-4245-A6F1-F77383A8492E}" type="datetimeFigureOut">
              <a:rPr lang="en-IN" smtClean="0"/>
              <a:t>04-07-2025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FD9EE-3AD5-46DD-9D9C-913509741AA9}" type="slidenum">
              <a:rPr lang="en-IN" smtClean="0"/>
              <a:t>‹#›</a:t>
            </a:fld>
            <a:endParaRPr lang="en-IN"/>
          </a:p>
        </p:txBody>
      </p:sp>
    </p:spTree>
    <p:extLst>
      <p:ext uri="{BB962C8B-B14F-4D97-AF65-F5344CB8AC3E}">
        <p14:creationId xmlns:p14="http://schemas.microsoft.com/office/powerpoint/2010/main" val="57277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ED72-CA58-02F4-BBE4-F8EDAF8D1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1C75B6-8A0F-F6FA-D4BC-084E77CB0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2B0E2B-D148-DB57-F730-D74685C0006F}"/>
              </a:ext>
            </a:extLst>
          </p:cNvPr>
          <p:cNvSpPr>
            <a:spLocks noGrp="1"/>
          </p:cNvSpPr>
          <p:nvPr>
            <p:ph type="dt" sz="half" idx="10"/>
          </p:nvPr>
        </p:nvSpPr>
        <p:spPr/>
        <p:txBody>
          <a:bodyPr/>
          <a:lstStyle/>
          <a:p>
            <a:fld id="{E1CF9FA4-8905-4687-9103-0D3435B64945}" type="datetime1">
              <a:rPr lang="en-IN" smtClean="0"/>
              <a:t>04-07-2025</a:t>
            </a:fld>
            <a:endParaRPr lang="en-IN"/>
          </a:p>
        </p:txBody>
      </p:sp>
      <p:sp>
        <p:nvSpPr>
          <p:cNvPr id="5" name="Footer Placeholder 4">
            <a:extLst>
              <a:ext uri="{FF2B5EF4-FFF2-40B4-BE49-F238E27FC236}">
                <a16:creationId xmlns:a16="http://schemas.microsoft.com/office/drawing/2014/main" id="{C516346A-97D3-E3EE-1DDE-E443320D461B}"/>
              </a:ext>
            </a:extLst>
          </p:cNvPr>
          <p:cNvSpPr>
            <a:spLocks noGrp="1"/>
          </p:cNvSpPr>
          <p:nvPr>
            <p:ph type="ftr" sz="quarter" idx="11"/>
          </p:nvPr>
        </p:nvSpPr>
        <p:spPr/>
        <p:txBody>
          <a:bodyPr/>
          <a:lstStyle/>
          <a:p>
            <a:r>
              <a:rPr lang="en-IN"/>
              <a:t>SAINTGITS GROUP OF INSTITUTIONS</a:t>
            </a:r>
          </a:p>
        </p:txBody>
      </p:sp>
      <p:sp>
        <p:nvSpPr>
          <p:cNvPr id="6" name="Slide Number Placeholder 5">
            <a:extLst>
              <a:ext uri="{FF2B5EF4-FFF2-40B4-BE49-F238E27FC236}">
                <a16:creationId xmlns:a16="http://schemas.microsoft.com/office/drawing/2014/main" id="{7EB6B9FE-DC0E-37C1-E6EF-68F91384A726}"/>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185750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8EE3-0EDB-2DF7-9971-53B970119A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5841CC-7D50-38D0-145F-AC0A4573C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691E5-3DB0-D776-3EE0-2A04882C7854}"/>
              </a:ext>
            </a:extLst>
          </p:cNvPr>
          <p:cNvSpPr>
            <a:spLocks noGrp="1"/>
          </p:cNvSpPr>
          <p:nvPr>
            <p:ph type="dt" sz="half" idx="10"/>
          </p:nvPr>
        </p:nvSpPr>
        <p:spPr/>
        <p:txBody>
          <a:bodyPr/>
          <a:lstStyle/>
          <a:p>
            <a:fld id="{DFE9964C-7667-4926-B66C-C3CED0D81222}" type="datetime1">
              <a:rPr lang="en-IN" smtClean="0"/>
              <a:t>04-07-2025</a:t>
            </a:fld>
            <a:endParaRPr lang="en-IN"/>
          </a:p>
        </p:txBody>
      </p:sp>
      <p:sp>
        <p:nvSpPr>
          <p:cNvPr id="5" name="Footer Placeholder 4">
            <a:extLst>
              <a:ext uri="{FF2B5EF4-FFF2-40B4-BE49-F238E27FC236}">
                <a16:creationId xmlns:a16="http://schemas.microsoft.com/office/drawing/2014/main" id="{2ADC3D28-D2EA-8506-E652-1F38B4840D81}"/>
              </a:ext>
            </a:extLst>
          </p:cNvPr>
          <p:cNvSpPr>
            <a:spLocks noGrp="1"/>
          </p:cNvSpPr>
          <p:nvPr>
            <p:ph type="ftr" sz="quarter" idx="11"/>
          </p:nvPr>
        </p:nvSpPr>
        <p:spPr/>
        <p:txBody>
          <a:bodyPr/>
          <a:lstStyle/>
          <a:p>
            <a:r>
              <a:rPr lang="en-IN"/>
              <a:t>SAINTGITS GROUP OF INSTITUTIONS</a:t>
            </a:r>
          </a:p>
        </p:txBody>
      </p:sp>
      <p:sp>
        <p:nvSpPr>
          <p:cNvPr id="6" name="Slide Number Placeholder 5">
            <a:extLst>
              <a:ext uri="{FF2B5EF4-FFF2-40B4-BE49-F238E27FC236}">
                <a16:creationId xmlns:a16="http://schemas.microsoft.com/office/drawing/2014/main" id="{695D2259-3B70-4339-B327-572F3B2209D8}"/>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144548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0E41F-0606-BDA9-4AA6-CC6DB3282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F2FE5B-B475-D68F-873C-A55ED34C64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1B7EF-830D-32EF-46CF-54A334EE772A}"/>
              </a:ext>
            </a:extLst>
          </p:cNvPr>
          <p:cNvSpPr>
            <a:spLocks noGrp="1"/>
          </p:cNvSpPr>
          <p:nvPr>
            <p:ph type="dt" sz="half" idx="10"/>
          </p:nvPr>
        </p:nvSpPr>
        <p:spPr/>
        <p:txBody>
          <a:bodyPr/>
          <a:lstStyle/>
          <a:p>
            <a:fld id="{4409EE52-D06D-4C4A-B19D-42E179744E79}" type="datetime1">
              <a:rPr lang="en-IN" smtClean="0"/>
              <a:t>04-07-2025</a:t>
            </a:fld>
            <a:endParaRPr lang="en-IN"/>
          </a:p>
        </p:txBody>
      </p:sp>
      <p:sp>
        <p:nvSpPr>
          <p:cNvPr id="5" name="Footer Placeholder 4">
            <a:extLst>
              <a:ext uri="{FF2B5EF4-FFF2-40B4-BE49-F238E27FC236}">
                <a16:creationId xmlns:a16="http://schemas.microsoft.com/office/drawing/2014/main" id="{15F04FD0-51E3-2779-A3B8-4BE95C0672BB}"/>
              </a:ext>
            </a:extLst>
          </p:cNvPr>
          <p:cNvSpPr>
            <a:spLocks noGrp="1"/>
          </p:cNvSpPr>
          <p:nvPr>
            <p:ph type="ftr" sz="quarter" idx="11"/>
          </p:nvPr>
        </p:nvSpPr>
        <p:spPr/>
        <p:txBody>
          <a:bodyPr/>
          <a:lstStyle/>
          <a:p>
            <a:r>
              <a:rPr lang="en-IN"/>
              <a:t>SAINTGITS GROUP OF INSTITUTIONS</a:t>
            </a:r>
          </a:p>
        </p:txBody>
      </p:sp>
      <p:sp>
        <p:nvSpPr>
          <p:cNvPr id="6" name="Slide Number Placeholder 5">
            <a:extLst>
              <a:ext uri="{FF2B5EF4-FFF2-40B4-BE49-F238E27FC236}">
                <a16:creationId xmlns:a16="http://schemas.microsoft.com/office/drawing/2014/main" id="{9473B377-0C60-8DB5-FF1B-43DA1BF9D630}"/>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362851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2DA2-EB22-5CCB-9BEE-41E83D923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D7D03-19E1-F094-44B4-CC36736FC1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EC266C-5D21-50DE-6BDE-4B164C23CEFD}"/>
              </a:ext>
            </a:extLst>
          </p:cNvPr>
          <p:cNvSpPr>
            <a:spLocks noGrp="1"/>
          </p:cNvSpPr>
          <p:nvPr>
            <p:ph type="dt" sz="half" idx="10"/>
          </p:nvPr>
        </p:nvSpPr>
        <p:spPr/>
        <p:txBody>
          <a:bodyPr/>
          <a:lstStyle/>
          <a:p>
            <a:fld id="{82961F9E-7A0F-425E-BB9B-4A200CD86698}" type="datetime1">
              <a:rPr lang="en-IN" smtClean="0"/>
              <a:t>04-07-2025</a:t>
            </a:fld>
            <a:endParaRPr lang="en-IN"/>
          </a:p>
        </p:txBody>
      </p:sp>
      <p:sp>
        <p:nvSpPr>
          <p:cNvPr id="5" name="Footer Placeholder 4">
            <a:extLst>
              <a:ext uri="{FF2B5EF4-FFF2-40B4-BE49-F238E27FC236}">
                <a16:creationId xmlns:a16="http://schemas.microsoft.com/office/drawing/2014/main" id="{DF9FC533-A2FC-EE43-6E12-02EA119853DE}"/>
              </a:ext>
            </a:extLst>
          </p:cNvPr>
          <p:cNvSpPr>
            <a:spLocks noGrp="1"/>
          </p:cNvSpPr>
          <p:nvPr>
            <p:ph type="ftr" sz="quarter" idx="11"/>
          </p:nvPr>
        </p:nvSpPr>
        <p:spPr/>
        <p:txBody>
          <a:bodyPr/>
          <a:lstStyle/>
          <a:p>
            <a:r>
              <a:rPr lang="en-IN"/>
              <a:t>SAINTGITS GROUP OF INSTITUTIONS</a:t>
            </a:r>
          </a:p>
        </p:txBody>
      </p:sp>
      <p:sp>
        <p:nvSpPr>
          <p:cNvPr id="6" name="Slide Number Placeholder 5">
            <a:extLst>
              <a:ext uri="{FF2B5EF4-FFF2-40B4-BE49-F238E27FC236}">
                <a16:creationId xmlns:a16="http://schemas.microsoft.com/office/drawing/2014/main" id="{017F2A2C-BB1F-0DFC-9759-DA8E95303FE6}"/>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131652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031E-F9AF-834D-E741-93C09640A4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BDB6BA-7C4B-F5DD-E301-3ED120D89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8A550-2B39-DF55-E984-0F3BE3640DA7}"/>
              </a:ext>
            </a:extLst>
          </p:cNvPr>
          <p:cNvSpPr>
            <a:spLocks noGrp="1"/>
          </p:cNvSpPr>
          <p:nvPr>
            <p:ph type="dt" sz="half" idx="10"/>
          </p:nvPr>
        </p:nvSpPr>
        <p:spPr/>
        <p:txBody>
          <a:bodyPr/>
          <a:lstStyle/>
          <a:p>
            <a:fld id="{C829CF1D-434B-4598-910C-FFF2E8912B19}" type="datetime1">
              <a:rPr lang="en-IN" smtClean="0"/>
              <a:t>04-07-2025</a:t>
            </a:fld>
            <a:endParaRPr lang="en-IN"/>
          </a:p>
        </p:txBody>
      </p:sp>
      <p:sp>
        <p:nvSpPr>
          <p:cNvPr id="5" name="Footer Placeholder 4">
            <a:extLst>
              <a:ext uri="{FF2B5EF4-FFF2-40B4-BE49-F238E27FC236}">
                <a16:creationId xmlns:a16="http://schemas.microsoft.com/office/drawing/2014/main" id="{E26FF6FD-8F68-8CE2-5CC9-2C5321B3209E}"/>
              </a:ext>
            </a:extLst>
          </p:cNvPr>
          <p:cNvSpPr>
            <a:spLocks noGrp="1"/>
          </p:cNvSpPr>
          <p:nvPr>
            <p:ph type="ftr" sz="quarter" idx="11"/>
          </p:nvPr>
        </p:nvSpPr>
        <p:spPr/>
        <p:txBody>
          <a:bodyPr/>
          <a:lstStyle/>
          <a:p>
            <a:r>
              <a:rPr lang="en-IN"/>
              <a:t>SAINTGITS GROUP OF INSTITUTIONS</a:t>
            </a:r>
          </a:p>
        </p:txBody>
      </p:sp>
      <p:sp>
        <p:nvSpPr>
          <p:cNvPr id="6" name="Slide Number Placeholder 5">
            <a:extLst>
              <a:ext uri="{FF2B5EF4-FFF2-40B4-BE49-F238E27FC236}">
                <a16:creationId xmlns:a16="http://schemas.microsoft.com/office/drawing/2014/main" id="{BC4543D2-2A40-463E-BB38-2F169E2C2269}"/>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100861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983B-35F6-683A-45DF-1F97402C8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75F26-B6BA-17E7-B10B-0814EAF3C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C800C1-6477-E5B1-2982-0438175A03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7AA49F-3B60-6E62-B6EB-2A952D4CD8ED}"/>
              </a:ext>
            </a:extLst>
          </p:cNvPr>
          <p:cNvSpPr>
            <a:spLocks noGrp="1"/>
          </p:cNvSpPr>
          <p:nvPr>
            <p:ph type="dt" sz="half" idx="10"/>
          </p:nvPr>
        </p:nvSpPr>
        <p:spPr/>
        <p:txBody>
          <a:bodyPr/>
          <a:lstStyle/>
          <a:p>
            <a:fld id="{E60EB92F-0474-482A-993C-3DBE12899DD5}" type="datetime1">
              <a:rPr lang="en-IN" smtClean="0"/>
              <a:t>04-07-2025</a:t>
            </a:fld>
            <a:endParaRPr lang="en-IN"/>
          </a:p>
        </p:txBody>
      </p:sp>
      <p:sp>
        <p:nvSpPr>
          <p:cNvPr id="6" name="Footer Placeholder 5">
            <a:extLst>
              <a:ext uri="{FF2B5EF4-FFF2-40B4-BE49-F238E27FC236}">
                <a16:creationId xmlns:a16="http://schemas.microsoft.com/office/drawing/2014/main" id="{D974DA99-EED8-5B39-8888-33E72468469E}"/>
              </a:ext>
            </a:extLst>
          </p:cNvPr>
          <p:cNvSpPr>
            <a:spLocks noGrp="1"/>
          </p:cNvSpPr>
          <p:nvPr>
            <p:ph type="ftr" sz="quarter" idx="11"/>
          </p:nvPr>
        </p:nvSpPr>
        <p:spPr/>
        <p:txBody>
          <a:bodyPr/>
          <a:lstStyle/>
          <a:p>
            <a:r>
              <a:rPr lang="en-IN"/>
              <a:t>SAINTGITS GROUP OF INSTITUTIONS</a:t>
            </a:r>
          </a:p>
        </p:txBody>
      </p:sp>
      <p:sp>
        <p:nvSpPr>
          <p:cNvPr id="7" name="Slide Number Placeholder 6">
            <a:extLst>
              <a:ext uri="{FF2B5EF4-FFF2-40B4-BE49-F238E27FC236}">
                <a16:creationId xmlns:a16="http://schemas.microsoft.com/office/drawing/2014/main" id="{91518B01-8CE5-093F-27FD-880B8364B935}"/>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91626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A96C-BB82-0B51-7CE0-F8C34D6194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C984C-BBA2-98E7-4420-069BDD7CF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0F7CA-44A6-9F5D-BFB4-84A85AE53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B12B45-1908-AE1D-128E-488EF327F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471B-41B7-C227-FA80-615C69CB7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6F9729-DB68-2D4B-9282-47556869ED4A}"/>
              </a:ext>
            </a:extLst>
          </p:cNvPr>
          <p:cNvSpPr>
            <a:spLocks noGrp="1"/>
          </p:cNvSpPr>
          <p:nvPr>
            <p:ph type="dt" sz="half" idx="10"/>
          </p:nvPr>
        </p:nvSpPr>
        <p:spPr/>
        <p:txBody>
          <a:bodyPr/>
          <a:lstStyle/>
          <a:p>
            <a:fld id="{29B3E8DF-80F5-4E4A-A1B7-D0E14A31E3E9}" type="datetime1">
              <a:rPr lang="en-IN" smtClean="0"/>
              <a:t>04-07-2025</a:t>
            </a:fld>
            <a:endParaRPr lang="en-IN"/>
          </a:p>
        </p:txBody>
      </p:sp>
      <p:sp>
        <p:nvSpPr>
          <p:cNvPr id="8" name="Footer Placeholder 7">
            <a:extLst>
              <a:ext uri="{FF2B5EF4-FFF2-40B4-BE49-F238E27FC236}">
                <a16:creationId xmlns:a16="http://schemas.microsoft.com/office/drawing/2014/main" id="{594E5F4B-F8BB-2AA6-8F55-5C5EB44EA007}"/>
              </a:ext>
            </a:extLst>
          </p:cNvPr>
          <p:cNvSpPr>
            <a:spLocks noGrp="1"/>
          </p:cNvSpPr>
          <p:nvPr>
            <p:ph type="ftr" sz="quarter" idx="11"/>
          </p:nvPr>
        </p:nvSpPr>
        <p:spPr/>
        <p:txBody>
          <a:bodyPr/>
          <a:lstStyle/>
          <a:p>
            <a:r>
              <a:rPr lang="en-IN"/>
              <a:t>SAINTGITS GROUP OF INSTITUTIONS</a:t>
            </a:r>
          </a:p>
        </p:txBody>
      </p:sp>
      <p:sp>
        <p:nvSpPr>
          <p:cNvPr id="9" name="Slide Number Placeholder 8">
            <a:extLst>
              <a:ext uri="{FF2B5EF4-FFF2-40B4-BE49-F238E27FC236}">
                <a16:creationId xmlns:a16="http://schemas.microsoft.com/office/drawing/2014/main" id="{11A0C045-232C-0426-2D76-D696DCC38DE2}"/>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410697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974E-2A9E-7093-A921-E47167659E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44985D-AE0D-5E18-03DB-6F32AD4C0D5B}"/>
              </a:ext>
            </a:extLst>
          </p:cNvPr>
          <p:cNvSpPr>
            <a:spLocks noGrp="1"/>
          </p:cNvSpPr>
          <p:nvPr>
            <p:ph type="dt" sz="half" idx="10"/>
          </p:nvPr>
        </p:nvSpPr>
        <p:spPr/>
        <p:txBody>
          <a:bodyPr/>
          <a:lstStyle/>
          <a:p>
            <a:fld id="{731232BB-70F5-4CD7-8A64-31CCD2B2DBCC}" type="datetime1">
              <a:rPr lang="en-IN" smtClean="0"/>
              <a:t>04-07-2025</a:t>
            </a:fld>
            <a:endParaRPr lang="en-IN"/>
          </a:p>
        </p:txBody>
      </p:sp>
      <p:sp>
        <p:nvSpPr>
          <p:cNvPr id="4" name="Footer Placeholder 3">
            <a:extLst>
              <a:ext uri="{FF2B5EF4-FFF2-40B4-BE49-F238E27FC236}">
                <a16:creationId xmlns:a16="http://schemas.microsoft.com/office/drawing/2014/main" id="{C03D459B-AEB0-197D-DE3C-1FECBDE765F0}"/>
              </a:ext>
            </a:extLst>
          </p:cNvPr>
          <p:cNvSpPr>
            <a:spLocks noGrp="1"/>
          </p:cNvSpPr>
          <p:nvPr>
            <p:ph type="ftr" sz="quarter" idx="11"/>
          </p:nvPr>
        </p:nvSpPr>
        <p:spPr/>
        <p:txBody>
          <a:bodyPr/>
          <a:lstStyle/>
          <a:p>
            <a:r>
              <a:rPr lang="en-IN"/>
              <a:t>SAINTGITS GROUP OF INSTITUTIONS</a:t>
            </a:r>
          </a:p>
        </p:txBody>
      </p:sp>
      <p:sp>
        <p:nvSpPr>
          <p:cNvPr id="5" name="Slide Number Placeholder 4">
            <a:extLst>
              <a:ext uri="{FF2B5EF4-FFF2-40B4-BE49-F238E27FC236}">
                <a16:creationId xmlns:a16="http://schemas.microsoft.com/office/drawing/2014/main" id="{5B422434-7DCC-4A19-DE0B-66E6B9E9FCFF}"/>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348425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7161D-5ECC-70FB-8CAF-21BEACE938E4}"/>
              </a:ext>
            </a:extLst>
          </p:cNvPr>
          <p:cNvSpPr>
            <a:spLocks noGrp="1"/>
          </p:cNvSpPr>
          <p:nvPr>
            <p:ph type="dt" sz="half" idx="10"/>
          </p:nvPr>
        </p:nvSpPr>
        <p:spPr/>
        <p:txBody>
          <a:bodyPr/>
          <a:lstStyle/>
          <a:p>
            <a:fld id="{BF96CAEB-D468-47C3-862E-DE9DD3F6802B}" type="datetime1">
              <a:rPr lang="en-IN" smtClean="0"/>
              <a:t>04-07-2025</a:t>
            </a:fld>
            <a:endParaRPr lang="en-IN"/>
          </a:p>
        </p:txBody>
      </p:sp>
      <p:sp>
        <p:nvSpPr>
          <p:cNvPr id="3" name="Footer Placeholder 2">
            <a:extLst>
              <a:ext uri="{FF2B5EF4-FFF2-40B4-BE49-F238E27FC236}">
                <a16:creationId xmlns:a16="http://schemas.microsoft.com/office/drawing/2014/main" id="{0F48F304-F575-FA5E-9361-A927C4F422CE}"/>
              </a:ext>
            </a:extLst>
          </p:cNvPr>
          <p:cNvSpPr>
            <a:spLocks noGrp="1"/>
          </p:cNvSpPr>
          <p:nvPr>
            <p:ph type="ftr" sz="quarter" idx="11"/>
          </p:nvPr>
        </p:nvSpPr>
        <p:spPr/>
        <p:txBody>
          <a:bodyPr/>
          <a:lstStyle/>
          <a:p>
            <a:r>
              <a:rPr lang="en-IN"/>
              <a:t>SAINTGITS GROUP OF INSTITUTIONS</a:t>
            </a:r>
          </a:p>
        </p:txBody>
      </p:sp>
      <p:sp>
        <p:nvSpPr>
          <p:cNvPr id="4" name="Slide Number Placeholder 3">
            <a:extLst>
              <a:ext uri="{FF2B5EF4-FFF2-40B4-BE49-F238E27FC236}">
                <a16:creationId xmlns:a16="http://schemas.microsoft.com/office/drawing/2014/main" id="{1E2D7E97-05E0-6750-6C01-A4871DDF539B}"/>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228612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8D53-0EC4-3BA0-F845-67CD6A65D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8E24D-46D9-D3AA-721D-D43977324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10514C-B668-8B67-C576-0D64E27D9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24BCB-19A5-0623-6BB4-207A6D45DEBA}"/>
              </a:ext>
            </a:extLst>
          </p:cNvPr>
          <p:cNvSpPr>
            <a:spLocks noGrp="1"/>
          </p:cNvSpPr>
          <p:nvPr>
            <p:ph type="dt" sz="half" idx="10"/>
          </p:nvPr>
        </p:nvSpPr>
        <p:spPr/>
        <p:txBody>
          <a:bodyPr/>
          <a:lstStyle/>
          <a:p>
            <a:fld id="{C68C2300-2D60-48F4-8338-84289819CD2E}" type="datetime1">
              <a:rPr lang="en-IN" smtClean="0"/>
              <a:t>04-07-2025</a:t>
            </a:fld>
            <a:endParaRPr lang="en-IN"/>
          </a:p>
        </p:txBody>
      </p:sp>
      <p:sp>
        <p:nvSpPr>
          <p:cNvPr id="6" name="Footer Placeholder 5">
            <a:extLst>
              <a:ext uri="{FF2B5EF4-FFF2-40B4-BE49-F238E27FC236}">
                <a16:creationId xmlns:a16="http://schemas.microsoft.com/office/drawing/2014/main" id="{B196DACC-61DA-1129-B190-27C3245B605A}"/>
              </a:ext>
            </a:extLst>
          </p:cNvPr>
          <p:cNvSpPr>
            <a:spLocks noGrp="1"/>
          </p:cNvSpPr>
          <p:nvPr>
            <p:ph type="ftr" sz="quarter" idx="11"/>
          </p:nvPr>
        </p:nvSpPr>
        <p:spPr/>
        <p:txBody>
          <a:bodyPr/>
          <a:lstStyle/>
          <a:p>
            <a:r>
              <a:rPr lang="en-IN"/>
              <a:t>SAINTGITS GROUP OF INSTITUTIONS</a:t>
            </a:r>
          </a:p>
        </p:txBody>
      </p:sp>
      <p:sp>
        <p:nvSpPr>
          <p:cNvPr id="7" name="Slide Number Placeholder 6">
            <a:extLst>
              <a:ext uri="{FF2B5EF4-FFF2-40B4-BE49-F238E27FC236}">
                <a16:creationId xmlns:a16="http://schemas.microsoft.com/office/drawing/2014/main" id="{CEBE72A3-8573-D365-D058-E33210363872}"/>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296823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7B83-5AAF-34D7-0DEB-B030D0C00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E5D538-6E81-AEAC-0A69-A1612638B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3886F9-B396-318C-D03A-63105B1D9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7B612-3230-2A0B-7DF5-D3AF6DC0C1B6}"/>
              </a:ext>
            </a:extLst>
          </p:cNvPr>
          <p:cNvSpPr>
            <a:spLocks noGrp="1"/>
          </p:cNvSpPr>
          <p:nvPr>
            <p:ph type="dt" sz="half" idx="10"/>
          </p:nvPr>
        </p:nvSpPr>
        <p:spPr/>
        <p:txBody>
          <a:bodyPr/>
          <a:lstStyle/>
          <a:p>
            <a:fld id="{C56F69D7-E5C1-44FF-A3E3-688242F1436C}" type="datetime1">
              <a:rPr lang="en-IN" smtClean="0"/>
              <a:t>04-07-2025</a:t>
            </a:fld>
            <a:endParaRPr lang="en-IN"/>
          </a:p>
        </p:txBody>
      </p:sp>
      <p:sp>
        <p:nvSpPr>
          <p:cNvPr id="6" name="Footer Placeholder 5">
            <a:extLst>
              <a:ext uri="{FF2B5EF4-FFF2-40B4-BE49-F238E27FC236}">
                <a16:creationId xmlns:a16="http://schemas.microsoft.com/office/drawing/2014/main" id="{FBC6BE88-933F-CD3A-5821-D6B56D8C3832}"/>
              </a:ext>
            </a:extLst>
          </p:cNvPr>
          <p:cNvSpPr>
            <a:spLocks noGrp="1"/>
          </p:cNvSpPr>
          <p:nvPr>
            <p:ph type="ftr" sz="quarter" idx="11"/>
          </p:nvPr>
        </p:nvSpPr>
        <p:spPr/>
        <p:txBody>
          <a:bodyPr/>
          <a:lstStyle/>
          <a:p>
            <a:r>
              <a:rPr lang="en-IN"/>
              <a:t>SAINTGITS GROUP OF INSTITUTIONS</a:t>
            </a:r>
          </a:p>
        </p:txBody>
      </p:sp>
      <p:sp>
        <p:nvSpPr>
          <p:cNvPr id="7" name="Slide Number Placeholder 6">
            <a:extLst>
              <a:ext uri="{FF2B5EF4-FFF2-40B4-BE49-F238E27FC236}">
                <a16:creationId xmlns:a16="http://schemas.microsoft.com/office/drawing/2014/main" id="{D00D54A4-0348-C026-DAF8-DF09426B5E1F}"/>
              </a:ext>
            </a:extLst>
          </p:cNvPr>
          <p:cNvSpPr>
            <a:spLocks noGrp="1"/>
          </p:cNvSpPr>
          <p:nvPr>
            <p:ph type="sldNum" sz="quarter" idx="12"/>
          </p:nvPr>
        </p:nvSpPr>
        <p:spPr/>
        <p:txBody>
          <a:bodyPr/>
          <a:lstStyle/>
          <a:p>
            <a:fld id="{D42078F7-BDB5-4253-B78D-764502EEAEA7}" type="slidenum">
              <a:rPr lang="en-IN" smtClean="0"/>
              <a:t>‹#›</a:t>
            </a:fld>
            <a:endParaRPr lang="en-IN"/>
          </a:p>
        </p:txBody>
      </p:sp>
    </p:spTree>
    <p:extLst>
      <p:ext uri="{BB962C8B-B14F-4D97-AF65-F5344CB8AC3E}">
        <p14:creationId xmlns:p14="http://schemas.microsoft.com/office/powerpoint/2010/main" val="156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D6E11-D293-C799-BD98-5833FC551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65E7E3-F10F-3416-87A9-3A1CE664F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FC2C2-BD53-CAC1-D9AE-3035CD1B3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E8E84-4E89-4007-9542-F878E48801B6}" type="datetime1">
              <a:rPr lang="en-IN" smtClean="0"/>
              <a:t>04-07-2025</a:t>
            </a:fld>
            <a:endParaRPr lang="en-IN"/>
          </a:p>
        </p:txBody>
      </p:sp>
      <p:sp>
        <p:nvSpPr>
          <p:cNvPr id="5" name="Footer Placeholder 4">
            <a:extLst>
              <a:ext uri="{FF2B5EF4-FFF2-40B4-BE49-F238E27FC236}">
                <a16:creationId xmlns:a16="http://schemas.microsoft.com/office/drawing/2014/main" id="{EBDCDC53-B0AE-AA56-B8BF-DC954DFAB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SAINTGITS GROUP OF INSTITUTIONS</a:t>
            </a:r>
          </a:p>
        </p:txBody>
      </p:sp>
      <p:sp>
        <p:nvSpPr>
          <p:cNvPr id="6" name="Slide Number Placeholder 5">
            <a:extLst>
              <a:ext uri="{FF2B5EF4-FFF2-40B4-BE49-F238E27FC236}">
                <a16:creationId xmlns:a16="http://schemas.microsoft.com/office/drawing/2014/main" id="{2D6C54EB-8F03-59B1-B492-0E31350A7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78F7-BDB5-4253-B78D-764502EEAEA7}" type="slidenum">
              <a:rPr lang="en-IN" smtClean="0"/>
              <a:t>‹#›</a:t>
            </a:fld>
            <a:endParaRPr lang="en-IN"/>
          </a:p>
        </p:txBody>
      </p:sp>
    </p:spTree>
    <p:extLst>
      <p:ext uri="{BB962C8B-B14F-4D97-AF65-F5344CB8AC3E}">
        <p14:creationId xmlns:p14="http://schemas.microsoft.com/office/powerpoint/2010/main" val="607152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41A060-C922-62FC-F17E-1F498548AABB}"/>
              </a:ext>
            </a:extLst>
          </p:cNvPr>
          <p:cNvPicPr>
            <a:picLocks noChangeAspect="1"/>
          </p:cNvPicPr>
          <p:nvPr/>
        </p:nvPicPr>
        <p:blipFill>
          <a:blip r:embed="rId2"/>
          <a:stretch>
            <a:fillRect/>
          </a:stretch>
        </p:blipFill>
        <p:spPr>
          <a:xfrm>
            <a:off x="9323293" y="537720"/>
            <a:ext cx="2187389" cy="1315991"/>
          </a:xfrm>
          <a:prstGeom prst="rect">
            <a:avLst/>
          </a:prstGeom>
        </p:spPr>
      </p:pic>
      <p:sp>
        <p:nvSpPr>
          <p:cNvPr id="9" name="Title 8">
            <a:extLst>
              <a:ext uri="{FF2B5EF4-FFF2-40B4-BE49-F238E27FC236}">
                <a16:creationId xmlns:a16="http://schemas.microsoft.com/office/drawing/2014/main" id="{C71C4717-BCB5-04EB-7200-18A7A4A4B508}"/>
              </a:ext>
            </a:extLst>
          </p:cNvPr>
          <p:cNvSpPr>
            <a:spLocks noGrp="1"/>
          </p:cNvSpPr>
          <p:nvPr>
            <p:ph type="ctrTitle"/>
          </p:nvPr>
        </p:nvSpPr>
        <p:spPr>
          <a:xfrm>
            <a:off x="1048590" y="1460978"/>
            <a:ext cx="9144000" cy="2387600"/>
          </a:xfrm>
        </p:spPr>
        <p:txBody>
          <a:bodyPr>
            <a:normAutofit/>
          </a:bodyPr>
          <a:lstStyle/>
          <a:p>
            <a:r>
              <a:rPr lang="en-US" sz="3600" dirty="0">
                <a:latin typeface="Arial Black" panose="020B0A04020102020204" pitchFamily="34" charset="0"/>
              </a:rPr>
              <a:t>Network Intrusion Detection System (NIDS)</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C59679DD-5CE4-4BB9-BE44-17CA92186D65}"/>
              </a:ext>
            </a:extLst>
          </p:cNvPr>
          <p:cNvSpPr>
            <a:spLocks noGrp="1"/>
          </p:cNvSpPr>
          <p:nvPr>
            <p:ph type="subTitle" idx="1"/>
          </p:nvPr>
        </p:nvSpPr>
        <p:spPr>
          <a:xfrm>
            <a:off x="1138237" y="4370448"/>
            <a:ext cx="9144000" cy="1655762"/>
          </a:xfrm>
        </p:spPr>
        <p:txBody>
          <a:bodyPr/>
          <a:lstStyle/>
          <a:p>
            <a:r>
              <a:rPr lang="en-IN" dirty="0" err="1">
                <a:latin typeface="Bahnschrift SemiBold Condensed" panose="020B0502040204020203" pitchFamily="34" charset="0"/>
              </a:rPr>
              <a:t>Sulfa</a:t>
            </a:r>
            <a:r>
              <a:rPr lang="en-IN" dirty="0">
                <a:latin typeface="Bahnschrift SemiBold Condensed" panose="020B0502040204020203" pitchFamily="34" charset="0"/>
              </a:rPr>
              <a:t> </a:t>
            </a:r>
            <a:r>
              <a:rPr lang="en-IN" dirty="0" err="1">
                <a:latin typeface="Bahnschrift SemiBold Condensed" panose="020B0502040204020203" pitchFamily="34" charset="0"/>
              </a:rPr>
              <a:t>Saji</a:t>
            </a:r>
            <a:r>
              <a:rPr lang="en-IN" dirty="0">
                <a:latin typeface="Bahnschrift SemiBold Condensed" panose="020B0502040204020203" pitchFamily="34" charset="0"/>
              </a:rPr>
              <a:t>(Team Leader),</a:t>
            </a:r>
            <a:r>
              <a:rPr lang="en-IN" dirty="0" err="1">
                <a:latin typeface="Bahnschrift SemiBold Condensed" panose="020B0502040204020203" pitchFamily="34" charset="0"/>
              </a:rPr>
              <a:t>Navomy</a:t>
            </a:r>
            <a:r>
              <a:rPr lang="en-IN" dirty="0">
                <a:latin typeface="Bahnschrift SemiBold Condensed" panose="020B0502040204020203" pitchFamily="34" charset="0"/>
              </a:rPr>
              <a:t> </a:t>
            </a:r>
            <a:r>
              <a:rPr lang="en-IN" dirty="0" err="1">
                <a:latin typeface="Bahnschrift SemiBold Condensed" panose="020B0502040204020203" pitchFamily="34" charset="0"/>
              </a:rPr>
              <a:t>Mariya</a:t>
            </a:r>
            <a:r>
              <a:rPr lang="en-IN" dirty="0">
                <a:latin typeface="Bahnschrift SemiBold Condensed" panose="020B0502040204020203" pitchFamily="34" charset="0"/>
              </a:rPr>
              <a:t> </a:t>
            </a:r>
            <a:r>
              <a:rPr lang="en-IN" dirty="0" err="1">
                <a:latin typeface="Bahnschrift SemiBold Condensed" panose="020B0502040204020203" pitchFamily="34" charset="0"/>
              </a:rPr>
              <a:t>Alex,Nandana</a:t>
            </a:r>
            <a:r>
              <a:rPr lang="en-IN" dirty="0">
                <a:latin typeface="Bahnschrift SemiBold Condensed" panose="020B0502040204020203" pitchFamily="34" charset="0"/>
              </a:rPr>
              <a:t> Biju</a:t>
            </a:r>
            <a:endParaRPr lang="en-IN" dirty="0"/>
          </a:p>
        </p:txBody>
      </p:sp>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1</a:t>
            </a:fld>
            <a:endParaRPr lang="en-IN"/>
          </a:p>
        </p:txBody>
      </p:sp>
      <p:pic>
        <p:nvPicPr>
          <p:cNvPr id="2" name="Picture 1">
            <a:extLst>
              <a:ext uri="{FF2B5EF4-FFF2-40B4-BE49-F238E27FC236}">
                <a16:creationId xmlns:a16="http://schemas.microsoft.com/office/drawing/2014/main" id="{8A366B8A-3910-4A1A-A610-5E0579FF7786}"/>
              </a:ext>
            </a:extLst>
          </p:cNvPr>
          <p:cNvPicPr>
            <a:picLocks noChangeAspect="1"/>
          </p:cNvPicPr>
          <p:nvPr/>
        </p:nvPicPr>
        <p:blipFill>
          <a:blip r:embed="rId3"/>
          <a:stretch>
            <a:fillRect/>
          </a:stretch>
        </p:blipFill>
        <p:spPr>
          <a:xfrm>
            <a:off x="66675" y="136525"/>
            <a:ext cx="2143125" cy="2143125"/>
          </a:xfrm>
          <a:prstGeom prst="rect">
            <a:avLst/>
          </a:prstGeom>
        </p:spPr>
      </p:pic>
    </p:spTree>
    <p:extLst>
      <p:ext uri="{BB962C8B-B14F-4D97-AF65-F5344CB8AC3E}">
        <p14:creationId xmlns:p14="http://schemas.microsoft.com/office/powerpoint/2010/main" val="13817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2</a:t>
            </a:fld>
            <a:endParaRPr lang="en-IN"/>
          </a:p>
        </p:txBody>
      </p:sp>
      <p:sp>
        <p:nvSpPr>
          <p:cNvPr id="2" name="Title 1">
            <a:extLst>
              <a:ext uri="{FF2B5EF4-FFF2-40B4-BE49-F238E27FC236}">
                <a16:creationId xmlns:a16="http://schemas.microsoft.com/office/drawing/2014/main" id="{E8D52A52-DCFB-D5B7-A636-B965D30415F3}"/>
              </a:ext>
            </a:extLst>
          </p:cNvPr>
          <p:cNvSpPr>
            <a:spLocks noGrp="1"/>
          </p:cNvSpPr>
          <p:nvPr>
            <p:ph type="title" idx="4294967295"/>
          </p:nvPr>
        </p:nvSpPr>
        <p:spPr>
          <a:xfrm>
            <a:off x="-1" y="-60325"/>
            <a:ext cx="10515601" cy="1234701"/>
          </a:xfrm>
        </p:spPr>
        <p:txBody>
          <a:bodyPr>
            <a:normAutofit/>
          </a:bodyPr>
          <a:lstStyle/>
          <a:p>
            <a:r>
              <a:rPr lang="en-IN" sz="3600" dirty="0">
                <a:latin typeface="Bahnschrift Condensed" panose="020B0502040204020203" pitchFamily="34" charset="0"/>
              </a:rPr>
              <a:t>Problem Statement</a:t>
            </a:r>
          </a:p>
        </p:txBody>
      </p:sp>
      <p:sp>
        <p:nvSpPr>
          <p:cNvPr id="4" name="Content Placeholder 3">
            <a:extLst>
              <a:ext uri="{FF2B5EF4-FFF2-40B4-BE49-F238E27FC236}">
                <a16:creationId xmlns:a16="http://schemas.microsoft.com/office/drawing/2014/main" id="{68857495-DE36-951B-2039-2E314E421090}"/>
              </a:ext>
            </a:extLst>
          </p:cNvPr>
          <p:cNvSpPr>
            <a:spLocks noGrp="1"/>
          </p:cNvSpPr>
          <p:nvPr>
            <p:ph idx="4294967295"/>
          </p:nvPr>
        </p:nvSpPr>
        <p:spPr>
          <a:xfrm>
            <a:off x="-1" y="880558"/>
            <a:ext cx="12192001" cy="5860473"/>
          </a:xfrm>
        </p:spPr>
        <p:txBody>
          <a:bodyPr>
            <a:normAutofit fontScale="85000" lnSpcReduction="20000"/>
          </a:bodyPr>
          <a:lstStyle/>
          <a:p>
            <a:r>
              <a:rPr lang="en-US" dirty="0"/>
              <a:t>AI/ML-powered network traffic anomaly detection</a:t>
            </a:r>
          </a:p>
          <a:p>
            <a:r>
              <a:rPr lang="en-IN" dirty="0"/>
              <a:t>Category: Network Security</a:t>
            </a:r>
          </a:p>
          <a:p>
            <a:pPr marL="0" indent="0">
              <a:buNone/>
            </a:pPr>
            <a:r>
              <a:rPr lang="en-IN" sz="3300" dirty="0">
                <a:latin typeface="Bahnschrift SemiBold Condensed" panose="020B0502040204020203" pitchFamily="34" charset="0"/>
              </a:rPr>
              <a:t> Technical Pre-requisites  </a:t>
            </a:r>
          </a:p>
          <a:p>
            <a:r>
              <a:rPr lang="en-IN" dirty="0"/>
              <a:t> Computer system Basics-CPU / Memory / Storage /NIC</a:t>
            </a:r>
          </a:p>
          <a:p>
            <a:r>
              <a:rPr lang="en-IN" dirty="0"/>
              <a:t>Good Hands –on Experience on Linux</a:t>
            </a:r>
          </a:p>
          <a:p>
            <a:r>
              <a:rPr lang="en-IN" dirty="0"/>
              <a:t>Programming Skills in Python and / or C Basics of AI/ML</a:t>
            </a:r>
          </a:p>
          <a:p>
            <a:pPr marL="0" indent="0">
              <a:buNone/>
            </a:pPr>
            <a:r>
              <a:rPr lang="en-IN" sz="3400" dirty="0">
                <a:latin typeface="Bahnschrift SemiBold Condensed" panose="020B0502040204020203" pitchFamily="34" charset="0"/>
              </a:rPr>
              <a:t> Outcomes</a:t>
            </a:r>
            <a:r>
              <a:rPr lang="en-IN" sz="3400" dirty="0"/>
              <a:t> </a:t>
            </a:r>
          </a:p>
          <a:p>
            <a:r>
              <a:rPr lang="en-IN" dirty="0"/>
              <a:t>Automated Network Traffic Analysis using AI/ML to detect and classify traffic in real time.</a:t>
            </a:r>
          </a:p>
          <a:p>
            <a:r>
              <a:rPr lang="en-IN" dirty="0"/>
              <a:t>Improved Threat Detection &amp; Security identifying anomalies ,malware,&amp; encrypted attacks with higher accuracy .</a:t>
            </a:r>
          </a:p>
          <a:p>
            <a:r>
              <a:rPr lang="en-IN" dirty="0"/>
              <a:t>Reduced False Positives &amp; False Negatives ,enhancing the efficiency of network security operations.</a:t>
            </a:r>
          </a:p>
          <a:p>
            <a:r>
              <a:rPr lang="en-IN" dirty="0"/>
              <a:t>Scalability &amp; Performance </a:t>
            </a:r>
            <a:r>
              <a:rPr lang="en-IN" dirty="0" err="1"/>
              <a:t>Optimization,ensuring</a:t>
            </a:r>
            <a:r>
              <a:rPr lang="en-IN" dirty="0"/>
              <a:t> AI models can handle high-traffic environments with minimal latency .</a:t>
            </a:r>
          </a:p>
          <a:p>
            <a:r>
              <a:rPr lang="en-IN" dirty="0"/>
              <a:t>Privacy-Preserving Traffic </a:t>
            </a:r>
            <a:r>
              <a:rPr lang="en-IN" dirty="0" err="1"/>
              <a:t>Analysis,leveraging</a:t>
            </a:r>
            <a:r>
              <a:rPr lang="en-IN" dirty="0"/>
              <a:t> AI for encrypted traffic analysis without decryption  </a:t>
            </a:r>
          </a:p>
          <a:p>
            <a:endParaRPr lang="en-IN" dirty="0"/>
          </a:p>
        </p:txBody>
      </p:sp>
      <p:cxnSp>
        <p:nvCxnSpPr>
          <p:cNvPr id="9" name="Straight Connector 8">
            <a:extLst>
              <a:ext uri="{FF2B5EF4-FFF2-40B4-BE49-F238E27FC236}">
                <a16:creationId xmlns:a16="http://schemas.microsoft.com/office/drawing/2014/main" id="{DFDF16E1-138D-4C23-8412-CFB4C3FF5CDA}"/>
              </a:ext>
            </a:extLst>
          </p:cNvPr>
          <p:cNvCxnSpPr>
            <a:cxnSpLocks/>
          </p:cNvCxnSpPr>
          <p:nvPr/>
        </p:nvCxnSpPr>
        <p:spPr>
          <a:xfrm>
            <a:off x="175491" y="3556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41B74B-8CB5-4A7D-AF9F-8E6B5D683358}"/>
              </a:ext>
            </a:extLst>
          </p:cNvPr>
          <p:cNvCxnSpPr>
            <a:cxnSpLocks/>
          </p:cNvCxnSpPr>
          <p:nvPr/>
        </p:nvCxnSpPr>
        <p:spPr>
          <a:xfrm>
            <a:off x="193964" y="1976582"/>
            <a:ext cx="2678545" cy="9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4F2512-8579-4473-A443-526828CD7C94}"/>
              </a:ext>
            </a:extLst>
          </p:cNvPr>
          <p:cNvCxnSpPr>
            <a:cxnSpLocks/>
          </p:cNvCxnSpPr>
          <p:nvPr/>
        </p:nvCxnSpPr>
        <p:spPr>
          <a:xfrm>
            <a:off x="101600" y="794327"/>
            <a:ext cx="2881745" cy="18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6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740782-B36F-765A-ACCC-82A1B91816F6}"/>
              </a:ext>
            </a:extLst>
          </p:cNvPr>
          <p:cNvSpPr>
            <a:spLocks noGrp="1"/>
          </p:cNvSpPr>
          <p:nvPr>
            <p:ph type="title"/>
          </p:nvPr>
        </p:nvSpPr>
        <p:spPr>
          <a:xfrm>
            <a:off x="293254" y="0"/>
            <a:ext cx="10515600" cy="1325563"/>
          </a:xfrm>
        </p:spPr>
        <p:txBody>
          <a:bodyPr>
            <a:normAutofit/>
          </a:bodyPr>
          <a:lstStyle/>
          <a:p>
            <a:r>
              <a:rPr lang="en-IN" sz="4000" dirty="0">
                <a:latin typeface="Bahnschrift SemiBold Condensed" panose="020B0502040204020203" pitchFamily="34" charset="0"/>
              </a:rPr>
              <a:t>Features Offered </a:t>
            </a:r>
          </a:p>
        </p:txBody>
      </p:sp>
      <p:sp>
        <p:nvSpPr>
          <p:cNvPr id="9" name="Content Placeholder 8">
            <a:extLst>
              <a:ext uri="{FF2B5EF4-FFF2-40B4-BE49-F238E27FC236}">
                <a16:creationId xmlns:a16="http://schemas.microsoft.com/office/drawing/2014/main" id="{21E3F02F-8E2A-F8DC-24D1-CCD2ED02F03D}"/>
              </a:ext>
            </a:extLst>
          </p:cNvPr>
          <p:cNvSpPr>
            <a:spLocks noGrp="1"/>
          </p:cNvSpPr>
          <p:nvPr>
            <p:ph idx="1"/>
          </p:nvPr>
        </p:nvSpPr>
        <p:spPr>
          <a:xfrm>
            <a:off x="258618" y="932873"/>
            <a:ext cx="10837107" cy="5689990"/>
          </a:xfrm>
          <a:ln>
            <a:solidFill>
              <a:schemeClr val="bg1"/>
            </a:solidFill>
          </a:ln>
        </p:spPr>
        <p:txBody>
          <a:bodyPr>
            <a:normAutofit/>
          </a:bodyPr>
          <a:lstStyle/>
          <a:p>
            <a:pPr marL="0" lvl="0" indent="0" eaLnBrk="0" fontAlgn="base" hangingPunct="0">
              <a:lnSpc>
                <a:spcPct val="100000"/>
              </a:lnSpc>
              <a:spcBef>
                <a:spcPct val="0"/>
              </a:spcBef>
              <a:spcAft>
                <a:spcPct val="0"/>
              </a:spcAft>
              <a:buFontTx/>
              <a:buChar char="•"/>
            </a:pPr>
            <a:endParaRPr lang="en-US" altLang="en-US" sz="2600" b="1"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600" b="1" dirty="0">
                <a:latin typeface="Arial" panose="020B0604020202020204" pitchFamily="34" charset="0"/>
              </a:rPr>
              <a:t>Automated Traffic Classification</a:t>
            </a:r>
            <a:endParaRPr lang="en-US" altLang="en-US" sz="2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600" dirty="0">
                <a:latin typeface="Arial" panose="020B0604020202020204" pitchFamily="34" charset="0"/>
              </a:rPr>
              <a:t> </a:t>
            </a:r>
            <a:r>
              <a:rPr lang="en-IN" sz="2400" b="1" dirty="0">
                <a:latin typeface="+mj-lt"/>
              </a:rPr>
              <a:t>Batch/Offline Processing</a:t>
            </a:r>
            <a:r>
              <a:rPr lang="en-IN" sz="2400" dirty="0">
                <a:latin typeface="+mj-lt"/>
              </a:rPr>
              <a:t>.</a:t>
            </a:r>
            <a:endParaRPr lang="en-US" altLang="en-US" sz="2600" dirty="0">
              <a:latin typeface="+mj-lt"/>
            </a:endParaRPr>
          </a:p>
          <a:p>
            <a:pPr marL="0" lvl="0" indent="0" eaLnBrk="0" fontAlgn="base" hangingPunct="0">
              <a:lnSpc>
                <a:spcPct val="100000"/>
              </a:lnSpc>
              <a:spcBef>
                <a:spcPct val="0"/>
              </a:spcBef>
              <a:spcAft>
                <a:spcPct val="0"/>
              </a:spcAft>
              <a:buNone/>
            </a:pPr>
            <a:r>
              <a:rPr lang="en-US" altLang="en-US" sz="2600" dirty="0"/>
              <a:t> Behavioral Pattern Recognition</a:t>
            </a:r>
          </a:p>
          <a:p>
            <a:pPr marL="0" lvl="0" indent="0" eaLnBrk="0" fontAlgn="base" hangingPunct="0">
              <a:lnSpc>
                <a:spcPct val="100000"/>
              </a:lnSpc>
              <a:spcBef>
                <a:spcPct val="0"/>
              </a:spcBef>
              <a:spcAft>
                <a:spcPct val="0"/>
              </a:spcAft>
              <a:buFontTx/>
              <a:buChar char="•"/>
            </a:pPr>
            <a:r>
              <a:rPr lang="en-US" altLang="en-US" sz="2600" b="1" dirty="0">
                <a:latin typeface="Arial" panose="020B0604020202020204" pitchFamily="34" charset="0"/>
              </a:rPr>
              <a:t>Advanced Threat Detection</a:t>
            </a:r>
          </a:p>
          <a:p>
            <a:pPr marL="0" lvl="0" indent="0" eaLnBrk="0" fontAlgn="base" hangingPunct="0">
              <a:lnSpc>
                <a:spcPct val="100000"/>
              </a:lnSpc>
              <a:spcBef>
                <a:spcPct val="0"/>
              </a:spcBef>
              <a:spcAft>
                <a:spcPct val="0"/>
              </a:spcAft>
              <a:buNone/>
            </a:pPr>
            <a:r>
              <a:rPr lang="en-US" sz="2400" dirty="0"/>
              <a:t> By analyzing patterns and anomalies, advanced AI/ML identifies network traffic as           benign or unfiltered</a:t>
            </a:r>
            <a:endParaRPr lang="en-US" altLang="en-US" sz="26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600" b="1" dirty="0">
                <a:latin typeface="Arial" panose="020B0604020202020204" pitchFamily="34" charset="0"/>
              </a:rPr>
              <a:t>Enhanced Security Efficiency</a:t>
            </a:r>
            <a:endParaRPr lang="en-US" altLang="en-US" sz="2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600" dirty="0">
                <a:latin typeface="Arial" panose="020B0604020202020204" pitchFamily="34" charset="0"/>
              </a:rPr>
              <a:t> </a:t>
            </a:r>
            <a:r>
              <a:rPr lang="en-US" altLang="en-US" sz="2400" dirty="0">
                <a:latin typeface="Arial" panose="020B0604020202020204" pitchFamily="34" charset="0"/>
              </a:rPr>
              <a:t>High Accuracy, Low False Alarms</a:t>
            </a: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 Reduces False Positives &amp; Negatives</a:t>
            </a:r>
          </a:p>
          <a:p>
            <a:pPr marL="0" lvl="0" indent="0" eaLnBrk="0" fontAlgn="base" hangingPunct="0">
              <a:lnSpc>
                <a:spcPct val="100000"/>
              </a:lnSpc>
              <a:spcBef>
                <a:spcPct val="0"/>
              </a:spcBef>
              <a:spcAft>
                <a:spcPct val="0"/>
              </a:spcAft>
              <a:buFontTx/>
              <a:buChar char="•"/>
            </a:pPr>
            <a:r>
              <a:rPr lang="en-US" altLang="en-US" sz="2600" b="1" dirty="0">
                <a:latin typeface="Arial" panose="020B0604020202020204" pitchFamily="34" charset="0"/>
              </a:rPr>
              <a:t>Scalability &amp; Performance</a:t>
            </a:r>
            <a:endParaRPr lang="en-US" altLang="en-US" sz="2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600" dirty="0">
                <a:latin typeface="Arial" panose="020B0604020202020204" pitchFamily="34" charset="0"/>
              </a:rPr>
              <a:t> Handles High Traffic Volumes</a:t>
            </a:r>
          </a:p>
          <a:p>
            <a:pPr marL="0" lvl="0" indent="0" eaLnBrk="0" fontAlgn="base" hangingPunct="0">
              <a:lnSpc>
                <a:spcPct val="100000"/>
              </a:lnSpc>
              <a:spcBef>
                <a:spcPct val="0"/>
              </a:spcBef>
              <a:spcAft>
                <a:spcPct val="0"/>
              </a:spcAft>
              <a:buNone/>
            </a:pPr>
            <a:r>
              <a:rPr lang="en-US" altLang="en-US" sz="2600" dirty="0">
                <a:latin typeface="Arial" panose="020B0604020202020204" pitchFamily="34" charset="0"/>
              </a:rPr>
              <a:t> </a:t>
            </a:r>
            <a:r>
              <a:rPr lang="en-US" dirty="0"/>
              <a:t>Efficient processing for rapid analysis of uploaded datasets</a:t>
            </a:r>
            <a:endParaRPr lang="en-US" altLang="en-US" dirty="0">
              <a:latin typeface="Arial" panose="020B0604020202020204" pitchFamily="34" charset="0"/>
            </a:endParaRPr>
          </a:p>
          <a:p>
            <a:pPr marL="0" indent="0">
              <a:buNone/>
            </a:pPr>
            <a:endParaRPr lang="en-IN" dirty="0"/>
          </a:p>
        </p:txBody>
      </p:sp>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3</a:t>
            </a:fld>
            <a:endParaRPr lang="en-IN"/>
          </a:p>
        </p:txBody>
      </p:sp>
      <p:cxnSp>
        <p:nvCxnSpPr>
          <p:cNvPr id="10" name="Straight Connector 9">
            <a:extLst>
              <a:ext uri="{FF2B5EF4-FFF2-40B4-BE49-F238E27FC236}">
                <a16:creationId xmlns:a16="http://schemas.microsoft.com/office/drawing/2014/main" id="{DD13D837-283D-4CCF-BDE5-443D6EDFFEA9}"/>
              </a:ext>
            </a:extLst>
          </p:cNvPr>
          <p:cNvCxnSpPr>
            <a:cxnSpLocks/>
          </p:cNvCxnSpPr>
          <p:nvPr/>
        </p:nvCxnSpPr>
        <p:spPr>
          <a:xfrm>
            <a:off x="452582" y="932873"/>
            <a:ext cx="2826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0395BF-14C9-4111-AA0A-1C85BDE0410F}"/>
              </a:ext>
            </a:extLst>
          </p:cNvPr>
          <p:cNvCxnSpPr>
            <a:cxnSpLocks/>
          </p:cNvCxnSpPr>
          <p:nvPr/>
        </p:nvCxnSpPr>
        <p:spPr>
          <a:xfrm>
            <a:off x="452582" y="982179"/>
            <a:ext cx="28170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33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4</a:t>
            </a:fld>
            <a:endParaRPr lang="en-IN"/>
          </a:p>
        </p:txBody>
      </p:sp>
      <p:sp>
        <p:nvSpPr>
          <p:cNvPr id="2" name="Title 1">
            <a:extLst>
              <a:ext uri="{FF2B5EF4-FFF2-40B4-BE49-F238E27FC236}">
                <a16:creationId xmlns:a16="http://schemas.microsoft.com/office/drawing/2014/main" id="{2E6AECB1-4859-5E40-C5B4-19A4AB118796}"/>
              </a:ext>
            </a:extLst>
          </p:cNvPr>
          <p:cNvSpPr>
            <a:spLocks noGrp="1"/>
          </p:cNvSpPr>
          <p:nvPr>
            <p:ph type="title" idx="4294967295"/>
          </p:nvPr>
        </p:nvSpPr>
        <p:spPr>
          <a:xfrm>
            <a:off x="233082" y="0"/>
            <a:ext cx="10515600" cy="1325563"/>
          </a:xfrm>
        </p:spPr>
        <p:txBody>
          <a:bodyPr/>
          <a:lstStyle/>
          <a:p>
            <a:r>
              <a:rPr lang="en-IN" dirty="0">
                <a:latin typeface="Bahnschrift SemiBold Condensed" panose="020B0502040204020203" pitchFamily="34" charset="0"/>
              </a:rPr>
              <a:t>Process Flow </a:t>
            </a:r>
          </a:p>
        </p:txBody>
      </p:sp>
      <p:sp>
        <p:nvSpPr>
          <p:cNvPr id="4" name="Rectangle 3">
            <a:extLst>
              <a:ext uri="{FF2B5EF4-FFF2-40B4-BE49-F238E27FC236}">
                <a16:creationId xmlns:a16="http://schemas.microsoft.com/office/drawing/2014/main" id="{73E8D188-577E-4A0D-9789-C8C86A04934C}"/>
              </a:ext>
            </a:extLst>
          </p:cNvPr>
          <p:cNvSpPr/>
          <p:nvPr/>
        </p:nvSpPr>
        <p:spPr>
          <a:xfrm>
            <a:off x="152399" y="1612827"/>
            <a:ext cx="8458201" cy="3046988"/>
          </a:xfrm>
          <a:prstGeom prst="rect">
            <a:avLst/>
          </a:prstGeom>
        </p:spPr>
        <p:txBody>
          <a:bodyPr wrap="square">
            <a:spAutoFit/>
          </a:bodyPr>
          <a:lstStyle/>
          <a:p>
            <a:r>
              <a:rPr lang="en-IN" sz="2800" b="1" dirty="0">
                <a:latin typeface="+mj-lt"/>
              </a:rPr>
              <a:t>1. </a:t>
            </a:r>
            <a:r>
              <a:rPr lang="en-IN" sz="3200" b="1" dirty="0">
                <a:latin typeface="+mj-lt"/>
              </a:rPr>
              <a:t>Environment Setup &amp; Data Ingestion</a:t>
            </a:r>
            <a:endParaRPr lang="en-IN" sz="3200" dirty="0">
              <a:latin typeface="+mj-lt"/>
            </a:endParaRPr>
          </a:p>
          <a:p>
            <a:r>
              <a:rPr lang="en-IN" sz="3200" b="1" dirty="0">
                <a:latin typeface="+mj-lt"/>
              </a:rPr>
              <a:t>2. Data Pre-processing &amp; Feature Engineering</a:t>
            </a:r>
            <a:endParaRPr lang="en-IN" sz="3200" dirty="0">
              <a:latin typeface="+mj-lt"/>
            </a:endParaRPr>
          </a:p>
          <a:p>
            <a:r>
              <a:rPr lang="en-IN" sz="3200" b="1" dirty="0">
                <a:latin typeface="+mj-lt"/>
              </a:rPr>
              <a:t>3. AI/ML Model Development &amp; Training</a:t>
            </a:r>
            <a:endParaRPr lang="en-IN" sz="3200" dirty="0">
              <a:latin typeface="+mj-lt"/>
            </a:endParaRPr>
          </a:p>
          <a:p>
            <a:r>
              <a:rPr lang="en-IN" sz="3200" b="1" dirty="0">
                <a:latin typeface="+mj-lt"/>
              </a:rPr>
              <a:t>4. Real-time Inference &amp; Anomaly Detection</a:t>
            </a:r>
            <a:endParaRPr lang="en-IN" sz="3200" dirty="0">
              <a:latin typeface="+mj-lt"/>
            </a:endParaRPr>
          </a:p>
          <a:p>
            <a:r>
              <a:rPr lang="en-IN" sz="3200" b="1" dirty="0">
                <a:latin typeface="+mj-lt"/>
              </a:rPr>
              <a:t>5. Alerting, Reporting &amp; Integration</a:t>
            </a:r>
            <a:endParaRPr lang="en-IN" sz="3200" dirty="0">
              <a:latin typeface="+mj-lt"/>
            </a:endParaRPr>
          </a:p>
          <a:p>
            <a:r>
              <a:rPr lang="en-IN" sz="3200" b="1" dirty="0">
                <a:latin typeface="+mj-lt"/>
              </a:rPr>
              <a:t>6. Testing &amp; Continuous Improvement</a:t>
            </a:r>
            <a:endParaRPr lang="en-IN" sz="3200" dirty="0">
              <a:latin typeface="+mj-lt"/>
            </a:endParaRPr>
          </a:p>
        </p:txBody>
      </p:sp>
      <p:cxnSp>
        <p:nvCxnSpPr>
          <p:cNvPr id="10" name="Straight Connector 9">
            <a:extLst>
              <a:ext uri="{FF2B5EF4-FFF2-40B4-BE49-F238E27FC236}">
                <a16:creationId xmlns:a16="http://schemas.microsoft.com/office/drawing/2014/main" id="{4BC81046-5271-4B7E-B2E7-3D36861CDFCA}"/>
              </a:ext>
            </a:extLst>
          </p:cNvPr>
          <p:cNvCxnSpPr/>
          <p:nvPr/>
        </p:nvCxnSpPr>
        <p:spPr>
          <a:xfrm>
            <a:off x="323273" y="1016000"/>
            <a:ext cx="24014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76B7E9-0ADC-4DF4-BCD0-B05FA896F2AA}"/>
              </a:ext>
            </a:extLst>
          </p:cNvPr>
          <p:cNvCxnSpPr>
            <a:cxnSpLocks/>
          </p:cNvCxnSpPr>
          <p:nvPr/>
        </p:nvCxnSpPr>
        <p:spPr>
          <a:xfrm>
            <a:off x="323273" y="1085273"/>
            <a:ext cx="240145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5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BDF3-D00B-EE02-F5BA-5A36A036E899}"/>
              </a:ext>
            </a:extLst>
          </p:cNvPr>
          <p:cNvSpPr>
            <a:spLocks noGrp="1"/>
          </p:cNvSpPr>
          <p:nvPr>
            <p:ph type="title"/>
          </p:nvPr>
        </p:nvSpPr>
        <p:spPr>
          <a:xfrm>
            <a:off x="127272" y="-135872"/>
            <a:ext cx="10515600" cy="1325563"/>
          </a:xfrm>
        </p:spPr>
        <p:txBody>
          <a:bodyPr/>
          <a:lstStyle/>
          <a:p>
            <a:r>
              <a:rPr lang="en-IN" dirty="0">
                <a:latin typeface="Bahnschrift SemiBold Condensed" panose="020B0502040204020203" pitchFamily="34" charset="0"/>
              </a:rPr>
              <a:t>Architecture Diagram</a:t>
            </a:r>
          </a:p>
        </p:txBody>
      </p:sp>
      <p:pic>
        <p:nvPicPr>
          <p:cNvPr id="4" name="Content Placeholder 3">
            <a:extLst>
              <a:ext uri="{FF2B5EF4-FFF2-40B4-BE49-F238E27FC236}">
                <a16:creationId xmlns:a16="http://schemas.microsoft.com/office/drawing/2014/main" id="{82B1FF71-53AC-4338-BFE4-EF0306CB9DD0}"/>
              </a:ext>
            </a:extLst>
          </p:cNvPr>
          <p:cNvPicPr>
            <a:picLocks noGrp="1" noChangeAspect="1"/>
          </p:cNvPicPr>
          <p:nvPr>
            <p:ph idx="1"/>
          </p:nvPr>
        </p:nvPicPr>
        <p:blipFill>
          <a:blip r:embed="rId2"/>
          <a:stretch>
            <a:fillRect/>
          </a:stretch>
        </p:blipFill>
        <p:spPr>
          <a:xfrm rot="5400000">
            <a:off x="576432" y="2435785"/>
            <a:ext cx="1238804" cy="196862"/>
          </a:xfrm>
          <a:prstGeom prst="rect">
            <a:avLst/>
          </a:prstGeom>
        </p:spPr>
      </p:pic>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5</a:t>
            </a:fld>
            <a:endParaRPr lang="en-IN"/>
          </a:p>
        </p:txBody>
      </p:sp>
      <p:sp>
        <p:nvSpPr>
          <p:cNvPr id="13" name="Rectangle 12">
            <a:extLst>
              <a:ext uri="{FF2B5EF4-FFF2-40B4-BE49-F238E27FC236}">
                <a16:creationId xmlns:a16="http://schemas.microsoft.com/office/drawing/2014/main" id="{04B20FE4-6584-4324-9FDF-764A6C3B4C69}"/>
              </a:ext>
            </a:extLst>
          </p:cNvPr>
          <p:cNvSpPr/>
          <p:nvPr/>
        </p:nvSpPr>
        <p:spPr>
          <a:xfrm>
            <a:off x="459235" y="1253404"/>
            <a:ext cx="1622612" cy="735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Interface (Python)</a:t>
            </a:r>
          </a:p>
        </p:txBody>
      </p:sp>
      <p:cxnSp>
        <p:nvCxnSpPr>
          <p:cNvPr id="17" name="Straight Arrow Connector 16">
            <a:extLst>
              <a:ext uri="{FF2B5EF4-FFF2-40B4-BE49-F238E27FC236}">
                <a16:creationId xmlns:a16="http://schemas.microsoft.com/office/drawing/2014/main" id="{95ACBAC4-A2BE-445E-9140-F5338FED826C}"/>
              </a:ext>
            </a:extLst>
          </p:cNvPr>
          <p:cNvCxnSpPr/>
          <p:nvPr/>
        </p:nvCxnSpPr>
        <p:spPr>
          <a:xfrm>
            <a:off x="3379694" y="140745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98F4381-88C5-4C70-839D-DFEB1DC21D8D}"/>
              </a:ext>
            </a:extLst>
          </p:cNvPr>
          <p:cNvSpPr/>
          <p:nvPr/>
        </p:nvSpPr>
        <p:spPr>
          <a:xfrm>
            <a:off x="3369081" y="1244108"/>
            <a:ext cx="1622612" cy="735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HTTP</a:t>
            </a:r>
          </a:p>
        </p:txBody>
      </p:sp>
      <p:cxnSp>
        <p:nvCxnSpPr>
          <p:cNvPr id="26" name="Straight Arrow Connector 25">
            <a:extLst>
              <a:ext uri="{FF2B5EF4-FFF2-40B4-BE49-F238E27FC236}">
                <a16:creationId xmlns:a16="http://schemas.microsoft.com/office/drawing/2014/main" id="{03098FC3-6A17-4F89-B2FC-D21FEE3F9517}"/>
              </a:ext>
            </a:extLst>
          </p:cNvPr>
          <p:cNvCxnSpPr>
            <a:cxnSpLocks/>
          </p:cNvCxnSpPr>
          <p:nvPr/>
        </p:nvCxnSpPr>
        <p:spPr>
          <a:xfrm flipH="1">
            <a:off x="4991693" y="1628459"/>
            <a:ext cx="10919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3634347-ADCB-46E6-9AF1-8781C3914E75}"/>
              </a:ext>
            </a:extLst>
          </p:cNvPr>
          <p:cNvSpPr/>
          <p:nvPr/>
        </p:nvSpPr>
        <p:spPr>
          <a:xfrm>
            <a:off x="6072154" y="1299549"/>
            <a:ext cx="1792941" cy="10189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Streamlit</a:t>
            </a:r>
            <a:endParaRPr lang="en-IN" dirty="0">
              <a:solidFill>
                <a:schemeClr val="tx1"/>
              </a:solidFill>
            </a:endParaRPr>
          </a:p>
        </p:txBody>
      </p:sp>
      <p:sp>
        <p:nvSpPr>
          <p:cNvPr id="5" name="Rectangle 4">
            <a:extLst>
              <a:ext uri="{FF2B5EF4-FFF2-40B4-BE49-F238E27FC236}">
                <a16:creationId xmlns:a16="http://schemas.microsoft.com/office/drawing/2014/main" id="{00BA29F6-0F98-47D3-BA35-5DF82DAB2F15}"/>
              </a:ext>
            </a:extLst>
          </p:cNvPr>
          <p:cNvSpPr/>
          <p:nvPr/>
        </p:nvSpPr>
        <p:spPr>
          <a:xfrm>
            <a:off x="367209" y="3087054"/>
            <a:ext cx="1622611" cy="10806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Traffic Monitoring &amp; Analysis </a:t>
            </a:r>
            <a:r>
              <a:rPr lang="en-IN" dirty="0"/>
              <a:t>Insights</a:t>
            </a:r>
          </a:p>
        </p:txBody>
      </p:sp>
      <p:sp>
        <p:nvSpPr>
          <p:cNvPr id="14" name="Rectangle 13">
            <a:extLst>
              <a:ext uri="{FF2B5EF4-FFF2-40B4-BE49-F238E27FC236}">
                <a16:creationId xmlns:a16="http://schemas.microsoft.com/office/drawing/2014/main" id="{2601175F-4C90-4974-AAE6-4703B7B1B359}"/>
              </a:ext>
            </a:extLst>
          </p:cNvPr>
          <p:cNvSpPr/>
          <p:nvPr/>
        </p:nvSpPr>
        <p:spPr>
          <a:xfrm>
            <a:off x="393609" y="5112611"/>
            <a:ext cx="1622611" cy="9791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CSV Data File</a:t>
            </a:r>
          </a:p>
        </p:txBody>
      </p:sp>
      <p:sp>
        <p:nvSpPr>
          <p:cNvPr id="34" name="Rectangle 33">
            <a:extLst>
              <a:ext uri="{FF2B5EF4-FFF2-40B4-BE49-F238E27FC236}">
                <a16:creationId xmlns:a16="http://schemas.microsoft.com/office/drawing/2014/main" id="{593B1222-CBD7-42E4-939E-B015C5EDD45B}"/>
              </a:ext>
            </a:extLst>
          </p:cNvPr>
          <p:cNvSpPr/>
          <p:nvPr/>
        </p:nvSpPr>
        <p:spPr>
          <a:xfrm>
            <a:off x="3269253" y="5119770"/>
            <a:ext cx="2032975" cy="1093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AI/ML Data Processing &amp; Inference Module</a:t>
            </a:r>
            <a:endParaRPr lang="en-IN" dirty="0">
              <a:solidFill>
                <a:schemeClr val="tx1"/>
              </a:solidFill>
            </a:endParaRPr>
          </a:p>
        </p:txBody>
      </p:sp>
      <p:cxnSp>
        <p:nvCxnSpPr>
          <p:cNvPr id="38" name="Straight Arrow Connector 37">
            <a:extLst>
              <a:ext uri="{FF2B5EF4-FFF2-40B4-BE49-F238E27FC236}">
                <a16:creationId xmlns:a16="http://schemas.microsoft.com/office/drawing/2014/main" id="{A8600E1E-08FB-40F5-AA10-3BB14FD19007}"/>
              </a:ext>
            </a:extLst>
          </p:cNvPr>
          <p:cNvCxnSpPr>
            <a:cxnSpLocks/>
          </p:cNvCxnSpPr>
          <p:nvPr/>
        </p:nvCxnSpPr>
        <p:spPr>
          <a:xfrm flipH="1">
            <a:off x="5302228" y="5320763"/>
            <a:ext cx="1061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3507DFB-0117-438E-9A37-5D2CDB2929CD}"/>
              </a:ext>
            </a:extLst>
          </p:cNvPr>
          <p:cNvSpPr/>
          <p:nvPr/>
        </p:nvSpPr>
        <p:spPr>
          <a:xfrm>
            <a:off x="6364127" y="4848579"/>
            <a:ext cx="1921079" cy="10189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Threat Intelligence Feeds</a:t>
            </a:r>
          </a:p>
        </p:txBody>
      </p:sp>
      <p:cxnSp>
        <p:nvCxnSpPr>
          <p:cNvPr id="9" name="Straight Connector 8">
            <a:extLst>
              <a:ext uri="{FF2B5EF4-FFF2-40B4-BE49-F238E27FC236}">
                <a16:creationId xmlns:a16="http://schemas.microsoft.com/office/drawing/2014/main" id="{EA501642-C899-45BB-818F-C532A0FF41A5}"/>
              </a:ext>
            </a:extLst>
          </p:cNvPr>
          <p:cNvCxnSpPr/>
          <p:nvPr/>
        </p:nvCxnSpPr>
        <p:spPr>
          <a:xfrm>
            <a:off x="233082" y="815788"/>
            <a:ext cx="3890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337C529-D84D-4380-859A-6CC0991CB519}"/>
              </a:ext>
            </a:extLst>
          </p:cNvPr>
          <p:cNvSpPr/>
          <p:nvPr/>
        </p:nvSpPr>
        <p:spPr>
          <a:xfrm>
            <a:off x="3211966" y="3429000"/>
            <a:ext cx="1854317" cy="9482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 Traffic Source</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3F98A660-824B-4B18-B437-584E13D11644}"/>
              </a:ext>
            </a:extLst>
          </p:cNvPr>
          <p:cNvCxnSpPr>
            <a:cxnSpLocks/>
          </p:cNvCxnSpPr>
          <p:nvPr/>
        </p:nvCxnSpPr>
        <p:spPr>
          <a:xfrm flipV="1">
            <a:off x="4285740" y="1932218"/>
            <a:ext cx="0" cy="1496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31F74D-0EA2-4412-89AA-18A027BDC41C}"/>
              </a:ext>
            </a:extLst>
          </p:cNvPr>
          <p:cNvCxnSpPr>
            <a:stCxn id="3" idx="1"/>
          </p:cNvCxnSpPr>
          <p:nvPr/>
        </p:nvCxnSpPr>
        <p:spPr>
          <a:xfrm flipH="1" flipV="1">
            <a:off x="1977007" y="3903121"/>
            <a:ext cx="12349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B65E794-77D8-4D04-B23F-AF6B9855615F}"/>
              </a:ext>
            </a:extLst>
          </p:cNvPr>
          <p:cNvCxnSpPr>
            <a:cxnSpLocks/>
          </p:cNvCxnSpPr>
          <p:nvPr/>
        </p:nvCxnSpPr>
        <p:spPr>
          <a:xfrm flipH="1">
            <a:off x="2081847" y="1602837"/>
            <a:ext cx="1287234" cy="9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535A24B-B603-4942-8312-C3BEDC6103A9}"/>
              </a:ext>
            </a:extLst>
          </p:cNvPr>
          <p:cNvCxnSpPr>
            <a:cxnSpLocks/>
          </p:cNvCxnSpPr>
          <p:nvPr/>
        </p:nvCxnSpPr>
        <p:spPr>
          <a:xfrm flipV="1">
            <a:off x="2224647" y="1597441"/>
            <a:ext cx="1149131" cy="5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169133B-3512-4F74-BD52-CDC14DF6D36F}"/>
              </a:ext>
            </a:extLst>
          </p:cNvPr>
          <p:cNvCxnSpPr>
            <a:cxnSpLocks/>
          </p:cNvCxnSpPr>
          <p:nvPr/>
        </p:nvCxnSpPr>
        <p:spPr>
          <a:xfrm rot="5400000" flipH="1" flipV="1">
            <a:off x="4673065" y="2858375"/>
            <a:ext cx="2820444" cy="1761774"/>
          </a:xfrm>
          <a:prstGeom prst="bentConnector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60C77502-CDBE-4049-987A-AA232A7E1807}"/>
              </a:ext>
            </a:extLst>
          </p:cNvPr>
          <p:cNvCxnSpPr>
            <a:cxnSpLocks/>
          </p:cNvCxnSpPr>
          <p:nvPr/>
        </p:nvCxnSpPr>
        <p:spPr>
          <a:xfrm>
            <a:off x="2007139" y="4121660"/>
            <a:ext cx="1238085" cy="1167516"/>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EB7FB78-8E4B-4DE9-891D-1166AA0A1D6C}"/>
              </a:ext>
            </a:extLst>
          </p:cNvPr>
          <p:cNvCxnSpPr/>
          <p:nvPr/>
        </p:nvCxnSpPr>
        <p:spPr>
          <a:xfrm rot="10800000" flipV="1">
            <a:off x="2018674" y="2242945"/>
            <a:ext cx="4065015" cy="986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11CD89F-4D21-47E5-8720-00D87B6F997F}"/>
              </a:ext>
            </a:extLst>
          </p:cNvPr>
          <p:cNvCxnSpPr>
            <a:stCxn id="5" idx="2"/>
          </p:cNvCxnSpPr>
          <p:nvPr/>
        </p:nvCxnSpPr>
        <p:spPr>
          <a:xfrm flipH="1">
            <a:off x="1178514" y="4167707"/>
            <a:ext cx="1" cy="87045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995F1AD-9264-4FBA-B1E2-A9C4E1C46499}"/>
              </a:ext>
            </a:extLst>
          </p:cNvPr>
          <p:cNvCxnSpPr/>
          <p:nvPr/>
        </p:nvCxnSpPr>
        <p:spPr>
          <a:xfrm flipV="1">
            <a:off x="1739153" y="4704365"/>
            <a:ext cx="0" cy="40719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9B2F0FD-67BA-4271-A889-22FA82DC1B95}"/>
              </a:ext>
            </a:extLst>
          </p:cNvPr>
          <p:cNvCxnSpPr/>
          <p:nvPr/>
        </p:nvCxnSpPr>
        <p:spPr>
          <a:xfrm>
            <a:off x="1739153" y="4705418"/>
            <a:ext cx="4742329"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3070DDD-BFB2-4A4E-9C83-3FDC870A675E}"/>
              </a:ext>
            </a:extLst>
          </p:cNvPr>
          <p:cNvCxnSpPr/>
          <p:nvPr/>
        </p:nvCxnSpPr>
        <p:spPr>
          <a:xfrm flipV="1">
            <a:off x="6481482" y="2329040"/>
            <a:ext cx="0" cy="2375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6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941A-5E7F-D2AE-3495-C1AE7BCFD55C}"/>
              </a:ext>
            </a:extLst>
          </p:cNvPr>
          <p:cNvSpPr>
            <a:spLocks noGrp="1"/>
          </p:cNvSpPr>
          <p:nvPr>
            <p:ph type="title"/>
          </p:nvPr>
        </p:nvSpPr>
        <p:spPr>
          <a:xfrm>
            <a:off x="210670" y="100666"/>
            <a:ext cx="10515600" cy="1325563"/>
          </a:xfrm>
        </p:spPr>
        <p:txBody>
          <a:bodyPr/>
          <a:lstStyle/>
          <a:p>
            <a:r>
              <a:rPr lang="en-IN" dirty="0">
                <a:latin typeface="Bahnschrift SemiBold Condensed" panose="020B0502040204020203" pitchFamily="34" charset="0"/>
              </a:rPr>
              <a:t>Technologies Used</a:t>
            </a:r>
          </a:p>
        </p:txBody>
      </p:sp>
      <p:sp>
        <p:nvSpPr>
          <p:cNvPr id="3" name="Content Placeholder 2">
            <a:extLst>
              <a:ext uri="{FF2B5EF4-FFF2-40B4-BE49-F238E27FC236}">
                <a16:creationId xmlns:a16="http://schemas.microsoft.com/office/drawing/2014/main" id="{4ACE4BAB-3417-FF85-5139-23058FE6E721}"/>
              </a:ext>
            </a:extLst>
          </p:cNvPr>
          <p:cNvSpPr>
            <a:spLocks noGrp="1"/>
          </p:cNvSpPr>
          <p:nvPr>
            <p:ph idx="1"/>
          </p:nvPr>
        </p:nvSpPr>
        <p:spPr>
          <a:xfrm>
            <a:off x="210670" y="1332565"/>
            <a:ext cx="10860742" cy="4781363"/>
          </a:xfrm>
        </p:spPr>
        <p:txBody>
          <a:bodyPr>
            <a:normAutofit/>
          </a:bodyPr>
          <a:lstStyle/>
          <a:p>
            <a:r>
              <a:rPr lang="en-IN" dirty="0"/>
              <a:t>Python (Programming Language)</a:t>
            </a:r>
          </a:p>
          <a:p>
            <a:r>
              <a:rPr lang="en-IN" b="1" dirty="0" err="1">
                <a:latin typeface="+mj-lt"/>
              </a:rPr>
              <a:t>Streamlit</a:t>
            </a:r>
            <a:r>
              <a:rPr lang="en-IN" b="1" dirty="0">
                <a:latin typeface="+mj-lt"/>
              </a:rPr>
              <a:t> (Web Application Framework)</a:t>
            </a:r>
          </a:p>
          <a:p>
            <a:r>
              <a:rPr lang="en-US" dirty="0"/>
              <a:t>Pandas,</a:t>
            </a:r>
            <a:r>
              <a:rPr lang="en-IN" dirty="0"/>
              <a:t> </a:t>
            </a:r>
            <a:r>
              <a:rPr lang="en-IN" dirty="0" err="1"/>
              <a:t>streamlit</a:t>
            </a:r>
            <a:r>
              <a:rPr lang="en-US" dirty="0"/>
              <a:t> ,</a:t>
            </a:r>
            <a:r>
              <a:rPr lang="en-IN" dirty="0"/>
              <a:t> </a:t>
            </a:r>
            <a:r>
              <a:rPr lang="en-IN" dirty="0" err="1"/>
              <a:t>numpy</a:t>
            </a:r>
            <a:r>
              <a:rPr lang="en-IN" dirty="0"/>
              <a:t>, </a:t>
            </a:r>
            <a:r>
              <a:rPr lang="en-IN" dirty="0" err="1"/>
              <a:t>os</a:t>
            </a:r>
            <a:r>
              <a:rPr lang="en-IN" dirty="0"/>
              <a:t>, time, </a:t>
            </a:r>
            <a:r>
              <a:rPr lang="en-IN" dirty="0" err="1"/>
              <a:t>io</a:t>
            </a:r>
            <a:r>
              <a:rPr lang="en-IN" dirty="0"/>
              <a:t>, </a:t>
            </a:r>
            <a:r>
              <a:rPr lang="en-IN" dirty="0" err="1"/>
              <a:t>io.BytesIO</a:t>
            </a:r>
            <a:r>
              <a:rPr lang="en-US" dirty="0"/>
              <a:t>(Python Libraries)</a:t>
            </a:r>
          </a:p>
          <a:p>
            <a:r>
              <a:rPr lang="en-IN" dirty="0"/>
              <a:t>Command Prompt (Operating System Interface)</a:t>
            </a:r>
          </a:p>
          <a:p>
            <a:r>
              <a:rPr lang="en-IN" dirty="0"/>
              <a:t>GitHub (Version Control &amp; Collaboration Platform)</a:t>
            </a:r>
          </a:p>
          <a:p>
            <a:r>
              <a:rPr lang="en-IN" dirty="0"/>
              <a:t>CSV (Comma Separated Values - Data Format)</a:t>
            </a:r>
          </a:p>
          <a:p>
            <a:r>
              <a:rPr lang="en-IN" dirty="0"/>
              <a:t>VS Code (Visual Studio Code)</a:t>
            </a:r>
          </a:p>
          <a:p>
            <a:r>
              <a:rPr lang="en-IN" dirty="0" err="1"/>
              <a:t>Jupyter</a:t>
            </a:r>
            <a:r>
              <a:rPr lang="en-IN" dirty="0"/>
              <a:t> Notebook</a:t>
            </a:r>
          </a:p>
          <a:p>
            <a:r>
              <a:rPr lang="en-US" dirty="0"/>
              <a:t>Data Preprocessing / Cleaning Methodologies (Implicit)</a:t>
            </a:r>
            <a:endParaRPr lang="en-IN" dirty="0">
              <a:latin typeface="+mj-lt"/>
            </a:endParaRPr>
          </a:p>
          <a:p>
            <a:endParaRPr lang="en-IN" dirty="0"/>
          </a:p>
        </p:txBody>
      </p:sp>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6</a:t>
            </a:fld>
            <a:endParaRPr lang="en-IN"/>
          </a:p>
        </p:txBody>
      </p:sp>
      <p:cxnSp>
        <p:nvCxnSpPr>
          <p:cNvPr id="5" name="Straight Connector 4">
            <a:extLst>
              <a:ext uri="{FF2B5EF4-FFF2-40B4-BE49-F238E27FC236}">
                <a16:creationId xmlns:a16="http://schemas.microsoft.com/office/drawing/2014/main" id="{A1A46C79-8B34-477B-B125-B4718E3DE06C}"/>
              </a:ext>
            </a:extLst>
          </p:cNvPr>
          <p:cNvCxnSpPr>
            <a:cxnSpLocks/>
          </p:cNvCxnSpPr>
          <p:nvPr/>
        </p:nvCxnSpPr>
        <p:spPr>
          <a:xfrm>
            <a:off x="412376" y="1090143"/>
            <a:ext cx="3169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7E2D36-DD05-4AB0-BF6A-334C43F41384}"/>
              </a:ext>
            </a:extLst>
          </p:cNvPr>
          <p:cNvCxnSpPr>
            <a:cxnSpLocks/>
          </p:cNvCxnSpPr>
          <p:nvPr/>
        </p:nvCxnSpPr>
        <p:spPr>
          <a:xfrm>
            <a:off x="412376" y="1152896"/>
            <a:ext cx="3169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7</a:t>
            </a:fld>
            <a:endParaRPr lang="en-IN"/>
          </a:p>
        </p:txBody>
      </p:sp>
      <p:sp>
        <p:nvSpPr>
          <p:cNvPr id="2" name="Title 1">
            <a:extLst>
              <a:ext uri="{FF2B5EF4-FFF2-40B4-BE49-F238E27FC236}">
                <a16:creationId xmlns:a16="http://schemas.microsoft.com/office/drawing/2014/main" id="{B4BA4BCB-82CC-8ECE-5312-E8AA27F8BD8E}"/>
              </a:ext>
            </a:extLst>
          </p:cNvPr>
          <p:cNvSpPr>
            <a:spLocks noGrp="1"/>
          </p:cNvSpPr>
          <p:nvPr>
            <p:ph type="title" idx="4294967295"/>
          </p:nvPr>
        </p:nvSpPr>
        <p:spPr>
          <a:xfrm>
            <a:off x="0" y="17463"/>
            <a:ext cx="10515600" cy="1325562"/>
          </a:xfrm>
        </p:spPr>
        <p:txBody>
          <a:bodyPr/>
          <a:lstStyle/>
          <a:p>
            <a:r>
              <a:rPr lang="en-IN" dirty="0">
                <a:latin typeface="Bahnschrift SemiBold Condensed" panose="020B0502040204020203" pitchFamily="34" charset="0"/>
              </a:rPr>
              <a:t>Team Members &amp; Contribution </a:t>
            </a:r>
          </a:p>
        </p:txBody>
      </p:sp>
      <p:sp>
        <p:nvSpPr>
          <p:cNvPr id="3" name="Content Placeholder 2">
            <a:extLst>
              <a:ext uri="{FF2B5EF4-FFF2-40B4-BE49-F238E27FC236}">
                <a16:creationId xmlns:a16="http://schemas.microsoft.com/office/drawing/2014/main" id="{6D952DC2-AD7D-FD63-C815-E810A7EF9C82}"/>
              </a:ext>
            </a:extLst>
          </p:cNvPr>
          <p:cNvSpPr>
            <a:spLocks noGrp="1"/>
          </p:cNvSpPr>
          <p:nvPr>
            <p:ph idx="4294967295"/>
          </p:nvPr>
        </p:nvSpPr>
        <p:spPr>
          <a:xfrm>
            <a:off x="0" y="1252538"/>
            <a:ext cx="10515600" cy="4352925"/>
          </a:xfrm>
        </p:spPr>
        <p:txBody>
          <a:bodyPr anchor="t"/>
          <a:lstStyle/>
          <a:p>
            <a:pPr marL="0" indent="0">
              <a:buNone/>
            </a:pPr>
            <a:endParaRPr lang="en-US" dirty="0"/>
          </a:p>
          <a:p>
            <a:pPr marL="0" indent="0">
              <a:buNone/>
            </a:pPr>
            <a:r>
              <a:rPr lang="en-US" dirty="0"/>
              <a:t>-&gt;</a:t>
            </a:r>
            <a:r>
              <a:rPr lang="en-US" dirty="0" err="1"/>
              <a:t>Navomy</a:t>
            </a:r>
            <a:r>
              <a:rPr lang="en-US" dirty="0"/>
              <a:t> </a:t>
            </a:r>
            <a:r>
              <a:rPr lang="en-US" dirty="0" err="1"/>
              <a:t>Mariya</a:t>
            </a:r>
            <a:r>
              <a:rPr lang="en-US" dirty="0"/>
              <a:t> Alex: Handled data preprocessing, ensured dataset cleanliness,    and performed quality assurance testing on the NIDS results.</a:t>
            </a:r>
          </a:p>
          <a:p>
            <a:pPr marL="0" indent="0">
              <a:buNone/>
            </a:pPr>
            <a:r>
              <a:rPr lang="en-US" dirty="0"/>
              <a:t>-&gt;Sulfa </a:t>
            </a:r>
            <a:r>
              <a:rPr lang="en-US" dirty="0" err="1"/>
              <a:t>Saji</a:t>
            </a:r>
            <a:r>
              <a:rPr lang="en-US" dirty="0"/>
              <a:t>: Responsible for training the machine learning model (</a:t>
            </a:r>
            <a:r>
              <a:rPr lang="en-US" dirty="0" err="1"/>
              <a:t>rf_smote.pkl</a:t>
            </a:r>
            <a:r>
              <a:rPr lang="en-US" dirty="0"/>
              <a:t>) and created and managed the GitHub repository.</a:t>
            </a:r>
          </a:p>
          <a:p>
            <a:pPr marL="0" indent="0">
              <a:buNone/>
            </a:pPr>
            <a:r>
              <a:rPr lang="en-US" dirty="0"/>
              <a:t>-&gt;</a:t>
            </a:r>
            <a:r>
              <a:rPr lang="en-US" dirty="0" err="1"/>
              <a:t>Nandana</a:t>
            </a:r>
            <a:r>
              <a:rPr lang="en-US" dirty="0"/>
              <a:t> Biju: Developed the </a:t>
            </a:r>
            <a:r>
              <a:rPr lang="en-US" dirty="0" err="1"/>
              <a:t>Streamlit</a:t>
            </a:r>
            <a:r>
              <a:rPr lang="en-US" dirty="0"/>
              <a:t> web application for the NIDS and created the project presentation.</a:t>
            </a:r>
            <a:endParaRPr lang="en-IN" dirty="0"/>
          </a:p>
        </p:txBody>
      </p:sp>
      <p:cxnSp>
        <p:nvCxnSpPr>
          <p:cNvPr id="5" name="Straight Connector 4">
            <a:extLst>
              <a:ext uri="{FF2B5EF4-FFF2-40B4-BE49-F238E27FC236}">
                <a16:creationId xmlns:a16="http://schemas.microsoft.com/office/drawing/2014/main" id="{7301EC53-47FF-4584-9A64-2D8BC7121036}"/>
              </a:ext>
            </a:extLst>
          </p:cNvPr>
          <p:cNvCxnSpPr>
            <a:cxnSpLocks/>
          </p:cNvCxnSpPr>
          <p:nvPr/>
        </p:nvCxnSpPr>
        <p:spPr>
          <a:xfrm flipV="1">
            <a:off x="376518" y="905435"/>
            <a:ext cx="5414682" cy="17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B9B0D-8694-4A1A-A9EF-A6564C398471}"/>
              </a:ext>
            </a:extLst>
          </p:cNvPr>
          <p:cNvCxnSpPr>
            <a:cxnSpLocks/>
          </p:cNvCxnSpPr>
          <p:nvPr/>
        </p:nvCxnSpPr>
        <p:spPr>
          <a:xfrm flipV="1">
            <a:off x="376518" y="923365"/>
            <a:ext cx="5414682" cy="17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9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0AED-0BA1-C522-36CC-76DCFAE523F6}"/>
              </a:ext>
            </a:extLst>
          </p:cNvPr>
          <p:cNvSpPr>
            <a:spLocks noGrp="1"/>
          </p:cNvSpPr>
          <p:nvPr>
            <p:ph type="title"/>
          </p:nvPr>
        </p:nvSpPr>
        <p:spPr>
          <a:xfrm>
            <a:off x="129988" y="-74145"/>
            <a:ext cx="10515600" cy="1325563"/>
          </a:xfrm>
        </p:spPr>
        <p:txBody>
          <a:bodyPr/>
          <a:lstStyle/>
          <a:p>
            <a:r>
              <a:rPr lang="en-IN" dirty="0">
                <a:latin typeface="Bahnschrift SemiBold Condensed" panose="020B0502040204020203" pitchFamily="34" charset="0"/>
              </a:rPr>
              <a:t>Conclusion</a:t>
            </a:r>
          </a:p>
        </p:txBody>
      </p:sp>
      <p:sp>
        <p:nvSpPr>
          <p:cNvPr id="4" name="Content Placeholder 3">
            <a:extLst>
              <a:ext uri="{FF2B5EF4-FFF2-40B4-BE49-F238E27FC236}">
                <a16:creationId xmlns:a16="http://schemas.microsoft.com/office/drawing/2014/main" id="{6967423B-264C-4807-88FF-C73195B99E18}"/>
              </a:ext>
            </a:extLst>
          </p:cNvPr>
          <p:cNvSpPr>
            <a:spLocks noGrp="1"/>
          </p:cNvSpPr>
          <p:nvPr>
            <p:ph idx="1"/>
          </p:nvPr>
        </p:nvSpPr>
        <p:spPr>
          <a:xfrm>
            <a:off x="129988" y="1664260"/>
            <a:ext cx="11864788" cy="5193740"/>
          </a:xfrm>
        </p:spPr>
        <p:txBody>
          <a:bodyPr>
            <a:normAutofit/>
          </a:bodyPr>
          <a:lstStyle/>
          <a:p>
            <a:pPr marL="0" indent="0">
              <a:buNone/>
            </a:pPr>
            <a:r>
              <a:rPr lang="en-US" sz="2000" dirty="0"/>
              <a:t>In conclusion, the integration of AI/ML into network security is no longer an option but a necessity for addressing the increasing challenges posed by modern network traffic, &amp; its</a:t>
            </a:r>
            <a:r>
              <a:rPr lang="en-IN" sz="2000" dirty="0"/>
              <a:t> high volume.</a:t>
            </a:r>
            <a:r>
              <a:rPr lang="en-US" sz="2000" dirty="0"/>
              <a:t> Because today's internet traffic is growing incredibly fast, is immense in volume, and is often hidden or encrypted—making it difficult for old security methods based on fixed rules to monitor—AI/ML allows us to create smart security systems that can continuously learn and adapt. These systems can figure out normal 'traffic patterns' (how data usually flows), automatically know what kind of app is using the network, and spot anomalies as it happens. This big change makes our networks much safer. It helps us find threats better, reduces mistakes where harmless things are flagged as dangerous, and importantly, can find tricky, hidden attacks without needing </a:t>
            </a:r>
            <a:r>
              <a:rPr lang="en-IN" sz="2000" dirty="0"/>
              <a:t>to access private messages. </a:t>
            </a:r>
            <a:r>
              <a:rPr lang="en-US" sz="2000" dirty="0"/>
              <a:t>Finally, AI/ML systems are built to handle massive amounts of network data quickly and efficiently. This means our security operations are strong, reliable, and can actively prevent problems before they cause harm. Adopting these new technologies is key to building networks that are tough and can adjust to new and changing online dangers. This gives us a level of insight and safety for our important information and systems that we've never had before.</a:t>
            </a:r>
            <a:endParaRPr lang="en-IN" sz="2000" dirty="0"/>
          </a:p>
        </p:txBody>
      </p:sp>
      <p:sp>
        <p:nvSpPr>
          <p:cNvPr id="6" name="Date Placeholder 5">
            <a:extLst>
              <a:ext uri="{FF2B5EF4-FFF2-40B4-BE49-F238E27FC236}">
                <a16:creationId xmlns:a16="http://schemas.microsoft.com/office/drawing/2014/main" id="{74C66071-63C7-E97E-9A85-E01788DC412D}"/>
              </a:ext>
            </a:extLst>
          </p:cNvPr>
          <p:cNvSpPr>
            <a:spLocks noGrp="1"/>
          </p:cNvSpPr>
          <p:nvPr>
            <p:ph type="dt" sz="half" idx="10"/>
          </p:nvPr>
        </p:nvSpPr>
        <p:spPr/>
        <p:txBody>
          <a:bodyPr/>
          <a:lstStyle/>
          <a:p>
            <a:fld id="{5C8ACB16-130C-4C9C-8CE1-FA6FC2032B5F}" type="datetime1">
              <a:rPr lang="en-IN" smtClean="0"/>
              <a:t>04-07-2025</a:t>
            </a:fld>
            <a:endParaRPr lang="en-IN"/>
          </a:p>
        </p:txBody>
      </p:sp>
      <p:sp>
        <p:nvSpPr>
          <p:cNvPr id="7" name="Footer Placeholder 6">
            <a:extLst>
              <a:ext uri="{FF2B5EF4-FFF2-40B4-BE49-F238E27FC236}">
                <a16:creationId xmlns:a16="http://schemas.microsoft.com/office/drawing/2014/main" id="{6450E427-D699-6605-DDC3-17228AFCCCCB}"/>
              </a:ext>
            </a:extLst>
          </p:cNvPr>
          <p:cNvSpPr>
            <a:spLocks noGrp="1"/>
          </p:cNvSpPr>
          <p:nvPr>
            <p:ph type="ftr" sz="quarter" idx="11"/>
          </p:nvPr>
        </p:nvSpPr>
        <p:spPr/>
        <p:txBody>
          <a:bodyPr/>
          <a:lstStyle/>
          <a:p>
            <a:r>
              <a:rPr lang="en-IN" dirty="0"/>
              <a:t>SAINTGITS GROUP OF INSTITUTIONS</a:t>
            </a:r>
          </a:p>
        </p:txBody>
      </p:sp>
      <p:sp>
        <p:nvSpPr>
          <p:cNvPr id="8" name="Slide Number Placeholder 7">
            <a:extLst>
              <a:ext uri="{FF2B5EF4-FFF2-40B4-BE49-F238E27FC236}">
                <a16:creationId xmlns:a16="http://schemas.microsoft.com/office/drawing/2014/main" id="{1871B1B0-396C-148C-6FB8-57337E888927}"/>
              </a:ext>
            </a:extLst>
          </p:cNvPr>
          <p:cNvSpPr>
            <a:spLocks noGrp="1"/>
          </p:cNvSpPr>
          <p:nvPr>
            <p:ph type="sldNum" sz="quarter" idx="12"/>
          </p:nvPr>
        </p:nvSpPr>
        <p:spPr/>
        <p:txBody>
          <a:bodyPr/>
          <a:lstStyle/>
          <a:p>
            <a:fld id="{D42078F7-BDB5-4253-B78D-764502EEAEA7}" type="slidenum">
              <a:rPr lang="en-IN" smtClean="0"/>
              <a:t>8</a:t>
            </a:fld>
            <a:endParaRPr lang="en-IN"/>
          </a:p>
        </p:txBody>
      </p:sp>
      <p:cxnSp>
        <p:nvCxnSpPr>
          <p:cNvPr id="13" name="Straight Connector 12">
            <a:extLst>
              <a:ext uri="{FF2B5EF4-FFF2-40B4-BE49-F238E27FC236}">
                <a16:creationId xmlns:a16="http://schemas.microsoft.com/office/drawing/2014/main" id="{864CCC09-A888-4ECC-A73E-C7E6303D0044}"/>
              </a:ext>
            </a:extLst>
          </p:cNvPr>
          <p:cNvCxnSpPr/>
          <p:nvPr/>
        </p:nvCxnSpPr>
        <p:spPr>
          <a:xfrm>
            <a:off x="268941" y="851647"/>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C7B36D-10BA-4988-BBBB-BE1905F03C91}"/>
              </a:ext>
            </a:extLst>
          </p:cNvPr>
          <p:cNvCxnSpPr/>
          <p:nvPr/>
        </p:nvCxnSpPr>
        <p:spPr>
          <a:xfrm>
            <a:off x="268941" y="92336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214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727</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Bahnschrift Condensed</vt:lpstr>
      <vt:lpstr>Bahnschrift SemiBold Condensed</vt:lpstr>
      <vt:lpstr>Calibri</vt:lpstr>
      <vt:lpstr>Calibri Light</vt:lpstr>
      <vt:lpstr>Office Theme</vt:lpstr>
      <vt:lpstr>Network Intrusion Detection System (NIDS)</vt:lpstr>
      <vt:lpstr>Problem Statement</vt:lpstr>
      <vt:lpstr>Features Offered </vt:lpstr>
      <vt:lpstr>Process Flow </vt:lpstr>
      <vt:lpstr>Architecture Diagram</vt:lpstr>
      <vt:lpstr>Technologies Used</vt:lpstr>
      <vt:lpstr>Team Members &amp; Contribution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Sulfa Saji(Team Leader),Navomy Mariya Alex,Nandana Biju</dc:title>
  <dc:creator>Sulfa Saji</dc:creator>
  <cp:lastModifiedBy>Master</cp:lastModifiedBy>
  <cp:revision>33</cp:revision>
  <dcterms:created xsi:type="dcterms:W3CDTF">2025-07-02T05:31:50Z</dcterms:created>
  <dcterms:modified xsi:type="dcterms:W3CDTF">2025-07-04T06:26:31Z</dcterms:modified>
</cp:coreProperties>
</file>