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1E45-1F50-4C17-BB08-4DAFA04BC5D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C0ED-8148-4054-8E92-AA4CA29E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Neural FCA: Dataset Analysis and Performance Evaluation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Presented by ‘MUHAMMAD SULIMAN</a:t>
            </a:r>
          </a:p>
          <a:p>
            <a:r>
              <a:rPr lang="en-US" i="1" dirty="0" smtClean="0"/>
              <a:t>Date: 10-DECEMBER-2024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388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Challenges in Neural FCA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Challenge</a:t>
            </a:r>
            <a:r>
              <a:rPr lang="en-US" sz="2400" dirty="0" smtClean="0"/>
              <a:t>: </a:t>
            </a:r>
            <a:r>
              <a:rPr lang="en-US" sz="2400" i="1" dirty="0" smtClean="0"/>
              <a:t>"One of the key issues encountered in Neural FCA was the use of the 'Sofia' algorithm instead of '</a:t>
            </a:r>
            <a:r>
              <a:rPr lang="en-US" sz="2400" i="1" dirty="0" err="1" smtClean="0"/>
              <a:t>Cbo</a:t>
            </a:r>
            <a:r>
              <a:rPr lang="en-US" sz="2400" i="1" dirty="0" smtClean="0"/>
              <a:t>' due to time constraints. While 'Sofia' allowed faster computation, it potentially impacted the accuracy and interpretability of the concept lattice.</a:t>
            </a:r>
            <a:endParaRPr lang="en-US" sz="2400" dirty="0" smtClean="0"/>
          </a:p>
          <a:p>
            <a:r>
              <a:rPr lang="en-US" sz="2400" b="1" dirty="0" smtClean="0"/>
              <a:t>Implication</a:t>
            </a:r>
            <a:r>
              <a:rPr lang="en-US" sz="2400" dirty="0" smtClean="0"/>
              <a:t>: </a:t>
            </a:r>
            <a:r>
              <a:rPr lang="en-US" sz="2400" i="1" dirty="0" smtClean="0"/>
              <a:t>"The use of Sofia highlights the trade-off between execution speed and quality of results. Future optimizations could explore ways to improve the speed of '</a:t>
            </a:r>
            <a:r>
              <a:rPr lang="en-US" sz="2400" i="1" dirty="0" err="1" smtClean="0"/>
              <a:t>Cbo</a:t>
            </a:r>
            <a:r>
              <a:rPr lang="en-US" sz="2400" i="1" dirty="0" smtClean="0"/>
              <a:t>' or enhance 'Sofia' for better lattice structures.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94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85466"/>
            <a:ext cx="1016977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FCA is effective for interpretability but lags in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to standard models in complex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Excels in structured datasets like US Electricity.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fewer bins for large numerical ranges (e.g., salaries).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Neural FCA for faster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4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Thank you! Feel free to ask questions or share feedback.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Objective of the Study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 Neural FCA combines Neural Networks and Formal Concept Analysis to improve interpretability.</a:t>
            </a:r>
          </a:p>
          <a:p>
            <a:r>
              <a:rPr lang="en-US" i="1" dirty="0" smtClean="0"/>
              <a:t> Motivation: Interpretability is crucial in machine learning to understand predictions.</a:t>
            </a:r>
          </a:p>
          <a:p>
            <a:r>
              <a:rPr lang="en-US" i="1" dirty="0" smtClean="0"/>
              <a:t> FCA uncovers relationships in data, adding reasoning to predictions.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53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Dataset Overview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US Electricity Dataset:</a:t>
            </a:r>
          </a:p>
          <a:p>
            <a:r>
              <a:rPr lang="en-US" i="1" dirty="0" smtClean="0"/>
              <a:t>Features: </a:t>
            </a:r>
            <a:r>
              <a:rPr lang="en-US" i="1" dirty="0" err="1" smtClean="0"/>
              <a:t>Demand.Summer</a:t>
            </a:r>
            <a:r>
              <a:rPr lang="en-US" i="1" dirty="0" smtClean="0"/>
              <a:t> Peak, </a:t>
            </a:r>
            <a:r>
              <a:rPr lang="en-US" i="1" dirty="0" err="1" smtClean="0"/>
              <a:t>Sources.Total</a:t>
            </a:r>
            <a:r>
              <a:rPr lang="en-US" i="1" dirty="0" smtClean="0"/>
              <a:t>, </a:t>
            </a:r>
            <a:r>
              <a:rPr lang="en-US" i="1" dirty="0" err="1" smtClean="0"/>
              <a:t>Uses.Total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Objective: Predict electricity demand categories.</a:t>
            </a:r>
          </a:p>
          <a:p>
            <a:endParaRPr lang="en-US" i="1" dirty="0" smtClean="0"/>
          </a:p>
          <a:p>
            <a:r>
              <a:rPr lang="en-US" i="1" dirty="0" smtClean="0"/>
              <a:t>World Population Dataset:</a:t>
            </a:r>
          </a:p>
          <a:p>
            <a:r>
              <a:rPr lang="en-US" i="1" dirty="0" smtClean="0"/>
              <a:t>Features: Growth Rate, Density (per km²), 2022 Population.</a:t>
            </a:r>
          </a:p>
          <a:p>
            <a:r>
              <a:rPr lang="en-US" i="1" dirty="0" smtClean="0"/>
              <a:t>Objective: Analyze population growth trends.</a:t>
            </a:r>
          </a:p>
          <a:p>
            <a:endParaRPr lang="en-US" i="1" dirty="0" smtClean="0"/>
          </a:p>
          <a:p>
            <a:r>
              <a:rPr lang="en-US" i="1" dirty="0" smtClean="0"/>
              <a:t>DS Salaries Dataset:</a:t>
            </a:r>
          </a:p>
          <a:p>
            <a:r>
              <a:rPr lang="en-US" i="1" dirty="0" smtClean="0"/>
              <a:t>Features: </a:t>
            </a:r>
            <a:r>
              <a:rPr lang="en-US" i="1" dirty="0" err="1" smtClean="0"/>
              <a:t>salary_in_usd</a:t>
            </a:r>
            <a:r>
              <a:rPr lang="en-US" i="1" dirty="0" smtClean="0"/>
              <a:t>, </a:t>
            </a:r>
            <a:r>
              <a:rPr lang="en-US" i="1" dirty="0" err="1" smtClean="0"/>
              <a:t>experience_level</a:t>
            </a:r>
            <a:r>
              <a:rPr lang="en-US" i="1" dirty="0" smtClean="0"/>
              <a:t>, </a:t>
            </a:r>
            <a:r>
              <a:rPr lang="en-US" i="1" dirty="0" err="1" smtClean="0"/>
              <a:t>employment_type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Objective: Predict salary ranges.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81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Binarization</a:t>
            </a:r>
            <a:r>
              <a:rPr lang="en-US" i="1" dirty="0" smtClean="0"/>
              <a:t> Process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- Categorical Data: One-hot encoding converts categories to binary columns.</a:t>
            </a:r>
          </a:p>
          <a:p>
            <a:r>
              <a:rPr lang="en-US" i="1" dirty="0" smtClean="0"/>
              <a:t>- Numerical Data: Divided into intervals using custom functions.</a:t>
            </a:r>
          </a:p>
          <a:p>
            <a:pPr>
              <a:buFont typeface="+mj-lt"/>
              <a:buAutoNum type="arabicPeriod"/>
            </a:pPr>
            <a:r>
              <a:rPr lang="en-US" sz="1600" i="1" dirty="0" err="1" smtClean="0"/>
              <a:t>def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NumOneHotEncoder</a:t>
            </a:r>
            <a:r>
              <a:rPr lang="en-US" sz="1600" i="1" dirty="0" smtClean="0"/>
              <a:t>(column, </a:t>
            </a:r>
            <a:r>
              <a:rPr lang="en-US" sz="1600" i="1" dirty="0" err="1" smtClean="0"/>
              <a:t>n_intervals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feature_name</a:t>
            </a:r>
            <a:r>
              <a:rPr lang="en-US" sz="1600" i="1" dirty="0" smtClean="0"/>
              <a:t>): </a:t>
            </a:r>
          </a:p>
          <a:p>
            <a:pPr>
              <a:buFont typeface="+mj-lt"/>
              <a:buAutoNum type="arabicPeriod"/>
            </a:pPr>
            <a:r>
              <a:rPr lang="en-US" sz="1600" i="1" dirty="0" err="1" smtClean="0"/>
              <a:t>min_val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max_val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column.min</a:t>
            </a:r>
            <a:r>
              <a:rPr lang="en-US" sz="1600" i="1" dirty="0" smtClean="0"/>
              <a:t>(), </a:t>
            </a:r>
            <a:r>
              <a:rPr lang="en-US" sz="1600" i="1" dirty="0" err="1" smtClean="0"/>
              <a:t>column.max</a:t>
            </a:r>
            <a:r>
              <a:rPr lang="en-US" sz="1600" i="1" dirty="0" smtClean="0"/>
              <a:t>() </a:t>
            </a:r>
          </a:p>
          <a:p>
            <a:pPr>
              <a:buFont typeface="+mj-lt"/>
              <a:buAutoNum type="arabicPeriod"/>
            </a:pPr>
            <a:r>
              <a:rPr lang="en-US" sz="1600" i="1" dirty="0" smtClean="0"/>
              <a:t>step = (</a:t>
            </a:r>
            <a:r>
              <a:rPr lang="en-US" sz="1600" i="1" dirty="0" err="1" smtClean="0"/>
              <a:t>max_val</a:t>
            </a:r>
            <a:r>
              <a:rPr lang="en-US" sz="1600" i="1" dirty="0" smtClean="0"/>
              <a:t> - </a:t>
            </a:r>
            <a:r>
              <a:rPr lang="en-US" sz="1600" i="1" dirty="0" err="1" smtClean="0"/>
              <a:t>min_val</a:t>
            </a:r>
            <a:r>
              <a:rPr lang="en-US" sz="1600" i="1" dirty="0" smtClean="0"/>
              <a:t>) / </a:t>
            </a:r>
            <a:r>
              <a:rPr lang="en-US" sz="1600" i="1" dirty="0" err="1" smtClean="0"/>
              <a:t>n_intervals</a:t>
            </a:r>
            <a:endParaRPr lang="en-US" sz="1600" i="1" dirty="0" smtClean="0"/>
          </a:p>
          <a:p>
            <a:pPr>
              <a:buFont typeface="+mj-lt"/>
              <a:buAutoNum type="arabicPeriod"/>
            </a:pPr>
            <a:r>
              <a:rPr lang="en-US" sz="1600" i="1" dirty="0" smtClean="0"/>
              <a:t> bins = [</a:t>
            </a:r>
            <a:r>
              <a:rPr lang="en-US" sz="1600" i="1" dirty="0" err="1" smtClean="0"/>
              <a:t>min_val</a:t>
            </a:r>
            <a:r>
              <a:rPr lang="en-US" sz="1600" i="1" dirty="0" smtClean="0"/>
              <a:t> +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 * step for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 in range(</a:t>
            </a:r>
            <a:r>
              <a:rPr lang="en-US" sz="1600" i="1" dirty="0" err="1" smtClean="0"/>
              <a:t>n_intervals</a:t>
            </a:r>
            <a:r>
              <a:rPr lang="en-US" sz="1600" i="1" dirty="0" smtClean="0"/>
              <a:t> + 1)]</a:t>
            </a:r>
          </a:p>
          <a:p>
            <a:pPr>
              <a:buFont typeface="+mj-lt"/>
              <a:buAutoNum type="arabicPeriod"/>
            </a:pPr>
            <a:r>
              <a:rPr lang="en-US" sz="1600" i="1" dirty="0" smtClean="0"/>
              <a:t> labels = [f"{</a:t>
            </a:r>
            <a:r>
              <a:rPr lang="en-US" sz="1600" i="1" dirty="0" err="1" smtClean="0"/>
              <a:t>feature_name</a:t>
            </a:r>
            <a:r>
              <a:rPr lang="en-US" sz="1600" i="1" dirty="0" smtClean="0"/>
              <a:t>}_{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}" for 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 in range(</a:t>
            </a:r>
            <a:r>
              <a:rPr lang="en-US" sz="1600" i="1" dirty="0" err="1" smtClean="0"/>
              <a:t>n_intervals</a:t>
            </a:r>
            <a:r>
              <a:rPr lang="en-US" sz="1600" i="1" dirty="0" smtClean="0"/>
              <a:t>)] </a:t>
            </a:r>
          </a:p>
          <a:p>
            <a:pPr>
              <a:buFont typeface="+mj-lt"/>
              <a:buAutoNum type="arabicPeriod"/>
            </a:pPr>
            <a:r>
              <a:rPr lang="en-US" sz="1600" i="1" dirty="0" err="1" smtClean="0"/>
              <a:t>binarized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pd.get_dummies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pd.cut</a:t>
            </a:r>
            <a:r>
              <a:rPr lang="en-US" sz="1600" i="1" dirty="0" smtClean="0"/>
              <a:t>(column, bins=bins, </a:t>
            </a:r>
          </a:p>
          <a:p>
            <a:pPr>
              <a:buFont typeface="+mj-lt"/>
              <a:buAutoNum type="arabicPeriod"/>
            </a:pPr>
            <a:r>
              <a:rPr lang="en-US" sz="1600" i="1" dirty="0" smtClean="0"/>
              <a:t>labels=labels))</a:t>
            </a:r>
          </a:p>
          <a:p>
            <a:pPr>
              <a:buFont typeface="+mj-lt"/>
              <a:buAutoNum type="arabicPeriod"/>
            </a:pPr>
            <a:r>
              <a:rPr lang="en-US" sz="1600" i="1" dirty="0" smtClean="0"/>
              <a:t> return </a:t>
            </a:r>
            <a:r>
              <a:rPr lang="en-US" sz="1600" i="1" dirty="0" err="1" smtClean="0"/>
              <a:t>binarized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6428509" y="3241964"/>
            <a:ext cx="4544291" cy="3417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NumOneHotEncoder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 converts a numerical column into binary columns using one-hot encoding. It divides the column into </a:t>
            </a:r>
            <a:r>
              <a:rPr lang="en-US" dirty="0" err="1" smtClean="0">
                <a:solidFill>
                  <a:srgbClr val="FF0000"/>
                </a:solidFill>
              </a:rPr>
              <a:t>n_intervals</a:t>
            </a:r>
            <a:r>
              <a:rPr lang="en-US" dirty="0" smtClean="0"/>
              <a:t> bins by calculating the range and step size, labels each bin (e.g., </a:t>
            </a:r>
            <a:r>
              <a:rPr lang="en-US" dirty="0" smtClean="0">
                <a:solidFill>
                  <a:srgbClr val="FF0000"/>
                </a:solidFill>
              </a:rPr>
              <a:t>feature_0, feature_1</a:t>
            </a:r>
            <a:r>
              <a:rPr lang="en-US" dirty="0" smtClean="0"/>
              <a:t>), and uses </a:t>
            </a:r>
            <a:r>
              <a:rPr lang="en-US" dirty="0" err="1" smtClean="0">
                <a:solidFill>
                  <a:srgbClr val="FF0000"/>
                </a:solidFill>
              </a:rPr>
              <a:t>pd.cut</a:t>
            </a:r>
            <a:r>
              <a:rPr lang="en-US" dirty="0" smtClean="0"/>
              <a:t> to assign values to bins. Finally, </a:t>
            </a:r>
            <a:r>
              <a:rPr lang="en-US" dirty="0" err="1" smtClean="0">
                <a:solidFill>
                  <a:srgbClr val="FF0000"/>
                </a:solidFill>
              </a:rPr>
              <a:t>pd.get_dummies</a:t>
            </a:r>
            <a:r>
              <a:rPr lang="en-US" dirty="0" smtClean="0"/>
              <a:t> creates binary columns for these bins, producing a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r>
              <a:rPr lang="en-US" dirty="0" smtClean="0"/>
              <a:t> where each row represents the original value's membership in the bins. This prepares numerical data for machine learning models in a structured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4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Performance of Standard ML Models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i="1" dirty="0" smtClean="0"/>
              <a:t>Performance Across Standard ML Models and Datasets</a:t>
            </a:r>
          </a:p>
          <a:p>
            <a:r>
              <a:rPr lang="en-US" sz="1400" i="1" dirty="0" smtClean="0"/>
              <a:t>Compare </a:t>
            </a:r>
            <a:r>
              <a:rPr lang="en-US" sz="1400" i="1" dirty="0" smtClean="0"/>
              <a:t>standard ML models (Decision Trees, Random Forests, </a:t>
            </a:r>
            <a:r>
              <a:rPr lang="en-US" sz="1400" i="1" dirty="0" err="1" smtClean="0"/>
              <a:t>kNN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XGBoost</a:t>
            </a:r>
            <a:r>
              <a:rPr lang="en-US" sz="1400" i="1" dirty="0" smtClean="0"/>
              <a:t>).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71" y="2549673"/>
            <a:ext cx="6935168" cy="40677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745" y="2697018"/>
            <a:ext cx="2148126" cy="355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These tables compares the performance of standard ML models (Decision Trees, Random Forests, </a:t>
            </a:r>
            <a:r>
              <a:rPr lang="en-US" i="1" dirty="0" err="1" smtClean="0"/>
              <a:t>kNN</a:t>
            </a:r>
            <a:r>
              <a:rPr lang="en-US" i="1" dirty="0" smtClean="0"/>
              <a:t>, and </a:t>
            </a:r>
            <a:r>
              <a:rPr lang="en-US" i="1" dirty="0" err="1" smtClean="0"/>
              <a:t>XGBoost</a:t>
            </a:r>
            <a:r>
              <a:rPr lang="en-US" i="1" dirty="0" smtClean="0"/>
              <a:t>) across datasets. Results show Random Forests and </a:t>
            </a:r>
            <a:r>
              <a:rPr lang="en-US" i="1" dirty="0" err="1" smtClean="0"/>
              <a:t>XGBoost</a:t>
            </a:r>
            <a:r>
              <a:rPr lang="en-US" i="1" dirty="0" smtClean="0"/>
              <a:t> performing consistently well.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84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 Electricity Results </a:t>
            </a:r>
            <a:r>
              <a:rPr lang="en-US" sz="2400" i="1" dirty="0" smtClean="0"/>
              <a:t>(US Electricity Dataset Results)</a:t>
            </a:r>
            <a:endParaRPr lang="en-US" sz="24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i="1" dirty="0" smtClean="0"/>
              <a:t>Neural FCA</a:t>
            </a:r>
            <a:r>
              <a:rPr lang="en-US" sz="1400" i="1" dirty="0" smtClean="0"/>
              <a:t>: Accuracy ~91.8%, F1 ~94.7%.</a:t>
            </a:r>
          </a:p>
          <a:p>
            <a:r>
              <a:rPr lang="en-US" sz="1400" b="1" i="1" dirty="0" smtClean="0"/>
              <a:t>Standard ML Models</a:t>
            </a:r>
            <a:r>
              <a:rPr lang="en-US" sz="1400" i="1" dirty="0" smtClean="0"/>
              <a:t>: Accuracy ~93.4%, F1 ~95.7%.</a:t>
            </a:r>
          </a:p>
          <a:p>
            <a:r>
              <a:rPr lang="en-US" sz="1400" b="1" i="1" dirty="0" smtClean="0"/>
              <a:t>Insight</a:t>
            </a:r>
            <a:r>
              <a:rPr lang="en-US" sz="1400" i="1" dirty="0" smtClean="0"/>
              <a:t>: The US Electricity dataset demonstrates </a:t>
            </a:r>
          </a:p>
          <a:p>
            <a:pPr marL="0" indent="0">
              <a:buNone/>
            </a:pPr>
            <a:r>
              <a:rPr lang="en-US" sz="1400" i="1" dirty="0" smtClean="0"/>
              <a:t>Neural FCA’s strengths in structured data, </a:t>
            </a:r>
          </a:p>
          <a:p>
            <a:pPr marL="0" indent="0">
              <a:buNone/>
            </a:pPr>
            <a:r>
              <a:rPr lang="en-US" sz="1400" i="1" dirty="0" smtClean="0"/>
              <a:t>achieving comparable results to standard models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5" y="3653673"/>
            <a:ext cx="6287377" cy="1238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28847" y="5027033"/>
            <a:ext cx="3927831" cy="432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Table 5: Focus on the average (accuracy and F1) for Neural FCA on the US Electricity dataset.</a:t>
            </a:r>
          </a:p>
        </p:txBody>
      </p:sp>
    </p:spTree>
    <p:extLst>
      <p:ext uri="{BB962C8B-B14F-4D97-AF65-F5344CB8AC3E}">
        <p14:creationId xmlns:p14="http://schemas.microsoft.com/office/powerpoint/2010/main" val="128024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World Population Results </a:t>
            </a:r>
            <a:r>
              <a:rPr lang="en-US" sz="2000" i="1" dirty="0" smtClean="0"/>
              <a:t>(World Population Dataset Results)</a:t>
            </a:r>
            <a:endParaRPr lang="en-US" sz="20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i="1" dirty="0" smtClean="0"/>
              <a:t>Neural FCA</a:t>
            </a:r>
            <a:r>
              <a:rPr lang="en-US" sz="1400" i="1" dirty="0" smtClean="0"/>
              <a:t>: Accuracy ~70.9%, F1 ~71.1%.</a:t>
            </a:r>
          </a:p>
          <a:p>
            <a:r>
              <a:rPr lang="en-US" sz="1400" b="1" i="1" dirty="0" smtClean="0"/>
              <a:t>Standard ML Models</a:t>
            </a:r>
            <a:r>
              <a:rPr lang="en-US" sz="1400" i="1" dirty="0" smtClean="0"/>
              <a:t>: Accuracy ~77.3%, F1 ~78.7%.</a:t>
            </a:r>
          </a:p>
          <a:p>
            <a:r>
              <a:rPr lang="en-US" sz="1400" b="1" i="1" dirty="0" smtClean="0"/>
              <a:t>Insight</a:t>
            </a:r>
            <a:r>
              <a:rPr lang="en-US" sz="1400" i="1" dirty="0" smtClean="0"/>
              <a:t>: Neural FCA performs reasonably well on the </a:t>
            </a:r>
          </a:p>
          <a:p>
            <a:pPr marL="0" indent="0">
              <a:buNone/>
            </a:pPr>
            <a:r>
              <a:rPr lang="en-US" sz="1400" i="1" dirty="0" smtClean="0"/>
              <a:t>World Population dataset, though slightly behind </a:t>
            </a:r>
          </a:p>
          <a:p>
            <a:pPr marL="0" indent="0">
              <a:buNone/>
            </a:pPr>
            <a:r>
              <a:rPr lang="en-US" sz="1400" i="1" dirty="0" smtClean="0"/>
              <a:t>standard ML models.</a:t>
            </a:r>
          </a:p>
          <a:p>
            <a:r>
              <a:rPr lang="en-US" sz="1400" b="1" i="1" dirty="0" smtClean="0"/>
              <a:t>K-Folds</a:t>
            </a:r>
            <a:r>
              <a:rPr lang="en-US" sz="1400" i="1" dirty="0" smtClean="0"/>
              <a:t>: "Model performance was evaluated using </a:t>
            </a:r>
          </a:p>
          <a:p>
            <a:pPr marL="0" indent="0">
              <a:buNone/>
            </a:pPr>
            <a:r>
              <a:rPr lang="en-US" sz="1400" i="1" dirty="0" smtClean="0"/>
              <a:t>5-fold cross-validation to ensure robust and unbiased </a:t>
            </a:r>
          </a:p>
          <a:p>
            <a:pPr marL="0" indent="0">
              <a:buNone/>
            </a:pPr>
            <a:r>
              <a:rPr lang="en-US" sz="1400" i="1" dirty="0" smtClean="0"/>
              <a:t>results. Metrics are averages across all folds.</a:t>
            </a:r>
            <a:endParaRPr lang="en-US" sz="1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364" y="1527213"/>
            <a:ext cx="698279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Salaries Results </a:t>
            </a:r>
            <a:r>
              <a:rPr lang="en-US" sz="2000" dirty="0" smtClean="0"/>
              <a:t>(DS Salaries Dataset Results)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i="1" dirty="0" smtClean="0"/>
              <a:t>Neural FCA</a:t>
            </a:r>
            <a:r>
              <a:rPr lang="en-US" sz="1400" i="1" dirty="0" smtClean="0"/>
              <a:t>: Accuracy ~25.6%, F1 ~25.4%.</a:t>
            </a:r>
          </a:p>
          <a:p>
            <a:r>
              <a:rPr lang="en-US" sz="1400" b="1" i="1" dirty="0" smtClean="0"/>
              <a:t>Standard ML Models</a:t>
            </a:r>
            <a:r>
              <a:rPr lang="en-US" sz="1400" i="1" dirty="0" smtClean="0"/>
              <a:t>: Accuracy ~58.6%, F1 ~61.2%.</a:t>
            </a:r>
          </a:p>
          <a:p>
            <a:r>
              <a:rPr lang="en-US" sz="1400" b="1" i="1" dirty="0" smtClean="0"/>
              <a:t>Insight</a:t>
            </a:r>
            <a:r>
              <a:rPr lang="en-US" sz="1400" i="1" dirty="0" smtClean="0"/>
              <a:t>: Neural FCA struggled with the DS Salaries</a:t>
            </a:r>
          </a:p>
          <a:p>
            <a:pPr marL="0" indent="0">
              <a:buNone/>
            </a:pPr>
            <a:r>
              <a:rPr lang="en-US" sz="1400" i="1" dirty="0" smtClean="0"/>
              <a:t> dataset, achieving poor metrics due to the complexity</a:t>
            </a:r>
          </a:p>
          <a:p>
            <a:pPr marL="0" indent="0">
              <a:buNone/>
            </a:pPr>
            <a:r>
              <a:rPr lang="en-US" sz="1400" i="1" dirty="0" smtClean="0"/>
              <a:t> of the salary range. Standard ML models</a:t>
            </a:r>
          </a:p>
          <a:p>
            <a:pPr marL="0" indent="0">
              <a:buNone/>
            </a:pPr>
            <a:r>
              <a:rPr lang="en-US" sz="1400" i="1" dirty="0" smtClean="0"/>
              <a:t> outperformed Neural FCA significantly.</a:t>
            </a:r>
          </a:p>
          <a:p>
            <a:r>
              <a:rPr lang="en-US" sz="1400" b="1" i="1" dirty="0" smtClean="0"/>
              <a:t>K-Folds</a:t>
            </a:r>
            <a:r>
              <a:rPr lang="en-US" sz="1400" i="1" dirty="0" smtClean="0"/>
              <a:t>: "Despite using 5-fold cross-validation to </a:t>
            </a:r>
          </a:p>
          <a:p>
            <a:pPr marL="0" indent="0">
              <a:buNone/>
            </a:pPr>
            <a:r>
              <a:rPr lang="en-US" sz="1400" i="1" dirty="0" smtClean="0"/>
              <a:t>evaluate models, Neural FCA struggled due to the </a:t>
            </a:r>
          </a:p>
          <a:p>
            <a:pPr marL="0" indent="0">
              <a:buNone/>
            </a:pPr>
            <a:r>
              <a:rPr lang="en-US" sz="1400" i="1" dirty="0" smtClean="0"/>
              <a:t>dataset’s wide numerical range and complex feature</a:t>
            </a:r>
          </a:p>
          <a:p>
            <a:pPr marL="0" indent="0">
              <a:buNone/>
            </a:pPr>
            <a:r>
              <a:rPr lang="en-US" sz="1400" i="1" dirty="0" smtClean="0"/>
              <a:t> interactions.</a:t>
            </a:r>
            <a:endParaRPr lang="en-US" sz="1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364" y="1527213"/>
            <a:ext cx="698279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Performance Comparison </a:t>
            </a:r>
            <a:r>
              <a:rPr lang="en-US" sz="2000" i="1" dirty="0" smtClean="0"/>
              <a:t>(Neural FCA vs. Standard ML Models: Overall Comparison)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42" y="1372657"/>
            <a:ext cx="8599055" cy="219654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9509" y="3251170"/>
            <a:ext cx="111395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of Neural FCA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interpretability, making predictions more transparent.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well in structured datasets like US Electricity.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 of Neural FCA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Struggles with complex datasets (e.g., DS Salaries) due to wide numerical ranges and feature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Slower execution time compared to standard ML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of Standard ML Models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Consistently high performance across all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suited for complex datasets without interpretability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2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852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Neural FCA: Dataset Analysis and Performance Evaluation</vt:lpstr>
      <vt:lpstr>Objective of the Study</vt:lpstr>
      <vt:lpstr>Dataset Overview</vt:lpstr>
      <vt:lpstr>Binarization Process</vt:lpstr>
      <vt:lpstr>Performance of Standard ML Models</vt:lpstr>
      <vt:lpstr>US Electricity Results (US Electricity Dataset Results)</vt:lpstr>
      <vt:lpstr>World Population Results (World Population Dataset Results)</vt:lpstr>
      <vt:lpstr>DS Salaries Results (DS Salaries Dataset Results)</vt:lpstr>
      <vt:lpstr>Performance Comparison (Neural FCA vs. Standard ML Models: Overall Comparison)</vt:lpstr>
      <vt:lpstr>Challenges in Neural FCA</vt:lpstr>
      <vt:lpstr>Conclusion</vt:lpstr>
      <vt:lpstr>Questions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FCA: Dataset Analysis and Performance Evaluation</dc:title>
  <dc:creator>Microsoft account</dc:creator>
  <cp:lastModifiedBy>Microsoft account</cp:lastModifiedBy>
  <cp:revision>13</cp:revision>
  <dcterms:created xsi:type="dcterms:W3CDTF">2024-12-05T01:26:17Z</dcterms:created>
  <dcterms:modified xsi:type="dcterms:W3CDTF">2024-12-09T01:47:37Z</dcterms:modified>
</cp:coreProperties>
</file>