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8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298-74AD-4A6F-B072-BC05FDDB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AE7B6-74DF-44BA-B9ED-FC7E1183F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29B-5587-41F0-B39B-F9F0BBA4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5A8D-6A63-401C-88BA-127D5A24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5D87-265C-4066-83E0-F6548E8E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59D-2A1F-4A8A-9F9B-CBD2B37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0575F-B0B9-493B-AE8E-FB6AF12E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9E25-2E88-40C7-BEAB-03EB2555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E96-9E42-4B03-BD65-99514389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43D2-6D9F-4D86-B2C0-8F8635FD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67377-6B88-43DD-AB12-8E775E62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0A63-3B08-4363-83CA-1673460C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6FB3-B619-442F-A97A-CAD776C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AE47-931C-47A0-9B6B-513F821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95D8-BD2B-4A33-B9A9-B67EF27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3A2-FE91-421C-A2A5-4F003B94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EA45-D4EC-45BF-856F-9BFDC324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F12D-246B-46FF-9D80-374EC94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F144-1775-46A7-9C89-B8CD8714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1BE2-82B7-47A4-82EF-5891006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72B8-05B9-4550-9748-C99F60B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CF4A-B349-4BA8-982D-73374332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34BE-B5AE-4DBB-B39A-B21A898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8FA4-1815-48C7-97FE-90E3AC77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DD1F-9CFB-4406-9059-0199013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B0-8F39-4A1D-B4A9-BB3C0F4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69FC-B1E4-49A6-8ED1-647C9186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934D-A91F-4F41-8707-62EF85B3D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07F0-AFF4-4057-936D-5D45ED3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6899-3D40-472D-B380-10871220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ECC9-6EA0-46DC-8E5E-E3B85EFD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2AB2-B604-4963-A539-68D0987E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35D4-0615-4B0E-97AD-2A5D6ED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CDEE-C049-4060-BCDB-CF22CFA8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32D4-C6DE-484B-8F08-C3E229C53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8F208-F042-446E-8693-9BAF751B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FCE26-936E-4E6C-91EC-65CC21C2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2773D-7DA1-480D-892C-36B123BB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AFFF1-D557-4F6F-9868-73110BD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D59-0961-49EB-964B-72A87CDE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63B04-4A07-4C68-92AC-586DED15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E4DB-8036-469B-AA34-DD060F4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28578-FB00-430A-9301-D1B7B133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E8C19-DF0C-4A09-8F78-4DA656D5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421C5-1580-4A46-82AB-4B032EF4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321A-86F6-4649-9D27-10B63B4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2DA-08E8-4E62-A39F-3B203EB7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B500-91EF-4D97-A744-B9C23ED8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79C1-92EC-4C5B-9DFE-3886DC7C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41D79-4A7D-49B2-9E30-5113DB2A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9AC9-F9AA-4F7B-A317-96F1BC83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0AAA-0395-4968-9518-931E5BA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6E9B-FBC5-4800-AF58-B5D6C84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6308-95FC-4833-B3C0-29C5F5783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CA023-15BA-4713-8F96-4F620A32B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E819-CE26-4262-BB1C-DFCE216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CDEB0-7ACB-4EDB-8A95-6F8AF49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D042-AC7B-43E2-81D2-B690DC6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FF5E0-B3E5-40DA-B215-01AB6BB9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65A7-ED74-4D6F-AB34-0F0F9C3E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C632-D1AA-4F5A-98DC-E8A6B17C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C506-A7DA-4142-8498-384169561CC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A676-B37D-4217-A2F3-F37E9038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4A3A-3F27-4422-9C68-7B2E095C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280A0-8324-442A-91DD-DE3ECDA0E704}"/>
              </a:ext>
            </a:extLst>
          </p:cNvPr>
          <p:cNvSpPr txBox="1"/>
          <p:nvPr/>
        </p:nvSpPr>
        <p:spPr>
          <a:xfrm>
            <a:off x="1981200" y="447675"/>
            <a:ext cx="73294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sz="2400" b="1" dirty="0"/>
              <a:t>جامعة طرابلس</a:t>
            </a:r>
          </a:p>
          <a:p>
            <a:pPr algn="ctr"/>
            <a:r>
              <a:rPr lang="ar-LY" sz="2400" b="1" dirty="0"/>
              <a:t>كلية العلوم</a:t>
            </a:r>
          </a:p>
          <a:p>
            <a:pPr algn="ctr"/>
            <a:r>
              <a:rPr lang="ar-LY" sz="2400" b="1" dirty="0"/>
              <a:t>قسم الحاسب الآلي</a:t>
            </a:r>
          </a:p>
          <a:p>
            <a:pPr algn="ctr"/>
            <a:endParaRPr lang="ar-LY" sz="2800" b="1" dirty="0"/>
          </a:p>
          <a:p>
            <a:pPr algn="ctr"/>
            <a:r>
              <a:rPr lang="ar-LY" sz="2800" b="1" dirty="0"/>
              <a:t>مقترح مشروع التخرج</a:t>
            </a:r>
          </a:p>
          <a:p>
            <a:pPr algn="ctr"/>
            <a:endParaRPr lang="ar-LY" sz="3200" b="1" dirty="0"/>
          </a:p>
          <a:p>
            <a:pPr algn="ctr"/>
            <a:r>
              <a:rPr lang="ar-LY" sz="4000" b="1" dirty="0"/>
              <a:t>تقديم منصة </a:t>
            </a:r>
            <a: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لمكتب هندسي</a:t>
            </a:r>
            <a:b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لإدارة المشاريع الهندسية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F3D6-FC39-40D8-9FA2-F53CFAFAC450}"/>
              </a:ext>
            </a:extLst>
          </p:cNvPr>
          <p:cNvSpPr txBox="1"/>
          <p:nvPr/>
        </p:nvSpPr>
        <p:spPr>
          <a:xfrm>
            <a:off x="3611880" y="4980563"/>
            <a:ext cx="428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sz="2000" dirty="0"/>
              <a:t>الطالب :سليمان حسن القره </a:t>
            </a:r>
            <a:r>
              <a:rPr lang="ar-LY" sz="2000" dirty="0" err="1"/>
              <a:t>مانلي</a:t>
            </a:r>
            <a:endParaRPr lang="ar-LY" sz="2000" dirty="0"/>
          </a:p>
          <a:p>
            <a:pPr algn="ctr"/>
            <a:r>
              <a:rPr lang="ar-LY" sz="2000" dirty="0"/>
              <a:t>اشراف الدكتورة فردوس الجدي</a:t>
            </a:r>
          </a:p>
          <a:p>
            <a:pPr algn="ctr"/>
            <a:endParaRPr lang="ar-LY" sz="2000" dirty="0"/>
          </a:p>
          <a:p>
            <a:pPr algn="ctr"/>
            <a:r>
              <a:rPr lang="ar-LY" dirty="0"/>
              <a:t>2024/05/10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5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70E1B-1514-49C3-B439-96384832304C}"/>
              </a:ext>
            </a:extLst>
          </p:cNvPr>
          <p:cNvSpPr/>
          <p:nvPr/>
        </p:nvSpPr>
        <p:spPr>
          <a:xfrm>
            <a:off x="909675" y="4515227"/>
            <a:ext cx="1267946" cy="685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الزبون</a:t>
            </a:r>
          </a:p>
          <a:p>
            <a:pPr algn="ctr"/>
            <a:r>
              <a:rPr lang="ar-LY" sz="2000" dirty="0">
                <a:solidFill>
                  <a:schemeClr val="tx1"/>
                </a:solidFill>
              </a:rPr>
              <a:t>(مالك عقار)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CD912-DE4E-4AAA-9020-C060DCB2DFDA}"/>
              </a:ext>
            </a:extLst>
          </p:cNvPr>
          <p:cNvSpPr/>
          <p:nvPr/>
        </p:nvSpPr>
        <p:spPr>
          <a:xfrm>
            <a:off x="4501591" y="4406575"/>
            <a:ext cx="1364367" cy="78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مدير المشروع</a:t>
            </a:r>
          </a:p>
          <a:p>
            <a:pPr algn="ctr"/>
            <a:r>
              <a:rPr lang="ar-LY" sz="2000" b="1" dirty="0">
                <a:solidFill>
                  <a:schemeClr val="tx1"/>
                </a:solidFill>
              </a:rPr>
              <a:t>(المهندس)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D00F6-C26D-4901-B5AF-9D124460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8" y="3041196"/>
            <a:ext cx="1474031" cy="14740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0EC0CF-686A-411F-A0D3-26DD85A3F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44" y="1545999"/>
            <a:ext cx="2469344" cy="2469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916AD-3E0D-4FD8-A37A-3142FA458EA6}"/>
              </a:ext>
            </a:extLst>
          </p:cNvPr>
          <p:cNvSpPr txBox="1"/>
          <p:nvPr/>
        </p:nvSpPr>
        <p:spPr>
          <a:xfrm>
            <a:off x="3699934" y="370727"/>
            <a:ext cx="4792131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LY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المكتب هندسي لإدارة المشاريع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D4B34-CA17-416C-9B3C-2ECF6D82722C}"/>
              </a:ext>
            </a:extLst>
          </p:cNvPr>
          <p:cNvGrpSpPr/>
          <p:nvPr/>
        </p:nvGrpSpPr>
        <p:grpSpPr>
          <a:xfrm>
            <a:off x="698244" y="1356934"/>
            <a:ext cx="1914525" cy="1540706"/>
            <a:chOff x="1441194" y="1175959"/>
            <a:chExt cx="1914525" cy="1540706"/>
          </a:xfrm>
        </p:grpSpPr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C962EDAC-2DB5-4A1C-9602-1DD0B1A83634}"/>
                </a:ext>
              </a:extLst>
            </p:cNvPr>
            <p:cNvSpPr/>
            <p:nvPr/>
          </p:nvSpPr>
          <p:spPr>
            <a:xfrm>
              <a:off x="1441194" y="1175959"/>
              <a:ext cx="1914525" cy="1540706"/>
            </a:xfrm>
            <a:prstGeom prst="cloud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563EBA0-CDF1-43AC-A85E-4BFCC96D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400" y="1386091"/>
              <a:ext cx="1015664" cy="1015664"/>
            </a:xfrm>
            <a:prstGeom prst="rect">
              <a:avLst/>
            </a:prstGeom>
          </p:spPr>
        </p:pic>
      </p:grp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8DCE6F9-5F1A-4FFA-B2F2-AA43654EC8A2}"/>
              </a:ext>
            </a:extLst>
          </p:cNvPr>
          <p:cNvSpPr/>
          <p:nvPr/>
        </p:nvSpPr>
        <p:spPr>
          <a:xfrm flipH="1">
            <a:off x="2447813" y="3657749"/>
            <a:ext cx="1314562" cy="68333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يستعين</a:t>
            </a:r>
            <a:endParaRPr lang="en-US" dirty="0"/>
          </a:p>
        </p:txBody>
      </p:sp>
      <p:pic>
        <p:nvPicPr>
          <p:cNvPr id="1028" name="Picture 4" descr="Land icons - 15 Free Land icons | Download PNG &amp; SVG">
            <a:extLst>
              <a:ext uri="{FF2B5EF4-FFF2-40B4-BE49-F238E27FC236}">
                <a16:creationId xmlns:a16="http://schemas.microsoft.com/office/drawing/2014/main" id="{BD506FEE-8FB4-4F8A-86B2-69BB56E30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49030" y="5327774"/>
            <a:ext cx="1644168" cy="53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ey cash icon 19006277 PNG">
            <a:extLst>
              <a:ext uri="{FF2B5EF4-FFF2-40B4-BE49-F238E27FC236}">
                <a16:creationId xmlns:a16="http://schemas.microsoft.com/office/drawing/2014/main" id="{DBE33F73-CDB2-4696-8754-0068CE9A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2" y="5263992"/>
            <a:ext cx="779985" cy="5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ناقلات رمز علامة استفهام, علامة الاستفهام المرسومة, أيقونات السؤال, علامة  الرموز PNG والمتجهات للتحميل مجانا">
            <a:extLst>
              <a:ext uri="{FF2B5EF4-FFF2-40B4-BE49-F238E27FC236}">
                <a16:creationId xmlns:a16="http://schemas.microsoft.com/office/drawing/2014/main" id="{3138A8BE-1993-4D7C-B022-41C31EBD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69" y="2990710"/>
            <a:ext cx="618900" cy="6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93ED9F4-BB71-4B80-9717-B428144D78EB}"/>
              </a:ext>
            </a:extLst>
          </p:cNvPr>
          <p:cNvGrpSpPr/>
          <p:nvPr/>
        </p:nvGrpSpPr>
        <p:grpSpPr>
          <a:xfrm>
            <a:off x="6645090" y="1813687"/>
            <a:ext cx="807037" cy="3806063"/>
            <a:chOff x="8818753" y="1264471"/>
            <a:chExt cx="807037" cy="315594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C02140-1681-4D7D-BEF6-11054E1ADA57}"/>
                </a:ext>
              </a:extLst>
            </p:cNvPr>
            <p:cNvGrpSpPr/>
            <p:nvPr/>
          </p:nvGrpSpPr>
          <p:grpSpPr>
            <a:xfrm>
              <a:off x="8818753" y="1264471"/>
              <a:ext cx="807037" cy="3155949"/>
              <a:chOff x="8818753" y="1264471"/>
              <a:chExt cx="807037" cy="315594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94280F-BED2-4A3F-B887-E8B6E8BF5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09710" y="1264471"/>
                <a:ext cx="0" cy="3155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719A7FD-2A0D-4E9B-A9DF-784B158C6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8753" y="2838771"/>
                <a:ext cx="29196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3CF817F-ADEC-456B-A939-3107DB6E7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9411" y="1264471"/>
                <a:ext cx="5063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9EE792-6122-443C-B4A6-A26DB4821B7D}"/>
                </a:ext>
              </a:extLst>
            </p:cNvPr>
            <p:cNvCxnSpPr>
              <a:cxnSpLocks/>
            </p:cNvCxnSpPr>
            <p:nvPr/>
          </p:nvCxnSpPr>
          <p:spPr>
            <a:xfrm>
              <a:off x="9119411" y="4420420"/>
              <a:ext cx="506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09EE7E1-3180-417A-9A62-FC171379A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769" y="857801"/>
            <a:ext cx="585558" cy="10398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0761FD-0284-4357-BF2F-84584EFC9BF0}"/>
              </a:ext>
            </a:extLst>
          </p:cNvPr>
          <p:cNvGrpSpPr/>
          <p:nvPr/>
        </p:nvGrpSpPr>
        <p:grpSpPr>
          <a:xfrm>
            <a:off x="7391261" y="978884"/>
            <a:ext cx="1547915" cy="756790"/>
            <a:chOff x="7523417" y="1088167"/>
            <a:chExt cx="1547915" cy="756790"/>
          </a:xfrm>
        </p:grpSpPr>
        <p:pic>
          <p:nvPicPr>
            <p:cNvPr id="1040" name="Picture 16" descr="Eletricista - ícones de do utilizador grátis">
              <a:extLst>
                <a:ext uri="{FF2B5EF4-FFF2-40B4-BE49-F238E27FC236}">
                  <a16:creationId xmlns:a16="http://schemas.microsoft.com/office/drawing/2014/main" id="{ADD2BD3B-A3E7-4A9C-B6CC-863ED3F3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2" y="1088167"/>
              <a:ext cx="756790" cy="756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lomero - Iconos gratis de personas">
              <a:extLst>
                <a:ext uri="{FF2B5EF4-FFF2-40B4-BE49-F238E27FC236}">
                  <a16:creationId xmlns:a16="http://schemas.microsoft.com/office/drawing/2014/main" id="{BA709E4D-1C02-44FF-ADFE-92EC86F75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417" y="1162007"/>
              <a:ext cx="682866" cy="682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AC01F1B-F773-48EE-8AA3-1C1F098CDF83}"/>
              </a:ext>
            </a:extLst>
          </p:cNvPr>
          <p:cNvSpPr txBox="1"/>
          <p:nvPr/>
        </p:nvSpPr>
        <p:spPr>
          <a:xfrm>
            <a:off x="9168323" y="1950141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العمالة والفنيين</a:t>
            </a:r>
            <a:endParaRPr lang="en-US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29C8B66-C412-484A-9F71-B4FC7A3E31AA}"/>
              </a:ext>
            </a:extLst>
          </p:cNvPr>
          <p:cNvGrpSpPr/>
          <p:nvPr/>
        </p:nvGrpSpPr>
        <p:grpSpPr>
          <a:xfrm>
            <a:off x="9642954" y="953933"/>
            <a:ext cx="1789226" cy="897195"/>
            <a:chOff x="9300414" y="1918434"/>
            <a:chExt cx="2283067" cy="1049353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9E32568-B0BB-41B0-AB69-8B8FD4FF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11216" y="1996711"/>
              <a:ext cx="1172265" cy="971076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7F26A30-C850-4688-9673-2D5069CA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414" y="1918434"/>
              <a:ext cx="1172264" cy="1010476"/>
            </a:xfrm>
            <a:prstGeom prst="rect">
              <a:avLst/>
            </a:prstGeom>
          </p:spPr>
        </p:pic>
      </p:grpSp>
      <p:pic>
        <p:nvPicPr>
          <p:cNvPr id="1046" name="Picture 22" descr="مواد البناء PNG الصور | ناقل و PSD الملفات | تحميل مجاني على Pngtree">
            <a:extLst>
              <a:ext uri="{FF2B5EF4-FFF2-40B4-BE49-F238E27FC236}">
                <a16:creationId xmlns:a16="http://schemas.microsoft.com/office/drawing/2014/main" id="{738CE0FA-C631-4643-90FA-A26D5BE3C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27005" y="3221133"/>
            <a:ext cx="2357438" cy="11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مواد البناء PNG الصور | ناقل و PSD الملفات | تحميل مجاني على Pngtree">
            <a:extLst>
              <a:ext uri="{FF2B5EF4-FFF2-40B4-BE49-F238E27FC236}">
                <a16:creationId xmlns:a16="http://schemas.microsoft.com/office/drawing/2014/main" id="{E837D942-7F0E-4C25-A51B-5DF20C7B4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8"/>
          <a:stretch/>
        </p:blipFill>
        <p:spPr bwMode="auto">
          <a:xfrm>
            <a:off x="9578731" y="3234435"/>
            <a:ext cx="2357438" cy="115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BAA40E7-6C7C-4E06-AE0F-1B793D7689B9}"/>
              </a:ext>
            </a:extLst>
          </p:cNvPr>
          <p:cNvSpPr txBox="1"/>
          <p:nvPr/>
        </p:nvSpPr>
        <p:spPr>
          <a:xfrm>
            <a:off x="9109829" y="4379308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مواد البناء</a:t>
            </a:r>
            <a:endParaRPr lang="en-US" b="1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DDC0EB2-0773-4D29-9753-7B62672C6F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31" y="4917574"/>
            <a:ext cx="1165466" cy="9397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0D66E00-B7E2-4693-89E3-6EC5C5FECC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70" y="4953966"/>
            <a:ext cx="1191234" cy="92236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52880D2-501C-4632-BD18-FF955FA5B598}"/>
              </a:ext>
            </a:extLst>
          </p:cNvPr>
          <p:cNvSpPr txBox="1"/>
          <p:nvPr/>
        </p:nvSpPr>
        <p:spPr>
          <a:xfrm>
            <a:off x="8878681" y="6081658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إيجار معدات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765F5-739F-4718-8DC1-439796861CC6}"/>
              </a:ext>
            </a:extLst>
          </p:cNvPr>
          <p:cNvSpPr/>
          <p:nvPr/>
        </p:nvSpPr>
        <p:spPr>
          <a:xfrm>
            <a:off x="7568727" y="1684538"/>
            <a:ext cx="1364367" cy="78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مهندسين</a:t>
            </a:r>
          </a:p>
        </p:txBody>
      </p:sp>
    </p:spTree>
    <p:extLst>
      <p:ext uri="{BB962C8B-B14F-4D97-AF65-F5344CB8AC3E}">
        <p14:creationId xmlns:p14="http://schemas.microsoft.com/office/powerpoint/2010/main" val="29573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7" grpId="0" animBg="1"/>
      <p:bldP spid="62" grpId="0"/>
      <p:bldP spid="91" grpId="0"/>
      <p:bldP spid="96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381488" y="71414"/>
            <a:ext cx="3386134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400" b="1" dirty="0">
                <a:latin typeface="+mj-lt"/>
                <a:ea typeface="+mj-ea"/>
                <a:cs typeface="+mj-cs"/>
              </a:rPr>
              <a:t>المكتب الهندسي لإدارة المشاريع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3309918" y="2428868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3309918" y="4357694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9" name="عنوان فرعي 2"/>
          <p:cNvSpPr txBox="1">
            <a:spLocks/>
          </p:cNvSpPr>
          <p:nvPr/>
        </p:nvSpPr>
        <p:spPr>
          <a:xfrm>
            <a:off x="934971" y="1321579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سكرتيره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934971" y="1250141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مستطيل 10"/>
          <p:cNvSpPr/>
          <p:nvPr/>
        </p:nvSpPr>
        <p:spPr>
          <a:xfrm>
            <a:off x="4881554" y="2928934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2" name="عنوان فرعي 2"/>
          <p:cNvSpPr txBox="1">
            <a:spLocks/>
          </p:cNvSpPr>
          <p:nvPr/>
        </p:nvSpPr>
        <p:spPr>
          <a:xfrm>
            <a:off x="5024430" y="3000372"/>
            <a:ext cx="135732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الصحي</a:t>
            </a:r>
          </a:p>
        </p:txBody>
      </p:sp>
      <p:sp>
        <p:nvSpPr>
          <p:cNvPr id="15" name="عنوان فرعي 2"/>
          <p:cNvSpPr txBox="1">
            <a:spLocks/>
          </p:cNvSpPr>
          <p:nvPr/>
        </p:nvSpPr>
        <p:spPr>
          <a:xfrm>
            <a:off x="952464" y="23867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cs typeface="+mj-cs"/>
              </a:rPr>
              <a:t>Data Entry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934971" y="2250273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7" name="عنوان فرعي 2"/>
          <p:cNvSpPr txBox="1">
            <a:spLocks/>
          </p:cNvSpPr>
          <p:nvPr/>
        </p:nvSpPr>
        <p:spPr>
          <a:xfrm>
            <a:off x="934971" y="3321843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إداري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934971" y="3250405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881554" y="928670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952992" y="100010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881554" y="1928802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5024430" y="2000240"/>
            <a:ext cx="1500198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الإنشائي</a:t>
            </a:r>
          </a:p>
        </p:txBody>
      </p:sp>
      <p:sp>
        <p:nvSpPr>
          <p:cNvPr id="23" name="مستطيل 22"/>
          <p:cNvSpPr/>
          <p:nvPr/>
        </p:nvSpPr>
        <p:spPr>
          <a:xfrm>
            <a:off x="4881554" y="5929330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4" name="عنوان فرعي 2"/>
          <p:cNvSpPr txBox="1">
            <a:spLocks/>
          </p:cNvSpPr>
          <p:nvPr/>
        </p:nvSpPr>
        <p:spPr>
          <a:xfrm>
            <a:off x="4881554" y="6000768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الاتصالات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4881554" y="4929198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6" name="عنوان فرعي 2"/>
          <p:cNvSpPr txBox="1">
            <a:spLocks/>
          </p:cNvSpPr>
          <p:nvPr/>
        </p:nvSpPr>
        <p:spPr>
          <a:xfrm>
            <a:off x="4881554" y="500063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</a:t>
            </a:r>
            <a:r>
              <a:rPr lang="ar-LY" sz="2400" b="1" dirty="0" err="1">
                <a:cs typeface="+mj-cs"/>
              </a:rPr>
              <a:t>المكانيكي</a:t>
            </a: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4881554" y="3929066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881554" y="4000504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الكهربائي</a:t>
            </a:r>
          </a:p>
        </p:txBody>
      </p:sp>
      <p:sp>
        <p:nvSpPr>
          <p:cNvPr id="30" name="مستطيل 29"/>
          <p:cNvSpPr/>
          <p:nvPr/>
        </p:nvSpPr>
        <p:spPr>
          <a:xfrm>
            <a:off x="934971" y="4250537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1" name="مستطيل 30"/>
          <p:cNvSpPr/>
          <p:nvPr/>
        </p:nvSpPr>
        <p:spPr>
          <a:xfrm>
            <a:off x="934971" y="5250669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2" name="عنوان فرعي 2"/>
          <p:cNvSpPr txBox="1">
            <a:spLocks/>
          </p:cNvSpPr>
          <p:nvPr/>
        </p:nvSpPr>
        <p:spPr>
          <a:xfrm>
            <a:off x="934971" y="5322107"/>
            <a:ext cx="1143008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3" name="عنوان فرعي 2"/>
          <p:cNvSpPr txBox="1">
            <a:spLocks/>
          </p:cNvSpPr>
          <p:nvPr/>
        </p:nvSpPr>
        <p:spPr>
          <a:xfrm>
            <a:off x="934971" y="4250537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3309918" y="4500570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3309918" y="2643182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3452000" y="3929066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53256" y="795318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53256" y="78579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58" name="مستطيل 57"/>
          <p:cNvSpPr/>
          <p:nvPr/>
        </p:nvSpPr>
        <p:spPr>
          <a:xfrm>
            <a:off x="6953256" y="5795978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9" name="عنوان فرعي 2"/>
          <p:cNvSpPr txBox="1">
            <a:spLocks/>
          </p:cNvSpPr>
          <p:nvPr/>
        </p:nvSpPr>
        <p:spPr>
          <a:xfrm>
            <a:off x="6953256" y="578645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0" name="مستطيل 59"/>
          <p:cNvSpPr/>
          <p:nvPr/>
        </p:nvSpPr>
        <p:spPr>
          <a:xfrm>
            <a:off x="6953256" y="4795846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1" name="عنوان فرعي 2"/>
          <p:cNvSpPr txBox="1">
            <a:spLocks/>
          </p:cNvSpPr>
          <p:nvPr/>
        </p:nvSpPr>
        <p:spPr>
          <a:xfrm>
            <a:off x="6953256" y="4786322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53256" y="3795714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53256" y="37861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4" name="مستطيل 63"/>
          <p:cNvSpPr/>
          <p:nvPr/>
        </p:nvSpPr>
        <p:spPr>
          <a:xfrm>
            <a:off x="6953256" y="2795582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5" name="عنوان فرعي 2"/>
          <p:cNvSpPr txBox="1">
            <a:spLocks/>
          </p:cNvSpPr>
          <p:nvPr/>
        </p:nvSpPr>
        <p:spPr>
          <a:xfrm>
            <a:off x="6953256" y="2786058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53256" y="1795450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53256" y="1785926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24628" y="1498586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24628" y="1071546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كسهم مستقيم 74"/>
          <p:cNvCxnSpPr/>
          <p:nvPr/>
        </p:nvCxnSpPr>
        <p:spPr>
          <a:xfrm flipV="1">
            <a:off x="6524628" y="6064270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 flipV="1">
            <a:off x="6524628" y="50720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24628" y="4071942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رابط كسهم مستقيم 77"/>
          <p:cNvCxnSpPr/>
          <p:nvPr/>
        </p:nvCxnSpPr>
        <p:spPr>
          <a:xfrm flipV="1">
            <a:off x="6524628" y="30638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24628" y="2071678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رابط كسهم مستقيم 79"/>
          <p:cNvCxnSpPr/>
          <p:nvPr/>
        </p:nvCxnSpPr>
        <p:spPr>
          <a:xfrm>
            <a:off x="6524628" y="6500834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كسهم مستقيم 80"/>
          <p:cNvCxnSpPr/>
          <p:nvPr/>
        </p:nvCxnSpPr>
        <p:spPr>
          <a:xfrm>
            <a:off x="6524628" y="5499114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24628" y="4498982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كسهم مستقيم 82"/>
          <p:cNvCxnSpPr/>
          <p:nvPr/>
        </p:nvCxnSpPr>
        <p:spPr>
          <a:xfrm>
            <a:off x="6524628" y="349885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24628" y="2498718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381488" y="71414"/>
            <a:ext cx="3386134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400" b="1" dirty="0">
                <a:latin typeface="+mj-lt"/>
                <a:ea typeface="+mj-ea"/>
                <a:cs typeface="+mj-cs"/>
              </a:rPr>
              <a:t>المكتب الهندسي لإدارة المشاريع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334057" y="1500174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2334057" y="3429000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مستطيل 10"/>
          <p:cNvSpPr/>
          <p:nvPr/>
        </p:nvSpPr>
        <p:spPr>
          <a:xfrm>
            <a:off x="4881554" y="2928934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881554" y="928670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952992" y="100010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881554" y="1928802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5024430" y="2000240"/>
            <a:ext cx="1500198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الإنشائي</a:t>
            </a:r>
          </a:p>
        </p:txBody>
      </p:sp>
      <p:sp>
        <p:nvSpPr>
          <p:cNvPr id="23" name="مستطيل 22"/>
          <p:cNvSpPr/>
          <p:nvPr/>
        </p:nvSpPr>
        <p:spPr>
          <a:xfrm>
            <a:off x="4881554" y="5929330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4" name="عنوان فرعي 2"/>
          <p:cNvSpPr txBox="1">
            <a:spLocks/>
          </p:cNvSpPr>
          <p:nvPr/>
        </p:nvSpPr>
        <p:spPr>
          <a:xfrm>
            <a:off x="4881554" y="6000768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الاتصالات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4881554" y="4929198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6" name="عنوان فرعي 2"/>
          <p:cNvSpPr txBox="1">
            <a:spLocks/>
          </p:cNvSpPr>
          <p:nvPr/>
        </p:nvSpPr>
        <p:spPr>
          <a:xfrm>
            <a:off x="4881554" y="500063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</a:t>
            </a:r>
            <a:r>
              <a:rPr lang="ar-LY" sz="2000" dirty="0" err="1">
                <a:cs typeface="+mj-cs"/>
              </a:rPr>
              <a:t>المكانيكي</a:t>
            </a:r>
            <a:endParaRPr lang="ar-LY" sz="2000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4881554" y="3929066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881554" y="4000504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الكهربائي</a:t>
            </a:r>
          </a:p>
        </p:txBody>
      </p:sp>
      <p:sp>
        <p:nvSpPr>
          <p:cNvPr id="31" name="مستطيل 30"/>
          <p:cNvSpPr/>
          <p:nvPr/>
        </p:nvSpPr>
        <p:spPr>
          <a:xfrm>
            <a:off x="2133486" y="5421714"/>
            <a:ext cx="1557097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2334057" y="3571876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2334057" y="1714488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2476139" y="3000372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53256" y="795318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53256" y="78579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58" name="مستطيل 57"/>
          <p:cNvSpPr/>
          <p:nvPr/>
        </p:nvSpPr>
        <p:spPr>
          <a:xfrm>
            <a:off x="6953256" y="5795978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9" name="عنوان فرعي 2"/>
          <p:cNvSpPr txBox="1">
            <a:spLocks/>
          </p:cNvSpPr>
          <p:nvPr/>
        </p:nvSpPr>
        <p:spPr>
          <a:xfrm>
            <a:off x="6953256" y="578645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0" name="مستطيل 59"/>
          <p:cNvSpPr/>
          <p:nvPr/>
        </p:nvSpPr>
        <p:spPr>
          <a:xfrm>
            <a:off x="6953256" y="4795846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1" name="عنوان فرعي 2"/>
          <p:cNvSpPr txBox="1">
            <a:spLocks/>
          </p:cNvSpPr>
          <p:nvPr/>
        </p:nvSpPr>
        <p:spPr>
          <a:xfrm>
            <a:off x="6953256" y="4786322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53256" y="3795714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53256" y="37861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4" name="مستطيل 63"/>
          <p:cNvSpPr/>
          <p:nvPr/>
        </p:nvSpPr>
        <p:spPr>
          <a:xfrm>
            <a:off x="6953256" y="2795582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5" name="عنوان فرعي 2"/>
          <p:cNvSpPr txBox="1">
            <a:spLocks/>
          </p:cNvSpPr>
          <p:nvPr/>
        </p:nvSpPr>
        <p:spPr>
          <a:xfrm>
            <a:off x="6953256" y="2786058"/>
            <a:ext cx="928694" cy="57150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53256" y="1795450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53256" y="1785926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24628" y="1498586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24628" y="1071546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كسهم مستقيم 74"/>
          <p:cNvCxnSpPr/>
          <p:nvPr/>
        </p:nvCxnSpPr>
        <p:spPr>
          <a:xfrm flipV="1">
            <a:off x="6524628" y="6064270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 flipV="1">
            <a:off x="6524628" y="5072074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24628" y="4071942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رابط كسهم مستقيم 77"/>
          <p:cNvCxnSpPr/>
          <p:nvPr/>
        </p:nvCxnSpPr>
        <p:spPr>
          <a:xfrm flipV="1">
            <a:off x="6524628" y="30638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24628" y="2071678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رابط كسهم مستقيم 79"/>
          <p:cNvCxnSpPr/>
          <p:nvPr/>
        </p:nvCxnSpPr>
        <p:spPr>
          <a:xfrm>
            <a:off x="6524628" y="6500834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كسهم مستقيم 80"/>
          <p:cNvCxnSpPr/>
          <p:nvPr/>
        </p:nvCxnSpPr>
        <p:spPr>
          <a:xfrm>
            <a:off x="6524628" y="5499114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24628" y="4498982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كسهم مستقيم 82"/>
          <p:cNvCxnSpPr/>
          <p:nvPr/>
        </p:nvCxnSpPr>
        <p:spPr>
          <a:xfrm>
            <a:off x="6524628" y="349885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24628" y="2498718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عنوان فرعي 2"/>
          <p:cNvSpPr txBox="1">
            <a:spLocks/>
          </p:cNvSpPr>
          <p:nvPr/>
        </p:nvSpPr>
        <p:spPr>
          <a:xfrm>
            <a:off x="5095868" y="3000372"/>
            <a:ext cx="135732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الصحي</a:t>
            </a:r>
          </a:p>
        </p:txBody>
      </p:sp>
      <p:sp>
        <p:nvSpPr>
          <p:cNvPr id="72" name="عنوان فرعي 2"/>
          <p:cNvSpPr txBox="1">
            <a:spLocks/>
          </p:cNvSpPr>
          <p:nvPr/>
        </p:nvSpPr>
        <p:spPr>
          <a:xfrm>
            <a:off x="2118949" y="5468440"/>
            <a:ext cx="1571635" cy="5841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SA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موظف المشتريات 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2834088" y="209501"/>
            <a:ext cx="5026817" cy="8572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800" b="1" dirty="0">
                <a:latin typeface="+mj-lt"/>
                <a:ea typeface="+mj-ea"/>
                <a:cs typeface="+mj-cs"/>
              </a:rPr>
              <a:t>المكتب الهندسي لإدارة المشاريع الهندسية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3058691" y="2428868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3058691" y="4357694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722016" y="1585895"/>
            <a:ext cx="1783562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722016" y="1657333"/>
            <a:ext cx="178356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720021" y="2938454"/>
            <a:ext cx="1783562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4720021" y="3009892"/>
            <a:ext cx="178356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المدني</a:t>
            </a:r>
          </a:p>
        </p:txBody>
      </p:sp>
      <p:sp>
        <p:nvSpPr>
          <p:cNvPr id="27" name="مستطيل 26"/>
          <p:cNvSpPr/>
          <p:nvPr/>
        </p:nvSpPr>
        <p:spPr>
          <a:xfrm>
            <a:off x="4722017" y="4424366"/>
            <a:ext cx="1783561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719628" y="4495804"/>
            <a:ext cx="1785950" cy="571504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الكهروميكانيكي</a:t>
            </a:r>
          </a:p>
        </p:txBody>
      </p:sp>
      <p:sp>
        <p:nvSpPr>
          <p:cNvPr id="30" name="مستطيل 29"/>
          <p:cNvSpPr/>
          <p:nvPr/>
        </p:nvSpPr>
        <p:spPr>
          <a:xfrm>
            <a:off x="640220" y="3960027"/>
            <a:ext cx="1728847" cy="743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1" name="مستطيل 30"/>
          <p:cNvSpPr/>
          <p:nvPr/>
        </p:nvSpPr>
        <p:spPr>
          <a:xfrm>
            <a:off x="629446" y="5356231"/>
            <a:ext cx="1729642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2" name="عنوان فرعي 2"/>
          <p:cNvSpPr txBox="1">
            <a:spLocks/>
          </p:cNvSpPr>
          <p:nvPr/>
        </p:nvSpPr>
        <p:spPr>
          <a:xfrm>
            <a:off x="629445" y="5427669"/>
            <a:ext cx="1729643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3" name="عنوان فرعي 2"/>
          <p:cNvSpPr txBox="1">
            <a:spLocks/>
          </p:cNvSpPr>
          <p:nvPr/>
        </p:nvSpPr>
        <p:spPr>
          <a:xfrm>
            <a:off x="630241" y="4081867"/>
            <a:ext cx="1728847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3058691" y="4500570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3058691" y="2643182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3200773" y="3929066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34206" y="1452543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34206" y="1443019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34206" y="4291014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34206" y="42814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32211" y="2805102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32211" y="2795578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05578" y="2155811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05578" y="1728771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05578" y="4567242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03583" y="3081330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05578" y="4994282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03583" y="350837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381488" y="71414"/>
            <a:ext cx="3386134" cy="642942"/>
          </a:xfrm>
        </p:spPr>
        <p:txBody>
          <a:bodyPr>
            <a:normAutofit/>
          </a:bodyPr>
          <a:lstStyle/>
          <a:p>
            <a:r>
              <a:rPr lang="ar-LY" sz="2400" b="1" dirty="0"/>
              <a:t>المكتب الهندسي لإدارة المشاريع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6213476" y="2536817"/>
            <a:ext cx="1430348" cy="106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" name="مستطيل 5"/>
          <p:cNvSpPr/>
          <p:nvPr/>
        </p:nvSpPr>
        <p:spPr>
          <a:xfrm>
            <a:off x="8953520" y="2428868"/>
            <a:ext cx="1357322" cy="4143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8" name="مستطيل 7"/>
          <p:cNvSpPr/>
          <p:nvPr/>
        </p:nvSpPr>
        <p:spPr>
          <a:xfrm>
            <a:off x="6810380" y="1214422"/>
            <a:ext cx="1357322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عنوان فرعي 2"/>
          <p:cNvSpPr txBox="1">
            <a:spLocks/>
          </p:cNvSpPr>
          <p:nvPr/>
        </p:nvSpPr>
        <p:spPr>
          <a:xfrm>
            <a:off x="4585484" y="3067044"/>
            <a:ext cx="86678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المدير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4371964" y="2757473"/>
            <a:ext cx="1366846" cy="11001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3" name="عنوان فرعي 2"/>
          <p:cNvSpPr txBox="1">
            <a:spLocks/>
          </p:cNvSpPr>
          <p:nvPr/>
        </p:nvSpPr>
        <p:spPr>
          <a:xfrm>
            <a:off x="2157386" y="5857892"/>
            <a:ext cx="1652598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المشتريات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1809720" y="5715016"/>
            <a:ext cx="2366978" cy="85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5" name="عنوان فرعي 2"/>
          <p:cNvSpPr txBox="1">
            <a:spLocks/>
          </p:cNvSpPr>
          <p:nvPr/>
        </p:nvSpPr>
        <p:spPr>
          <a:xfrm>
            <a:off x="3167042" y="4500570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المالي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2876528" y="4357694"/>
            <a:ext cx="1571636" cy="85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8" name="مستطيل 17"/>
          <p:cNvSpPr/>
          <p:nvPr/>
        </p:nvSpPr>
        <p:spPr>
          <a:xfrm>
            <a:off x="5248268" y="4357694"/>
            <a:ext cx="1347798" cy="642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cxnSp>
        <p:nvCxnSpPr>
          <p:cNvPr id="50" name="رابط مستقيم 49"/>
          <p:cNvCxnSpPr/>
          <p:nvPr/>
        </p:nvCxnSpPr>
        <p:spPr>
          <a:xfrm rot="5400000" flipH="1" flipV="1">
            <a:off x="2559422" y="3035694"/>
            <a:ext cx="2643206" cy="7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كسهم مستقيم 51"/>
          <p:cNvCxnSpPr/>
          <p:nvPr/>
        </p:nvCxnSpPr>
        <p:spPr>
          <a:xfrm>
            <a:off x="3881422" y="1712900"/>
            <a:ext cx="2928958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رابط كسهم مستقيم 58"/>
          <p:cNvCxnSpPr>
            <a:cxnSpLocks/>
          </p:cNvCxnSpPr>
          <p:nvPr/>
        </p:nvCxnSpPr>
        <p:spPr>
          <a:xfrm flipH="1">
            <a:off x="5729286" y="3306762"/>
            <a:ext cx="49689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مستقيم 64"/>
          <p:cNvCxnSpPr>
            <a:cxnSpLocks/>
          </p:cNvCxnSpPr>
          <p:nvPr/>
        </p:nvCxnSpPr>
        <p:spPr>
          <a:xfrm flipH="1">
            <a:off x="4159490" y="2642697"/>
            <a:ext cx="20478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كسهم مستقيم 67"/>
          <p:cNvCxnSpPr/>
          <p:nvPr/>
        </p:nvCxnSpPr>
        <p:spPr>
          <a:xfrm rot="5400000">
            <a:off x="3309124" y="3500438"/>
            <a:ext cx="1715306" cy="7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مستقيم 72"/>
          <p:cNvCxnSpPr/>
          <p:nvPr/>
        </p:nvCxnSpPr>
        <p:spPr>
          <a:xfrm rot="5400000" flipH="1" flipV="1">
            <a:off x="24564" y="3571876"/>
            <a:ext cx="4285486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>
            <a:off x="2166910" y="1427148"/>
            <a:ext cx="464347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 rot="10800000">
            <a:off x="4167174" y="6284931"/>
            <a:ext cx="4786346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رابط كسهم مستقيم 87"/>
          <p:cNvCxnSpPr/>
          <p:nvPr/>
        </p:nvCxnSpPr>
        <p:spPr>
          <a:xfrm>
            <a:off x="4167174" y="5999179"/>
            <a:ext cx="478634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رابط كسهم مستقيم 101"/>
          <p:cNvCxnSpPr>
            <a:cxnSpLocks/>
            <a:stCxn id="4" idx="3"/>
          </p:cNvCxnSpPr>
          <p:nvPr/>
        </p:nvCxnSpPr>
        <p:spPr>
          <a:xfrm>
            <a:off x="7643824" y="3067045"/>
            <a:ext cx="1381134" cy="27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رابط مستقيم 103"/>
          <p:cNvCxnSpPr>
            <a:cxnSpLocks/>
          </p:cNvCxnSpPr>
          <p:nvPr/>
        </p:nvCxnSpPr>
        <p:spPr>
          <a:xfrm flipH="1">
            <a:off x="7881156" y="1929596"/>
            <a:ext cx="794" cy="1151339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رابط مستقيم 115"/>
          <p:cNvCxnSpPr>
            <a:cxnSpLocks/>
          </p:cNvCxnSpPr>
          <p:nvPr/>
        </p:nvCxnSpPr>
        <p:spPr>
          <a:xfrm>
            <a:off x="7308857" y="3614728"/>
            <a:ext cx="796" cy="11001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رابط كسهم مستقيم 117"/>
          <p:cNvCxnSpPr/>
          <p:nvPr/>
        </p:nvCxnSpPr>
        <p:spPr>
          <a:xfrm>
            <a:off x="7310446" y="4714884"/>
            <a:ext cx="164307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رابط مستقيم 119"/>
          <p:cNvCxnSpPr/>
          <p:nvPr/>
        </p:nvCxnSpPr>
        <p:spPr>
          <a:xfrm rot="10800000">
            <a:off x="6596066" y="4713295"/>
            <a:ext cx="71438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رابط كسهم مستقيم 126"/>
          <p:cNvCxnSpPr>
            <a:cxnSpLocks/>
          </p:cNvCxnSpPr>
          <p:nvPr/>
        </p:nvCxnSpPr>
        <p:spPr>
          <a:xfrm rot="10800000">
            <a:off x="4452926" y="4714884"/>
            <a:ext cx="785818" cy="158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عنوان فرعي 2"/>
          <p:cNvSpPr txBox="1">
            <a:spLocks/>
          </p:cNvSpPr>
          <p:nvPr/>
        </p:nvSpPr>
        <p:spPr>
          <a:xfrm>
            <a:off x="9024958" y="3359696"/>
            <a:ext cx="1357322" cy="192669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المعارض 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المحلات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المصانع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الورش</a:t>
            </a:r>
          </a:p>
        </p:txBody>
      </p:sp>
      <p:sp>
        <p:nvSpPr>
          <p:cNvPr id="151" name="عنوان فرعي 2"/>
          <p:cNvSpPr txBox="1">
            <a:spLocks/>
          </p:cNvSpPr>
          <p:nvPr/>
        </p:nvSpPr>
        <p:spPr>
          <a:xfrm>
            <a:off x="6953256" y="1285860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الفني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52" name="عنوان فرعي 2"/>
          <p:cNvSpPr txBox="1">
            <a:spLocks/>
          </p:cNvSpPr>
          <p:nvPr/>
        </p:nvSpPr>
        <p:spPr>
          <a:xfrm>
            <a:off x="5381620" y="4429132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الزبون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39" name="رابط كسهم مستقيم 38"/>
          <p:cNvCxnSpPr>
            <a:cxnSpLocks/>
          </p:cNvCxnSpPr>
          <p:nvPr/>
        </p:nvCxnSpPr>
        <p:spPr>
          <a:xfrm flipV="1">
            <a:off x="7239802" y="1929596"/>
            <a:ext cx="0" cy="60563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 rot="5400000">
            <a:off x="3488910" y="5465380"/>
            <a:ext cx="49927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عنوان فرعي 2"/>
          <p:cNvSpPr txBox="1">
            <a:spLocks/>
          </p:cNvSpPr>
          <p:nvPr/>
        </p:nvSpPr>
        <p:spPr>
          <a:xfrm>
            <a:off x="6238876" y="2641594"/>
            <a:ext cx="1357322" cy="107315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المهندس 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الصحي</a:t>
            </a:r>
          </a:p>
        </p:txBody>
      </p:sp>
      <p:cxnSp>
        <p:nvCxnSpPr>
          <p:cNvPr id="91" name="رابط كسهم مستقيم 90"/>
          <p:cNvCxnSpPr/>
          <p:nvPr/>
        </p:nvCxnSpPr>
        <p:spPr>
          <a:xfrm rot="5400000">
            <a:off x="5273668" y="4107661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59AF52-D261-4B53-89BC-36729FA9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0238"/>
              </p:ext>
            </p:extLst>
          </p:nvPr>
        </p:nvGraphicFramePr>
        <p:xfrm>
          <a:off x="-2" y="1"/>
          <a:ext cx="12192002" cy="68580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657371">
                  <a:extLst>
                    <a:ext uri="{9D8B030D-6E8A-4147-A177-3AD203B41FA5}">
                      <a16:colId xmlns:a16="http://schemas.microsoft.com/office/drawing/2014/main" val="195117234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42992383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181347205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967788989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25294590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046102823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3122554884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4169053435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2904244060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1781451597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3600200983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992355741"/>
                    </a:ext>
                  </a:extLst>
                </a:gridCol>
                <a:gridCol w="692814">
                  <a:extLst>
                    <a:ext uri="{9D8B030D-6E8A-4147-A177-3AD203B41FA5}">
                      <a16:colId xmlns:a16="http://schemas.microsoft.com/office/drawing/2014/main" val="2084399418"/>
                    </a:ext>
                  </a:extLst>
                </a:gridCol>
              </a:tblGrid>
              <a:tr h="824670">
                <a:tc rowSpan="2"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المراحل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 gridSpan="12"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64665" algn="l"/>
                        </a:tabLst>
                      </a:pPr>
                      <a:r>
                        <a:rPr lang="ar-SA" sz="1500" dirty="0">
                          <a:effectLst/>
                        </a:rPr>
                        <a:t>الأسبوع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51745"/>
                  </a:ext>
                </a:extLst>
              </a:tr>
              <a:tr h="85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(1)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(2)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(4)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(5)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(6)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(7)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(8)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(9)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72992043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التخطيط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3339264666"/>
                  </a:ext>
                </a:extLst>
              </a:tr>
              <a:tr h="86752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تحديد المتطلبات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334397828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التحليل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513949543"/>
                  </a:ext>
                </a:extLst>
              </a:tr>
              <a:tr h="86752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التصميم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643802763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التنفيذ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102811251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الاختبار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211645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4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7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338</Words>
  <Application>Microsoft Office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المكتب الهندسي لإدارة المشاريع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Suliman Algaramanli</dc:creator>
  <cp:lastModifiedBy>Suliman Algaramanli</cp:lastModifiedBy>
  <cp:revision>54</cp:revision>
  <dcterms:created xsi:type="dcterms:W3CDTF">2024-05-04T19:51:56Z</dcterms:created>
  <dcterms:modified xsi:type="dcterms:W3CDTF">2024-05-11T13:37:44Z</dcterms:modified>
</cp:coreProperties>
</file>