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83" r:id="rId4"/>
    <p:sldId id="262" r:id="rId5"/>
    <p:sldId id="281" r:id="rId6"/>
    <p:sldId id="264" r:id="rId7"/>
    <p:sldId id="285" r:id="rId8"/>
    <p:sldId id="286" r:id="rId9"/>
    <p:sldId id="269" r:id="rId10"/>
    <p:sldId id="265" r:id="rId11"/>
    <p:sldId id="288" r:id="rId12"/>
    <p:sldId id="263" r:id="rId13"/>
    <p:sldId id="301" r:id="rId14"/>
    <p:sldId id="272" r:id="rId15"/>
    <p:sldId id="290" r:id="rId16"/>
    <p:sldId id="289" r:id="rId17"/>
    <p:sldId id="291" r:id="rId18"/>
    <p:sldId id="302" r:id="rId19"/>
    <p:sldId id="306" r:id="rId20"/>
    <p:sldId id="307" r:id="rId21"/>
    <p:sldId id="261" r:id="rId22"/>
    <p:sldId id="304" r:id="rId23"/>
    <p:sldId id="303" r:id="rId24"/>
    <p:sldId id="305" r:id="rId25"/>
    <p:sldId id="275"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74" userDrawn="1">
          <p15:clr>
            <a:srgbClr val="A4A3A4"/>
          </p15:clr>
        </p15:guide>
        <p15:guide id="4" orient="horz" pos="353" userDrawn="1">
          <p15:clr>
            <a:srgbClr val="A4A3A4"/>
          </p15:clr>
        </p15:guide>
        <p15:guide id="5" orient="horz" pos="794" userDrawn="1">
          <p15:clr>
            <a:srgbClr val="A4A3A4"/>
          </p15:clr>
        </p15:guide>
        <p15:guide id="6" pos="7469" userDrawn="1">
          <p15:clr>
            <a:srgbClr val="A4A3A4"/>
          </p15:clr>
        </p15:guide>
        <p15:guide id="7" pos="2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E7D"/>
    <a:srgbClr val="FFFFFF"/>
    <a:srgbClr val="9DCBDB"/>
    <a:srgbClr val="5890B6"/>
    <a:srgbClr val="2E75B6"/>
    <a:srgbClr val="424C6D"/>
    <a:srgbClr val="E5B3A6"/>
    <a:srgbClr val="F0F7FA"/>
    <a:srgbClr val="F8F8F8"/>
    <a:srgbClr val="F6F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75" d="100"/>
          <a:sy n="75" d="100"/>
        </p:scale>
        <p:origin x="546" y="930"/>
      </p:cViewPr>
      <p:guideLst>
        <p:guide orient="horz" pos="2160"/>
        <p:guide pos="3840"/>
        <p:guide orient="horz" pos="3974"/>
        <p:guide orient="horz" pos="353"/>
        <p:guide orient="horz" pos="794"/>
        <p:guide pos="7469"/>
        <p:guide pos="21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8.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2" name="任意多边形: 形状 11"/>
          <p:cNvSpPr/>
          <p:nvPr userDrawn="1"/>
        </p:nvSpPr>
        <p:spPr>
          <a:xfrm rot="13730817">
            <a:off x="10109687" y="2553380"/>
            <a:ext cx="372955" cy="5361683"/>
          </a:xfrm>
          <a:custGeom>
            <a:avLst/>
            <a:gdLst>
              <a:gd name="connsiteX0" fmla="*/ 372955 w 372955"/>
              <a:gd name="connsiteY0" fmla="*/ 5361683 h 5361683"/>
              <a:gd name="connsiteX1" fmla="*/ 0 w 372955"/>
              <a:gd name="connsiteY1" fmla="*/ 5035725 h 5361683"/>
              <a:gd name="connsiteX2" fmla="*/ 0 w 372955"/>
              <a:gd name="connsiteY2" fmla="*/ 426728 h 5361683"/>
              <a:gd name="connsiteX3" fmla="*/ 372955 w 372955"/>
              <a:gd name="connsiteY3" fmla="*/ 0 h 5361683"/>
            </a:gdLst>
            <a:ahLst/>
            <a:cxnLst>
              <a:cxn ang="0">
                <a:pos x="connsiteX0" y="connsiteY0"/>
              </a:cxn>
              <a:cxn ang="0">
                <a:pos x="connsiteX1" y="connsiteY1"/>
              </a:cxn>
              <a:cxn ang="0">
                <a:pos x="connsiteX2" y="connsiteY2"/>
              </a:cxn>
              <a:cxn ang="0">
                <a:pos x="connsiteX3" y="connsiteY3"/>
              </a:cxn>
            </a:cxnLst>
            <a:rect l="l" t="t" r="r" b="b"/>
            <a:pathLst>
              <a:path w="372955" h="5361683">
                <a:moveTo>
                  <a:pt x="372955" y="5361683"/>
                </a:moveTo>
                <a:lnTo>
                  <a:pt x="0" y="5035725"/>
                </a:lnTo>
                <a:lnTo>
                  <a:pt x="0" y="426728"/>
                </a:lnTo>
                <a:lnTo>
                  <a:pt x="372955" y="0"/>
                </a:lnTo>
                <a:close/>
              </a:path>
            </a:pathLst>
          </a:cu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rot="2930817">
            <a:off x="1712199" y="-1058352"/>
            <a:ext cx="372955" cy="5369229"/>
          </a:xfrm>
          <a:custGeom>
            <a:avLst/>
            <a:gdLst>
              <a:gd name="connsiteX0" fmla="*/ 372955 w 372955"/>
              <a:gd name="connsiteY0" fmla="*/ 0 h 5369229"/>
              <a:gd name="connsiteX1" fmla="*/ 372955 w 372955"/>
              <a:gd name="connsiteY1" fmla="*/ 5369229 h 5369229"/>
              <a:gd name="connsiteX2" fmla="*/ 0 w 372955"/>
              <a:gd name="connsiteY2" fmla="*/ 5043271 h 5369229"/>
              <a:gd name="connsiteX3" fmla="*/ 0 w 372955"/>
              <a:gd name="connsiteY3" fmla="*/ 426729 h 5369229"/>
            </a:gdLst>
            <a:ahLst/>
            <a:cxnLst>
              <a:cxn ang="0">
                <a:pos x="connsiteX0" y="connsiteY0"/>
              </a:cxn>
              <a:cxn ang="0">
                <a:pos x="connsiteX1" y="connsiteY1"/>
              </a:cxn>
              <a:cxn ang="0">
                <a:pos x="connsiteX2" y="connsiteY2"/>
              </a:cxn>
              <a:cxn ang="0">
                <a:pos x="connsiteX3" y="connsiteY3"/>
              </a:cxn>
            </a:cxnLst>
            <a:rect l="l" t="t" r="r" b="b"/>
            <a:pathLst>
              <a:path w="372955" h="5369229">
                <a:moveTo>
                  <a:pt x="372955" y="0"/>
                </a:moveTo>
                <a:lnTo>
                  <a:pt x="372955" y="5369229"/>
                </a:lnTo>
                <a:lnTo>
                  <a:pt x="0" y="5043271"/>
                </a:lnTo>
                <a:lnTo>
                  <a:pt x="0" y="426729"/>
                </a:lnTo>
                <a:close/>
              </a:path>
            </a:pathLst>
          </a:cu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5400000">
            <a:off x="234893" y="-234893"/>
            <a:ext cx="2701255" cy="3171042"/>
          </a:xfrm>
          <a:prstGeom prst="triangle">
            <a:avLst>
              <a:gd name="adj" fmla="val 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16200000">
            <a:off x="9261534" y="3921851"/>
            <a:ext cx="2701255" cy="3171042"/>
          </a:xfrm>
          <a:prstGeom prst="triangle">
            <a:avLst>
              <a:gd name="adj" fmla="val 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60400" y="336550"/>
            <a:ext cx="10871200" cy="6184900"/>
          </a:xfrm>
          <a:prstGeom prst="rect">
            <a:avLst/>
          </a:prstGeom>
          <a:solidFill>
            <a:srgbClr val="F0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6200000">
            <a:off x="10241882" y="4902200"/>
            <a:ext cx="1701800" cy="2209800"/>
          </a:xfrm>
          <a:prstGeom prst="triangle">
            <a:avLst>
              <a:gd name="adj" fmla="val 0"/>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5400000">
            <a:off x="254000" y="-254000"/>
            <a:ext cx="1701800" cy="2209800"/>
          </a:xfrm>
          <a:prstGeom prst="triangle">
            <a:avLst>
              <a:gd name="adj" fmla="val 0"/>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2" name="任意多边形: 形状 11"/>
          <p:cNvSpPr/>
          <p:nvPr userDrawn="1"/>
        </p:nvSpPr>
        <p:spPr>
          <a:xfrm rot="13730817">
            <a:off x="10109687" y="2553380"/>
            <a:ext cx="372955" cy="5361683"/>
          </a:xfrm>
          <a:custGeom>
            <a:avLst/>
            <a:gdLst>
              <a:gd name="connsiteX0" fmla="*/ 372955 w 372955"/>
              <a:gd name="connsiteY0" fmla="*/ 5361683 h 5361683"/>
              <a:gd name="connsiteX1" fmla="*/ 0 w 372955"/>
              <a:gd name="connsiteY1" fmla="*/ 5035725 h 5361683"/>
              <a:gd name="connsiteX2" fmla="*/ 0 w 372955"/>
              <a:gd name="connsiteY2" fmla="*/ 426728 h 5361683"/>
              <a:gd name="connsiteX3" fmla="*/ 372955 w 372955"/>
              <a:gd name="connsiteY3" fmla="*/ 0 h 5361683"/>
            </a:gdLst>
            <a:ahLst/>
            <a:cxnLst>
              <a:cxn ang="0">
                <a:pos x="connsiteX0" y="connsiteY0"/>
              </a:cxn>
              <a:cxn ang="0">
                <a:pos x="connsiteX1" y="connsiteY1"/>
              </a:cxn>
              <a:cxn ang="0">
                <a:pos x="connsiteX2" y="connsiteY2"/>
              </a:cxn>
              <a:cxn ang="0">
                <a:pos x="connsiteX3" y="connsiteY3"/>
              </a:cxn>
            </a:cxnLst>
            <a:rect l="l" t="t" r="r" b="b"/>
            <a:pathLst>
              <a:path w="372955" h="5361683">
                <a:moveTo>
                  <a:pt x="372955" y="5361683"/>
                </a:moveTo>
                <a:lnTo>
                  <a:pt x="0" y="5035725"/>
                </a:lnTo>
                <a:lnTo>
                  <a:pt x="0" y="426728"/>
                </a:lnTo>
                <a:lnTo>
                  <a:pt x="372955" y="0"/>
                </a:lnTo>
                <a:close/>
              </a:path>
            </a:pathLst>
          </a:cu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rot="2930817">
            <a:off x="1712199" y="-1058352"/>
            <a:ext cx="372955" cy="5369229"/>
          </a:xfrm>
          <a:custGeom>
            <a:avLst/>
            <a:gdLst>
              <a:gd name="connsiteX0" fmla="*/ 372955 w 372955"/>
              <a:gd name="connsiteY0" fmla="*/ 0 h 5369229"/>
              <a:gd name="connsiteX1" fmla="*/ 372955 w 372955"/>
              <a:gd name="connsiteY1" fmla="*/ 5369229 h 5369229"/>
              <a:gd name="connsiteX2" fmla="*/ 0 w 372955"/>
              <a:gd name="connsiteY2" fmla="*/ 5043271 h 5369229"/>
              <a:gd name="connsiteX3" fmla="*/ 0 w 372955"/>
              <a:gd name="connsiteY3" fmla="*/ 426729 h 5369229"/>
            </a:gdLst>
            <a:ahLst/>
            <a:cxnLst>
              <a:cxn ang="0">
                <a:pos x="connsiteX0" y="connsiteY0"/>
              </a:cxn>
              <a:cxn ang="0">
                <a:pos x="connsiteX1" y="connsiteY1"/>
              </a:cxn>
              <a:cxn ang="0">
                <a:pos x="connsiteX2" y="connsiteY2"/>
              </a:cxn>
              <a:cxn ang="0">
                <a:pos x="connsiteX3" y="connsiteY3"/>
              </a:cxn>
            </a:cxnLst>
            <a:rect l="l" t="t" r="r" b="b"/>
            <a:pathLst>
              <a:path w="372955" h="5369229">
                <a:moveTo>
                  <a:pt x="372955" y="0"/>
                </a:moveTo>
                <a:lnTo>
                  <a:pt x="372955" y="5369229"/>
                </a:lnTo>
                <a:lnTo>
                  <a:pt x="0" y="5043271"/>
                </a:lnTo>
                <a:lnTo>
                  <a:pt x="0" y="426729"/>
                </a:lnTo>
                <a:close/>
              </a:path>
            </a:pathLst>
          </a:cu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5400000">
            <a:off x="234893" y="-234893"/>
            <a:ext cx="2701255" cy="3171042"/>
          </a:xfrm>
          <a:prstGeom prst="triangle">
            <a:avLst>
              <a:gd name="adj" fmla="val 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rot="16200000">
            <a:off x="9261534" y="3921851"/>
            <a:ext cx="2701255" cy="3171042"/>
          </a:xfrm>
          <a:prstGeom prst="triangle">
            <a:avLst>
              <a:gd name="adj" fmla="val 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93548" y="204343"/>
            <a:ext cx="11804904" cy="6449314"/>
          </a:xfrm>
          <a:prstGeom prst="rect">
            <a:avLst/>
          </a:prstGeom>
          <a:solidFill>
            <a:srgbClr val="F0F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16200000">
            <a:off x="10800010" y="5466010"/>
            <a:ext cx="1211212" cy="1572768"/>
          </a:xfrm>
          <a:prstGeom prst="triangle">
            <a:avLst>
              <a:gd name="adj" fmla="val 0"/>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5400000">
            <a:off x="180778" y="-180778"/>
            <a:ext cx="1211212" cy="1572768"/>
          </a:xfrm>
          <a:prstGeom prst="triangle">
            <a:avLst>
              <a:gd name="adj" fmla="val 0"/>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30749" y="4397042"/>
            <a:ext cx="2730500" cy="457200"/>
            <a:chOff x="5016500" y="4318000"/>
            <a:chExt cx="2730500" cy="457200"/>
          </a:xfrm>
        </p:grpSpPr>
        <p:sp>
          <p:nvSpPr>
            <p:cNvPr id="7" name="矩形: 圆角 6"/>
            <p:cNvSpPr/>
            <p:nvPr/>
          </p:nvSpPr>
          <p:spPr>
            <a:xfrm>
              <a:off x="5016500" y="4318000"/>
              <a:ext cx="2730500" cy="457200"/>
            </a:xfrm>
            <a:prstGeom prst="roundRect">
              <a:avLst>
                <a:gd name="adj" fmla="val 5000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890B6"/>
                </a:solidFill>
                <a:cs typeface="+mn-ea"/>
                <a:sym typeface="+mn-lt"/>
              </a:endParaRPr>
            </a:p>
          </p:txBody>
        </p:sp>
        <p:sp>
          <p:nvSpPr>
            <p:cNvPr id="8" name="文本框 7"/>
            <p:cNvSpPr txBox="1"/>
            <p:nvPr/>
          </p:nvSpPr>
          <p:spPr>
            <a:xfrm>
              <a:off x="5592769" y="4377323"/>
              <a:ext cx="1577975" cy="337185"/>
            </a:xfrm>
            <a:prstGeom prst="rect">
              <a:avLst/>
            </a:prstGeom>
            <a:noFill/>
          </p:spPr>
          <p:txBody>
            <a:bodyPr wrap="none" rtlCol="0">
              <a:spAutoFit/>
            </a:bodyPr>
            <a:lstStyle/>
            <a:p>
              <a:pPr algn="ctr"/>
              <a:r>
                <a:rPr lang="fi-FI" sz="1600" dirty="0">
                  <a:solidFill>
                    <a:schemeClr val="bg1"/>
                  </a:solidFill>
                  <a:sym typeface="+mn-ea"/>
                </a:rPr>
                <a:t>GROUP NO.</a:t>
              </a:r>
              <a:r>
                <a:rPr lang="en-US" altLang="fi-FI" sz="1600" dirty="0">
                  <a:solidFill>
                    <a:schemeClr val="bg1"/>
                  </a:solidFill>
                  <a:sym typeface="+mn-ea"/>
                </a:rPr>
                <a:t>17</a:t>
              </a:r>
              <a:endParaRPr lang="en-US" altLang="fi-FI" sz="1600" spc="200" dirty="0">
                <a:solidFill>
                  <a:schemeClr val="bg1"/>
                </a:solidFill>
                <a:cs typeface="+mn-ea"/>
                <a:sym typeface="+mn-ea"/>
              </a:endParaRPr>
            </a:p>
          </p:txBody>
        </p:sp>
      </p:grpSp>
      <p:sp>
        <p:nvSpPr>
          <p:cNvPr id="4" name="文本框 3"/>
          <p:cNvSpPr txBox="1"/>
          <p:nvPr/>
        </p:nvSpPr>
        <p:spPr>
          <a:xfrm>
            <a:off x="2066925" y="1208405"/>
            <a:ext cx="8057515" cy="1855470"/>
          </a:xfrm>
          <a:prstGeom prst="rect">
            <a:avLst/>
          </a:prstGeom>
          <a:noFill/>
        </p:spPr>
        <p:txBody>
          <a:bodyPr wrap="square" rtlCol="0" anchor="ctr">
            <a:no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algn="ctr"/>
            <a:r>
              <a:rPr lang="en-GB" sz="6000" dirty="0">
                <a:latin typeface="Calibri" panose="020F0502020204030204" charset="0"/>
                <a:cs typeface="Calibri" panose="020F0502020204030204" charset="0"/>
                <a:sym typeface="+mn-ea"/>
              </a:rPr>
              <a:t>Special Course in Software Engineering ‘</a:t>
            </a:r>
            <a:r>
              <a:rPr lang="en-US" altLang="en-GB" sz="6000" dirty="0">
                <a:latin typeface="Calibri" panose="020F0502020204030204" charset="0"/>
                <a:cs typeface="Calibri" panose="020F0502020204030204" charset="0"/>
                <a:sym typeface="+mn-ea"/>
              </a:rPr>
              <a:t>2</a:t>
            </a:r>
            <a:r>
              <a:rPr lang="en-GB" sz="6000" dirty="0">
                <a:latin typeface="Calibri" panose="020F0502020204030204" charset="0"/>
                <a:cs typeface="Calibri" panose="020F0502020204030204" charset="0"/>
                <a:sym typeface="+mn-ea"/>
              </a:rPr>
              <a:t>4</a:t>
            </a:r>
            <a:endParaRPr lang="en-GB" altLang="en-US" sz="6000" dirty="0">
              <a:solidFill>
                <a:srgbClr val="5890B6"/>
              </a:solidFill>
              <a:effectLst/>
              <a:latin typeface="Calibri" panose="020F0502020204030204" charset="0"/>
              <a:ea typeface="+mn-ea"/>
              <a:cs typeface="Calibri" panose="020F0502020204030204" charset="0"/>
              <a:sym typeface="+mn-ea"/>
            </a:endParaRPr>
          </a:p>
        </p:txBody>
      </p:sp>
      <p:sp>
        <p:nvSpPr>
          <p:cNvPr id="5" name="文本框 4"/>
          <p:cNvSpPr txBox="1"/>
          <p:nvPr/>
        </p:nvSpPr>
        <p:spPr>
          <a:xfrm>
            <a:off x="2999823" y="3112808"/>
            <a:ext cx="6192355" cy="460375"/>
          </a:xfrm>
          <a:prstGeom prst="rect">
            <a:avLst/>
          </a:prstGeom>
          <a:noFill/>
        </p:spPr>
        <p:txBody>
          <a:bodyPr wrap="square" rtlCol="0">
            <a:spAutoFit/>
          </a:bodyPr>
          <a:lstStyle/>
          <a:p>
            <a:pPr algn="ctr"/>
            <a:r>
              <a:rPr lang="fi-FI" sz="2400" spc="300" dirty="0">
                <a:sym typeface="+mn-ea"/>
              </a:rPr>
              <a:t>MINI-PROJECT PRESENTATION</a:t>
            </a:r>
            <a:endParaRPr lang="zh-CN" altLang="en-US" sz="2400" spc="150" dirty="0">
              <a:solidFill>
                <a:schemeClr val="tx1">
                  <a:lumMod val="65000"/>
                  <a:lumOff val="35000"/>
                </a:schemeClr>
              </a:solidFill>
              <a:cs typeface="+mn-ea"/>
              <a:sym typeface="+mn-lt"/>
            </a:endParaRPr>
          </a:p>
        </p:txBody>
      </p:sp>
      <p:sp>
        <p:nvSpPr>
          <p:cNvPr id="6" name="矩形 5"/>
          <p:cNvSpPr/>
          <p:nvPr/>
        </p:nvSpPr>
        <p:spPr>
          <a:xfrm>
            <a:off x="2412067" y="3622344"/>
            <a:ext cx="7367865" cy="526811"/>
          </a:xfrm>
          <a:prstGeom prst="rect">
            <a:avLst/>
          </a:prstGeom>
        </p:spPr>
        <p:txBody>
          <a:bodyPr wrap="square">
            <a:spAutoFit/>
          </a:bodyPr>
          <a:lstStyle/>
          <a:p>
            <a:pPr algn="ctr">
              <a:lnSpc>
                <a:spcPct val="150000"/>
              </a:lnSpc>
            </a:pPr>
            <a:r>
              <a:rPr lang="en-US" altLang="zh-CN" sz="1000" dirty="0">
                <a:solidFill>
                  <a:schemeClr val="tx1">
                    <a:lumMod val="65000"/>
                    <a:lumOff val="35000"/>
                  </a:schemeClr>
                </a:solidFill>
                <a:cs typeface="+mn-ea"/>
                <a:sym typeface="+mn-lt"/>
              </a:rPr>
              <a:t>Dream what you want to dream; go where you want to go; be what you want to be, because you have only one life and one chance to do all the things you want to do.</a:t>
            </a:r>
            <a:endParaRPr lang="zh-CN" altLang="en-US" sz="1000" dirty="0">
              <a:solidFill>
                <a:schemeClr val="tx1">
                  <a:lumMod val="65000"/>
                  <a:lumOff val="35000"/>
                </a:schemeClr>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4095" y="468630"/>
            <a:ext cx="6096000" cy="398780"/>
          </a:xfrm>
          <a:prstGeom prst="rect">
            <a:avLst/>
          </a:prstGeom>
          <a:noFill/>
        </p:spPr>
        <p:txBody>
          <a:bodyPr wrap="square" rtlCol="0" anchor="t">
            <a:spAutoFit/>
          </a:bodyPr>
          <a:p>
            <a:r>
              <a:rPr lang="zh-CN" altLang="en-US" sz="2000" b="1">
                <a:solidFill>
                  <a:schemeClr val="tx2"/>
                </a:solidFill>
              </a:rPr>
              <a:t>Patient's triglyceride level bar chart</a:t>
            </a:r>
            <a:endParaRPr lang="zh-CN" altLang="en-US" sz="2000" b="1">
              <a:solidFill>
                <a:schemeClr val="tx2"/>
              </a:solidFill>
            </a:endParaRPr>
          </a:p>
        </p:txBody>
      </p:sp>
      <p:pic>
        <p:nvPicPr>
          <p:cNvPr id="3" name="图片 2"/>
          <p:cNvPicPr>
            <a:picLocks noChangeAspect="1"/>
          </p:cNvPicPr>
          <p:nvPr/>
        </p:nvPicPr>
        <p:blipFill>
          <a:blip r:embed="rId1"/>
          <a:srcRect t="5210" r="6809"/>
          <a:stretch>
            <a:fillRect/>
          </a:stretch>
        </p:blipFill>
        <p:spPr>
          <a:xfrm>
            <a:off x="2459355" y="930275"/>
            <a:ext cx="7273925" cy="5549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511214" y="1897449"/>
            <a:ext cx="1169572" cy="1169572"/>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cs typeface="+mn-ea"/>
                <a:sym typeface="+mn-lt"/>
              </a:rPr>
              <a:t>3</a:t>
            </a:r>
            <a:endParaRPr lang="zh-CN" altLang="en-US" sz="5400" dirty="0">
              <a:cs typeface="+mn-ea"/>
              <a:sym typeface="+mn-lt"/>
            </a:endParaRPr>
          </a:p>
        </p:txBody>
      </p:sp>
      <p:sp>
        <p:nvSpPr>
          <p:cNvPr id="3" name="文本框 2"/>
          <p:cNvSpPr txBox="1"/>
          <p:nvPr>
            <p:custDataLst>
              <p:tags r:id="rId1"/>
            </p:custDataLst>
          </p:nvPr>
        </p:nvSpPr>
        <p:spPr>
          <a:xfrm>
            <a:off x="4064819" y="3203167"/>
            <a:ext cx="4062362" cy="90360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en-US" altLang="zh-CN" sz="4400" dirty="0">
                <a:solidFill>
                  <a:schemeClr val="tx2"/>
                </a:solidFill>
                <a:cs typeface="+mn-ea"/>
                <a:sym typeface="+mn-lt"/>
              </a:rPr>
              <a:t>Analysis</a:t>
            </a:r>
            <a:endParaRPr lang="zh-CN" altLang="en-US" sz="4400" b="0" dirty="0">
              <a:solidFill>
                <a:schemeClr val="tx1">
                  <a:lumMod val="65000"/>
                  <a:lumOff val="35000"/>
                </a:schemeClr>
              </a:solidFill>
              <a:latin typeface="+mn-lt"/>
              <a:ea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5941" r="8082"/>
          <a:stretch>
            <a:fillRect/>
          </a:stretch>
        </p:blipFill>
        <p:spPr>
          <a:xfrm>
            <a:off x="1598930" y="1196340"/>
            <a:ext cx="8993505" cy="5229860"/>
          </a:xfrm>
          <a:prstGeom prst="rect">
            <a:avLst/>
          </a:prstGeom>
        </p:spPr>
      </p:pic>
      <p:sp>
        <p:nvSpPr>
          <p:cNvPr id="3" name="文本框 2"/>
          <p:cNvSpPr txBox="1"/>
          <p:nvPr/>
        </p:nvSpPr>
        <p:spPr>
          <a:xfrm>
            <a:off x="2032000" y="383870"/>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rPr>
              <a:t>ANOVA</a:t>
            </a:r>
            <a:endParaRPr lang="en-US" altLang="zh-CN" sz="3600" b="1" spc="400">
              <a:solidFill>
                <a:schemeClr val="tx2"/>
              </a:solidFill>
              <a:latin typeface="Arial" panose="020B0604020202020204" pitchFamily="34" charset="0"/>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Figure_1"/>
          <p:cNvPicPr>
            <a:picLocks noChangeAspect="1"/>
          </p:cNvPicPr>
          <p:nvPr/>
        </p:nvPicPr>
        <p:blipFill>
          <a:blip r:embed="rId1"/>
          <a:srcRect t="2983" r="7686" b="4451"/>
          <a:stretch>
            <a:fillRect/>
          </a:stretch>
        </p:blipFill>
        <p:spPr>
          <a:xfrm>
            <a:off x="2620645" y="1207135"/>
            <a:ext cx="6950710" cy="5227320"/>
          </a:xfrm>
          <a:prstGeom prst="rect">
            <a:avLst/>
          </a:prstGeom>
        </p:spPr>
      </p:pic>
      <p:sp>
        <p:nvSpPr>
          <p:cNvPr id="2" name="文本框 1"/>
          <p:cNvSpPr txBox="1"/>
          <p:nvPr/>
        </p:nvSpPr>
        <p:spPr>
          <a:xfrm>
            <a:off x="2032000" y="376885"/>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rPr>
              <a:t>ANOVA</a:t>
            </a:r>
            <a:endParaRPr lang="en-US" altLang="zh-CN" sz="3600" b="1" spc="400">
              <a:solidFill>
                <a:schemeClr val="tx2"/>
              </a:solidFill>
              <a:latin typeface="Arial" panose="020B060402020202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26185" y="1495425"/>
            <a:ext cx="9738995" cy="286131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a:latin typeface="+mn-ea"/>
                <a:sym typeface="+mn-ea"/>
              </a:rPr>
              <a:t>Exercise Hours Per Week</a:t>
            </a:r>
            <a:r>
              <a:rPr lang="en-US" altLang="zh-CN">
                <a:latin typeface="+mn-ea"/>
                <a:sym typeface="+mn-ea"/>
              </a:rPr>
              <a:t> &amp; Continent</a:t>
            </a:r>
            <a:endParaRPr lang="zh-CN" altLang="en-US">
              <a:latin typeface="+mn-ea"/>
            </a:endParaRPr>
          </a:p>
          <a:p>
            <a:pPr algn="l"/>
            <a:r>
              <a:rPr lang="zh-CN" altLang="en-US">
                <a:latin typeface="+mn-ea"/>
                <a:sym typeface="+mn-ea"/>
              </a:rPr>
              <a:t>Interval Variable: Exercise Hours Per Week</a:t>
            </a:r>
            <a:endParaRPr lang="zh-CN" altLang="en-US">
              <a:latin typeface="+mn-ea"/>
            </a:endParaRPr>
          </a:p>
          <a:p>
            <a:pPr algn="l"/>
            <a:r>
              <a:rPr lang="zh-CN" altLang="en-US">
                <a:latin typeface="+mn-ea"/>
                <a:sym typeface="+mn-ea"/>
              </a:rPr>
              <a:t>Categorical Variable: Continent</a:t>
            </a:r>
            <a:endParaRPr lang="zh-CN" altLang="en-US">
              <a:latin typeface="+mn-ea"/>
              <a:sym typeface="+mn-ea"/>
            </a:endParaRPr>
          </a:p>
          <a:p>
            <a:pPr algn="l"/>
            <a:endParaRPr lang="zh-CN" altLang="en-US">
              <a:latin typeface="+mn-ea"/>
              <a:sym typeface="+mn-ea"/>
            </a:endParaRPr>
          </a:p>
          <a:p>
            <a:pPr algn="l"/>
            <a:endParaRPr lang="zh-CN" altLang="en-US">
              <a:latin typeface="+mn-ea"/>
              <a:sym typeface="+mn-ea"/>
            </a:endParaRPr>
          </a:p>
          <a:p>
            <a:pPr algn="l"/>
            <a:r>
              <a:rPr lang="zh-CN" altLang="en-US">
                <a:latin typeface="+mn-ea"/>
                <a:sym typeface="+mn-ea"/>
              </a:rPr>
              <a:t>H0: There is no significant difference in the mean exercise hours per week across the different continents.</a:t>
            </a:r>
            <a:endParaRPr lang="zh-CN" altLang="en-US">
              <a:latin typeface="+mn-ea"/>
            </a:endParaRPr>
          </a:p>
          <a:p>
            <a:pPr algn="l"/>
            <a:r>
              <a:rPr lang="zh-CN" altLang="en-US">
                <a:latin typeface="+mn-ea"/>
                <a:sym typeface="+mn-ea"/>
              </a:rPr>
              <a:t>Ha: There is a significant difference in the mean exercise hours per week across the different continents.</a:t>
            </a:r>
            <a:endParaRPr lang="zh-CN" altLang="en-US">
              <a:latin typeface="+mn-ea"/>
            </a:endParaRPr>
          </a:p>
          <a:p>
            <a:pPr algn="l"/>
            <a:endParaRPr lang="zh-CN" altLang="en-US" sz="1800">
              <a:latin typeface="+mn-ea"/>
            </a:endParaRPr>
          </a:p>
        </p:txBody>
      </p:sp>
      <p:sp>
        <p:nvSpPr>
          <p:cNvPr id="3" name="文本框 2"/>
          <p:cNvSpPr txBox="1"/>
          <p:nvPr/>
        </p:nvSpPr>
        <p:spPr>
          <a:xfrm>
            <a:off x="2032000" y="376885"/>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sym typeface="+mn-ea"/>
              </a:rPr>
              <a:t>ANOVA</a:t>
            </a:r>
            <a:endParaRPr lang="en-US" altLang="zh-CN" sz="3600" b="1" spc="400">
              <a:solidFill>
                <a:schemeClr val="tx2"/>
              </a:solidFill>
              <a:latin typeface="Arial" panose="020B0604020202020204" pitchFamily="34" charset="0"/>
              <a:ea typeface="微软雅黑" panose="020B0503020204020204" pitchFamily="34" charset="-122"/>
              <a:sym typeface="+mn-ea"/>
            </a:endParaRPr>
          </a:p>
        </p:txBody>
      </p:sp>
      <p:sp>
        <p:nvSpPr>
          <p:cNvPr id="4" name="文本框 3"/>
          <p:cNvSpPr txBox="1"/>
          <p:nvPr/>
        </p:nvSpPr>
        <p:spPr>
          <a:xfrm>
            <a:off x="1226185" y="4774565"/>
            <a:ext cx="9275445" cy="64516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mn-ea"/>
                <a:cs typeface="+mn-ea"/>
                <a:sym typeface="+mn-ea"/>
              </a:rPr>
              <a:t>Test Result</a:t>
            </a:r>
            <a:r>
              <a:rPr lang="zh-CN" altLang="en-US" b="1">
                <a:latin typeface="+mn-ea"/>
                <a:cs typeface="+mn-ea"/>
                <a:sym typeface="+mn-ea"/>
              </a:rPr>
              <a:t>：</a:t>
            </a:r>
            <a:endParaRPr lang="zh-CN" altLang="en-US" b="1">
              <a:latin typeface="+mn-ea"/>
              <a:cs typeface="+mn-ea"/>
            </a:endParaRPr>
          </a:p>
          <a:p>
            <a:pPr algn="l"/>
            <a:r>
              <a:rPr lang="zh-CN" altLang="en-US">
                <a:latin typeface="+mn-ea"/>
                <a:cs typeface="+mn-ea"/>
                <a:sym typeface="+mn-ea"/>
              </a:rPr>
              <a:t>F-statistic: 0.4671581513198155, p-value: 0.8009830763168034</a:t>
            </a:r>
            <a:endParaRPr lang="zh-CN" altLang="en-US" sz="1800">
              <a:latin typeface="+mn-ea"/>
              <a:cs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378155"/>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rPr>
              <a:t>ANOVA</a:t>
            </a:r>
            <a:endParaRPr lang="en-US" altLang="zh-CN" sz="3600" b="1" spc="400">
              <a:solidFill>
                <a:schemeClr val="tx2"/>
              </a:solidFill>
              <a:latin typeface="Arial" panose="020B0604020202020204" pitchFamily="34" charset="0"/>
              <a:ea typeface="微软雅黑" panose="020B0503020204020204" pitchFamily="34" charset="-122"/>
            </a:endParaRPr>
          </a:p>
        </p:txBody>
      </p:sp>
      <p:sp>
        <p:nvSpPr>
          <p:cNvPr id="3" name="文本框 2"/>
          <p:cNvSpPr txBox="1"/>
          <p:nvPr/>
        </p:nvSpPr>
        <p:spPr>
          <a:xfrm>
            <a:off x="1097280" y="1420495"/>
            <a:ext cx="9998710" cy="2648585"/>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a:solidFill>
                  <a:schemeClr val="tx1"/>
                </a:solidFill>
                <a:latin typeface="+mn-ea"/>
                <a:sym typeface="+mn-ea"/>
              </a:rPr>
              <a:t>In this analysis, we used ANOVA to test whether there were significant differences in Exercise Hours Per Week across continents. Our findings are as follows:</a:t>
            </a:r>
            <a:endParaRPr lang="zh-CN" altLang="en-US">
              <a:solidFill>
                <a:schemeClr val="tx1"/>
              </a:solidFill>
              <a:latin typeface="+mn-ea"/>
            </a:endParaRPr>
          </a:p>
          <a:p>
            <a:pPr algn="l"/>
            <a:endParaRPr lang="zh-CN" altLang="en-US">
              <a:solidFill>
                <a:schemeClr val="tx1"/>
              </a:solidFill>
              <a:latin typeface="+mn-ea"/>
            </a:endParaRPr>
          </a:p>
          <a:p>
            <a:pPr algn="l"/>
            <a:r>
              <a:rPr lang="zh-CN" altLang="en-US">
                <a:solidFill>
                  <a:schemeClr val="tx2"/>
                </a:solidFill>
                <a:latin typeface="+mn-ea"/>
                <a:sym typeface="+mn-ea"/>
              </a:rPr>
              <a:t>The -F statistic is 0.467, which represents the ratio of between-group variation to within-group variation. A low F-score usually means that the groups differ less, or that the groups have similar means.</a:t>
            </a:r>
            <a:endParaRPr lang="zh-CN" altLang="en-US">
              <a:solidFill>
                <a:schemeClr val="tx2"/>
              </a:solidFill>
              <a:latin typeface="+mn-ea"/>
            </a:endParaRPr>
          </a:p>
          <a:p>
            <a:pPr algn="l"/>
            <a:endParaRPr lang="zh-CN" altLang="en-US">
              <a:solidFill>
                <a:schemeClr val="tx2"/>
              </a:solidFill>
              <a:latin typeface="+mn-ea"/>
            </a:endParaRPr>
          </a:p>
          <a:p>
            <a:pPr algn="l"/>
            <a:r>
              <a:rPr lang="zh-CN" altLang="en-US">
                <a:solidFill>
                  <a:schemeClr val="tx2"/>
                </a:solidFill>
                <a:latin typeface="+mn-ea"/>
                <a:sym typeface="+mn-ea"/>
              </a:rPr>
              <a:t>The -p-value is 0.800, which is well above the commonly used significance level (e.g., 0.05 or 0.01). This indicates that we do not have enough evidence to reject the null hypothesis.</a:t>
            </a:r>
            <a:endParaRPr lang="zh-CN" altLang="en-US" sz="1800">
              <a:solidFill>
                <a:schemeClr val="tx2"/>
              </a:solidFill>
              <a:latin typeface="Arial" panose="020B0604020202020204" pitchFamily="34" charset="0"/>
              <a:ea typeface="微软雅黑" panose="020B0503020204020204" pitchFamily="34" charset="-122"/>
            </a:endParaRPr>
          </a:p>
        </p:txBody>
      </p:sp>
      <p:sp>
        <p:nvSpPr>
          <p:cNvPr id="6" name="文本框 5"/>
          <p:cNvSpPr txBox="1"/>
          <p:nvPr/>
        </p:nvSpPr>
        <p:spPr>
          <a:xfrm>
            <a:off x="1097280" y="4404995"/>
            <a:ext cx="9998075" cy="149860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a:latin typeface="+mn-ea"/>
                <a:sym typeface="+mn-ea"/>
              </a:rPr>
              <a:t>This result may imply that while culture and lifestyle may influence exercise behavior, exercise habits are not significantly different across continents in the sample we analyzed. This provides a basis for further research, which could consider the effect of other variables (such as age, gender, financial status, etc.) on the number of hours of exercise to more fully understand the determinants of exercise behavior.</a:t>
            </a:r>
            <a:endParaRPr lang="zh-CN" altLang="en-US">
              <a:latin typeface="+mn-ea"/>
            </a:endParaRPr>
          </a:p>
          <a:p>
            <a:pPr algn="l"/>
            <a:endParaRPr lang="zh-CN" altLang="en-US">
              <a:latin typeface="+mn-ea"/>
            </a:endParaRPr>
          </a:p>
          <a:p>
            <a:pPr algn="l"/>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414350"/>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cs typeface="Arial" panose="020B0604020202020204" pitchFamily="34" charset="0"/>
              </a:rPr>
              <a:t>Chi-square Test</a:t>
            </a:r>
            <a:endParaRPr lang="en-US" altLang="zh-CN" sz="3600" b="1" spc="400">
              <a:solidFill>
                <a:schemeClr val="tx2"/>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1434465" y="1885950"/>
            <a:ext cx="9323705" cy="2030095"/>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pitchFamily="34" charset="-122"/>
              </a:rPr>
              <a:t>Smoking &amp; Country</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Categorical Variable (Ordinal): 'Smoking'</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Categorical variable (Nominal): 'Country'</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H0: There is no statistically significant association between 'Country' and 'Smoking'</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Ha: There is a statistically significant association between 'Country' and 'Smoking'</a:t>
            </a:r>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408635"/>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spc="400">
                <a:solidFill>
                  <a:schemeClr val="tx2"/>
                </a:solidFill>
                <a:latin typeface="Arial" panose="020B0604020202020204" pitchFamily="34" charset="0"/>
                <a:ea typeface="微软雅黑" panose="020B0503020204020204" pitchFamily="34" charset="-122"/>
                <a:cs typeface="Arial" panose="020B0604020202020204" pitchFamily="34" charset="0"/>
                <a:sym typeface="+mn-ea"/>
              </a:rPr>
              <a:t>Chi-square Test</a:t>
            </a:r>
            <a:endParaRPr lang="en-US" altLang="zh-CN" sz="3600" b="1" spc="400">
              <a:solidFill>
                <a:schemeClr val="tx2"/>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 name="文本框 2"/>
          <p:cNvSpPr txBox="1"/>
          <p:nvPr/>
        </p:nvSpPr>
        <p:spPr>
          <a:xfrm>
            <a:off x="1410335" y="1655445"/>
            <a:ext cx="9371330" cy="341503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mn-ea"/>
                <a:cs typeface="+mn-ea"/>
                <a:sym typeface="+mn-ea"/>
              </a:rPr>
              <a:t>Test Result</a:t>
            </a:r>
            <a:r>
              <a:rPr lang="zh-CN" altLang="en-US" b="1">
                <a:latin typeface="+mn-ea"/>
                <a:cs typeface="+mn-ea"/>
                <a:sym typeface="+mn-ea"/>
              </a:rPr>
              <a:t>：</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Chi-square statistic: 12.731375719752, p-value: 0.8520341769210303</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We selected two nominal variables (Country and Smoking) and conducted a chi square test.</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The null hypothesis of chi square test is that two categorical variables are independent of each other, meaning their probability distributions are not affected by each other. If the p-value is greater than 0.05, we cannot reject the null hypothesis and assume that these two variables are independent. In this test, the p-value is 0.8520341769210303, which is greater than 0.05, so we cannot reject the null hypothesis and assume that the variables Country and Smoking are independent.</a:t>
            </a:r>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463880"/>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3600" b="1" spc="400">
                <a:solidFill>
                  <a:schemeClr val="tx2"/>
                </a:solidFill>
                <a:latin typeface="Arial" panose="020B0604020202020204" pitchFamily="34" charset="0"/>
                <a:ea typeface="微软雅黑" panose="020B0503020204020204" pitchFamily="34" charset="-122"/>
              </a:rPr>
              <a:t>Linear Regression</a:t>
            </a:r>
            <a:endParaRPr lang="zh-CN" altLang="en-US" sz="3600" b="1" spc="400">
              <a:solidFill>
                <a:schemeClr val="tx2"/>
              </a:solidFill>
              <a:latin typeface="Arial" panose="020B0604020202020204" pitchFamily="34" charset="0"/>
              <a:ea typeface="微软雅黑" panose="020B0503020204020204" pitchFamily="34" charset="-122"/>
            </a:endParaRPr>
          </a:p>
        </p:txBody>
      </p:sp>
      <p:sp>
        <p:nvSpPr>
          <p:cNvPr id="3" name="文本框 2"/>
          <p:cNvSpPr txBox="1"/>
          <p:nvPr/>
        </p:nvSpPr>
        <p:spPr>
          <a:xfrm>
            <a:off x="1377950" y="1769110"/>
            <a:ext cx="9436100" cy="2030095"/>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pitchFamily="34" charset="-122"/>
              </a:rPr>
              <a:t>BMI &amp; Stress Level</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Interval Variable (Ratio): 'BMI'</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Interval variable (Ratio): 'Stress Level'</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H0: There is no significant linear relationship between BMI and Stress Level.</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Ha: There is significant linear relationship between BMI and Stress Level.</a:t>
            </a:r>
            <a:endParaRPr lang="zh-CN" altLang="en-US" sz="1800">
              <a:latin typeface="Arial" panose="020B0604020202020204" pitchFamily="34" charset="0"/>
              <a:ea typeface="微软雅黑" panose="020B0503020204020204" pitchFamily="34" charset="-122"/>
            </a:endParaRPr>
          </a:p>
        </p:txBody>
      </p:sp>
      <p:sp>
        <p:nvSpPr>
          <p:cNvPr id="4" name="文本框 3"/>
          <p:cNvSpPr txBox="1"/>
          <p:nvPr/>
        </p:nvSpPr>
        <p:spPr>
          <a:xfrm>
            <a:off x="1377950" y="4397375"/>
            <a:ext cx="9577705" cy="1476375"/>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mn-ea"/>
                <a:cs typeface="+mn-ea"/>
                <a:sym typeface="+mn-ea"/>
              </a:rPr>
              <a:t>Test Result</a:t>
            </a:r>
            <a:r>
              <a:rPr lang="zh-CN" altLang="en-US" b="1">
                <a:latin typeface="+mn-ea"/>
                <a:cs typeface="+mn-ea"/>
                <a:sym typeface="+mn-ea"/>
              </a:rPr>
              <a:t>：</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Slope: -0.001470926296407546, </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Intercept: 5.512199344277715, </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R-squared: 1.0565407099802685e-05, p-value: 0.7609491085926147, </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Std Err: 0.004834690305750544</a:t>
            </a:r>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432765"/>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3600" b="1" spc="400">
                <a:solidFill>
                  <a:schemeClr val="tx2"/>
                </a:solidFill>
                <a:latin typeface="Arial" panose="020B0604020202020204" pitchFamily="34" charset="0"/>
                <a:ea typeface="微软雅黑" panose="020B0503020204020204" pitchFamily="34" charset="-122"/>
                <a:sym typeface="+mn-ea"/>
              </a:rPr>
              <a:t>Linear Regression</a:t>
            </a:r>
            <a:endParaRPr lang="zh-CN" altLang="en-US" sz="3600" b="1" spc="400">
              <a:solidFill>
                <a:schemeClr val="tx2"/>
              </a:solidFill>
              <a:latin typeface="Arial" panose="020B0604020202020204" pitchFamily="34" charset="0"/>
              <a:ea typeface="微软雅黑" panose="020B0503020204020204" pitchFamily="34" charset="-122"/>
              <a:sym typeface="+mn-ea"/>
            </a:endParaRPr>
          </a:p>
        </p:txBody>
      </p:sp>
      <p:sp>
        <p:nvSpPr>
          <p:cNvPr id="3" name="文本框 2"/>
          <p:cNvSpPr txBox="1"/>
          <p:nvPr/>
        </p:nvSpPr>
        <p:spPr>
          <a:xfrm>
            <a:off x="1436370" y="1743075"/>
            <a:ext cx="9318625" cy="2584450"/>
          </a:xfrm>
          <a:prstGeom prst="rect">
            <a:avLst/>
          </a:prstGeom>
        </p:spPr>
        <p:txBody>
          <a:bodyPr wrap="square">
            <a:sp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pitchFamily="34" charset="-122"/>
              </a:rPr>
              <a:t>Based on the given results, we can conduct the following analysis:</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1. Slope: -0.001470926296407546</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Due to the slope being very close to 0, this indicates that there is almost no linear relationship between BMI and Stress Level.</a:t>
            </a:r>
            <a:endParaRPr lang="zh-CN" altLang="en-US" sz="1800">
              <a:latin typeface="Arial" panose="020B0604020202020204" pitchFamily="34" charset="0"/>
              <a:ea typeface="微软雅黑" panose="020B0503020204020204" pitchFamily="34" charset="-122"/>
            </a:endParaRPr>
          </a:p>
          <a:p>
            <a:pPr algn="l"/>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2. Intercept: 5.512199344277715</a:t>
            </a:r>
            <a:endParaRPr lang="zh-CN" altLang="en-US" sz="1800">
              <a:latin typeface="Arial" panose="020B0604020202020204" pitchFamily="34" charset="0"/>
              <a:ea typeface="微软雅黑" panose="020B0503020204020204" pitchFamily="34" charset="-122"/>
            </a:endParaRPr>
          </a:p>
          <a:p>
            <a:pPr algn="l"/>
            <a:r>
              <a:rPr lang="zh-CN" altLang="en-US" sz="1800">
                <a:latin typeface="Arial" panose="020B0604020202020204" pitchFamily="34" charset="0"/>
                <a:ea typeface="微软雅黑" panose="020B0503020204020204" pitchFamily="34" charset="-122"/>
              </a:rPr>
              <a:t>When BMI is 0, the predicted Stress Level is approximately 5.512. However, since BMI is usually not zero, this value may not have much significance in practical applications.</a:t>
            </a:r>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1"/>
          <p:cNvSpPr/>
          <p:nvPr>
            <p:custDataLst>
              <p:tags r:id="rId1"/>
            </p:custDataLst>
          </p:nvPr>
        </p:nvSpPr>
        <p:spPr>
          <a:xfrm>
            <a:off x="6514456" y="1460617"/>
            <a:ext cx="3550294" cy="702181"/>
          </a:xfrm>
          <a:prstGeom prst="roundRect">
            <a:avLst>
              <a:gd name="adj" fmla="val 50000"/>
            </a:avLst>
          </a:prstGeom>
          <a:noFill/>
          <a:ln w="12700">
            <a:solidFill>
              <a:srgbClr val="5890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l"/>
            <a:r>
              <a:rPr lang="zh-CN" altLang="en-US" sz="2800" dirty="0">
                <a:solidFill>
                  <a:schemeClr val="tx1">
                    <a:lumMod val="65000"/>
                    <a:lumOff val="35000"/>
                  </a:schemeClr>
                </a:solidFill>
                <a:cs typeface="+mn-ea"/>
                <a:sym typeface="+mn-lt"/>
              </a:rPr>
              <a:t>  </a:t>
            </a:r>
            <a:r>
              <a:rPr lang="en-US" altLang="zh-CN" sz="2400" b="1" dirty="0">
                <a:solidFill>
                  <a:schemeClr val="tx2"/>
                </a:solidFill>
                <a:cs typeface="+mn-ea"/>
                <a:sym typeface="+mn-lt"/>
              </a:rPr>
              <a:t>Group Introduction</a:t>
            </a:r>
            <a:endParaRPr lang="en-US" altLang="zh-CN" sz="2400" b="1" dirty="0">
              <a:solidFill>
                <a:schemeClr val="tx2"/>
              </a:solidFill>
              <a:cs typeface="+mn-ea"/>
              <a:sym typeface="+mn-lt"/>
            </a:endParaRPr>
          </a:p>
        </p:txBody>
      </p:sp>
      <p:sp>
        <p:nvSpPr>
          <p:cNvPr id="3" name="圆角矩形 65"/>
          <p:cNvSpPr/>
          <p:nvPr>
            <p:custDataLst>
              <p:tags r:id="rId2"/>
            </p:custDataLst>
          </p:nvPr>
        </p:nvSpPr>
        <p:spPr>
          <a:xfrm>
            <a:off x="6514456" y="2587946"/>
            <a:ext cx="3550294" cy="702181"/>
          </a:xfrm>
          <a:prstGeom prst="roundRect">
            <a:avLst>
              <a:gd name="adj" fmla="val 50000"/>
            </a:avLst>
          </a:prstGeom>
          <a:noFill/>
          <a:ln w="12700">
            <a:solidFill>
              <a:srgbClr val="9DC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l"/>
            <a:r>
              <a:rPr lang="zh-CN" altLang="en-US" sz="2800" dirty="0">
                <a:solidFill>
                  <a:schemeClr val="tx1">
                    <a:lumMod val="65000"/>
                    <a:lumOff val="35000"/>
                  </a:schemeClr>
                </a:solidFill>
                <a:cs typeface="+mn-ea"/>
                <a:sym typeface="+mn-lt"/>
              </a:rPr>
              <a:t>  </a:t>
            </a:r>
            <a:r>
              <a:rPr lang="en-US" altLang="zh-CN" sz="2400" b="1" dirty="0">
                <a:solidFill>
                  <a:schemeClr val="tx2"/>
                </a:solidFill>
                <a:cs typeface="+mn-ea"/>
                <a:sym typeface="+mn-lt"/>
              </a:rPr>
              <a:t>Dataset</a:t>
            </a:r>
            <a:endParaRPr lang="en-US" altLang="zh-CN" sz="2400" b="1" dirty="0">
              <a:solidFill>
                <a:schemeClr val="tx2"/>
              </a:solidFill>
              <a:cs typeface="+mn-ea"/>
              <a:sym typeface="+mn-lt"/>
            </a:endParaRPr>
          </a:p>
        </p:txBody>
      </p:sp>
      <p:sp>
        <p:nvSpPr>
          <p:cNvPr id="4" name="圆角矩形 66"/>
          <p:cNvSpPr/>
          <p:nvPr>
            <p:custDataLst>
              <p:tags r:id="rId3"/>
            </p:custDataLst>
          </p:nvPr>
        </p:nvSpPr>
        <p:spPr>
          <a:xfrm>
            <a:off x="6514456" y="3715274"/>
            <a:ext cx="3550294" cy="702181"/>
          </a:xfrm>
          <a:prstGeom prst="roundRect">
            <a:avLst>
              <a:gd name="adj" fmla="val 50000"/>
            </a:avLst>
          </a:prstGeom>
          <a:noFill/>
          <a:ln w="12700">
            <a:solidFill>
              <a:srgbClr val="5890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l"/>
            <a:r>
              <a:rPr lang="zh-CN" altLang="en-US" sz="2800" dirty="0">
                <a:solidFill>
                  <a:schemeClr val="tx1">
                    <a:lumMod val="65000"/>
                    <a:lumOff val="35000"/>
                  </a:schemeClr>
                </a:solidFill>
                <a:cs typeface="+mn-ea"/>
                <a:sym typeface="+mn-lt"/>
              </a:rPr>
              <a:t>  </a:t>
            </a:r>
            <a:r>
              <a:rPr lang="en-US" altLang="zh-CN" sz="2400" b="1" dirty="0">
                <a:solidFill>
                  <a:schemeClr val="tx2"/>
                </a:solidFill>
                <a:cs typeface="+mn-ea"/>
                <a:sym typeface="+mn-lt"/>
              </a:rPr>
              <a:t>Analysis</a:t>
            </a:r>
            <a:endParaRPr lang="en-US" altLang="zh-CN" sz="2400" b="1" dirty="0">
              <a:solidFill>
                <a:schemeClr val="tx2"/>
              </a:solidFill>
              <a:cs typeface="+mn-ea"/>
              <a:sym typeface="+mn-lt"/>
            </a:endParaRPr>
          </a:p>
        </p:txBody>
      </p:sp>
      <p:sp>
        <p:nvSpPr>
          <p:cNvPr id="5" name="圆角矩形 67"/>
          <p:cNvSpPr/>
          <p:nvPr>
            <p:custDataLst>
              <p:tags r:id="rId4"/>
            </p:custDataLst>
          </p:nvPr>
        </p:nvSpPr>
        <p:spPr>
          <a:xfrm>
            <a:off x="6514456" y="4842604"/>
            <a:ext cx="3550294" cy="702181"/>
          </a:xfrm>
          <a:prstGeom prst="roundRect">
            <a:avLst>
              <a:gd name="adj" fmla="val 50000"/>
            </a:avLst>
          </a:prstGeom>
          <a:noFill/>
          <a:ln w="12700">
            <a:solidFill>
              <a:srgbClr val="9DC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l"/>
            <a:r>
              <a:rPr lang="en-US" altLang="zh-CN" sz="2400" b="1" dirty="0">
                <a:solidFill>
                  <a:schemeClr val="tx1"/>
                </a:solidFill>
                <a:latin typeface="+mj-lt"/>
                <a:cs typeface="+mj-lt"/>
                <a:sym typeface="+mn-lt"/>
              </a:rPr>
              <a:t>  </a:t>
            </a:r>
            <a:r>
              <a:rPr lang="en-US" altLang="zh-CN" sz="2400" b="1" dirty="0">
                <a:solidFill>
                  <a:schemeClr val="tx2"/>
                </a:solidFill>
                <a:cs typeface="+mn-lt"/>
                <a:sym typeface="+mn-lt"/>
              </a:rPr>
              <a:t>Interesting</a:t>
            </a:r>
            <a:r>
              <a:rPr lang="zh-CN" altLang="en-US" sz="2400" b="1" dirty="0">
                <a:solidFill>
                  <a:schemeClr val="tx2"/>
                </a:solidFill>
                <a:cs typeface="+mn-lt"/>
                <a:sym typeface="+mn-lt"/>
              </a:rPr>
              <a:t> </a:t>
            </a:r>
            <a:r>
              <a:rPr lang="en-US" altLang="zh-CN" sz="2400" b="1" dirty="0">
                <a:solidFill>
                  <a:schemeClr val="tx2"/>
                </a:solidFill>
                <a:cs typeface="+mn-lt"/>
                <a:sym typeface="+mn-lt"/>
              </a:rPr>
              <a:t>Results</a:t>
            </a:r>
            <a:endParaRPr lang="en-US" altLang="zh-CN" sz="2400" b="1" dirty="0">
              <a:solidFill>
                <a:schemeClr val="tx2"/>
              </a:solidFill>
              <a:cs typeface="+mn-lt"/>
              <a:sym typeface="+mn-lt"/>
            </a:endParaRPr>
          </a:p>
        </p:txBody>
      </p:sp>
      <p:sp>
        <p:nvSpPr>
          <p:cNvPr id="6" name="椭圆 5"/>
          <p:cNvSpPr/>
          <p:nvPr>
            <p:custDataLst>
              <p:tags r:id="rId5"/>
            </p:custDataLst>
          </p:nvPr>
        </p:nvSpPr>
        <p:spPr>
          <a:xfrm>
            <a:off x="5615317" y="1460617"/>
            <a:ext cx="702181" cy="702181"/>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1</a:t>
            </a:r>
            <a:endParaRPr lang="zh-CN" altLang="en-US" sz="2800" dirty="0">
              <a:solidFill>
                <a:schemeClr val="bg1"/>
              </a:solidFill>
              <a:cs typeface="+mn-ea"/>
              <a:sym typeface="+mn-lt"/>
            </a:endParaRPr>
          </a:p>
        </p:txBody>
      </p:sp>
      <p:sp>
        <p:nvSpPr>
          <p:cNvPr id="7" name="椭圆 6"/>
          <p:cNvSpPr/>
          <p:nvPr>
            <p:custDataLst>
              <p:tags r:id="rId6"/>
            </p:custDataLst>
          </p:nvPr>
        </p:nvSpPr>
        <p:spPr>
          <a:xfrm>
            <a:off x="5615317" y="2587946"/>
            <a:ext cx="702181" cy="702181"/>
          </a:xfrm>
          <a:prstGeom prst="ellipse">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2</a:t>
            </a:r>
            <a:endParaRPr lang="zh-CN" altLang="en-US" sz="2800" dirty="0">
              <a:solidFill>
                <a:schemeClr val="bg1"/>
              </a:solidFill>
              <a:cs typeface="+mn-ea"/>
              <a:sym typeface="+mn-lt"/>
            </a:endParaRPr>
          </a:p>
        </p:txBody>
      </p:sp>
      <p:sp>
        <p:nvSpPr>
          <p:cNvPr id="8" name="椭圆 7"/>
          <p:cNvSpPr/>
          <p:nvPr>
            <p:custDataLst>
              <p:tags r:id="rId7"/>
            </p:custDataLst>
          </p:nvPr>
        </p:nvSpPr>
        <p:spPr>
          <a:xfrm>
            <a:off x="5615317" y="3715274"/>
            <a:ext cx="702181" cy="702181"/>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3</a:t>
            </a:r>
            <a:endParaRPr lang="zh-CN" altLang="en-US" sz="2800" dirty="0">
              <a:solidFill>
                <a:schemeClr val="bg1"/>
              </a:solidFill>
              <a:cs typeface="+mn-ea"/>
              <a:sym typeface="+mn-lt"/>
            </a:endParaRPr>
          </a:p>
        </p:txBody>
      </p:sp>
      <p:sp>
        <p:nvSpPr>
          <p:cNvPr id="9" name="椭圆 8"/>
          <p:cNvSpPr/>
          <p:nvPr>
            <p:custDataLst>
              <p:tags r:id="rId8"/>
            </p:custDataLst>
          </p:nvPr>
        </p:nvSpPr>
        <p:spPr>
          <a:xfrm>
            <a:off x="5615317" y="4842603"/>
            <a:ext cx="702181" cy="702181"/>
          </a:xfrm>
          <a:prstGeom prst="ellipse">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4</a:t>
            </a:r>
            <a:endParaRPr lang="zh-CN" altLang="en-US" sz="2800" dirty="0">
              <a:solidFill>
                <a:schemeClr val="bg1"/>
              </a:solidFill>
              <a:cs typeface="+mn-ea"/>
              <a:sym typeface="+mn-lt"/>
            </a:endParaRPr>
          </a:p>
        </p:txBody>
      </p:sp>
      <p:grpSp>
        <p:nvGrpSpPr>
          <p:cNvPr id="15" name="组合 14"/>
          <p:cNvGrpSpPr/>
          <p:nvPr/>
        </p:nvGrpSpPr>
        <p:grpSpPr>
          <a:xfrm>
            <a:off x="2108200" y="2410597"/>
            <a:ext cx="2209800" cy="1510963"/>
            <a:chOff x="2108200" y="2413337"/>
            <a:chExt cx="2209800" cy="1510963"/>
          </a:xfrm>
        </p:grpSpPr>
        <p:sp>
          <p:nvSpPr>
            <p:cNvPr id="16" name="文本框 15"/>
            <p:cNvSpPr txBox="1"/>
            <p:nvPr/>
          </p:nvSpPr>
          <p:spPr>
            <a:xfrm>
              <a:off x="2344753" y="2413337"/>
              <a:ext cx="1736695" cy="1015663"/>
            </a:xfrm>
            <a:prstGeom prst="rect">
              <a:avLst/>
            </a:prstGeom>
            <a:noFill/>
          </p:spPr>
          <p:txBody>
            <a:bodyPr wrap="square" rtlCol="0">
              <a:spAutoFit/>
            </a:bodyPr>
            <a:lstStyle/>
            <a:p>
              <a:pPr algn="dist"/>
              <a:r>
                <a:rPr lang="zh-CN" altLang="en-US" sz="6000" dirty="0">
                  <a:solidFill>
                    <a:srgbClr val="5890B6"/>
                  </a:solidFill>
                  <a:cs typeface="+mn-ea"/>
                  <a:sym typeface="+mn-lt"/>
                </a:rPr>
                <a:t>目录</a:t>
              </a:r>
              <a:endParaRPr lang="zh-CN" altLang="en-US" sz="6000" dirty="0">
                <a:solidFill>
                  <a:srgbClr val="5890B6"/>
                </a:solidFill>
                <a:cs typeface="+mn-ea"/>
                <a:sym typeface="+mn-lt"/>
              </a:endParaRPr>
            </a:p>
          </p:txBody>
        </p:sp>
        <p:sp>
          <p:nvSpPr>
            <p:cNvPr id="17" name="矩形: 圆角 16"/>
            <p:cNvSpPr/>
            <p:nvPr/>
          </p:nvSpPr>
          <p:spPr>
            <a:xfrm>
              <a:off x="2108200" y="3530600"/>
              <a:ext cx="2209800" cy="393700"/>
            </a:xfrm>
            <a:prstGeom prst="roundRect">
              <a:avLst>
                <a:gd name="adj" fmla="val 50000"/>
              </a:avLst>
            </a:prstGeom>
            <a:solidFill>
              <a:srgbClr val="9DC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cs typeface="+mn-ea"/>
                  <a:sym typeface="+mn-lt"/>
                </a:rPr>
                <a:t>CONTENT</a:t>
              </a:r>
              <a:endParaRPr lang="zh-CN" altLang="en-US" sz="2400" dirty="0">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511214" y="1897449"/>
            <a:ext cx="1169572" cy="1169572"/>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cs typeface="+mn-ea"/>
                <a:sym typeface="+mn-lt"/>
              </a:rPr>
              <a:t>4</a:t>
            </a:r>
            <a:endParaRPr lang="zh-CN" altLang="en-US" sz="5400" dirty="0">
              <a:cs typeface="+mn-ea"/>
              <a:sym typeface="+mn-lt"/>
            </a:endParaRPr>
          </a:p>
        </p:txBody>
      </p:sp>
      <p:sp>
        <p:nvSpPr>
          <p:cNvPr id="3" name="文本框 2"/>
          <p:cNvSpPr txBox="1"/>
          <p:nvPr>
            <p:custDataLst>
              <p:tags r:id="rId1"/>
            </p:custDataLst>
          </p:nvPr>
        </p:nvSpPr>
        <p:spPr>
          <a:xfrm>
            <a:off x="4064819" y="3203167"/>
            <a:ext cx="4062362" cy="1715770"/>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en-US" altLang="zh-CN" sz="4400" dirty="0">
                <a:solidFill>
                  <a:schemeClr val="tx2"/>
                </a:solidFill>
                <a:cs typeface="+mn-lt"/>
                <a:sym typeface="+mn-lt"/>
              </a:rPr>
              <a:t>Interesting</a:t>
            </a:r>
            <a:r>
              <a:rPr lang="zh-CN" altLang="en-US" sz="4400" dirty="0">
                <a:solidFill>
                  <a:schemeClr val="tx2"/>
                </a:solidFill>
                <a:cs typeface="+mn-lt"/>
                <a:sym typeface="+mn-lt"/>
              </a:rPr>
              <a:t> </a:t>
            </a:r>
            <a:r>
              <a:rPr lang="en-US" altLang="zh-CN" sz="4400" dirty="0">
                <a:solidFill>
                  <a:schemeClr val="tx2"/>
                </a:solidFill>
                <a:cs typeface="+mn-lt"/>
                <a:sym typeface="+mn-lt"/>
              </a:rPr>
              <a:t>Results</a:t>
            </a:r>
            <a:endParaRPr lang="zh-CN" altLang="en-US" sz="4400" b="0" dirty="0">
              <a:solidFill>
                <a:schemeClr val="tx1">
                  <a:lumMod val="65000"/>
                  <a:lumOff val="35000"/>
                </a:schemeClr>
              </a:solidFill>
              <a:latin typeface="+mn-lt"/>
              <a:ea typeface="+mn-ea"/>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44015" y="1761185"/>
            <a:ext cx="8128000" cy="460375"/>
          </a:xfrm>
          <a:prstGeom prst="rect">
            <a:avLst/>
          </a:prstGeom>
        </p:spPr>
        <p:txBody>
          <a:bodyPr>
            <a:spAutoFit/>
            <a:extLst>
              <a:ext uri="{4A0BC546-FE56-4ADE-93B0-CB8AF2F6F144}">
                <wpsdc:textFrameExt xmlns:wpsdc="http://www.wps.cn/officeDocument/2022/drawingmlCustomData" type="title"/>
              </a:ext>
            </a:extLst>
          </a:bodyPr>
          <a:p>
            <a:pPr algn="l"/>
            <a:r>
              <a:rPr lang="en-US" altLang="zh-CN" sz="2400" b="1" dirty="0">
                <a:solidFill>
                  <a:schemeClr val="tx1"/>
                </a:solidFill>
                <a:latin typeface="Arial" panose="020B0604020202020204" pitchFamily="34" charset="0"/>
                <a:cs typeface="Arial" panose="020B0604020202020204" pitchFamily="34" charset="0"/>
                <a:sym typeface="+mn-ea"/>
              </a:rPr>
              <a:t>t-test or Mann-Whitney U Test</a:t>
            </a:r>
            <a:endParaRPr lang="en-US" altLang="zh-CN" sz="2400" b="1" spc="4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 name="文本框 2"/>
          <p:cNvSpPr txBox="1"/>
          <p:nvPr/>
        </p:nvSpPr>
        <p:spPr>
          <a:xfrm>
            <a:off x="1644015" y="2583815"/>
            <a:ext cx="8903970" cy="258445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dirty="0">
                <a:latin typeface="+mn-ea"/>
                <a:sym typeface="+mn-ea"/>
              </a:rPr>
              <a:t>Stress Level &amp; Sex</a:t>
            </a:r>
            <a:endParaRPr lang="en-US" altLang="zh-CN" dirty="0">
              <a:latin typeface="+mn-ea"/>
              <a:sym typeface="+mn-ea"/>
            </a:endParaRPr>
          </a:p>
          <a:p>
            <a:pPr algn="l"/>
            <a:r>
              <a:rPr lang="en-US" altLang="zh-CN" dirty="0">
                <a:latin typeface="+mn-ea"/>
                <a:sym typeface="+mn-ea"/>
              </a:rPr>
              <a:t>interval variable: Stress Level</a:t>
            </a:r>
            <a:br>
              <a:rPr lang="en-US" altLang="zh-CN" dirty="0">
                <a:latin typeface="+mn-ea"/>
                <a:sym typeface="+mn-ea"/>
              </a:rPr>
            </a:br>
            <a:r>
              <a:rPr lang="en-US" altLang="zh-CN" dirty="0">
                <a:latin typeface="+mn-ea"/>
                <a:sym typeface="+mn-ea"/>
              </a:rPr>
              <a:t>nominal variable: Sex</a:t>
            </a:r>
            <a:endParaRPr lang="zh-CN" altLang="en-US" dirty="0">
              <a:latin typeface="+mn-ea"/>
            </a:endParaRPr>
          </a:p>
          <a:p>
            <a:pPr algn="l"/>
            <a:endParaRPr lang="zh-CN" altLang="en-US" sz="1800">
              <a:latin typeface="+mn-ea"/>
            </a:endParaRPr>
          </a:p>
          <a:p>
            <a:pPr algn="l"/>
            <a:endParaRPr lang="zh-CN" altLang="en-US" sz="1800">
              <a:latin typeface="+mn-ea"/>
            </a:endParaRPr>
          </a:p>
          <a:p>
            <a:pPr algn="l"/>
            <a:r>
              <a:rPr lang="zh-CN" altLang="en-US" sz="1800">
                <a:latin typeface="+mn-ea"/>
              </a:rPr>
              <a:t>H0: There is no significant difference in the median level of stress between males and females.</a:t>
            </a:r>
            <a:endParaRPr lang="zh-CN" altLang="en-US" sz="1800">
              <a:latin typeface="+mn-ea"/>
            </a:endParaRPr>
          </a:p>
          <a:p>
            <a:pPr algn="l"/>
            <a:r>
              <a:rPr lang="zh-CN" altLang="en-US" sz="1800">
                <a:latin typeface="+mn-ea"/>
              </a:rPr>
              <a:t>Ha: There is a significant difference in the median level of stress between males and females.</a:t>
            </a:r>
            <a:endParaRPr lang="zh-CN" altLang="en-US" sz="1800">
              <a:latin typeface="+mn-ea"/>
            </a:endParaRPr>
          </a:p>
        </p:txBody>
      </p:sp>
      <p:sp>
        <p:nvSpPr>
          <p:cNvPr id="4" name="文本框 3"/>
          <p:cNvSpPr txBox="1"/>
          <p:nvPr/>
        </p:nvSpPr>
        <p:spPr>
          <a:xfrm>
            <a:off x="807720" y="575945"/>
            <a:ext cx="8128000" cy="698500"/>
          </a:xfrm>
          <a:prstGeom prst="rect">
            <a:avLst/>
          </a:prstGeom>
        </p:spPr>
        <p:txBody>
          <a:bodyPr>
            <a:noAutofit/>
            <a:extLst>
              <a:ext uri="{4A0BC546-FE56-4ADE-93B0-CB8AF2F6F144}">
                <wpsdc:textFrameExt xmlns:wpsdc="http://www.wps.cn/officeDocument/2022/drawingmlCustomData" type="title"/>
              </a:ext>
            </a:extLst>
          </a:bodyPr>
          <a:p>
            <a:pPr algn="l"/>
            <a:r>
              <a:rPr lang="en-GB" sz="3600" b="1" dirty="0">
                <a:solidFill>
                  <a:schemeClr val="tx2"/>
                </a:solidFill>
                <a:latin typeface="+mn-ea"/>
                <a:sym typeface="+mn-ea"/>
              </a:rPr>
              <a:t>Interesting Hypothesis</a:t>
            </a:r>
            <a:endParaRPr lang="en-GB" altLang="en-US" sz="3600" b="1" spc="400" dirty="0">
              <a:solidFill>
                <a:schemeClr val="tx2"/>
              </a:solidFill>
              <a:latin typeface="+mn-ea"/>
              <a:sym typeface="+mn-ea"/>
            </a:endParaRPr>
          </a:p>
          <a:p>
            <a:pPr algn="l"/>
            <a:endParaRPr lang="zh-CN" altLang="en-US" sz="3600" b="1" spc="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5725" y="370840"/>
            <a:ext cx="9481185" cy="645160"/>
          </a:xfrm>
          <a:prstGeom prst="rect">
            <a:avLst/>
          </a:prstGeom>
        </p:spPr>
        <p:txBody>
          <a:bodyPr wrap="square">
            <a:spAutoFit/>
            <a:extLst>
              <a:ext uri="{4A0BC546-FE56-4ADE-93B0-CB8AF2F6F144}">
                <wpsdc:textFrameExt xmlns:wpsdc="http://www.wps.cn/officeDocument/2022/drawingmlCustomData" type="title"/>
              </a:ext>
            </a:extLst>
          </a:bodyPr>
          <a:p>
            <a:pPr algn="ctr"/>
            <a:r>
              <a:rPr lang="en-US" altLang="zh-CN" sz="3600" b="1" dirty="0">
                <a:solidFill>
                  <a:schemeClr val="tx2"/>
                </a:solidFill>
                <a:latin typeface="Arial" panose="020B0604020202020204" pitchFamily="34" charset="0"/>
                <a:cs typeface="Arial" panose="020B0604020202020204" pitchFamily="34" charset="0"/>
                <a:sym typeface="+mn-ea"/>
              </a:rPr>
              <a:t>t-test or Mann-Whitney U Test</a:t>
            </a:r>
            <a:endParaRPr lang="en-US" altLang="zh-CN" sz="3600" b="1" spc="400"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endParaRPr>
          </a:p>
        </p:txBody>
      </p:sp>
      <p:pic>
        <p:nvPicPr>
          <p:cNvPr id="5" name="内容占位符 4"/>
          <p:cNvPicPr>
            <a:picLocks noGrp="1" noChangeAspect="1"/>
          </p:cNvPicPr>
          <p:nvPr/>
        </p:nvPicPr>
        <p:blipFill>
          <a:blip r:embed="rId1">
            <a:extLst>
              <a:ext uri="{28A0092B-C50C-407E-A947-70E740481C1C}">
                <a14:useLocalDpi xmlns:a14="http://schemas.microsoft.com/office/drawing/2010/main" val="0"/>
              </a:ext>
            </a:extLst>
          </a:blip>
          <a:srcRect l="6304" r="7734"/>
          <a:stretch>
            <a:fillRect/>
          </a:stretch>
        </p:blipFill>
        <p:spPr>
          <a:xfrm>
            <a:off x="1744345" y="1324610"/>
            <a:ext cx="8703310" cy="5062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32000" y="451180"/>
            <a:ext cx="8128000" cy="645160"/>
          </a:xfrm>
          <a:prstGeom prst="rect">
            <a:avLst/>
          </a:prstGeom>
        </p:spPr>
        <p:txBody>
          <a:bodyPr>
            <a:spAutoFit/>
            <a:extLst>
              <a:ext uri="{4A0BC546-FE56-4ADE-93B0-CB8AF2F6F144}">
                <wpsdc:textFrameExt xmlns:wpsdc="http://www.wps.cn/officeDocument/2022/drawingmlCustomData" type="title"/>
              </a:ext>
            </a:extLst>
          </a:bodyPr>
          <a:p>
            <a:pPr algn="ctr"/>
            <a:r>
              <a:rPr lang="en-US" altLang="zh-CN" sz="3600" b="1" dirty="0">
                <a:solidFill>
                  <a:schemeClr val="tx2"/>
                </a:solidFill>
                <a:latin typeface="Arial" panose="020B0604020202020204" pitchFamily="34" charset="0"/>
                <a:cs typeface="Arial" panose="020B0604020202020204" pitchFamily="34" charset="0"/>
                <a:sym typeface="+mn-ea"/>
              </a:rPr>
              <a:t>t-test or Mann-Whitney U Test</a:t>
            </a:r>
            <a:endParaRPr lang="en-US" altLang="zh-CN" sz="3600" b="1" spc="400" dirty="0">
              <a:solidFill>
                <a:schemeClr val="tx2"/>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 name="文本框 2"/>
          <p:cNvSpPr txBox="1"/>
          <p:nvPr/>
        </p:nvSpPr>
        <p:spPr>
          <a:xfrm>
            <a:off x="1291590" y="1440180"/>
            <a:ext cx="9608820" cy="4793615"/>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dirty="0">
                <a:latin typeface="+mn-ea"/>
                <a:cs typeface="Arial" panose="020B0604020202020204" pitchFamily="34" charset="0"/>
                <a:sym typeface="+mn-ea"/>
              </a:rPr>
              <a:t>In this dataset:</a:t>
            </a:r>
            <a:endParaRPr lang="en-US" altLang="zh-CN" dirty="0">
              <a:latin typeface="+mn-ea"/>
              <a:cs typeface="Arial" panose="020B0604020202020204" pitchFamily="34" charset="0"/>
              <a:sym typeface="+mn-ea"/>
            </a:endParaRPr>
          </a:p>
          <a:p>
            <a:pPr algn="l"/>
            <a:endParaRPr lang="en-US" altLang="zh-CN" dirty="0">
              <a:latin typeface="+mn-ea"/>
              <a:cs typeface="Arial" panose="020B0604020202020204" pitchFamily="34" charset="0"/>
            </a:endParaRPr>
          </a:p>
          <a:p>
            <a:pPr algn="l"/>
            <a:r>
              <a:rPr lang="en-US" altLang="zh-CN" dirty="0">
                <a:latin typeface="+mn-ea"/>
                <a:cs typeface="Arial" panose="020B0604020202020204" pitchFamily="34" charset="0"/>
                <a:sym typeface="+mn-ea"/>
              </a:rPr>
              <a:t>The interval variable "Stress Level" is a continuous variable that can be measured.</a:t>
            </a:r>
            <a:endParaRPr lang="en-US" altLang="zh-CN" dirty="0">
              <a:latin typeface="+mn-ea"/>
              <a:cs typeface="Arial" panose="020B0604020202020204" pitchFamily="34" charset="0"/>
              <a:sym typeface="+mn-ea"/>
            </a:endParaRPr>
          </a:p>
          <a:p>
            <a:pPr algn="l"/>
            <a:endParaRPr lang="en-US" altLang="zh-CN" dirty="0">
              <a:latin typeface="+mn-ea"/>
              <a:cs typeface="Arial" panose="020B0604020202020204" pitchFamily="34" charset="0"/>
            </a:endParaRPr>
          </a:p>
          <a:p>
            <a:pPr algn="l"/>
            <a:r>
              <a:rPr lang="en-US" altLang="zh-CN" dirty="0">
                <a:latin typeface="+mn-ea"/>
                <a:cs typeface="Arial" panose="020B0604020202020204" pitchFamily="34" charset="0"/>
                <a:sym typeface="+mn-ea"/>
              </a:rPr>
              <a:t>The nominal variable "Sex" is a categorical variable.</a:t>
            </a:r>
            <a:endParaRPr lang="en-US" altLang="zh-CN" dirty="0">
              <a:latin typeface="+mn-ea"/>
              <a:cs typeface="Arial" panose="020B0604020202020204" pitchFamily="34" charset="0"/>
            </a:endParaRPr>
          </a:p>
          <a:p>
            <a:pPr algn="l"/>
            <a:endParaRPr lang="en-US" altLang="zh-CN" dirty="0">
              <a:latin typeface="+mn-ea"/>
              <a:cs typeface="Arial" panose="020B0604020202020204" pitchFamily="34" charset="0"/>
              <a:sym typeface="+mn-ea"/>
            </a:endParaRPr>
          </a:p>
          <a:p>
            <a:pPr algn="l"/>
            <a:r>
              <a:rPr lang="en-US" altLang="zh-CN" dirty="0">
                <a:latin typeface="+mn-ea"/>
                <a:cs typeface="Arial" panose="020B0604020202020204" pitchFamily="34" charset="0"/>
                <a:sym typeface="+mn-ea"/>
              </a:rPr>
              <a:t>The Mann-Whitney U statistic is 7881661.5, and the p value is 0.020354987218882833. Since the P-value is less than the commonly used significance level of 0.05, we can reject the null hypothesis that there is no significant difference in the median between the two groups. Therefore, based on the results of the Mann-Whitney U test, we can assume that "Stress Level" differs significantly between different categories of "Sex".</a:t>
            </a:r>
            <a:endParaRPr lang="en-US" altLang="zh-CN" dirty="0">
              <a:latin typeface="+mn-ea"/>
              <a:cs typeface="Arial" panose="020B0604020202020204" pitchFamily="34" charset="0"/>
            </a:endParaRPr>
          </a:p>
          <a:p>
            <a:pPr algn="l"/>
            <a:endParaRPr lang="en-US" altLang="zh-CN" dirty="0">
              <a:latin typeface="+mn-ea"/>
              <a:cs typeface="Arial" panose="020B0604020202020204" pitchFamily="34" charset="0"/>
              <a:sym typeface="+mn-ea"/>
            </a:endParaRPr>
          </a:p>
          <a:p>
            <a:pPr algn="l"/>
            <a:r>
              <a:rPr lang="en-US" altLang="zh-CN" dirty="0">
                <a:latin typeface="+mn-ea"/>
                <a:cs typeface="Arial" panose="020B0604020202020204" pitchFamily="34" charset="0"/>
                <a:sym typeface="+mn-ea"/>
              </a:rPr>
              <a:t>This means that there may be differences in median stress levels between men and women. However, the Mann-Whitney U test only provides information about the difference in the median, not about the difference in other statistics, such as the mean or variance.</a:t>
            </a:r>
            <a:endParaRPr lang="zh-CN" altLang="en-US" sz="1800">
              <a:latin typeface="+mn-ea"/>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98700" y="1917065"/>
            <a:ext cx="7593965" cy="1704975"/>
          </a:xfrm>
          <a:prstGeom prst="rect">
            <a:avLst/>
          </a:prstGeom>
          <a:noFill/>
        </p:spPr>
        <p:txBody>
          <a:bodyPr wrap="square" rtlCol="0">
            <a:noAutofit/>
          </a:bodyPr>
          <a:lstStyle/>
          <a:p>
            <a:pPr algn="ctr"/>
            <a:r>
              <a:rPr lang="en-US" altLang="zh-CN" sz="5400" b="1" spc="150" dirty="0">
                <a:gradFill>
                  <a:gsLst>
                    <a:gs pos="50000">
                      <a:schemeClr val="accent5"/>
                    </a:gs>
                    <a:gs pos="0">
                      <a:schemeClr val="accent5">
                        <a:lumMod val="25000"/>
                        <a:lumOff val="75000"/>
                      </a:schemeClr>
                    </a:gs>
                    <a:gs pos="100000">
                      <a:schemeClr val="accent5">
                        <a:lumMod val="85000"/>
                      </a:schemeClr>
                    </a:gs>
                  </a:gsLst>
                  <a:lin ang="5400000" scaled="1"/>
                </a:gradFill>
                <a:effectLst>
                  <a:outerShdw blurRad="38100" dist="38100" dir="2700000" algn="tl">
                    <a:srgbClr val="000000">
                      <a:alpha val="43137"/>
                    </a:srgbClr>
                  </a:outerShdw>
                </a:effectLst>
                <a:latin typeface="Calibri" panose="020F0502020204030204" charset="0"/>
                <a:cs typeface="Calibri" panose="020F0502020204030204" charset="0"/>
                <a:sym typeface="+mn-lt"/>
              </a:rPr>
              <a:t>THANK YOU VERY MUCH FOR SCANNING</a:t>
            </a:r>
            <a:endParaRPr lang="en-US" altLang="zh-CN" sz="5400" b="1" spc="150" dirty="0">
              <a:gradFill>
                <a:gsLst>
                  <a:gs pos="50000">
                    <a:schemeClr val="accent5"/>
                  </a:gs>
                  <a:gs pos="0">
                    <a:schemeClr val="accent5">
                      <a:lumMod val="25000"/>
                      <a:lumOff val="75000"/>
                    </a:schemeClr>
                  </a:gs>
                  <a:gs pos="100000">
                    <a:schemeClr val="accent5">
                      <a:lumMod val="85000"/>
                    </a:schemeClr>
                  </a:gs>
                </a:gsLst>
                <a:lin ang="5400000" scaled="1"/>
              </a:gradFill>
              <a:effectLst>
                <a:outerShdw blurRad="38100" dist="38100" dir="2700000" algn="tl">
                  <a:srgbClr val="000000">
                    <a:alpha val="43137"/>
                  </a:srgbClr>
                </a:outerShdw>
              </a:effectLst>
              <a:latin typeface="Calibri" panose="020F0502020204030204" charset="0"/>
              <a:cs typeface="Calibri" panose="020F0502020204030204" charset="0"/>
              <a:sym typeface="+mn-lt"/>
            </a:endParaRPr>
          </a:p>
        </p:txBody>
      </p:sp>
      <p:sp>
        <p:nvSpPr>
          <p:cNvPr id="6" name="矩形 5"/>
          <p:cNvSpPr/>
          <p:nvPr/>
        </p:nvSpPr>
        <p:spPr>
          <a:xfrm>
            <a:off x="2412067" y="3622344"/>
            <a:ext cx="7367865" cy="526811"/>
          </a:xfrm>
          <a:prstGeom prst="rect">
            <a:avLst/>
          </a:prstGeom>
        </p:spPr>
        <p:txBody>
          <a:bodyPr wrap="square">
            <a:spAutoFit/>
          </a:bodyPr>
          <a:lstStyle/>
          <a:p>
            <a:pPr algn="ctr">
              <a:lnSpc>
                <a:spcPct val="150000"/>
              </a:lnSpc>
            </a:pPr>
            <a:r>
              <a:rPr lang="en-US" altLang="zh-CN" sz="1000" dirty="0">
                <a:solidFill>
                  <a:schemeClr val="tx1">
                    <a:lumMod val="65000"/>
                    <a:lumOff val="35000"/>
                  </a:schemeClr>
                </a:solidFill>
                <a:cs typeface="+mn-ea"/>
                <a:sym typeface="+mn-lt"/>
              </a:rPr>
              <a:t>Dream what you want to dream; go where you want to go; be what you want to be, because you have only one life and one chance to do all the things you want to do.</a:t>
            </a:r>
            <a:endParaRPr lang="zh-CN" altLang="en-US" sz="1000" dirty="0">
              <a:solidFill>
                <a:schemeClr val="tx1">
                  <a:lumMod val="65000"/>
                  <a:lumOff val="35000"/>
                </a:schemeClr>
              </a:solidFill>
              <a:cs typeface="+mn-ea"/>
              <a:sym typeface="+mn-lt"/>
            </a:endParaRPr>
          </a:p>
        </p:txBody>
      </p:sp>
      <p:sp>
        <p:nvSpPr>
          <p:cNvPr id="9" name="文本框 8"/>
          <p:cNvSpPr txBox="1"/>
          <p:nvPr/>
        </p:nvSpPr>
        <p:spPr>
          <a:xfrm>
            <a:off x="1388745" y="699135"/>
            <a:ext cx="1790065" cy="842645"/>
          </a:xfrm>
          <a:prstGeom prst="rect">
            <a:avLst/>
          </a:prstGeom>
        </p:spPr>
        <p:txBody>
          <a:bodyPr wrap="square">
            <a:noAutofit/>
            <a:scene3d>
              <a:camera prst="orthographicFront"/>
              <a:lightRig rig="threePt" dir="t"/>
            </a:scene3d>
            <a:extLst>
              <a:ext uri="{4A0BC546-FE56-4ADE-93B0-CB8AF2F6F144}">
                <wpsdc:textFrameExt xmlns:wpsdc="http://www.wps.cn/officeDocument/2022/drawingmlCustomData" type="title"/>
              </a:ext>
            </a:extLst>
          </a:bodyPr>
          <a:p>
            <a:pPr algn="l"/>
            <a:r>
              <a:rPr lang="en-US" altLang="zh-CN" sz="4800" b="1" spc="400">
                <a:solidFill>
                  <a:srgbClr val="284E7D"/>
                </a:solidFill>
                <a:effectLst>
                  <a:outerShdw blurRad="38100" dist="25400" dir="5400000" algn="ctr" rotWithShape="0">
                    <a:srgbClr val="6E747A">
                      <a:alpha val="43000"/>
                    </a:srgbClr>
                  </a:outerShdw>
                </a:effectLst>
                <a:latin typeface="Calibri" panose="020F0502020204030204" charset="0"/>
                <a:ea typeface="微软雅黑" panose="020B0503020204020204" pitchFamily="34" charset="-122"/>
                <a:cs typeface="Calibri" panose="020F0502020204030204" charset="0"/>
              </a:rPr>
              <a:t>End</a:t>
            </a:r>
            <a:endParaRPr lang="en-US" altLang="zh-CN" sz="4800" b="1" spc="400">
              <a:solidFill>
                <a:srgbClr val="284E7D"/>
              </a:solidFill>
              <a:effectLst>
                <a:outerShdw blurRad="38100" dist="25400" dir="5400000" algn="ctr" rotWithShape="0">
                  <a:srgbClr val="6E747A">
                    <a:alpha val="43000"/>
                  </a:srgbClr>
                </a:outerShdw>
              </a:effectLst>
              <a:latin typeface="Calibri" panose="020F0502020204030204" charset="0"/>
              <a:ea typeface="微软雅黑" panose="020B0503020204020204" pitchFamily="34" charset="-122"/>
              <a:cs typeface="Calibri" panose="020F0502020204030204" charset="0"/>
            </a:endParaRPr>
          </a:p>
        </p:txBody>
      </p:sp>
      <p:sp>
        <p:nvSpPr>
          <p:cNvPr id="10" name="矩形: 圆角 6"/>
          <p:cNvSpPr/>
          <p:nvPr/>
        </p:nvSpPr>
        <p:spPr>
          <a:xfrm>
            <a:off x="4730749" y="4397042"/>
            <a:ext cx="2730500" cy="457200"/>
          </a:xfrm>
          <a:prstGeom prst="roundRect">
            <a:avLst>
              <a:gd name="adj" fmla="val 50000"/>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5890B6"/>
              </a:solidFill>
              <a:cs typeface="+mn-ea"/>
              <a:sym typeface="+mn-lt"/>
            </a:endParaRPr>
          </a:p>
        </p:txBody>
      </p:sp>
      <p:sp>
        <p:nvSpPr>
          <p:cNvPr id="12" name="文本框 11"/>
          <p:cNvSpPr txBox="1"/>
          <p:nvPr/>
        </p:nvSpPr>
        <p:spPr>
          <a:xfrm>
            <a:off x="4730115" y="4396740"/>
            <a:ext cx="2731770" cy="457200"/>
          </a:xfrm>
          <a:prstGeom prst="rect">
            <a:avLst/>
          </a:prstGeom>
        </p:spPr>
        <p:txBody>
          <a:bodyPr anchor="ctr" anchorCtr="0">
            <a:noAutofit/>
            <a:extLst>
              <a:ext uri="{4A0BC546-FE56-4ADE-93B0-CB8AF2F6F144}">
                <wpsdc:textFrameExt xmlns:wpsdc="http://www.wps.cn/officeDocument/2022/drawingmlCustomData" type="text"/>
              </a:ext>
            </a:extLst>
          </a:bodyPr>
          <a:p>
            <a:pPr algn="ctr"/>
            <a:r>
              <a:rPr lang="fi-FI" dirty="0">
                <a:solidFill>
                  <a:schemeClr val="bg1"/>
                </a:solidFill>
                <a:sym typeface="+mn-ea"/>
              </a:rPr>
              <a:t>GROUP NO.</a:t>
            </a:r>
            <a:r>
              <a:rPr lang="en-US" altLang="fi-FI" dirty="0">
                <a:solidFill>
                  <a:schemeClr val="bg1"/>
                </a:solidFill>
                <a:sym typeface="+mn-ea"/>
              </a:rPr>
              <a:t>17</a:t>
            </a:r>
            <a:endParaRPr lang="zh-CN" altLang="en-US" sz="1800">
              <a:latin typeface="Arial" panose="020B060402020202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511214" y="1897449"/>
            <a:ext cx="1169572" cy="1169572"/>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cs typeface="+mn-ea"/>
                <a:sym typeface="+mn-lt"/>
              </a:rPr>
              <a:t>1</a:t>
            </a:r>
            <a:endParaRPr lang="zh-CN" altLang="en-US" sz="5400" dirty="0">
              <a:cs typeface="+mn-ea"/>
              <a:sym typeface="+mn-lt"/>
            </a:endParaRPr>
          </a:p>
        </p:txBody>
      </p:sp>
      <p:sp>
        <p:nvSpPr>
          <p:cNvPr id="3" name="文本框 2"/>
          <p:cNvSpPr txBox="1"/>
          <p:nvPr>
            <p:custDataLst>
              <p:tags r:id="rId1"/>
            </p:custDataLst>
          </p:nvPr>
        </p:nvSpPr>
        <p:spPr>
          <a:xfrm>
            <a:off x="3816985" y="3202940"/>
            <a:ext cx="4557395" cy="1715770"/>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en-US" altLang="zh-CN" sz="4400" dirty="0">
                <a:solidFill>
                  <a:schemeClr val="tx2"/>
                </a:solidFill>
                <a:cs typeface="+mn-ea"/>
                <a:sym typeface="+mn-lt"/>
              </a:rPr>
              <a:t>Group Introduction</a:t>
            </a:r>
            <a:endParaRPr lang="en-US" altLang="zh-CN" sz="4400" b="0" dirty="0">
              <a:solidFill>
                <a:schemeClr val="tx2"/>
              </a:solidFill>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custDataLst>
              <p:tags r:id="rId1"/>
            </p:custDataLst>
          </p:nvPr>
        </p:nvGraphicFramePr>
        <p:xfrm>
          <a:off x="1499870" y="1986280"/>
          <a:ext cx="9192260" cy="2886075"/>
        </p:xfrm>
        <a:graphic>
          <a:graphicData uri="http://schemas.openxmlformats.org/drawingml/2006/table">
            <a:tbl>
              <a:tblPr firstRow="1" bandRow="1">
                <a:tableStyleId>{5C22544A-7EE6-4342-B048-85BDC9FD1C3A}</a:tableStyleId>
              </a:tblPr>
              <a:tblGrid>
                <a:gridCol w="4596130"/>
                <a:gridCol w="4596130"/>
              </a:tblGrid>
              <a:tr h="577215">
                <a:tc>
                  <a:txBody>
                    <a:bodyPr/>
                    <a:p>
                      <a:pPr algn="ctr">
                        <a:buNone/>
                      </a:pPr>
                      <a:r>
                        <a:rPr lang="en-US" sz="1800" dirty="0">
                          <a:solidFill>
                            <a:schemeClr val="bg1"/>
                          </a:solidFill>
                          <a:sym typeface="+mn-ea"/>
                        </a:rPr>
                        <a:t>Member Name</a:t>
                      </a:r>
                      <a:endParaRPr lang="zh-CN" altLang="en-US"/>
                    </a:p>
                  </a:txBody>
                  <a:tcPr anchor="ctr" anchorCtr="0"/>
                </a:tc>
                <a:tc>
                  <a:txBody>
                    <a:bodyPr/>
                    <a:p>
                      <a:pPr algn="ctr">
                        <a:buNone/>
                      </a:pPr>
                      <a:r>
                        <a:rPr lang="en-US" sz="1800" dirty="0">
                          <a:solidFill>
                            <a:schemeClr val="bg1"/>
                          </a:solidFill>
                          <a:sym typeface="+mn-ea"/>
                        </a:rPr>
                        <a:t>Contribution to the  Mini-project</a:t>
                      </a:r>
                      <a:endParaRPr lang="zh-CN" altLang="en-US"/>
                    </a:p>
                  </a:txBody>
                  <a:tcPr anchor="ctr" anchorCtr="0"/>
                </a:tc>
              </a:tr>
              <a:tr h="577215">
                <a:tc>
                  <a:txBody>
                    <a:bodyPr/>
                    <a:p>
                      <a:pPr algn="ctr">
                        <a:buNone/>
                      </a:pPr>
                      <a:r>
                        <a:rPr lang="en-US" altLang="zh-CN" b="1">
                          <a:latin typeface="Calibri" panose="020F0502020204030204" charset="0"/>
                          <a:cs typeface="Calibri" panose="020F0502020204030204" charset="0"/>
                        </a:rPr>
                        <a:t>Youmei Gong</a:t>
                      </a:r>
                      <a:endParaRPr lang="en-US" altLang="zh-CN" b="1">
                        <a:latin typeface="Calibri" panose="020F0502020204030204" charset="0"/>
                        <a:cs typeface="Calibri" panose="020F0502020204030204" charset="0"/>
                      </a:endParaRPr>
                    </a:p>
                  </a:txBody>
                  <a:tcPr anchor="ctr" anchorCtr="0"/>
                </a:tc>
                <a:tc>
                  <a:txBody>
                    <a:bodyPr/>
                    <a:p>
                      <a:pPr algn="ctr">
                        <a:buNone/>
                      </a:pPr>
                      <a:r>
                        <a:rPr lang="en-US" sz="1800" b="1" dirty="0">
                          <a:latin typeface="Calibri" panose="020F0502020204030204" charset="0"/>
                          <a:cs typeface="Calibri" panose="020F0502020204030204" charset="0"/>
                          <a:sym typeface="+mn-ea"/>
                        </a:rPr>
                        <a:t>Data Inspection</a:t>
                      </a:r>
                      <a:endParaRPr lang="en-US" altLang="en-US" sz="1800" b="1" dirty="0">
                        <a:latin typeface="Calibri" panose="020F0502020204030204" charset="0"/>
                        <a:cs typeface="Calibri" panose="020F0502020204030204" charset="0"/>
                        <a:sym typeface="+mn-ea"/>
                      </a:endParaRPr>
                    </a:p>
                  </a:txBody>
                  <a:tcPr anchor="ctr" anchorCtr="0"/>
                </a:tc>
              </a:tr>
              <a:tr h="577215">
                <a:tc>
                  <a:txBody>
                    <a:bodyPr/>
                    <a:p>
                      <a:pPr algn="ctr">
                        <a:buNone/>
                      </a:pPr>
                      <a:r>
                        <a:rPr lang="en-US" altLang="zh-CN" b="1">
                          <a:latin typeface="Calibri" panose="020F0502020204030204" charset="0"/>
                          <a:cs typeface="Calibri" panose="020F0502020204030204" charset="0"/>
                        </a:rPr>
                        <a:t>Shulin Cao</a:t>
                      </a:r>
                      <a:endParaRPr lang="en-US" altLang="zh-CN" b="1">
                        <a:latin typeface="Calibri" panose="020F0502020204030204" charset="0"/>
                        <a:cs typeface="Calibri" panose="020F0502020204030204" charset="0"/>
                      </a:endParaRPr>
                    </a:p>
                  </a:txBody>
                  <a:tcPr anchor="ctr" anchorCtr="0"/>
                </a:tc>
                <a:tc>
                  <a:txBody>
                    <a:bodyPr/>
                    <a:p>
                      <a:pPr algn="ctr">
                        <a:buNone/>
                      </a:pPr>
                      <a:r>
                        <a:rPr lang="en-US" sz="1800" b="1" dirty="0">
                          <a:latin typeface="Calibri" panose="020F0502020204030204" charset="0"/>
                          <a:cs typeface="Calibri" panose="020F0502020204030204" charset="0"/>
                          <a:sym typeface="+mn-ea"/>
                        </a:rPr>
                        <a:t>Data Analysis</a:t>
                      </a:r>
                      <a:endParaRPr lang="en-US" altLang="en-US" sz="1800" b="1" dirty="0">
                        <a:latin typeface="Calibri" panose="020F0502020204030204" charset="0"/>
                        <a:cs typeface="Calibri" panose="020F0502020204030204" charset="0"/>
                        <a:sym typeface="+mn-ea"/>
                      </a:endParaRPr>
                    </a:p>
                  </a:txBody>
                  <a:tcPr anchor="ctr" anchorCtr="0"/>
                </a:tc>
              </a:tr>
              <a:tr h="577215">
                <a:tc>
                  <a:txBody>
                    <a:bodyPr/>
                    <a:p>
                      <a:pPr algn="ctr">
                        <a:buNone/>
                      </a:pPr>
                      <a:r>
                        <a:rPr lang="en-US" altLang="zh-CN" b="1">
                          <a:latin typeface="Calibri" panose="020F0502020204030204" charset="0"/>
                          <a:cs typeface="Calibri" panose="020F0502020204030204" charset="0"/>
                        </a:rPr>
                        <a:t>Xiaoting Sha</a:t>
                      </a:r>
                      <a:endParaRPr lang="en-US" altLang="zh-CN" b="1">
                        <a:latin typeface="Calibri" panose="020F0502020204030204" charset="0"/>
                        <a:cs typeface="Calibri" panose="020F0502020204030204" charset="0"/>
                      </a:endParaRPr>
                    </a:p>
                  </a:txBody>
                  <a:tcPr anchor="ctr" anchorCtr="0"/>
                </a:tc>
                <a:tc>
                  <a:txBody>
                    <a:bodyPr/>
                    <a:p>
                      <a:pPr algn="ctr">
                        <a:buNone/>
                      </a:pPr>
                      <a:r>
                        <a:rPr lang="en-US" sz="1800" b="1" dirty="0">
                          <a:latin typeface="Calibri" panose="020F0502020204030204" charset="0"/>
                          <a:cs typeface="Calibri" panose="020F0502020204030204" charset="0"/>
                          <a:sym typeface="+mn-ea"/>
                        </a:rPr>
                        <a:t>Data Analysis</a:t>
                      </a:r>
                      <a:endParaRPr lang="en-US" altLang="en-US" sz="1800" b="1" dirty="0">
                        <a:latin typeface="Calibri" panose="020F0502020204030204" charset="0"/>
                        <a:cs typeface="Calibri" panose="020F0502020204030204" charset="0"/>
                        <a:sym typeface="+mn-ea"/>
                      </a:endParaRPr>
                    </a:p>
                  </a:txBody>
                  <a:tcPr anchor="ctr" anchorCtr="0"/>
                </a:tc>
              </a:tr>
              <a:tr h="577215">
                <a:tc>
                  <a:txBody>
                    <a:bodyPr/>
                    <a:p>
                      <a:pPr algn="ctr">
                        <a:buNone/>
                      </a:pPr>
                      <a:r>
                        <a:rPr lang="en-US" altLang="zh-CN" b="1">
                          <a:latin typeface="Calibri" panose="020F0502020204030204" charset="0"/>
                          <a:cs typeface="Calibri" panose="020F0502020204030204" charset="0"/>
                        </a:rPr>
                        <a:t>Jing Xu</a:t>
                      </a:r>
                      <a:endParaRPr lang="en-US" altLang="zh-CN" b="1">
                        <a:latin typeface="Calibri" panose="020F0502020204030204" charset="0"/>
                        <a:cs typeface="Calibri" panose="020F0502020204030204" charset="0"/>
                      </a:endParaRPr>
                    </a:p>
                  </a:txBody>
                  <a:tcPr anchor="ctr" anchorCtr="0"/>
                </a:tc>
                <a:tc>
                  <a:txBody>
                    <a:bodyPr/>
                    <a:p>
                      <a:pPr algn="ctr">
                        <a:buNone/>
                      </a:pPr>
                      <a:r>
                        <a:rPr lang="en-US" altLang="zh-CN" b="1">
                          <a:latin typeface="Calibri" panose="020F0502020204030204" charset="0"/>
                          <a:cs typeface="Calibri" panose="020F0502020204030204" charset="0"/>
                        </a:rPr>
                        <a:t>Integration</a:t>
                      </a:r>
                      <a:endParaRPr lang="en-US" altLang="zh-CN" b="1">
                        <a:latin typeface="Calibri" panose="020F0502020204030204" charset="0"/>
                        <a:cs typeface="Calibri" panose="020F0502020204030204" charset="0"/>
                      </a:endParaRPr>
                    </a:p>
                  </a:txBody>
                  <a:tcPr anchor="ctr" anchorCtr="0"/>
                </a:tc>
              </a:tr>
            </a:tbl>
          </a:graphicData>
        </a:graphic>
      </p:graphicFrame>
      <p:sp>
        <p:nvSpPr>
          <p:cNvPr id="3" name="文本框 2"/>
          <p:cNvSpPr txBox="1"/>
          <p:nvPr/>
        </p:nvSpPr>
        <p:spPr>
          <a:xfrm>
            <a:off x="1499870" y="902970"/>
            <a:ext cx="9192260" cy="864235"/>
          </a:xfrm>
          <a:prstGeom prst="rect">
            <a:avLst/>
          </a:prstGeom>
        </p:spPr>
        <p:txBody>
          <a:bodyPr wrap="square">
            <a:noAutofit/>
            <a:extLst>
              <a:ext uri="{4A0BC546-FE56-4ADE-93B0-CB8AF2F6F144}">
                <wpsdc:textFrameExt xmlns:wpsdc="http://www.wps.cn/officeDocument/2022/drawingmlCustomData" type="title"/>
              </a:ext>
            </a:extLst>
          </a:bodyPr>
          <a:p>
            <a:pPr algn="l"/>
            <a:r>
              <a:rPr lang="en-GB" sz="3200" b="1" dirty="0">
                <a:sym typeface="+mn-ea"/>
              </a:rPr>
              <a:t>Group members and their</a:t>
            </a:r>
            <a:r>
              <a:rPr lang="en-US" altLang="en-GB" sz="3200" b="1" dirty="0">
                <a:sym typeface="+mn-ea"/>
              </a:rPr>
              <a:t> </a:t>
            </a:r>
            <a:r>
              <a:rPr lang="en-GB" sz="3200" b="1" dirty="0">
                <a:sym typeface="+mn-ea"/>
              </a:rPr>
              <a:t>contribution</a:t>
            </a:r>
            <a:endParaRPr lang="en-GB" sz="4800" dirty="0"/>
          </a:p>
          <a:p>
            <a:pPr algn="l"/>
            <a:endParaRPr lang="zh-CN" altLang="en-US" sz="4800" b="1" spc="400">
              <a:latin typeface="Arial" panose="020B0604020202020204" pitchFamily="34" charset="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511214" y="1897449"/>
            <a:ext cx="1169572" cy="1169572"/>
          </a:xfrm>
          <a:prstGeom prst="ellipse">
            <a:avLst/>
          </a:prstGeom>
          <a:solidFill>
            <a:srgbClr val="5890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cs typeface="+mn-ea"/>
                <a:sym typeface="+mn-lt"/>
              </a:rPr>
              <a:t>2</a:t>
            </a:r>
            <a:endParaRPr lang="zh-CN" altLang="en-US" sz="5400" dirty="0">
              <a:cs typeface="+mn-ea"/>
              <a:sym typeface="+mn-lt"/>
            </a:endParaRPr>
          </a:p>
        </p:txBody>
      </p:sp>
      <p:sp>
        <p:nvSpPr>
          <p:cNvPr id="3" name="文本框 2"/>
          <p:cNvSpPr txBox="1"/>
          <p:nvPr>
            <p:custDataLst>
              <p:tags r:id="rId1"/>
            </p:custDataLst>
          </p:nvPr>
        </p:nvSpPr>
        <p:spPr>
          <a:xfrm>
            <a:off x="4064819" y="3203167"/>
            <a:ext cx="4062362" cy="1715770"/>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ctr"/>
            <a:r>
              <a:rPr lang="en-US" altLang="zh-CN" sz="4400" dirty="0">
                <a:solidFill>
                  <a:schemeClr val="tx2"/>
                </a:solidFill>
                <a:cs typeface="+mn-ea"/>
                <a:sym typeface="+mn-lt"/>
              </a:rPr>
              <a:t>Dataset</a:t>
            </a:r>
            <a:endParaRPr lang="en-US" altLang="zh-CN" sz="4400" b="1" dirty="0">
              <a:solidFill>
                <a:schemeClr val="tx2"/>
              </a:solidFill>
              <a:cs typeface="+mn-ea"/>
              <a:sym typeface="+mn-lt"/>
            </a:endParaRPr>
          </a:p>
          <a:p>
            <a:pPr algn="ctr"/>
            <a:endParaRPr lang="zh-CN" altLang="en-US" sz="4400" b="0" dirty="0">
              <a:solidFill>
                <a:schemeClr val="tx1">
                  <a:lumMod val="65000"/>
                  <a:lumOff val="35000"/>
                </a:schemeClr>
              </a:solidFill>
              <a:latin typeface="+mn-lt"/>
              <a:ea typeface="+mn-ea"/>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2330" y="525780"/>
            <a:ext cx="5307965" cy="645160"/>
          </a:xfrm>
          <a:prstGeom prst="rect">
            <a:avLst/>
          </a:prstGeom>
          <a:noFill/>
        </p:spPr>
        <p:txBody>
          <a:bodyPr wrap="square" rtlCol="0">
            <a:spAutoFit/>
          </a:bodyPr>
          <a:lstStyle/>
          <a:p>
            <a:r>
              <a:rPr lang="en-US" altLang="zh-CN" sz="3600" b="1" dirty="0">
                <a:solidFill>
                  <a:schemeClr val="tx2"/>
                </a:solidFill>
              </a:rPr>
              <a:t>Dataset introduction</a:t>
            </a:r>
            <a:endParaRPr lang="en-US" altLang="zh-CN" sz="3600" b="1" dirty="0">
              <a:solidFill>
                <a:schemeClr val="tx2"/>
              </a:solidFill>
            </a:endParaRPr>
          </a:p>
        </p:txBody>
      </p:sp>
      <p:sp>
        <p:nvSpPr>
          <p:cNvPr id="3" name="文本框 2"/>
          <p:cNvSpPr txBox="1"/>
          <p:nvPr/>
        </p:nvSpPr>
        <p:spPr>
          <a:xfrm>
            <a:off x="877570" y="1393190"/>
            <a:ext cx="6213475" cy="337185"/>
          </a:xfrm>
          <a:prstGeom prst="rect">
            <a:avLst/>
          </a:prstGeom>
          <a:noFill/>
        </p:spPr>
        <p:txBody>
          <a:bodyPr wrap="square" rtlCol="0">
            <a:spAutoFit/>
          </a:bodyPr>
          <a:lstStyle/>
          <a:p>
            <a:r>
              <a:rPr lang="en-US" altLang="zh-CN" sz="1600" b="1" dirty="0"/>
              <a:t>Dataset name:</a:t>
            </a:r>
            <a:r>
              <a:rPr lang="en-US" altLang="zh-CN" sz="1600" dirty="0"/>
              <a:t> heart_attack_prediction_dataset.csv</a:t>
            </a:r>
            <a:endParaRPr lang="zh-CN" altLang="en-US" sz="1600" dirty="0"/>
          </a:p>
        </p:txBody>
      </p:sp>
      <p:sp>
        <p:nvSpPr>
          <p:cNvPr id="4" name="文本框 3"/>
          <p:cNvSpPr txBox="1"/>
          <p:nvPr/>
        </p:nvSpPr>
        <p:spPr>
          <a:xfrm>
            <a:off x="877279" y="1730328"/>
            <a:ext cx="9916795" cy="829945"/>
          </a:xfrm>
          <a:prstGeom prst="rect">
            <a:avLst/>
          </a:prstGeom>
          <a:noFill/>
        </p:spPr>
        <p:txBody>
          <a:bodyPr wrap="none" rtlCol="0">
            <a:spAutoFit/>
          </a:bodyPr>
          <a:lstStyle/>
          <a:p>
            <a:r>
              <a:rPr lang="en-US" altLang="zh-CN" sz="1600" b="1" dirty="0"/>
              <a:t>Brief description: </a:t>
            </a:r>
            <a:endParaRPr lang="en-US" altLang="zh-CN" sz="1600" dirty="0"/>
          </a:p>
          <a:p>
            <a:r>
              <a:rPr lang="en-US" altLang="zh-CN" sz="1600" dirty="0"/>
              <a:t>This CSV file contains relevant information about the risk of heart disease in patients. </a:t>
            </a:r>
            <a:endParaRPr lang="en-US" altLang="zh-CN" sz="1600" dirty="0"/>
          </a:p>
          <a:p>
            <a:r>
              <a:rPr lang="en-US" altLang="zh-CN" sz="1600" dirty="0"/>
              <a:t>Each row represents a patient's record, and each column represents a specific feature or attribute.</a:t>
            </a:r>
            <a:endParaRPr lang="zh-CN" altLang="en-US" sz="1600" dirty="0"/>
          </a:p>
        </p:txBody>
      </p:sp>
      <p:graphicFrame>
        <p:nvGraphicFramePr>
          <p:cNvPr id="7" name="表格 6"/>
          <p:cNvGraphicFramePr/>
          <p:nvPr>
            <p:custDataLst>
              <p:tags r:id="rId1"/>
            </p:custDataLst>
          </p:nvPr>
        </p:nvGraphicFramePr>
        <p:xfrm>
          <a:off x="877570" y="2681605"/>
          <a:ext cx="10485755" cy="3444875"/>
        </p:xfrm>
        <a:graphic>
          <a:graphicData uri="http://schemas.openxmlformats.org/drawingml/2006/table">
            <a:tbl>
              <a:tblPr/>
              <a:tblGrid>
                <a:gridCol w="1497965"/>
                <a:gridCol w="1497965"/>
                <a:gridCol w="1497965"/>
                <a:gridCol w="1497965"/>
                <a:gridCol w="1497965"/>
                <a:gridCol w="1497965"/>
                <a:gridCol w="1497965"/>
              </a:tblGrid>
              <a:tr h="273050">
                <a:tc>
                  <a:txBody>
                    <a:bodyPr/>
                    <a:p>
                      <a:pPr marL="0" indent="0" algn="ctr">
                        <a:spcBef>
                          <a:spcPct val="0"/>
                        </a:spcBef>
                        <a:spcAft>
                          <a:spcPct val="0"/>
                        </a:spcAft>
                      </a:pPr>
                      <a:r>
                        <a:rPr lang="en-US" altLang="zh-CN" sz="1200" b="1">
                          <a:latin typeface="等线" panose="02010600030101010101" charset="-122"/>
                          <a:ea typeface="等线" panose="02010600030101010101" charset="-122"/>
                        </a:rPr>
                        <a:t>Variable Name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Type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Mean</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Median</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Mode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Kurtosis</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Skewness</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r>
              <a:tr h="267970">
                <a:tc>
                  <a:txBody>
                    <a:bodyPr/>
                    <a:p>
                      <a:pPr marL="0" indent="0" algn="ctr">
                        <a:spcBef>
                          <a:spcPct val="0"/>
                        </a:spcBef>
                        <a:spcAft>
                          <a:spcPct val="0"/>
                        </a:spcAft>
                      </a:pPr>
                      <a:r>
                        <a:rPr lang="en-US" altLang="zh-CN" sz="1200">
                          <a:latin typeface="等线" panose="02010600030101010101" charset="-122"/>
                          <a:ea typeface="等线" panose="02010600030101010101" charset="-122"/>
                        </a:rPr>
                        <a:t>Patient ID</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335">
                <a:tc>
                  <a:txBody>
                    <a:bodyPr/>
                    <a:p>
                      <a:pPr marL="0" indent="0" algn="ctr">
                        <a:spcBef>
                          <a:spcPct val="0"/>
                        </a:spcBef>
                        <a:spcAft>
                          <a:spcPct val="0"/>
                        </a:spcAft>
                      </a:pPr>
                      <a:r>
                        <a:rPr lang="en-US" altLang="zh-CN" sz="1200">
                          <a:latin typeface="等线" panose="02010600030101010101" charset="-122"/>
                          <a:ea typeface="等线" panose="02010600030101010101" charset="-122"/>
                        </a:rPr>
                        <a:t>Age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53.71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54.0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90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335">
                <a:tc>
                  <a:txBody>
                    <a:bodyPr/>
                    <a:p>
                      <a:pPr marL="0" indent="0" algn="ctr">
                        <a:spcBef>
                          <a:spcPct val="0"/>
                        </a:spcBef>
                        <a:spcAft>
                          <a:spcPct val="0"/>
                        </a:spcAft>
                      </a:pPr>
                      <a:r>
                        <a:rPr lang="en-US" altLang="zh-CN" sz="1200">
                          <a:latin typeface="等线" panose="02010600030101010101" charset="-122"/>
                          <a:ea typeface="等线" panose="02010600030101010101" charset="-122"/>
                        </a:rPr>
                        <a:t>Sex</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970">
                <a:tc>
                  <a:txBody>
                    <a:bodyPr/>
                    <a:p>
                      <a:pPr marL="0" indent="0" algn="ctr">
                        <a:spcBef>
                          <a:spcPct val="0"/>
                        </a:spcBef>
                        <a:spcAft>
                          <a:spcPct val="0"/>
                        </a:spcAft>
                      </a:pPr>
                      <a:r>
                        <a:rPr lang="en-US" altLang="zh-CN" sz="1200">
                          <a:latin typeface="等线" panose="02010600030101010101" charset="-122"/>
                          <a:ea typeface="等线" panose="02010600030101010101" charset="-122"/>
                        </a:rPr>
                        <a:t>Cholesterol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259.88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259.0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235</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-1.18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-0.001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94005">
                <a:tc>
                  <a:txBody>
                    <a:bodyPr/>
                    <a:p>
                      <a:pPr marL="0" indent="0" algn="ctr">
                        <a:spcBef>
                          <a:spcPct val="0"/>
                        </a:spcBef>
                        <a:spcAft>
                          <a:spcPct val="0"/>
                        </a:spcAft>
                      </a:pPr>
                      <a:r>
                        <a:rPr lang="en-US" altLang="zh-CN" sz="1200">
                          <a:latin typeface="等线" panose="02010600030101010101" charset="-122"/>
                          <a:ea typeface="等线" panose="02010600030101010101" charset="-122"/>
                        </a:rPr>
                        <a:t>Blood Pressure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335">
                <a:tc>
                  <a:txBody>
                    <a:bodyPr/>
                    <a:p>
                      <a:pPr marL="0" indent="0" algn="ctr">
                        <a:spcBef>
                          <a:spcPct val="0"/>
                        </a:spcBef>
                        <a:spcAft>
                          <a:spcPct val="0"/>
                        </a:spcAft>
                      </a:pPr>
                      <a:r>
                        <a:rPr lang="en-US" altLang="zh-CN" sz="1200">
                          <a:latin typeface="等线" panose="02010600030101010101" charset="-122"/>
                          <a:ea typeface="等线" panose="02010600030101010101" charset="-122"/>
                        </a:rPr>
                        <a:t>Heart Rate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75.02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75.0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94</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-0.003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970">
                <a:tc>
                  <a:txBody>
                    <a:bodyPr/>
                    <a:p>
                      <a:pPr marL="0" indent="0" algn="ctr">
                        <a:spcBef>
                          <a:spcPct val="0"/>
                        </a:spcBef>
                        <a:spcAft>
                          <a:spcPct val="0"/>
                        </a:spcAft>
                      </a:pPr>
                      <a:r>
                        <a:rPr lang="en-US" altLang="zh-CN" sz="1200">
                          <a:latin typeface="等线" panose="02010600030101010101" charset="-122"/>
                          <a:ea typeface="等线" panose="02010600030101010101" charset="-122"/>
                        </a:rPr>
                        <a:t>Diabetes</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0.65</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-1.59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-0.64</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93370">
                <a:tc>
                  <a:txBody>
                    <a:bodyPr/>
                    <a:p>
                      <a:pPr marL="0" indent="0" algn="ctr">
                        <a:spcBef>
                          <a:spcPct val="0"/>
                        </a:spcBef>
                        <a:spcAft>
                          <a:spcPct val="0"/>
                        </a:spcAft>
                      </a:pPr>
                      <a:r>
                        <a:rPr lang="en-US" altLang="zh-CN" sz="1200">
                          <a:latin typeface="等线" panose="02010600030101010101" charset="-122"/>
                          <a:ea typeface="等线" panose="02010600030101010101" charset="-122"/>
                        </a:rPr>
                        <a:t>Family History</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0.49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335">
                <a:tc>
                  <a:txBody>
                    <a:bodyPr/>
                    <a:p>
                      <a:pPr marL="0" indent="0" algn="ctr">
                        <a:spcBef>
                          <a:spcPct val="0"/>
                        </a:spcBef>
                        <a:spcAft>
                          <a:spcPct val="0"/>
                        </a:spcAft>
                      </a:pPr>
                      <a:r>
                        <a:rPr lang="en-US" altLang="zh-CN" sz="1200">
                          <a:latin typeface="等线" panose="02010600030101010101" charset="-122"/>
                          <a:ea typeface="等线" panose="02010600030101010101" charset="-122"/>
                        </a:rPr>
                        <a:t>Smoking</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0.90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4.81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-2.61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67335">
                <a:tc>
                  <a:txBody>
                    <a:bodyPr/>
                    <a:p>
                      <a:pPr marL="0" indent="0" algn="ctr">
                        <a:spcBef>
                          <a:spcPct val="0"/>
                        </a:spcBef>
                        <a:spcAft>
                          <a:spcPct val="0"/>
                        </a:spcAft>
                      </a:pPr>
                      <a:r>
                        <a:rPr lang="en-US" altLang="zh-CN" sz="1200">
                          <a:latin typeface="等线" panose="02010600030101010101" charset="-122"/>
                          <a:ea typeface="等线" panose="02010600030101010101" charset="-122"/>
                        </a:rPr>
                        <a:t>Obesity</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0.50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-0.006</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443865">
                <a:tc>
                  <a:txBody>
                    <a:bodyPr/>
                    <a:p>
                      <a:pPr marL="0" indent="0" algn="ctr">
                        <a:spcBef>
                          <a:spcPct val="0"/>
                        </a:spcBef>
                        <a:spcAft>
                          <a:spcPct val="0"/>
                        </a:spcAft>
                      </a:pPr>
                      <a:r>
                        <a:rPr lang="en-US" altLang="zh-CN" sz="1200">
                          <a:latin typeface="等线" panose="02010600030101010101" charset="-122"/>
                          <a:ea typeface="等线" panose="02010600030101010101" charset="-122"/>
                        </a:rPr>
                        <a:t>Alcohol Consumption</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0.60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-1.84</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-0.40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940435" y="1170940"/>
          <a:ext cx="10485755" cy="4998085"/>
        </p:xfrm>
        <a:graphic>
          <a:graphicData uri="http://schemas.openxmlformats.org/drawingml/2006/table">
            <a:tbl>
              <a:tblPr/>
              <a:tblGrid>
                <a:gridCol w="1497965"/>
                <a:gridCol w="1497965"/>
                <a:gridCol w="1497965"/>
                <a:gridCol w="1497965"/>
                <a:gridCol w="1497965"/>
                <a:gridCol w="1497965"/>
                <a:gridCol w="1497965"/>
              </a:tblGrid>
              <a:tr h="460375">
                <a:tc>
                  <a:txBody>
                    <a:bodyPr/>
                    <a:p>
                      <a:pPr marL="0" indent="0" algn="ctr">
                        <a:spcBef>
                          <a:spcPct val="0"/>
                        </a:spcBef>
                        <a:spcAft>
                          <a:spcPct val="0"/>
                        </a:spcAft>
                      </a:pPr>
                      <a:r>
                        <a:rPr lang="en-US" altLang="zh-CN" sz="1200">
                          <a:latin typeface="等线" panose="02010600030101010101" charset="-122"/>
                          <a:ea typeface="等线" panose="02010600030101010101" charset="-122"/>
                        </a:rPr>
                        <a:t>Exercise Hours Per Week</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10.01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10.07</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0.0244</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5115">
                <a:tc>
                  <a:txBody>
                    <a:bodyPr/>
                    <a:p>
                      <a:pPr marL="0" indent="0" algn="ctr">
                        <a:spcBef>
                          <a:spcPct val="0"/>
                        </a:spcBef>
                        <a:spcAft>
                          <a:spcPct val="0"/>
                        </a:spcAft>
                      </a:pPr>
                      <a:r>
                        <a:rPr lang="en-US" altLang="zh-CN" sz="1200">
                          <a:latin typeface="等线" panose="02010600030101010101" charset="-122"/>
                          <a:ea typeface="等线" panose="02010600030101010101" charset="-122"/>
                        </a:rPr>
                        <a:t>Diet</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477520">
                <a:tc>
                  <a:txBody>
                    <a:bodyPr/>
                    <a:p>
                      <a:pPr marL="0" indent="0" algn="ctr">
                        <a:spcBef>
                          <a:spcPct val="0"/>
                        </a:spcBef>
                        <a:spcAft>
                          <a:spcPct val="0"/>
                        </a:spcAft>
                      </a:pPr>
                      <a:r>
                        <a:rPr lang="en-US" altLang="zh-CN" sz="1200">
                          <a:latin typeface="等线" panose="02010600030101010101" charset="-122"/>
                          <a:ea typeface="等线" panose="02010600030101010101" charset="-122"/>
                        </a:rPr>
                        <a:t>Previous Heart Problems</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0.50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313055">
                <a:tc>
                  <a:txBody>
                    <a:bodyPr/>
                    <a:p>
                      <a:pPr marL="0" indent="0" algn="ctr">
                        <a:spcBef>
                          <a:spcPct val="0"/>
                        </a:spcBef>
                        <a:spcAft>
                          <a:spcPct val="0"/>
                        </a:spcAft>
                      </a:pPr>
                      <a:r>
                        <a:rPr lang="en-US" altLang="zh-CN" sz="1200">
                          <a:latin typeface="等线" panose="02010600030101010101" charset="-122"/>
                          <a:ea typeface="等线" panose="02010600030101010101" charset="-122"/>
                        </a:rPr>
                        <a:t>Medication Use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0.50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5115">
                <a:tc>
                  <a:txBody>
                    <a:bodyPr/>
                    <a:p>
                      <a:pPr marL="0" indent="0" algn="ctr">
                        <a:spcBef>
                          <a:spcPct val="0"/>
                        </a:spcBef>
                        <a:spcAft>
                          <a:spcPct val="0"/>
                        </a:spcAft>
                      </a:pPr>
                      <a:r>
                        <a:rPr lang="en-US" altLang="zh-CN" sz="1200">
                          <a:latin typeface="等线" panose="02010600030101010101" charset="-122"/>
                          <a:ea typeface="等线" panose="02010600030101010101" charset="-122"/>
                        </a:rPr>
                        <a:t>Stress Level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5.47</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0.01</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460375">
                <a:tc>
                  <a:txBody>
                    <a:bodyPr/>
                    <a:p>
                      <a:pPr marL="0" indent="0" algn="ctr">
                        <a:spcBef>
                          <a:spcPct val="0"/>
                        </a:spcBef>
                        <a:spcAft>
                          <a:spcPct val="0"/>
                        </a:spcAft>
                      </a:pPr>
                      <a:r>
                        <a:rPr lang="en-US" altLang="zh-CN" sz="1200">
                          <a:latin typeface="等线" panose="02010600030101010101" charset="-122"/>
                          <a:ea typeface="等线" panose="02010600030101010101" charset="-122"/>
                        </a:rPr>
                        <a:t>Sedentary Hours Per Day</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5.99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5.93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0.0126</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-1.19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4480">
                <a:tc>
                  <a:txBody>
                    <a:bodyPr/>
                    <a:p>
                      <a:pPr marL="0" indent="0" algn="ctr">
                        <a:spcBef>
                          <a:spcPct val="0"/>
                        </a:spcBef>
                        <a:spcAft>
                          <a:spcPct val="0"/>
                        </a:spcAft>
                      </a:pPr>
                      <a:r>
                        <a:rPr lang="en-US" altLang="zh-CN" sz="1200">
                          <a:latin typeface="等线" panose="02010600030101010101" charset="-122"/>
                          <a:ea typeface="等线" panose="02010600030101010101" charset="-122"/>
                        </a:rPr>
                        <a:t>Income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158263.18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157866.0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225278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-1.18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5115">
                <a:tc>
                  <a:txBody>
                    <a:bodyPr/>
                    <a:p>
                      <a:pPr marL="0" indent="0" algn="ctr">
                        <a:spcBef>
                          <a:spcPct val="0"/>
                        </a:spcBef>
                        <a:spcAft>
                          <a:spcPct val="0"/>
                        </a:spcAft>
                      </a:pPr>
                      <a:r>
                        <a:rPr lang="en-US" altLang="zh-CN" sz="1200">
                          <a:latin typeface="等线" panose="02010600030101010101" charset="-122"/>
                          <a:ea typeface="等线" panose="02010600030101010101" charset="-122"/>
                        </a:rPr>
                        <a:t>BMI</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28.89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28.77</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18.00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-1.19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0.04</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313055">
                <a:tc>
                  <a:txBody>
                    <a:bodyPr/>
                    <a:p>
                      <a:pPr marL="0" indent="0" algn="ctr">
                        <a:spcBef>
                          <a:spcPct val="0"/>
                        </a:spcBef>
                        <a:spcAft>
                          <a:spcPct val="0"/>
                        </a:spcAft>
                      </a:pPr>
                      <a:r>
                        <a:rPr lang="en-US" altLang="zh-CN" sz="1200">
                          <a:latin typeface="等线" panose="02010600030101010101" charset="-122"/>
                          <a:ea typeface="等线" panose="02010600030101010101" charset="-122"/>
                        </a:rPr>
                        <a:t>Triglycerides</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417.68</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417.0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799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602615">
                <a:tc>
                  <a:txBody>
                    <a:bodyPr/>
                    <a:p>
                      <a:pPr marL="0" indent="0" algn="ctr">
                        <a:spcBef>
                          <a:spcPct val="0"/>
                        </a:spcBef>
                        <a:spcAft>
                          <a:spcPct val="0"/>
                        </a:spcAft>
                      </a:pPr>
                      <a:r>
                        <a:rPr lang="en-US" altLang="zh-CN" sz="1200">
                          <a:latin typeface="等线" panose="02010600030101010101" charset="-122"/>
                          <a:ea typeface="等线" panose="02010600030101010101" charset="-122"/>
                        </a:rPr>
                        <a:t>Physical Activity Days Per Week</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3.49</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3.0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376555">
                <a:tc>
                  <a:txBody>
                    <a:bodyPr/>
                    <a:p>
                      <a:pPr marL="0" indent="0" algn="ctr">
                        <a:spcBef>
                          <a:spcPct val="0"/>
                        </a:spcBef>
                        <a:spcAft>
                          <a:spcPct val="0"/>
                        </a:spcAft>
                      </a:pPr>
                      <a:r>
                        <a:rPr lang="en-US" altLang="zh-CN" sz="1200">
                          <a:latin typeface="等线" panose="02010600030101010101" charset="-122"/>
                          <a:ea typeface="等线" panose="02010600030101010101" charset="-122"/>
                        </a:rPr>
                        <a:t>Sleep Hours Per Day</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Ratio</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7.02</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7.0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-1.23</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0.00</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4480">
                <a:tc>
                  <a:txBody>
                    <a:bodyPr/>
                    <a:p>
                      <a:pPr marL="0" indent="0" algn="ctr">
                        <a:spcBef>
                          <a:spcPct val="0"/>
                        </a:spcBef>
                        <a:spcAft>
                          <a:spcPct val="0"/>
                        </a:spcAft>
                      </a:pPr>
                      <a:r>
                        <a:rPr lang="en-US" altLang="zh-CN" sz="1200">
                          <a:latin typeface="等线" panose="02010600030101010101" charset="-122"/>
                          <a:ea typeface="等线" panose="02010600030101010101" charset="-122"/>
                        </a:rPr>
                        <a:t>Country</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5115">
                <a:tc>
                  <a:txBody>
                    <a:bodyPr/>
                    <a:p>
                      <a:pPr marL="0" indent="0" algn="ctr">
                        <a:spcBef>
                          <a:spcPct val="0"/>
                        </a:spcBef>
                        <a:spcAft>
                          <a:spcPct val="0"/>
                        </a:spcAft>
                      </a:pPr>
                      <a:r>
                        <a:rPr lang="en-US" altLang="zh-CN" sz="1200">
                          <a:latin typeface="等线" panose="02010600030101010101" charset="-122"/>
                          <a:ea typeface="等线" panose="02010600030101010101" charset="-122"/>
                        </a:rPr>
                        <a:t>Continent</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r h="285115">
                <a:tc>
                  <a:txBody>
                    <a:bodyPr/>
                    <a:p>
                      <a:pPr marL="0" indent="0" algn="ctr">
                        <a:spcBef>
                          <a:spcPct val="0"/>
                        </a:spcBef>
                        <a:spcAft>
                          <a:spcPct val="0"/>
                        </a:spcAft>
                      </a:pPr>
                      <a:r>
                        <a:rPr lang="en-US" altLang="zh-CN" sz="1200">
                          <a:latin typeface="等线" panose="02010600030101010101" charset="-122"/>
                          <a:ea typeface="等线" panose="02010600030101010101" charset="-122"/>
                        </a:rPr>
                        <a:t>Hemisphere</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Nominal</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c>
                  <a:txBody>
                    <a:bodyPr/>
                    <a:p>
                      <a:pPr marL="0" indent="0" algn="just">
                        <a:spcBef>
                          <a:spcPct val="0"/>
                        </a:spcBef>
                        <a:spcAft>
                          <a:spcPct val="0"/>
                        </a:spcAft>
                      </a:pPr>
                      <a:r>
                        <a:rPr lang="en-US" altLang="zh-CN" sz="1200">
                          <a:latin typeface="等线" panose="02010600030101010101" charset="-122"/>
                          <a:ea typeface="等线" panose="02010600030101010101" charset="-122"/>
                        </a:rPr>
                        <a:t>NA</a:t>
                      </a:r>
                      <a:endParaRPr lang="en-US" altLang="zh-CN" sz="1200">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FFFFFF"/>
                    </a:solidFill>
                  </a:tcPr>
                </a:tc>
              </a:tr>
            </a:tbl>
          </a:graphicData>
        </a:graphic>
      </p:graphicFrame>
      <p:graphicFrame>
        <p:nvGraphicFramePr>
          <p:cNvPr id="7" name="表格 6"/>
          <p:cNvGraphicFramePr/>
          <p:nvPr/>
        </p:nvGraphicFramePr>
        <p:xfrm>
          <a:off x="940435" y="897890"/>
          <a:ext cx="10485755" cy="273050"/>
        </p:xfrm>
        <a:graphic>
          <a:graphicData uri="http://schemas.openxmlformats.org/drawingml/2006/table">
            <a:tbl>
              <a:tblPr/>
              <a:tblGrid>
                <a:gridCol w="1497965"/>
                <a:gridCol w="1497965"/>
                <a:gridCol w="1497965"/>
                <a:gridCol w="1497965"/>
                <a:gridCol w="1497965"/>
                <a:gridCol w="1497965"/>
                <a:gridCol w="1497965"/>
              </a:tblGrid>
              <a:tr h="273050">
                <a:tc>
                  <a:txBody>
                    <a:bodyPr/>
                    <a:p>
                      <a:pPr marL="0" indent="0" algn="ctr">
                        <a:spcBef>
                          <a:spcPct val="0"/>
                        </a:spcBef>
                        <a:spcAft>
                          <a:spcPct val="0"/>
                        </a:spcAft>
                      </a:pPr>
                      <a:r>
                        <a:rPr lang="en-US" altLang="zh-CN" sz="1200" b="1">
                          <a:latin typeface="等线" panose="02010600030101010101" charset="-122"/>
                          <a:ea typeface="等线" panose="02010600030101010101" charset="-122"/>
                        </a:rPr>
                        <a:t>Variable Name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Type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Mean</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Median</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Mode</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Kurtosis</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c>
                  <a:txBody>
                    <a:bodyPr/>
                    <a:p>
                      <a:pPr marL="0" indent="0" algn="just">
                        <a:spcBef>
                          <a:spcPct val="0"/>
                        </a:spcBef>
                        <a:spcAft>
                          <a:spcPct val="0"/>
                        </a:spcAft>
                      </a:pPr>
                      <a:r>
                        <a:rPr lang="en-US" altLang="zh-CN" sz="1200" b="1">
                          <a:latin typeface="等线" panose="02010600030101010101" charset="-122"/>
                          <a:ea typeface="等线" panose="02010600030101010101" charset="-122"/>
                        </a:rPr>
                        <a:t>Skewness</a:t>
                      </a:r>
                      <a:endParaRPr lang="en-US" altLang="zh-CN" sz="1200" b="1">
                        <a:latin typeface="等线" panose="02010600030101010101" charset="-122"/>
                        <a:ea typeface="等线" panose="02010600030101010101" charset="-122"/>
                      </a:endParaRPr>
                    </a:p>
                  </a:txBody>
                  <a:tcPr marL="76200" marR="76200" marT="47625" marB="47625" anchor="ctr" anchorCtr="0">
                    <a:lnL w="9525" cap="flat" cmpd="sng">
                      <a:solidFill>
                        <a:srgbClr val="CCCCCC"/>
                      </a:solidFill>
                      <a:prstDash val="solid"/>
                      <a:headEnd type="none" w="med" len="med"/>
                      <a:tailEnd type="none" w="med" len="med"/>
                    </a:lnL>
                    <a:lnR w="9525" cap="flat" cmpd="sng">
                      <a:solidFill>
                        <a:srgbClr val="CCCCCC"/>
                      </a:solidFill>
                      <a:prstDash val="solid"/>
                      <a:headEnd type="none" w="med" len="med"/>
                      <a:tailEnd type="none" w="med" len="med"/>
                    </a:lnR>
                    <a:lnT w="9525" cap="flat" cmpd="sng">
                      <a:solidFill>
                        <a:srgbClr val="CCCCCC"/>
                      </a:solidFill>
                      <a:prstDash val="solid"/>
                      <a:headEnd type="none" w="med" len="med"/>
                      <a:tailEnd type="none" w="med" len="med"/>
                    </a:lnT>
                    <a:lnB w="9525" cap="flat" cmpd="sng">
                      <a:solidFill>
                        <a:srgbClr val="CCCCCC"/>
                      </a:solidFill>
                      <a:prstDash val="solid"/>
                      <a:headEnd type="none" w="med" len="med"/>
                      <a:tailEnd type="none" w="med" len="med"/>
                    </a:lnB>
                    <a:solidFill>
                      <a:srgbClr val="DCE9F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p:cNvSpPr txBox="1"/>
          <p:nvPr>
            <p:custDataLst>
              <p:tags r:id="rId1"/>
            </p:custDataLst>
          </p:nvPr>
        </p:nvSpPr>
        <p:spPr>
          <a:xfrm>
            <a:off x="1038225" y="424815"/>
            <a:ext cx="10213975" cy="46037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l"/>
            <a:r>
              <a:rPr lang="zh-CN" altLang="en-US" sz="2000" dirty="0">
                <a:solidFill>
                  <a:schemeClr val="tx2"/>
                </a:solidFill>
                <a:latin typeface="+mn-lt"/>
                <a:ea typeface="+mn-ea"/>
                <a:cs typeface="+mn-ea"/>
                <a:sym typeface="+mn-lt"/>
              </a:rPr>
              <a:t>Box map of sedentary time in northern and southern hemispheres</a:t>
            </a:r>
            <a:endParaRPr lang="zh-CN" altLang="en-US" sz="2000" dirty="0">
              <a:solidFill>
                <a:schemeClr val="tx2"/>
              </a:solidFill>
              <a:latin typeface="+mn-lt"/>
              <a:ea typeface="+mn-ea"/>
              <a:cs typeface="+mn-ea"/>
              <a:sym typeface="+mn-lt"/>
            </a:endParaRPr>
          </a:p>
        </p:txBody>
      </p:sp>
      <p:pic>
        <p:nvPicPr>
          <p:cNvPr id="2" name="图片 1"/>
          <p:cNvPicPr>
            <a:picLocks noChangeAspect="1"/>
          </p:cNvPicPr>
          <p:nvPr/>
        </p:nvPicPr>
        <p:blipFill>
          <a:blip r:embed="rId2"/>
          <a:srcRect l="5587" t="5983" r="8353" b="8855"/>
          <a:stretch>
            <a:fillRect/>
          </a:stretch>
        </p:blipFill>
        <p:spPr>
          <a:xfrm>
            <a:off x="1192530" y="1016000"/>
            <a:ext cx="9676765" cy="5399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custDataLst>
              <p:tags r:id="rId1"/>
            </p:custDataLst>
          </p:nvPr>
        </p:nvSpPr>
        <p:spPr>
          <a:xfrm>
            <a:off x="1028700" y="462280"/>
            <a:ext cx="9069070" cy="460375"/>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pitchFamily="34" charset="-122"/>
              </a:defRPr>
            </a:lvl1pPr>
          </a:lstStyle>
          <a:p>
            <a:pPr algn="l"/>
            <a:r>
              <a:rPr lang="zh-CN" altLang="en-US" sz="2000" dirty="0">
                <a:solidFill>
                  <a:schemeClr val="tx2"/>
                </a:solidFill>
                <a:latin typeface="+mn-lt"/>
                <a:ea typeface="+mn-ea"/>
                <a:cs typeface="+mn-ea"/>
                <a:sym typeface="+mn-lt"/>
              </a:rPr>
              <a:t>Chart of weekly working hours for male and female patients</a:t>
            </a:r>
            <a:endParaRPr lang="zh-CN" altLang="en-US" sz="2000" dirty="0">
              <a:solidFill>
                <a:schemeClr val="tx2"/>
              </a:solidFill>
              <a:latin typeface="+mn-lt"/>
              <a:ea typeface="+mn-ea"/>
              <a:cs typeface="+mn-ea"/>
              <a:sym typeface="+mn-lt"/>
            </a:endParaRPr>
          </a:p>
        </p:txBody>
      </p:sp>
      <p:pic>
        <p:nvPicPr>
          <p:cNvPr id="4" name="图片 3"/>
          <p:cNvPicPr>
            <a:picLocks noChangeAspect="1"/>
          </p:cNvPicPr>
          <p:nvPr/>
        </p:nvPicPr>
        <p:blipFill>
          <a:blip r:embed="rId2"/>
          <a:srcRect l="5410" t="6404" r="8412" b="9166"/>
          <a:stretch>
            <a:fillRect/>
          </a:stretch>
        </p:blipFill>
        <p:spPr>
          <a:xfrm>
            <a:off x="1186180" y="1066800"/>
            <a:ext cx="9678670" cy="534733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10.xml><?xml version="1.0" encoding="utf-8"?>
<p:tagLst xmlns:p="http://schemas.openxmlformats.org/presentationml/2006/main">
  <p:tag name="TABLE_ENDDRAG_ORIGIN_RECT" val="723*227"/>
  <p:tag name="TABLE_ENDDRAG_RECT" val="144*195*723*227"/>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TABLE_ENDDRAG_ORIGIN_RECT" val="825*271"/>
  <p:tag name="TABLE_ENDDRAG_RECT" val="69*210*825*271"/>
</p:tagLst>
</file>

<file path=ppt/tags/tag13.xml><?xml version="1.0" encoding="utf-8"?>
<p:tagLst xmlns:p="http://schemas.openxmlformats.org/presentationml/2006/main">
  <p:tag name="TABLE_ENDDRAG_ORIGIN_RECT" val="825*393"/>
  <p:tag name="TABLE_ENDDRAG_RECT" val="74*92*825*39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commondata" val="eyJjb3VudCI6MywiaGRpZCI6ImJlYmU5MDQ3NmYyMDJkNTg5NGEwMjZiZjQ3ZjE2NTBiIiwidXNlckNvdW50IjozfQ=="/>
</p:tagLst>
</file>

<file path=ppt/tags/tag2.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3.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4.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5.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6.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7.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8.xml><?xml version="1.0" encoding="utf-8"?>
<p:tagLst xmlns:p="http://schemas.openxmlformats.org/presentationml/2006/main">
  <p:tag name="KSO_WM_DIAGRAM_VIRTUALLY_FRAME" val="{&quot;height&quot;:321.588031496063,&quot;left&quot;:442.1509448818898,&quot;top&quot;:115.0092125984252,&quot;width&quot;:350.3490551181102}"/>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mtnw1yf">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6562</Words>
  <Application>WPS 演示</Application>
  <PresentationFormat>宽屏</PresentationFormat>
  <Paragraphs>569</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DIN-BlackItalic</vt:lpstr>
      <vt:lpstr>Segoe Print</vt:lpstr>
      <vt:lpstr>Calibri</vt:lpstr>
      <vt:lpstr>Arial</vt:lpstr>
      <vt:lpstr>微软雅黑</vt:lpstr>
      <vt:lpstr>等线</vt:lpstr>
      <vt:lpstr>Century Gothic</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微信用户</cp:lastModifiedBy>
  <cp:revision>24</cp:revision>
  <dcterms:created xsi:type="dcterms:W3CDTF">2020-11-22T07:03:00Z</dcterms:created>
  <dcterms:modified xsi:type="dcterms:W3CDTF">2024-10-19T16:22:12Z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2052-12.1.0.18240</vt:lpwstr>
  </property>
  <property fmtid="{D5CDD505-2E9C-101B-9397-08002B2CF9AE}" pid="3" name="KSOTemplateUUID">
    <vt:lpwstr>v1.0_mb_ubjOKhkoUAwqPT48/PajaQ==</vt:lpwstr>
  </property>
  <property fmtid="{D5CDD505-2E9C-101B-9397-08002B2CF9AE}" pid="4" name="ICV">
    <vt:lpwstr>9269349BAA1E4019B4DC21B3AABCC634_11</vt:lpwstr>
  </property>
</Properties>
</file>