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75" r:id="rId7"/>
    <p:sldId id="266" r:id="rId8"/>
    <p:sldId id="267" r:id="rId9"/>
    <p:sldId id="268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4F8"/>
    <a:srgbClr val="14181B"/>
    <a:srgbClr val="57636C"/>
    <a:srgbClr val="EC5E3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sv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287905"/>
          </a:xfrm>
        </p:spPr>
        <p:txBody>
          <a:bodyPr>
            <a:noAutofit/>
          </a:bodyPr>
          <a:lstStyle/>
          <a:p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ФЕДЕРАЛЬНОЕ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БЮДЖЕТНОЕ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ОБРАЗОВАТЕЛЬНОЕ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УЧРЕЖДЕНИЕ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ВЫСШЕГО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«САНКТ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ПЕТЕРБУРГСКИЙ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БОНЧ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БРУЕВИЧА»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АРХАНГЕЛЬСКИЙ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КОЛЛЕДЖ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РОЗИНГА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ФИЛИАЛ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b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18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1800" b="1">
              <a:solidFill>
                <a:srgbClr val="5763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2486025"/>
            <a:ext cx="12192635" cy="188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endParaRPr lang="en-US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«Кофейня: Заказы»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solidFill>
                <a:srgbClr val="57636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3280" y="5031740"/>
            <a:ext cx="8808720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Абрамов Матвей Константинович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Маломан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Юлия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064510"/>
          </a:xfrm>
        </p:spPr>
        <p:txBody>
          <a:bodyPr>
            <a:noAutofit/>
          </a:bodyPr>
          <a:lstStyle/>
          <a:p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ФЕДЕРАЛЬНОЕ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БЮДЖЕТНОЕ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ОБРАЗОВАТЕЛЬНОЕ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УЧРЕЖДЕНИЕ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ВЫСШЕГО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ОБРАЗОВАНИЯ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«САНКТ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ПЕТЕРБУРГСКИЙ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БОНЧ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БРУЕВИЧА»</a:t>
            </a:r>
            <a:b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ru-RU" sz="24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АРХАНГЕЛЬСКИЙ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КОЛЛЕДЖ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ТЕЛЕКОММУНИКАЦИЙ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РОЗИНГА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ФИЛИАЛ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b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СПбГУТ</a:t>
            </a:r>
            <a:r>
              <a:rPr lang="en-US" altLang="ru-RU" sz="2000" b="1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2000" b="1">
              <a:solidFill>
                <a:srgbClr val="57636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393315" y="3279775"/>
            <a:ext cx="7404735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r>
              <a:rPr lang="en-US" altLang="ru-RU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40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«Кофейня: Заказы»</a:t>
            </a:r>
            <a:endParaRPr lang="ru-RU" altLang="en-US" sz="40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996055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Архангельск</a:t>
            </a:r>
            <a:r>
              <a:rPr lang="en-US" altLang="ru-RU">
                <a:solidFill>
                  <a:srgbClr val="57636C"/>
                </a:solidFill>
                <a:latin typeface="Calibri" panose="020F0502020204030204" charset="0"/>
                <a:cs typeface="Calibri" panose="020F0502020204030204" charset="0"/>
              </a:rPr>
              <a:t> 2024</a:t>
            </a:r>
            <a:endParaRPr lang="en-US" altLang="ru-RU">
              <a:solidFill>
                <a:srgbClr val="57636C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95" y="5038090"/>
            <a:ext cx="6161405" cy="116078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Абрамов Матвей Константинович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80000"/>
              </a:lnSpc>
            </a:pP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Маломан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Юлия</a:t>
            </a:r>
            <a:r>
              <a:rPr lang="en-US" altLang="ru-RU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endParaRPr lang="en-US" altLang="en-US" sz="2200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065" y="309245"/>
            <a:ext cx="3785235" cy="780415"/>
          </a:xfrm>
        </p:spPr>
        <p:txBody>
          <a:bodyPr>
            <a:normAutofit fontScale="90000"/>
          </a:bodyPr>
          <a:p>
            <a:pPr algn="ctr"/>
            <a:r>
              <a:rPr lang="ru-RU" altLang="en-US" b="1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altLang="en-US" b="1">
              <a:solidFill>
                <a:srgbClr val="1418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893820" y="2009775"/>
            <a:ext cx="7575550" cy="4434840"/>
          </a:xfrm>
        </p:spPr>
        <p:txBody>
          <a:bodyPr anchor="t" anchorCtr="0">
            <a:normAutofit/>
          </a:bodyPr>
          <a:p>
            <a:pPr marL="0" indent="0" algn="l" fontAlgn="auto">
              <a:spcBef>
                <a:spcPts val="100"/>
              </a:spcBef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разрабатываемого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заключается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он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решает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важную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задачу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сфере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автоматизации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процессов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заказами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кофейнях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2 / 9</a:t>
            </a:r>
            <a:endParaRPr lang="ru-RU" altLang="en-US"/>
          </a:p>
        </p:txBody>
      </p:sp>
      <p:pic>
        <p:nvPicPr>
          <p:cNvPr id="4" name="Изображение 3" descr="image"/>
          <p:cNvPicPr>
            <a:picLocks noChangeAspect="1"/>
          </p:cNvPicPr>
          <p:nvPr/>
        </p:nvPicPr>
        <p:blipFill>
          <a:blip r:embed="rId1"/>
          <a:srcRect r="39286"/>
          <a:stretch>
            <a:fillRect/>
          </a:stretch>
        </p:blipFill>
        <p:spPr>
          <a:xfrm>
            <a:off x="0" y="0"/>
            <a:ext cx="3238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20345"/>
            <a:ext cx="3785235" cy="780415"/>
          </a:xfrm>
        </p:spPr>
        <p:txBody>
          <a:bodyPr/>
          <a:p>
            <a:pPr algn="ctr"/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827530" y="1755140"/>
            <a:ext cx="8536940" cy="4434840"/>
          </a:xfrm>
        </p:spPr>
        <p:txBody>
          <a:bodyPr>
            <a:normAutofit/>
          </a:bodyPr>
          <a:p>
            <a:pPr marL="0" indent="0" algn="l" fontAlgn="auto">
              <a:spcBef>
                <a:spcPts val="100"/>
              </a:spcBef>
              <a:buNone/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азработка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подсистемы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обеспечивающей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быстрого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удобного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оформления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заказов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3 / 9</a:t>
            </a:r>
            <a:endParaRPr lang="ru-RU" altLang="en-US"/>
          </a:p>
        </p:txBody>
      </p:sp>
      <p:pic>
        <p:nvPicPr>
          <p:cNvPr id="4" name="Изображение 3" descr="icons8-database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3610" y="3267710"/>
            <a:ext cx="1270000" cy="1270000"/>
          </a:xfrm>
          <a:prstGeom prst="rect">
            <a:avLst/>
          </a:prstGeom>
        </p:spPr>
      </p:pic>
      <p:pic>
        <p:nvPicPr>
          <p:cNvPr id="5" name="Изображение 4" descr="icons8-server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45" y="5428615"/>
            <a:ext cx="1270000" cy="1270000"/>
          </a:xfrm>
          <a:prstGeom prst="rect">
            <a:avLst/>
          </a:prstGeom>
        </p:spPr>
      </p:pic>
      <p:pic>
        <p:nvPicPr>
          <p:cNvPr id="7" name="Изображение 6" descr="icons8-smartphone-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5300980"/>
            <a:ext cx="1270000" cy="1270000"/>
          </a:xfrm>
          <a:prstGeom prst="rect">
            <a:avLst/>
          </a:prstGeom>
        </p:spPr>
      </p:pic>
      <p:pic>
        <p:nvPicPr>
          <p:cNvPr id="9" name="Изображение 8" descr="Рисунок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475" y="3395345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050" y="271145"/>
            <a:ext cx="5803900" cy="780415"/>
          </a:xfrm>
        </p:spPr>
        <p:txBody>
          <a:bodyPr/>
          <a:p>
            <a:pPr algn="ctr"/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Целевая</a:t>
            </a:r>
            <a:r>
              <a:rPr lang="en-US" altLang="ru-RU" sz="4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аудитория</a:t>
            </a:r>
            <a:endParaRPr lang="en-US" alt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4 / 9</a:t>
            </a:r>
            <a:endParaRPr lang="ru-RU" altLang="en-US"/>
          </a:p>
        </p:txBody>
      </p:sp>
      <p:pic>
        <p:nvPicPr>
          <p:cNvPr id="11" name="Изображение 10" descr="Рисунок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3810000"/>
            <a:ext cx="3048000" cy="3048000"/>
          </a:xfrm>
          <a:prstGeom prst="rect">
            <a:avLst/>
          </a:prstGeom>
        </p:spPr>
      </p:pic>
      <p:pic>
        <p:nvPicPr>
          <p:cNvPr id="12" name="Изображение 11" descr="Рисунок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35400"/>
            <a:ext cx="3048000" cy="3048000"/>
          </a:xfrm>
          <a:prstGeom prst="rect">
            <a:avLst/>
          </a:prstGeom>
        </p:spPr>
      </p:pic>
      <p:pic>
        <p:nvPicPr>
          <p:cNvPr id="13" name="Изображение 12" descr="Рисунок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650" y="3810000"/>
            <a:ext cx="3048000" cy="304800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8933180" y="2713673"/>
            <a:ext cx="2694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клиенты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4466908" y="2713673"/>
            <a:ext cx="3257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администраторы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769620" y="2713673"/>
            <a:ext cx="2374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сотрудники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0" y="21463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5 / 9</a:t>
            </a:r>
            <a:endParaRPr lang="ru-RU" altLang="en-US"/>
          </a:p>
        </p:txBody>
      </p:sp>
      <p:pic>
        <p:nvPicPr>
          <p:cNvPr id="5" name="Изображение 4" descr="icons8-hierarchy-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9690" y="7089775"/>
            <a:ext cx="1440000" cy="1440000"/>
          </a:xfrm>
          <a:prstGeom prst="rect">
            <a:avLst/>
          </a:prstGeom>
        </p:spPr>
      </p:pic>
      <p:pic>
        <p:nvPicPr>
          <p:cNvPr id="7" name="Изображение 6" descr="icons8-backlog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65" y="7319645"/>
            <a:ext cx="1440000" cy="1440000"/>
          </a:xfrm>
          <a:prstGeom prst="rect">
            <a:avLst/>
          </a:prstGeom>
        </p:spPr>
      </p:pic>
      <p:pic>
        <p:nvPicPr>
          <p:cNvPr id="8" name="Изображение 7" descr="icons8-task-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85" y="7089775"/>
            <a:ext cx="1440000" cy="1440000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6051945" y="2282825"/>
            <a:ext cx="5827395" cy="1231265"/>
            <a:chOff x="9527" y="3629"/>
            <a:chExt cx="9177" cy="1939"/>
          </a:xfrm>
        </p:grpSpPr>
        <p:sp>
          <p:nvSpPr>
            <p:cNvPr id="11" name="Текстовое поле 10"/>
            <p:cNvSpPr txBox="1"/>
            <p:nvPr/>
          </p:nvSpPr>
          <p:spPr>
            <a:xfrm>
              <a:off x="9527" y="3630"/>
              <a:ext cx="7238" cy="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Проектирование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архитектура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:</a:t>
              </a:r>
              <a:endParaRPr lang="en-US" altLang="ru-RU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спроектировать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архитектуру</a:t>
              </a: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программные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технические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средства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спроектировать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создать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базу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данных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pic>
          <p:nvPicPr>
            <p:cNvPr id="9" name="Изображение 8" descr="icons8-design-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5" y="3629"/>
              <a:ext cx="1939" cy="1939"/>
            </a:xfrm>
            <a:prstGeom prst="rect">
              <a:avLst/>
            </a:prstGeom>
          </p:spPr>
        </p:pic>
      </p:grpSp>
      <p:grpSp>
        <p:nvGrpSpPr>
          <p:cNvPr id="18" name="Группа 17"/>
          <p:cNvGrpSpPr/>
          <p:nvPr/>
        </p:nvGrpSpPr>
        <p:grpSpPr>
          <a:xfrm>
            <a:off x="469265" y="3616325"/>
            <a:ext cx="5310505" cy="1231265"/>
            <a:chOff x="739" y="6054"/>
            <a:chExt cx="8363" cy="1939"/>
          </a:xfrm>
        </p:grpSpPr>
        <p:sp>
          <p:nvSpPr>
            <p:cNvPr id="13" name="Текстовое поле 12"/>
            <p:cNvSpPr txBox="1"/>
            <p:nvPr/>
          </p:nvSpPr>
          <p:spPr>
            <a:xfrm>
              <a:off x="3161" y="6055"/>
              <a:ext cx="5941" cy="1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Разработка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реализация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:</a:t>
              </a:r>
              <a:endParaRPr lang="en-US" altLang="ru-RU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для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взаимодействия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БД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мобильное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приложение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телеграм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бот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Изображение 9" descr="icons8-programming-9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9" y="6054"/>
              <a:ext cx="1939" cy="1939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6049645" y="4949825"/>
            <a:ext cx="5829695" cy="953770"/>
            <a:chOff x="9527" y="7706"/>
            <a:chExt cx="8740" cy="1502"/>
          </a:xfrm>
        </p:grpSpPr>
        <p:sp>
          <p:nvSpPr>
            <p:cNvPr id="12" name="Текстовое поле 11"/>
            <p:cNvSpPr txBox="1"/>
            <p:nvPr/>
          </p:nvSpPr>
          <p:spPr>
            <a:xfrm>
              <a:off x="9527" y="7707"/>
              <a:ext cx="581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Тестирование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документация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altLang="ru-RU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выполнить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тестирование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разработать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документацию</a:t>
              </a:r>
              <a:r>
                <a:rPr lang="en-US" altLang="ru-RU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Изображение 14" descr="icons8-documents-9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765" y="7706"/>
              <a:ext cx="1502" cy="1502"/>
            </a:xfrm>
            <a:prstGeom prst="rect">
              <a:avLst/>
            </a:prstGeom>
          </p:spPr>
        </p:pic>
      </p:grpSp>
      <p:grpSp>
        <p:nvGrpSpPr>
          <p:cNvPr id="17" name="Группа 16"/>
          <p:cNvGrpSpPr/>
          <p:nvPr/>
        </p:nvGrpSpPr>
        <p:grpSpPr>
          <a:xfrm>
            <a:off x="469265" y="1226185"/>
            <a:ext cx="7278370" cy="953770"/>
            <a:chOff x="1006" y="1931"/>
            <a:chExt cx="11462" cy="1502"/>
          </a:xfrm>
        </p:grpSpPr>
        <p:sp>
          <p:nvSpPr>
            <p:cNvPr id="4" name="Текстовое поле 3"/>
            <p:cNvSpPr txBox="1"/>
            <p:nvPr/>
          </p:nvSpPr>
          <p:spPr>
            <a:xfrm>
              <a:off x="3161" y="1932"/>
              <a:ext cx="9307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Анализ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требований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изучение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информации</a:t>
              </a:r>
              <a:r>
                <a:rPr lang="en-US" altLang="ru-RU" sz="200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altLang="ru-RU" sz="20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требования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целевой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аудитории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en-US" altLang="ru-RU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buBlip>
                  <a:blip r:embed="rId4"/>
                </a:buBlip>
              </a:pP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изучить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информационные</a:t>
              </a:r>
              <a:r>
                <a:rPr lang="en-US" altLang="ru-RU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источники</a:t>
              </a:r>
              <a:r>
                <a:rPr lang="ru-RU" altLang="en-US">
                  <a:solidFill>
                    <a:srgbClr val="57636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altLang="en-US">
                <a:solidFill>
                  <a:srgbClr val="57636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Изображение 15" descr="icons8-learning-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6" y="1931"/>
              <a:ext cx="1502" cy="1502"/>
            </a:xfrm>
            <a:prstGeom prst="rect">
              <a:avLst/>
            </a:prstGeom>
          </p:spPr>
        </p:pic>
      </p:grpSp>
      <p:pic>
        <p:nvPicPr>
          <p:cNvPr id="25" name="Изображение 24" descr="icons8-down-right-100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1675" y="7041515"/>
            <a:ext cx="1270000" cy="1270000"/>
          </a:xfrm>
          <a:prstGeom prst="rect">
            <a:avLst/>
          </a:prstGeom>
        </p:spPr>
      </p:pic>
      <p:pic>
        <p:nvPicPr>
          <p:cNvPr id="26" name="Изображение 25" descr="icons8-up-right-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352665" y="1068070"/>
            <a:ext cx="1270000" cy="1270000"/>
          </a:xfrm>
          <a:prstGeom prst="rect">
            <a:avLst/>
          </a:prstGeom>
        </p:spPr>
      </p:pic>
      <p:pic>
        <p:nvPicPr>
          <p:cNvPr id="27" name="Изображение 26" descr="icons8-up-left-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1343025" y="6950710"/>
            <a:ext cx="1270000" cy="1270000"/>
          </a:xfrm>
          <a:prstGeom prst="rect">
            <a:avLst/>
          </a:prstGeom>
        </p:spPr>
      </p:pic>
      <p:pic>
        <p:nvPicPr>
          <p:cNvPr id="28" name="Изображение 27" descr="icons8-down-left-arrow-1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0940" y="2494280"/>
            <a:ext cx="1270000" cy="1270000"/>
          </a:xfrm>
          <a:prstGeom prst="rect">
            <a:avLst/>
          </a:prstGeom>
        </p:spPr>
      </p:pic>
      <p:pic>
        <p:nvPicPr>
          <p:cNvPr id="29" name="Изображение 28" descr="icons8-up-right-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610225" y="3764280"/>
            <a:ext cx="127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8665" y="194945"/>
            <a:ext cx="5613400" cy="780415"/>
          </a:xfrm>
        </p:spPr>
        <p:txBody>
          <a:bodyPr>
            <a:normAutofit fontScale="90000"/>
          </a:bodyPr>
          <a:p>
            <a:pPr algn="ctr"/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5705" y="1448435"/>
            <a:ext cx="1404000" cy="1404000"/>
          </a:xfrm>
          <a:prstGeom prst="rect">
            <a:avLst/>
          </a:prstGeom>
        </p:spPr>
      </p:pic>
      <p:pic>
        <p:nvPicPr>
          <p:cNvPr id="12" name="Изображение 11" descr="icons8-visual-studio-code-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429000"/>
            <a:ext cx="1404000" cy="1404000"/>
          </a:xfrm>
          <a:prstGeom prst="rect">
            <a:avLst/>
          </a:prstGeom>
        </p:spPr>
      </p:pic>
      <p:pic>
        <p:nvPicPr>
          <p:cNvPr id="5" name="Изображение 4" descr="Visual-Studio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5" y="3325495"/>
            <a:ext cx="2495999" cy="1404000"/>
          </a:xfrm>
          <a:prstGeom prst="rect">
            <a:avLst/>
          </a:prstGeom>
        </p:spPr>
      </p:pic>
      <p:pic>
        <p:nvPicPr>
          <p:cNvPr id="9" name="Изображение 8" descr="intellij_pycharm_macos_bigsur_icon_1900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785" y="3429000"/>
            <a:ext cx="1404000" cy="1404000"/>
          </a:xfrm>
          <a:prstGeom prst="rect">
            <a:avLst/>
          </a:prstGeom>
        </p:spPr>
      </p:pic>
      <p:pic>
        <p:nvPicPr>
          <p:cNvPr id="14" name="Изображение 13" descr="python_logo_icon_1688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1448435"/>
            <a:ext cx="1404000" cy="1404000"/>
          </a:xfrm>
          <a:prstGeom prst="rect">
            <a:avLst/>
          </a:prstGeom>
        </p:spPr>
      </p:pic>
      <p:pic>
        <p:nvPicPr>
          <p:cNvPr id="15" name="Изображение 14" descr="7736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30" y="1448435"/>
            <a:ext cx="1306370" cy="1404000"/>
          </a:xfrm>
          <a:prstGeom prst="rect">
            <a:avLst/>
          </a:prstGeom>
        </p:spPr>
      </p:pic>
      <p:pic>
        <p:nvPicPr>
          <p:cNvPr id="16" name="Изображение 15" descr="Dart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010" y="1153160"/>
            <a:ext cx="2872087" cy="1980000"/>
          </a:xfrm>
          <a:prstGeom prst="rect">
            <a:avLst/>
          </a:prstGeom>
        </p:spPr>
      </p:pic>
      <p:pic>
        <p:nvPicPr>
          <p:cNvPr id="17" name="Изображение 16" descr="flutter-seeklogo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8310" y="1448435"/>
            <a:ext cx="1133830" cy="1404000"/>
          </a:xfrm>
          <a:prstGeom prst="rect">
            <a:avLst/>
          </a:prstGeom>
        </p:spPr>
      </p:pic>
      <p:pic>
        <p:nvPicPr>
          <p:cNvPr id="19" name="Изображение 18" descr="mysqlworkbench_935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2070" y="3429000"/>
            <a:ext cx="1404000" cy="1404000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6 / 9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5705" y="3325495"/>
            <a:ext cx="1404000" cy="140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1130" y="236220"/>
            <a:ext cx="6809740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776720" y="1336675"/>
            <a:ext cx="4539615" cy="2386330"/>
            <a:chOff x="1940" y="11143"/>
            <a:chExt cx="6820" cy="3758"/>
          </a:xfrm>
        </p:grpSpPr>
        <p:sp useBgFill="1">
          <p:nvSpPr>
            <p:cNvPr id="14" name="Скругленный прямоугольник 13"/>
            <p:cNvSpPr/>
            <p:nvPr/>
          </p:nvSpPr>
          <p:spPr>
            <a:xfrm>
              <a:off x="1940" y="11143"/>
              <a:ext cx="6820" cy="3758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l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Приложение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обеспечивает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мгновенное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обновление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данных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обеспечивая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эффективную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актуальную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работу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реальном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времени</a:t>
              </a: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Работа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реальном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времени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860425" y="4130040"/>
            <a:ext cx="4539615" cy="2385695"/>
            <a:chOff x="1940" y="11143"/>
            <a:chExt cx="6820" cy="3220"/>
          </a:xfrm>
        </p:grpSpPr>
        <p:sp useBgFill="1">
          <p:nvSpPr>
            <p:cNvPr id="17" name="Скругленный прямоугольник 16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algn="ctr"/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Возможность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добавления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новых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функций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расширения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системы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будущем</a:t>
              </a:r>
              <a:endParaRPr lang="en-US" altLang="ru-RU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Гибкость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масштабируемость</a:t>
              </a:r>
              <a:endParaRPr lang="ru-RU" altLang="en-US" sz="220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776720" y="4129405"/>
            <a:ext cx="4538980" cy="2386330"/>
            <a:chOff x="1940" y="11143"/>
            <a:chExt cx="6820" cy="3220"/>
          </a:xfrm>
        </p:grpSpPr>
        <p:sp useBgFill="1">
          <p:nvSpPr>
            <p:cNvPr id="20" name="Скругленный прямоугольник 19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14181B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ctr" fontAlgn="auto" latinLnBrk="1">
                <a:spcBef>
                  <a:spcPts val="100"/>
                </a:spcBef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Возможность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использования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приложения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любых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устройств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при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 fontAlgn="auto" latinLnBrk="1">
                <a:spcBef>
                  <a:spcPts val="100"/>
                </a:spcBef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наличии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доступа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в</a:t>
              </a:r>
              <a:r>
                <a:rPr lang="en-US" altLang="ru-RU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интернет</a:t>
              </a: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Кроссплатформенность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860425" y="1337310"/>
            <a:ext cx="4539615" cy="2386330"/>
            <a:chOff x="1940" y="11143"/>
            <a:chExt cx="6820" cy="3220"/>
          </a:xfrm>
        </p:grpSpPr>
        <p:sp useBgFill="1">
          <p:nvSpPr>
            <p:cNvPr id="4" name="Скругленный прямоугольник 3"/>
            <p:cNvSpPr/>
            <p:nvPr/>
          </p:nvSpPr>
          <p:spPr>
            <a:xfrm>
              <a:off x="1940" y="11143"/>
              <a:ext cx="6820" cy="3220"/>
            </a:xfrm>
            <a:prstGeom prst="roundRect">
              <a:avLst/>
            </a:prstGeom>
            <a:ln>
              <a:solidFill>
                <a:srgbClr val="57636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marL="0" indent="0" algn="ctr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Система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автоматизирует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множества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endParaRPr lang="en-US" altLang="ru-RU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algn="ctr" fontAlgn="auto">
                <a:spcBef>
                  <a:spcPts val="100"/>
                </a:spcBef>
                <a:buNone/>
              </a:pP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задач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,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что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позволяет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экономить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ресурсы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и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упрощает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работу</a:t>
              </a:r>
              <a:r>
                <a:rPr lang="en-US" altLang="ru-RU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en-US">
                  <a:solidFill>
                    <a:srgbClr val="14181B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пользователей</a:t>
              </a:r>
              <a:endParaRPr lang="en-US" altLang="en-US">
                <a:solidFill>
                  <a:srgbClr val="14181B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" name="Скругленный прямоугольник 7"/>
            <p:cNvSpPr/>
            <p:nvPr/>
          </p:nvSpPr>
          <p:spPr>
            <a:xfrm>
              <a:off x="1940" y="11143"/>
              <a:ext cx="6820" cy="10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Автоматизация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23" name="Полилиния 22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7 / 9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7665" y="238760"/>
            <a:ext cx="6375400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лилиния 9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8 / 9</a:t>
            </a:r>
            <a:endParaRPr lang="ru-RU" altLang="en-US"/>
          </a:p>
        </p:txBody>
      </p:sp>
      <p:pic>
        <p:nvPicPr>
          <p:cNvPr id="4" name="Замещающее содержимое 3" descr="Диаграмма разввертывани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5980" y="1300480"/>
            <a:ext cx="10480675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065" y="238760"/>
            <a:ext cx="3785235" cy="78041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11264265" y="0"/>
            <a:ext cx="1004293" cy="506095"/>
          </a:xfrm>
          <a:custGeom>
            <a:avLst/>
            <a:gdLst>
              <a:gd name="connsiteX0" fmla="*/ 0 w 1581"/>
              <a:gd name="connsiteY0" fmla="*/ 0 h 797"/>
              <a:gd name="connsiteX1" fmla="*/ 1491 w 1581"/>
              <a:gd name="connsiteY1" fmla="*/ 0 h 797"/>
              <a:gd name="connsiteX2" fmla="*/ 1461 w 1581"/>
              <a:gd name="connsiteY2" fmla="*/ 399 h 797"/>
              <a:gd name="connsiteX3" fmla="*/ 1461 w 1581"/>
              <a:gd name="connsiteY3" fmla="*/ 797 h 797"/>
              <a:gd name="connsiteX4" fmla="*/ 399 w 1581"/>
              <a:gd name="connsiteY4" fmla="*/ 797 h 797"/>
              <a:gd name="connsiteX5" fmla="*/ 0 w 1581"/>
              <a:gd name="connsiteY5" fmla="*/ 399 h 797"/>
              <a:gd name="connsiteX6" fmla="*/ 0 w 1581"/>
              <a:gd name="connsiteY6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" h="797">
                <a:moveTo>
                  <a:pt x="0" y="0"/>
                </a:moveTo>
                <a:lnTo>
                  <a:pt x="1491" y="0"/>
                </a:lnTo>
                <a:cubicBezTo>
                  <a:pt x="1711" y="0"/>
                  <a:pt x="1461" y="178"/>
                  <a:pt x="1461" y="399"/>
                </a:cubicBezTo>
                <a:lnTo>
                  <a:pt x="1461" y="797"/>
                </a:lnTo>
                <a:lnTo>
                  <a:pt x="399" y="797"/>
                </a:lnTo>
                <a:cubicBezTo>
                  <a:pt x="178" y="797"/>
                  <a:pt x="0" y="619"/>
                  <a:pt x="0" y="3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9 / 9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813050" y="1393190"/>
            <a:ext cx="4879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Цель достигнута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13050" y="3257233"/>
            <a:ext cx="5784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 решены</a:t>
            </a:r>
            <a:endParaRPr lang="ru-RU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Изображение 7" descr="icons8-confetti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199" y="1019175"/>
            <a:ext cx="1270000" cy="1270000"/>
          </a:xfrm>
          <a:prstGeom prst="rect">
            <a:avLst/>
          </a:prstGeom>
        </p:spPr>
      </p:pic>
      <p:pic>
        <p:nvPicPr>
          <p:cNvPr id="9" name="Изображение 8" descr="icons8-task-completed-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99" y="2883218"/>
            <a:ext cx="1270000" cy="1270000"/>
          </a:xfrm>
          <a:prstGeom prst="rect">
            <a:avLst/>
          </a:prstGeom>
        </p:spPr>
      </p:pic>
      <p:pic>
        <p:nvPicPr>
          <p:cNvPr id="10" name="Изображение 9" descr="icons8-networking-manager-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99" y="4774565"/>
            <a:ext cx="1270000" cy="12700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2813050" y="5148580"/>
            <a:ext cx="5160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Разработанна</a:t>
            </a:r>
            <a:r>
              <a:rPr lang="en-US" altLang="ru-RU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подсистема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NT theme">
      <a:dk1>
        <a:srgbClr val="14181B"/>
      </a:dk1>
      <a:lt1>
        <a:srgbClr val="F1F4F8"/>
      </a:lt1>
      <a:dk2>
        <a:srgbClr val="44546A"/>
      </a:dk2>
      <a:lt2>
        <a:srgbClr val="E7E6E6"/>
      </a:lt2>
      <a:accent1>
        <a:srgbClr val="EC5E3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Presentation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  <vt:lpstr>Актуальность</vt:lpstr>
      <vt:lpstr>Цель</vt:lpstr>
      <vt:lpstr>Целевая аудитория</vt:lpstr>
      <vt:lpstr>Задачи</vt:lpstr>
      <vt:lpstr>Средства разработки</vt:lpstr>
      <vt:lpstr>Преимущества проекта</vt:lpstr>
      <vt:lpstr>Архитектура системы</vt:lpstr>
      <vt:lpstr>Заключение</vt:lpstr>
      <vt:lpstr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«САНКТ-ПЕТЕРБУРГСКИЙ ГОСУДАРСТВЕННЫЙ УНИВЕРСИТЕТ  ТЕЛЕКОММУНИКАЦИЙ ИМ. ПРОФ. М.А. БОНЧ-БРУЕВИЧА» (СПбГУТ)  АРХАНГЕЛЬСКИЙ КОЛЛЕДЖ ТЕЛЕКОММУНИКАЦИЙ ИМ. Б.Л. РОЗИНГА (ФИЛИАЛ) СПбГУТ (АКТ (ф) СПбГУТ)</dc:title>
  <dc:creator/>
  <cp:lastModifiedBy>Matvey Abramov</cp:lastModifiedBy>
  <cp:revision>12</cp:revision>
  <dcterms:created xsi:type="dcterms:W3CDTF">2024-12-10T22:09:00Z</dcterms:created>
  <dcterms:modified xsi:type="dcterms:W3CDTF">2024-12-17T17:20:16Z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5C0326D4051543428A2B08739DDE6352_13</vt:lpwstr>
  </property>
  <property fmtid="{D5CDD505-2E9C-101B-9397-08002B2CF9AE}" pid="3" name="KSOProductBuildVer">
    <vt:lpwstr>1049-12.2.0.19307</vt:lpwstr>
  </property>
</Properties>
</file>