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74" r:id="rId8"/>
    <p:sldId id="275" r:id="rId9"/>
    <p:sldId id="266" r:id="rId10"/>
    <p:sldId id="267" r:id="rId11"/>
    <p:sldId id="268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8"/>
    <a:srgbClr val="14181B"/>
    <a:srgbClr val="57636C"/>
    <a:srgbClr val="EC5E3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87905"/>
          </a:xfr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18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2486025"/>
            <a:ext cx="12192635" cy="188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endParaRPr lang="en-US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280" y="5031740"/>
            <a:ext cx="8808720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7665" y="238760"/>
            <a:ext cx="637540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8 / 9</a:t>
            </a:r>
            <a:endParaRPr lang="ru-RU" altLang="en-US"/>
          </a:p>
        </p:txBody>
      </p:sp>
      <p:pic>
        <p:nvPicPr>
          <p:cNvPr id="4" name="Замещающее содержимое 3" descr="Диаграмма разввертывани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980" y="1300480"/>
            <a:ext cx="10480675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23876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9 / 9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13050" y="1393190"/>
            <a:ext cx="487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Цель достигнута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13050" y="3257233"/>
            <a:ext cx="578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Изображение 7" descr="icons8-confetti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99" y="1019175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icons8-task-completed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99" y="2883218"/>
            <a:ext cx="1270000" cy="1270000"/>
          </a:xfrm>
          <a:prstGeom prst="rect">
            <a:avLst/>
          </a:prstGeom>
        </p:spPr>
      </p:pic>
      <p:pic>
        <p:nvPicPr>
          <p:cNvPr id="10" name="Изображение 9" descr="icons8-networking-manager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9" y="4774565"/>
            <a:ext cx="1270000" cy="12700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2813050" y="5148580"/>
            <a:ext cx="5160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Разработанна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20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93315" y="3279775"/>
            <a:ext cx="740473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309245"/>
            <a:ext cx="3785235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altLang="en-US" b="1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93820" y="2009775"/>
            <a:ext cx="7575550" cy="4434840"/>
          </a:xfrm>
        </p:spPr>
        <p:txBody>
          <a:bodyPr anchor="t" anchorCtr="0">
            <a:normAutofit/>
          </a:bodyPr>
          <a:p>
            <a:pPr marL="0" indent="0" algn="just" fontAlgn="auto">
              <a:spcBef>
                <a:spcPts val="100"/>
              </a:spcBef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разрабатываемого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важную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задачу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сфере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автоматизации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процессов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кофейнях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2 / 9</a:t>
            </a:r>
            <a:endParaRPr lang="ru-RU" altLang="en-US"/>
          </a:p>
        </p:txBody>
      </p:sp>
      <p:pic>
        <p:nvPicPr>
          <p:cNvPr id="4" name="Изображение 3" descr="image"/>
          <p:cNvPicPr>
            <a:picLocks noChangeAspect="1"/>
          </p:cNvPicPr>
          <p:nvPr/>
        </p:nvPicPr>
        <p:blipFill>
          <a:blip r:embed="rId1"/>
          <a:srcRect r="39286"/>
          <a:stretch>
            <a:fillRect/>
          </a:stretch>
        </p:blipFill>
        <p:spPr>
          <a:xfrm>
            <a:off x="0" y="0"/>
            <a:ext cx="3238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20345"/>
            <a:ext cx="3785235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758950" y="1794510"/>
            <a:ext cx="8536940" cy="4434840"/>
          </a:xfrm>
        </p:spPr>
        <p:txBody>
          <a:bodyPr>
            <a:normAutofit/>
          </a:bodyPr>
          <a:p>
            <a:pPr marL="0" indent="0" algn="just" fontAlgn="auto">
              <a:spcBef>
                <a:spcPts val="100"/>
              </a:spcBef>
              <a:buNone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азработка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обеспечивающей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быстрого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удобного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оформления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3 / 9</a:t>
            </a:r>
            <a:endParaRPr lang="ru-RU" altLang="en-US"/>
          </a:p>
        </p:txBody>
      </p:sp>
      <p:pic>
        <p:nvPicPr>
          <p:cNvPr id="4" name="Изображение 3" descr="icons8-database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3267710"/>
            <a:ext cx="1270000" cy="1270000"/>
          </a:xfrm>
          <a:prstGeom prst="rect">
            <a:avLst/>
          </a:prstGeom>
        </p:spPr>
      </p:pic>
      <p:pic>
        <p:nvPicPr>
          <p:cNvPr id="5" name="Изображение 4" descr="icons8-server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5" y="5428615"/>
            <a:ext cx="1270000" cy="1270000"/>
          </a:xfrm>
          <a:prstGeom prst="rect">
            <a:avLst/>
          </a:prstGeom>
        </p:spPr>
      </p:pic>
      <p:pic>
        <p:nvPicPr>
          <p:cNvPr id="7" name="Изображение 6" descr="icons8-smartphone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5300980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Рисунок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75" y="3395345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0" y="271145"/>
            <a:ext cx="5803900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Целевая</a:t>
            </a:r>
            <a:r>
              <a:rPr lang="en-US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аудитория</a:t>
            </a:r>
            <a:endParaRPr lang="en-US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4 / 9</a:t>
            </a:r>
            <a:endParaRPr lang="ru-RU" altLang="en-US"/>
          </a:p>
        </p:txBody>
      </p:sp>
      <p:pic>
        <p:nvPicPr>
          <p:cNvPr id="11" name="Изображение 10" descr="Рисунок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810000"/>
            <a:ext cx="3048000" cy="3048000"/>
          </a:xfrm>
          <a:prstGeom prst="rect">
            <a:avLst/>
          </a:prstGeom>
        </p:spPr>
      </p:pic>
      <p:pic>
        <p:nvPicPr>
          <p:cNvPr id="12" name="Изображение 11" descr="Рисуно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35400"/>
            <a:ext cx="3048000" cy="3048000"/>
          </a:xfrm>
          <a:prstGeom prst="rect">
            <a:avLst/>
          </a:prstGeom>
        </p:spPr>
      </p:pic>
      <p:pic>
        <p:nvPicPr>
          <p:cNvPr id="13" name="Изображение 12" descr="Рисунок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0" y="3810000"/>
            <a:ext cx="3048000" cy="304800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8933180" y="2713673"/>
            <a:ext cx="269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клиенты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466908" y="2713673"/>
            <a:ext cx="3257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администраторы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769620" y="2713673"/>
            <a:ext cx="237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198370" y="1489075"/>
            <a:ext cx="7795260" cy="4414520"/>
          </a:xfrm>
        </p:spPr>
        <p:txBody>
          <a:bodyPr>
            <a:noAutofit/>
          </a:bodyPr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собрать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целевой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аудитории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изучить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информационные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архитектуру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диаграмму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вариантов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программные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технические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базу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взаимодействия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БД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прав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бота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auto">
              <a:lnSpc>
                <a:spcPct val="12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программную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эксплуатационную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документацию</a:t>
            </a:r>
            <a:r>
              <a:rPr lang="en-US" altLang="ru-RU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pic>
        <p:nvPicPr>
          <p:cNvPr id="5" name="Изображение 4" descr="icons8-hierarchy-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911225"/>
            <a:ext cx="1440000" cy="1440000"/>
          </a:xfrm>
          <a:prstGeom prst="rect">
            <a:avLst/>
          </a:prstGeom>
        </p:spPr>
      </p:pic>
      <p:pic>
        <p:nvPicPr>
          <p:cNvPr id="7" name="Изображение 6" descr="icons8-backlog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2708910"/>
            <a:ext cx="1440000" cy="1440000"/>
          </a:xfrm>
          <a:prstGeom prst="rect">
            <a:avLst/>
          </a:prstGeom>
        </p:spPr>
      </p:pic>
      <p:pic>
        <p:nvPicPr>
          <p:cNvPr id="8" name="Изображение 7" descr="icons8-task-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4506595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pic>
        <p:nvPicPr>
          <p:cNvPr id="5" name="Изображение 4" descr="icons8-hierarchy-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911225"/>
            <a:ext cx="1440000" cy="1440000"/>
          </a:xfrm>
          <a:prstGeom prst="rect">
            <a:avLst/>
          </a:prstGeom>
        </p:spPr>
      </p:pic>
      <p:pic>
        <p:nvPicPr>
          <p:cNvPr id="7" name="Изображение 6" descr="icons8-backlog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2708910"/>
            <a:ext cx="1440000" cy="1440000"/>
          </a:xfrm>
          <a:prstGeom prst="rect">
            <a:avLst/>
          </a:prstGeom>
        </p:spPr>
      </p:pic>
      <p:pic>
        <p:nvPicPr>
          <p:cNvPr id="8" name="Изображение 7" descr="icons8-task-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4506595"/>
            <a:ext cx="1440000" cy="144000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2590165" y="1331595"/>
            <a:ext cx="7265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изучение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собрать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требования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целевой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аудитории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изучить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информационные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2590165" y="2451735"/>
            <a:ext cx="72656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Проектирование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архитектура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спроектировать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архитектуру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диаграмму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вариантов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использования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выбрать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программные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технические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средства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спроектировать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создать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базу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данных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2590165" y="5800725"/>
            <a:ext cx="8035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выполнить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программную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эксплуатационную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документацию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590165" y="4126230"/>
            <a:ext cx="8035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реализация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взаимодействия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БД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разграничение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прав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мобильное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4"/>
              </a:buBlip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бота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pic>
        <p:nvPicPr>
          <p:cNvPr id="5" name="Изображение 4" descr="icons8-hierarchy-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690" y="7089775"/>
            <a:ext cx="1440000" cy="1440000"/>
          </a:xfrm>
          <a:prstGeom prst="rect">
            <a:avLst/>
          </a:prstGeom>
        </p:spPr>
      </p:pic>
      <p:pic>
        <p:nvPicPr>
          <p:cNvPr id="7" name="Изображение 6" descr="icons8-backlog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65" y="7319645"/>
            <a:ext cx="1440000" cy="1440000"/>
          </a:xfrm>
          <a:prstGeom prst="rect">
            <a:avLst/>
          </a:prstGeom>
        </p:spPr>
      </p:pic>
      <p:pic>
        <p:nvPicPr>
          <p:cNvPr id="8" name="Изображение 7" descr="icons8-task-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7089775"/>
            <a:ext cx="1440000" cy="1440000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051945" y="2282825"/>
            <a:ext cx="5827395" cy="1231265"/>
            <a:chOff x="9527" y="3629"/>
            <a:chExt cx="9177" cy="1939"/>
          </a:xfrm>
        </p:grpSpPr>
        <p:sp>
          <p:nvSpPr>
            <p:cNvPr id="11" name="Текстовое поле 10"/>
            <p:cNvSpPr txBox="1"/>
            <p:nvPr/>
          </p:nvSpPr>
          <p:spPr>
            <a:xfrm>
              <a:off x="9527" y="3630"/>
              <a:ext cx="7238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Проектирование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архитектуру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программные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технические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средства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создать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базу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9" name="Изображение 8" descr="icons8-design-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5" y="3629"/>
              <a:ext cx="1939" cy="1939"/>
            </a:xfrm>
            <a:prstGeom prst="rect">
              <a:avLst/>
            </a:prstGeom>
          </p:spPr>
        </p:pic>
      </p:grpSp>
      <p:grpSp>
        <p:nvGrpSpPr>
          <p:cNvPr id="18" name="Группа 17"/>
          <p:cNvGrpSpPr/>
          <p:nvPr/>
        </p:nvGrpSpPr>
        <p:grpSpPr>
          <a:xfrm>
            <a:off x="469265" y="3616325"/>
            <a:ext cx="5310505" cy="1231265"/>
            <a:chOff x="739" y="6054"/>
            <a:chExt cx="8363" cy="1939"/>
          </a:xfrm>
        </p:grpSpPr>
        <p:sp>
          <p:nvSpPr>
            <p:cNvPr id="13" name="Текстовое поле 12"/>
            <p:cNvSpPr txBox="1"/>
            <p:nvPr/>
          </p:nvSpPr>
          <p:spPr>
            <a:xfrm>
              <a:off x="3161" y="6055"/>
              <a:ext cx="5941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Разработка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реализация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БД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мобильное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приложение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телеграм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бот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Изображение 9" descr="icons8-programming-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" y="6054"/>
              <a:ext cx="1939" cy="1939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6049645" y="4949825"/>
            <a:ext cx="5829695" cy="953770"/>
            <a:chOff x="9527" y="7706"/>
            <a:chExt cx="8740" cy="1502"/>
          </a:xfrm>
        </p:grpSpPr>
        <p:sp>
          <p:nvSpPr>
            <p:cNvPr id="12" name="Текстовое поле 11"/>
            <p:cNvSpPr txBox="1"/>
            <p:nvPr/>
          </p:nvSpPr>
          <p:spPr>
            <a:xfrm>
              <a:off x="9527" y="7707"/>
              <a:ext cx="581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документация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выполнить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документацию</a:t>
              </a:r>
              <a:r>
                <a:rPr lang="en-US" altLang="ru-RU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Изображение 14" descr="icons8-documents-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65" y="7706"/>
              <a:ext cx="1502" cy="1502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469265" y="1226185"/>
            <a:ext cx="7278370" cy="953770"/>
            <a:chOff x="1006" y="1931"/>
            <a:chExt cx="11462" cy="1502"/>
          </a:xfrm>
        </p:grpSpPr>
        <p:sp>
          <p:nvSpPr>
            <p:cNvPr id="4" name="Текстовое поле 3"/>
            <p:cNvSpPr txBox="1"/>
            <p:nvPr/>
          </p:nvSpPr>
          <p:spPr>
            <a:xfrm>
              <a:off x="3161" y="1932"/>
              <a:ext cx="930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Анализ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требований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изучение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информации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требования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целевой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аудитории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изучить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информационные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источники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altLang="en-US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Изображение 15" descr="icons8-learning-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6" y="1931"/>
              <a:ext cx="1502" cy="1502"/>
            </a:xfrm>
            <a:prstGeom prst="rect">
              <a:avLst/>
            </a:prstGeom>
          </p:spPr>
        </p:pic>
      </p:grpSp>
      <p:pic>
        <p:nvPicPr>
          <p:cNvPr id="25" name="Изображение 24" descr="icons8-down-right-100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1675" y="7041515"/>
            <a:ext cx="1270000" cy="1270000"/>
          </a:xfrm>
          <a:prstGeom prst="rect">
            <a:avLst/>
          </a:prstGeom>
        </p:spPr>
      </p:pic>
      <p:pic>
        <p:nvPicPr>
          <p:cNvPr id="26" name="Изображение 25" descr="icons8-up-right-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352665" y="1068070"/>
            <a:ext cx="1270000" cy="1270000"/>
          </a:xfrm>
          <a:prstGeom prst="rect">
            <a:avLst/>
          </a:prstGeom>
        </p:spPr>
      </p:pic>
      <p:pic>
        <p:nvPicPr>
          <p:cNvPr id="27" name="Изображение 26" descr="icons8-up-left-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343025" y="6950710"/>
            <a:ext cx="1270000" cy="1270000"/>
          </a:xfrm>
          <a:prstGeom prst="rect">
            <a:avLst/>
          </a:prstGeom>
        </p:spPr>
      </p:pic>
      <p:pic>
        <p:nvPicPr>
          <p:cNvPr id="28" name="Изображение 27" descr="icons8-down-left-arrow-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0940" y="2494280"/>
            <a:ext cx="1270000" cy="1270000"/>
          </a:xfrm>
          <a:prstGeom prst="rect">
            <a:avLst/>
          </a:prstGeom>
        </p:spPr>
      </p:pic>
      <p:pic>
        <p:nvPicPr>
          <p:cNvPr id="29" name="Изображение 28" descr="icons8-up-right-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610225" y="376428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8665" y="194945"/>
            <a:ext cx="5613400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5705" y="1448435"/>
            <a:ext cx="1404000" cy="1404000"/>
          </a:xfrm>
          <a:prstGeom prst="rect">
            <a:avLst/>
          </a:prstGeom>
        </p:spPr>
      </p:pic>
      <p:pic>
        <p:nvPicPr>
          <p:cNvPr id="12" name="Изображение 11" descr="icons8-visual-studio-code-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29000"/>
            <a:ext cx="1404000" cy="1404000"/>
          </a:xfrm>
          <a:prstGeom prst="rect">
            <a:avLst/>
          </a:prstGeom>
        </p:spPr>
      </p:pic>
      <p:pic>
        <p:nvPicPr>
          <p:cNvPr id="5" name="Изображение 4" descr="Visual-Studi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3325495"/>
            <a:ext cx="2495999" cy="1404000"/>
          </a:xfrm>
          <a:prstGeom prst="rect">
            <a:avLst/>
          </a:prstGeom>
        </p:spPr>
      </p:pic>
      <p:pic>
        <p:nvPicPr>
          <p:cNvPr id="9" name="Изображение 8" descr="intellij_pycharm_macos_bigsur_icon_190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85" y="3429000"/>
            <a:ext cx="1404000" cy="1404000"/>
          </a:xfrm>
          <a:prstGeom prst="rect">
            <a:avLst/>
          </a:prstGeom>
        </p:spPr>
      </p:pic>
      <p:pic>
        <p:nvPicPr>
          <p:cNvPr id="14" name="Изображение 13" descr="python_logo_icon_1688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1448435"/>
            <a:ext cx="1404000" cy="1404000"/>
          </a:xfrm>
          <a:prstGeom prst="rect">
            <a:avLst/>
          </a:prstGeom>
        </p:spPr>
      </p:pic>
      <p:pic>
        <p:nvPicPr>
          <p:cNvPr id="15" name="Изображение 14" descr="7736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30" y="1448435"/>
            <a:ext cx="1306370" cy="1404000"/>
          </a:xfrm>
          <a:prstGeom prst="rect">
            <a:avLst/>
          </a:prstGeom>
        </p:spPr>
      </p:pic>
      <p:pic>
        <p:nvPicPr>
          <p:cNvPr id="16" name="Изображение 15" descr="Dar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010" y="1153160"/>
            <a:ext cx="2872087" cy="1980000"/>
          </a:xfrm>
          <a:prstGeom prst="rect">
            <a:avLst/>
          </a:prstGeom>
        </p:spPr>
      </p:pic>
      <p:pic>
        <p:nvPicPr>
          <p:cNvPr id="17" name="Изображение 16" descr="flutter-seeklogo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8310" y="1448435"/>
            <a:ext cx="1133830" cy="1404000"/>
          </a:xfrm>
          <a:prstGeom prst="rect">
            <a:avLst/>
          </a:prstGeom>
        </p:spPr>
      </p:pic>
      <p:pic>
        <p:nvPicPr>
          <p:cNvPr id="19" name="Изображение 18" descr="mysqlworkbench_93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2070" y="3429000"/>
            <a:ext cx="1404000" cy="1404000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6 / 9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5705" y="3325495"/>
            <a:ext cx="1404000" cy="14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130" y="236220"/>
            <a:ext cx="680974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776720" y="1336675"/>
            <a:ext cx="4539615" cy="2386330"/>
            <a:chOff x="1940" y="11143"/>
            <a:chExt cx="6820" cy="3758"/>
          </a:xfrm>
        </p:grpSpPr>
        <p:sp useBgFill="1">
          <p:nvSpPr>
            <p:cNvPr id="14" name="Скругленный прямоугольник 13"/>
            <p:cNvSpPr/>
            <p:nvPr/>
          </p:nvSpPr>
          <p:spPr>
            <a:xfrm>
              <a:off x="1940" y="11143"/>
              <a:ext cx="6820" cy="3758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мгновенное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обновление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эффективную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актуальную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Работа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60425" y="4130040"/>
            <a:ext cx="4539615" cy="2385695"/>
            <a:chOff x="1940" y="11143"/>
            <a:chExt cx="6820" cy="3220"/>
          </a:xfrm>
        </p:grpSpPr>
        <p:sp useBgFill="1">
          <p:nvSpPr>
            <p:cNvPr id="17" name="Скругленный прямоугольник 16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добавления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новых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функций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расширения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будущем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Гибкость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масштабируемость</a:t>
              </a:r>
              <a:endParaRPr lang="ru-RU" altLang="en-US" sz="22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776720" y="4129405"/>
            <a:ext cx="4538980" cy="2386330"/>
            <a:chOff x="1940" y="11143"/>
            <a:chExt cx="6820" cy="3220"/>
          </a:xfrm>
        </p:grpSpPr>
        <p:sp useBgFill="1">
          <p:nvSpPr>
            <p:cNvPr id="20" name="Скругленный прямоугольник 19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14181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 latinLnBrk="1">
                <a:spcBef>
                  <a:spcPts val="100"/>
                </a:spcBef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использования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любых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устройств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наличии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доступа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интернет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Кроссплатформенность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60425" y="1337310"/>
            <a:ext cx="4539615" cy="2386330"/>
            <a:chOff x="1940" y="11143"/>
            <a:chExt cx="6820" cy="3220"/>
          </a:xfrm>
        </p:grpSpPr>
        <p:sp useBgFill="1">
          <p:nvSpPr>
            <p:cNvPr id="4" name="Скругленный прямоугольник 3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автоматизирует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множества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задач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что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позволяет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экономить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ресурсы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упрощает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пользователей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Автоматизация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7 / 9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NT theme">
      <a:dk1>
        <a:srgbClr val="14181B"/>
      </a:dk1>
      <a:lt1>
        <a:srgbClr val="F1F4F8"/>
      </a:lt1>
      <a:dk2>
        <a:srgbClr val="44546A"/>
      </a:dk2>
      <a:lt2>
        <a:srgbClr val="E7E6E6"/>
      </a:lt2>
      <a:accent1>
        <a:srgbClr val="EC5E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3449</Words>
  <Application>WPS Presentation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  <vt:lpstr>Актуальность</vt:lpstr>
      <vt:lpstr>Цель</vt:lpstr>
      <vt:lpstr>Целевая аудитория</vt:lpstr>
      <vt:lpstr>Задачи</vt:lpstr>
      <vt:lpstr>Задачи</vt:lpstr>
      <vt:lpstr>Задачи</vt:lpstr>
      <vt:lpstr>Средства разработки</vt:lpstr>
      <vt:lpstr>Преимущества проекта</vt:lpstr>
      <vt:lpstr>Архитектура системы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dc:title>
  <dc:creator/>
  <cp:lastModifiedBy>Matvey Abramov</cp:lastModifiedBy>
  <cp:revision>11</cp:revision>
  <dcterms:created xsi:type="dcterms:W3CDTF">2024-12-10T22:09:00Z</dcterms:created>
  <dcterms:modified xsi:type="dcterms:W3CDTF">2024-12-13T20:28:59Z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5C0326D4051543428A2B08739DDE6352_13</vt:lpwstr>
  </property>
  <property fmtid="{D5CDD505-2E9C-101B-9397-08002B2CF9AE}" pid="3" name="KSOProductBuildVer">
    <vt:lpwstr>1049-12.2.0.19307</vt:lpwstr>
  </property>
</Properties>
</file>