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24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3" r:id="rId5"/>
    <p:sldId id="264" r:id="rId6"/>
    <p:sldId id="275" r:id="rId7"/>
    <p:sldId id="266" r:id="rId8"/>
    <p:sldId id="267" r:id="rId9"/>
    <p:sldId id="268" r:id="rId10"/>
    <p:sldId id="272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4F8"/>
    <a:srgbClr val="14181B"/>
    <a:srgbClr val="57636C"/>
    <a:srgbClr val="EC5E32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 showGuides="1">
      <p:cViewPr varScale="1">
        <p:scale>
          <a:sx n="53" d="100"/>
          <a:sy n="53" d="100"/>
        </p:scale>
        <p:origin x="18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4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.svg"/><Relationship Id="rId8" Type="http://schemas.openxmlformats.org/officeDocument/2006/relationships/image" Target="../media/image23.png"/><Relationship Id="rId7" Type="http://schemas.openxmlformats.org/officeDocument/2006/relationships/image" Target="../media/image22.png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26.png"/><Relationship Id="rId10" Type="http://schemas.openxmlformats.org/officeDocument/2006/relationships/image" Target="../media/image25.png"/><Relationship Id="rId1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2287905"/>
          </a:xfrm>
        </p:spPr>
        <p:txBody>
          <a:bodyPr>
            <a:noAutofit/>
          </a:bodyPr>
          <a:lstStyle/>
          <a:p>
            <a:r>
              <a:rPr lang="en-US" altLang="en-US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ФЕДЕРАЛЬНОЕ</a:t>
            </a:r>
            <a:r>
              <a:rPr lang="en-US" altLang="ru-RU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ГОСУДАРСТВЕННОЕ</a:t>
            </a:r>
            <a:r>
              <a:rPr lang="en-US" altLang="ru-RU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БЮДЖЕТНОЕ</a:t>
            </a:r>
            <a:r>
              <a:rPr lang="en-US" altLang="ru-RU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ОБРАЗОВАТЕЛЬНОЕ</a:t>
            </a:r>
            <a:br>
              <a:rPr lang="en-US" altLang="en-US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УЧРЕЖДЕНИЕ</a:t>
            </a:r>
            <a:r>
              <a:rPr lang="en-US" altLang="ru-RU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ВЫСШЕГО</a:t>
            </a:r>
            <a:r>
              <a:rPr lang="en-US" altLang="ru-RU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ОБРАЗОВАНИЯ</a:t>
            </a:r>
            <a:br>
              <a:rPr lang="en-US" altLang="en-US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«САНКТ</a:t>
            </a:r>
            <a:r>
              <a:rPr lang="en-US" altLang="ru-RU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en-US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ПЕТЕРБУРГСКИЙ</a:t>
            </a:r>
            <a:r>
              <a:rPr lang="en-US" altLang="ru-RU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</a:t>
            </a:r>
            <a:r>
              <a:rPr lang="en-US" altLang="ru-RU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УНИВЕРСИТЕТ</a:t>
            </a:r>
            <a:r>
              <a:rPr lang="en-US" altLang="ru-RU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altLang="ru-RU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ТЕЛЕКОММУНИКАЦИЙ</a:t>
            </a:r>
            <a:r>
              <a:rPr lang="en-US" altLang="ru-RU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</a:t>
            </a:r>
            <a:r>
              <a:rPr lang="en-US" altLang="ru-RU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en-US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ПРОФ</a:t>
            </a:r>
            <a:r>
              <a:rPr lang="en-US" altLang="ru-RU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en-US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</a:t>
            </a:r>
            <a:r>
              <a:rPr lang="en-US" altLang="ru-RU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altLang="en-US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</a:t>
            </a:r>
            <a:r>
              <a:rPr lang="en-US" altLang="ru-RU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en-US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БОНЧ</a:t>
            </a:r>
            <a:r>
              <a:rPr lang="en-US" altLang="ru-RU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en-US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БРУЕВИЧА»</a:t>
            </a:r>
            <a:br>
              <a:rPr lang="en-US" altLang="en-US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ru-RU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СПбГУТ</a:t>
            </a:r>
            <a:r>
              <a:rPr lang="en-US" altLang="ru-RU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altLang="ru-RU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ru-RU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АРХАНГЕЛЬСКИЙ</a:t>
            </a:r>
            <a:r>
              <a:rPr lang="en-US" altLang="ru-RU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КОЛЛЕДЖ</a:t>
            </a:r>
            <a:r>
              <a:rPr lang="en-US" altLang="ru-RU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ТЕЛЕКОММУНИКАЦИЙ</a:t>
            </a:r>
            <a:br>
              <a:rPr lang="en-US" altLang="en-US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</a:t>
            </a:r>
            <a:r>
              <a:rPr lang="en-US" altLang="ru-RU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en-US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</a:t>
            </a:r>
            <a:r>
              <a:rPr lang="en-US" altLang="ru-RU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altLang="en-US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</a:t>
            </a:r>
            <a:r>
              <a:rPr lang="en-US" altLang="ru-RU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en-US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РОЗИНГА</a:t>
            </a:r>
            <a:r>
              <a:rPr lang="en-US" altLang="ru-RU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en-US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ФИЛИАЛ</a:t>
            </a:r>
            <a:r>
              <a:rPr lang="en-US" altLang="ru-RU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altLang="en-US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СПбГУТ</a:t>
            </a:r>
            <a:br>
              <a:rPr lang="en-US" altLang="en-US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ru-RU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АКТ</a:t>
            </a:r>
            <a:r>
              <a:rPr lang="en-US" altLang="ru-RU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en-US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</a:t>
            </a:r>
            <a:r>
              <a:rPr lang="en-US" altLang="ru-RU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altLang="en-US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СПбГУТ</a:t>
            </a:r>
            <a:r>
              <a:rPr lang="en-US" altLang="ru-RU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ru-RU" sz="1800" b="1">
              <a:solidFill>
                <a:srgbClr val="57636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-635" y="2486025"/>
            <a:ext cx="12192635" cy="18859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ru-RU" altLang="en-US" sz="4000">
                <a:solidFill>
                  <a:srgbClr val="14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Курсовой проект</a:t>
            </a:r>
            <a:endParaRPr lang="ru-RU" altLang="en-US" sz="4000">
              <a:solidFill>
                <a:srgbClr val="1418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en-US" sz="4000">
                <a:solidFill>
                  <a:srgbClr val="14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Разработка</a:t>
            </a:r>
            <a:r>
              <a:rPr lang="en-US" altLang="ru-RU" sz="4000">
                <a:solidFill>
                  <a:srgbClr val="14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000">
                <a:solidFill>
                  <a:srgbClr val="14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подсистемы</a:t>
            </a:r>
            <a:endParaRPr lang="en-US" altLang="en-US" sz="4000">
              <a:solidFill>
                <a:srgbClr val="1418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altLang="en-US" sz="4000">
                <a:solidFill>
                  <a:srgbClr val="14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«Кофейня: Заказы»</a:t>
            </a:r>
            <a:endParaRPr lang="ru-RU" altLang="en-US" sz="4000">
              <a:solidFill>
                <a:srgbClr val="1418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3996055" y="64897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solidFill>
                  <a:srgbClr val="57636C"/>
                </a:solidFill>
                <a:latin typeface="Calibri" panose="020F0502020204030204" charset="0"/>
                <a:cs typeface="Calibri" panose="020F0502020204030204" charset="0"/>
              </a:rPr>
              <a:t>Архангельск</a:t>
            </a:r>
            <a:r>
              <a:rPr lang="en-US" altLang="ru-RU">
                <a:solidFill>
                  <a:srgbClr val="57636C"/>
                </a:solidFill>
                <a:latin typeface="Calibri" panose="020F0502020204030204" charset="0"/>
                <a:cs typeface="Calibri" panose="020F0502020204030204" charset="0"/>
              </a:rPr>
              <a:t> 2024</a:t>
            </a:r>
            <a:endParaRPr lang="en-US" altLang="ru-RU">
              <a:solidFill>
                <a:srgbClr val="57636C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3280" y="5031740"/>
            <a:ext cx="8808720" cy="1160780"/>
          </a:xfrm>
        </p:spPr>
        <p:txBody>
          <a:bodyPr/>
          <a:lstStyle/>
          <a:p>
            <a:pPr algn="r">
              <a:lnSpc>
                <a:spcPct val="80000"/>
              </a:lnSpc>
            </a:pPr>
            <a:r>
              <a:rPr lang="ru-RU" altLang="en-US" sz="2200">
                <a:solidFill>
                  <a:srgbClr val="14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Студент</a:t>
            </a:r>
            <a:r>
              <a:rPr lang="en-US" altLang="ru-RU" sz="2200">
                <a:solidFill>
                  <a:srgbClr val="14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altLang="en-US" sz="2200">
                <a:solidFill>
                  <a:srgbClr val="14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Абрамов Матвей Константинович</a:t>
            </a:r>
            <a:endParaRPr lang="en-US" altLang="en-US" sz="2200">
              <a:solidFill>
                <a:srgbClr val="1418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>
              <a:lnSpc>
                <a:spcPct val="80000"/>
              </a:lnSpc>
            </a:pPr>
            <a:r>
              <a:rPr lang="en-US" altLang="en-US" sz="2200">
                <a:solidFill>
                  <a:srgbClr val="14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Руководитель</a:t>
            </a:r>
            <a:r>
              <a:rPr lang="en-US" altLang="ru-RU" sz="2200">
                <a:solidFill>
                  <a:srgbClr val="14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en-US" sz="2200">
                <a:solidFill>
                  <a:srgbClr val="14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Маломан</a:t>
            </a:r>
            <a:r>
              <a:rPr lang="en-US" altLang="ru-RU" sz="2200">
                <a:solidFill>
                  <a:srgbClr val="14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200">
                <a:solidFill>
                  <a:srgbClr val="14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Юлия</a:t>
            </a:r>
            <a:r>
              <a:rPr lang="en-US" altLang="ru-RU" sz="2200">
                <a:solidFill>
                  <a:srgbClr val="14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200">
                <a:solidFill>
                  <a:srgbClr val="14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Сергеевна</a:t>
            </a:r>
            <a:endParaRPr lang="en-US" altLang="en-US" sz="2200">
              <a:solidFill>
                <a:srgbClr val="1418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3064510"/>
          </a:xfrm>
        </p:spPr>
        <p:txBody>
          <a:bodyPr>
            <a:noAutofit/>
          </a:bodyPr>
          <a:lstStyle/>
          <a:p>
            <a:r>
              <a:rPr lang="en-US" altLang="en-US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ФЕДЕРАЛЬНОЕ</a:t>
            </a:r>
            <a:r>
              <a:rPr lang="en-US" altLang="ru-RU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ГОСУДАРСТВЕННОЕ</a:t>
            </a:r>
            <a:r>
              <a:rPr lang="en-US" altLang="ru-RU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БЮДЖЕТНОЕ</a:t>
            </a:r>
            <a:r>
              <a:rPr lang="en-US" altLang="ru-RU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ОБРАЗОВАТЕЛЬНОЕ</a:t>
            </a:r>
            <a:br>
              <a:rPr lang="en-US" altLang="en-US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УЧРЕЖДЕНИЕ</a:t>
            </a:r>
            <a:r>
              <a:rPr lang="en-US" altLang="ru-RU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ВЫСШЕГО</a:t>
            </a:r>
            <a:r>
              <a:rPr lang="en-US" altLang="ru-RU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ОБРАЗОВАНИЯ</a:t>
            </a:r>
            <a:br>
              <a:rPr lang="en-US" altLang="en-US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«САНКТ</a:t>
            </a:r>
            <a:r>
              <a:rPr lang="en-US" altLang="ru-RU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en-US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ПЕТЕРБУРГСКИЙ</a:t>
            </a:r>
            <a:r>
              <a:rPr lang="en-US" altLang="ru-RU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</a:t>
            </a:r>
            <a:r>
              <a:rPr lang="en-US" altLang="ru-RU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УНИВЕРСИТЕТ</a:t>
            </a:r>
            <a:r>
              <a:rPr lang="en-US" altLang="ru-RU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altLang="ru-RU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ТЕЛЕКОММУНИКАЦИЙ</a:t>
            </a:r>
            <a:r>
              <a:rPr lang="en-US" altLang="ru-RU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</a:t>
            </a:r>
            <a:r>
              <a:rPr lang="en-US" altLang="ru-RU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en-US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ПРОФ</a:t>
            </a:r>
            <a:r>
              <a:rPr lang="en-US" altLang="ru-RU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en-US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</a:t>
            </a:r>
            <a:r>
              <a:rPr lang="en-US" altLang="ru-RU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altLang="en-US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</a:t>
            </a:r>
            <a:r>
              <a:rPr lang="en-US" altLang="ru-RU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en-US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БОНЧ</a:t>
            </a:r>
            <a:r>
              <a:rPr lang="en-US" altLang="ru-RU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en-US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БРУЕВИЧА»</a:t>
            </a:r>
            <a:br>
              <a:rPr lang="en-US" altLang="en-US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ru-RU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СПбГУТ</a:t>
            </a:r>
            <a:r>
              <a:rPr lang="en-US" altLang="ru-RU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altLang="ru-RU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ru-RU" sz="20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0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АРХАНГЕЛЬСКИЙ</a:t>
            </a:r>
            <a:r>
              <a:rPr lang="en-US" altLang="ru-RU" sz="20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КОЛЛЕДЖ</a:t>
            </a:r>
            <a:r>
              <a:rPr lang="en-US" altLang="ru-RU" sz="20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ТЕЛЕКОММУНИКАЦИЙ</a:t>
            </a:r>
            <a:br>
              <a:rPr lang="en-US" altLang="en-US" sz="20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0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</a:t>
            </a:r>
            <a:r>
              <a:rPr lang="en-US" altLang="ru-RU" sz="20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en-US" sz="20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</a:t>
            </a:r>
            <a:r>
              <a:rPr lang="en-US" altLang="ru-RU" sz="20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altLang="en-US" sz="20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</a:t>
            </a:r>
            <a:r>
              <a:rPr lang="en-US" altLang="ru-RU" sz="20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en-US" sz="20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РОЗИНГА</a:t>
            </a:r>
            <a:r>
              <a:rPr lang="en-US" altLang="ru-RU" sz="20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en-US" sz="20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ФИЛИАЛ</a:t>
            </a:r>
            <a:r>
              <a:rPr lang="en-US" altLang="ru-RU" sz="20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altLang="en-US" sz="20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СПбГУТ</a:t>
            </a:r>
            <a:br>
              <a:rPr lang="en-US" altLang="en-US" sz="20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ru-RU" sz="20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20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АКТ</a:t>
            </a:r>
            <a:r>
              <a:rPr lang="en-US" altLang="ru-RU" sz="20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en-US" sz="20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</a:t>
            </a:r>
            <a:r>
              <a:rPr lang="en-US" altLang="ru-RU" sz="20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altLang="en-US" sz="20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СПбГУТ</a:t>
            </a:r>
            <a:r>
              <a:rPr lang="en-US" altLang="ru-RU" sz="20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ru-RU" sz="2000" b="1">
              <a:solidFill>
                <a:srgbClr val="57636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2393315" y="3279775"/>
            <a:ext cx="7404735" cy="11480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en-US" sz="4000">
                <a:solidFill>
                  <a:srgbClr val="14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Разработка</a:t>
            </a:r>
            <a:r>
              <a:rPr lang="en-US" altLang="ru-RU" sz="4000">
                <a:solidFill>
                  <a:srgbClr val="14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000">
                <a:solidFill>
                  <a:srgbClr val="14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подсистемы</a:t>
            </a:r>
            <a:r>
              <a:rPr lang="en-US" altLang="ru-RU" sz="4000">
                <a:solidFill>
                  <a:srgbClr val="14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en-US" sz="4000">
                <a:solidFill>
                  <a:srgbClr val="14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«Кофейня: Заказы»</a:t>
            </a:r>
            <a:endParaRPr lang="ru-RU" altLang="en-US" sz="4000">
              <a:solidFill>
                <a:srgbClr val="1418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3996055" y="64897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solidFill>
                  <a:srgbClr val="57636C"/>
                </a:solidFill>
                <a:latin typeface="Calibri" panose="020F0502020204030204" charset="0"/>
                <a:cs typeface="Calibri" panose="020F0502020204030204" charset="0"/>
              </a:rPr>
              <a:t>Архангельск</a:t>
            </a:r>
            <a:r>
              <a:rPr lang="en-US" altLang="ru-RU">
                <a:solidFill>
                  <a:srgbClr val="57636C"/>
                </a:solidFill>
                <a:latin typeface="Calibri" panose="020F0502020204030204" charset="0"/>
                <a:cs typeface="Calibri" panose="020F0502020204030204" charset="0"/>
              </a:rPr>
              <a:t> 2024</a:t>
            </a:r>
            <a:endParaRPr lang="en-US" altLang="ru-RU">
              <a:solidFill>
                <a:srgbClr val="57636C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30595" y="5038090"/>
            <a:ext cx="6161405" cy="1160780"/>
          </a:xfrm>
        </p:spPr>
        <p:txBody>
          <a:bodyPr/>
          <a:lstStyle/>
          <a:p>
            <a:pPr algn="r">
              <a:lnSpc>
                <a:spcPct val="80000"/>
              </a:lnSpc>
            </a:pPr>
            <a:r>
              <a:rPr lang="ru-RU" altLang="en-US" sz="2200">
                <a:solidFill>
                  <a:srgbClr val="14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Студент</a:t>
            </a:r>
            <a:r>
              <a:rPr lang="en-US" altLang="ru-RU" sz="2200">
                <a:solidFill>
                  <a:srgbClr val="14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altLang="en-US" sz="2200">
                <a:solidFill>
                  <a:srgbClr val="14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Абрамов Матвей Константинович</a:t>
            </a:r>
            <a:endParaRPr lang="en-US" altLang="en-US" sz="2200">
              <a:solidFill>
                <a:srgbClr val="1418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>
              <a:lnSpc>
                <a:spcPct val="80000"/>
              </a:lnSpc>
            </a:pPr>
            <a:r>
              <a:rPr lang="en-US" altLang="en-US" sz="2200">
                <a:solidFill>
                  <a:srgbClr val="14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Руководитель</a:t>
            </a:r>
            <a:r>
              <a:rPr lang="en-US" altLang="ru-RU" sz="2200">
                <a:solidFill>
                  <a:srgbClr val="14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en-US" sz="2200">
                <a:solidFill>
                  <a:srgbClr val="14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Маломан</a:t>
            </a:r>
            <a:r>
              <a:rPr lang="en-US" altLang="ru-RU" sz="2200">
                <a:solidFill>
                  <a:srgbClr val="14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200">
                <a:solidFill>
                  <a:srgbClr val="14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Юлия</a:t>
            </a:r>
            <a:r>
              <a:rPr lang="en-US" altLang="ru-RU" sz="2200">
                <a:solidFill>
                  <a:srgbClr val="14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200">
                <a:solidFill>
                  <a:srgbClr val="14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Сергеевна</a:t>
            </a:r>
            <a:endParaRPr lang="en-US" altLang="en-US" sz="2200">
              <a:solidFill>
                <a:srgbClr val="1418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03065" y="309245"/>
            <a:ext cx="3785235" cy="780415"/>
          </a:xfrm>
        </p:spPr>
        <p:txBody>
          <a:bodyPr>
            <a:normAutofit fontScale="90000"/>
          </a:bodyPr>
          <a:p>
            <a:pPr algn="ctr"/>
            <a:r>
              <a:rPr lang="ru-RU" altLang="en-US" b="1">
                <a:solidFill>
                  <a:srgbClr val="14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Актуальность</a:t>
            </a:r>
            <a:endParaRPr lang="ru-RU" altLang="en-US" b="1">
              <a:solidFill>
                <a:srgbClr val="1418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3893820" y="2009775"/>
            <a:ext cx="7575550" cy="4434840"/>
          </a:xfrm>
        </p:spPr>
        <p:txBody>
          <a:bodyPr anchor="t" anchorCtr="0">
            <a:normAutofit/>
          </a:bodyPr>
          <a:p>
            <a:pPr marL="0" indent="0" algn="l" fontAlgn="auto">
              <a:spcBef>
                <a:spcPts val="100"/>
              </a:spcBef>
              <a:buNone/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Актуальность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разрабатываемого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проекта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заключается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том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что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он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решает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важную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задачу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сфере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автоматизации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процессов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управления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заказами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кофейнях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alt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олилиния 5"/>
          <p:cNvSpPr/>
          <p:nvPr/>
        </p:nvSpPr>
        <p:spPr>
          <a:xfrm>
            <a:off x="11264265" y="0"/>
            <a:ext cx="1004293" cy="506095"/>
          </a:xfrm>
          <a:custGeom>
            <a:avLst/>
            <a:gdLst>
              <a:gd name="connsiteX0" fmla="*/ 0 w 1581"/>
              <a:gd name="connsiteY0" fmla="*/ 0 h 797"/>
              <a:gd name="connsiteX1" fmla="*/ 1491 w 1581"/>
              <a:gd name="connsiteY1" fmla="*/ 0 h 797"/>
              <a:gd name="connsiteX2" fmla="*/ 1461 w 1581"/>
              <a:gd name="connsiteY2" fmla="*/ 399 h 797"/>
              <a:gd name="connsiteX3" fmla="*/ 1461 w 1581"/>
              <a:gd name="connsiteY3" fmla="*/ 797 h 797"/>
              <a:gd name="connsiteX4" fmla="*/ 399 w 1581"/>
              <a:gd name="connsiteY4" fmla="*/ 797 h 797"/>
              <a:gd name="connsiteX5" fmla="*/ 0 w 1581"/>
              <a:gd name="connsiteY5" fmla="*/ 399 h 797"/>
              <a:gd name="connsiteX6" fmla="*/ 0 w 1581"/>
              <a:gd name="connsiteY6" fmla="*/ 0 h 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2" h="797">
                <a:moveTo>
                  <a:pt x="0" y="0"/>
                </a:moveTo>
                <a:lnTo>
                  <a:pt x="1491" y="0"/>
                </a:lnTo>
                <a:cubicBezTo>
                  <a:pt x="1711" y="0"/>
                  <a:pt x="1461" y="178"/>
                  <a:pt x="1461" y="399"/>
                </a:cubicBezTo>
                <a:lnTo>
                  <a:pt x="1461" y="797"/>
                </a:lnTo>
                <a:lnTo>
                  <a:pt x="399" y="797"/>
                </a:lnTo>
                <a:cubicBezTo>
                  <a:pt x="178" y="797"/>
                  <a:pt x="0" y="619"/>
                  <a:pt x="0" y="39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en-US"/>
              <a:t>2 / 9</a:t>
            </a:r>
            <a:endParaRPr lang="ru-RU" altLang="en-US"/>
          </a:p>
        </p:txBody>
      </p:sp>
      <p:pic>
        <p:nvPicPr>
          <p:cNvPr id="4" name="Изображение 3" descr="image"/>
          <p:cNvPicPr>
            <a:picLocks noChangeAspect="1"/>
          </p:cNvPicPr>
          <p:nvPr/>
        </p:nvPicPr>
        <p:blipFill>
          <a:blip r:embed="rId1"/>
          <a:srcRect r="39286"/>
          <a:stretch>
            <a:fillRect/>
          </a:stretch>
        </p:blipFill>
        <p:spPr>
          <a:xfrm>
            <a:off x="0" y="0"/>
            <a:ext cx="32385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03700" y="220345"/>
            <a:ext cx="3785235" cy="780415"/>
          </a:xfrm>
        </p:spPr>
        <p:txBody>
          <a:bodyPr/>
          <a:p>
            <a:pPr algn="ctr"/>
            <a:r>
              <a:rPr lang="en-US" altLang="en-US" sz="4000" b="1">
                <a:latin typeface="Arial" panose="020B0604020202020204" pitchFamily="34" charset="0"/>
                <a:cs typeface="Arial" panose="020B0604020202020204" pitchFamily="34" charset="0"/>
              </a:rPr>
              <a:t>Цель</a:t>
            </a:r>
            <a:endParaRPr lang="en-US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1827530" y="1755140"/>
            <a:ext cx="8536940" cy="4434840"/>
          </a:xfrm>
        </p:spPr>
        <p:txBody>
          <a:bodyPr>
            <a:normAutofit/>
          </a:bodyPr>
          <a:p>
            <a:pPr marL="0" indent="0" algn="l" fontAlgn="auto">
              <a:spcBef>
                <a:spcPts val="100"/>
              </a:spcBef>
              <a:buNone/>
            </a:pPr>
            <a:r>
              <a:rPr lang="ru-RU" altLang="en-US">
                <a:latin typeface="Arial" panose="020B0604020202020204" pitchFamily="34" charset="0"/>
                <a:cs typeface="Arial" panose="020B0604020202020204" pitchFamily="34" charset="0"/>
              </a:rPr>
              <a:t>Р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азработка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подсистемы</a:t>
            </a:r>
            <a:r>
              <a:rPr lang="ru-RU" altLang="en-US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обеспечивающей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возможность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быстрого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удобного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оформления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заказов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а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также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управления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en-US">
                <a:latin typeface="Arial" panose="020B0604020202020204" pitchFamily="34" charset="0"/>
                <a:cs typeface="Arial" panose="020B0604020202020204" pitchFamily="34" charset="0"/>
              </a:rPr>
              <a:t>заказами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реальном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времени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олилиния 5"/>
          <p:cNvSpPr/>
          <p:nvPr/>
        </p:nvSpPr>
        <p:spPr>
          <a:xfrm>
            <a:off x="11264265" y="0"/>
            <a:ext cx="1004293" cy="506095"/>
          </a:xfrm>
          <a:custGeom>
            <a:avLst/>
            <a:gdLst>
              <a:gd name="connsiteX0" fmla="*/ 0 w 1581"/>
              <a:gd name="connsiteY0" fmla="*/ 0 h 797"/>
              <a:gd name="connsiteX1" fmla="*/ 1491 w 1581"/>
              <a:gd name="connsiteY1" fmla="*/ 0 h 797"/>
              <a:gd name="connsiteX2" fmla="*/ 1461 w 1581"/>
              <a:gd name="connsiteY2" fmla="*/ 399 h 797"/>
              <a:gd name="connsiteX3" fmla="*/ 1461 w 1581"/>
              <a:gd name="connsiteY3" fmla="*/ 797 h 797"/>
              <a:gd name="connsiteX4" fmla="*/ 399 w 1581"/>
              <a:gd name="connsiteY4" fmla="*/ 797 h 797"/>
              <a:gd name="connsiteX5" fmla="*/ 0 w 1581"/>
              <a:gd name="connsiteY5" fmla="*/ 399 h 797"/>
              <a:gd name="connsiteX6" fmla="*/ 0 w 1581"/>
              <a:gd name="connsiteY6" fmla="*/ 0 h 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2" h="797">
                <a:moveTo>
                  <a:pt x="0" y="0"/>
                </a:moveTo>
                <a:lnTo>
                  <a:pt x="1491" y="0"/>
                </a:lnTo>
                <a:cubicBezTo>
                  <a:pt x="1711" y="0"/>
                  <a:pt x="1461" y="178"/>
                  <a:pt x="1461" y="399"/>
                </a:cubicBezTo>
                <a:lnTo>
                  <a:pt x="1461" y="797"/>
                </a:lnTo>
                <a:lnTo>
                  <a:pt x="399" y="797"/>
                </a:lnTo>
                <a:cubicBezTo>
                  <a:pt x="178" y="797"/>
                  <a:pt x="0" y="619"/>
                  <a:pt x="0" y="399"/>
                </a:cubicBez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en-US"/>
              <a:t>3 / 9</a:t>
            </a:r>
            <a:endParaRPr lang="ru-RU" altLang="en-US"/>
          </a:p>
        </p:txBody>
      </p:sp>
      <p:pic>
        <p:nvPicPr>
          <p:cNvPr id="4" name="Изображение 3" descr="icons8-database-1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93610" y="3267710"/>
            <a:ext cx="1270000" cy="1270000"/>
          </a:xfrm>
          <a:prstGeom prst="rect">
            <a:avLst/>
          </a:prstGeom>
        </p:spPr>
      </p:pic>
      <p:pic>
        <p:nvPicPr>
          <p:cNvPr id="5" name="Изображение 4" descr="icons8-server-1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2745" y="5428615"/>
            <a:ext cx="1270000" cy="1270000"/>
          </a:xfrm>
          <a:prstGeom prst="rect">
            <a:avLst/>
          </a:prstGeom>
        </p:spPr>
      </p:pic>
      <p:pic>
        <p:nvPicPr>
          <p:cNvPr id="7" name="Изображение 6" descr="icons8-smartphone-1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340" y="5300980"/>
            <a:ext cx="1270000" cy="1270000"/>
          </a:xfrm>
          <a:prstGeom prst="rect">
            <a:avLst/>
          </a:prstGeom>
        </p:spPr>
      </p:pic>
      <p:pic>
        <p:nvPicPr>
          <p:cNvPr id="9" name="Изображение 8" descr="Рисунок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6475" y="3395345"/>
            <a:ext cx="30480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94050" y="271145"/>
            <a:ext cx="5803900" cy="780415"/>
          </a:xfrm>
        </p:spPr>
        <p:txBody>
          <a:bodyPr/>
          <a:p>
            <a:pPr algn="ctr"/>
            <a:r>
              <a:rPr lang="en-US" altLang="en-US" sz="4000" b="1">
                <a:latin typeface="Arial" panose="020B0604020202020204" pitchFamily="34" charset="0"/>
                <a:cs typeface="Arial" panose="020B0604020202020204" pitchFamily="34" charset="0"/>
              </a:rPr>
              <a:t>Целевая</a:t>
            </a:r>
            <a:r>
              <a:rPr lang="en-US" altLang="ru-RU" sz="40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000" b="1">
                <a:latin typeface="Arial" panose="020B0604020202020204" pitchFamily="34" charset="0"/>
                <a:cs typeface="Arial" panose="020B0604020202020204" pitchFamily="34" charset="0"/>
              </a:rPr>
              <a:t>аудитория</a:t>
            </a:r>
            <a:endParaRPr lang="en-US" altLang="en-US" sz="4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олилиния 5"/>
          <p:cNvSpPr/>
          <p:nvPr/>
        </p:nvSpPr>
        <p:spPr>
          <a:xfrm>
            <a:off x="11264265" y="0"/>
            <a:ext cx="1004293" cy="506095"/>
          </a:xfrm>
          <a:custGeom>
            <a:avLst/>
            <a:gdLst>
              <a:gd name="connsiteX0" fmla="*/ 0 w 1581"/>
              <a:gd name="connsiteY0" fmla="*/ 0 h 797"/>
              <a:gd name="connsiteX1" fmla="*/ 1491 w 1581"/>
              <a:gd name="connsiteY1" fmla="*/ 0 h 797"/>
              <a:gd name="connsiteX2" fmla="*/ 1461 w 1581"/>
              <a:gd name="connsiteY2" fmla="*/ 399 h 797"/>
              <a:gd name="connsiteX3" fmla="*/ 1461 w 1581"/>
              <a:gd name="connsiteY3" fmla="*/ 797 h 797"/>
              <a:gd name="connsiteX4" fmla="*/ 399 w 1581"/>
              <a:gd name="connsiteY4" fmla="*/ 797 h 797"/>
              <a:gd name="connsiteX5" fmla="*/ 0 w 1581"/>
              <a:gd name="connsiteY5" fmla="*/ 399 h 797"/>
              <a:gd name="connsiteX6" fmla="*/ 0 w 1581"/>
              <a:gd name="connsiteY6" fmla="*/ 0 h 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2" h="797">
                <a:moveTo>
                  <a:pt x="0" y="0"/>
                </a:moveTo>
                <a:lnTo>
                  <a:pt x="1491" y="0"/>
                </a:lnTo>
                <a:cubicBezTo>
                  <a:pt x="1711" y="0"/>
                  <a:pt x="1461" y="178"/>
                  <a:pt x="1461" y="399"/>
                </a:cubicBezTo>
                <a:lnTo>
                  <a:pt x="1461" y="797"/>
                </a:lnTo>
                <a:lnTo>
                  <a:pt x="399" y="797"/>
                </a:lnTo>
                <a:cubicBezTo>
                  <a:pt x="178" y="797"/>
                  <a:pt x="0" y="619"/>
                  <a:pt x="0" y="399"/>
                </a:cubicBez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en-US"/>
              <a:t>4 / 9</a:t>
            </a:r>
            <a:endParaRPr lang="ru-RU" altLang="en-US"/>
          </a:p>
        </p:txBody>
      </p:sp>
      <p:pic>
        <p:nvPicPr>
          <p:cNvPr id="11" name="Изображение 10" descr="Рисунок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3070" y="3810000"/>
            <a:ext cx="3048000" cy="3048000"/>
          </a:xfrm>
          <a:prstGeom prst="rect">
            <a:avLst/>
          </a:prstGeom>
        </p:spPr>
      </p:pic>
      <p:pic>
        <p:nvPicPr>
          <p:cNvPr id="12" name="Изображение 11" descr="Рисунок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835400"/>
            <a:ext cx="3048000" cy="3048000"/>
          </a:xfrm>
          <a:prstGeom prst="rect">
            <a:avLst/>
          </a:prstGeom>
        </p:spPr>
      </p:pic>
      <p:pic>
        <p:nvPicPr>
          <p:cNvPr id="13" name="Изображение 12" descr="Рисунок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6650" y="3810000"/>
            <a:ext cx="3048000" cy="3048000"/>
          </a:xfrm>
          <a:prstGeom prst="rect">
            <a:avLst/>
          </a:prstGeom>
        </p:spPr>
      </p:pic>
      <p:sp>
        <p:nvSpPr>
          <p:cNvPr id="15" name="Текстовое поле 14"/>
          <p:cNvSpPr txBox="1"/>
          <p:nvPr/>
        </p:nvSpPr>
        <p:spPr>
          <a:xfrm>
            <a:off x="8933180" y="2713673"/>
            <a:ext cx="26949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2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клиенты</a:t>
            </a:r>
            <a:endParaRPr lang="ru-RU" altLang="en-US" sz="28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16" name="Текстовое поле 15"/>
          <p:cNvSpPr txBox="1"/>
          <p:nvPr/>
        </p:nvSpPr>
        <p:spPr>
          <a:xfrm>
            <a:off x="4466908" y="2713673"/>
            <a:ext cx="32575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администраторы</a:t>
            </a:r>
            <a:endParaRPr lang="en-US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Текстовое поле 16"/>
          <p:cNvSpPr txBox="1"/>
          <p:nvPr/>
        </p:nvSpPr>
        <p:spPr>
          <a:xfrm>
            <a:off x="769620" y="2713673"/>
            <a:ext cx="23749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сотрудники</a:t>
            </a:r>
            <a:endParaRPr lang="en-US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03700" y="214630"/>
            <a:ext cx="3785235" cy="780415"/>
          </a:xfrm>
        </p:spPr>
        <p:txBody>
          <a:bodyPr>
            <a:normAutofit/>
          </a:bodyPr>
          <a:p>
            <a:pPr algn="ctr"/>
            <a:r>
              <a:rPr lang="ru-RU" altLang="en-US" sz="4000" b="1">
                <a:latin typeface="Arial" panose="020B0604020202020204" pitchFamily="34" charset="0"/>
                <a:cs typeface="Arial" panose="020B0604020202020204" pitchFamily="34" charset="0"/>
              </a:rPr>
              <a:t>Задачи</a:t>
            </a:r>
            <a:endParaRPr lang="ru-RU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олилиния 5"/>
          <p:cNvSpPr/>
          <p:nvPr/>
        </p:nvSpPr>
        <p:spPr>
          <a:xfrm>
            <a:off x="11264265" y="0"/>
            <a:ext cx="1004293" cy="506095"/>
          </a:xfrm>
          <a:custGeom>
            <a:avLst/>
            <a:gdLst>
              <a:gd name="connsiteX0" fmla="*/ 0 w 1581"/>
              <a:gd name="connsiteY0" fmla="*/ 0 h 797"/>
              <a:gd name="connsiteX1" fmla="*/ 1491 w 1581"/>
              <a:gd name="connsiteY1" fmla="*/ 0 h 797"/>
              <a:gd name="connsiteX2" fmla="*/ 1461 w 1581"/>
              <a:gd name="connsiteY2" fmla="*/ 399 h 797"/>
              <a:gd name="connsiteX3" fmla="*/ 1461 w 1581"/>
              <a:gd name="connsiteY3" fmla="*/ 797 h 797"/>
              <a:gd name="connsiteX4" fmla="*/ 399 w 1581"/>
              <a:gd name="connsiteY4" fmla="*/ 797 h 797"/>
              <a:gd name="connsiteX5" fmla="*/ 0 w 1581"/>
              <a:gd name="connsiteY5" fmla="*/ 399 h 797"/>
              <a:gd name="connsiteX6" fmla="*/ 0 w 1581"/>
              <a:gd name="connsiteY6" fmla="*/ 0 h 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2" h="797">
                <a:moveTo>
                  <a:pt x="0" y="0"/>
                </a:moveTo>
                <a:lnTo>
                  <a:pt x="1491" y="0"/>
                </a:lnTo>
                <a:cubicBezTo>
                  <a:pt x="1711" y="0"/>
                  <a:pt x="1461" y="178"/>
                  <a:pt x="1461" y="399"/>
                </a:cubicBezTo>
                <a:lnTo>
                  <a:pt x="1461" y="797"/>
                </a:lnTo>
                <a:lnTo>
                  <a:pt x="399" y="797"/>
                </a:lnTo>
                <a:cubicBezTo>
                  <a:pt x="178" y="797"/>
                  <a:pt x="0" y="619"/>
                  <a:pt x="0" y="399"/>
                </a:cubicBez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en-US"/>
              <a:t>5 / 9</a:t>
            </a:r>
            <a:endParaRPr lang="ru-RU" altLang="en-US"/>
          </a:p>
        </p:txBody>
      </p:sp>
      <p:grpSp>
        <p:nvGrpSpPr>
          <p:cNvPr id="19" name="Группа 18"/>
          <p:cNvGrpSpPr/>
          <p:nvPr/>
        </p:nvGrpSpPr>
        <p:grpSpPr>
          <a:xfrm>
            <a:off x="6051945" y="2282825"/>
            <a:ext cx="5827395" cy="1231265"/>
            <a:chOff x="9527" y="3629"/>
            <a:chExt cx="9177" cy="1939"/>
          </a:xfrm>
        </p:grpSpPr>
        <p:sp>
          <p:nvSpPr>
            <p:cNvPr id="11" name="Текстовое поле 10"/>
            <p:cNvSpPr txBox="1"/>
            <p:nvPr/>
          </p:nvSpPr>
          <p:spPr>
            <a:xfrm>
              <a:off x="9527" y="3630"/>
              <a:ext cx="7238" cy="19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algn="l">
                <a:buNone/>
              </a:pPr>
              <a:r>
                <a:rPr lang="en-US" altLang="en-US" sz="20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Проектирование</a:t>
              </a:r>
              <a:r>
                <a:rPr lang="en-US" altLang="ru-RU" sz="20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 sz="20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и</a:t>
              </a:r>
              <a:r>
                <a:rPr lang="en-US" altLang="ru-RU" sz="20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 sz="20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архитектура</a:t>
              </a:r>
              <a:r>
                <a:rPr lang="en-US" altLang="ru-RU" sz="20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:</a:t>
              </a:r>
              <a:endParaRPr lang="en-US" altLang="ru-RU" sz="20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>
                <a:buBlip>
                  <a:blip r:embed="rId1"/>
                </a:buBlip>
              </a:pPr>
              <a:r>
                <a:rPr lang="ru-RU" altLang="en-US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спроектировать</a:t>
              </a:r>
              <a:r>
                <a:rPr lang="en-US" altLang="ru-RU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архитектуру</a:t>
              </a:r>
              <a:r>
                <a:rPr lang="ru-RU" altLang="en-US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,</a:t>
              </a:r>
              <a:endParaRPr lang="en-US" altLang="ru-RU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>
                <a:buBlip>
                  <a:blip r:embed="rId1"/>
                </a:buBlip>
              </a:pPr>
              <a:r>
                <a:rPr lang="ru-RU" altLang="en-US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программные</a:t>
              </a:r>
              <a:r>
                <a:rPr lang="en-US" altLang="ru-RU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и</a:t>
              </a:r>
              <a:r>
                <a:rPr lang="en-US" altLang="ru-RU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технические</a:t>
              </a:r>
              <a:r>
                <a:rPr lang="en-US" altLang="ru-RU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средства</a:t>
              </a:r>
              <a:r>
                <a:rPr lang="en-US" altLang="ru-RU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,</a:t>
              </a:r>
              <a:endParaRPr lang="en-US" altLang="ru-RU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>
                <a:buBlip>
                  <a:blip r:embed="rId1"/>
                </a:buBlip>
              </a:pPr>
              <a:r>
                <a:rPr lang="ru-RU" altLang="en-US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спроектировать</a:t>
              </a:r>
              <a:r>
                <a:rPr lang="en-US" altLang="ru-RU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и</a:t>
              </a:r>
              <a:r>
                <a:rPr lang="en-US" altLang="ru-RU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создать</a:t>
              </a:r>
              <a:r>
                <a:rPr lang="en-US" altLang="ru-RU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базу</a:t>
              </a:r>
              <a:r>
                <a:rPr lang="en-US" altLang="ru-RU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данных</a:t>
              </a:r>
              <a:r>
                <a:rPr lang="en-US" altLang="ru-RU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.</a:t>
              </a:r>
              <a:endParaRPr lang="en-US" altLang="ru-RU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pic>
          <p:nvPicPr>
            <p:cNvPr id="9" name="Изображение 8" descr="icons8-design-9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65" y="3629"/>
              <a:ext cx="1939" cy="1939"/>
            </a:xfrm>
            <a:prstGeom prst="rect">
              <a:avLst/>
            </a:prstGeom>
          </p:spPr>
        </p:pic>
      </p:grpSp>
      <p:grpSp>
        <p:nvGrpSpPr>
          <p:cNvPr id="18" name="Группа 17"/>
          <p:cNvGrpSpPr/>
          <p:nvPr/>
        </p:nvGrpSpPr>
        <p:grpSpPr>
          <a:xfrm>
            <a:off x="469265" y="3616325"/>
            <a:ext cx="5310505" cy="1231265"/>
            <a:chOff x="739" y="6054"/>
            <a:chExt cx="8363" cy="1939"/>
          </a:xfrm>
        </p:grpSpPr>
        <p:sp>
          <p:nvSpPr>
            <p:cNvPr id="13" name="Текстовое поле 12"/>
            <p:cNvSpPr txBox="1"/>
            <p:nvPr/>
          </p:nvSpPr>
          <p:spPr>
            <a:xfrm>
              <a:off x="3161" y="6055"/>
              <a:ext cx="5941" cy="19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algn="l">
                <a:buNone/>
              </a:pPr>
              <a:r>
                <a:rPr lang="en-US" altLang="en-US" sz="20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Разработка</a:t>
              </a:r>
              <a:r>
                <a:rPr lang="en-US" altLang="ru-RU" sz="20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 sz="20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и</a:t>
              </a:r>
              <a:r>
                <a:rPr lang="en-US" altLang="ru-RU" sz="20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 sz="20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реализация</a:t>
              </a:r>
              <a:r>
                <a:rPr lang="en-US" altLang="ru-RU" sz="20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:</a:t>
              </a:r>
              <a:endParaRPr lang="en-US" altLang="ru-RU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>
                <a:buBlip>
                  <a:blip r:embed="rId1"/>
                </a:buBlip>
              </a:pPr>
              <a:r>
                <a:rPr lang="ru-RU" altLang="en-US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ru-RU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API </a:t>
              </a:r>
              <a:r>
                <a:rPr lang="en-US" altLang="en-US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для</a:t>
              </a:r>
              <a:r>
                <a:rPr lang="en-US" altLang="ru-RU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взаимодействия</a:t>
              </a:r>
              <a:r>
                <a:rPr lang="en-US" altLang="ru-RU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с</a:t>
              </a:r>
              <a:r>
                <a:rPr lang="en-US" altLang="ru-RU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БД</a:t>
              </a:r>
              <a:r>
                <a:rPr lang="en-US" altLang="ru-RU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</a:t>
              </a:r>
              <a:endParaRPr lang="en-US" altLang="ru-RU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>
                <a:buBlip>
                  <a:blip r:embed="rId1"/>
                </a:buBlip>
              </a:pPr>
              <a:r>
                <a:rPr lang="ru-RU" altLang="en-US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мобильное</a:t>
              </a:r>
              <a:r>
                <a:rPr lang="en-US" altLang="ru-RU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приложение</a:t>
              </a:r>
              <a:r>
                <a:rPr lang="en-US" altLang="ru-RU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</a:t>
              </a:r>
              <a:endParaRPr lang="en-US" altLang="ru-RU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>
                <a:buBlip>
                  <a:blip r:embed="rId1"/>
                </a:buBlip>
              </a:pPr>
              <a:r>
                <a:rPr lang="ru-RU" altLang="en-US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телеграм</a:t>
              </a:r>
              <a:r>
                <a:rPr lang="en-US" altLang="ru-RU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r>
                <a:rPr lang="en-US" altLang="en-US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бот</a:t>
              </a:r>
              <a:r>
                <a:rPr lang="en-US" altLang="ru-RU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altLang="ru-RU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0" name="Изображение 9" descr="icons8-programming-9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9" y="6054"/>
              <a:ext cx="1939" cy="1939"/>
            </a:xfrm>
            <a:prstGeom prst="rect">
              <a:avLst/>
            </a:prstGeom>
          </p:spPr>
        </p:pic>
      </p:grpSp>
      <p:grpSp>
        <p:nvGrpSpPr>
          <p:cNvPr id="20" name="Группа 19"/>
          <p:cNvGrpSpPr/>
          <p:nvPr/>
        </p:nvGrpSpPr>
        <p:grpSpPr>
          <a:xfrm>
            <a:off x="6049645" y="4949825"/>
            <a:ext cx="5829695" cy="953770"/>
            <a:chOff x="9527" y="7706"/>
            <a:chExt cx="8740" cy="1502"/>
          </a:xfrm>
        </p:grpSpPr>
        <p:sp>
          <p:nvSpPr>
            <p:cNvPr id="12" name="Текстовое поле 11"/>
            <p:cNvSpPr txBox="1"/>
            <p:nvPr/>
          </p:nvSpPr>
          <p:spPr>
            <a:xfrm>
              <a:off x="9527" y="7707"/>
              <a:ext cx="5810" cy="1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algn="l">
                <a:buNone/>
              </a:pPr>
              <a:r>
                <a:rPr lang="en-US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Тестирование</a:t>
              </a:r>
              <a:r>
                <a:rPr lang="en-US" altLang="ru-RU" sz="200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и</a:t>
              </a:r>
              <a:r>
                <a:rPr lang="en-US" altLang="ru-RU" sz="200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документация</a:t>
              </a:r>
              <a:r>
                <a:rPr lang="en-US" altLang="ru-RU" sz="200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endParaRPr lang="en-US" altLang="ru-RU" sz="20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>
                <a:buBlip>
                  <a:blip r:embed="rId1"/>
                </a:buBlip>
              </a:pPr>
              <a:r>
                <a:rPr lang="ru-RU" altLang="en-US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выполнить</a:t>
              </a:r>
              <a:r>
                <a:rPr lang="en-US" altLang="ru-RU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тестирование</a:t>
              </a:r>
              <a:r>
                <a:rPr lang="en-US" altLang="ru-RU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ПО</a:t>
              </a:r>
              <a:r>
                <a:rPr lang="en-US" altLang="ru-RU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</a:t>
              </a:r>
              <a:endParaRPr lang="en-US" altLang="ru-RU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>
                <a:buBlip>
                  <a:blip r:embed="rId1"/>
                </a:buBlip>
              </a:pPr>
              <a:r>
                <a:rPr lang="ru-RU" altLang="en-US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разработать</a:t>
              </a:r>
              <a:r>
                <a:rPr lang="en-US" altLang="ru-RU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документацию</a:t>
              </a:r>
              <a:r>
                <a:rPr lang="en-US" altLang="ru-RU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altLang="ru-R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5" name="Изображение 14" descr="icons8-documents-9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765" y="7706"/>
              <a:ext cx="1502" cy="1502"/>
            </a:xfrm>
            <a:prstGeom prst="rect">
              <a:avLst/>
            </a:prstGeom>
          </p:spPr>
        </p:pic>
      </p:grpSp>
      <p:grpSp>
        <p:nvGrpSpPr>
          <p:cNvPr id="17" name="Группа 16"/>
          <p:cNvGrpSpPr/>
          <p:nvPr/>
        </p:nvGrpSpPr>
        <p:grpSpPr>
          <a:xfrm>
            <a:off x="469265" y="1226185"/>
            <a:ext cx="7278370" cy="953770"/>
            <a:chOff x="1006" y="1931"/>
            <a:chExt cx="11462" cy="1502"/>
          </a:xfrm>
        </p:grpSpPr>
        <p:sp>
          <p:nvSpPr>
            <p:cNvPr id="4" name="Текстовое поле 3"/>
            <p:cNvSpPr txBox="1"/>
            <p:nvPr/>
          </p:nvSpPr>
          <p:spPr>
            <a:xfrm>
              <a:off x="3161" y="1932"/>
              <a:ext cx="9307" cy="1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Анализ</a:t>
              </a:r>
              <a:r>
                <a:rPr lang="en-US" altLang="ru-RU" sz="200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требований</a:t>
              </a:r>
              <a:r>
                <a:rPr lang="en-US" altLang="ru-RU" sz="200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и</a:t>
              </a:r>
              <a:r>
                <a:rPr lang="en-US" altLang="ru-RU" sz="200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изучение</a:t>
              </a:r>
              <a:r>
                <a:rPr lang="en-US" altLang="ru-RU" sz="200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информации</a:t>
              </a:r>
              <a:r>
                <a:rPr lang="en-US" altLang="ru-RU" sz="200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endParaRPr lang="en-US" altLang="ru-RU" sz="20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>
                <a:buBlip>
                  <a:blip r:embed="rId1"/>
                </a:buBlip>
              </a:pPr>
              <a:r>
                <a:rPr lang="ru-RU" altLang="en-US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требования</a:t>
              </a:r>
              <a:r>
                <a:rPr lang="en-US" altLang="ru-RU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целевой</a:t>
              </a:r>
              <a:r>
                <a:rPr lang="en-US" altLang="ru-RU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аудитории</a:t>
              </a:r>
              <a:r>
                <a:rPr lang="en-US" altLang="ru-RU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</a:t>
              </a:r>
              <a:endParaRPr lang="en-US" altLang="ru-RU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>
                <a:buBlip>
                  <a:blip r:embed="rId1"/>
                </a:buBlip>
              </a:pPr>
              <a:r>
                <a:rPr lang="ru-RU" altLang="en-US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изучить</a:t>
              </a:r>
              <a:r>
                <a:rPr lang="en-US" altLang="ru-RU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информационные</a:t>
              </a:r>
              <a:r>
                <a:rPr lang="en-US" altLang="ru-RU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источники</a:t>
              </a:r>
              <a:r>
                <a:rPr lang="ru-RU" altLang="en-US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ru-RU" altLang="en-US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6" name="Изображение 15" descr="icons8-learning-9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06" y="1931"/>
              <a:ext cx="1502" cy="1502"/>
            </a:xfrm>
            <a:prstGeom prst="rect">
              <a:avLst/>
            </a:prstGeom>
          </p:spPr>
        </p:pic>
      </p:grpSp>
      <p:pic>
        <p:nvPicPr>
          <p:cNvPr id="26" name="Изображение 25" descr="icons8-up-right-10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7352665" y="1068070"/>
            <a:ext cx="1270000" cy="1270000"/>
          </a:xfrm>
          <a:prstGeom prst="rect">
            <a:avLst/>
          </a:prstGeom>
        </p:spPr>
      </p:pic>
      <p:pic>
        <p:nvPicPr>
          <p:cNvPr id="28" name="Изображение 27" descr="icons8-down-left-arrow-10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0940" y="2494280"/>
            <a:ext cx="1270000" cy="1270000"/>
          </a:xfrm>
          <a:prstGeom prst="rect">
            <a:avLst/>
          </a:prstGeom>
        </p:spPr>
      </p:pic>
      <p:pic>
        <p:nvPicPr>
          <p:cNvPr id="29" name="Изображение 28" descr="icons8-up-right-10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5610225" y="3764280"/>
            <a:ext cx="1270000" cy="1270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88665" y="194945"/>
            <a:ext cx="5613400" cy="780415"/>
          </a:xfrm>
        </p:spPr>
        <p:txBody>
          <a:bodyPr>
            <a:normAutofit fontScale="90000"/>
          </a:bodyPr>
          <a:p>
            <a:pPr algn="ctr"/>
            <a:r>
              <a:rPr lang="ru-RU" altLang="en-US" b="1">
                <a:latin typeface="Arial" panose="020B0604020202020204" pitchFamily="34" charset="0"/>
                <a:cs typeface="Arial" panose="020B0604020202020204" pitchFamily="34" charset="0"/>
              </a:rPr>
              <a:t>Средства разработки</a:t>
            </a:r>
            <a:endParaRPr lang="ru-RU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Изображение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85705" y="1448435"/>
            <a:ext cx="1404000" cy="1404000"/>
          </a:xfrm>
          <a:prstGeom prst="rect">
            <a:avLst/>
          </a:prstGeom>
        </p:spPr>
      </p:pic>
      <p:pic>
        <p:nvPicPr>
          <p:cNvPr id="12" name="Изображение 11" descr="icons8-visual-studio-code-9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230" y="3429000"/>
            <a:ext cx="1404000" cy="1404000"/>
          </a:xfrm>
          <a:prstGeom prst="rect">
            <a:avLst/>
          </a:prstGeom>
        </p:spPr>
      </p:pic>
      <p:pic>
        <p:nvPicPr>
          <p:cNvPr id="5" name="Изображение 4" descr="Visual-Studio-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575" y="3325495"/>
            <a:ext cx="2495999" cy="1404000"/>
          </a:xfrm>
          <a:prstGeom prst="rect">
            <a:avLst/>
          </a:prstGeom>
        </p:spPr>
      </p:pic>
      <p:pic>
        <p:nvPicPr>
          <p:cNvPr id="9" name="Изображение 8" descr="intellij_pycharm_macos_bigsur_icon_1900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1785" y="3429000"/>
            <a:ext cx="1404000" cy="1404000"/>
          </a:xfrm>
          <a:prstGeom prst="rect">
            <a:avLst/>
          </a:prstGeom>
        </p:spPr>
      </p:pic>
      <p:pic>
        <p:nvPicPr>
          <p:cNvPr id="14" name="Изображение 13" descr="python_logo_icon_16888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4675" y="1448435"/>
            <a:ext cx="1404000" cy="1404000"/>
          </a:xfrm>
          <a:prstGeom prst="rect">
            <a:avLst/>
          </a:prstGeom>
        </p:spPr>
      </p:pic>
      <p:pic>
        <p:nvPicPr>
          <p:cNvPr id="15" name="Изображение 14" descr="77360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830" y="1448435"/>
            <a:ext cx="1306370" cy="1404000"/>
          </a:xfrm>
          <a:prstGeom prst="rect">
            <a:avLst/>
          </a:prstGeom>
        </p:spPr>
      </p:pic>
      <p:pic>
        <p:nvPicPr>
          <p:cNvPr id="16" name="Изображение 15" descr="Dart_logo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38010" y="1153160"/>
            <a:ext cx="2872087" cy="1980000"/>
          </a:xfrm>
          <a:prstGeom prst="rect">
            <a:avLst/>
          </a:prstGeom>
        </p:spPr>
      </p:pic>
      <p:pic>
        <p:nvPicPr>
          <p:cNvPr id="17" name="Изображение 16" descr="flutter-seeklogo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28310" y="1448435"/>
            <a:ext cx="1133830" cy="1404000"/>
          </a:xfrm>
          <a:prstGeom prst="rect">
            <a:avLst/>
          </a:prstGeom>
        </p:spPr>
      </p:pic>
      <p:pic>
        <p:nvPicPr>
          <p:cNvPr id="19" name="Изображение 18" descr="mysqlworkbench_9353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72070" y="3429000"/>
            <a:ext cx="1404000" cy="1404000"/>
          </a:xfrm>
          <a:prstGeom prst="rect">
            <a:avLst/>
          </a:prstGeom>
        </p:spPr>
      </p:pic>
      <p:sp>
        <p:nvSpPr>
          <p:cNvPr id="6" name="Полилиния 5"/>
          <p:cNvSpPr/>
          <p:nvPr/>
        </p:nvSpPr>
        <p:spPr>
          <a:xfrm>
            <a:off x="11264265" y="0"/>
            <a:ext cx="1004293" cy="506095"/>
          </a:xfrm>
          <a:custGeom>
            <a:avLst/>
            <a:gdLst>
              <a:gd name="connsiteX0" fmla="*/ 0 w 1581"/>
              <a:gd name="connsiteY0" fmla="*/ 0 h 797"/>
              <a:gd name="connsiteX1" fmla="*/ 1491 w 1581"/>
              <a:gd name="connsiteY1" fmla="*/ 0 h 797"/>
              <a:gd name="connsiteX2" fmla="*/ 1461 w 1581"/>
              <a:gd name="connsiteY2" fmla="*/ 399 h 797"/>
              <a:gd name="connsiteX3" fmla="*/ 1461 w 1581"/>
              <a:gd name="connsiteY3" fmla="*/ 797 h 797"/>
              <a:gd name="connsiteX4" fmla="*/ 399 w 1581"/>
              <a:gd name="connsiteY4" fmla="*/ 797 h 797"/>
              <a:gd name="connsiteX5" fmla="*/ 0 w 1581"/>
              <a:gd name="connsiteY5" fmla="*/ 399 h 797"/>
              <a:gd name="connsiteX6" fmla="*/ 0 w 1581"/>
              <a:gd name="connsiteY6" fmla="*/ 0 h 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2" h="797">
                <a:moveTo>
                  <a:pt x="0" y="0"/>
                </a:moveTo>
                <a:lnTo>
                  <a:pt x="1491" y="0"/>
                </a:lnTo>
                <a:cubicBezTo>
                  <a:pt x="1711" y="0"/>
                  <a:pt x="1461" y="178"/>
                  <a:pt x="1461" y="399"/>
                </a:cubicBezTo>
                <a:lnTo>
                  <a:pt x="1461" y="797"/>
                </a:lnTo>
                <a:lnTo>
                  <a:pt x="399" y="797"/>
                </a:lnTo>
                <a:cubicBezTo>
                  <a:pt x="178" y="797"/>
                  <a:pt x="0" y="619"/>
                  <a:pt x="0" y="399"/>
                </a:cubicBez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en-US"/>
              <a:t>6 / 9</a:t>
            </a:r>
            <a:endParaRPr lang="ru-RU" altLang="en-US"/>
          </a:p>
        </p:txBody>
      </p: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085705" y="3325495"/>
            <a:ext cx="1404000" cy="1404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91130" y="236220"/>
            <a:ext cx="6809740" cy="780415"/>
          </a:xfrm>
        </p:spPr>
        <p:txBody>
          <a:bodyPr>
            <a:normAutofit/>
          </a:bodyPr>
          <a:p>
            <a:pPr algn="ctr"/>
            <a:r>
              <a:rPr lang="ru-RU" altLang="en-US" sz="4000" b="1">
                <a:latin typeface="Arial" panose="020B0604020202020204" pitchFamily="34" charset="0"/>
                <a:cs typeface="Arial" panose="020B0604020202020204" pitchFamily="34" charset="0"/>
              </a:rPr>
              <a:t>Преимущества </a:t>
            </a:r>
            <a:r>
              <a:rPr lang="ru-RU" altLang="en-US" b="1">
                <a:latin typeface="Arial" panose="020B0604020202020204" pitchFamily="34" charset="0"/>
                <a:cs typeface="Arial" panose="020B0604020202020204" pitchFamily="34" charset="0"/>
              </a:rPr>
              <a:t>проекта</a:t>
            </a:r>
            <a:endParaRPr lang="ru-RU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Группа 12"/>
          <p:cNvGrpSpPr/>
          <p:nvPr/>
        </p:nvGrpSpPr>
        <p:grpSpPr>
          <a:xfrm>
            <a:off x="6776720" y="1336675"/>
            <a:ext cx="4539615" cy="2386330"/>
            <a:chOff x="1940" y="11143"/>
            <a:chExt cx="6820" cy="3758"/>
          </a:xfrm>
        </p:grpSpPr>
        <p:sp useBgFill="1">
          <p:nvSpPr>
            <p:cNvPr id="14" name="Скругленный прямоугольник 13"/>
            <p:cNvSpPr/>
            <p:nvPr/>
          </p:nvSpPr>
          <p:spPr>
            <a:xfrm>
              <a:off x="1940" y="11143"/>
              <a:ext cx="6820" cy="3758"/>
            </a:xfrm>
            <a:prstGeom prst="roundRect">
              <a:avLst/>
            </a:prstGeom>
            <a:ln>
              <a:solidFill>
                <a:srgbClr val="57636C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marL="0" indent="0" algn="l" fontAlgn="auto">
                <a:spcBef>
                  <a:spcPts val="100"/>
                </a:spcBef>
                <a:buNone/>
              </a:pPr>
              <a:endParaRPr lang="en-US" altLang="en-US">
                <a:solidFill>
                  <a:srgbClr val="14181B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  <a:p>
              <a:pPr marL="0" indent="0" algn="l" fontAlgn="auto">
                <a:spcBef>
                  <a:spcPts val="100"/>
                </a:spcBef>
                <a:buNone/>
              </a:pPr>
              <a:endParaRPr lang="en-US" altLang="en-US">
                <a:solidFill>
                  <a:srgbClr val="14181B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  <a:p>
              <a:pPr marL="0" indent="0" algn="ctr" fontAlgn="auto">
                <a:spcBef>
                  <a:spcPts val="100"/>
                </a:spcBef>
                <a:buNone/>
              </a:pPr>
              <a:r>
                <a:rPr lang="en-US" altLang="en-US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Приложение</a:t>
              </a:r>
              <a:r>
                <a:rPr lang="en-US" altLang="ru-RU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обеспечивает</a:t>
              </a:r>
              <a:r>
                <a:rPr lang="en-US" altLang="ru-RU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мгновенное</a:t>
              </a:r>
              <a:r>
                <a:rPr lang="en-US" altLang="ru-RU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обновление</a:t>
              </a:r>
              <a:r>
                <a:rPr lang="en-US" altLang="ru-RU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данных</a:t>
              </a:r>
              <a:r>
                <a:rPr lang="en-US" altLang="ru-RU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, </a:t>
              </a:r>
              <a:r>
                <a:rPr lang="en-US" altLang="en-US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обеспечивая</a:t>
              </a:r>
              <a:r>
                <a:rPr lang="en-US" altLang="ru-RU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эффективную</a:t>
              </a:r>
              <a:r>
                <a:rPr lang="en-US" altLang="ru-RU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и</a:t>
              </a:r>
              <a:r>
                <a:rPr lang="en-US" altLang="ru-RU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актуальную</a:t>
              </a:r>
              <a:r>
                <a:rPr lang="en-US" altLang="ru-RU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работу</a:t>
              </a:r>
              <a:r>
                <a:rPr lang="en-US" altLang="ru-RU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в</a:t>
              </a:r>
              <a:r>
                <a:rPr lang="en-US" altLang="ru-RU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реальном</a:t>
              </a:r>
              <a:r>
                <a:rPr lang="en-US" altLang="ru-RU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времени</a:t>
              </a:r>
              <a:endParaRPr lang="en-US" altLang="en-US">
                <a:solidFill>
                  <a:srgbClr val="14181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Скругленный прямоугольник 14"/>
            <p:cNvSpPr/>
            <p:nvPr/>
          </p:nvSpPr>
          <p:spPr>
            <a:xfrm>
              <a:off x="1940" y="11143"/>
              <a:ext cx="6820" cy="107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22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Работа</a:t>
              </a:r>
              <a:r>
                <a:rPr lang="en-US" altLang="ru-RU" sz="22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 sz="22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в</a:t>
              </a:r>
              <a:r>
                <a:rPr lang="en-US" altLang="ru-RU" sz="22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 sz="22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реальном</a:t>
              </a:r>
              <a:r>
                <a:rPr lang="en-US" altLang="ru-RU" sz="22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 sz="22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времени</a:t>
              </a:r>
              <a:endParaRPr lang="en-US" altLang="en-US" sz="2200"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</p:grpSp>
      <p:grpSp>
        <p:nvGrpSpPr>
          <p:cNvPr id="16" name="Группа 15"/>
          <p:cNvGrpSpPr/>
          <p:nvPr/>
        </p:nvGrpSpPr>
        <p:grpSpPr>
          <a:xfrm>
            <a:off x="860425" y="4130040"/>
            <a:ext cx="4539615" cy="2385695"/>
            <a:chOff x="1940" y="11143"/>
            <a:chExt cx="6820" cy="3220"/>
          </a:xfrm>
        </p:grpSpPr>
        <p:sp useBgFill="1">
          <p:nvSpPr>
            <p:cNvPr id="17" name="Скругленный прямоугольник 16"/>
            <p:cNvSpPr/>
            <p:nvPr/>
          </p:nvSpPr>
          <p:spPr>
            <a:xfrm>
              <a:off x="1940" y="11143"/>
              <a:ext cx="6820" cy="3220"/>
            </a:xfrm>
            <a:prstGeom prst="roundRect">
              <a:avLst/>
            </a:prstGeom>
            <a:ln>
              <a:solidFill>
                <a:srgbClr val="57636C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en-US">
                <a:solidFill>
                  <a:srgbClr val="14181B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  <a:p>
              <a:pPr algn="ctr"/>
              <a:r>
                <a:rPr lang="en-US" altLang="en-US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Возможность</a:t>
              </a:r>
              <a:r>
                <a:rPr lang="en-US" altLang="ru-RU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добавления</a:t>
              </a:r>
              <a:r>
                <a:rPr lang="en-US" altLang="ru-RU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новых</a:t>
              </a:r>
              <a:r>
                <a:rPr lang="en-US" altLang="ru-RU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функций</a:t>
              </a:r>
              <a:r>
                <a:rPr lang="en-US" altLang="ru-RU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и</a:t>
              </a:r>
              <a:r>
                <a:rPr lang="en-US" altLang="ru-RU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расширения</a:t>
              </a:r>
              <a:r>
                <a:rPr lang="en-US" altLang="ru-RU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системы</a:t>
              </a:r>
              <a:r>
                <a:rPr lang="en-US" altLang="ru-RU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в</a:t>
              </a:r>
              <a:r>
                <a:rPr lang="en-US" altLang="ru-RU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будущем</a:t>
              </a:r>
              <a:endParaRPr lang="en-US" altLang="ru-RU">
                <a:solidFill>
                  <a:srgbClr val="14181B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8" name="Скругленный прямоугольник 17"/>
            <p:cNvSpPr/>
            <p:nvPr/>
          </p:nvSpPr>
          <p:spPr>
            <a:xfrm>
              <a:off x="1940" y="11143"/>
              <a:ext cx="6820" cy="107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22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Гибкость</a:t>
              </a:r>
              <a:r>
                <a:rPr lang="en-US" altLang="ru-RU" sz="22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 sz="22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и</a:t>
              </a:r>
              <a:r>
                <a:rPr lang="en-US" altLang="ru-RU" sz="22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 sz="22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масштабируемость</a:t>
              </a:r>
              <a:endParaRPr lang="ru-RU" altLang="en-US" sz="2200"/>
            </a:p>
          </p:txBody>
        </p:sp>
      </p:grpSp>
      <p:grpSp>
        <p:nvGrpSpPr>
          <p:cNvPr id="19" name="Группа 18"/>
          <p:cNvGrpSpPr/>
          <p:nvPr/>
        </p:nvGrpSpPr>
        <p:grpSpPr>
          <a:xfrm>
            <a:off x="6776720" y="4129405"/>
            <a:ext cx="4538980" cy="2386330"/>
            <a:chOff x="1940" y="11143"/>
            <a:chExt cx="6820" cy="3220"/>
          </a:xfrm>
        </p:grpSpPr>
        <p:sp useBgFill="1">
          <p:nvSpPr>
            <p:cNvPr id="20" name="Скругленный прямоугольник 19"/>
            <p:cNvSpPr/>
            <p:nvPr/>
          </p:nvSpPr>
          <p:spPr>
            <a:xfrm>
              <a:off x="1940" y="11143"/>
              <a:ext cx="6820" cy="3220"/>
            </a:xfrm>
            <a:prstGeom prst="roundRect">
              <a:avLst/>
            </a:prstGeom>
            <a:ln>
              <a:solidFill>
                <a:srgbClr val="14181B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marL="0" indent="0" algn="ctr" fontAlgn="auto" latinLnBrk="1">
                <a:spcBef>
                  <a:spcPts val="100"/>
                </a:spcBef>
                <a:buNone/>
              </a:pP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  <a:p>
              <a:pPr marL="0" indent="0" algn="ctr" fontAlgn="auto" latinLnBrk="1">
                <a:spcBef>
                  <a:spcPts val="100"/>
                </a:spcBef>
                <a:buNone/>
              </a:pPr>
              <a:r>
                <a:rPr lang="en-US" altLang="en-US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Возможность</a:t>
              </a:r>
              <a:r>
                <a:rPr lang="en-US" altLang="ru-RU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использования</a:t>
              </a:r>
              <a:r>
                <a:rPr lang="en-US" altLang="ru-RU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endParaRPr lang="en-US" altLang="ru-RU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indent="0" algn="ctr" fontAlgn="auto" latinLnBrk="1">
                <a:spcBef>
                  <a:spcPts val="100"/>
                </a:spcBef>
                <a:buNone/>
              </a:pPr>
              <a:r>
                <a:rPr lang="en-US" altLang="en-US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приложения</a:t>
              </a:r>
              <a:r>
                <a:rPr lang="en-US" altLang="ru-RU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с</a:t>
              </a:r>
              <a:r>
                <a:rPr lang="en-US" altLang="ru-RU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любых</a:t>
              </a:r>
              <a:r>
                <a:rPr lang="en-US" altLang="ru-RU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устройств</a:t>
              </a:r>
              <a:r>
                <a:rPr lang="en-US" altLang="ru-RU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при</a:t>
              </a:r>
              <a:r>
                <a:rPr lang="en-US" altLang="ru-RU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endParaRPr lang="en-US" altLang="ru-RU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indent="0" algn="ctr" fontAlgn="auto" latinLnBrk="1">
                <a:spcBef>
                  <a:spcPts val="100"/>
                </a:spcBef>
                <a:buNone/>
              </a:pPr>
              <a:r>
                <a:rPr lang="en-US" altLang="en-US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наличии</a:t>
              </a:r>
              <a:r>
                <a:rPr lang="en-US" altLang="ru-RU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доступа</a:t>
              </a:r>
              <a:r>
                <a:rPr lang="en-US" altLang="ru-RU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в</a:t>
              </a:r>
              <a:r>
                <a:rPr lang="en-US" altLang="ru-RU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интернет</a:t>
              </a: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Скругленный прямоугольник 20"/>
            <p:cNvSpPr/>
            <p:nvPr/>
          </p:nvSpPr>
          <p:spPr>
            <a:xfrm>
              <a:off x="1940" y="11143"/>
              <a:ext cx="6820" cy="107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22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Кроссплатформенность</a:t>
              </a:r>
              <a:endParaRPr lang="en-US" altLang="en-US" sz="2200"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</p:grpSp>
      <p:grpSp>
        <p:nvGrpSpPr>
          <p:cNvPr id="12" name="Группа 11"/>
          <p:cNvGrpSpPr/>
          <p:nvPr/>
        </p:nvGrpSpPr>
        <p:grpSpPr>
          <a:xfrm>
            <a:off x="860425" y="1337310"/>
            <a:ext cx="4539615" cy="2386330"/>
            <a:chOff x="1940" y="11143"/>
            <a:chExt cx="6820" cy="3220"/>
          </a:xfrm>
        </p:grpSpPr>
        <p:sp useBgFill="1">
          <p:nvSpPr>
            <p:cNvPr id="4" name="Скругленный прямоугольник 3"/>
            <p:cNvSpPr/>
            <p:nvPr/>
          </p:nvSpPr>
          <p:spPr>
            <a:xfrm>
              <a:off x="1940" y="11143"/>
              <a:ext cx="6820" cy="3220"/>
            </a:xfrm>
            <a:prstGeom prst="roundRect">
              <a:avLst/>
            </a:prstGeom>
            <a:ln>
              <a:solidFill>
                <a:srgbClr val="57636C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marL="0" indent="0" algn="ctr" fontAlgn="auto">
                <a:spcBef>
                  <a:spcPts val="100"/>
                </a:spcBef>
                <a:buNone/>
              </a:pPr>
              <a:endParaRPr lang="en-US" altLang="en-US">
                <a:solidFill>
                  <a:srgbClr val="14181B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  <a:p>
              <a:pPr marL="0" indent="0" algn="ctr" fontAlgn="auto">
                <a:spcBef>
                  <a:spcPts val="100"/>
                </a:spcBef>
                <a:buNone/>
              </a:pPr>
              <a:endParaRPr lang="en-US" altLang="en-US">
                <a:solidFill>
                  <a:srgbClr val="14181B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  <a:p>
              <a:pPr marL="0" indent="0" algn="ctr" fontAlgn="auto">
                <a:spcBef>
                  <a:spcPts val="100"/>
                </a:spcBef>
                <a:buNone/>
              </a:pPr>
              <a:r>
                <a:rPr lang="en-US" altLang="en-US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Система</a:t>
              </a:r>
              <a:r>
                <a:rPr lang="en-US" altLang="ru-RU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автоматизирует</a:t>
              </a:r>
              <a:r>
                <a:rPr lang="en-US" altLang="ru-RU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множества</a:t>
              </a:r>
              <a:r>
                <a:rPr lang="en-US" altLang="ru-RU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endParaRPr lang="en-US" altLang="ru-RU">
                <a:solidFill>
                  <a:srgbClr val="14181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indent="0" algn="ctr" fontAlgn="auto">
                <a:spcBef>
                  <a:spcPts val="100"/>
                </a:spcBef>
                <a:buNone/>
              </a:pPr>
              <a:r>
                <a:rPr lang="en-US" altLang="en-US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задач</a:t>
              </a:r>
              <a:r>
                <a:rPr lang="en-US" altLang="ru-RU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, </a:t>
              </a:r>
              <a:r>
                <a:rPr lang="en-US" altLang="en-US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что</a:t>
              </a:r>
              <a:r>
                <a:rPr lang="en-US" altLang="ru-RU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позволяет</a:t>
              </a:r>
              <a:r>
                <a:rPr lang="en-US" altLang="ru-RU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экономить</a:t>
              </a:r>
              <a:r>
                <a:rPr lang="en-US" altLang="ru-RU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ресурсы</a:t>
              </a:r>
              <a:r>
                <a:rPr lang="en-US" altLang="ru-RU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и</a:t>
              </a:r>
              <a:r>
                <a:rPr lang="en-US" altLang="ru-RU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упрощает</a:t>
              </a:r>
              <a:r>
                <a:rPr lang="en-US" altLang="ru-RU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работу</a:t>
              </a:r>
              <a:r>
                <a:rPr lang="en-US" altLang="ru-RU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пользователей</a:t>
              </a:r>
              <a:endParaRPr lang="en-US" altLang="en-US">
                <a:solidFill>
                  <a:srgbClr val="14181B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8" name="Скругленный прямоугольник 7"/>
            <p:cNvSpPr/>
            <p:nvPr/>
          </p:nvSpPr>
          <p:spPr>
            <a:xfrm>
              <a:off x="1940" y="11143"/>
              <a:ext cx="6820" cy="107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22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Автоматизация</a:t>
              </a:r>
              <a:endParaRPr lang="en-US" altLang="en-US" sz="2200"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</p:grpSp>
      <p:sp>
        <p:nvSpPr>
          <p:cNvPr id="23" name="Полилиния 22"/>
          <p:cNvSpPr/>
          <p:nvPr/>
        </p:nvSpPr>
        <p:spPr>
          <a:xfrm>
            <a:off x="11264265" y="0"/>
            <a:ext cx="1004293" cy="506095"/>
          </a:xfrm>
          <a:custGeom>
            <a:avLst/>
            <a:gdLst>
              <a:gd name="connsiteX0" fmla="*/ 0 w 1581"/>
              <a:gd name="connsiteY0" fmla="*/ 0 h 797"/>
              <a:gd name="connsiteX1" fmla="*/ 1491 w 1581"/>
              <a:gd name="connsiteY1" fmla="*/ 0 h 797"/>
              <a:gd name="connsiteX2" fmla="*/ 1461 w 1581"/>
              <a:gd name="connsiteY2" fmla="*/ 399 h 797"/>
              <a:gd name="connsiteX3" fmla="*/ 1461 w 1581"/>
              <a:gd name="connsiteY3" fmla="*/ 797 h 797"/>
              <a:gd name="connsiteX4" fmla="*/ 399 w 1581"/>
              <a:gd name="connsiteY4" fmla="*/ 797 h 797"/>
              <a:gd name="connsiteX5" fmla="*/ 0 w 1581"/>
              <a:gd name="connsiteY5" fmla="*/ 399 h 797"/>
              <a:gd name="connsiteX6" fmla="*/ 0 w 1581"/>
              <a:gd name="connsiteY6" fmla="*/ 0 h 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2" h="797">
                <a:moveTo>
                  <a:pt x="0" y="0"/>
                </a:moveTo>
                <a:lnTo>
                  <a:pt x="1491" y="0"/>
                </a:lnTo>
                <a:cubicBezTo>
                  <a:pt x="1711" y="0"/>
                  <a:pt x="1461" y="178"/>
                  <a:pt x="1461" y="399"/>
                </a:cubicBezTo>
                <a:lnTo>
                  <a:pt x="1461" y="797"/>
                </a:lnTo>
                <a:lnTo>
                  <a:pt x="399" y="797"/>
                </a:lnTo>
                <a:cubicBezTo>
                  <a:pt x="178" y="797"/>
                  <a:pt x="0" y="619"/>
                  <a:pt x="0" y="399"/>
                </a:cubicBez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en-US"/>
              <a:t>7 / 9</a:t>
            </a:r>
            <a:endParaRPr lang="ru-RU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07665" y="238760"/>
            <a:ext cx="6375400" cy="780415"/>
          </a:xfrm>
        </p:spPr>
        <p:txBody>
          <a:bodyPr>
            <a:normAutofit/>
          </a:bodyPr>
          <a:p>
            <a:pPr algn="ctr"/>
            <a:r>
              <a:rPr lang="ru-RU" altLang="en-US" sz="4000" b="1">
                <a:latin typeface="Arial" panose="020B0604020202020204" pitchFamily="34" charset="0"/>
                <a:cs typeface="Arial" panose="020B0604020202020204" pitchFamily="34" charset="0"/>
              </a:rPr>
              <a:t>Архитектура системы</a:t>
            </a:r>
            <a:endParaRPr lang="ru-RU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олилиния 9"/>
          <p:cNvSpPr/>
          <p:nvPr/>
        </p:nvSpPr>
        <p:spPr>
          <a:xfrm>
            <a:off x="11264265" y="0"/>
            <a:ext cx="1004293" cy="506095"/>
          </a:xfrm>
          <a:custGeom>
            <a:avLst/>
            <a:gdLst>
              <a:gd name="connsiteX0" fmla="*/ 0 w 1581"/>
              <a:gd name="connsiteY0" fmla="*/ 0 h 797"/>
              <a:gd name="connsiteX1" fmla="*/ 1491 w 1581"/>
              <a:gd name="connsiteY1" fmla="*/ 0 h 797"/>
              <a:gd name="connsiteX2" fmla="*/ 1461 w 1581"/>
              <a:gd name="connsiteY2" fmla="*/ 399 h 797"/>
              <a:gd name="connsiteX3" fmla="*/ 1461 w 1581"/>
              <a:gd name="connsiteY3" fmla="*/ 797 h 797"/>
              <a:gd name="connsiteX4" fmla="*/ 399 w 1581"/>
              <a:gd name="connsiteY4" fmla="*/ 797 h 797"/>
              <a:gd name="connsiteX5" fmla="*/ 0 w 1581"/>
              <a:gd name="connsiteY5" fmla="*/ 399 h 797"/>
              <a:gd name="connsiteX6" fmla="*/ 0 w 1581"/>
              <a:gd name="connsiteY6" fmla="*/ 0 h 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2" h="797">
                <a:moveTo>
                  <a:pt x="0" y="0"/>
                </a:moveTo>
                <a:lnTo>
                  <a:pt x="1491" y="0"/>
                </a:lnTo>
                <a:cubicBezTo>
                  <a:pt x="1711" y="0"/>
                  <a:pt x="1461" y="178"/>
                  <a:pt x="1461" y="399"/>
                </a:cubicBezTo>
                <a:lnTo>
                  <a:pt x="1461" y="797"/>
                </a:lnTo>
                <a:lnTo>
                  <a:pt x="399" y="797"/>
                </a:lnTo>
                <a:cubicBezTo>
                  <a:pt x="178" y="797"/>
                  <a:pt x="0" y="619"/>
                  <a:pt x="0" y="399"/>
                </a:cubicBez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en-US"/>
              <a:t>8 / 9</a:t>
            </a:r>
            <a:endParaRPr lang="ru-RU" altLang="en-US"/>
          </a:p>
        </p:txBody>
      </p:sp>
      <p:pic>
        <p:nvPicPr>
          <p:cNvPr id="4" name="Замещающее содержимое 3" descr="Диаграмма разввертывания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55980" y="1300480"/>
            <a:ext cx="10480675" cy="47409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03065" y="238760"/>
            <a:ext cx="3785235" cy="780415"/>
          </a:xfrm>
        </p:spPr>
        <p:txBody>
          <a:bodyPr>
            <a:normAutofit/>
          </a:bodyPr>
          <a:p>
            <a:pPr algn="ctr"/>
            <a:r>
              <a:rPr lang="ru-RU" altLang="en-US" sz="4000" b="1">
                <a:latin typeface="Arial" panose="020B0604020202020204" pitchFamily="34" charset="0"/>
                <a:cs typeface="Arial" panose="020B0604020202020204" pitchFamily="34" charset="0"/>
              </a:rPr>
              <a:t>Заключение</a:t>
            </a:r>
            <a:endParaRPr lang="ru-RU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олилиния 5"/>
          <p:cNvSpPr/>
          <p:nvPr/>
        </p:nvSpPr>
        <p:spPr>
          <a:xfrm>
            <a:off x="11264265" y="0"/>
            <a:ext cx="1004293" cy="506095"/>
          </a:xfrm>
          <a:custGeom>
            <a:avLst/>
            <a:gdLst>
              <a:gd name="connsiteX0" fmla="*/ 0 w 1581"/>
              <a:gd name="connsiteY0" fmla="*/ 0 h 797"/>
              <a:gd name="connsiteX1" fmla="*/ 1491 w 1581"/>
              <a:gd name="connsiteY1" fmla="*/ 0 h 797"/>
              <a:gd name="connsiteX2" fmla="*/ 1461 w 1581"/>
              <a:gd name="connsiteY2" fmla="*/ 399 h 797"/>
              <a:gd name="connsiteX3" fmla="*/ 1461 w 1581"/>
              <a:gd name="connsiteY3" fmla="*/ 797 h 797"/>
              <a:gd name="connsiteX4" fmla="*/ 399 w 1581"/>
              <a:gd name="connsiteY4" fmla="*/ 797 h 797"/>
              <a:gd name="connsiteX5" fmla="*/ 0 w 1581"/>
              <a:gd name="connsiteY5" fmla="*/ 399 h 797"/>
              <a:gd name="connsiteX6" fmla="*/ 0 w 1581"/>
              <a:gd name="connsiteY6" fmla="*/ 0 h 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2" h="797">
                <a:moveTo>
                  <a:pt x="0" y="0"/>
                </a:moveTo>
                <a:lnTo>
                  <a:pt x="1491" y="0"/>
                </a:lnTo>
                <a:cubicBezTo>
                  <a:pt x="1711" y="0"/>
                  <a:pt x="1461" y="178"/>
                  <a:pt x="1461" y="399"/>
                </a:cubicBezTo>
                <a:lnTo>
                  <a:pt x="1461" y="797"/>
                </a:lnTo>
                <a:lnTo>
                  <a:pt x="399" y="797"/>
                </a:lnTo>
                <a:cubicBezTo>
                  <a:pt x="178" y="797"/>
                  <a:pt x="0" y="619"/>
                  <a:pt x="0" y="399"/>
                </a:cubicBez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en-US"/>
              <a:t>9 / 9</a:t>
            </a:r>
            <a:endParaRPr lang="ru-RU" altLang="en-US"/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2813050" y="1393190"/>
            <a:ext cx="48799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2800">
                <a:latin typeface="Arial" panose="020B0604020202020204" pitchFamily="34" charset="0"/>
                <a:cs typeface="Arial" panose="020B0604020202020204" pitchFamily="34" charset="0"/>
              </a:rPr>
              <a:t>Цель достигнута</a:t>
            </a:r>
            <a:endParaRPr lang="ru-RU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2813050" y="3257233"/>
            <a:ext cx="57848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2800">
                <a:latin typeface="Arial" panose="020B0604020202020204" pitchFamily="34" charset="0"/>
                <a:cs typeface="Arial" panose="020B0604020202020204" pitchFamily="34" charset="0"/>
              </a:rPr>
              <a:t>Поставленные задачи решены</a:t>
            </a:r>
            <a:endParaRPr lang="ru-RU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Изображение 7" descr="icons8-confetti-1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2199" y="1019175"/>
            <a:ext cx="1270000" cy="1270000"/>
          </a:xfrm>
          <a:prstGeom prst="rect">
            <a:avLst/>
          </a:prstGeom>
        </p:spPr>
      </p:pic>
      <p:pic>
        <p:nvPicPr>
          <p:cNvPr id="9" name="Изображение 8" descr="icons8-task-completed-1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199" y="2883218"/>
            <a:ext cx="1270000" cy="1270000"/>
          </a:xfrm>
          <a:prstGeom prst="rect">
            <a:avLst/>
          </a:prstGeom>
        </p:spPr>
      </p:pic>
      <p:pic>
        <p:nvPicPr>
          <p:cNvPr id="10" name="Изображение 9" descr="icons8-networking-manager-1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199" y="4774565"/>
            <a:ext cx="1270000" cy="1270000"/>
          </a:xfrm>
          <a:prstGeom prst="rect">
            <a:avLst/>
          </a:prstGeom>
        </p:spPr>
      </p:pic>
      <p:sp>
        <p:nvSpPr>
          <p:cNvPr id="12" name="Текстовое поле 11"/>
          <p:cNvSpPr txBox="1"/>
          <p:nvPr/>
        </p:nvSpPr>
        <p:spPr>
          <a:xfrm>
            <a:off x="2813050" y="5148580"/>
            <a:ext cx="51600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Разработанна</a:t>
            </a:r>
            <a:r>
              <a:rPr lang="en-US" altLang="ru-RU" sz="2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подсистема</a:t>
            </a:r>
            <a:endParaRPr lang="en-US" altLang="en-US" sz="28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MNT theme">
      <a:dk1>
        <a:srgbClr val="14181B"/>
      </a:dk1>
      <a:lt1>
        <a:srgbClr val="F1F4F8"/>
      </a:lt1>
      <a:dk2>
        <a:srgbClr val="44546A"/>
      </a:dk2>
      <a:lt2>
        <a:srgbClr val="E7E6E6"/>
      </a:lt2>
      <a:accent1>
        <a:srgbClr val="EC5E32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2225</Words>
  <Application>WPS Presentation</Application>
  <PresentationFormat>Widescreen</PresentationFormat>
  <Paragraphs>107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Theme</vt:lpstr>
      <vt:lpstr>ФЕДЕРАЛЬНОЕ ГОСУДАРСТВЕННОЕ БЮДЖЕТНОЕ ОБРАЗОВАТЕЛЬНОЕ УЧРЕЖДЕНИЕ ВЫСШЕГО ОБРАЗОВАНИЯ «САНКТ-ПЕТЕРБУРГСКИЙ ГОСУДАРСТВЕННЫЙ УНИВЕРСИТЕТ  ТЕЛЕКОММУНИКАЦИЙ ИМ. ПРОФ. М.А. БОНЧ-БРУЕВИЧА» (СПбГУТ)  АРХАНГЕЛЬСКИЙ КОЛЛЕДЖ ТЕЛЕКОММУНИКАЦИЙ ИМ. Б.Л. РОЗИНГА (ФИЛИАЛ) СПбГУТ (АКТ (ф) СПбГУТ)</vt:lpstr>
      <vt:lpstr>Актуальность</vt:lpstr>
      <vt:lpstr>Цель</vt:lpstr>
      <vt:lpstr>Целевая аудитория</vt:lpstr>
      <vt:lpstr>Задачи</vt:lpstr>
      <vt:lpstr>Средства разработки</vt:lpstr>
      <vt:lpstr>Преимущества проекта</vt:lpstr>
      <vt:lpstr>Архитектура системы</vt:lpstr>
      <vt:lpstr>Заключение</vt:lpstr>
      <vt:lpstr>ФЕДЕРАЛЬНОЕ ГОСУДАРСТВЕННОЕ БЮДЖЕТНОЕ ОБРАЗОВАТЕЛЬНОЕ УЧРЕЖДЕНИЕ ВЫСШЕГО ОБРАЗОВАНИЯ «САНКТ-ПЕТЕРБУРГСКИЙ ГОСУДАРСТВЕННЫЙ УНИВЕРСИТЕТ  ТЕЛЕКОММУНИКАЦИЙ ИМ. ПРОФ. М.А. БОНЧ-БРУЕВИЧА» (СПбГУТ)  АРХАНГЕЛЬСКИЙ КОЛЛЕДЖ ТЕЛЕКОММУНИКАЦИЙ ИМ. Б.Л. РОЗИНГА (ФИЛИАЛ) СПбГУТ (АКТ (ф) СПбГУТ)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ФЕДЕРАЛЬНОЕ ГОСУДАРСТВЕННОЕ БЮДЖЕТНОЕ ОБРАЗОВАТЕЛЬНОЕ УЧРЕЖДЕНИЕ ВЫСШЕГО ОБРАЗОВАНИЯ «САНКТ-ПЕТЕРБУРГСКИЙ ГОСУДАРСТВЕННЫЙ УНИВЕРСИТЕТ  ТЕЛЕКОММУНИКАЦИЙ ИМ. ПРОФ. М.А. БОНЧ-БРУЕВИЧА» (СПбГУТ)  АРХАНГЕЛЬСКИЙ КОЛЛЕДЖ ТЕЛЕКОММУНИКАЦИЙ ИМ. Б.Л. РОЗИНГА (ФИЛИАЛ) СПбГУТ (АКТ (ф) СПбГУТ)</dc:title>
  <dc:creator/>
  <cp:lastModifiedBy>P0M0R</cp:lastModifiedBy>
  <cp:revision>14</cp:revision>
  <dcterms:created xsi:type="dcterms:W3CDTF">2024-12-10T22:09:00Z</dcterms:created>
  <dcterms:modified xsi:type="dcterms:W3CDTF">2024-12-18T07:51:46Z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5C0326D4051543428A2B08739DDE6352_13</vt:lpwstr>
  </property>
  <property fmtid="{D5CDD505-2E9C-101B-9397-08002B2CF9AE}" pid="3" name="KSOProductBuildVer">
    <vt:lpwstr>1049-12.2.0.19307</vt:lpwstr>
  </property>
</Properties>
</file>