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5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1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8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FB16-AE13-4F8E-82B3-813E5441A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OAuth – Open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AED64-237D-4261-A4C0-44E053D0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4511"/>
          </a:xfrm>
        </p:spPr>
        <p:txBody>
          <a:bodyPr>
            <a:normAutofit/>
          </a:bodyPr>
          <a:lstStyle/>
          <a:p>
            <a:r>
              <a:rPr lang="en-US" dirty="0"/>
              <a:t>Jason Sullenger</a:t>
            </a:r>
          </a:p>
          <a:p>
            <a:r>
              <a:rPr lang="en-US"/>
              <a:t>30 </a:t>
            </a:r>
            <a:r>
              <a:rPr lang="en-US" dirty="0"/>
              <a:t>June 2019</a:t>
            </a:r>
          </a:p>
          <a:p>
            <a:r>
              <a:rPr lang="en-US" dirty="0"/>
              <a:t>WEB-420 RESTful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4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ACDFB-51EA-4BE0-9B84-FD58FF36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9C1D-DA77-493D-AA6D-CE9AA275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455" y="978993"/>
            <a:ext cx="6296029" cy="4900014"/>
          </a:xfrm>
          <a:effectLst/>
        </p:spPr>
        <p:txBody>
          <a:bodyPr>
            <a:normAutofit/>
          </a:bodyPr>
          <a:lstStyle/>
          <a:p>
            <a:r>
              <a:rPr lang="en-US" sz="1600" dirty="0" err="1"/>
              <a:t>Anicas</a:t>
            </a:r>
            <a:r>
              <a:rPr lang="en-US" sz="1600" dirty="0"/>
              <a:t>, M. (2014, July 21). Abstract </a:t>
            </a:r>
            <a:r>
              <a:rPr lang="en-US" sz="1600" dirty="0" err="1"/>
              <a:t>Protocal</a:t>
            </a:r>
            <a:r>
              <a:rPr lang="en-US" sz="1600" dirty="0"/>
              <a:t> Flow [End-to-End data flow of OAuth]. Retrieved from 	</a:t>
            </a:r>
            <a:r>
              <a:rPr lang="en-US" sz="1600" i="1" dirty="0"/>
              <a:t>https://www.digitalocean.com/community/tutorial	s/an-	introduction-to-oauth-2</a:t>
            </a:r>
          </a:p>
          <a:p>
            <a:r>
              <a:rPr lang="en-US" sz="1600" dirty="0"/>
              <a:t>Biehl, M. (2018, August 13). Why is OAuth so popular? Retrieved from 			</a:t>
            </a:r>
            <a:r>
              <a:rPr lang="en-US" sz="1600" i="1" dirty="0"/>
              <a:t>https://www.quora.com/Why-is-OAuth-so-popular</a:t>
            </a:r>
          </a:p>
          <a:p>
            <a:r>
              <a:rPr lang="en-US" sz="1600" dirty="0"/>
              <a:t>Grimes, R. A. (2017, August 16). What is OAuth? How the open authorization framework works. Retrieved from 	</a:t>
            </a:r>
            <a:r>
              <a:rPr lang="en-US" sz="1600" i="1" dirty="0"/>
              <a:t>https://www.csoonline.com/article/3216404/what-	is-	</a:t>
            </a:r>
            <a:r>
              <a:rPr lang="en-US" sz="1600" i="1" dirty="0" err="1"/>
              <a:t>oauth</a:t>
            </a:r>
            <a:r>
              <a:rPr lang="en-US" sz="1600" i="1" dirty="0"/>
              <a:t>-how-the-open-authorization-framework-	works.html</a:t>
            </a:r>
          </a:p>
          <a:p>
            <a:r>
              <a:rPr lang="en-US" sz="1600" dirty="0"/>
              <a:t>OAuth. (n.d.). Differences Between OAuth 1 and 2. Retrieved from				</a:t>
            </a:r>
            <a:r>
              <a:rPr lang="en-US" sz="1600" i="1" dirty="0"/>
              <a:t>https://www.oauth.com/oauth2-servers/differences-	between-oauth-1-2/</a:t>
            </a:r>
          </a:p>
        </p:txBody>
      </p:sp>
    </p:spTree>
    <p:extLst>
      <p:ext uri="{BB962C8B-B14F-4D97-AF65-F5344CB8AC3E}">
        <p14:creationId xmlns:p14="http://schemas.microsoft.com/office/powerpoint/2010/main" val="944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93D1-63D7-4654-9D63-E2A8B6A8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5F71-C38E-4CE9-ABE2-425D485F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is an open-standard authorization protocol</a:t>
            </a:r>
          </a:p>
          <a:p>
            <a:r>
              <a:rPr lang="en-US" dirty="0"/>
              <a:t>Websites can be accessed with credentials from a single service provider</a:t>
            </a:r>
          </a:p>
          <a:p>
            <a:pPr lvl="1"/>
            <a:r>
              <a:rPr lang="en-US" dirty="0"/>
              <a:t>“… your password, phone, digital certificate, biometric identity, two-factor authentication (2FA) or multi-factor authentication (MFA) SSO solution to log onto one place.” (Grimes, 2017)</a:t>
            </a:r>
          </a:p>
          <a:p>
            <a:r>
              <a:rPr lang="en-US" dirty="0"/>
              <a:t>Does not handle authentication</a:t>
            </a:r>
          </a:p>
          <a:p>
            <a:r>
              <a:rPr lang="en-US" dirty="0"/>
              <a:t>A framework that dictates how servers and services can share a resource without compromising a user’s credentials</a:t>
            </a:r>
          </a:p>
          <a:p>
            <a:pPr lvl="1"/>
            <a:r>
              <a:rPr lang="en-US" dirty="0"/>
              <a:t>“A secure, third-party, user-agent, delegated authorization” (Grimes, 2017)</a:t>
            </a:r>
          </a:p>
        </p:txBody>
      </p:sp>
    </p:spTree>
    <p:extLst>
      <p:ext uri="{BB962C8B-B14F-4D97-AF65-F5344CB8AC3E}">
        <p14:creationId xmlns:p14="http://schemas.microsoft.com/office/powerpoint/2010/main" val="322680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D6A3-6605-4826-A390-CB7E6DF2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OAuth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015-1199-4317-9284-689F81A9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can be seen when you visit a website and are offered the ability to log in with another website’s logon. </a:t>
            </a:r>
            <a:r>
              <a:rPr lang="en-US" i="1" dirty="0"/>
              <a:t>(e.g., Google and Facebook)</a:t>
            </a:r>
            <a:endParaRPr lang="en-US" dirty="0"/>
          </a:p>
          <a:p>
            <a:r>
              <a:rPr lang="en-US" dirty="0"/>
              <a:t>There are three parties involved of OAuth</a:t>
            </a:r>
          </a:p>
          <a:p>
            <a:pPr lvl="1"/>
            <a:r>
              <a:rPr lang="en-US" dirty="0"/>
              <a:t>The OAuth Love Triangle</a:t>
            </a:r>
          </a:p>
          <a:p>
            <a:pPr lvl="2"/>
            <a:r>
              <a:rPr lang="en-US" dirty="0"/>
              <a:t>User – the owner of the secure resource, requesting an action</a:t>
            </a:r>
          </a:p>
          <a:p>
            <a:pPr lvl="2"/>
            <a:r>
              <a:rPr lang="en-US" dirty="0"/>
              <a:t>Consumer – the app the would like to access the resource on behalf of the user</a:t>
            </a:r>
          </a:p>
          <a:p>
            <a:pPr lvl="2"/>
            <a:r>
              <a:rPr lang="en-US" dirty="0"/>
              <a:t>Service Provider – the controller of a secure resource</a:t>
            </a:r>
          </a:p>
          <a:p>
            <a:r>
              <a:rPr lang="en-US" dirty="0"/>
              <a:t>OAuth allows the consumer to access a user’s resource through the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7859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D6A3-6605-4826-A390-CB7E6DF2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OAuth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015-1199-4317-9284-689F81A9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is granted without the user sharing their credentials to the consumer</a:t>
            </a:r>
          </a:p>
          <a:p>
            <a:r>
              <a:rPr lang="en-US" dirty="0"/>
              <a:t>The user can review the access that has been granted through the Service Provider</a:t>
            </a:r>
          </a:p>
          <a:p>
            <a:pPr lvl="1"/>
            <a:r>
              <a:rPr lang="en-US" dirty="0"/>
              <a:t>Access can be revoked to a specific consumer without affecting other consumers that have previously received a token</a:t>
            </a:r>
          </a:p>
          <a:p>
            <a:pPr lvl="1"/>
            <a:r>
              <a:rPr lang="en-US" dirty="0"/>
              <a:t>There are different permission levels</a:t>
            </a:r>
          </a:p>
          <a:p>
            <a:pPr lvl="2"/>
            <a:r>
              <a:rPr lang="en-US" dirty="0"/>
              <a:t>Consumers can be restricted to read only</a:t>
            </a:r>
          </a:p>
          <a:p>
            <a:pPr lvl="2"/>
            <a:r>
              <a:rPr lang="en-US" dirty="0"/>
              <a:t>Consumer can also be given permission to post and make changes to the resource</a:t>
            </a:r>
          </a:p>
        </p:txBody>
      </p:sp>
    </p:spTree>
    <p:extLst>
      <p:ext uri="{BB962C8B-B14F-4D97-AF65-F5344CB8AC3E}">
        <p14:creationId xmlns:p14="http://schemas.microsoft.com/office/powerpoint/2010/main" val="326088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AFC3-EF3C-4E34-B347-57CA6462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ED21-E69C-4F8C-AF3B-2D307204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1.0 vs 2.0</a:t>
            </a:r>
          </a:p>
          <a:p>
            <a:pPr lvl="1"/>
            <a:r>
              <a:rPr lang="en-US" dirty="0"/>
              <a:t>1.0 based off of Flickr’s authorization API and Google </a:t>
            </a:r>
            <a:r>
              <a:rPr lang="en-US" dirty="0" err="1"/>
              <a:t>AuthSub</a:t>
            </a:r>
            <a:endParaRPr lang="en-US" dirty="0"/>
          </a:p>
          <a:p>
            <a:pPr lvl="2"/>
            <a:r>
              <a:rPr lang="en-US" dirty="0"/>
              <a:t>1.0 was released in 2010</a:t>
            </a:r>
          </a:p>
          <a:p>
            <a:pPr lvl="2"/>
            <a:r>
              <a:rPr lang="en-US" dirty="0"/>
              <a:t>Complicated crypto requirements</a:t>
            </a:r>
          </a:p>
          <a:p>
            <a:pPr lvl="1"/>
            <a:r>
              <a:rPr lang="en-US" dirty="0"/>
              <a:t>2.0 Completely new protocol</a:t>
            </a:r>
          </a:p>
          <a:p>
            <a:pPr lvl="2"/>
            <a:r>
              <a:rPr lang="en-US" dirty="0"/>
              <a:t>Released in 2012</a:t>
            </a:r>
          </a:p>
          <a:p>
            <a:pPr lvl="2"/>
            <a:r>
              <a:rPr lang="en-US" dirty="0"/>
              <a:t>faster/easier to implement 2.0 is incompatible with 1.0 and 1.1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0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AFC3-EF3C-4E34-B347-57CA6462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OAuth,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ED21-E69C-4F8C-AF3B-2D307204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from 1.0 to 2.0</a:t>
            </a:r>
          </a:p>
          <a:p>
            <a:pPr lvl="1"/>
            <a:r>
              <a:rPr lang="en-US" dirty="0"/>
              <a:t>Consumer is now Client </a:t>
            </a:r>
          </a:p>
          <a:p>
            <a:pPr lvl="1"/>
            <a:r>
              <a:rPr lang="en-US" dirty="0"/>
              <a:t>User is Resource owner </a:t>
            </a:r>
          </a:p>
          <a:p>
            <a:pPr lvl="1"/>
            <a:r>
              <a:rPr lang="en-US" dirty="0"/>
              <a:t>Service provider is Resource server </a:t>
            </a:r>
          </a:p>
          <a:p>
            <a:pPr lvl="1"/>
            <a:r>
              <a:rPr lang="en-US" dirty="0"/>
              <a:t>“Two-legged” and “Three-legged became grant types (Client credentials and Authorization code)</a:t>
            </a:r>
          </a:p>
          <a:p>
            <a:pPr lvl="1"/>
            <a:r>
              <a:rPr lang="en-US" dirty="0"/>
              <a:t>“OAuth 1 also does not explicitly separate the roles of resource server and authorization server.” (OAuth)</a:t>
            </a:r>
          </a:p>
        </p:txBody>
      </p:sp>
    </p:spTree>
    <p:extLst>
      <p:ext uri="{BB962C8B-B14F-4D97-AF65-F5344CB8AC3E}">
        <p14:creationId xmlns:p14="http://schemas.microsoft.com/office/powerpoint/2010/main" val="17489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0DF-DE23-4DF1-A47C-E07DDEAB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popularity of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BD7F-389D-4214-90C5-F0A72DB6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security with easy usability</a:t>
            </a:r>
          </a:p>
          <a:p>
            <a:r>
              <a:rPr lang="en-US" dirty="0"/>
              <a:t>Overcomes the risk of “password antipattern”</a:t>
            </a:r>
          </a:p>
          <a:p>
            <a:pPr lvl="1"/>
            <a:r>
              <a:rPr lang="en-US" dirty="0"/>
              <a:t>Password antipattern would be bad practices with passwords</a:t>
            </a:r>
          </a:p>
          <a:p>
            <a:pPr lvl="1"/>
            <a:r>
              <a:rPr lang="en-US" dirty="0"/>
              <a:t>Providing your credentials to a third party app</a:t>
            </a:r>
          </a:p>
          <a:p>
            <a:r>
              <a:rPr lang="en-US" dirty="0"/>
              <a:t>“In case the token gets compromised, the access rights associated with the token can be revoked” (Biehl, 2018)</a:t>
            </a:r>
          </a:p>
          <a:p>
            <a:r>
              <a:rPr lang="en-US" dirty="0"/>
              <a:t>No longer need to give their password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17726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086A-C07D-4D7C-9AB4-07E506D6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data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EA7A9-EE68-484E-A1AB-862972CF9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requests authorization to access the users resource</a:t>
            </a:r>
          </a:p>
          <a:p>
            <a:r>
              <a:rPr lang="en-US" dirty="0"/>
              <a:t>If approved, the application receives an authorization grant</a:t>
            </a:r>
          </a:p>
          <a:p>
            <a:r>
              <a:rPr lang="en-US" dirty="0"/>
              <a:t>Application requests access token from API</a:t>
            </a:r>
          </a:p>
          <a:p>
            <a:pPr lvl="1"/>
            <a:r>
              <a:rPr lang="en-US" dirty="0"/>
              <a:t>Authorization grant and authentication of the applications identity are presented</a:t>
            </a:r>
          </a:p>
          <a:p>
            <a:r>
              <a:rPr lang="en-US" dirty="0"/>
              <a:t>API issues an access token to the application if the following conditions are met:</a:t>
            </a:r>
          </a:p>
          <a:p>
            <a:pPr lvl="1"/>
            <a:r>
              <a:rPr lang="en-US" dirty="0"/>
              <a:t>Application identity is authenticated</a:t>
            </a:r>
          </a:p>
          <a:p>
            <a:pPr lvl="1"/>
            <a:r>
              <a:rPr lang="en-US" dirty="0"/>
              <a:t>There is a valid authorization grant</a:t>
            </a:r>
          </a:p>
        </p:txBody>
      </p:sp>
      <p:pic>
        <p:nvPicPr>
          <p:cNvPr id="1026" name="Picture 2" descr="Abstract Protocol Flow">
            <a:extLst>
              <a:ext uri="{FF2B5EF4-FFF2-40B4-BE49-F238E27FC236}">
                <a16:creationId xmlns:a16="http://schemas.microsoft.com/office/drawing/2014/main" id="{65E3900E-E662-47D2-A16E-2FECF2A8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3" y="2222286"/>
            <a:ext cx="5185873" cy="36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0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086A-C07D-4D7C-9AB4-07E506D6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data flow,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EA7A9-EE68-484E-A1AB-862972CF9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Authorization is now complete</a:t>
            </a:r>
          </a:p>
          <a:p>
            <a:r>
              <a:rPr lang="en-US" dirty="0"/>
              <a:t>The application requests the resource from the resource server</a:t>
            </a:r>
          </a:p>
          <a:p>
            <a:pPr lvl="1"/>
            <a:r>
              <a:rPr lang="en-US" dirty="0"/>
              <a:t>Access token is presented for authentication</a:t>
            </a:r>
          </a:p>
          <a:p>
            <a:r>
              <a:rPr lang="en-US" dirty="0"/>
              <a:t>The resource is served to the application if the token is valid</a:t>
            </a:r>
          </a:p>
          <a:p>
            <a:r>
              <a:rPr lang="en-US" dirty="0"/>
              <a:t>**Data flow can change between the different grant types**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Anicas</a:t>
            </a:r>
            <a:r>
              <a:rPr lang="en-US" dirty="0"/>
              <a:t>, 2014)</a:t>
            </a:r>
          </a:p>
        </p:txBody>
      </p:sp>
      <p:pic>
        <p:nvPicPr>
          <p:cNvPr id="1026" name="Picture 2" descr="Abstract Protocol Flow">
            <a:extLst>
              <a:ext uri="{FF2B5EF4-FFF2-40B4-BE49-F238E27FC236}">
                <a16:creationId xmlns:a16="http://schemas.microsoft.com/office/drawing/2014/main" id="{65E3900E-E662-47D2-A16E-2FECF2A8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3" y="2222286"/>
            <a:ext cx="5185873" cy="36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OAuth – Open Authorization</vt:lpstr>
      <vt:lpstr>What is OAuth</vt:lpstr>
      <vt:lpstr>How does OAuth work</vt:lpstr>
      <vt:lpstr>How does OAuth work</vt:lpstr>
      <vt:lpstr>The History of OAuth</vt:lpstr>
      <vt:lpstr>The History of OAuth, continued</vt:lpstr>
      <vt:lpstr>The popularity of OAuth</vt:lpstr>
      <vt:lpstr>End-to-end data flow</vt:lpstr>
      <vt:lpstr>End-to-end data flow, continued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</dc:title>
  <dc:creator>Jason Sullenger</dc:creator>
  <cp:lastModifiedBy>Jason Sullenger</cp:lastModifiedBy>
  <cp:revision>14</cp:revision>
  <dcterms:created xsi:type="dcterms:W3CDTF">2019-06-30T16:26:09Z</dcterms:created>
  <dcterms:modified xsi:type="dcterms:W3CDTF">2019-06-30T18:19:08Z</dcterms:modified>
</cp:coreProperties>
</file>