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7" r:id="rId2"/>
    <p:sldId id="273" r:id="rId3"/>
    <p:sldId id="280" r:id="rId4"/>
    <p:sldId id="278" r:id="rId5"/>
    <p:sldId id="279" r:id="rId6"/>
    <p:sldId id="283" r:id="rId7"/>
    <p:sldId id="282" r:id="rId8"/>
    <p:sldId id="281" r:id="rId9"/>
    <p:sldId id="28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9/1/2019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9/1/2019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9/1/2019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9/1/2019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9/1/2019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9/1/2019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9/1/2019</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9/1/2019</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9/1/2019</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9/1/2019</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9/1/2019</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9/1/2019</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Controls in Shared Source Code Repositories</a:t>
            </a:r>
          </a:p>
        </p:txBody>
      </p:sp>
      <p:sp>
        <p:nvSpPr>
          <p:cNvPr id="3" name="Subtitle 2"/>
          <p:cNvSpPr>
            <a:spLocks noGrp="1"/>
          </p:cNvSpPr>
          <p:nvPr>
            <p:ph type="subTitle" idx="1"/>
          </p:nvPr>
        </p:nvSpPr>
        <p:spPr/>
        <p:txBody>
          <a:bodyPr>
            <a:normAutofit lnSpcReduction="10000"/>
          </a:bodyPr>
          <a:lstStyle/>
          <a:p>
            <a:r>
              <a:rPr lang="en-US" dirty="0"/>
              <a:t>Jason Sullenger</a:t>
            </a:r>
          </a:p>
          <a:p>
            <a:r>
              <a:rPr lang="en-US" dirty="0"/>
              <a:t>01 September 2019</a:t>
            </a:r>
          </a:p>
          <a:p>
            <a:r>
              <a:rPr lang="en-US" dirty="0"/>
              <a:t>WEB-430 DevOps</a:t>
            </a:r>
          </a:p>
          <a:p>
            <a:endParaRPr lang="en-US" dirty="0"/>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D8F83B-A4FE-49B5-A828-699BAF861711}"/>
              </a:ext>
            </a:extLst>
          </p:cNvPr>
          <p:cNvSpPr>
            <a:spLocks noGrp="1"/>
          </p:cNvSpPr>
          <p:nvPr>
            <p:ph type="title"/>
          </p:nvPr>
        </p:nvSpPr>
        <p:spPr>
          <a:xfrm>
            <a:off x="1981200" y="726571"/>
            <a:ext cx="8229600" cy="741503"/>
          </a:xfrm>
        </p:spPr>
        <p:txBody>
          <a:bodyPr>
            <a:normAutofit/>
          </a:bodyPr>
          <a:lstStyle/>
          <a:p>
            <a:r>
              <a:rPr lang="en-US" sz="3200" dirty="0"/>
              <a:t>Works Cited</a:t>
            </a:r>
          </a:p>
        </p:txBody>
      </p:sp>
      <p:sp>
        <p:nvSpPr>
          <p:cNvPr id="5" name="Text Placeholder 4">
            <a:extLst>
              <a:ext uri="{FF2B5EF4-FFF2-40B4-BE49-F238E27FC236}">
                <a16:creationId xmlns:a16="http://schemas.microsoft.com/office/drawing/2014/main" id="{1A4F6242-DAE8-42F4-AC48-F1A47624489A}"/>
              </a:ext>
            </a:extLst>
          </p:cNvPr>
          <p:cNvSpPr>
            <a:spLocks noGrp="1"/>
          </p:cNvSpPr>
          <p:nvPr>
            <p:ph type="body" idx="1"/>
          </p:nvPr>
        </p:nvSpPr>
        <p:spPr>
          <a:xfrm>
            <a:off x="1981200" y="1651747"/>
            <a:ext cx="8229600" cy="4321214"/>
          </a:xfrm>
        </p:spPr>
        <p:txBody>
          <a:bodyPr/>
          <a:lstStyle/>
          <a:p>
            <a:pPr marL="342900" indent="-342900">
              <a:buFont typeface="Arial" panose="020B0604020202020204" pitchFamily="34" charset="0"/>
              <a:buChar char="•"/>
            </a:pPr>
            <a:r>
              <a:rPr lang="en-US" dirty="0" err="1"/>
              <a:t>Assembla</a:t>
            </a:r>
            <a:r>
              <a:rPr lang="en-US" dirty="0"/>
              <a:t>. (n.d.). How to Secure Your Source Code. 	Retrieved from </a:t>
            </a:r>
          </a:p>
          <a:p>
            <a:pPr marL="800100" lvl="1" indent="-342900">
              <a:buFont typeface="Arial" panose="020B0604020202020204" pitchFamily="34" charset="0"/>
              <a:buChar char="•"/>
            </a:pPr>
            <a:r>
              <a:rPr lang="en-US" dirty="0"/>
              <a:t>https://www.assembla.com/security/secure-source-code-report</a:t>
            </a:r>
          </a:p>
          <a:p>
            <a:pPr marL="342900" indent="-342900">
              <a:buFont typeface="Arial" panose="020B0604020202020204" pitchFamily="34" charset="0"/>
              <a:buChar char="•"/>
            </a:pPr>
            <a:r>
              <a:rPr lang="en-US" dirty="0"/>
              <a:t>Maple, S., &amp; Preston-Werner, T. (2018, May 30). 10 	GitHub Security Best Practices. Retrieved from </a:t>
            </a:r>
          </a:p>
          <a:p>
            <a:pPr marL="800100" lvl="1" indent="-342900">
              <a:buFont typeface="Arial" panose="020B0604020202020204" pitchFamily="34" charset="0"/>
              <a:buChar char="•"/>
            </a:pPr>
            <a:r>
              <a:rPr lang="en-US" dirty="0"/>
              <a:t>https://snyk.io/blog/ten-git-hub-security-best-practices/</a:t>
            </a:r>
          </a:p>
          <a:p>
            <a:pPr marL="342900" indent="-342900">
              <a:buFont typeface="Arial" panose="020B0604020202020204" pitchFamily="34" charset="0"/>
              <a:buChar char="•"/>
            </a:pPr>
            <a:r>
              <a:rPr lang="en-US" dirty="0"/>
              <a:t>Perlmutter, D. (2018, July 22). What You Need to Know 	About Code Repository Threats. Retrieved from </a:t>
            </a:r>
          </a:p>
          <a:p>
            <a:pPr marL="800100" lvl="1" indent="-342900">
              <a:buFont typeface="Arial" panose="020B0604020202020204" pitchFamily="34" charset="0"/>
              <a:buChar char="•"/>
            </a:pPr>
            <a:r>
              <a:rPr lang="en-US" dirty="0"/>
              <a:t>https://blog.cyberint.com/what-you-need-to-know-about-code-repository-threats</a:t>
            </a:r>
          </a:p>
        </p:txBody>
      </p:sp>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Repository Security Controls</a:t>
            </a:r>
          </a:p>
        </p:txBody>
      </p:sp>
      <p:sp>
        <p:nvSpPr>
          <p:cNvPr id="2" name="Content Placeholder 1">
            <a:extLst>
              <a:ext uri="{FF2B5EF4-FFF2-40B4-BE49-F238E27FC236}">
                <a16:creationId xmlns:a16="http://schemas.microsoft.com/office/drawing/2014/main" id="{2EE897FC-CA86-4903-AE58-113A6F7665DA}"/>
              </a:ext>
            </a:extLst>
          </p:cNvPr>
          <p:cNvSpPr>
            <a:spLocks noGrp="1"/>
          </p:cNvSpPr>
          <p:nvPr>
            <p:ph idx="1"/>
          </p:nvPr>
        </p:nvSpPr>
        <p:spPr/>
        <p:txBody>
          <a:bodyPr/>
          <a:lstStyle/>
          <a:p>
            <a:pPr fontAlgn="base"/>
            <a:r>
              <a:rPr lang="en-US" dirty="0"/>
              <a:t>Version control systems and the shared repos Increase efficiency and simplifies access amongst multiple users</a:t>
            </a:r>
          </a:p>
          <a:p>
            <a:pPr lvl="1" fontAlgn="base"/>
            <a:r>
              <a:rPr lang="en-US" dirty="0"/>
              <a:t>Examples include </a:t>
            </a:r>
            <a:r>
              <a:rPr lang="en-US" dirty="0" err="1"/>
              <a:t>Github</a:t>
            </a:r>
            <a:r>
              <a:rPr lang="en-US" dirty="0"/>
              <a:t>, GitLab, </a:t>
            </a:r>
            <a:r>
              <a:rPr lang="en-US" dirty="0" err="1"/>
              <a:t>Assembla</a:t>
            </a:r>
            <a:r>
              <a:rPr lang="en-US" dirty="0"/>
              <a:t>, and Bitbucket</a:t>
            </a:r>
          </a:p>
          <a:p>
            <a:pPr fontAlgn="base"/>
            <a:r>
              <a:rPr lang="en-US" dirty="0"/>
              <a:t>These systems can leave you at risk without proper security practices</a:t>
            </a:r>
          </a:p>
          <a:p>
            <a:pPr fontAlgn="base"/>
            <a:r>
              <a:rPr lang="en-US" dirty="0"/>
              <a:t>“The US Department of Homeland Security noted that 90% of security breaches happen because of vulnerabilities in the code.” (</a:t>
            </a:r>
            <a:r>
              <a:rPr lang="en-US" dirty="0" err="1"/>
              <a:t>Assembla</a:t>
            </a:r>
            <a:r>
              <a:rPr lang="en-US" dirty="0"/>
              <a:t>)</a:t>
            </a:r>
          </a:p>
          <a:p>
            <a:pPr lvl="1" fontAlgn="base"/>
            <a:r>
              <a:rPr lang="en-US" dirty="0"/>
              <a:t>Repositories containing source code continue to grow in popularity</a:t>
            </a:r>
          </a:p>
          <a:p>
            <a:pPr lvl="1" fontAlgn="base"/>
            <a:r>
              <a:rPr lang="en-US" dirty="0"/>
              <a:t>As the number of repos increase, the risk of data being compromised increases as well</a:t>
            </a:r>
          </a:p>
          <a:p>
            <a:endParaRPr lang="en-US" dirty="0"/>
          </a:p>
        </p:txBody>
      </p:sp>
    </p:spTree>
    <p:extLst>
      <p:ext uri="{BB962C8B-B14F-4D97-AF65-F5344CB8AC3E}">
        <p14:creationId xmlns:p14="http://schemas.microsoft.com/office/powerpoint/2010/main" val="142860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6106-0E7E-42A5-AC58-A160D530024A}"/>
              </a:ext>
            </a:extLst>
          </p:cNvPr>
          <p:cNvSpPr>
            <a:spLocks noGrp="1"/>
          </p:cNvSpPr>
          <p:nvPr>
            <p:ph type="title"/>
          </p:nvPr>
        </p:nvSpPr>
        <p:spPr/>
        <p:txBody>
          <a:bodyPr/>
          <a:lstStyle/>
          <a:p>
            <a:r>
              <a:rPr lang="en-US" dirty="0"/>
              <a:t>Access Control</a:t>
            </a:r>
          </a:p>
        </p:txBody>
      </p:sp>
      <p:sp>
        <p:nvSpPr>
          <p:cNvPr id="3" name="Content Placeholder 2">
            <a:extLst>
              <a:ext uri="{FF2B5EF4-FFF2-40B4-BE49-F238E27FC236}">
                <a16:creationId xmlns:a16="http://schemas.microsoft.com/office/drawing/2014/main" id="{B7396028-B986-4DB4-829F-4C32401C0F23}"/>
              </a:ext>
            </a:extLst>
          </p:cNvPr>
          <p:cNvSpPr>
            <a:spLocks noGrp="1"/>
          </p:cNvSpPr>
          <p:nvPr>
            <p:ph idx="1"/>
          </p:nvPr>
        </p:nvSpPr>
        <p:spPr/>
        <p:txBody>
          <a:bodyPr/>
          <a:lstStyle/>
          <a:p>
            <a:pPr fontAlgn="base"/>
            <a:r>
              <a:rPr lang="en-US" dirty="0"/>
              <a:t>Limit/control access</a:t>
            </a:r>
          </a:p>
          <a:p>
            <a:pPr lvl="1" fontAlgn="base"/>
            <a:r>
              <a:rPr lang="en-US" dirty="0"/>
              <a:t>Credentials should not be shared</a:t>
            </a:r>
          </a:p>
          <a:p>
            <a:pPr lvl="1" fontAlgn="base"/>
            <a:r>
              <a:rPr lang="en-US" dirty="0"/>
              <a:t>Any reports of compromised credentials should immediately be resolved</a:t>
            </a:r>
          </a:p>
          <a:p>
            <a:pPr fontAlgn="base"/>
            <a:r>
              <a:rPr lang="en-US" dirty="0"/>
              <a:t>Consider all methods of attack</a:t>
            </a:r>
          </a:p>
          <a:p>
            <a:pPr fontAlgn="base"/>
            <a:r>
              <a:rPr lang="en-US" dirty="0"/>
              <a:t>Devices with access to Repo should be secured</a:t>
            </a:r>
          </a:p>
          <a:p>
            <a:pPr fontAlgn="base"/>
            <a:r>
              <a:rPr lang="en-US" dirty="0"/>
              <a:t>Remove repo access when an individual should no longer have access</a:t>
            </a:r>
          </a:p>
          <a:p>
            <a:endParaRPr lang="en-US" dirty="0"/>
          </a:p>
        </p:txBody>
      </p:sp>
    </p:spTree>
    <p:extLst>
      <p:ext uri="{BB962C8B-B14F-4D97-AF65-F5344CB8AC3E}">
        <p14:creationId xmlns:p14="http://schemas.microsoft.com/office/powerpoint/2010/main" val="273795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C793-2324-43B8-85C5-58B0743EAB6A}"/>
              </a:ext>
            </a:extLst>
          </p:cNvPr>
          <p:cNvSpPr>
            <a:spLocks noGrp="1"/>
          </p:cNvSpPr>
          <p:nvPr>
            <p:ph type="title"/>
          </p:nvPr>
        </p:nvSpPr>
        <p:spPr/>
        <p:txBody>
          <a:bodyPr/>
          <a:lstStyle/>
          <a:p>
            <a:r>
              <a:rPr lang="en-US" dirty="0"/>
              <a:t>Keep Credentials out of the Repo</a:t>
            </a:r>
          </a:p>
        </p:txBody>
      </p:sp>
      <p:sp>
        <p:nvSpPr>
          <p:cNvPr id="3" name="Content Placeholder 2">
            <a:extLst>
              <a:ext uri="{FF2B5EF4-FFF2-40B4-BE49-F238E27FC236}">
                <a16:creationId xmlns:a16="http://schemas.microsoft.com/office/drawing/2014/main" id="{404DE964-3E42-4C28-B17C-7D0C1760C796}"/>
              </a:ext>
            </a:extLst>
          </p:cNvPr>
          <p:cNvSpPr>
            <a:spLocks noGrp="1"/>
          </p:cNvSpPr>
          <p:nvPr>
            <p:ph idx="1"/>
          </p:nvPr>
        </p:nvSpPr>
        <p:spPr/>
        <p:txBody>
          <a:bodyPr/>
          <a:lstStyle/>
          <a:p>
            <a:pPr fontAlgn="base"/>
            <a:r>
              <a:rPr lang="en-US" dirty="0"/>
              <a:t>Credentials or sensitive data are often hardcoded for convenience</a:t>
            </a:r>
          </a:p>
          <a:p>
            <a:pPr lvl="1" fontAlgn="base"/>
            <a:r>
              <a:rPr lang="en-US" dirty="0"/>
              <a:t>Having this data in your repo or repo history leaves you vulnerable</a:t>
            </a:r>
          </a:p>
          <a:p>
            <a:pPr fontAlgn="base"/>
            <a:r>
              <a:rPr lang="en-US" dirty="0"/>
              <a:t>Regular auditing of your repos</a:t>
            </a:r>
          </a:p>
          <a:p>
            <a:pPr lvl="1" fontAlgn="base"/>
            <a:r>
              <a:rPr lang="en-US" dirty="0"/>
              <a:t>This can help identify potential risks before damage is done</a:t>
            </a:r>
          </a:p>
          <a:p>
            <a:pPr fontAlgn="base"/>
            <a:r>
              <a:rPr lang="en-US" dirty="0"/>
              <a:t>Use tools to scan source code for sensitive information</a:t>
            </a:r>
          </a:p>
          <a:p>
            <a:pPr fontAlgn="base"/>
            <a:r>
              <a:rPr lang="en-US" dirty="0"/>
              <a:t>“Developers posting work on these sites have put private files into their repositories, which are then being copied into public repositories and made searchable.” (Perlmutter, 2018)</a:t>
            </a:r>
          </a:p>
        </p:txBody>
      </p:sp>
    </p:spTree>
    <p:extLst>
      <p:ext uri="{BB962C8B-B14F-4D97-AF65-F5344CB8AC3E}">
        <p14:creationId xmlns:p14="http://schemas.microsoft.com/office/powerpoint/2010/main" val="2148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A4C5-AE5C-4DFF-9824-B792AA019C58}"/>
              </a:ext>
            </a:extLst>
          </p:cNvPr>
          <p:cNvSpPr>
            <a:spLocks noGrp="1"/>
          </p:cNvSpPr>
          <p:nvPr>
            <p:ph type="title"/>
          </p:nvPr>
        </p:nvSpPr>
        <p:spPr/>
        <p:txBody>
          <a:bodyPr/>
          <a:lstStyle/>
          <a:p>
            <a:r>
              <a:rPr lang="en-US" dirty="0"/>
              <a:t>Remove Sensitive Data</a:t>
            </a:r>
          </a:p>
        </p:txBody>
      </p:sp>
      <p:sp>
        <p:nvSpPr>
          <p:cNvPr id="3" name="Content Placeholder 2">
            <a:extLst>
              <a:ext uri="{FF2B5EF4-FFF2-40B4-BE49-F238E27FC236}">
                <a16:creationId xmlns:a16="http://schemas.microsoft.com/office/drawing/2014/main" id="{62C6AD22-6029-4483-83ED-5ABA9822BD46}"/>
              </a:ext>
            </a:extLst>
          </p:cNvPr>
          <p:cNvSpPr>
            <a:spLocks noGrp="1"/>
          </p:cNvSpPr>
          <p:nvPr>
            <p:ph idx="1"/>
          </p:nvPr>
        </p:nvSpPr>
        <p:spPr/>
        <p:txBody>
          <a:bodyPr>
            <a:normAutofit lnSpcReduction="10000"/>
          </a:bodyPr>
          <a:lstStyle/>
          <a:p>
            <a:pPr fontAlgn="base"/>
            <a:r>
              <a:rPr lang="en-US" dirty="0"/>
              <a:t>“While individual code repository data may be considered of low importance or value, when combined with active reconnaissance techniques, the data can be leveraged in targeted attacks against employees, such as convincing spear phishing campaigns, or in locating potential targets for attack.” (Perlmutter, 2018)</a:t>
            </a:r>
          </a:p>
          <a:p>
            <a:pPr fontAlgn="base"/>
            <a:r>
              <a:rPr lang="en-US" dirty="0"/>
              <a:t>If you find sensitive data in your repo, it must be removed</a:t>
            </a:r>
          </a:p>
          <a:p>
            <a:pPr lvl="1" fontAlgn="base"/>
            <a:r>
              <a:rPr lang="en-US" dirty="0"/>
              <a:t>Invalidate tokens/ reset passwords</a:t>
            </a:r>
          </a:p>
          <a:p>
            <a:pPr lvl="1" fontAlgn="base"/>
            <a:r>
              <a:rPr lang="en-US" dirty="0"/>
              <a:t>Remove the data in questions</a:t>
            </a:r>
          </a:p>
          <a:p>
            <a:pPr lvl="1" fontAlgn="base"/>
            <a:r>
              <a:rPr lang="en-US" dirty="0"/>
              <a:t>Clear all history that has a record of this data</a:t>
            </a:r>
          </a:p>
          <a:p>
            <a:pPr fontAlgn="base"/>
            <a:r>
              <a:rPr lang="en-US" dirty="0"/>
              <a:t>“GitHub is very good at keeping a full history of all your commits. This includes changelogs that will list your sensitive information. It’s important you clear your GitHub history when you remove sensitive data from a repo.” (Maple &amp; Preston-Werner, 2018)</a:t>
            </a:r>
          </a:p>
          <a:p>
            <a:endParaRPr lang="en-US" dirty="0"/>
          </a:p>
        </p:txBody>
      </p:sp>
    </p:spTree>
    <p:extLst>
      <p:ext uri="{BB962C8B-B14F-4D97-AF65-F5344CB8AC3E}">
        <p14:creationId xmlns:p14="http://schemas.microsoft.com/office/powerpoint/2010/main" val="181217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4D72-ACED-4287-ADF4-1E0E26EC7938}"/>
              </a:ext>
            </a:extLst>
          </p:cNvPr>
          <p:cNvSpPr>
            <a:spLocks noGrp="1"/>
          </p:cNvSpPr>
          <p:nvPr>
            <p:ph type="title"/>
          </p:nvPr>
        </p:nvSpPr>
        <p:spPr/>
        <p:txBody>
          <a:bodyPr/>
          <a:lstStyle/>
          <a:p>
            <a:r>
              <a:rPr lang="en-US" dirty="0"/>
              <a:t>Security Mindset</a:t>
            </a:r>
          </a:p>
        </p:txBody>
      </p:sp>
      <p:sp>
        <p:nvSpPr>
          <p:cNvPr id="3" name="Content Placeholder 2">
            <a:extLst>
              <a:ext uri="{FF2B5EF4-FFF2-40B4-BE49-F238E27FC236}">
                <a16:creationId xmlns:a16="http://schemas.microsoft.com/office/drawing/2014/main" id="{589DDB76-1CC9-40BF-9890-DC4EF17900C3}"/>
              </a:ext>
            </a:extLst>
          </p:cNvPr>
          <p:cNvSpPr>
            <a:spLocks noGrp="1"/>
          </p:cNvSpPr>
          <p:nvPr>
            <p:ph idx="1"/>
          </p:nvPr>
        </p:nvSpPr>
        <p:spPr/>
        <p:txBody>
          <a:bodyPr/>
          <a:lstStyle/>
          <a:p>
            <a:pPr fontAlgn="base"/>
            <a:r>
              <a:rPr lang="en-US" dirty="0"/>
              <a:t>Be wary of common attack methods and build your application with these attacks in mind</a:t>
            </a:r>
          </a:p>
          <a:p>
            <a:pPr fontAlgn="base"/>
            <a:r>
              <a:rPr lang="en-US" dirty="0"/>
              <a:t>SQL injection and XSS can be prevented, but only if you are working to resolve vulnerabilities</a:t>
            </a:r>
          </a:p>
          <a:p>
            <a:pPr lvl="1" fontAlgn="base"/>
            <a:r>
              <a:rPr lang="en-US" dirty="0"/>
              <a:t>XSS - Cross Site Scripting</a:t>
            </a:r>
          </a:p>
          <a:p>
            <a:pPr lvl="2" fontAlgn="base"/>
            <a:r>
              <a:rPr lang="en-US" dirty="0"/>
              <a:t>XSS - is injecting malicious code through an applications vulnerability, like an input field</a:t>
            </a:r>
          </a:p>
          <a:p>
            <a:pPr lvl="2" fontAlgn="base"/>
            <a:r>
              <a:rPr lang="en-US" dirty="0"/>
              <a:t>Web Application Firewalls (WAF) and input validation/sanitation are common methods of preventing XSS</a:t>
            </a:r>
          </a:p>
          <a:p>
            <a:pPr lvl="1" fontAlgn="base"/>
            <a:r>
              <a:rPr lang="en-US" dirty="0"/>
              <a:t>SQL injection</a:t>
            </a:r>
          </a:p>
          <a:p>
            <a:pPr lvl="2" fontAlgn="base"/>
            <a:r>
              <a:rPr lang="en-US" dirty="0"/>
              <a:t>Executing malicious SQL statements to gain access to the applications database</a:t>
            </a:r>
          </a:p>
          <a:p>
            <a:pPr lvl="2" fontAlgn="base"/>
            <a:r>
              <a:rPr lang="en-US" dirty="0"/>
              <a:t>Problems can be avoided by following the same methods as XSS</a:t>
            </a:r>
          </a:p>
          <a:p>
            <a:endParaRPr lang="en-US" dirty="0"/>
          </a:p>
        </p:txBody>
      </p:sp>
    </p:spTree>
    <p:extLst>
      <p:ext uri="{BB962C8B-B14F-4D97-AF65-F5344CB8AC3E}">
        <p14:creationId xmlns:p14="http://schemas.microsoft.com/office/powerpoint/2010/main" val="36888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06C1-3C35-4ADE-AC45-E0EB4B021332}"/>
              </a:ext>
            </a:extLst>
          </p:cNvPr>
          <p:cNvSpPr>
            <a:spLocks noGrp="1"/>
          </p:cNvSpPr>
          <p:nvPr>
            <p:ph type="title"/>
          </p:nvPr>
        </p:nvSpPr>
        <p:spPr/>
        <p:txBody>
          <a:bodyPr/>
          <a:lstStyle/>
          <a:p>
            <a:r>
              <a:rPr lang="en-US" dirty="0"/>
              <a:t>Monitor SSH Keys and Tokens</a:t>
            </a:r>
          </a:p>
        </p:txBody>
      </p:sp>
      <p:sp>
        <p:nvSpPr>
          <p:cNvPr id="3" name="Content Placeholder 2">
            <a:extLst>
              <a:ext uri="{FF2B5EF4-FFF2-40B4-BE49-F238E27FC236}">
                <a16:creationId xmlns:a16="http://schemas.microsoft.com/office/drawing/2014/main" id="{3ABF2EEC-5817-4E70-9EFF-21820CA72450}"/>
              </a:ext>
            </a:extLst>
          </p:cNvPr>
          <p:cNvSpPr>
            <a:spLocks noGrp="1"/>
          </p:cNvSpPr>
          <p:nvPr>
            <p:ph idx="1"/>
          </p:nvPr>
        </p:nvSpPr>
        <p:spPr/>
        <p:txBody>
          <a:bodyPr/>
          <a:lstStyle/>
          <a:p>
            <a:pPr fontAlgn="base"/>
            <a:r>
              <a:rPr lang="en-US" dirty="0"/>
              <a:t>SSH keys - Access credentials using the SSH protocol</a:t>
            </a:r>
          </a:p>
          <a:p>
            <a:pPr lvl="1" fontAlgn="base"/>
            <a:r>
              <a:rPr lang="en-US" dirty="0"/>
              <a:t>Same concept as username/password</a:t>
            </a:r>
          </a:p>
          <a:p>
            <a:pPr fontAlgn="base"/>
            <a:r>
              <a:rPr lang="en-US" dirty="0"/>
              <a:t>Reset keys often</a:t>
            </a:r>
          </a:p>
          <a:p>
            <a:pPr lvl="1" fontAlgn="base"/>
            <a:r>
              <a:rPr lang="en-US" dirty="0"/>
              <a:t>“Refresh your keys and tokens periodically, mitigating any damage caused by keys that leaked out.” (Maple &amp; Preston-Werner, 2018)</a:t>
            </a:r>
          </a:p>
          <a:p>
            <a:pPr lvl="1" fontAlgn="base"/>
            <a:r>
              <a:rPr lang="en-US" dirty="0"/>
              <a:t>Set timeout intervals</a:t>
            </a:r>
          </a:p>
          <a:p>
            <a:pPr lvl="1" fontAlgn="base"/>
            <a:r>
              <a:rPr lang="en-US" dirty="0"/>
              <a:t>Can be used to terminate a session when not in use</a:t>
            </a:r>
          </a:p>
          <a:p>
            <a:pPr fontAlgn="base"/>
            <a:r>
              <a:rPr lang="en-US" dirty="0"/>
              <a:t>Restrict authentication attempts</a:t>
            </a:r>
          </a:p>
          <a:p>
            <a:pPr lvl="1" fontAlgn="base"/>
            <a:r>
              <a:rPr lang="en-US" dirty="0"/>
              <a:t>Setting low limits prevents an attacker from excessive authentication attempts</a:t>
            </a:r>
          </a:p>
          <a:p>
            <a:endParaRPr lang="en-US" dirty="0"/>
          </a:p>
        </p:txBody>
      </p:sp>
    </p:spTree>
    <p:extLst>
      <p:ext uri="{BB962C8B-B14F-4D97-AF65-F5344CB8AC3E}">
        <p14:creationId xmlns:p14="http://schemas.microsoft.com/office/powerpoint/2010/main" val="412448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A022-6B0C-4D47-AC84-2511184F3081}"/>
              </a:ext>
            </a:extLst>
          </p:cNvPr>
          <p:cNvSpPr>
            <a:spLocks noGrp="1"/>
          </p:cNvSpPr>
          <p:nvPr>
            <p:ph type="title"/>
          </p:nvPr>
        </p:nvSpPr>
        <p:spPr/>
        <p:txBody>
          <a:bodyPr/>
          <a:lstStyle/>
          <a:p>
            <a:r>
              <a:rPr lang="en-US" dirty="0"/>
              <a:t>Inspect 3rd party applications</a:t>
            </a:r>
          </a:p>
        </p:txBody>
      </p:sp>
      <p:sp>
        <p:nvSpPr>
          <p:cNvPr id="3" name="Content Placeholder 2">
            <a:extLst>
              <a:ext uri="{FF2B5EF4-FFF2-40B4-BE49-F238E27FC236}">
                <a16:creationId xmlns:a16="http://schemas.microsoft.com/office/drawing/2014/main" id="{F3AFE61C-1FF6-4446-9B3E-5E687AED2DD4}"/>
              </a:ext>
            </a:extLst>
          </p:cNvPr>
          <p:cNvSpPr>
            <a:spLocks noGrp="1"/>
          </p:cNvSpPr>
          <p:nvPr>
            <p:ph idx="1"/>
          </p:nvPr>
        </p:nvSpPr>
        <p:spPr/>
        <p:txBody>
          <a:bodyPr/>
          <a:lstStyle/>
          <a:p>
            <a:pPr fontAlgn="base"/>
            <a:r>
              <a:rPr lang="en-US" dirty="0"/>
              <a:t>Extensions and tools have their purpose, but all access shouldn’t be permitted</a:t>
            </a:r>
          </a:p>
          <a:p>
            <a:pPr lvl="1" fontAlgn="base"/>
            <a:r>
              <a:rPr lang="en-US" dirty="0"/>
              <a:t>Do not grant extra permissions</a:t>
            </a:r>
          </a:p>
          <a:p>
            <a:pPr lvl="1" fontAlgn="base"/>
            <a:r>
              <a:rPr lang="en-US" dirty="0"/>
              <a:t>Access should be restricted to the bare minimum</a:t>
            </a:r>
          </a:p>
          <a:p>
            <a:pPr fontAlgn="base"/>
            <a:r>
              <a:rPr lang="en-US" dirty="0"/>
              <a:t>“Question why an application requires the level of access it asks for, and think about the damage it might cause with that level of access.” Snyk.io</a:t>
            </a:r>
          </a:p>
          <a:p>
            <a:pPr fontAlgn="base"/>
            <a:r>
              <a:rPr lang="en-US" dirty="0"/>
              <a:t>Resources should be vetted</a:t>
            </a:r>
          </a:p>
          <a:p>
            <a:pPr lvl="1" fontAlgn="base"/>
            <a:r>
              <a:rPr lang="en-US" dirty="0"/>
              <a:t>A vulnerability on their end could leave you defenseless</a:t>
            </a:r>
          </a:p>
        </p:txBody>
      </p:sp>
    </p:spTree>
    <p:extLst>
      <p:ext uri="{BB962C8B-B14F-4D97-AF65-F5344CB8AC3E}">
        <p14:creationId xmlns:p14="http://schemas.microsoft.com/office/powerpoint/2010/main" val="292343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372E-AB61-44C6-A5A0-B19D1EFCBCBA}"/>
              </a:ext>
            </a:extLst>
          </p:cNvPr>
          <p:cNvSpPr>
            <a:spLocks noGrp="1"/>
          </p:cNvSpPr>
          <p:nvPr>
            <p:ph type="title"/>
          </p:nvPr>
        </p:nvSpPr>
        <p:spPr/>
        <p:txBody>
          <a:bodyPr/>
          <a:lstStyle/>
          <a:p>
            <a:r>
              <a:rPr lang="en-US" dirty="0"/>
              <a:t>Code Review</a:t>
            </a:r>
          </a:p>
        </p:txBody>
      </p:sp>
      <p:sp>
        <p:nvSpPr>
          <p:cNvPr id="3" name="Content Placeholder 2">
            <a:extLst>
              <a:ext uri="{FF2B5EF4-FFF2-40B4-BE49-F238E27FC236}">
                <a16:creationId xmlns:a16="http://schemas.microsoft.com/office/drawing/2014/main" id="{C1615172-F732-4DB8-844D-8D8B7F8A76C0}"/>
              </a:ext>
            </a:extLst>
          </p:cNvPr>
          <p:cNvSpPr>
            <a:spLocks noGrp="1"/>
          </p:cNvSpPr>
          <p:nvPr>
            <p:ph idx="1"/>
          </p:nvPr>
        </p:nvSpPr>
        <p:spPr/>
        <p:txBody>
          <a:bodyPr/>
          <a:lstStyle/>
          <a:p>
            <a:pPr fontAlgn="base"/>
            <a:r>
              <a:rPr lang="en-US" dirty="0"/>
              <a:t>Audit all code prior to including it in your repo</a:t>
            </a:r>
          </a:p>
          <a:p>
            <a:pPr lvl="1" fontAlgn="base"/>
            <a:r>
              <a:rPr lang="en-US" dirty="0"/>
              <a:t>Any moderate change in your code should require a review process</a:t>
            </a:r>
          </a:p>
          <a:p>
            <a:pPr lvl="1" fontAlgn="base"/>
            <a:r>
              <a:rPr lang="en-US" dirty="0"/>
              <a:t>Auditing before adding it to your repo is one way to prevent unauthorized access to this data</a:t>
            </a:r>
          </a:p>
          <a:p>
            <a:pPr fontAlgn="base"/>
            <a:r>
              <a:rPr lang="en-US" dirty="0"/>
              <a:t>Stored passwords or sensitive code may be hidden in a commit</a:t>
            </a:r>
          </a:p>
          <a:p>
            <a:pPr fontAlgn="base"/>
            <a:r>
              <a:rPr lang="en-US" dirty="0"/>
              <a:t>Automated and manual audits should both be used to increase the effectiveness</a:t>
            </a:r>
          </a:p>
          <a:p>
            <a:pPr fontAlgn="base"/>
            <a:r>
              <a:rPr lang="en-US" dirty="0"/>
              <a:t>Focus less on blame and more on overall growth</a:t>
            </a:r>
          </a:p>
          <a:p>
            <a:pPr lvl="1" fontAlgn="base"/>
            <a:r>
              <a:rPr lang="en-US" dirty="0"/>
              <a:t>Blaming can cause rifts between staff</a:t>
            </a:r>
          </a:p>
          <a:p>
            <a:pPr lvl="1" fontAlgn="base"/>
            <a:r>
              <a:rPr lang="en-US" dirty="0"/>
              <a:t>A learning environment serves to better solve security issues</a:t>
            </a:r>
          </a:p>
        </p:txBody>
      </p:sp>
    </p:spTree>
    <p:extLst>
      <p:ext uri="{BB962C8B-B14F-4D97-AF65-F5344CB8AC3E}">
        <p14:creationId xmlns:p14="http://schemas.microsoft.com/office/powerpoint/2010/main" val="396643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19</TotalTime>
  <Words>714</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Georgia</vt:lpstr>
      <vt:lpstr>Brushed Metal 16x9</vt:lpstr>
      <vt:lpstr>Security Controls in Shared Source Code Repositories</vt:lpstr>
      <vt:lpstr>Repository Security Controls</vt:lpstr>
      <vt:lpstr>Access Control</vt:lpstr>
      <vt:lpstr>Keep Credentials out of the Repo</vt:lpstr>
      <vt:lpstr>Remove Sensitive Data</vt:lpstr>
      <vt:lpstr>Security Mindset</vt:lpstr>
      <vt:lpstr>Monitor SSH Keys and Tokens</vt:lpstr>
      <vt:lpstr>Inspect 3rd party applications</vt:lpstr>
      <vt:lpstr>Code Review</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Controls in Shared Source Code Repositories</dc:title>
  <dc:creator>Jason Sullenger</dc:creator>
  <cp:lastModifiedBy>Jason Sullenger</cp:lastModifiedBy>
  <cp:revision>3</cp:revision>
  <dcterms:created xsi:type="dcterms:W3CDTF">2019-09-01T21:40:50Z</dcterms:created>
  <dcterms:modified xsi:type="dcterms:W3CDTF">2019-09-01T22:00:23Z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