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5T21:51:27.23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710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8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0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8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3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4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1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81D-701C-4FBF-A995-904A51CC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 dirty="0"/>
              <a:t>SOAP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C75E-EEDE-46F6-921D-210453F2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 dirty="0"/>
              <a:t>Jason Sullenger</a:t>
            </a:r>
          </a:p>
          <a:p>
            <a:r>
              <a:rPr lang="en-US" sz="2800" dirty="0"/>
              <a:t>15 May 2019</a:t>
            </a:r>
          </a:p>
          <a:p>
            <a:r>
              <a:rPr lang="en-US" sz="2800" dirty="0"/>
              <a:t>WEB-420 RESTful APIs</a:t>
            </a:r>
          </a:p>
        </p:txBody>
      </p:sp>
    </p:spTree>
    <p:extLst>
      <p:ext uri="{BB962C8B-B14F-4D97-AF65-F5344CB8AC3E}">
        <p14:creationId xmlns:p14="http://schemas.microsoft.com/office/powerpoint/2010/main" val="358892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358-019A-492E-AA38-B57F91EE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API – DATA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756D5-A27B-4544-B803-BBCAE4CCC2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927" y="2338251"/>
            <a:ext cx="5388429" cy="31350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4369-118E-4212-8135-6339314C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952" y="1953634"/>
            <a:ext cx="448056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“The XML request is parsed to read the method name and parameters passed and delegated for processing” (Moore, 2001)</a:t>
            </a:r>
          </a:p>
          <a:p>
            <a:pPr lvl="1"/>
            <a:r>
              <a:rPr lang="en-US" dirty="0"/>
              <a:t>“Parsing - to analyze (a string of characters) in order to associate groups of characters with the syntactic units of the underlying grammar” (Parse, n.d.)</a:t>
            </a:r>
          </a:p>
          <a:p>
            <a:r>
              <a:rPr lang="en-US" dirty="0"/>
              <a:t>“The XML response is then sent back to the client, containing the return value—or fault data—of the method call” (Moore, 2001)</a:t>
            </a:r>
          </a:p>
          <a:p>
            <a:pPr lvl="1"/>
            <a:r>
              <a:rPr lang="en-US" dirty="0"/>
              <a:t>XML request and response formats a similar</a:t>
            </a:r>
          </a:p>
          <a:p>
            <a:r>
              <a:rPr lang="en-US" dirty="0"/>
              <a:t>“The client may parse the response XML to make use of the return value” (Moore, 2001)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9694B-9A3D-41CC-8A1E-25870CE786AA}"/>
              </a:ext>
            </a:extLst>
          </p:cNvPr>
          <p:cNvSpPr txBox="1"/>
          <p:nvPr/>
        </p:nvSpPr>
        <p:spPr>
          <a:xfrm>
            <a:off x="2356874" y="5491159"/>
            <a:ext cx="231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 of a SOAP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7179-84DF-49CB-BC89-6EF54BE10D95}"/>
              </a:ext>
            </a:extLst>
          </p:cNvPr>
          <p:cNvSpPr txBox="1"/>
          <p:nvPr/>
        </p:nvSpPr>
        <p:spPr>
          <a:xfrm>
            <a:off x="2826327" y="5766953"/>
            <a:ext cx="177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("Figure B", 2001)</a:t>
            </a:r>
          </a:p>
        </p:txBody>
      </p:sp>
    </p:spTree>
    <p:extLst>
      <p:ext uri="{BB962C8B-B14F-4D97-AF65-F5344CB8AC3E}">
        <p14:creationId xmlns:p14="http://schemas.microsoft.com/office/powerpoint/2010/main" val="182760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D052F-E1FB-4D6E-ACC9-BAC70AF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9FDF-DF99-4FD2-85C7-AECC5428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3" y="1367405"/>
            <a:ext cx="8190185" cy="4421000"/>
          </a:xfrm>
          <a:noFill/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200" dirty="0"/>
              <a:t>Jewell, T., &amp; Chappell, D. A. (2002, March). Error Handling with SOAP Faults. Retrieved from 	https://www.oreilly.com/library/view/java-web-services/0596002696/ch04s02.html</a:t>
            </a:r>
          </a:p>
          <a:p>
            <a:pPr marL="0" indent="0">
              <a:buNone/>
            </a:pPr>
            <a:r>
              <a:rPr lang="en-US" sz="1200" dirty="0"/>
              <a:t>Moore, B. (2001, April 2). An introduction to the Simple Object Access Protocol (SOAP). Retrieved from 	https://www.techrepublic.com/article/an-introduction-to-the-simple-object-access-protocol-soap/</a:t>
            </a:r>
          </a:p>
          <a:p>
            <a:pPr marL="0" indent="0">
              <a:buNone/>
            </a:pPr>
            <a:r>
              <a:rPr lang="en-US" sz="1200" dirty="0"/>
              <a:t>Myer, T. (2016, February 02). A Really, Really, Really Good Introduction to XML. Retrieved from 	https://www.sitepoint.com/really-good-introduction-xml/</a:t>
            </a:r>
          </a:p>
          <a:p>
            <a:pPr marL="0" indent="0">
              <a:buNone/>
            </a:pPr>
            <a:r>
              <a:rPr lang="en-US" sz="1200" dirty="0" err="1"/>
              <a:t>Ohlinger</a:t>
            </a:r>
            <a:r>
              <a:rPr lang="en-US" sz="1200" dirty="0"/>
              <a:t>, M., Sharkey, K., &amp; Cai, S. (2017, June 07). XML Message Envelopes. Retrieved from</a:t>
            </a:r>
          </a:p>
          <a:p>
            <a:pPr marL="822960" lvl="3" indent="0">
              <a:buNone/>
            </a:pPr>
            <a:r>
              <a:rPr lang="en-US" sz="1200" dirty="0"/>
              <a:t>   https://docs.microsoft.com/en-us/biztalk/core/xml-message-envelopes</a:t>
            </a:r>
          </a:p>
          <a:p>
            <a:pPr marL="0" indent="0">
              <a:buNone/>
            </a:pPr>
            <a:r>
              <a:rPr lang="en-US" sz="1200" dirty="0"/>
              <a:t>Parse. (n.d.) In Oxford Living Dictionary. Retrieved from https://en.oxforddictionaries.com/definition/parse</a:t>
            </a:r>
          </a:p>
          <a:p>
            <a:pPr marL="0" indent="0">
              <a:buNone/>
            </a:pPr>
            <a:r>
              <a:rPr lang="en-US" sz="1200" dirty="0"/>
              <a:t>Tutorialspoint.com. (n.d.). SOAP - Header. Retrieved from 	https://www.tutorialspoint.com/soap/soap_header.htm</a:t>
            </a:r>
          </a:p>
          <a:p>
            <a:pPr marL="0" indent="0">
              <a:buNone/>
            </a:pPr>
            <a:r>
              <a:rPr lang="en-US" sz="1200" dirty="0"/>
              <a:t>Tutorialspoint.com. (n.d.). SOAP - Message Structure. Retrieved from 	https://www.tutorialspoint.com/soap/soap_message_structure.htm</a:t>
            </a:r>
          </a:p>
          <a:p>
            <a:pPr marL="0" indent="0">
              <a:buNone/>
            </a:pPr>
            <a:r>
              <a:rPr lang="en-US" sz="1200" dirty="0"/>
              <a:t>Tutorialspoint.com. (n.d.). SOAP - Envelope. Retrieved from 	https://www.tutorialspoint.com/soap/soap_envelope.htm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323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SOAP - Simple Object Access Protocol</a:t>
            </a:r>
          </a:p>
          <a:p>
            <a:r>
              <a:rPr lang="en-US" dirty="0">
                <a:solidFill>
                  <a:srgbClr val="FFFFFF"/>
                </a:solidFill>
              </a:rPr>
              <a:t>Has pre-defined rules and isn’t as flexible as REST</a:t>
            </a:r>
          </a:p>
          <a:p>
            <a:r>
              <a:rPr lang="en-US" dirty="0">
                <a:solidFill>
                  <a:srgbClr val="FFFFFF"/>
                </a:solidFill>
              </a:rPr>
              <a:t>It’s a message protocol that allows distributed elements of an application to communicate</a:t>
            </a:r>
          </a:p>
          <a:p>
            <a:r>
              <a:rPr lang="en-US" dirty="0">
                <a:solidFill>
                  <a:srgbClr val="FFFFFF"/>
                </a:solidFill>
              </a:rPr>
              <a:t>Transports data for web services</a:t>
            </a:r>
          </a:p>
          <a:p>
            <a:r>
              <a:rPr lang="en-US" dirty="0">
                <a:solidFill>
                  <a:srgbClr val="FFFFFF"/>
                </a:solidFill>
              </a:rPr>
              <a:t>Mainly use HTTP transfer protocols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Can also use SMTP, TCP, and UDP</a:t>
            </a:r>
          </a:p>
        </p:txBody>
      </p:sp>
    </p:spTree>
    <p:extLst>
      <p:ext uri="{BB962C8B-B14F-4D97-AF65-F5344CB8AC3E}">
        <p14:creationId xmlns:p14="http://schemas.microsoft.com/office/powerpoint/2010/main" val="92584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SOAP -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SOAP uses XML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Extensible Markup Language</a:t>
            </a:r>
          </a:p>
          <a:p>
            <a:r>
              <a:rPr lang="en-US" dirty="0">
                <a:solidFill>
                  <a:srgbClr val="FFFFFF"/>
                </a:solidFill>
              </a:rPr>
              <a:t>XML was created to store and transport data</a:t>
            </a:r>
          </a:p>
          <a:p>
            <a:r>
              <a:rPr lang="en-US" dirty="0">
                <a:solidFill>
                  <a:srgbClr val="FFFFFF"/>
                </a:solidFill>
              </a:rPr>
              <a:t>Similar to HTML and easy to read</a:t>
            </a:r>
          </a:p>
          <a:p>
            <a:r>
              <a:rPr lang="en-US" dirty="0">
                <a:solidFill>
                  <a:srgbClr val="FFFFFF"/>
                </a:solidFill>
              </a:rPr>
              <a:t>Consists of information wrapped in tags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Doesn’t “DO” anything</a:t>
            </a:r>
          </a:p>
        </p:txBody>
      </p:sp>
    </p:spTree>
    <p:extLst>
      <p:ext uri="{BB962C8B-B14F-4D97-AF65-F5344CB8AC3E}">
        <p14:creationId xmlns:p14="http://schemas.microsoft.com/office/powerpoint/2010/main" val="172265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SOAP –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MESSAGE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Envelope - required element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“Sets the beginning and end of the message” </a:t>
            </a:r>
            <a:r>
              <a:rPr lang="en-US" dirty="0"/>
              <a:t>(Tutorialspoint.com, "SOAP - Message Structure")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Header - optional element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“Contains attributes used for processing the message” </a:t>
            </a:r>
            <a:r>
              <a:rPr lang="en-US" dirty="0"/>
              <a:t>(Tutorialspoint.com, "SOAP - Message Structure")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Body - required element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data of the message being sent is included here</a:t>
            </a:r>
          </a:p>
          <a:p>
            <a:r>
              <a:rPr lang="en-US" dirty="0">
                <a:solidFill>
                  <a:srgbClr val="FFFFFF"/>
                </a:solidFill>
              </a:rPr>
              <a:t>Fault - optional element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Information for error handling that may occur is included in this element</a:t>
            </a:r>
          </a:p>
        </p:txBody>
      </p:sp>
    </p:spTree>
    <p:extLst>
      <p:ext uri="{BB962C8B-B14F-4D97-AF65-F5344CB8AC3E}">
        <p14:creationId xmlns:p14="http://schemas.microsoft.com/office/powerpoint/2010/main" val="1792838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ENVELOPES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&lt;Envelope&gt;&lt;/Envelope&gt; - Required Element</a:t>
            </a:r>
          </a:p>
          <a:p>
            <a:r>
              <a:rPr lang="en-US" dirty="0"/>
              <a:t>Declares the start and end of the message</a:t>
            </a:r>
          </a:p>
          <a:p>
            <a:r>
              <a:rPr lang="en-US" dirty="0"/>
              <a:t>An envelope must contain a body element</a:t>
            </a:r>
          </a:p>
          <a:p>
            <a:r>
              <a:rPr lang="en-US" dirty="0"/>
              <a:t>“The SOAP envelope solves the problem of knowing when you are done receiving a message and are ready to process it. The SOAP envelope is therefore basically a packaging mechanism” (Tutorialspoint.com, "SOAP - Envelope")</a:t>
            </a:r>
          </a:p>
          <a:p>
            <a:r>
              <a:rPr lang="en-US" dirty="0"/>
              <a:t>“XML envelopes can contain data that supplements the data within the XML documents” (</a:t>
            </a:r>
            <a:r>
              <a:rPr lang="en-US" dirty="0" err="1"/>
              <a:t>Ohlinger</a:t>
            </a:r>
            <a:r>
              <a:rPr lang="en-US" dirty="0"/>
              <a:t>, Sharkey, &amp; Cai, 2017)</a:t>
            </a:r>
          </a:p>
          <a:p>
            <a:r>
              <a:rPr lang="en-US" dirty="0"/>
              <a:t>“XML envelopes can be used to combine multiple XML documents into a single, valid XML instance message” (</a:t>
            </a:r>
            <a:r>
              <a:rPr lang="en-US" dirty="0" err="1"/>
              <a:t>Ohlinger</a:t>
            </a:r>
            <a:r>
              <a:rPr lang="en-US" dirty="0"/>
              <a:t>, Sharkey, &amp; Cai, 2017)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28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&lt;Header&gt;&lt;/Header&gt; - Optional Element</a:t>
            </a:r>
          </a:p>
          <a:p>
            <a:r>
              <a:rPr lang="en-US" dirty="0"/>
              <a:t>“The header will contain recipient, subject line, date, and other information” (Myer, 2016)</a:t>
            </a:r>
          </a:p>
          <a:p>
            <a:pPr lvl="1"/>
            <a:r>
              <a:rPr lang="en-US" dirty="0"/>
              <a:t>All attributes used for processing the message</a:t>
            </a:r>
          </a:p>
          <a:p>
            <a:r>
              <a:rPr lang="en-US" dirty="0"/>
              <a:t>“The header is encoded as the first immediate child element of the SOAP envelope” (Tutorialspoint.com, "SOAP - Header")</a:t>
            </a:r>
          </a:p>
          <a:p>
            <a:r>
              <a:rPr lang="en-US" dirty="0"/>
              <a:t>Header Attributes</a:t>
            </a:r>
          </a:p>
          <a:p>
            <a:pPr lvl="1"/>
            <a:r>
              <a:rPr lang="en-US" dirty="0"/>
              <a:t>Actor attribute</a:t>
            </a:r>
          </a:p>
          <a:p>
            <a:pPr lvl="1"/>
            <a:r>
              <a:rPr lang="en-US" dirty="0" err="1"/>
              <a:t>MustUnderstand</a:t>
            </a:r>
            <a:r>
              <a:rPr lang="en-US" dirty="0"/>
              <a:t> attribute - regulates if processing the element is required or not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73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&lt;Fault&gt;&lt;/Fault&gt; - Optional Element</a:t>
            </a:r>
          </a:p>
          <a:p>
            <a:pPr lvl="1"/>
            <a:r>
              <a:rPr lang="en-US" dirty="0"/>
              <a:t>Contains information for errors that may occur (errors, error codes, and status information)</a:t>
            </a:r>
          </a:p>
          <a:p>
            <a:r>
              <a:rPr lang="en-US" dirty="0"/>
              <a:t>&lt;</a:t>
            </a:r>
            <a:r>
              <a:rPr lang="en-US" dirty="0" err="1"/>
              <a:t>Faultcode</a:t>
            </a:r>
            <a:r>
              <a:rPr lang="en-US" dirty="0"/>
              <a:t>&gt; Required Element</a:t>
            </a:r>
          </a:p>
          <a:p>
            <a:pPr lvl="1"/>
            <a:r>
              <a:rPr lang="en-US" dirty="0"/>
              <a:t>The code used for identifying the error</a:t>
            </a:r>
          </a:p>
          <a:p>
            <a:r>
              <a:rPr lang="en-US" dirty="0"/>
              <a:t>&lt;</a:t>
            </a:r>
            <a:r>
              <a:rPr lang="en-US" dirty="0" err="1"/>
              <a:t>Faultstring</a:t>
            </a:r>
            <a:r>
              <a:rPr lang="en-US" dirty="0"/>
              <a:t>&gt; Required Element</a:t>
            </a:r>
          </a:p>
          <a:p>
            <a:pPr lvl="1"/>
            <a:r>
              <a:rPr lang="en-US" dirty="0"/>
              <a:t>A brief explanation of the error</a:t>
            </a:r>
          </a:p>
          <a:p>
            <a:r>
              <a:rPr lang="en-US" dirty="0"/>
              <a:t>&lt;</a:t>
            </a:r>
            <a:r>
              <a:rPr lang="en-US" dirty="0" err="1"/>
              <a:t>Faultactor</a:t>
            </a:r>
            <a:r>
              <a:rPr lang="en-US" dirty="0"/>
              <a:t>&gt; Optional Element</a:t>
            </a:r>
          </a:p>
          <a:p>
            <a:pPr lvl="1"/>
            <a:r>
              <a:rPr lang="en-US" dirty="0"/>
              <a:t>Information about what triggered the error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97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111D-DCAB-459E-8BD0-FEFD985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FAULT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5A85-2367-4AA8-B767-E39BAA5F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be included in the </a:t>
            </a:r>
            <a:r>
              <a:rPr lang="en-US" dirty="0" err="1"/>
              <a:t>faultcode</a:t>
            </a:r>
            <a:r>
              <a:rPr lang="en-US" dirty="0"/>
              <a:t> element</a:t>
            </a:r>
          </a:p>
          <a:p>
            <a:r>
              <a:rPr lang="en-US" dirty="0" err="1"/>
              <a:t>VersionMismatch</a:t>
            </a:r>
            <a:r>
              <a:rPr lang="en-US" dirty="0"/>
              <a:t> – “The SOAP node processing the request encountered a version mismatch. The namespace identifier of the SOAP envelope determines version compatibility” (Jewell &amp; Chappell, 2002)</a:t>
            </a:r>
          </a:p>
          <a:p>
            <a:r>
              <a:rPr lang="en-US" dirty="0" err="1"/>
              <a:t>MustUnderstand</a:t>
            </a:r>
            <a:r>
              <a:rPr lang="en-US" dirty="0"/>
              <a:t> – “The SOAP processor was not able to recognize the element or was not capable of processing it” (Jewell &amp; Chappell, 2002)</a:t>
            </a:r>
          </a:p>
          <a:p>
            <a:r>
              <a:rPr lang="en-US" dirty="0"/>
              <a:t>Client – “The content generated by the client is incorrect or malformed” (Jewell &amp; Chappell, 2002)</a:t>
            </a:r>
          </a:p>
          <a:p>
            <a:pPr lvl="1"/>
            <a:r>
              <a:rPr lang="en-US" dirty="0"/>
              <a:t>The same error will occur if the data is resent.</a:t>
            </a:r>
          </a:p>
          <a:p>
            <a:r>
              <a:rPr lang="en-US" dirty="0"/>
              <a:t>Server – “The content sent by the client is perfectly acceptable, but the SOAP processor is unable to process it for some reason, such as an unavailable service” (Jewell &amp; Chappell, 2002)</a:t>
            </a:r>
          </a:p>
          <a:p>
            <a:pPr lvl="1"/>
            <a:r>
              <a:rPr lang="en-US" dirty="0"/>
              <a:t>Sending the same data could result in success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60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358-019A-492E-AA38-B57F91EE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API –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CE29-AF7C-41E2-9CBF-44405D9E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3952" y="1948326"/>
            <a:ext cx="4480560" cy="4351337"/>
          </a:xfrm>
        </p:spPr>
        <p:txBody>
          <a:bodyPr>
            <a:normAutofit/>
          </a:bodyPr>
          <a:lstStyle/>
          <a:p>
            <a:r>
              <a:rPr lang="en-US" dirty="0"/>
              <a:t>“Client wraps a method call in SOAP/XML” (Moore, 2001)</a:t>
            </a:r>
          </a:p>
          <a:p>
            <a:r>
              <a:rPr lang="en-US" dirty="0"/>
              <a:t>Posted over HTTP to the server</a:t>
            </a:r>
          </a:p>
          <a:p>
            <a:pPr lvl="1"/>
            <a:r>
              <a:rPr lang="en-US" dirty="0"/>
              <a:t>Any type of data being sent to the server</a:t>
            </a:r>
          </a:p>
          <a:p>
            <a:pPr lvl="1"/>
            <a:r>
              <a:rPr lang="en-US" dirty="0"/>
              <a:t>HTTP request/response model</a:t>
            </a:r>
          </a:p>
          <a:p>
            <a:r>
              <a:rPr lang="en-US" dirty="0"/>
              <a:t>A “listener” is used by the server to process SOAP requests</a:t>
            </a:r>
          </a:p>
          <a:p>
            <a:pPr lvl="1"/>
            <a:r>
              <a:rPr lang="en-US" dirty="0"/>
              <a:t>“This is server code at the specified URL for parsing the XML request, making the procedure call, and wrapping the result in XML to send as the response” (Moore, 2001)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1E46F-6478-439D-87CB-FB9FEC6C2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776" y="1948326"/>
            <a:ext cx="4951932" cy="3728244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B6419-9C32-40B7-BE91-0BAE31739F66}"/>
              </a:ext>
            </a:extLst>
          </p:cNvPr>
          <p:cNvSpPr txBox="1"/>
          <p:nvPr/>
        </p:nvSpPr>
        <p:spPr>
          <a:xfrm>
            <a:off x="1371602" y="5673435"/>
            <a:ext cx="479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SOAP uses the standard HTTP request/response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7263-74D2-47C9-970B-0A1D889A8644}"/>
              </a:ext>
            </a:extLst>
          </p:cNvPr>
          <p:cNvSpPr txBox="1"/>
          <p:nvPr/>
        </p:nvSpPr>
        <p:spPr>
          <a:xfrm>
            <a:off x="4000501" y="6005043"/>
            <a:ext cx="209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("Figure A", 2001)</a:t>
            </a:r>
          </a:p>
        </p:txBody>
      </p:sp>
    </p:spTree>
    <p:extLst>
      <p:ext uri="{BB962C8B-B14F-4D97-AF65-F5344CB8AC3E}">
        <p14:creationId xmlns:p14="http://schemas.microsoft.com/office/powerpoint/2010/main" val="1537161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SOAP</vt:lpstr>
      <vt:lpstr>WHAT IS SOAP</vt:lpstr>
      <vt:lpstr>WHAT IS SOAP - XML</vt:lpstr>
      <vt:lpstr>WHAT IS SOAP –  MESSAGE STRUCTURE</vt:lpstr>
      <vt:lpstr>ENVELOPES</vt:lpstr>
      <vt:lpstr>HEADERS</vt:lpstr>
      <vt:lpstr>FAULTS</vt:lpstr>
      <vt:lpstr>FAULT CODES</vt:lpstr>
      <vt:lpstr>SOAP API – DATA FLOW</vt:lpstr>
      <vt:lpstr>SOAP API – DATA FLOW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2019-05-16T04:52:56Z</dcterms:created>
  <dcterms:modified xsi:type="dcterms:W3CDTF">2019-05-18T20:10:01Z</dcterms:modified>
</cp:coreProperties>
</file>