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6"/>
  </p:notesMasterIdLst>
  <p:handoutMasterIdLst>
    <p:handoutMasterId r:id="rId17"/>
  </p:handoutMasterIdLst>
  <p:sldIdLst>
    <p:sldId id="267" r:id="rId5"/>
    <p:sldId id="283" r:id="rId6"/>
    <p:sldId id="269" r:id="rId7"/>
    <p:sldId id="276" r:id="rId8"/>
    <p:sldId id="277" r:id="rId9"/>
    <p:sldId id="278" r:id="rId10"/>
    <p:sldId id="279" r:id="rId11"/>
    <p:sldId id="280" r:id="rId12"/>
    <p:sldId id="281" r:id="rId13"/>
    <p:sldId id="282"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0C1F"/>
    <a:srgbClr val="903163"/>
    <a:srgbClr val="E1E1E1"/>
    <a:srgbClr val="AA2C71"/>
    <a:srgbClr val="A62C6F"/>
    <a:srgbClr val="F9E7F1"/>
    <a:srgbClr val="852359"/>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4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1B538F6-AC32-4C48-A241-2C319D94E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02BACE3-EC2D-4898-B64D-08C196DE61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4D88D5-0AB9-479B-891B-76FAA2CC9968}" type="datetimeFigureOut">
              <a:rPr lang="en-US" smtClean="0"/>
              <a:t>8/3/2019</a:t>
            </a:fld>
            <a:endParaRPr lang="en-US" dirty="0"/>
          </a:p>
        </p:txBody>
      </p:sp>
      <p:sp>
        <p:nvSpPr>
          <p:cNvPr id="4" name="Footer Placeholder 3">
            <a:extLst>
              <a:ext uri="{FF2B5EF4-FFF2-40B4-BE49-F238E27FC236}">
                <a16:creationId xmlns:a16="http://schemas.microsoft.com/office/drawing/2014/main" id="{AF7CC0CC-D9A9-4658-833D-7168A941E9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66B70F4-8768-4C94-98DC-BDBE0D5884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20114-DE68-48DB-98CA-3A246173CE7D}" type="slidenum">
              <a:rPr lang="en-US" smtClean="0"/>
              <a:t>‹#›</a:t>
            </a:fld>
            <a:endParaRPr lang="en-US" dirty="0"/>
          </a:p>
        </p:txBody>
      </p:sp>
    </p:spTree>
    <p:extLst>
      <p:ext uri="{BB962C8B-B14F-4D97-AF65-F5344CB8AC3E}">
        <p14:creationId xmlns:p14="http://schemas.microsoft.com/office/powerpoint/2010/main" val="3071631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395F94-0189-4A23-9895-35FA752439AB}" type="datetimeFigureOut">
              <a:rPr lang="en-US" smtClean="0"/>
              <a:t>8/3/2019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E1C88-3939-4832-BAAB-091D6FA96EB5}" type="slidenum">
              <a:rPr lang="en-US" smtClean="0"/>
              <a:t>‹#›</a:t>
            </a:fld>
            <a:endParaRPr lang="en-US" dirty="0"/>
          </a:p>
        </p:txBody>
      </p:sp>
    </p:spTree>
    <p:extLst>
      <p:ext uri="{BB962C8B-B14F-4D97-AF65-F5344CB8AC3E}">
        <p14:creationId xmlns:p14="http://schemas.microsoft.com/office/powerpoint/2010/main" val="1310500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464567" y="3085765"/>
            <a:ext cx="11262866" cy="3304800"/>
          </a:xfrm>
          <a:prstGeom prst="rect">
            <a:avLst/>
          </a:prstGeom>
          <a:gradFill flip="none" rotWithShape="1">
            <a:gsLst>
              <a:gs pos="100000">
                <a:schemeClr val="accent2"/>
              </a:gs>
              <a:gs pos="58000">
                <a:schemeClr val="accent2">
                  <a:lumMod val="7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99226" y="1020431"/>
            <a:ext cx="10993549" cy="1475013"/>
          </a:xfrm>
          <a:effectLst/>
        </p:spPr>
        <p:txBody>
          <a:bodyPr anchor="ctr" anchorCtr="0">
            <a:normAutofit/>
          </a:bodyPr>
          <a:lstStyle>
            <a:lvl1pPr algn="ctr">
              <a:defRPr sz="5400">
                <a:solidFill>
                  <a:schemeClr val="accent1"/>
                </a:solidFill>
              </a:defRPr>
            </a:lvl1pPr>
          </a:lstStyle>
          <a:p>
            <a:r>
              <a:rPr lang="en-US" noProof="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ctr">
              <a:buNone/>
              <a:defRPr sz="20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bg1"/>
                </a:solidFill>
              </a:defRPr>
            </a:lvl1pPr>
          </a:lstStyle>
          <a:p>
            <a:fld id="{77D86AA0-B889-4FC0-8908-A1A591CF11C0}" type="datetime8">
              <a:rPr lang="en-US" noProof="0" smtClean="0"/>
              <a:pPr/>
              <a:t>8/3/2019 19:42</a:t>
            </a:fld>
            <a:endParaRPr lang="en-US" noProof="0"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bg1"/>
                </a:solidFill>
              </a:defRPr>
            </a:lvl1pPr>
          </a:lstStyle>
          <a:p>
            <a:r>
              <a:rPr lang="en-US" noProof="0" dirty="0"/>
              <a:t>ADD A FOOTER</a:t>
            </a: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bg1"/>
                </a:solidFill>
              </a:defRPr>
            </a:lvl1pPr>
          </a:lstStyle>
          <a:p>
            <a:fld id="{C5C3056E-1632-4A65-A24F-3F10A1450A6E}" type="slidenum">
              <a:rPr lang="en-US" noProof="0" smtClean="0"/>
              <a:pPr/>
              <a:t>‹#›</a:t>
            </a:fld>
            <a:endParaRPr lang="en-US" noProof="0" dirty="0"/>
          </a:p>
        </p:txBody>
      </p:sp>
    </p:spTree>
    <p:extLst>
      <p:ext uri="{BB962C8B-B14F-4D97-AF65-F5344CB8AC3E}">
        <p14:creationId xmlns:p14="http://schemas.microsoft.com/office/powerpoint/2010/main" val="2168848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bwMode="white">
          <a:xfrm>
            <a:off x="447817" y="5141973"/>
            <a:ext cx="11298200" cy="1274702"/>
          </a:xfrm>
          <a:prstGeom prst="rect">
            <a:avLst/>
          </a:prstGeom>
          <a:gradFill flip="none" rotWithShape="1">
            <a:gsLst>
              <a:gs pos="100000">
                <a:schemeClr val="accent2"/>
              </a:gs>
              <a:gs pos="59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bg1"/>
                </a:solidFill>
              </a:defRPr>
            </a:lvl1pPr>
          </a:lstStyle>
          <a:p>
            <a:r>
              <a:rPr lang="en-US" noProof="0"/>
              <a:t>Click to edit Master title style</a:t>
            </a:r>
          </a:p>
        </p:txBody>
      </p:sp>
      <p:sp>
        <p:nvSpPr>
          <p:cNvPr id="3" name="Content Placeholder 2"/>
          <p:cNvSpPr>
            <a:spLocks noGrp="1"/>
          </p:cNvSpPr>
          <p:nvPr>
            <p:ph idx="1"/>
          </p:nvPr>
        </p:nvSpPr>
        <p:spPr>
          <a:xfrm>
            <a:off x="447816" y="601200"/>
            <a:ext cx="11292840" cy="4204800"/>
          </a:xfrm>
        </p:spPr>
        <p:txBody>
          <a:bodyPr anchor="t" anchorCtr="0">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599E538E-6783-48BF-9DAA-8D73DA1DF735}" type="datetime8">
              <a:rPr lang="en-US" noProof="0" smtClean="0"/>
              <a:pPr/>
              <a:t>8/3/2019 19:42</a:t>
            </a:fld>
            <a:endParaRPr lang="en-US" noProof="0" dirty="0"/>
          </a:p>
        </p:txBody>
      </p:sp>
      <p:sp>
        <p:nvSpPr>
          <p:cNvPr id="6" name="Footer Placeholder 5"/>
          <p:cNvSpPr>
            <a:spLocks noGrp="1"/>
          </p:cNvSpPr>
          <p:nvPr>
            <p:ph type="ftr" sz="quarter" idx="11"/>
          </p:nvPr>
        </p:nvSpPr>
        <p:spPr/>
        <p:txBody>
          <a:bodyPr/>
          <a:lstStyle>
            <a:lvl1pPr>
              <a:defRPr>
                <a:solidFill>
                  <a:schemeClr val="bg1"/>
                </a:solidFill>
              </a:defRPr>
            </a:lvl1pPr>
          </a:lstStyle>
          <a:p>
            <a:r>
              <a:rPr lang="en-US" noProof="0" dirty="0"/>
              <a:t>ADD A FOOTER</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C5C3056E-1632-4A65-A24F-3F10A1450A6E}" type="slidenum">
              <a:rPr lang="en-US" noProof="0" smtClean="0"/>
              <a:pPr/>
              <a:t>‹#›</a:t>
            </a:fld>
            <a:endParaRPr lang="en-US" noProof="0" dirty="0"/>
          </a:p>
        </p:txBody>
      </p:sp>
    </p:spTree>
    <p:extLst>
      <p:ext uri="{BB962C8B-B14F-4D97-AF65-F5344CB8AC3E}">
        <p14:creationId xmlns:p14="http://schemas.microsoft.com/office/powerpoint/2010/main" val="1416972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noProof="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6DE2CD03-0ACB-4458-BBFE-1F9AEE665C1A}" type="datetime8">
              <a:rPr lang="en-US" noProof="0" smtClean="0"/>
              <a:t>8/3/2019 19:42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C5C3056E-1632-4A65-A24F-3F10A1450A6E}" type="slidenum">
              <a:rPr lang="en-US" noProof="0" smtClean="0"/>
              <a:t>‹#›</a:t>
            </a:fld>
            <a:endParaRPr lang="en-US" noProof="0" dirty="0"/>
          </a:p>
        </p:txBody>
      </p:sp>
    </p:spTree>
    <p:extLst>
      <p:ext uri="{BB962C8B-B14F-4D97-AF65-F5344CB8AC3E}">
        <p14:creationId xmlns:p14="http://schemas.microsoft.com/office/powerpoint/2010/main" val="669210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C994CB-2BC6-164B-80D4-304B4CB6D8C3}"/>
              </a:ext>
            </a:extLst>
          </p:cNvPr>
          <p:cNvSpPr>
            <a:spLocks noChangeAspect="1"/>
          </p:cNvSpPr>
          <p:nvPr userDrawn="1"/>
        </p:nvSpPr>
        <p:spPr bwMode="white">
          <a:xfrm>
            <a:off x="445982"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4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581192" y="2180496"/>
            <a:ext cx="11029615" cy="367830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E20D11B3-3F18-4FD1-BAEF-D15CC2EE16C2}" type="datetime8">
              <a:rPr lang="en-US" noProof="0" smtClean="0"/>
              <a:t>8/3/2019 19:42</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558300" y="5956137"/>
            <a:ext cx="1052508" cy="365125"/>
          </a:xfrm>
        </p:spPr>
        <p:txBody>
          <a:bodyPr/>
          <a:lstStyle/>
          <a:p>
            <a:fld id="{C5C3056E-1632-4A65-A24F-3F10A1450A6E}" type="slidenum">
              <a:rPr lang="en-US" noProof="0" smtClean="0"/>
              <a:t>‹#›</a:t>
            </a:fld>
            <a:endParaRPr lang="en-US" noProof="0" dirty="0"/>
          </a:p>
        </p:txBody>
      </p:sp>
      <p:sp>
        <p:nvSpPr>
          <p:cNvPr id="9" name="Title 1">
            <a:extLst>
              <a:ext uri="{FF2B5EF4-FFF2-40B4-BE49-F238E27FC236}">
                <a16:creationId xmlns:a16="http://schemas.microsoft.com/office/drawing/2014/main" id="{B5BE0FDB-DB48-E242-8A1F-5B06F79B404A}"/>
              </a:ext>
            </a:extLst>
          </p:cNvPr>
          <p:cNvSpPr>
            <a:spLocks noGrp="1"/>
          </p:cNvSpPr>
          <p:nvPr>
            <p:ph type="title"/>
          </p:nvPr>
        </p:nvSpPr>
        <p:spPr>
          <a:xfrm>
            <a:off x="581193" y="729658"/>
            <a:ext cx="11029616" cy="988332"/>
          </a:xfrm>
        </p:spPr>
        <p:txBody>
          <a:bodyPr anchor="ctr" anchorCtr="0">
            <a:normAutofit/>
          </a:bodyPr>
          <a:lstStyle>
            <a:lvl1pPr algn="ctr">
              <a:defRPr sz="4000"/>
            </a:lvl1pPr>
          </a:lstStyle>
          <a:p>
            <a:r>
              <a:rPr lang="en-US" noProof="0"/>
              <a:t>Click to edit Master title style</a:t>
            </a:r>
          </a:p>
        </p:txBody>
      </p:sp>
    </p:spTree>
    <p:extLst>
      <p:ext uri="{BB962C8B-B14F-4D97-AF65-F5344CB8AC3E}">
        <p14:creationId xmlns:p14="http://schemas.microsoft.com/office/powerpoint/2010/main" val="2546653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mage and Caption">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5655714" cy="5244392"/>
          </a:xfrm>
          <a:prstGeom prst="rect">
            <a:avLst/>
          </a:prstGeom>
          <a:gradFill flip="none" rotWithShape="1">
            <a:gsLst>
              <a:gs pos="100000">
                <a:schemeClr val="accent2"/>
              </a:gs>
              <a:gs pos="65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295292" y="773724"/>
            <a:ext cx="5315516" cy="4958862"/>
          </a:xfrm>
        </p:spPr>
        <p:txBody>
          <a:bodyPr anchor="ctr" anchorCtr="0"/>
          <a:lstStyle>
            <a:lvl1pPr>
              <a:defRPr>
                <a:solidFill>
                  <a:schemeClr val="accent1"/>
                </a:solidFill>
              </a:defRPr>
            </a:lvl1pPr>
          </a:lstStyle>
          <a:p>
            <a:r>
              <a:rPr lang="en-US" noProof="0"/>
              <a:t>Click to edit Master title style</a:t>
            </a:r>
          </a:p>
        </p:txBody>
      </p:sp>
      <p:sp>
        <p:nvSpPr>
          <p:cNvPr id="3" name="Content Placeholder 2"/>
          <p:cNvSpPr>
            <a:spLocks noGrp="1"/>
          </p:cNvSpPr>
          <p:nvPr>
            <p:ph idx="1"/>
          </p:nvPr>
        </p:nvSpPr>
        <p:spPr>
          <a:xfrm>
            <a:off x="581192" y="773724"/>
            <a:ext cx="5388785" cy="495886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335304F6-55F4-45F8-BBB4-727BFFEADAA0}" type="datetime8">
              <a:rPr lang="en-US" noProof="0" smtClean="0"/>
              <a:t>8/3/2019 19:42</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558300" y="5956137"/>
            <a:ext cx="1052508" cy="365125"/>
          </a:xfrm>
        </p:spPr>
        <p:txBody>
          <a:bodyPr/>
          <a:lstStyle/>
          <a:p>
            <a:fld id="{C5C3056E-1632-4A65-A24F-3F10A1450A6E}" type="slidenum">
              <a:rPr lang="en-US" noProof="0" smtClean="0"/>
              <a:t>‹#›</a:t>
            </a:fld>
            <a:endParaRPr lang="en-US" noProof="0" dirty="0"/>
          </a:p>
        </p:txBody>
      </p:sp>
    </p:spTree>
    <p:extLst>
      <p:ext uri="{BB962C8B-B14F-4D97-AF65-F5344CB8AC3E}">
        <p14:creationId xmlns:p14="http://schemas.microsoft.com/office/powerpoint/2010/main" val="637820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bwMode="white">
          <a:xfrm>
            <a:off x="447817" y="5141974"/>
            <a:ext cx="11290860" cy="1258827"/>
          </a:xfrm>
          <a:prstGeom prst="rect">
            <a:avLst/>
          </a:prstGeom>
          <a:gradFill flip="none" rotWithShape="1">
            <a:gsLst>
              <a:gs pos="100000">
                <a:srgbClr val="903163"/>
              </a:gs>
              <a:gs pos="60000">
                <a:schemeClr val="accent1">
                  <a:lumMod val="95000"/>
                  <a:lumOff val="5000"/>
                </a:schemeClr>
              </a:gs>
              <a:gs pos="100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noProof="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3B20C59B-4134-42ED-BEFA-FCBF7FC8D035}" type="datetime8">
              <a:rPr lang="en-US" noProof="0" smtClean="0"/>
              <a:pPr/>
              <a:t>8/3/2019 19:42</a:t>
            </a:fld>
            <a:endParaRPr lang="en-US" noProof="0"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noProof="0" dirty="0"/>
              <a:t>ADD A FOOTER</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5C3056E-1632-4A65-A24F-3F10A1450A6E}" type="slidenum">
              <a:rPr lang="en-US" noProof="0" smtClean="0"/>
              <a:pPr/>
              <a:t>‹#›</a:t>
            </a:fld>
            <a:endParaRPr lang="en-US" noProof="0" dirty="0"/>
          </a:p>
        </p:txBody>
      </p:sp>
    </p:spTree>
    <p:extLst>
      <p:ext uri="{BB962C8B-B14F-4D97-AF65-F5344CB8AC3E}">
        <p14:creationId xmlns:p14="http://schemas.microsoft.com/office/powerpoint/2010/main" val="249244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bwMode="white">
          <a:xfrm>
            <a:off x="445982"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nchor="ctr" anchorCtr="0">
            <a:normAutofit/>
          </a:bodyPr>
          <a:lstStyle>
            <a:lvl1pPr algn="ctr">
              <a:defRPr sz="4000"/>
            </a:lvl1pPr>
          </a:lstStyle>
          <a:p>
            <a:r>
              <a:rPr lang="en-US" noProof="0"/>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CF0AE2A5-5D3B-4ECC-9A5D-868F6C887DEE}" type="datetime8">
              <a:rPr lang="en-US" noProof="0" smtClean="0"/>
              <a:t>8/3/2019 19:42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C5C3056E-1632-4A65-A24F-3F10A1450A6E}" type="slidenum">
              <a:rPr lang="en-US" noProof="0" smtClean="0"/>
              <a:t>‹#›</a:t>
            </a:fld>
            <a:endParaRPr lang="en-US" noProof="0" dirty="0"/>
          </a:p>
        </p:txBody>
      </p:sp>
    </p:spTree>
    <p:extLst>
      <p:ext uri="{BB962C8B-B14F-4D97-AF65-F5344CB8AC3E}">
        <p14:creationId xmlns:p14="http://schemas.microsoft.com/office/powerpoint/2010/main" val="423696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p:nvSpPr>
          <p:cNvPr id="11" name="Rectangle 10"/>
          <p:cNvSpPr>
            <a:spLocks noChangeAspect="1"/>
          </p:cNvSpPr>
          <p:nvPr/>
        </p:nvSpPr>
        <p:spPr bwMode="white">
          <a:xfrm>
            <a:off x="445982"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nchor="ctr" anchorCtr="0">
            <a:normAutofit/>
          </a:bodyPr>
          <a:lstStyle>
            <a:lvl1pPr algn="ctr">
              <a:defRPr sz="4000"/>
            </a:lvl1pPr>
          </a:lstStyle>
          <a:p>
            <a:r>
              <a:rPr lang="en-US" noProof="0"/>
              <a:t>Click to edit Master title style</a:t>
            </a:r>
          </a:p>
        </p:txBody>
      </p:sp>
      <p:sp>
        <p:nvSpPr>
          <p:cNvPr id="3" name="Text Placeholder 2"/>
          <p:cNvSpPr>
            <a:spLocks noGrp="1"/>
          </p:cNvSpPr>
          <p:nvPr>
            <p:ph type="body" idx="1"/>
          </p:nvPr>
        </p:nvSpPr>
        <p:spPr>
          <a:xfrm>
            <a:off x="677396" y="2023139"/>
            <a:ext cx="3198328" cy="536005"/>
          </a:xfrm>
        </p:spPr>
        <p:txBody>
          <a:bodyPr anchor="ctr" anchorCtr="0">
            <a:noAutofit/>
          </a:bodyPr>
          <a:lstStyle>
            <a:lvl1pPr marL="0" indent="0" algn="ctr">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581194" y="2714624"/>
            <a:ext cx="3378403" cy="3194051"/>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lvl1pPr>
              <a:defRPr>
                <a:solidFill>
                  <a:srgbClr val="903163"/>
                </a:solidFill>
              </a:defRPr>
            </a:lvl1pPr>
          </a:lstStyle>
          <a:p>
            <a:fld id="{4551DAFA-20BD-4111-8F90-24432E23573D}" type="datetime8">
              <a:rPr lang="en-US" noProof="0" smtClean="0"/>
              <a:pPr/>
              <a:t>8/3/2019 19:42</a:t>
            </a:fld>
            <a:endParaRPr lang="en-US" noProof="0" dirty="0"/>
          </a:p>
        </p:txBody>
      </p:sp>
      <p:sp>
        <p:nvSpPr>
          <p:cNvPr id="8" name="Footer Placeholder 7"/>
          <p:cNvSpPr>
            <a:spLocks noGrp="1"/>
          </p:cNvSpPr>
          <p:nvPr>
            <p:ph type="ftr" sz="quarter" idx="11"/>
          </p:nvPr>
        </p:nvSpPr>
        <p:spPr>
          <a:xfrm>
            <a:off x="581192" y="5951811"/>
            <a:ext cx="6917210" cy="365125"/>
          </a:xfrm>
        </p:spPr>
        <p:txBody>
          <a:bodyPr/>
          <a:lstStyle>
            <a:lvl1pPr>
              <a:defRPr>
                <a:solidFill>
                  <a:srgbClr val="903163"/>
                </a:solidFill>
              </a:defRPr>
            </a:lvl1pPr>
          </a:lstStyle>
          <a:p>
            <a:r>
              <a:rPr lang="en-US" noProof="0" dirty="0"/>
              <a:t>ADD A FOOTER</a:t>
            </a:r>
          </a:p>
        </p:txBody>
      </p:sp>
      <p:sp>
        <p:nvSpPr>
          <p:cNvPr id="23" name="Content Placeholder 3">
            <a:extLst>
              <a:ext uri="{FF2B5EF4-FFF2-40B4-BE49-F238E27FC236}">
                <a16:creationId xmlns:a16="http://schemas.microsoft.com/office/drawing/2014/main" id="{6D289ABA-BA71-41AF-AA30-58CB8F426F6C}"/>
              </a:ext>
            </a:extLst>
          </p:cNvPr>
          <p:cNvSpPr>
            <a:spLocks noGrp="1"/>
          </p:cNvSpPr>
          <p:nvPr>
            <p:ph sz="half" idx="15"/>
          </p:nvPr>
        </p:nvSpPr>
        <p:spPr>
          <a:xfrm>
            <a:off x="8145430" y="2714624"/>
            <a:ext cx="3378403" cy="3194051"/>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Slide Number Placeholder 8"/>
          <p:cNvSpPr>
            <a:spLocks noGrp="1"/>
          </p:cNvSpPr>
          <p:nvPr>
            <p:ph type="sldNum" sz="quarter" idx="12"/>
          </p:nvPr>
        </p:nvSpPr>
        <p:spPr/>
        <p:txBody>
          <a:bodyPr/>
          <a:lstStyle>
            <a:lvl1pPr>
              <a:defRPr>
                <a:solidFill>
                  <a:srgbClr val="903163"/>
                </a:solidFill>
              </a:defRPr>
            </a:lvl1pPr>
          </a:lstStyle>
          <a:p>
            <a:fld id="{C5C3056E-1632-4A65-A24F-3F10A1450A6E}" type="slidenum">
              <a:rPr lang="en-US" noProof="0" smtClean="0"/>
              <a:pPr/>
              <a:t>‹#›</a:t>
            </a:fld>
            <a:endParaRPr lang="en-US" noProof="0" dirty="0"/>
          </a:p>
        </p:txBody>
      </p:sp>
      <p:sp>
        <p:nvSpPr>
          <p:cNvPr id="22" name="Content Placeholder 3">
            <a:extLst>
              <a:ext uri="{FF2B5EF4-FFF2-40B4-BE49-F238E27FC236}">
                <a16:creationId xmlns:a16="http://schemas.microsoft.com/office/drawing/2014/main" id="{C06DFC81-3912-4844-B25C-E1D7CBCD80A0}"/>
              </a:ext>
            </a:extLst>
          </p:cNvPr>
          <p:cNvSpPr>
            <a:spLocks noGrp="1"/>
          </p:cNvSpPr>
          <p:nvPr>
            <p:ph sz="half" idx="14"/>
          </p:nvPr>
        </p:nvSpPr>
        <p:spPr>
          <a:xfrm>
            <a:off x="4400414" y="2714624"/>
            <a:ext cx="3378403" cy="3194051"/>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Text Placeholder 2">
            <a:extLst>
              <a:ext uri="{FF2B5EF4-FFF2-40B4-BE49-F238E27FC236}">
                <a16:creationId xmlns:a16="http://schemas.microsoft.com/office/drawing/2014/main" id="{11556C46-FD2A-4916-B30C-DB066CAEA471}"/>
              </a:ext>
            </a:extLst>
          </p:cNvPr>
          <p:cNvSpPr>
            <a:spLocks noGrp="1"/>
          </p:cNvSpPr>
          <p:nvPr>
            <p:ph type="body" idx="16"/>
          </p:nvPr>
        </p:nvSpPr>
        <p:spPr>
          <a:xfrm>
            <a:off x="8241852" y="2023139"/>
            <a:ext cx="3198328" cy="536005"/>
          </a:xfrm>
        </p:spPr>
        <p:txBody>
          <a:bodyPr anchor="ctr" anchorCtr="0">
            <a:noAutofit/>
          </a:bodyPr>
          <a:lstStyle>
            <a:lvl1pPr marL="0" indent="0" algn="ctr">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19" name="Straight Connector 18">
            <a:extLst>
              <a:ext uri="{FF2B5EF4-FFF2-40B4-BE49-F238E27FC236}">
                <a16:creationId xmlns:a16="http://schemas.microsoft.com/office/drawing/2014/main" id="{E2328988-0888-4C1A-8F73-17D455B6F882}"/>
              </a:ext>
              <a:ext uri="{C183D7F6-B498-43B3-948B-1728B52AA6E4}">
                <adec:decorative xmlns:adec="http://schemas.microsoft.com/office/drawing/2017/decorative" val="1"/>
              </a:ext>
            </a:extLst>
          </p:cNvPr>
          <p:cNvCxnSpPr>
            <a:cxnSpLocks/>
          </p:cNvCxnSpPr>
          <p:nvPr userDrawn="1"/>
        </p:nvCxnSpPr>
        <p:spPr>
          <a:xfrm>
            <a:off x="4180115" y="2714625"/>
            <a:ext cx="0" cy="3194051"/>
          </a:xfrm>
          <a:prstGeom prst="line">
            <a:avLst/>
          </a:prstGeom>
          <a:ln>
            <a:solidFill>
              <a:schemeClr val="accent1"/>
            </a:solidFill>
          </a:ln>
        </p:spPr>
        <p:style>
          <a:lnRef idx="2">
            <a:schemeClr val="accent4"/>
          </a:lnRef>
          <a:fillRef idx="0">
            <a:schemeClr val="accent4"/>
          </a:fillRef>
          <a:effectRef idx="1">
            <a:schemeClr val="accent4"/>
          </a:effectRef>
          <a:fontRef idx="minor">
            <a:schemeClr val="tx1"/>
          </a:fontRef>
        </p:style>
      </p:cxnSp>
      <p:cxnSp>
        <p:nvCxnSpPr>
          <p:cNvPr id="20" name="Straight Connector 19">
            <a:extLst>
              <a:ext uri="{FF2B5EF4-FFF2-40B4-BE49-F238E27FC236}">
                <a16:creationId xmlns:a16="http://schemas.microsoft.com/office/drawing/2014/main" id="{D81892BA-72AB-4029-BF58-4D6F90C43628}"/>
              </a:ext>
              <a:ext uri="{C183D7F6-B498-43B3-948B-1728B52AA6E4}">
                <adec:decorative xmlns:adec="http://schemas.microsoft.com/office/drawing/2017/decorative" val="1"/>
              </a:ext>
            </a:extLst>
          </p:cNvPr>
          <p:cNvCxnSpPr>
            <a:cxnSpLocks/>
          </p:cNvCxnSpPr>
          <p:nvPr userDrawn="1"/>
        </p:nvCxnSpPr>
        <p:spPr>
          <a:xfrm>
            <a:off x="7962123" y="2714625"/>
            <a:ext cx="0" cy="3194051"/>
          </a:xfrm>
          <a:prstGeom prst="line">
            <a:avLst/>
          </a:prstGeom>
          <a:ln>
            <a:solidFill>
              <a:schemeClr val="accent1"/>
            </a:solidFill>
          </a:ln>
        </p:spPr>
        <p:style>
          <a:lnRef idx="2">
            <a:schemeClr val="accent4"/>
          </a:lnRef>
          <a:fillRef idx="0">
            <a:schemeClr val="accent4"/>
          </a:fillRef>
          <a:effectRef idx="1">
            <a:schemeClr val="accent4"/>
          </a:effectRef>
          <a:fontRef idx="minor">
            <a:schemeClr val="tx1"/>
          </a:fontRef>
        </p:style>
      </p:cxnSp>
      <p:sp>
        <p:nvSpPr>
          <p:cNvPr id="21" name="Text Placeholder 2">
            <a:extLst>
              <a:ext uri="{FF2B5EF4-FFF2-40B4-BE49-F238E27FC236}">
                <a16:creationId xmlns:a16="http://schemas.microsoft.com/office/drawing/2014/main" id="{8E232301-6803-418F-8637-ABBAC64416DA}"/>
              </a:ext>
            </a:extLst>
          </p:cNvPr>
          <p:cNvSpPr>
            <a:spLocks noGrp="1"/>
          </p:cNvSpPr>
          <p:nvPr>
            <p:ph type="body" idx="13"/>
          </p:nvPr>
        </p:nvSpPr>
        <p:spPr>
          <a:xfrm>
            <a:off x="4496836" y="2023139"/>
            <a:ext cx="3198328" cy="536005"/>
          </a:xfrm>
        </p:spPr>
        <p:txBody>
          <a:bodyPr anchor="ctr" anchorCtr="0">
            <a:noAutofit/>
          </a:bodyPr>
          <a:lstStyle>
            <a:lvl1pPr marL="0" indent="0" algn="ctr">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Tree>
    <p:extLst>
      <p:ext uri="{BB962C8B-B14F-4D97-AF65-F5344CB8AC3E}">
        <p14:creationId xmlns:p14="http://schemas.microsoft.com/office/powerpoint/2010/main" val="571190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bwMode="white">
          <a:xfrm>
            <a:off x="445982"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nchor="ctr" anchorCtr="0">
            <a:normAutofit/>
          </a:bodyPr>
          <a:lstStyle>
            <a:lvl1pPr algn="ctr">
              <a:defRPr sz="4000"/>
            </a:lvl1pPr>
          </a:lstStyle>
          <a:p>
            <a:r>
              <a:rPr lang="en-US" noProof="0"/>
              <a:t>Click to edit Master title style</a:t>
            </a:r>
          </a:p>
        </p:txBody>
      </p:sp>
      <p:sp>
        <p:nvSpPr>
          <p:cNvPr id="3" name="Text Placeholder 2"/>
          <p:cNvSpPr>
            <a:spLocks noGrp="1"/>
          </p:cNvSpPr>
          <p:nvPr>
            <p:ph type="body" idx="1"/>
          </p:nvPr>
        </p:nvSpPr>
        <p:spPr>
          <a:xfrm>
            <a:off x="581193" y="2250892"/>
            <a:ext cx="5393102" cy="536005"/>
          </a:xfrm>
        </p:spPr>
        <p:txBody>
          <a:bodyPr anchor="b">
            <a:noAutofit/>
          </a:bodyPr>
          <a:lstStyle>
            <a:lvl1pPr marL="0" indent="0">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17707" y="2250892"/>
            <a:ext cx="5393102" cy="553373"/>
          </a:xfrm>
        </p:spPr>
        <p:txBody>
          <a:bodyPr anchor="b">
            <a:noAutofit/>
          </a:bodyPr>
          <a:lstStyle>
            <a:lvl1pPr marL="0" indent="0">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lvl1pPr>
              <a:defRPr>
                <a:solidFill>
                  <a:srgbClr val="903163"/>
                </a:solidFill>
              </a:defRPr>
            </a:lvl1pPr>
          </a:lstStyle>
          <a:p>
            <a:fld id="{4551DAFA-20BD-4111-8F90-24432E23573D}" type="datetime8">
              <a:rPr lang="en-US" noProof="0" smtClean="0"/>
              <a:pPr/>
              <a:t>8/3/2019 19:42</a:t>
            </a:fld>
            <a:endParaRPr lang="en-US" noProof="0" dirty="0"/>
          </a:p>
        </p:txBody>
      </p:sp>
      <p:sp>
        <p:nvSpPr>
          <p:cNvPr id="8" name="Footer Placeholder 7"/>
          <p:cNvSpPr>
            <a:spLocks noGrp="1"/>
          </p:cNvSpPr>
          <p:nvPr>
            <p:ph type="ftr" sz="quarter" idx="11"/>
          </p:nvPr>
        </p:nvSpPr>
        <p:spPr/>
        <p:txBody>
          <a:bodyPr/>
          <a:lstStyle>
            <a:lvl1pPr>
              <a:defRPr>
                <a:solidFill>
                  <a:srgbClr val="903163"/>
                </a:solidFill>
              </a:defRPr>
            </a:lvl1pPr>
          </a:lstStyle>
          <a:p>
            <a:r>
              <a:rPr lang="en-US" noProof="0" dirty="0"/>
              <a:t>ADD A FOOTER</a:t>
            </a:r>
          </a:p>
        </p:txBody>
      </p:sp>
      <p:sp>
        <p:nvSpPr>
          <p:cNvPr id="9" name="Slide Number Placeholder 8"/>
          <p:cNvSpPr>
            <a:spLocks noGrp="1"/>
          </p:cNvSpPr>
          <p:nvPr>
            <p:ph type="sldNum" sz="quarter" idx="12"/>
          </p:nvPr>
        </p:nvSpPr>
        <p:spPr/>
        <p:txBody>
          <a:bodyPr/>
          <a:lstStyle>
            <a:lvl1pPr>
              <a:defRPr>
                <a:solidFill>
                  <a:srgbClr val="903163"/>
                </a:solidFill>
              </a:defRPr>
            </a:lvl1pPr>
          </a:lstStyle>
          <a:p>
            <a:fld id="{C5C3056E-1632-4A65-A24F-3F10A1450A6E}" type="slidenum">
              <a:rPr lang="en-US" noProof="0" smtClean="0"/>
              <a:pPr/>
              <a:t>‹#›</a:t>
            </a:fld>
            <a:endParaRPr lang="en-US" noProof="0" dirty="0"/>
          </a:p>
        </p:txBody>
      </p:sp>
    </p:spTree>
    <p:extLst>
      <p:ext uri="{BB962C8B-B14F-4D97-AF65-F5344CB8AC3E}">
        <p14:creationId xmlns:p14="http://schemas.microsoft.com/office/powerpoint/2010/main" val="2416690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p:cNvSpPr>
            <a:spLocks noChangeAspect="1"/>
          </p:cNvSpPr>
          <p:nvPr/>
        </p:nvSpPr>
        <p:spPr bwMode="white">
          <a:xfrm>
            <a:off x="440683"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Date Placeholder 2"/>
          <p:cNvSpPr>
            <a:spLocks noGrp="1"/>
          </p:cNvSpPr>
          <p:nvPr>
            <p:ph type="dt" sz="half" idx="10"/>
          </p:nvPr>
        </p:nvSpPr>
        <p:spPr/>
        <p:txBody>
          <a:bodyPr/>
          <a:lstStyle/>
          <a:p>
            <a:fld id="{357A1812-3FD3-44A5-B738-8F3425664C1B}" type="datetime8">
              <a:rPr lang="en-US" noProof="0" smtClean="0"/>
              <a:t>8/3/2019 19:42</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C5C3056E-1632-4A65-A24F-3F10A1450A6E}" type="slidenum">
              <a:rPr lang="en-US" noProof="0" smtClean="0"/>
              <a:t>‹#›</a:t>
            </a:fld>
            <a:endParaRPr lang="en-US" noProof="0" dirty="0"/>
          </a:p>
        </p:txBody>
      </p:sp>
      <p:sp>
        <p:nvSpPr>
          <p:cNvPr id="9" name="Title 1">
            <a:extLst>
              <a:ext uri="{FF2B5EF4-FFF2-40B4-BE49-F238E27FC236}">
                <a16:creationId xmlns:a16="http://schemas.microsoft.com/office/drawing/2014/main" id="{5CEC16FA-81A4-6F41-9FCE-6262A4533E5C}"/>
              </a:ext>
            </a:extLst>
          </p:cNvPr>
          <p:cNvSpPr>
            <a:spLocks noGrp="1"/>
          </p:cNvSpPr>
          <p:nvPr>
            <p:ph type="title"/>
          </p:nvPr>
        </p:nvSpPr>
        <p:spPr>
          <a:xfrm>
            <a:off x="581193" y="729658"/>
            <a:ext cx="11029616" cy="988332"/>
          </a:xfrm>
        </p:spPr>
        <p:txBody>
          <a:bodyPr anchor="ctr" anchorCtr="0">
            <a:normAutofit/>
          </a:bodyPr>
          <a:lstStyle>
            <a:lvl1pPr algn="ctr">
              <a:defRPr sz="4000"/>
            </a:lvl1pPr>
          </a:lstStyle>
          <a:p>
            <a:r>
              <a:rPr lang="en-US" noProof="0"/>
              <a:t>Click to edit Master title style</a:t>
            </a:r>
          </a:p>
        </p:txBody>
      </p:sp>
    </p:spTree>
    <p:extLst>
      <p:ext uri="{BB962C8B-B14F-4D97-AF65-F5344CB8AC3E}">
        <p14:creationId xmlns:p14="http://schemas.microsoft.com/office/powerpoint/2010/main" val="1545445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rgbClr val="903163"/>
                </a:solidFill>
              </a:defRPr>
            </a:lvl1pPr>
          </a:lstStyle>
          <a:p>
            <a:fld id="{E2E361C1-C0E3-47DF-8509-372F2F8B74E4}" type="datetime8">
              <a:rPr lang="en-US" noProof="0" smtClean="0"/>
              <a:pPr/>
              <a:t>8/3/2019 19:42</a:t>
            </a:fld>
            <a:endParaRPr lang="en-US" noProof="0" dirty="0"/>
          </a:p>
        </p:txBody>
      </p:sp>
      <p:sp>
        <p:nvSpPr>
          <p:cNvPr id="3" name="Footer Placeholder 2"/>
          <p:cNvSpPr>
            <a:spLocks noGrp="1"/>
          </p:cNvSpPr>
          <p:nvPr>
            <p:ph type="ftr" sz="quarter" idx="11"/>
          </p:nvPr>
        </p:nvSpPr>
        <p:spPr/>
        <p:txBody>
          <a:bodyPr/>
          <a:lstStyle>
            <a:lvl1pPr>
              <a:defRPr>
                <a:solidFill>
                  <a:srgbClr val="903163"/>
                </a:solidFill>
              </a:defRPr>
            </a:lvl1pPr>
          </a:lstStyle>
          <a:p>
            <a:r>
              <a:rPr lang="en-US" noProof="0" dirty="0"/>
              <a:t>ADD A FOOTER</a:t>
            </a:r>
          </a:p>
        </p:txBody>
      </p:sp>
      <p:sp>
        <p:nvSpPr>
          <p:cNvPr id="4" name="Slide Number Placeholder 3"/>
          <p:cNvSpPr>
            <a:spLocks noGrp="1"/>
          </p:cNvSpPr>
          <p:nvPr>
            <p:ph type="sldNum" sz="quarter" idx="12"/>
          </p:nvPr>
        </p:nvSpPr>
        <p:spPr/>
        <p:txBody>
          <a:bodyPr/>
          <a:lstStyle>
            <a:lvl1pPr>
              <a:defRPr>
                <a:solidFill>
                  <a:srgbClr val="903163"/>
                </a:solidFill>
              </a:defRPr>
            </a:lvl1pPr>
          </a:lstStyle>
          <a:p>
            <a:fld id="{C5C3056E-1632-4A65-A24F-3F10A1450A6E}" type="slidenum">
              <a:rPr lang="en-US" noProof="0" smtClean="0"/>
              <a:pPr/>
              <a:t>‹#›</a:t>
            </a:fld>
            <a:endParaRPr lang="en-US" noProof="0" dirty="0"/>
          </a:p>
        </p:txBody>
      </p:sp>
      <p:sp>
        <p:nvSpPr>
          <p:cNvPr id="5" name="Title 4">
            <a:extLst>
              <a:ext uri="{FF2B5EF4-FFF2-40B4-BE49-F238E27FC236}">
                <a16:creationId xmlns:a16="http://schemas.microsoft.com/office/drawing/2014/main" id="{DFBB0525-CFF9-4A39-B5EA-579253994F60}"/>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Tree>
    <p:extLst>
      <p:ext uri="{BB962C8B-B14F-4D97-AF65-F5344CB8AC3E}">
        <p14:creationId xmlns:p14="http://schemas.microsoft.com/office/powerpoint/2010/main" val="785869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gradFill flip="none" rotWithShape="1">
          <a:gsLst>
            <a:gs pos="0">
              <a:schemeClr val="bg1">
                <a:tint val="90000"/>
                <a:lumMod val="110000"/>
              </a:schemeClr>
            </a:gs>
            <a:gs pos="100000">
              <a:schemeClr val="accent4">
                <a:lumMod val="60000"/>
                <a:lumOff val="40000"/>
              </a:schemeClr>
            </a:gs>
          </a:gsLst>
          <a:path path="circle">
            <a:fillToRect l="50000" t="50000" r="100000" b="10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E4BA81B-A36E-46D5-918F-749D311F4B4A}" type="datetime8">
              <a:rPr lang="en-US" noProof="0" smtClean="0"/>
              <a:t>8/3/2019 19:42</a:t>
            </a:fld>
            <a:endParaRPr lang="en-US" noProof="0"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noProof="0" dirty="0"/>
              <a:t>ADD A FOOTER</a:t>
            </a: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5C3056E-1632-4A65-A24F-3F10A1450A6E}" type="slidenum">
              <a:rPr lang="en-US" noProof="0" smtClean="0"/>
              <a:t>‹#›</a:t>
            </a:fld>
            <a:endParaRPr lang="en-US" noProof="0"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707312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73" r:id="rId7"/>
    <p:sldLayoutId id="2147483666" r:id="rId8"/>
    <p:sldLayoutId id="2147483667" r:id="rId9"/>
    <p:sldLayoutId id="2147483668" r:id="rId10"/>
    <p:sldLayoutId id="2147483669"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o.microsoft.com/fwlink/?linkid=2007348"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72000">
              <a:srgbClr val="D7DADD">
                <a:lumMod val="100000"/>
              </a:srgbClr>
            </a:gs>
            <a:gs pos="0">
              <a:schemeClr val="bg1">
                <a:tint val="90000"/>
                <a:lumMod val="110000"/>
              </a:schemeClr>
            </a:gs>
            <a:gs pos="100000">
              <a:schemeClr val="accent4">
                <a:lumMod val="60000"/>
                <a:lumOff val="40000"/>
              </a:schemeClr>
            </a:gs>
          </a:gsLst>
          <a:path path="circle">
            <a:fillToRect l="50000" t="50000" r="100000" b="10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D9A79-347B-40E3-8B58-D462A5754F7E}"/>
              </a:ext>
            </a:extLst>
          </p:cNvPr>
          <p:cNvSpPr>
            <a:spLocks noGrp="1"/>
          </p:cNvSpPr>
          <p:nvPr>
            <p:ph type="ctrTitle"/>
          </p:nvPr>
        </p:nvSpPr>
        <p:spPr/>
        <p:txBody>
          <a:bodyPr>
            <a:normAutofit/>
          </a:bodyPr>
          <a:lstStyle/>
          <a:p>
            <a:r>
              <a:rPr lang="en-US" b="1" dirty="0"/>
              <a:t>Continuous Integration</a:t>
            </a:r>
            <a:endParaRPr lang="en-US" dirty="0"/>
          </a:p>
        </p:txBody>
      </p:sp>
      <p:sp>
        <p:nvSpPr>
          <p:cNvPr id="3" name="Subtitle 2">
            <a:extLst>
              <a:ext uri="{FF2B5EF4-FFF2-40B4-BE49-F238E27FC236}">
                <a16:creationId xmlns:a16="http://schemas.microsoft.com/office/drawing/2014/main" id="{1F8BD53D-9C3A-4AB0-B427-31C33F692FB6}"/>
              </a:ext>
            </a:extLst>
          </p:cNvPr>
          <p:cNvSpPr>
            <a:spLocks noGrp="1"/>
          </p:cNvSpPr>
          <p:nvPr>
            <p:ph type="subTitle" idx="1"/>
          </p:nvPr>
        </p:nvSpPr>
        <p:spPr>
          <a:xfrm>
            <a:off x="581194" y="4197927"/>
            <a:ext cx="10993546" cy="2192486"/>
          </a:xfrm>
        </p:spPr>
        <p:txBody>
          <a:bodyPr>
            <a:normAutofit/>
          </a:bodyPr>
          <a:lstStyle/>
          <a:p>
            <a:r>
              <a:rPr lang="en-US" dirty="0">
                <a:solidFill>
                  <a:schemeClr val="bg1"/>
                </a:solidFill>
              </a:rPr>
              <a:t>Jason Sullenger</a:t>
            </a:r>
          </a:p>
          <a:p>
            <a:r>
              <a:rPr lang="en-US" dirty="0">
                <a:solidFill>
                  <a:schemeClr val="bg1"/>
                </a:solidFill>
              </a:rPr>
              <a:t>03 August 2019</a:t>
            </a:r>
          </a:p>
          <a:p>
            <a:r>
              <a:rPr lang="en-US" dirty="0">
                <a:solidFill>
                  <a:schemeClr val="bg1"/>
                </a:solidFill>
              </a:rPr>
              <a:t>WEB-430 DevOps</a:t>
            </a:r>
          </a:p>
          <a:p>
            <a:endParaRPr lang="en-US" dirty="0"/>
          </a:p>
        </p:txBody>
      </p:sp>
    </p:spTree>
    <p:extLst>
      <p:ext uri="{BB962C8B-B14F-4D97-AF65-F5344CB8AC3E}">
        <p14:creationId xmlns:p14="http://schemas.microsoft.com/office/powerpoint/2010/main" val="4214961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E8272A-1FFE-4D52-A421-308F349BC11D}"/>
              </a:ext>
            </a:extLst>
          </p:cNvPr>
          <p:cNvSpPr>
            <a:spLocks noGrp="1"/>
          </p:cNvSpPr>
          <p:nvPr>
            <p:ph idx="1"/>
          </p:nvPr>
        </p:nvSpPr>
        <p:spPr/>
        <p:txBody>
          <a:bodyPr/>
          <a:lstStyle/>
          <a:p>
            <a:r>
              <a:rPr lang="en-US" dirty="0"/>
              <a:t>CI - Frequent code pushes which are then tested for viability to be released</a:t>
            </a:r>
          </a:p>
          <a:p>
            <a:r>
              <a:rPr lang="en-US" dirty="0"/>
              <a:t>CD - The production release of code after testing</a:t>
            </a:r>
          </a:p>
          <a:p>
            <a:pPr lvl="1"/>
            <a:r>
              <a:rPr lang="en-US" dirty="0"/>
              <a:t>If the build is good, release it</a:t>
            </a:r>
          </a:p>
          <a:p>
            <a:r>
              <a:rPr lang="en-US" dirty="0"/>
              <a:t>Utilizing both processes promotes quick and efficient bug fixes but also allows these new features to go live more quickly.</a:t>
            </a:r>
          </a:p>
          <a:p>
            <a:r>
              <a:rPr lang="en-US" dirty="0"/>
              <a:t>Lower risk - Less time spent on bugs, frees up the dev teams sooner</a:t>
            </a:r>
          </a:p>
          <a:p>
            <a:r>
              <a:rPr lang="en-US" dirty="0"/>
              <a:t>“This allows for greater collaboration between ops and delivery, fueling real change in your organization, and turning your release process into a business advantage.” (</a:t>
            </a:r>
            <a:r>
              <a:rPr lang="en-US" dirty="0" err="1"/>
              <a:t>ThoughtWorks</a:t>
            </a:r>
            <a:r>
              <a:rPr lang="en-US" dirty="0"/>
              <a:t>)</a:t>
            </a:r>
            <a:br>
              <a:rPr lang="en-US" dirty="0"/>
            </a:br>
            <a:endParaRPr lang="en-US" dirty="0"/>
          </a:p>
        </p:txBody>
      </p:sp>
      <p:sp>
        <p:nvSpPr>
          <p:cNvPr id="3" name="Title 2">
            <a:extLst>
              <a:ext uri="{FF2B5EF4-FFF2-40B4-BE49-F238E27FC236}">
                <a16:creationId xmlns:a16="http://schemas.microsoft.com/office/drawing/2014/main" id="{0792E9B4-6CDB-4447-82F5-C9E1E033A472}"/>
              </a:ext>
            </a:extLst>
          </p:cNvPr>
          <p:cNvSpPr>
            <a:spLocks noGrp="1"/>
          </p:cNvSpPr>
          <p:nvPr>
            <p:ph type="title"/>
          </p:nvPr>
        </p:nvSpPr>
        <p:spPr/>
        <p:txBody>
          <a:bodyPr>
            <a:normAutofit fontScale="90000"/>
          </a:bodyPr>
          <a:lstStyle/>
          <a:p>
            <a:r>
              <a:rPr lang="en-US" dirty="0"/>
              <a:t>Continuous Integration with Continuous Deployment</a:t>
            </a:r>
          </a:p>
        </p:txBody>
      </p:sp>
    </p:spTree>
    <p:extLst>
      <p:ext uri="{BB962C8B-B14F-4D97-AF65-F5344CB8AC3E}">
        <p14:creationId xmlns:p14="http://schemas.microsoft.com/office/powerpoint/2010/main" val="4001050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100000">
              <a:schemeClr val="tx1">
                <a:alpha val="90000"/>
              </a:schemeClr>
            </a:gs>
            <a:gs pos="100000">
              <a:schemeClr val="tx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Title 3" descr="title">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Works Cited</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1547813" y="2459503"/>
            <a:ext cx="9096374" cy="2680507"/>
          </a:xfrm>
          <a:prstGeom prst="rect">
            <a:avLst/>
          </a:prstGeom>
        </p:spPr>
        <p:txBody>
          <a:bodyPr wrap="square" rtlCol="0">
            <a:noAutofit/>
          </a:bodyPr>
          <a:lstStyle/>
          <a:p>
            <a:r>
              <a:rPr lang="en-US" dirty="0">
                <a:solidFill>
                  <a:schemeClr val="bg1"/>
                </a:solidFill>
              </a:rPr>
              <a:t>Amazon Web Services. (n.d.). What is Continuous Integration? Retrieved from</a:t>
            </a:r>
          </a:p>
          <a:p>
            <a:r>
              <a:rPr lang="en-US" dirty="0">
                <a:solidFill>
                  <a:schemeClr val="bg1"/>
                </a:solidFill>
              </a:rPr>
              <a:t>	https://aws.amazon.com/devops/continuous-integration/</a:t>
            </a:r>
          </a:p>
          <a:p>
            <a:endParaRPr lang="en-US" dirty="0">
              <a:solidFill>
                <a:schemeClr val="bg1"/>
              </a:solidFill>
            </a:endParaRPr>
          </a:p>
          <a:p>
            <a:r>
              <a:rPr lang="en-US" dirty="0" err="1">
                <a:solidFill>
                  <a:schemeClr val="bg1"/>
                </a:solidFill>
              </a:rPr>
              <a:t>Guckenheimer</a:t>
            </a:r>
            <a:r>
              <a:rPr lang="en-US" dirty="0">
                <a:solidFill>
                  <a:schemeClr val="bg1"/>
                </a:solidFill>
              </a:rPr>
              <a:t>, S. (2017, April 03). What is Continuous Integration? Retrieved from</a:t>
            </a:r>
          </a:p>
          <a:p>
            <a:r>
              <a:rPr lang="en-US" dirty="0">
                <a:solidFill>
                  <a:schemeClr val="bg1"/>
                </a:solidFill>
              </a:rPr>
              <a:t>	https://docs.microsoft.com/en-us/azure/devops/learn/what-is-continuous-integration</a:t>
            </a:r>
          </a:p>
          <a:p>
            <a:endParaRPr lang="en-US" dirty="0">
              <a:solidFill>
                <a:schemeClr val="bg1"/>
              </a:solidFill>
            </a:endParaRPr>
          </a:p>
          <a:p>
            <a:r>
              <a:rPr lang="en-US" dirty="0" err="1">
                <a:solidFill>
                  <a:schemeClr val="bg1"/>
                </a:solidFill>
              </a:rPr>
              <a:t>ThoughtWorks</a:t>
            </a:r>
            <a:r>
              <a:rPr lang="en-US" dirty="0">
                <a:solidFill>
                  <a:schemeClr val="bg1"/>
                </a:solidFill>
              </a:rPr>
              <a:t>. (n.d.). Continuous integration. Retrieved from 	https://www.thoughtworks.com/continuous-integration</a:t>
            </a:r>
          </a:p>
        </p:txBody>
      </p:sp>
    </p:spTree>
    <p:extLst>
      <p:ext uri="{BB962C8B-B14F-4D97-AF65-F5344CB8AC3E}">
        <p14:creationId xmlns:p14="http://schemas.microsoft.com/office/powerpoint/2010/main" val="239459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AA0E63-8343-49AC-99F9-0952811BF613}"/>
              </a:ext>
            </a:extLst>
          </p:cNvPr>
          <p:cNvSpPr>
            <a:spLocks noGrp="1"/>
          </p:cNvSpPr>
          <p:nvPr>
            <p:ph idx="1"/>
          </p:nvPr>
        </p:nvSpPr>
        <p:spPr/>
        <p:txBody>
          <a:bodyPr>
            <a:normAutofit/>
          </a:bodyPr>
          <a:lstStyle/>
          <a:p>
            <a:r>
              <a:rPr lang="en-US" dirty="0"/>
              <a:t>“Continuous Integration (CI) is a development practice that requires developers to integrate code into a shared repository several times a day. Each check-in is then verified by an automated build, allowing teams to detect problems early.” (</a:t>
            </a:r>
            <a:r>
              <a:rPr lang="en-US" dirty="0" err="1"/>
              <a:t>ThoughtWorks</a:t>
            </a:r>
            <a:r>
              <a:rPr lang="en-US" dirty="0"/>
              <a:t>)</a:t>
            </a:r>
          </a:p>
          <a:p>
            <a:r>
              <a:rPr lang="en-US" dirty="0"/>
              <a:t>Main focus:</a:t>
            </a:r>
          </a:p>
          <a:p>
            <a:pPr lvl="1"/>
            <a:r>
              <a:rPr lang="en-US" dirty="0"/>
              <a:t>Increase speed of locating and fixing bugs</a:t>
            </a:r>
          </a:p>
          <a:p>
            <a:pPr lvl="1"/>
            <a:r>
              <a:rPr lang="en-US" dirty="0"/>
              <a:t>Improve application quality</a:t>
            </a:r>
          </a:p>
          <a:p>
            <a:pPr lvl="1"/>
            <a:r>
              <a:rPr lang="en-US" dirty="0"/>
              <a:t>Increase speed of development and release</a:t>
            </a:r>
          </a:p>
          <a:p>
            <a:r>
              <a:rPr lang="en-US" dirty="0"/>
              <a:t>“…entails both an automation component (e.g. a CI or build service) and a cultural component (e.g. learning to integrate frequently)” (AWS)</a:t>
            </a:r>
          </a:p>
        </p:txBody>
      </p:sp>
      <p:sp>
        <p:nvSpPr>
          <p:cNvPr id="3" name="Title 2">
            <a:extLst>
              <a:ext uri="{FF2B5EF4-FFF2-40B4-BE49-F238E27FC236}">
                <a16:creationId xmlns:a16="http://schemas.microsoft.com/office/drawing/2014/main" id="{4FC5A688-A817-4AA5-90C3-7A090E978641}"/>
              </a:ext>
            </a:extLst>
          </p:cNvPr>
          <p:cNvSpPr>
            <a:spLocks noGrp="1"/>
          </p:cNvSpPr>
          <p:nvPr>
            <p:ph type="title"/>
          </p:nvPr>
        </p:nvSpPr>
        <p:spPr/>
        <p:txBody>
          <a:bodyPr/>
          <a:lstStyle/>
          <a:p>
            <a:r>
              <a:rPr lang="en-US" dirty="0"/>
              <a:t>Continuous Integration - Defined</a:t>
            </a:r>
          </a:p>
        </p:txBody>
      </p:sp>
    </p:spTree>
    <p:extLst>
      <p:ext uri="{BB962C8B-B14F-4D97-AF65-F5344CB8AC3E}">
        <p14:creationId xmlns:p14="http://schemas.microsoft.com/office/powerpoint/2010/main" val="1776213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AA0E63-8343-49AC-99F9-0952811BF613}"/>
              </a:ext>
            </a:extLst>
          </p:cNvPr>
          <p:cNvSpPr>
            <a:spLocks noGrp="1"/>
          </p:cNvSpPr>
          <p:nvPr>
            <p:ph idx="1"/>
          </p:nvPr>
        </p:nvSpPr>
        <p:spPr/>
        <p:txBody>
          <a:bodyPr/>
          <a:lstStyle/>
          <a:p>
            <a:r>
              <a:rPr lang="en-US" dirty="0"/>
              <a:t>“By integrating regularly, you can detect errors quickly, and locate them more easily.” (</a:t>
            </a:r>
            <a:r>
              <a:rPr lang="en-US" dirty="0" err="1"/>
              <a:t>ThoughtWorks</a:t>
            </a:r>
            <a:r>
              <a:rPr lang="en-US" dirty="0"/>
              <a:t>)</a:t>
            </a:r>
          </a:p>
          <a:p>
            <a:r>
              <a:rPr lang="en-US" dirty="0"/>
              <a:t>Infrequent merges allow for bugs and conflicts to multiply</a:t>
            </a:r>
          </a:p>
          <a:p>
            <a:pPr lvl="1"/>
            <a:r>
              <a:rPr lang="en-US" dirty="0"/>
              <a:t>Each new push can introduce more issues before older issues are resolved</a:t>
            </a:r>
          </a:p>
          <a:p>
            <a:r>
              <a:rPr lang="en-US" dirty="0"/>
              <a:t>Slows development process as potential mountains of issues are needing to be corrected</a:t>
            </a:r>
          </a:p>
          <a:p>
            <a:r>
              <a:rPr lang="en-US" dirty="0"/>
              <a:t>“CI keeps the master branch clean.” (</a:t>
            </a:r>
            <a:r>
              <a:rPr lang="en-US" dirty="0" err="1"/>
              <a:t>Guckenheimer</a:t>
            </a:r>
            <a:r>
              <a:rPr lang="en-US" dirty="0"/>
              <a:t>, 2017)</a:t>
            </a:r>
          </a:p>
          <a:p>
            <a:r>
              <a:rPr lang="en-US" dirty="0"/>
              <a:t>Each problem solved by Continuous Integration speeds up the delivery of fixes and new features</a:t>
            </a:r>
          </a:p>
        </p:txBody>
      </p:sp>
      <p:sp>
        <p:nvSpPr>
          <p:cNvPr id="3" name="Title 2">
            <a:extLst>
              <a:ext uri="{FF2B5EF4-FFF2-40B4-BE49-F238E27FC236}">
                <a16:creationId xmlns:a16="http://schemas.microsoft.com/office/drawing/2014/main" id="{4FC5A688-A817-4AA5-90C3-7A090E978641}"/>
              </a:ext>
            </a:extLst>
          </p:cNvPr>
          <p:cNvSpPr>
            <a:spLocks noGrp="1"/>
          </p:cNvSpPr>
          <p:nvPr>
            <p:ph type="title"/>
          </p:nvPr>
        </p:nvSpPr>
        <p:spPr/>
        <p:txBody>
          <a:bodyPr/>
          <a:lstStyle/>
          <a:p>
            <a:r>
              <a:rPr lang="en-US" dirty="0"/>
              <a:t>Why it’s important</a:t>
            </a:r>
          </a:p>
        </p:txBody>
      </p:sp>
    </p:spTree>
    <p:extLst>
      <p:ext uri="{BB962C8B-B14F-4D97-AF65-F5344CB8AC3E}">
        <p14:creationId xmlns:p14="http://schemas.microsoft.com/office/powerpoint/2010/main" val="3223840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D2EBC9-453C-4645-A6D7-2B9A3C25FFBF}"/>
              </a:ext>
            </a:extLst>
          </p:cNvPr>
          <p:cNvSpPr>
            <a:spLocks noGrp="1"/>
          </p:cNvSpPr>
          <p:nvPr>
            <p:ph idx="1"/>
          </p:nvPr>
        </p:nvSpPr>
        <p:spPr/>
        <p:txBody>
          <a:bodyPr/>
          <a:lstStyle/>
          <a:p>
            <a:r>
              <a:rPr lang="en-US" dirty="0"/>
              <a:t>Promotes improved communication</a:t>
            </a:r>
          </a:p>
          <a:p>
            <a:pPr lvl="1"/>
            <a:r>
              <a:rPr lang="en-US" dirty="0"/>
              <a:t>“CI emerged as a best practice because software developers often work in isolation, and then they need to integrate their changes with the rest of the team’s code base.” (</a:t>
            </a:r>
            <a:r>
              <a:rPr lang="en-US" dirty="0" err="1"/>
              <a:t>Guckenheimer</a:t>
            </a:r>
            <a:r>
              <a:rPr lang="en-US" dirty="0"/>
              <a:t>, 2017)</a:t>
            </a:r>
          </a:p>
          <a:p>
            <a:r>
              <a:rPr lang="en-US" dirty="0"/>
              <a:t>Simplifies integrations</a:t>
            </a:r>
          </a:p>
          <a:p>
            <a:pPr lvl="1"/>
            <a:r>
              <a:rPr lang="en-US" dirty="0"/>
              <a:t>“CI requires the development team’s code be merged to a shared version control branch continuously to avoid these problems.” (</a:t>
            </a:r>
            <a:r>
              <a:rPr lang="en-US" dirty="0" err="1"/>
              <a:t>Guckenheimer</a:t>
            </a:r>
            <a:r>
              <a:rPr lang="en-US" dirty="0"/>
              <a:t>, 2017)</a:t>
            </a:r>
          </a:p>
          <a:p>
            <a:r>
              <a:rPr lang="en-US" dirty="0"/>
              <a:t>Less time debugging</a:t>
            </a:r>
          </a:p>
          <a:p>
            <a:pPr lvl="1"/>
            <a:r>
              <a:rPr lang="en-US" dirty="0"/>
              <a:t>More time adding features</a:t>
            </a:r>
          </a:p>
        </p:txBody>
      </p:sp>
      <p:sp>
        <p:nvSpPr>
          <p:cNvPr id="3" name="Title 2">
            <a:extLst>
              <a:ext uri="{FF2B5EF4-FFF2-40B4-BE49-F238E27FC236}">
                <a16:creationId xmlns:a16="http://schemas.microsoft.com/office/drawing/2014/main" id="{55B611BC-9DA4-4CC2-8201-6401F85101C4}"/>
              </a:ext>
            </a:extLst>
          </p:cNvPr>
          <p:cNvSpPr>
            <a:spLocks noGrp="1"/>
          </p:cNvSpPr>
          <p:nvPr>
            <p:ph type="title"/>
          </p:nvPr>
        </p:nvSpPr>
        <p:spPr/>
        <p:txBody>
          <a:bodyPr/>
          <a:lstStyle/>
          <a:p>
            <a:r>
              <a:rPr lang="en-US" dirty="0"/>
              <a:t>Benefits of Continuous Integration</a:t>
            </a:r>
          </a:p>
        </p:txBody>
      </p:sp>
    </p:spTree>
    <p:extLst>
      <p:ext uri="{BB962C8B-B14F-4D97-AF65-F5344CB8AC3E}">
        <p14:creationId xmlns:p14="http://schemas.microsoft.com/office/powerpoint/2010/main" val="1856374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80CE319-B192-4DB1-9B6A-75E4E413E1A7}"/>
              </a:ext>
            </a:extLst>
          </p:cNvPr>
          <p:cNvSpPr>
            <a:spLocks noGrp="1"/>
          </p:cNvSpPr>
          <p:nvPr>
            <p:ph idx="1"/>
          </p:nvPr>
        </p:nvSpPr>
        <p:spPr/>
        <p:txBody>
          <a:bodyPr/>
          <a:lstStyle/>
          <a:p>
            <a:r>
              <a:rPr lang="en-US" dirty="0"/>
              <a:t>Can spend time fixing new “molehill” issues instead of mountains of unresolved issues</a:t>
            </a:r>
          </a:p>
          <a:p>
            <a:r>
              <a:rPr lang="en-US" dirty="0"/>
              <a:t>Constant merges allow for the best practices to be utilized</a:t>
            </a:r>
          </a:p>
          <a:p>
            <a:r>
              <a:rPr lang="en-US" dirty="0"/>
              <a:t>Less time needed to test viability of code</a:t>
            </a:r>
          </a:p>
          <a:p>
            <a:pPr lvl="1"/>
            <a:r>
              <a:rPr lang="en-US" dirty="0"/>
              <a:t>“Teams use build definitions to ensure that every commit to the master branch triggers the automated build and testing processes. Implementing CI this way ensures bugs are caught earlier in the development cycle, which makes them less expensive to fix.” (</a:t>
            </a:r>
            <a:r>
              <a:rPr lang="en-US" dirty="0" err="1"/>
              <a:t>Guckenheimer</a:t>
            </a:r>
            <a:r>
              <a:rPr lang="en-US" dirty="0"/>
              <a:t>, 2017)</a:t>
            </a:r>
          </a:p>
          <a:p>
            <a:r>
              <a:rPr lang="en-US" dirty="0"/>
              <a:t>“Reduce integration problems allowing you to deliver software more rapidly” (</a:t>
            </a:r>
            <a:r>
              <a:rPr lang="en-US" dirty="0" err="1"/>
              <a:t>ThoughtWorks</a:t>
            </a:r>
            <a:r>
              <a:rPr lang="en-US" dirty="0"/>
              <a:t>)</a:t>
            </a:r>
          </a:p>
        </p:txBody>
      </p:sp>
      <p:sp>
        <p:nvSpPr>
          <p:cNvPr id="3" name="Title 2">
            <a:extLst>
              <a:ext uri="{FF2B5EF4-FFF2-40B4-BE49-F238E27FC236}">
                <a16:creationId xmlns:a16="http://schemas.microsoft.com/office/drawing/2014/main" id="{75D2FC65-C50A-43D5-BA6C-D2039D889366}"/>
              </a:ext>
            </a:extLst>
          </p:cNvPr>
          <p:cNvSpPr>
            <a:spLocks noGrp="1"/>
          </p:cNvSpPr>
          <p:nvPr>
            <p:ph type="title"/>
          </p:nvPr>
        </p:nvSpPr>
        <p:spPr/>
        <p:txBody>
          <a:bodyPr/>
          <a:lstStyle/>
          <a:p>
            <a:r>
              <a:rPr lang="en-US" dirty="0"/>
              <a:t>Benefits of Continuous Integration, cont.</a:t>
            </a:r>
          </a:p>
        </p:txBody>
      </p:sp>
    </p:spTree>
    <p:extLst>
      <p:ext uri="{BB962C8B-B14F-4D97-AF65-F5344CB8AC3E}">
        <p14:creationId xmlns:p14="http://schemas.microsoft.com/office/powerpoint/2010/main" val="4049408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FED2E3-8DC0-48C1-B31E-45D6A07DB22D}"/>
              </a:ext>
            </a:extLst>
          </p:cNvPr>
          <p:cNvSpPr>
            <a:spLocks noGrp="1"/>
          </p:cNvSpPr>
          <p:nvPr>
            <p:ph idx="1"/>
          </p:nvPr>
        </p:nvSpPr>
        <p:spPr/>
        <p:txBody>
          <a:bodyPr/>
          <a:lstStyle/>
          <a:p>
            <a:pPr fontAlgn="base"/>
            <a:r>
              <a:rPr lang="en-US" dirty="0"/>
              <a:t>Single source repository</a:t>
            </a:r>
          </a:p>
          <a:p>
            <a:pPr lvl="1" fontAlgn="base"/>
            <a:r>
              <a:rPr lang="en-US" dirty="0"/>
              <a:t>The work is pushed to the main branch</a:t>
            </a:r>
          </a:p>
          <a:p>
            <a:pPr fontAlgn="base"/>
            <a:r>
              <a:rPr lang="en-US" dirty="0"/>
              <a:t>“Automate the build” (</a:t>
            </a:r>
            <a:r>
              <a:rPr lang="en-US" dirty="0" err="1"/>
              <a:t>ThoughtWorks</a:t>
            </a:r>
            <a:r>
              <a:rPr lang="en-US" dirty="0"/>
              <a:t>)</a:t>
            </a:r>
          </a:p>
          <a:p>
            <a:pPr fontAlgn="base"/>
            <a:r>
              <a:rPr lang="en-US" dirty="0"/>
              <a:t>Testing automation</a:t>
            </a:r>
          </a:p>
          <a:p>
            <a:pPr fontAlgn="base"/>
            <a:r>
              <a:rPr lang="en-US" dirty="0"/>
              <a:t>“Every commit should build on an integration machine” (</a:t>
            </a:r>
            <a:r>
              <a:rPr lang="en-US" dirty="0" err="1"/>
              <a:t>ThoughtWorks</a:t>
            </a:r>
            <a:r>
              <a:rPr lang="en-US" dirty="0"/>
              <a:t>)</a:t>
            </a:r>
          </a:p>
        </p:txBody>
      </p:sp>
      <p:sp>
        <p:nvSpPr>
          <p:cNvPr id="3" name="Title 2">
            <a:extLst>
              <a:ext uri="{FF2B5EF4-FFF2-40B4-BE49-F238E27FC236}">
                <a16:creationId xmlns:a16="http://schemas.microsoft.com/office/drawing/2014/main" id="{2BA21788-1E68-41DD-8102-B5CA2F742375}"/>
              </a:ext>
            </a:extLst>
          </p:cNvPr>
          <p:cNvSpPr>
            <a:spLocks noGrp="1"/>
          </p:cNvSpPr>
          <p:nvPr>
            <p:ph type="title"/>
          </p:nvPr>
        </p:nvSpPr>
        <p:spPr/>
        <p:txBody>
          <a:bodyPr/>
          <a:lstStyle/>
          <a:p>
            <a:r>
              <a:rPr lang="en-US" dirty="0"/>
              <a:t>The “</a:t>
            </a:r>
            <a:r>
              <a:rPr lang="en-US" dirty="0" err="1"/>
              <a:t>Hows</a:t>
            </a:r>
            <a:r>
              <a:rPr lang="en-US" dirty="0"/>
              <a:t>” - In theory</a:t>
            </a:r>
          </a:p>
        </p:txBody>
      </p:sp>
    </p:spTree>
    <p:extLst>
      <p:ext uri="{BB962C8B-B14F-4D97-AF65-F5344CB8AC3E}">
        <p14:creationId xmlns:p14="http://schemas.microsoft.com/office/powerpoint/2010/main" val="3144390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2E26B4-1F09-425D-9110-1B61D3644D7A}"/>
              </a:ext>
            </a:extLst>
          </p:cNvPr>
          <p:cNvSpPr>
            <a:spLocks noGrp="1"/>
          </p:cNvSpPr>
          <p:nvPr>
            <p:ph idx="1"/>
          </p:nvPr>
        </p:nvSpPr>
        <p:spPr/>
        <p:txBody>
          <a:bodyPr/>
          <a:lstStyle/>
          <a:p>
            <a:pPr fontAlgn="base"/>
            <a:r>
              <a:rPr lang="en-US" dirty="0"/>
              <a:t>Small pushes</a:t>
            </a:r>
          </a:p>
          <a:p>
            <a:pPr lvl="1" fontAlgn="base"/>
            <a:r>
              <a:rPr lang="en-US" dirty="0"/>
              <a:t>Don’t wait and push large amounts of changes</a:t>
            </a:r>
          </a:p>
          <a:p>
            <a:pPr fontAlgn="base"/>
            <a:r>
              <a:rPr lang="en-US" dirty="0"/>
              <a:t>“Test in a clone of the production environment” (</a:t>
            </a:r>
            <a:r>
              <a:rPr lang="en-US" dirty="0" err="1"/>
              <a:t>ThoughtWorks</a:t>
            </a:r>
            <a:r>
              <a:rPr lang="en-US" dirty="0"/>
              <a:t>)</a:t>
            </a:r>
          </a:p>
          <a:p>
            <a:pPr fontAlgn="base"/>
            <a:r>
              <a:rPr lang="en-US" dirty="0"/>
              <a:t>Version control should be easily accessible</a:t>
            </a:r>
          </a:p>
          <a:p>
            <a:pPr lvl="1" fontAlgn="base"/>
            <a:r>
              <a:rPr lang="en-US" dirty="0"/>
              <a:t>Everyone can see what’s happening </a:t>
            </a:r>
          </a:p>
          <a:p>
            <a:pPr fontAlgn="base"/>
            <a:r>
              <a:rPr lang="en-US" dirty="0"/>
              <a:t>Automate deployment</a:t>
            </a:r>
          </a:p>
        </p:txBody>
      </p:sp>
      <p:sp>
        <p:nvSpPr>
          <p:cNvPr id="3" name="Title 2">
            <a:extLst>
              <a:ext uri="{FF2B5EF4-FFF2-40B4-BE49-F238E27FC236}">
                <a16:creationId xmlns:a16="http://schemas.microsoft.com/office/drawing/2014/main" id="{64EB265F-E7E5-4F64-96DB-42DCC8BF996C}"/>
              </a:ext>
            </a:extLst>
          </p:cNvPr>
          <p:cNvSpPr>
            <a:spLocks noGrp="1"/>
          </p:cNvSpPr>
          <p:nvPr>
            <p:ph type="title"/>
          </p:nvPr>
        </p:nvSpPr>
        <p:spPr/>
        <p:txBody>
          <a:bodyPr/>
          <a:lstStyle/>
          <a:p>
            <a:r>
              <a:rPr lang="en-US" dirty="0"/>
              <a:t>The “</a:t>
            </a:r>
            <a:r>
              <a:rPr lang="en-US" dirty="0" err="1"/>
              <a:t>Hows</a:t>
            </a:r>
            <a:r>
              <a:rPr lang="en-US" dirty="0"/>
              <a:t>” - In theory, cont.</a:t>
            </a:r>
          </a:p>
        </p:txBody>
      </p:sp>
    </p:spTree>
    <p:extLst>
      <p:ext uri="{BB962C8B-B14F-4D97-AF65-F5344CB8AC3E}">
        <p14:creationId xmlns:p14="http://schemas.microsoft.com/office/powerpoint/2010/main" val="1267704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F5F7C6-369C-4145-86DF-018A97350EF1}"/>
              </a:ext>
            </a:extLst>
          </p:cNvPr>
          <p:cNvSpPr>
            <a:spLocks noGrp="1"/>
          </p:cNvSpPr>
          <p:nvPr>
            <p:ph idx="1"/>
          </p:nvPr>
        </p:nvSpPr>
        <p:spPr/>
        <p:txBody>
          <a:bodyPr/>
          <a:lstStyle/>
          <a:p>
            <a:pPr marL="342900" indent="-342900" fontAlgn="base">
              <a:buFont typeface="+mj-lt"/>
              <a:buAutoNum type="arabicPeriod"/>
            </a:pPr>
            <a:r>
              <a:rPr lang="en-US" dirty="0"/>
              <a:t>Code is introduced to the developer</a:t>
            </a:r>
          </a:p>
          <a:p>
            <a:pPr marL="342900" indent="-342900" fontAlgn="base">
              <a:buFont typeface="+mj-lt"/>
              <a:buAutoNum type="arabicPeriod"/>
            </a:pPr>
            <a:r>
              <a:rPr lang="en-US" dirty="0"/>
              <a:t>Changes are committed</a:t>
            </a:r>
          </a:p>
          <a:p>
            <a:pPr marL="724050" lvl="1" indent="-400050" fontAlgn="base">
              <a:buFont typeface="+mj-lt"/>
              <a:buAutoNum type="romanUcPeriod"/>
            </a:pPr>
            <a:r>
              <a:rPr lang="en-US" dirty="0"/>
              <a:t>When a task is completed</a:t>
            </a:r>
          </a:p>
          <a:p>
            <a:pPr marL="724050" lvl="1" indent="-400050" fontAlgn="base">
              <a:buFont typeface="+mj-lt"/>
              <a:buAutoNum type="romanUcPeriod"/>
            </a:pPr>
            <a:r>
              <a:rPr lang="en-US" dirty="0"/>
              <a:t>So long as there are no known issues</a:t>
            </a:r>
          </a:p>
          <a:p>
            <a:pPr marL="342900" indent="-342900" fontAlgn="base">
              <a:buFont typeface="+mj-lt"/>
              <a:buAutoNum type="arabicPeriod"/>
            </a:pPr>
            <a:r>
              <a:rPr lang="en-US" dirty="0"/>
              <a:t>“The CI server monitors the repository and checks out changes when they occur” (</a:t>
            </a:r>
            <a:r>
              <a:rPr lang="en-US" dirty="0" err="1"/>
              <a:t>ThoughtWorks</a:t>
            </a:r>
            <a:r>
              <a:rPr lang="en-US" dirty="0"/>
              <a:t>)</a:t>
            </a:r>
          </a:p>
          <a:p>
            <a:pPr marL="342900" indent="-342900" fontAlgn="base">
              <a:buFont typeface="+mj-lt"/>
              <a:buAutoNum type="arabicPeriod"/>
            </a:pPr>
            <a:r>
              <a:rPr lang="en-US" dirty="0"/>
              <a:t>“The CI server builds the system and runs unit and integration tests” (</a:t>
            </a:r>
            <a:r>
              <a:rPr lang="en-US" dirty="0" err="1"/>
              <a:t>ThoughtWorks</a:t>
            </a:r>
            <a:r>
              <a:rPr lang="en-US" dirty="0"/>
              <a:t>)</a:t>
            </a:r>
          </a:p>
          <a:p>
            <a:pPr marL="342900" indent="-342900">
              <a:buFont typeface="+mj-lt"/>
              <a:buAutoNum type="arabicPeriod"/>
            </a:pPr>
            <a:endParaRPr lang="en-US" dirty="0"/>
          </a:p>
        </p:txBody>
      </p:sp>
      <p:sp>
        <p:nvSpPr>
          <p:cNvPr id="3" name="Title 2">
            <a:extLst>
              <a:ext uri="{FF2B5EF4-FFF2-40B4-BE49-F238E27FC236}">
                <a16:creationId xmlns:a16="http://schemas.microsoft.com/office/drawing/2014/main" id="{85AD01ED-E42E-457B-BD6F-84E77F73F80C}"/>
              </a:ext>
            </a:extLst>
          </p:cNvPr>
          <p:cNvSpPr>
            <a:spLocks noGrp="1"/>
          </p:cNvSpPr>
          <p:nvPr>
            <p:ph type="title"/>
          </p:nvPr>
        </p:nvSpPr>
        <p:spPr/>
        <p:txBody>
          <a:bodyPr/>
          <a:lstStyle/>
          <a:p>
            <a:r>
              <a:rPr lang="en-US" dirty="0"/>
              <a:t>The “</a:t>
            </a:r>
            <a:r>
              <a:rPr lang="en-US" dirty="0" err="1"/>
              <a:t>Hows</a:t>
            </a:r>
            <a:r>
              <a:rPr lang="en-US" dirty="0"/>
              <a:t>” - in practice</a:t>
            </a:r>
          </a:p>
        </p:txBody>
      </p:sp>
    </p:spTree>
    <p:extLst>
      <p:ext uri="{BB962C8B-B14F-4D97-AF65-F5344CB8AC3E}">
        <p14:creationId xmlns:p14="http://schemas.microsoft.com/office/powerpoint/2010/main" val="2192138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DB8197-51C8-4E65-8806-7260805A3C85}"/>
              </a:ext>
            </a:extLst>
          </p:cNvPr>
          <p:cNvSpPr>
            <a:spLocks noGrp="1"/>
          </p:cNvSpPr>
          <p:nvPr>
            <p:ph idx="1"/>
          </p:nvPr>
        </p:nvSpPr>
        <p:spPr/>
        <p:txBody>
          <a:bodyPr/>
          <a:lstStyle/>
          <a:p>
            <a:pPr marL="342900" indent="-342900" fontAlgn="base">
              <a:buFont typeface="+mj-lt"/>
              <a:buAutoNum type="arabicPeriod" startAt="5"/>
            </a:pPr>
            <a:r>
              <a:rPr lang="en-US" dirty="0"/>
              <a:t>“The CI server releases deployable artefacts for testing” (</a:t>
            </a:r>
            <a:r>
              <a:rPr lang="en-US" dirty="0" err="1"/>
              <a:t>ThoughtWorks</a:t>
            </a:r>
            <a:r>
              <a:rPr lang="en-US" dirty="0"/>
              <a:t>)</a:t>
            </a:r>
          </a:p>
          <a:p>
            <a:pPr marL="342900" indent="-342900" fontAlgn="base">
              <a:buFont typeface="+mj-lt"/>
              <a:buAutoNum type="arabicPeriod" startAt="5"/>
            </a:pPr>
            <a:r>
              <a:rPr lang="en-US" dirty="0"/>
              <a:t>“The CI server assigns a build label to the version of the code it just built” (</a:t>
            </a:r>
            <a:r>
              <a:rPr lang="en-US" dirty="0" err="1"/>
              <a:t>ThoughtWorks</a:t>
            </a:r>
            <a:r>
              <a:rPr lang="en-US" dirty="0"/>
              <a:t>)</a:t>
            </a:r>
          </a:p>
          <a:p>
            <a:pPr marL="342900" indent="-342900" fontAlgn="base">
              <a:buFont typeface="+mj-lt"/>
              <a:buAutoNum type="arabicPeriod" startAt="5"/>
            </a:pPr>
            <a:r>
              <a:rPr lang="en-US" dirty="0"/>
              <a:t>“The CI server informs the team of the successful build” (</a:t>
            </a:r>
            <a:r>
              <a:rPr lang="en-US" dirty="0" err="1"/>
              <a:t>ThoughtWorks</a:t>
            </a:r>
            <a:r>
              <a:rPr lang="en-US" dirty="0"/>
              <a:t>)</a:t>
            </a:r>
          </a:p>
          <a:p>
            <a:pPr marL="342900" indent="-342900" fontAlgn="base">
              <a:buFont typeface="+mj-lt"/>
              <a:buAutoNum type="arabicPeriod" startAt="5"/>
            </a:pPr>
            <a:r>
              <a:rPr lang="en-US" dirty="0"/>
              <a:t>The Continuous Integration server alerts the team of any and all failed tests</a:t>
            </a:r>
          </a:p>
          <a:p>
            <a:pPr marL="342900" indent="-342900" fontAlgn="base">
              <a:buFont typeface="+mj-lt"/>
              <a:buAutoNum type="arabicPeriod" startAt="5"/>
            </a:pPr>
            <a:r>
              <a:rPr lang="en-US" dirty="0"/>
              <a:t>Fixing the issue is the primary focus</a:t>
            </a:r>
          </a:p>
          <a:p>
            <a:pPr marL="342900" indent="-342900" fontAlgn="base">
              <a:buFont typeface="+mj-lt"/>
              <a:buAutoNum type="arabicPeriod" startAt="5"/>
            </a:pPr>
            <a:r>
              <a:rPr lang="en-US" dirty="0"/>
              <a:t>Repeat integration and testing</a:t>
            </a:r>
          </a:p>
        </p:txBody>
      </p:sp>
      <p:sp>
        <p:nvSpPr>
          <p:cNvPr id="3" name="Title 2">
            <a:extLst>
              <a:ext uri="{FF2B5EF4-FFF2-40B4-BE49-F238E27FC236}">
                <a16:creationId xmlns:a16="http://schemas.microsoft.com/office/drawing/2014/main" id="{4E6C1585-565F-43E4-B62E-3B626D12E5DD}"/>
              </a:ext>
            </a:extLst>
          </p:cNvPr>
          <p:cNvSpPr>
            <a:spLocks noGrp="1"/>
          </p:cNvSpPr>
          <p:nvPr>
            <p:ph type="title"/>
          </p:nvPr>
        </p:nvSpPr>
        <p:spPr/>
        <p:txBody>
          <a:bodyPr/>
          <a:lstStyle/>
          <a:p>
            <a:r>
              <a:rPr lang="en-US" dirty="0"/>
              <a:t>The “</a:t>
            </a:r>
            <a:r>
              <a:rPr lang="en-US" dirty="0" err="1"/>
              <a:t>Hows</a:t>
            </a:r>
            <a:r>
              <a:rPr lang="en-US" dirty="0"/>
              <a:t>” - in practice, cont.</a:t>
            </a:r>
          </a:p>
        </p:txBody>
      </p:sp>
    </p:spTree>
    <p:extLst>
      <p:ext uri="{BB962C8B-B14F-4D97-AF65-F5344CB8AC3E}">
        <p14:creationId xmlns:p14="http://schemas.microsoft.com/office/powerpoint/2010/main" val="1961631220"/>
      </p:ext>
    </p:extLst>
  </p:cSld>
  <p:clrMapOvr>
    <a:masterClrMapping/>
  </p:clrMapOvr>
</p:sld>
</file>

<file path=ppt/theme/theme1.xml><?xml version="1.0" encoding="utf-8"?>
<a:theme xmlns:a="http://schemas.openxmlformats.org/drawingml/2006/main" name="Dividend">
  <a:themeElements>
    <a:clrScheme name="Custom 11">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Custom 2">
      <a:majorFont>
        <a:latin typeface="Candara"/>
        <a:ea typeface=""/>
        <a:cs typeface=""/>
      </a:majorFont>
      <a:minorFont>
        <a:latin typeface="Candara"/>
        <a:ea typeface=""/>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spDef>
      <a:spPr>
        <a:ln>
          <a:noFill/>
        </a:ln>
      </a:spPr>
      <a:bodyPr rtlCol="0" anchor="ctr"/>
      <a:lstStyle>
        <a:defPPr algn="ctr">
          <a:defRPr/>
        </a:defPPr>
      </a:lstStyle>
      <a:style>
        <a:lnRef idx="2">
          <a:schemeClr val="accent2">
            <a:shade val="50000"/>
          </a:schemeClr>
        </a:lnRef>
        <a:fillRef idx="1">
          <a:schemeClr val="accent2"/>
        </a:fillRef>
        <a:effectRef idx="0">
          <a:schemeClr val="accent2"/>
        </a:effectRef>
        <a:fontRef idx="minor">
          <a:schemeClr val="lt1"/>
        </a:fontRef>
      </a:style>
    </a:spDef>
  </a:objectDefaults>
  <a:extraClrSchemeLst/>
  <a:extLst>
    <a:ext uri="{05A4C25C-085E-4340-85A3-A5531E510DB2}">
      <thm15:themeFamily xmlns:thm15="http://schemas.microsoft.com/office/thememl/2012/main" name="Presentation1" id="{F529A05C-9967-417B-A795-0EE2DA56A977}" vid="{B371D623-29EC-4410-98F2-D4F69349AE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8FDF75-6DB0-420B-9CE9-4E2094004A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5732F72-BAE4-4D8F-B5A8-4D4D584BF69E}">
  <ds:schemaRefs>
    <ds:schemaRef ds:uri="http://purl.org/dc/dcmitype/"/>
    <ds:schemaRef ds:uri="http://www.w3.org/XML/1998/namespace"/>
    <ds:schemaRef ds:uri="http://purl.org/dc/elements/1.1/"/>
    <ds:schemaRef ds:uri="http://schemas.microsoft.com/office/2006/documentManagement/types"/>
    <ds:schemaRef ds:uri="http://schemas.microsoft.com/office/2006/metadata/properties"/>
    <ds:schemaRef ds:uri="http://schemas.microsoft.com/office/infopath/2007/PartnerControls"/>
    <ds:schemaRef ds:uri="http://purl.org/dc/terms/"/>
    <ds:schemaRef ds:uri="http://schemas.openxmlformats.org/package/2006/metadata/core-properties"/>
    <ds:schemaRef ds:uri="16c05727-aa75-4e4a-9b5f-8a80a1165891"/>
    <ds:schemaRef ds:uri="71af3243-3dd4-4a8d-8c0d-dd76da1f02a5"/>
  </ds:schemaRefs>
</ds:datastoreItem>
</file>

<file path=customXml/itemProps3.xml><?xml version="1.0" encoding="utf-8"?>
<ds:datastoreItem xmlns:ds="http://schemas.openxmlformats.org/officeDocument/2006/customXml" ds:itemID="{A531C3B7-F137-4B62-A714-55F90281BDA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732</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Candara</vt:lpstr>
      <vt:lpstr>Wingdings 2</vt:lpstr>
      <vt:lpstr>Dividend</vt:lpstr>
      <vt:lpstr>Continuous Integration</vt:lpstr>
      <vt:lpstr>Continuous Integration - Defined</vt:lpstr>
      <vt:lpstr>Why it’s important</vt:lpstr>
      <vt:lpstr>Benefits of Continuous Integration</vt:lpstr>
      <vt:lpstr>Benefits of Continuous Integration, cont.</vt:lpstr>
      <vt:lpstr>The “Hows” - In theory</vt:lpstr>
      <vt:lpstr>The “Hows” - In theory, cont.</vt:lpstr>
      <vt:lpstr>The “Hows” - in practice</vt:lpstr>
      <vt:lpstr>The “Hows” - in practice, cont.</vt:lpstr>
      <vt:lpstr>Continuous Integration with Continuous Deployment</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2019-08-04T01:42:22Z</dcterms:created>
  <dcterms:modified xsi:type="dcterms:W3CDTF">2019-08-04T02:10:32Z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