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22AE-CA57-4FB0-99B4-1F562AFAB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98969"/>
            <a:ext cx="8991600" cy="184130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REST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Representational State Transfer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74AE6-8D6A-4697-8C26-5C93A2576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597968"/>
            <a:ext cx="6801612" cy="9534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Jason Sullenger</a:t>
            </a:r>
          </a:p>
          <a:p>
            <a:r>
              <a:rPr lang="en-US" dirty="0"/>
              <a:t>04 May 2019</a:t>
            </a:r>
          </a:p>
          <a:p>
            <a:r>
              <a:rPr lang="en-US" dirty="0"/>
              <a:t>WEB-420 </a:t>
            </a:r>
            <a:r>
              <a:rPr lang="en-US" dirty="0" err="1"/>
              <a:t>RESTFul</a:t>
            </a:r>
            <a:r>
              <a:rPr lang="en-US" dirty="0"/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155077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571C-B413-4D6A-BEE6-779F9909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Stateless client/server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3D96-B5B7-4205-B281-89C2B242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 architecture keeps resources separate</a:t>
            </a:r>
            <a:endParaRPr lang="en-US" sz="2400" dirty="0"/>
          </a:p>
          <a:p>
            <a:pPr lvl="1"/>
            <a:r>
              <a:rPr lang="en-US" dirty="0"/>
              <a:t>“The client is responsible for requesting and displaying the data while the server is taking care of data storage and application logic.” (</a:t>
            </a:r>
            <a:r>
              <a:rPr lang="en-US" dirty="0" err="1"/>
              <a:t>Luecke</a:t>
            </a:r>
            <a:r>
              <a:rPr lang="en-US" dirty="0"/>
              <a:t>, 2018)</a:t>
            </a:r>
            <a:endParaRPr lang="en-US" sz="2100" dirty="0"/>
          </a:p>
          <a:p>
            <a:pPr lvl="1"/>
            <a:r>
              <a:rPr lang="en-US" dirty="0"/>
              <a:t>“One advantage is that both sides can be developed separately as long as the agreed-upon request format is followed” (</a:t>
            </a:r>
            <a:r>
              <a:rPr lang="en-US" dirty="0" err="1"/>
              <a:t>Luecke</a:t>
            </a:r>
            <a:r>
              <a:rPr lang="en-US" dirty="0"/>
              <a:t>, 2018)</a:t>
            </a:r>
            <a:endParaRPr lang="en-US" sz="2100" dirty="0"/>
          </a:p>
          <a:p>
            <a:r>
              <a:rPr lang="en-US" dirty="0"/>
              <a:t>Stateless client-server communication</a:t>
            </a:r>
            <a:endParaRPr lang="en-US" sz="2400" dirty="0"/>
          </a:p>
          <a:p>
            <a:pPr lvl="1"/>
            <a:r>
              <a:rPr lang="en-US" dirty="0"/>
              <a:t>Every client request includes all the information necessary for the server to process your request</a:t>
            </a:r>
            <a:endParaRPr lang="en-US" sz="2100" dirty="0"/>
          </a:p>
          <a:p>
            <a:pPr lvl="1"/>
            <a:r>
              <a:rPr lang="en-US" dirty="0"/>
              <a:t>“This further reduces server complexity since no global state (other than a possibly shared database) is necessary and improves scalability since any request can be processed by any server.” (</a:t>
            </a:r>
            <a:r>
              <a:rPr lang="en-US" dirty="0" err="1"/>
              <a:t>Luecke</a:t>
            </a:r>
            <a:r>
              <a:rPr lang="en-US" dirty="0"/>
              <a:t>, 2018)</a:t>
            </a:r>
            <a:endParaRPr lang="en-US" sz="19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3C52-F760-4E04-80B4-70974A30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7354-C778-4818-B76D-4429F7C5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out the 5 key features of the REST API. (2016, October 19). Retrieved from 	https://bbvaopen4u.com/en/actualidad/find-out-5-key-features-rest-api</a:t>
            </a:r>
          </a:p>
          <a:p>
            <a:pPr marL="0" indent="0">
              <a:buNone/>
            </a:pPr>
            <a:r>
              <a:rPr lang="en-US" dirty="0"/>
              <a:t>Fredrich, T. (n.d.). Using HTTP Methods for RESTful Services. Retrieved from 	https://www.restapitutorial.com/lessons/httpmethods.html</a:t>
            </a:r>
          </a:p>
          <a:p>
            <a:pPr marL="0" indent="0">
              <a:buNone/>
            </a:pPr>
            <a:r>
              <a:rPr lang="en-US" dirty="0"/>
              <a:t>HTTP Messages. (2019, March 18). Retrieved from 	https://developer.mozilla.org/en-US/docs/Web/HTTP/Messages</a:t>
            </a:r>
          </a:p>
          <a:p>
            <a:pPr marL="0" indent="0">
              <a:buNone/>
            </a:pPr>
            <a:r>
              <a:rPr lang="en-US" dirty="0" err="1"/>
              <a:t>Luecke</a:t>
            </a:r>
            <a:r>
              <a:rPr lang="en-US" dirty="0"/>
              <a:t>, D. (2018, November 18). Design patterns for modern web APIs. Retrieved 	from https://blog.feathersjs.com/design-patterns-for-modern-web-apis-	1f046635215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1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81E5-5868-4B3C-A89C-DF23791D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relationship between HTTP messages and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A574-AE9C-420A-851F-58D7A605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exchanges between server and client are done via HTTP messages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 of HTTP messages</a:t>
            </a:r>
          </a:p>
          <a:p>
            <a:pPr lvl="1"/>
            <a:r>
              <a:rPr lang="en-US" dirty="0"/>
              <a:t>“Requests- sent by the client to trigger an action on the server” ("HTTP Messages", 2019)</a:t>
            </a:r>
          </a:p>
          <a:p>
            <a:pPr lvl="1"/>
            <a:r>
              <a:rPr lang="en-US" dirty="0"/>
              <a:t>“Responses- the answer from the server” ("HTTP Messages", 2019)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1D60-FC79-4242-BDBA-4E3917AF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</p:spPr>
        <p:txBody>
          <a:bodyPr/>
          <a:lstStyle/>
          <a:p>
            <a:r>
              <a:rPr lang="en-US" b="1" dirty="0"/>
              <a:t>Requests from the client – responses from the server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140AA8D-0A23-4DF1-BA96-92F8CDB782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33" b="2733"/>
          <a:stretch>
            <a:fillRect/>
          </a:stretch>
        </p:blipFill>
        <p:spPr>
          <a:xfrm>
            <a:off x="7315405" y="1092468"/>
            <a:ext cx="4068072" cy="4572000"/>
          </a:xfrm>
        </p:spPr>
      </p:pic>
    </p:spTree>
    <p:extLst>
      <p:ext uri="{BB962C8B-B14F-4D97-AF65-F5344CB8AC3E}">
        <p14:creationId xmlns:p14="http://schemas.microsoft.com/office/powerpoint/2010/main" val="189030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5068-5839-41BC-BC7F-A3FC49C0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rest in modern 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6467-6AEB-41EA-B509-F070A1DA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resources using common HTTP verbs</a:t>
            </a:r>
          </a:p>
          <a:p>
            <a:pPr lvl="1"/>
            <a:r>
              <a:rPr lang="en-US" dirty="0"/>
              <a:t>GET,  POST, PUT, PATCH, and DELETE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Maintaining stateless communication</a:t>
            </a:r>
          </a:p>
          <a:p>
            <a:pPr lvl="1"/>
            <a:r>
              <a:rPr lang="en-US" dirty="0"/>
              <a:t>Every request includes all necessary information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Error Codes</a:t>
            </a:r>
          </a:p>
          <a:p>
            <a:pPr lvl="1"/>
            <a:r>
              <a:rPr lang="en-US" dirty="0"/>
              <a:t>Supplying a code and message to the user </a:t>
            </a:r>
          </a:p>
        </p:txBody>
      </p:sp>
    </p:spTree>
    <p:extLst>
      <p:ext uri="{BB962C8B-B14F-4D97-AF65-F5344CB8AC3E}">
        <p14:creationId xmlns:p14="http://schemas.microsoft.com/office/powerpoint/2010/main" val="130934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BB23-E9A0-4552-9780-CA6196B0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key features of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0C33-79CA-42C7-97B6-9AB1C1B1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Stateless</a:t>
            </a:r>
          </a:p>
          <a:p>
            <a:pPr lvl="1"/>
            <a:r>
              <a:rPr lang="en-US" dirty="0"/>
              <a:t>This means that every time we refer to it, it will be necessary to remind it our data, whether it is our user credentials or any other information</a:t>
            </a:r>
          </a:p>
          <a:p>
            <a:pPr lvl="1"/>
            <a:r>
              <a:rPr lang="en-US" dirty="0"/>
              <a:t>It’s easily scalable</a:t>
            </a:r>
          </a:p>
          <a:p>
            <a:pPr lvl="2"/>
            <a:r>
              <a:rPr lang="en-US" dirty="0"/>
              <a:t>Scalability is maximized as data isn’t held up in memory</a:t>
            </a:r>
          </a:p>
          <a:p>
            <a:pPr lvl="1"/>
            <a:r>
              <a:rPr lang="en-US" dirty="0"/>
              <a:t>Less data stored = less reliance on more powerful servers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Support JSON and XML</a:t>
            </a:r>
          </a:p>
          <a:p>
            <a:pPr lvl="1"/>
            <a:r>
              <a:rPr lang="en-US" dirty="0"/>
              <a:t>“REST API’s satisfy the expectations of those who use the JSON language as much as it satisfies those that rely on XML” ("Find out the 5 key features of the REST API", 2016)</a:t>
            </a:r>
          </a:p>
          <a:p>
            <a:pPr lvl="1"/>
            <a:r>
              <a:rPr lang="en-US" dirty="0"/>
              <a:t>Multiple languages keep more developers from feeling ignored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9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0B12-99B7-4B49-96F8-B116923B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Key features of rest</a:t>
            </a:r>
            <a:br>
              <a:rPr lang="en-US" b="1" dirty="0"/>
            </a:br>
            <a:r>
              <a:rPr lang="en-US" b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AC47-B2DC-4ECE-A5AC-C4DEBCF6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is more simple than SOAP</a:t>
            </a:r>
            <a:endParaRPr lang="en-US" sz="2400" dirty="0"/>
          </a:p>
          <a:p>
            <a:pPr lvl="1"/>
            <a:r>
              <a:rPr lang="en-US" dirty="0"/>
              <a:t>Soap- Simple Object Access Protocol</a:t>
            </a:r>
            <a:endParaRPr lang="en-US" sz="2100" dirty="0"/>
          </a:p>
          <a:p>
            <a:pPr lvl="2"/>
            <a:r>
              <a:rPr lang="en-US" dirty="0"/>
              <a:t>An alternative protocol- not an architecture</a:t>
            </a:r>
          </a:p>
          <a:p>
            <a:pPr lvl="2"/>
            <a:endParaRPr lang="en-US" sz="2100" dirty="0"/>
          </a:p>
          <a:p>
            <a:r>
              <a:rPr lang="en-US" dirty="0"/>
              <a:t>The simplicity of REST is advantageous on multiple levels:</a:t>
            </a:r>
            <a:endParaRPr lang="en-US" sz="2400" dirty="0"/>
          </a:p>
          <a:p>
            <a:pPr lvl="1"/>
            <a:r>
              <a:rPr lang="en-US" dirty="0"/>
              <a:t>Has access to more powerful services</a:t>
            </a:r>
            <a:endParaRPr lang="en-US" sz="2100" dirty="0"/>
          </a:p>
          <a:p>
            <a:pPr lvl="1"/>
            <a:r>
              <a:rPr lang="en-US" dirty="0"/>
              <a:t>More convenient</a:t>
            </a:r>
            <a:endParaRPr lang="en-US" sz="2100" dirty="0"/>
          </a:p>
          <a:p>
            <a:pPr lvl="1"/>
            <a:r>
              <a:rPr lang="en-US" dirty="0"/>
              <a:t>Simpler Interaction</a:t>
            </a:r>
            <a:endParaRPr lang="en-US" sz="19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969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8582-C00D-4D78-893A-C73EA0B2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Key features of REST</a:t>
            </a:r>
            <a:br>
              <a:rPr lang="en-US" b="1" dirty="0"/>
            </a:br>
            <a:r>
              <a:rPr lang="en-US" b="1" dirty="0"/>
              <a:t>concluded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4CBB-FB57-46B9-AAF4-012046E89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  <a:endParaRPr lang="en-US" sz="2400" dirty="0"/>
          </a:p>
          <a:p>
            <a:pPr lvl="1"/>
            <a:r>
              <a:rPr lang="en-US" dirty="0"/>
              <a:t>Changes made to REST APIs should be included in the documentation</a:t>
            </a:r>
            <a:endParaRPr lang="en-US" sz="2100" dirty="0"/>
          </a:p>
          <a:p>
            <a:pPr lvl="2"/>
            <a:r>
              <a:rPr lang="en-US" dirty="0"/>
              <a:t>Allows for easier access for developers</a:t>
            </a:r>
            <a:endParaRPr lang="en-US" sz="2100" dirty="0"/>
          </a:p>
          <a:p>
            <a:pPr lvl="1"/>
            <a:r>
              <a:rPr lang="en-US" dirty="0"/>
              <a:t>Can be difficult but tools are available to assist with this process</a:t>
            </a:r>
          </a:p>
          <a:p>
            <a:pPr marL="228600" lvl="1" indent="0">
              <a:buNone/>
            </a:pPr>
            <a:endParaRPr lang="en-US" sz="2100" dirty="0"/>
          </a:p>
          <a:p>
            <a:r>
              <a:rPr lang="en-US" dirty="0"/>
              <a:t>Error Messages</a:t>
            </a:r>
            <a:endParaRPr lang="en-US" sz="2400" dirty="0"/>
          </a:p>
          <a:p>
            <a:pPr lvl="1"/>
            <a:r>
              <a:rPr lang="en-US" dirty="0"/>
              <a:t>Provides lists of possible error messages</a:t>
            </a:r>
            <a:endParaRPr lang="en-US" sz="2100" dirty="0"/>
          </a:p>
          <a:p>
            <a:pPr lvl="2"/>
            <a:r>
              <a:rPr lang="en-US" dirty="0"/>
              <a:t>These error messages are made even more helpful when they can provide additional information about which error you have encountered.</a:t>
            </a:r>
            <a:br>
              <a:rPr lang="en-US" sz="2400" dirty="0"/>
            </a:br>
            <a:endParaRPr lang="en-US" sz="22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09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5F54-3C83-47E2-B389-C90DCD5D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AB1F-ECD3-4937-80A4-BD1F33634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POST</a:t>
            </a:r>
          </a:p>
          <a:p>
            <a:pPr lvl="1"/>
            <a:r>
              <a:rPr lang="en-US" dirty="0"/>
              <a:t>The POST verb is most-often utilized to **create** new resources.</a:t>
            </a:r>
          </a:p>
          <a:p>
            <a:pPr lvl="1"/>
            <a:r>
              <a:rPr lang="en-US" dirty="0"/>
              <a:t>In particular, it's used to create subordinate resources.</a:t>
            </a:r>
          </a:p>
          <a:p>
            <a:pPr marL="228600" lvl="1" indent="0">
              <a:buNone/>
            </a:pPr>
            <a:endParaRPr lang="en-US" sz="2100" dirty="0"/>
          </a:p>
          <a:p>
            <a:r>
              <a:rPr lang="en-US" dirty="0"/>
              <a:t>GET</a:t>
            </a:r>
          </a:p>
          <a:p>
            <a:pPr lvl="1"/>
            <a:r>
              <a:rPr lang="en-US" dirty="0"/>
              <a:t>The HTTP GET method is used to **read** (or retrieve) a representation of a resource.</a:t>
            </a:r>
          </a:p>
          <a:p>
            <a:pPr marL="228600" lvl="1" indent="0">
              <a:buNone/>
            </a:pPr>
            <a:endParaRPr lang="en-US" sz="2100" dirty="0"/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Used to **delete** a resource identified by a URI.</a:t>
            </a:r>
            <a:endParaRPr lang="en-US" sz="2100" dirty="0"/>
          </a:p>
          <a:p>
            <a:pPr marL="0" indent="0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dirty="0"/>
              <a:t>(Fredrich)</a:t>
            </a:r>
            <a:br>
              <a:rPr lang="en-US" sz="2400" dirty="0"/>
            </a:br>
            <a:endParaRPr lang="en-US" sz="2200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638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79FD-3416-4779-BA8C-93D98BB5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verbs</a:t>
            </a:r>
            <a:br>
              <a:rPr lang="en-US" b="1" dirty="0"/>
            </a:br>
            <a:r>
              <a:rPr lang="en-US" b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A20E-3C85-40A3-B310-8A660212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  <a:p>
            <a:pPr lvl="1"/>
            <a:r>
              <a:rPr lang="en-US" dirty="0"/>
              <a:t>Most-often utilized for **update** capabilities, PUT-</a:t>
            </a:r>
            <a:r>
              <a:rPr lang="en-US" dirty="0" err="1"/>
              <a:t>ing</a:t>
            </a:r>
            <a:r>
              <a:rPr lang="en-US" dirty="0"/>
              <a:t> to a known resource URI with the request body containing the newly-updated representation of the original resource</a:t>
            </a:r>
          </a:p>
          <a:p>
            <a:pPr lvl="1"/>
            <a:endParaRPr lang="en-US" sz="2100" dirty="0"/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Used for **modify** capabilities.</a:t>
            </a:r>
          </a:p>
          <a:p>
            <a:pPr lvl="1"/>
            <a:r>
              <a:rPr lang="en-US" dirty="0"/>
              <a:t>The PATCH request only needs to contain the changes to the resource, not the complete resource</a:t>
            </a:r>
            <a:endParaRPr lang="en-US" sz="2100" dirty="0"/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(Fredrich)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2B9FA-7941-4CD0-8F34-9A32B906C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47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95</TotalTime>
  <Words>594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 REST  Representational State Transfer </vt:lpstr>
      <vt:lpstr>The relationship between HTTP messages and REST</vt:lpstr>
      <vt:lpstr>Requests from the client – responses from the server</vt:lpstr>
      <vt:lpstr>The ROLE of rest in modern web apps</vt:lpstr>
      <vt:lpstr>The key features of REST</vt:lpstr>
      <vt:lpstr>The Key features of rest continued</vt:lpstr>
      <vt:lpstr>The Key features of REST concluded</vt:lpstr>
      <vt:lpstr>HTTP verbs</vt:lpstr>
      <vt:lpstr>HTTP verbs continued</vt:lpstr>
      <vt:lpstr>Stateless client/server protocol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 Representational State Transfer</dc:title>
  <dc:creator>Jason Sullenger</dc:creator>
  <cp:lastModifiedBy>Jason Sullenger</cp:lastModifiedBy>
  <cp:revision>10</cp:revision>
  <dcterms:created xsi:type="dcterms:W3CDTF">2019-05-04T18:58:23Z</dcterms:created>
  <dcterms:modified xsi:type="dcterms:W3CDTF">2019-05-05T18:17:15Z</dcterms:modified>
</cp:coreProperties>
</file>