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6/23/2019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0F29A-0018-4760-A107-DAEE0901F224}"/>
              </a:ext>
            </a:extLst>
          </p:cNvPr>
          <p:cNvSpPr>
            <a:spLocks noGrp="1"/>
          </p:cNvSpPr>
          <p:nvPr>
            <p:ph type="ctrTitle"/>
          </p:nvPr>
        </p:nvSpPr>
        <p:spPr/>
        <p:txBody>
          <a:bodyPr/>
          <a:lstStyle/>
          <a:p>
            <a:r>
              <a:rPr lang="en-US" dirty="0"/>
              <a:t>Microservices</a:t>
            </a:r>
          </a:p>
        </p:txBody>
      </p:sp>
      <p:sp>
        <p:nvSpPr>
          <p:cNvPr id="3" name="Subtitle 2">
            <a:extLst>
              <a:ext uri="{FF2B5EF4-FFF2-40B4-BE49-F238E27FC236}">
                <a16:creationId xmlns:a16="http://schemas.microsoft.com/office/drawing/2014/main" id="{8EABDA84-FABB-4EC2-92B0-E3CFA9569772}"/>
              </a:ext>
            </a:extLst>
          </p:cNvPr>
          <p:cNvSpPr>
            <a:spLocks noGrp="1"/>
          </p:cNvSpPr>
          <p:nvPr>
            <p:ph type="subTitle" idx="1"/>
          </p:nvPr>
        </p:nvSpPr>
        <p:spPr/>
        <p:txBody>
          <a:bodyPr>
            <a:normAutofit lnSpcReduction="10000"/>
          </a:bodyPr>
          <a:lstStyle/>
          <a:p>
            <a:r>
              <a:rPr lang="en-US" dirty="0"/>
              <a:t>Jason Sullenger</a:t>
            </a:r>
          </a:p>
          <a:p>
            <a:r>
              <a:rPr lang="en-US" dirty="0"/>
              <a:t>23 June 2019</a:t>
            </a:r>
          </a:p>
          <a:p>
            <a:r>
              <a:rPr lang="en-US" dirty="0"/>
              <a:t>WEB-420 RESTful APIs</a:t>
            </a:r>
          </a:p>
          <a:p>
            <a:endParaRPr lang="en-US" dirty="0"/>
          </a:p>
        </p:txBody>
      </p:sp>
    </p:spTree>
    <p:extLst>
      <p:ext uri="{BB962C8B-B14F-4D97-AF65-F5344CB8AC3E}">
        <p14:creationId xmlns:p14="http://schemas.microsoft.com/office/powerpoint/2010/main" val="840671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022A4-9256-4F2E-A803-89EF6F378381}"/>
              </a:ext>
            </a:extLst>
          </p:cNvPr>
          <p:cNvSpPr>
            <a:spLocks noGrp="1"/>
          </p:cNvSpPr>
          <p:nvPr>
            <p:ph type="title"/>
          </p:nvPr>
        </p:nvSpPr>
        <p:spPr/>
        <p:txBody>
          <a:bodyPr/>
          <a:lstStyle/>
          <a:p>
            <a:r>
              <a:rPr lang="en-US" dirty="0"/>
              <a:t>Scaling Microservices</a:t>
            </a:r>
          </a:p>
        </p:txBody>
      </p:sp>
      <p:sp>
        <p:nvSpPr>
          <p:cNvPr id="3" name="Content Placeholder 2">
            <a:extLst>
              <a:ext uri="{FF2B5EF4-FFF2-40B4-BE49-F238E27FC236}">
                <a16:creationId xmlns:a16="http://schemas.microsoft.com/office/drawing/2014/main" id="{001E73E1-E28D-497E-9A41-FA399A6C4400}"/>
              </a:ext>
            </a:extLst>
          </p:cNvPr>
          <p:cNvSpPr>
            <a:spLocks noGrp="1"/>
          </p:cNvSpPr>
          <p:nvPr>
            <p:ph idx="1"/>
          </p:nvPr>
        </p:nvSpPr>
        <p:spPr/>
        <p:txBody>
          <a:bodyPr>
            <a:normAutofit/>
          </a:bodyPr>
          <a:lstStyle/>
          <a:p>
            <a:r>
              <a:rPr lang="en-US" dirty="0"/>
              <a:t>“Network analysis gives you tools, metrics and ways to understand the structural properties and key nodes (microservices, components and agents) in your schema.” (</a:t>
            </a:r>
            <a:r>
              <a:rPr lang="en-US" dirty="0" err="1"/>
              <a:t>Bohorquez</a:t>
            </a:r>
            <a:r>
              <a:rPr lang="en-US" dirty="0"/>
              <a:t>, 2018)</a:t>
            </a:r>
          </a:p>
          <a:p>
            <a:pPr lvl="1"/>
            <a:r>
              <a:rPr lang="en-US" dirty="0"/>
              <a:t>The information gained can assist in developing and deploying a scaled solution</a:t>
            </a:r>
          </a:p>
          <a:p>
            <a:r>
              <a:rPr lang="en-US" dirty="0"/>
              <a:t>Divide the structure of your Microservice architecture promoting expertise in a smaller cluster of microservices instead of general knowledge of all the microservices</a:t>
            </a:r>
          </a:p>
          <a:p>
            <a:r>
              <a:rPr lang="en-US" dirty="0"/>
              <a:t>Offset when updates are rolled out - updating all services at once does nothing to help</a:t>
            </a:r>
          </a:p>
          <a:p>
            <a:r>
              <a:rPr lang="en-US" dirty="0"/>
              <a:t>Documentation for your Microservices keeps necessary information handy</a:t>
            </a:r>
            <a:br>
              <a:rPr lang="en-US" dirty="0"/>
            </a:br>
            <a:endParaRPr lang="en-US" dirty="0"/>
          </a:p>
        </p:txBody>
      </p:sp>
    </p:spTree>
    <p:extLst>
      <p:ext uri="{BB962C8B-B14F-4D97-AF65-F5344CB8AC3E}">
        <p14:creationId xmlns:p14="http://schemas.microsoft.com/office/powerpoint/2010/main" val="3793236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6" name="Rectangle 24">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3C2718-4DA6-435E-8B05-FA5A7B623280}"/>
              </a:ext>
            </a:extLst>
          </p:cNvPr>
          <p:cNvSpPr>
            <a:spLocks noGrp="1"/>
          </p:cNvSpPr>
          <p:nvPr>
            <p:ph type="title"/>
          </p:nvPr>
        </p:nvSpPr>
        <p:spPr>
          <a:xfrm>
            <a:off x="1333502" y="609600"/>
            <a:ext cx="8596668" cy="1320800"/>
          </a:xfrm>
        </p:spPr>
        <p:txBody>
          <a:bodyPr>
            <a:normAutofit/>
          </a:bodyPr>
          <a:lstStyle/>
          <a:p>
            <a:r>
              <a:rPr lang="en-US"/>
              <a:t>Works Cited</a:t>
            </a:r>
          </a:p>
        </p:txBody>
      </p:sp>
      <p:sp>
        <p:nvSpPr>
          <p:cNvPr id="27" name="Isosceles Triangle 26">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Content Placeholder 2">
            <a:extLst>
              <a:ext uri="{FF2B5EF4-FFF2-40B4-BE49-F238E27FC236}">
                <a16:creationId xmlns:a16="http://schemas.microsoft.com/office/drawing/2014/main" id="{EF1A8979-8652-46B0-BBDA-DD0C4C37A287}"/>
              </a:ext>
            </a:extLst>
          </p:cNvPr>
          <p:cNvSpPr>
            <a:spLocks noGrp="1"/>
          </p:cNvSpPr>
          <p:nvPr>
            <p:ph idx="1"/>
          </p:nvPr>
        </p:nvSpPr>
        <p:spPr>
          <a:xfrm>
            <a:off x="1333502" y="2160589"/>
            <a:ext cx="8596668" cy="3880773"/>
          </a:xfrm>
        </p:spPr>
        <p:txBody>
          <a:bodyPr>
            <a:normAutofit lnSpcReduction="10000"/>
          </a:bodyPr>
          <a:lstStyle/>
          <a:p>
            <a:pPr>
              <a:lnSpc>
                <a:spcPct val="90000"/>
              </a:lnSpc>
            </a:pPr>
            <a:r>
              <a:rPr lang="en-US" sz="1300" err="1"/>
              <a:t>Bohorquez</a:t>
            </a:r>
            <a:r>
              <a:rPr lang="en-US" sz="1300"/>
              <a:t>, N. (2018, May 3). The Complexity of Scaling a Microservices Architecture. Retrieved from </a:t>
            </a:r>
          </a:p>
          <a:p>
            <a:pPr lvl="1">
              <a:lnSpc>
                <a:spcPct val="90000"/>
              </a:lnSpc>
            </a:pPr>
            <a:r>
              <a:rPr lang="en-US" sz="1300" u="sng"/>
              <a:t>https://thenewstack.io/the-complexity-of-scaling-a-microservices-architecture/</a:t>
            </a:r>
            <a:endParaRPr lang="en-US" sz="1300"/>
          </a:p>
          <a:p>
            <a:pPr>
              <a:lnSpc>
                <a:spcPct val="90000"/>
              </a:lnSpc>
            </a:pPr>
            <a:r>
              <a:rPr lang="en-US" sz="1300" err="1"/>
              <a:t>Indrasiri</a:t>
            </a:r>
            <a:r>
              <a:rPr lang="en-US" sz="1300"/>
              <a:t>, K. (2016, February 9). Microservices in Practice: From Architecture to Deployment. 			Retrieved from</a:t>
            </a:r>
          </a:p>
          <a:p>
            <a:pPr lvl="1">
              <a:lnSpc>
                <a:spcPct val="90000"/>
              </a:lnSpc>
            </a:pPr>
            <a:r>
              <a:rPr lang="en-US" sz="1300" u="sng"/>
              <a:t>https://dzone.com/articles/microservices-in-practice-1</a:t>
            </a:r>
            <a:endParaRPr lang="en-US" sz="1300"/>
          </a:p>
          <a:p>
            <a:pPr>
              <a:lnSpc>
                <a:spcPct val="90000"/>
              </a:lnSpc>
            </a:pPr>
            <a:r>
              <a:rPr lang="en-US" sz="1300" err="1"/>
              <a:t>NGiNX</a:t>
            </a:r>
            <a:r>
              <a:rPr lang="en-US" sz="1300"/>
              <a:t>. (n.d.). API Gateway. Retrieved from</a:t>
            </a:r>
          </a:p>
          <a:p>
            <a:pPr lvl="1">
              <a:lnSpc>
                <a:spcPct val="90000"/>
              </a:lnSpc>
            </a:pPr>
            <a:r>
              <a:rPr lang="en-US" sz="1300" u="sng"/>
              <a:t>https://www.nginx.com/learn/api-gateway/</a:t>
            </a:r>
            <a:endParaRPr lang="en-US" sz="1300"/>
          </a:p>
          <a:p>
            <a:pPr>
              <a:lnSpc>
                <a:spcPct val="90000"/>
              </a:lnSpc>
            </a:pPr>
            <a:r>
              <a:rPr lang="en-US" sz="1300"/>
              <a:t>Opensource. (n.d.). What are microservices? Retrieved from</a:t>
            </a:r>
          </a:p>
          <a:p>
            <a:pPr lvl="1">
              <a:lnSpc>
                <a:spcPct val="90000"/>
              </a:lnSpc>
            </a:pPr>
            <a:r>
              <a:rPr lang="en-US" sz="1300" u="sng"/>
              <a:t>https://opensource.com/resources/what-are-microservices</a:t>
            </a:r>
            <a:endParaRPr lang="en-US" sz="1300"/>
          </a:p>
          <a:p>
            <a:pPr>
              <a:lnSpc>
                <a:spcPct val="90000"/>
              </a:lnSpc>
            </a:pPr>
            <a:r>
              <a:rPr lang="en-US" sz="1300" err="1"/>
              <a:t>Skelia</a:t>
            </a:r>
            <a:r>
              <a:rPr lang="en-US" sz="1300"/>
              <a:t>. (2018, March 02). 5 Major Benefits of Microservice Architecture. Retrieved from</a:t>
            </a:r>
          </a:p>
          <a:p>
            <a:pPr lvl="1">
              <a:lnSpc>
                <a:spcPct val="90000"/>
              </a:lnSpc>
            </a:pPr>
            <a:r>
              <a:rPr lang="en-US" sz="1300" u="sng"/>
              <a:t>https://skelia.com/articles/5-major-benefits-microservice-architecture/</a:t>
            </a:r>
            <a:endParaRPr lang="en-US" sz="1300"/>
          </a:p>
          <a:p>
            <a:pPr>
              <a:lnSpc>
                <a:spcPct val="90000"/>
              </a:lnSpc>
            </a:pPr>
            <a:r>
              <a:rPr lang="en-US" sz="1300" err="1"/>
              <a:t>Wittmer</a:t>
            </a:r>
            <a:r>
              <a:rPr lang="en-US" sz="1300"/>
              <a:t>, P. (2018, November 14). Microservices Disadvantages &amp; Advantages. Retrieved from</a:t>
            </a:r>
          </a:p>
          <a:p>
            <a:pPr lvl="1">
              <a:lnSpc>
                <a:spcPct val="90000"/>
              </a:lnSpc>
            </a:pPr>
            <a:r>
              <a:rPr lang="en-US" sz="1300"/>
              <a:t>https://www.tiempodev.com/blog/disadvantages-of-a-microservices-architecture/</a:t>
            </a:r>
            <a:br>
              <a:rPr lang="en-US" sz="1300"/>
            </a:br>
            <a:endParaRPr lang="en-US" sz="1300"/>
          </a:p>
        </p:txBody>
      </p:sp>
      <p:sp>
        <p:nvSpPr>
          <p:cNvPr id="29" name="Isosceles Triangle 28">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40176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CBAF2-CDAF-4CF3-8644-8426C1989416}"/>
              </a:ext>
            </a:extLst>
          </p:cNvPr>
          <p:cNvSpPr>
            <a:spLocks noGrp="1"/>
          </p:cNvSpPr>
          <p:nvPr>
            <p:ph type="title"/>
          </p:nvPr>
        </p:nvSpPr>
        <p:spPr/>
        <p:txBody>
          <a:bodyPr/>
          <a:lstStyle/>
          <a:p>
            <a:r>
              <a:rPr lang="en-US" dirty="0"/>
              <a:t>What Are Microservices</a:t>
            </a:r>
          </a:p>
        </p:txBody>
      </p:sp>
      <p:sp>
        <p:nvSpPr>
          <p:cNvPr id="3" name="Content Placeholder 2">
            <a:extLst>
              <a:ext uri="{FF2B5EF4-FFF2-40B4-BE49-F238E27FC236}">
                <a16:creationId xmlns:a16="http://schemas.microsoft.com/office/drawing/2014/main" id="{7F5DA435-551E-4DA6-89C0-09E87D4E5B84}"/>
              </a:ext>
            </a:extLst>
          </p:cNvPr>
          <p:cNvSpPr>
            <a:spLocks noGrp="1"/>
          </p:cNvSpPr>
          <p:nvPr>
            <p:ph idx="1"/>
          </p:nvPr>
        </p:nvSpPr>
        <p:spPr/>
        <p:txBody>
          <a:bodyPr>
            <a:normAutofit lnSpcReduction="10000"/>
          </a:bodyPr>
          <a:lstStyle/>
          <a:p>
            <a:r>
              <a:rPr lang="en-US" dirty="0"/>
              <a:t>A Microservice Architecture involves breaking your application into small pieces that work together to complete the task at hand</a:t>
            </a:r>
          </a:p>
          <a:p>
            <a:r>
              <a:rPr lang="en-US" dirty="0"/>
              <a:t>Each microservice is responsible for a single task</a:t>
            </a:r>
          </a:p>
          <a:p>
            <a:r>
              <a:rPr lang="en-US" dirty="0"/>
              <a:t>Microservices can communicate to handle larger tasks</a:t>
            </a:r>
          </a:p>
          <a:p>
            <a:r>
              <a:rPr lang="en-US" dirty="0"/>
              <a:t>“This is in contrast to a traditional, "monolithic" application which is all developed all in one piece.” (Opensource)</a:t>
            </a:r>
          </a:p>
          <a:p>
            <a:r>
              <a:rPr lang="en-US" dirty="0"/>
              <a:t>Utilizing a Microservice Architecture simplicity</a:t>
            </a:r>
          </a:p>
          <a:p>
            <a:pPr lvl="1"/>
            <a:r>
              <a:rPr lang="en-US" dirty="0"/>
              <a:t>Each microservice is set to complete one task instead of bundling many tasks into one service</a:t>
            </a:r>
          </a:p>
          <a:p>
            <a:pPr lvl="1"/>
            <a:r>
              <a:rPr lang="en-US" dirty="0"/>
              <a:t>Smaller pieces make a component easier to understand and maintain</a:t>
            </a:r>
          </a:p>
          <a:p>
            <a:pPr lvl="1"/>
            <a:r>
              <a:rPr lang="en-US" dirty="0"/>
              <a:t>A failure of a microservice only takes one component offline preventing total failure</a:t>
            </a:r>
          </a:p>
        </p:txBody>
      </p:sp>
    </p:spTree>
    <p:extLst>
      <p:ext uri="{BB962C8B-B14F-4D97-AF65-F5344CB8AC3E}">
        <p14:creationId xmlns:p14="http://schemas.microsoft.com/office/powerpoint/2010/main" val="3723876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A5AD4-1913-472D-A785-11CE5553085C}"/>
              </a:ext>
            </a:extLst>
          </p:cNvPr>
          <p:cNvSpPr>
            <a:spLocks noGrp="1"/>
          </p:cNvSpPr>
          <p:nvPr>
            <p:ph type="title"/>
          </p:nvPr>
        </p:nvSpPr>
        <p:spPr/>
        <p:txBody>
          <a:bodyPr/>
          <a:lstStyle/>
          <a:p>
            <a:r>
              <a:rPr lang="en-US" dirty="0"/>
              <a:t>What is an API Gateway</a:t>
            </a:r>
          </a:p>
        </p:txBody>
      </p:sp>
      <p:sp>
        <p:nvSpPr>
          <p:cNvPr id="3" name="Content Placeholder 2">
            <a:extLst>
              <a:ext uri="{FF2B5EF4-FFF2-40B4-BE49-F238E27FC236}">
                <a16:creationId xmlns:a16="http://schemas.microsoft.com/office/drawing/2014/main" id="{6B484AE8-8208-4866-A3A3-8C43F90F5025}"/>
              </a:ext>
            </a:extLst>
          </p:cNvPr>
          <p:cNvSpPr>
            <a:spLocks noGrp="1"/>
          </p:cNvSpPr>
          <p:nvPr>
            <p:ph idx="1"/>
          </p:nvPr>
        </p:nvSpPr>
        <p:spPr/>
        <p:txBody>
          <a:bodyPr>
            <a:normAutofit/>
          </a:bodyPr>
          <a:lstStyle/>
          <a:p>
            <a:r>
              <a:rPr lang="en-US" dirty="0"/>
              <a:t>The purpose of an API gateway is to take an API call from the client and route that call to the correct microservice</a:t>
            </a:r>
          </a:p>
          <a:p>
            <a:r>
              <a:rPr lang="en-US" dirty="0"/>
              <a:t>Acts as the point of entry to a system</a:t>
            </a:r>
          </a:p>
          <a:p>
            <a:r>
              <a:rPr lang="en-US" dirty="0"/>
              <a:t>“Typically it handles a request by invoking multiple microservices and aggregating the results, to determine the best path.” (</a:t>
            </a:r>
            <a:r>
              <a:rPr lang="en-US" dirty="0" err="1"/>
              <a:t>NGiNX</a:t>
            </a:r>
            <a:r>
              <a:rPr lang="en-US" dirty="0"/>
              <a:t>)</a:t>
            </a:r>
          </a:p>
          <a:p>
            <a:r>
              <a:rPr lang="en-US" dirty="0"/>
              <a:t>The gateway can either route a call to a single microservice or many</a:t>
            </a:r>
          </a:p>
          <a:p>
            <a:r>
              <a:rPr lang="en-US" dirty="0"/>
              <a:t>“It’s a translator, taking a client’s many requests and turning them into just one, to reduce the number of round trips between the client and application.” (</a:t>
            </a:r>
            <a:r>
              <a:rPr lang="en-US" dirty="0" err="1"/>
              <a:t>NGiNX</a:t>
            </a:r>
            <a:r>
              <a:rPr lang="en-US" dirty="0"/>
              <a:t>)</a:t>
            </a:r>
          </a:p>
          <a:p>
            <a:r>
              <a:rPr lang="en-US" dirty="0"/>
              <a:t>The API gateway can also be used to present different APIs to clients</a:t>
            </a:r>
            <a:br>
              <a:rPr lang="en-US" dirty="0"/>
            </a:br>
            <a:endParaRPr lang="en-US" dirty="0"/>
          </a:p>
        </p:txBody>
      </p:sp>
    </p:spTree>
    <p:extLst>
      <p:ext uri="{BB962C8B-B14F-4D97-AF65-F5344CB8AC3E}">
        <p14:creationId xmlns:p14="http://schemas.microsoft.com/office/powerpoint/2010/main" val="4098864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03575-8584-4744-ABBF-230FA736987E}"/>
              </a:ext>
            </a:extLst>
          </p:cNvPr>
          <p:cNvSpPr>
            <a:spLocks noGrp="1"/>
          </p:cNvSpPr>
          <p:nvPr>
            <p:ph type="title"/>
          </p:nvPr>
        </p:nvSpPr>
        <p:spPr/>
        <p:txBody>
          <a:bodyPr/>
          <a:lstStyle/>
          <a:p>
            <a:r>
              <a:rPr lang="en-US" dirty="0"/>
              <a:t>Advantages of Microservices</a:t>
            </a:r>
          </a:p>
        </p:txBody>
      </p:sp>
      <p:sp>
        <p:nvSpPr>
          <p:cNvPr id="3" name="Content Placeholder 2">
            <a:extLst>
              <a:ext uri="{FF2B5EF4-FFF2-40B4-BE49-F238E27FC236}">
                <a16:creationId xmlns:a16="http://schemas.microsoft.com/office/drawing/2014/main" id="{48201A9E-36B7-48DC-9585-3DE8F123A91C}"/>
              </a:ext>
            </a:extLst>
          </p:cNvPr>
          <p:cNvSpPr>
            <a:spLocks noGrp="1"/>
          </p:cNvSpPr>
          <p:nvPr>
            <p:ph idx="1"/>
          </p:nvPr>
        </p:nvSpPr>
        <p:spPr/>
        <p:txBody>
          <a:bodyPr/>
          <a:lstStyle/>
          <a:p>
            <a:r>
              <a:rPr lang="en-US" dirty="0"/>
              <a:t>Easy to Build and Maintain</a:t>
            </a:r>
          </a:p>
          <a:p>
            <a:pPr lvl="1"/>
            <a:r>
              <a:rPr lang="en-US" dirty="0"/>
              <a:t>Keeping things simple is a pillar of the Microservice Architecture</a:t>
            </a:r>
          </a:p>
          <a:p>
            <a:pPr lvl="2"/>
            <a:r>
              <a:rPr lang="en-US" dirty="0"/>
              <a:t>Simple means less time for a developer to understand the functionality</a:t>
            </a:r>
          </a:p>
          <a:p>
            <a:r>
              <a:rPr lang="en-US" dirty="0"/>
              <a:t>Services are stuck together as their smallest pieces</a:t>
            </a:r>
          </a:p>
          <a:p>
            <a:r>
              <a:rPr lang="en-US" dirty="0"/>
              <a:t>Problems and maintenance affect that microservice, not the entire system</a:t>
            </a:r>
          </a:p>
          <a:p>
            <a:pPr lvl="1"/>
            <a:r>
              <a:rPr lang="en-US" dirty="0"/>
              <a:t>Failure of a microservice won’t bring down the entire application</a:t>
            </a:r>
          </a:p>
          <a:p>
            <a:pPr lvl="1"/>
            <a:r>
              <a:rPr lang="en-US" dirty="0"/>
              <a:t>Correcting that smaller issue requires less time and effort</a:t>
            </a:r>
          </a:p>
        </p:txBody>
      </p:sp>
    </p:spTree>
    <p:extLst>
      <p:ext uri="{BB962C8B-B14F-4D97-AF65-F5344CB8AC3E}">
        <p14:creationId xmlns:p14="http://schemas.microsoft.com/office/powerpoint/2010/main" val="2867755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C07AC-0BBD-432C-80A2-01A74B19BD01}"/>
              </a:ext>
            </a:extLst>
          </p:cNvPr>
          <p:cNvSpPr>
            <a:spLocks noGrp="1"/>
          </p:cNvSpPr>
          <p:nvPr>
            <p:ph type="title"/>
          </p:nvPr>
        </p:nvSpPr>
        <p:spPr/>
        <p:txBody>
          <a:bodyPr/>
          <a:lstStyle/>
          <a:p>
            <a:r>
              <a:rPr lang="en-US" dirty="0"/>
              <a:t>Advantages of Microservices, continued</a:t>
            </a:r>
          </a:p>
        </p:txBody>
      </p:sp>
      <p:sp>
        <p:nvSpPr>
          <p:cNvPr id="3" name="Content Placeholder 2">
            <a:extLst>
              <a:ext uri="{FF2B5EF4-FFF2-40B4-BE49-F238E27FC236}">
                <a16:creationId xmlns:a16="http://schemas.microsoft.com/office/drawing/2014/main" id="{BAF6205C-2F36-4C0E-BA3C-AE9A6BABF91D}"/>
              </a:ext>
            </a:extLst>
          </p:cNvPr>
          <p:cNvSpPr>
            <a:spLocks noGrp="1"/>
          </p:cNvSpPr>
          <p:nvPr>
            <p:ph idx="1"/>
          </p:nvPr>
        </p:nvSpPr>
        <p:spPr/>
        <p:txBody>
          <a:bodyPr>
            <a:normAutofit/>
          </a:bodyPr>
          <a:lstStyle/>
          <a:p>
            <a:r>
              <a:rPr lang="en-US" dirty="0"/>
              <a:t>Organized Around Business Capabilities</a:t>
            </a:r>
          </a:p>
          <a:p>
            <a:pPr lvl="1"/>
            <a:r>
              <a:rPr lang="en-US" dirty="0"/>
              <a:t>“...microservice architectures invite teams to focus on building business functionality instead of writing glue code... development teams are organized around business capabilities and not technologies.” (</a:t>
            </a:r>
            <a:r>
              <a:rPr lang="en-US" dirty="0" err="1"/>
              <a:t>Skelia</a:t>
            </a:r>
            <a:r>
              <a:rPr lang="en-US" dirty="0"/>
              <a:t>, 2018)</a:t>
            </a:r>
          </a:p>
          <a:p>
            <a:r>
              <a:rPr lang="en-US" dirty="0"/>
              <a:t>Improved Productivity and Speed</a:t>
            </a:r>
          </a:p>
          <a:p>
            <a:r>
              <a:rPr lang="en-US" dirty="0"/>
              <a:t>Productivity is higher as a result of being able to develop replacement services with a smaller scope</a:t>
            </a:r>
          </a:p>
          <a:p>
            <a:r>
              <a:rPr lang="en-US" dirty="0"/>
              <a:t>“This type of architecture is also very handy for speeding up quality assurance since each microservice can be tested individually and you can test the components that have already been developed while the programmers are working on the other ones.” (</a:t>
            </a:r>
            <a:r>
              <a:rPr lang="en-US" dirty="0" err="1"/>
              <a:t>Skelia</a:t>
            </a:r>
            <a:r>
              <a:rPr lang="en-US" dirty="0"/>
              <a:t>, 2018)</a:t>
            </a:r>
          </a:p>
        </p:txBody>
      </p:sp>
    </p:spTree>
    <p:extLst>
      <p:ext uri="{BB962C8B-B14F-4D97-AF65-F5344CB8AC3E}">
        <p14:creationId xmlns:p14="http://schemas.microsoft.com/office/powerpoint/2010/main" val="1189007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1509B-374E-4D15-B982-03B53A3736D5}"/>
              </a:ext>
            </a:extLst>
          </p:cNvPr>
          <p:cNvSpPr>
            <a:spLocks noGrp="1"/>
          </p:cNvSpPr>
          <p:nvPr>
            <p:ph type="title"/>
          </p:nvPr>
        </p:nvSpPr>
        <p:spPr/>
        <p:txBody>
          <a:bodyPr/>
          <a:lstStyle/>
          <a:p>
            <a:r>
              <a:rPr lang="en-US" dirty="0"/>
              <a:t>Advantages of Microservices, concluded</a:t>
            </a:r>
          </a:p>
        </p:txBody>
      </p:sp>
      <p:sp>
        <p:nvSpPr>
          <p:cNvPr id="3" name="Content Placeholder 2">
            <a:extLst>
              <a:ext uri="{FF2B5EF4-FFF2-40B4-BE49-F238E27FC236}">
                <a16:creationId xmlns:a16="http://schemas.microsoft.com/office/drawing/2014/main" id="{D15F9396-DFAA-44C7-97AF-96A270696226}"/>
              </a:ext>
            </a:extLst>
          </p:cNvPr>
          <p:cNvSpPr>
            <a:spLocks noGrp="1"/>
          </p:cNvSpPr>
          <p:nvPr>
            <p:ph idx="1"/>
          </p:nvPr>
        </p:nvSpPr>
        <p:spPr/>
        <p:txBody>
          <a:bodyPr/>
          <a:lstStyle/>
          <a:p>
            <a:r>
              <a:rPr lang="en-US" dirty="0"/>
              <a:t>Flexibility in Using Technologies and Scalability</a:t>
            </a:r>
          </a:p>
          <a:p>
            <a:pPr lvl="1"/>
            <a:r>
              <a:rPr lang="en-US" dirty="0"/>
              <a:t>Every microservice can utilize a different technology</a:t>
            </a:r>
          </a:p>
          <a:p>
            <a:pPr lvl="1"/>
            <a:r>
              <a:rPr lang="en-US" dirty="0"/>
              <a:t>Allows you to choose the best match for each individual need</a:t>
            </a:r>
          </a:p>
          <a:p>
            <a:pPr lvl="1"/>
            <a:r>
              <a:rPr lang="en-US" dirty="0"/>
              <a:t>Fewer dependency issues</a:t>
            </a:r>
          </a:p>
          <a:p>
            <a:pPr lvl="1"/>
            <a:r>
              <a:rPr lang="en-US" dirty="0"/>
              <a:t>Rolling back changes is less troublesome</a:t>
            </a:r>
          </a:p>
          <a:p>
            <a:r>
              <a:rPr lang="en-US" dirty="0"/>
              <a:t>Autonomous, Cross-functional Teams</a:t>
            </a:r>
          </a:p>
          <a:p>
            <a:pPr lvl="1"/>
            <a:r>
              <a:rPr lang="en-US" dirty="0"/>
              <a:t>“ Microservices grant the developers more independence to work autonomously and make technical decisions quickly in smaller groups.” (</a:t>
            </a:r>
            <a:r>
              <a:rPr lang="en-US" dirty="0" err="1"/>
              <a:t>Skelia</a:t>
            </a:r>
            <a:r>
              <a:rPr lang="en-US" dirty="0"/>
              <a:t>, 2018)</a:t>
            </a:r>
          </a:p>
        </p:txBody>
      </p:sp>
    </p:spTree>
    <p:extLst>
      <p:ext uri="{BB962C8B-B14F-4D97-AF65-F5344CB8AC3E}">
        <p14:creationId xmlns:p14="http://schemas.microsoft.com/office/powerpoint/2010/main" val="2864893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1C219-FC92-4549-A5B8-F70ABA757CBB}"/>
              </a:ext>
            </a:extLst>
          </p:cNvPr>
          <p:cNvSpPr>
            <a:spLocks noGrp="1"/>
          </p:cNvSpPr>
          <p:nvPr>
            <p:ph type="title"/>
          </p:nvPr>
        </p:nvSpPr>
        <p:spPr/>
        <p:txBody>
          <a:bodyPr/>
          <a:lstStyle/>
          <a:p>
            <a:r>
              <a:rPr lang="en-US" dirty="0"/>
              <a:t>Microservice Disadvantages</a:t>
            </a:r>
          </a:p>
        </p:txBody>
      </p:sp>
      <p:sp>
        <p:nvSpPr>
          <p:cNvPr id="3" name="Content Placeholder 2">
            <a:extLst>
              <a:ext uri="{FF2B5EF4-FFF2-40B4-BE49-F238E27FC236}">
                <a16:creationId xmlns:a16="http://schemas.microsoft.com/office/drawing/2014/main" id="{FEC055B1-F910-4A24-AC64-891BE66FDC45}"/>
              </a:ext>
            </a:extLst>
          </p:cNvPr>
          <p:cNvSpPr>
            <a:spLocks noGrp="1"/>
          </p:cNvSpPr>
          <p:nvPr>
            <p:ph idx="1"/>
          </p:nvPr>
        </p:nvSpPr>
        <p:spPr/>
        <p:txBody>
          <a:bodyPr/>
          <a:lstStyle/>
          <a:p>
            <a:r>
              <a:rPr lang="en-US" dirty="0"/>
              <a:t>Overall Complexity</a:t>
            </a:r>
          </a:p>
          <a:p>
            <a:pPr lvl="1"/>
            <a:r>
              <a:rPr lang="en-US" dirty="0"/>
              <a:t>The microservice on it’s own is simple but each individual service adds to the overall complexity of their application.</a:t>
            </a:r>
          </a:p>
          <a:p>
            <a:pPr lvl="1"/>
            <a:r>
              <a:rPr lang="en-US" dirty="0"/>
              <a:t>Microservices have more “moving parts”</a:t>
            </a:r>
          </a:p>
          <a:p>
            <a:r>
              <a:rPr lang="en-US" dirty="0"/>
              <a:t>Security</a:t>
            </a:r>
          </a:p>
          <a:p>
            <a:pPr lvl="1"/>
            <a:r>
              <a:rPr lang="en-US" dirty="0"/>
              <a:t>Communication between microservices presents security issues</a:t>
            </a:r>
          </a:p>
          <a:p>
            <a:pPr lvl="1"/>
            <a:r>
              <a:rPr lang="en-US" dirty="0"/>
              <a:t>Each interaction is a potential vulnerability</a:t>
            </a:r>
          </a:p>
        </p:txBody>
      </p:sp>
    </p:spTree>
    <p:extLst>
      <p:ext uri="{BB962C8B-B14F-4D97-AF65-F5344CB8AC3E}">
        <p14:creationId xmlns:p14="http://schemas.microsoft.com/office/powerpoint/2010/main" val="882461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0FD07-65BE-4175-B8EE-38C2FDB2E385}"/>
              </a:ext>
            </a:extLst>
          </p:cNvPr>
          <p:cNvSpPr>
            <a:spLocks noGrp="1"/>
          </p:cNvSpPr>
          <p:nvPr>
            <p:ph type="title"/>
          </p:nvPr>
        </p:nvSpPr>
        <p:spPr/>
        <p:txBody>
          <a:bodyPr/>
          <a:lstStyle/>
          <a:p>
            <a:r>
              <a:rPr lang="en-US" dirty="0"/>
              <a:t>Microservice Disadvantages, continued</a:t>
            </a:r>
          </a:p>
        </p:txBody>
      </p:sp>
      <p:sp>
        <p:nvSpPr>
          <p:cNvPr id="3" name="Content Placeholder 2">
            <a:extLst>
              <a:ext uri="{FF2B5EF4-FFF2-40B4-BE49-F238E27FC236}">
                <a16:creationId xmlns:a16="http://schemas.microsoft.com/office/drawing/2014/main" id="{0C1EB0EB-C4AA-4925-AD51-E6AB408D2574}"/>
              </a:ext>
            </a:extLst>
          </p:cNvPr>
          <p:cNvSpPr>
            <a:spLocks noGrp="1"/>
          </p:cNvSpPr>
          <p:nvPr>
            <p:ph idx="1"/>
          </p:nvPr>
        </p:nvSpPr>
        <p:spPr/>
        <p:txBody>
          <a:bodyPr/>
          <a:lstStyle/>
          <a:p>
            <a:r>
              <a:rPr lang="en-US" dirty="0"/>
              <a:t>More Expensive</a:t>
            </a:r>
          </a:p>
          <a:p>
            <a:pPr lvl="1"/>
            <a:r>
              <a:rPr lang="en-US" dirty="0"/>
              <a:t>Microservices work by communicating with each other</a:t>
            </a:r>
          </a:p>
          <a:p>
            <a:pPr lvl="1"/>
            <a:r>
              <a:rPr lang="en-US" dirty="0"/>
              <a:t>“These remote calls result in higher costs associated with network latency and processing than with traditional architectures.” (</a:t>
            </a:r>
            <a:r>
              <a:rPr lang="en-US" dirty="0" err="1"/>
              <a:t>Wittmer</a:t>
            </a:r>
            <a:r>
              <a:rPr lang="en-US" dirty="0"/>
              <a:t>, 2018)</a:t>
            </a:r>
          </a:p>
          <a:p>
            <a:pPr lvl="1"/>
            <a:r>
              <a:rPr lang="en-US" dirty="0"/>
              <a:t>“Developers will want to put forth their best efforts in order to reduce the number of calls.” (</a:t>
            </a:r>
            <a:r>
              <a:rPr lang="en-US" dirty="0" err="1"/>
              <a:t>Wittmer</a:t>
            </a:r>
            <a:r>
              <a:rPr lang="en-US" dirty="0"/>
              <a:t>, 2018)</a:t>
            </a:r>
          </a:p>
          <a:p>
            <a:r>
              <a:rPr lang="en-US" dirty="0"/>
              <a:t>Testing a microservices-based application is time consuming</a:t>
            </a:r>
          </a:p>
          <a:p>
            <a:pPr lvl="1"/>
            <a:r>
              <a:rPr lang="en-US" dirty="0"/>
              <a:t>Each microservice has to be checked before testing begins</a:t>
            </a:r>
          </a:p>
        </p:txBody>
      </p:sp>
    </p:spTree>
    <p:extLst>
      <p:ext uri="{BB962C8B-B14F-4D97-AF65-F5344CB8AC3E}">
        <p14:creationId xmlns:p14="http://schemas.microsoft.com/office/powerpoint/2010/main" val="216824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32193-A833-4DF2-A28F-EAF42E3E3AFE}"/>
              </a:ext>
            </a:extLst>
          </p:cNvPr>
          <p:cNvSpPr>
            <a:spLocks noGrp="1"/>
          </p:cNvSpPr>
          <p:nvPr>
            <p:ph type="title"/>
          </p:nvPr>
        </p:nvSpPr>
        <p:spPr/>
        <p:txBody>
          <a:bodyPr/>
          <a:lstStyle/>
          <a:p>
            <a:r>
              <a:rPr lang="en-US" dirty="0"/>
              <a:t>Microservices – Deployment and Management</a:t>
            </a:r>
          </a:p>
        </p:txBody>
      </p:sp>
      <p:sp>
        <p:nvSpPr>
          <p:cNvPr id="3" name="Content Placeholder 2">
            <a:extLst>
              <a:ext uri="{FF2B5EF4-FFF2-40B4-BE49-F238E27FC236}">
                <a16:creationId xmlns:a16="http://schemas.microsoft.com/office/drawing/2014/main" id="{849D48D0-55CD-432D-861F-C792407A1C0F}"/>
              </a:ext>
            </a:extLst>
          </p:cNvPr>
          <p:cNvSpPr>
            <a:spLocks noGrp="1"/>
          </p:cNvSpPr>
          <p:nvPr>
            <p:ph idx="1"/>
          </p:nvPr>
        </p:nvSpPr>
        <p:spPr/>
        <p:txBody>
          <a:bodyPr/>
          <a:lstStyle/>
          <a:p>
            <a:r>
              <a:rPr lang="en-US" dirty="0"/>
              <a:t>Single Responsibility Principle - SRP</a:t>
            </a:r>
          </a:p>
          <a:p>
            <a:pPr lvl="1"/>
            <a:r>
              <a:rPr lang="en-US" dirty="0"/>
              <a:t>“Having a limited and a focused business scope for a microservice helps us to meet the agility in development and delivery of services.” (</a:t>
            </a:r>
            <a:r>
              <a:rPr lang="en-US" dirty="0" err="1"/>
              <a:t>Indrasiri</a:t>
            </a:r>
            <a:r>
              <a:rPr lang="en-US" dirty="0"/>
              <a:t>, 2016)</a:t>
            </a:r>
          </a:p>
          <a:p>
            <a:r>
              <a:rPr lang="en-US" dirty="0"/>
              <a:t>Requirements of Microservice architecture</a:t>
            </a:r>
          </a:p>
          <a:p>
            <a:pPr lvl="1"/>
            <a:r>
              <a:rPr lang="en-US" dirty="0"/>
              <a:t>A microservice can be deployed and maintained independently of other microservices</a:t>
            </a:r>
          </a:p>
          <a:p>
            <a:pPr lvl="1"/>
            <a:r>
              <a:rPr lang="en-US" dirty="0"/>
              <a:t>Must allow for individual scalability</a:t>
            </a:r>
          </a:p>
          <a:p>
            <a:pPr lvl="1"/>
            <a:r>
              <a:rPr lang="en-US" dirty="0"/>
              <a:t>Building and deploying quickly</a:t>
            </a:r>
          </a:p>
          <a:p>
            <a:pPr lvl="1"/>
            <a:r>
              <a:rPr lang="en-US" dirty="0"/>
              <a:t>Microservice failure should not affect another service</a:t>
            </a:r>
          </a:p>
        </p:txBody>
      </p:sp>
    </p:spTree>
    <p:extLst>
      <p:ext uri="{BB962C8B-B14F-4D97-AF65-F5344CB8AC3E}">
        <p14:creationId xmlns:p14="http://schemas.microsoft.com/office/powerpoint/2010/main" val="34545183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otalTime>55</TotalTime>
  <Words>814</Words>
  <Application>Microsoft Office PowerPoint</Application>
  <PresentationFormat>Widescreen</PresentationFormat>
  <Paragraphs>83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Microservices</vt:lpstr>
      <vt:lpstr>What Are Microservices</vt:lpstr>
      <vt:lpstr>What is an API Gateway</vt:lpstr>
      <vt:lpstr>Advantages of Microservices</vt:lpstr>
      <vt:lpstr>Advantages of Microservices, continued</vt:lpstr>
      <vt:lpstr>Advantages of Microservices, concluded</vt:lpstr>
      <vt:lpstr>Microservice Disadvantages</vt:lpstr>
      <vt:lpstr>Microservice Disadvantages, continued</vt:lpstr>
      <vt:lpstr>Microservices – Deployment and Management</vt:lpstr>
      <vt:lpstr>Scaling Microservices</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Jason Sullenger</dc:creator>
  <cp:lastModifiedBy>Jason Sullenger</cp:lastModifiedBy>
  <cp:revision>5</cp:revision>
  <dcterms:created xsi:type="dcterms:W3CDTF">2019-06-23T20:11:11Z</dcterms:created>
  <dcterms:modified xsi:type="dcterms:W3CDTF">2019-06-23T21:07:34Z</dcterms:modified>
</cp:coreProperties>
</file>