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61" r:id="rId5"/>
    <p:sldId id="260" r:id="rId6"/>
    <p:sldId id="264" r:id="rId7"/>
    <p:sldId id="263" r:id="rId8"/>
    <p:sldId id="262" r:id="rId9"/>
    <p:sldId id="25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7/27/2019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57401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1878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8960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7/27/2019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3016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7/27/2019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864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7/27/2019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860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7/27/2019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4952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7/27/2019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91385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7/27/2019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9838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160EA64-D806-43AC-9DF2-F8C432F32B4C}" type="datetimeFigureOut">
              <a:rPr lang="en-US" smtClean="0"/>
              <a:t>7/27/2019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2437201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160EA64-D806-43AC-9DF2-F8C432F32B4C}" type="datetimeFigureOut">
              <a:rPr lang="en-US" smtClean="0"/>
              <a:pPr/>
              <a:t>7/27/2019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622545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7/27/2019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2377415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7726-607F-4918-B8F1-5123A4D9FFB1}"/>
              </a:ext>
            </a:extLst>
          </p:cNvPr>
          <p:cNvSpPr>
            <a:spLocks noGrp="1"/>
          </p:cNvSpPr>
          <p:nvPr>
            <p:ph type="ctrTitle"/>
          </p:nvPr>
        </p:nvSpPr>
        <p:spPr/>
        <p:txBody>
          <a:bodyPr/>
          <a:lstStyle/>
          <a:p>
            <a:r>
              <a:rPr lang="en-US" dirty="0"/>
              <a:t>DevOps Automated Testing</a:t>
            </a:r>
          </a:p>
        </p:txBody>
      </p:sp>
      <p:sp>
        <p:nvSpPr>
          <p:cNvPr id="3" name="Subtitle 2">
            <a:extLst>
              <a:ext uri="{FF2B5EF4-FFF2-40B4-BE49-F238E27FC236}">
                <a16:creationId xmlns:a16="http://schemas.microsoft.com/office/drawing/2014/main" id="{A92281E0-9CB0-4E12-8B98-ADA821F57E4A}"/>
              </a:ext>
            </a:extLst>
          </p:cNvPr>
          <p:cNvSpPr>
            <a:spLocks noGrp="1"/>
          </p:cNvSpPr>
          <p:nvPr>
            <p:ph type="subTitle" idx="1"/>
          </p:nvPr>
        </p:nvSpPr>
        <p:spPr/>
        <p:txBody>
          <a:bodyPr>
            <a:normAutofit lnSpcReduction="10000"/>
          </a:bodyPr>
          <a:lstStyle/>
          <a:p>
            <a:r>
              <a:rPr lang="en-US" dirty="0"/>
              <a:t>Jason Sullenger</a:t>
            </a:r>
          </a:p>
          <a:p>
            <a:r>
              <a:rPr lang="en-US" dirty="0"/>
              <a:t>27 July 2019</a:t>
            </a:r>
          </a:p>
          <a:p>
            <a:r>
              <a:rPr lang="en-US" dirty="0"/>
              <a:t>WEB-430 DevOps</a:t>
            </a:r>
          </a:p>
          <a:p>
            <a:endParaRPr lang="en-US" dirty="0"/>
          </a:p>
        </p:txBody>
      </p:sp>
    </p:spTree>
    <p:extLst>
      <p:ext uri="{BB962C8B-B14F-4D97-AF65-F5344CB8AC3E}">
        <p14:creationId xmlns:p14="http://schemas.microsoft.com/office/powerpoint/2010/main" val="1508010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A3764AE-D7B7-4CB5-A0E1-2885E459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3E9DB99-3631-446D-AF9D-67051AD9317F}"/>
              </a:ext>
            </a:extLst>
          </p:cNvPr>
          <p:cNvSpPr>
            <a:spLocks noGrp="1"/>
          </p:cNvSpPr>
          <p:nvPr>
            <p:ph type="title"/>
          </p:nvPr>
        </p:nvSpPr>
        <p:spPr>
          <a:xfrm>
            <a:off x="537563" y="2900210"/>
            <a:ext cx="3610691" cy="1071062"/>
          </a:xfrm>
          <a:noFill/>
          <a:ln>
            <a:solidFill>
              <a:schemeClr val="tx1">
                <a:lumMod val="85000"/>
                <a:lumOff val="15000"/>
              </a:schemeClr>
            </a:solidFill>
          </a:ln>
        </p:spPr>
        <p:txBody>
          <a:bodyPr>
            <a:normAutofit/>
          </a:bodyPr>
          <a:lstStyle/>
          <a:p>
            <a:r>
              <a:rPr lang="en-US" dirty="0">
                <a:solidFill>
                  <a:schemeClr val="tx1">
                    <a:lumMod val="95000"/>
                    <a:lumOff val="5000"/>
                  </a:schemeClr>
                </a:solidFill>
              </a:rPr>
              <a:t>Works Cited</a:t>
            </a:r>
          </a:p>
        </p:txBody>
      </p:sp>
      <p:sp useBgFill="1">
        <p:nvSpPr>
          <p:cNvPr id="14" name="Rectangle 13">
            <a:extLst>
              <a:ext uri="{FF2B5EF4-FFF2-40B4-BE49-F238E27FC236}">
                <a16:creationId xmlns:a16="http://schemas.microsoft.com/office/drawing/2014/main" id="{329C095C-3AB6-49D8-9436-3672566F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4C115894-DE94-40BF-A8A8-D278A8E702F3}"/>
              </a:ext>
            </a:extLst>
          </p:cNvPr>
          <p:cNvSpPr>
            <a:spLocks noGrp="1"/>
          </p:cNvSpPr>
          <p:nvPr>
            <p:ph idx="1"/>
          </p:nvPr>
        </p:nvSpPr>
        <p:spPr>
          <a:xfrm>
            <a:off x="5054601" y="508000"/>
            <a:ext cx="6777636" cy="5753100"/>
          </a:xfrm>
        </p:spPr>
        <p:txBody>
          <a:bodyPr anchor="ctr">
            <a:normAutofit/>
          </a:bodyPr>
          <a:lstStyle/>
          <a:p>
            <a:r>
              <a:rPr lang="en-US" dirty="0"/>
              <a:t>Fitzpatrick, S. (2018, July 19). The Growing Importance of 	Test Automation Skills in DevOps. Retrieved from </a:t>
            </a:r>
          </a:p>
          <a:p>
            <a:pPr lvl="1"/>
            <a:r>
              <a:rPr lang="en-US" dirty="0"/>
              <a:t>https://saucelabs.com/blog/the-growing-importance-of-test-automation-skills-in-devops</a:t>
            </a:r>
          </a:p>
          <a:p>
            <a:r>
              <a:rPr lang="en-US" dirty="0" err="1"/>
              <a:t>Lalvani</a:t>
            </a:r>
            <a:r>
              <a:rPr lang="en-US" dirty="0"/>
              <a:t>, B. (2017, March 17). The Role of Unit Tests in Test 	Automation. Retrieved from </a:t>
            </a:r>
          </a:p>
          <a:p>
            <a:pPr lvl="1"/>
            <a:r>
              <a:rPr lang="en-US" dirty="0"/>
              <a:t>https://dzone.com/articles/the-role-of-unit-tests-in-test-automation</a:t>
            </a:r>
          </a:p>
          <a:p>
            <a:r>
              <a:rPr lang="en-US" dirty="0"/>
              <a:t>Parker, R. (2019, April 26). How Can We Automate Testing in a 	DevOps Setup. Retrieved from </a:t>
            </a:r>
          </a:p>
          <a:p>
            <a:pPr lvl="1"/>
            <a:r>
              <a:rPr lang="en-US" dirty="0"/>
              <a:t>https://simpleprogrammer.com/devops-test-automation/</a:t>
            </a:r>
          </a:p>
          <a:p>
            <a:r>
              <a:rPr lang="en-US" dirty="0"/>
              <a:t>Zephyr (n.d.). Using Test Automation Frameworks to Speed Your 	DevOps Delivery. Retrieved from </a:t>
            </a:r>
          </a:p>
          <a:p>
            <a:pPr lvl="1"/>
            <a:r>
              <a:rPr lang="en-US" dirty="0"/>
              <a:t>https://www.getzephyr.com/resources/whitepapers/using-test-automation-frameworks-speed-your-devops-delivery</a:t>
            </a:r>
            <a:endParaRPr lang="en-US" dirty="0">
              <a:solidFill>
                <a:schemeClr val="tx1"/>
              </a:solidFill>
            </a:endParaRPr>
          </a:p>
        </p:txBody>
      </p:sp>
    </p:spTree>
    <p:extLst>
      <p:ext uri="{BB962C8B-B14F-4D97-AF65-F5344CB8AC3E}">
        <p14:creationId xmlns:p14="http://schemas.microsoft.com/office/powerpoint/2010/main" val="2722415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48470-95C4-4CF0-802E-EC4F8CB6DC81}"/>
              </a:ext>
            </a:extLst>
          </p:cNvPr>
          <p:cNvSpPr>
            <a:spLocks noGrp="1"/>
          </p:cNvSpPr>
          <p:nvPr>
            <p:ph type="title"/>
          </p:nvPr>
        </p:nvSpPr>
        <p:spPr>
          <a:xfrm>
            <a:off x="2231136" y="467418"/>
            <a:ext cx="7729728" cy="1188720"/>
          </a:xfrm>
          <a:solidFill>
            <a:schemeClr val="bg1"/>
          </a:solidFill>
        </p:spPr>
        <p:txBody>
          <a:bodyPr>
            <a:normAutofit/>
          </a:bodyPr>
          <a:lstStyle/>
          <a:p>
            <a:r>
              <a:rPr lang="en-US" dirty="0"/>
              <a:t>What is Automated Testing</a:t>
            </a:r>
          </a:p>
        </p:txBody>
      </p:sp>
      <p:sp>
        <p:nvSpPr>
          <p:cNvPr id="3" name="Content Placeholder 2">
            <a:extLst>
              <a:ext uri="{FF2B5EF4-FFF2-40B4-BE49-F238E27FC236}">
                <a16:creationId xmlns:a16="http://schemas.microsoft.com/office/drawing/2014/main" id="{D4C91DC6-FF81-487F-AD96-17E5CBC944AB}"/>
              </a:ext>
            </a:extLst>
          </p:cNvPr>
          <p:cNvSpPr>
            <a:spLocks noGrp="1"/>
          </p:cNvSpPr>
          <p:nvPr>
            <p:ph idx="1"/>
          </p:nvPr>
        </p:nvSpPr>
        <p:spPr>
          <a:xfrm>
            <a:off x="1706062" y="2291262"/>
            <a:ext cx="8779512" cy="2879256"/>
          </a:xfrm>
        </p:spPr>
        <p:txBody>
          <a:bodyPr>
            <a:normAutofit fontScale="92500" lnSpcReduction="10000"/>
          </a:bodyPr>
          <a:lstStyle/>
          <a:p>
            <a:r>
              <a:rPr lang="en-US" dirty="0"/>
              <a:t>Automated testing is how we can test code for errors without having to manually check it</a:t>
            </a:r>
          </a:p>
          <a:p>
            <a:r>
              <a:rPr lang="en-US" dirty="0"/>
              <a:t>“Test automation is the practice of using automation frameworks and tools to write scripts that automate common testing that needs to be done to properly verify the functionality of an application.” (Fitzpatrick, 2018)</a:t>
            </a:r>
          </a:p>
          <a:p>
            <a:r>
              <a:rPr lang="en-US" dirty="0"/>
              <a:t>An example of a testing framework is Selenium</a:t>
            </a:r>
          </a:p>
          <a:p>
            <a:pPr lvl="1"/>
            <a:r>
              <a:rPr lang="en-US" dirty="0"/>
              <a:t>Testing scripts can be checked against multiple browsers at the same time</a:t>
            </a:r>
          </a:p>
          <a:p>
            <a:r>
              <a:rPr lang="en-US" dirty="0"/>
              <a:t>“Automation is not limited to executing tests; it encompasses ranking and planning the tests.” (Parker, 2019)</a:t>
            </a:r>
          </a:p>
          <a:p>
            <a:r>
              <a:rPr lang="en-US" dirty="0"/>
              <a:t>Positive outcomes and increased value are a direct result of commitment to Automated Testing</a:t>
            </a:r>
          </a:p>
        </p:txBody>
      </p:sp>
    </p:spTree>
    <p:extLst>
      <p:ext uri="{BB962C8B-B14F-4D97-AF65-F5344CB8AC3E}">
        <p14:creationId xmlns:p14="http://schemas.microsoft.com/office/powerpoint/2010/main" val="147283817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180DC-2DFF-45F6-8C3B-A0EFFA318D57}"/>
              </a:ext>
            </a:extLst>
          </p:cNvPr>
          <p:cNvSpPr>
            <a:spLocks noGrp="1"/>
          </p:cNvSpPr>
          <p:nvPr>
            <p:ph type="title"/>
          </p:nvPr>
        </p:nvSpPr>
        <p:spPr>
          <a:xfrm>
            <a:off x="2231136" y="467418"/>
            <a:ext cx="7729728" cy="1188720"/>
          </a:xfrm>
          <a:solidFill>
            <a:schemeClr val="bg1"/>
          </a:solidFill>
        </p:spPr>
        <p:txBody>
          <a:bodyPr>
            <a:normAutofit/>
          </a:bodyPr>
          <a:lstStyle/>
          <a:p>
            <a:r>
              <a:rPr lang="en-US" dirty="0"/>
              <a:t>Why use Automated Testing</a:t>
            </a:r>
          </a:p>
        </p:txBody>
      </p:sp>
      <p:sp>
        <p:nvSpPr>
          <p:cNvPr id="3" name="Content Placeholder 2">
            <a:extLst>
              <a:ext uri="{FF2B5EF4-FFF2-40B4-BE49-F238E27FC236}">
                <a16:creationId xmlns:a16="http://schemas.microsoft.com/office/drawing/2014/main" id="{9AE8AE4D-CEB9-4E04-9272-CEEA49659CD4}"/>
              </a:ext>
            </a:extLst>
          </p:cNvPr>
          <p:cNvSpPr>
            <a:spLocks noGrp="1"/>
          </p:cNvSpPr>
          <p:nvPr>
            <p:ph idx="1"/>
          </p:nvPr>
        </p:nvSpPr>
        <p:spPr>
          <a:xfrm>
            <a:off x="1706062" y="2291262"/>
            <a:ext cx="8779512" cy="2879256"/>
          </a:xfrm>
        </p:spPr>
        <p:txBody>
          <a:bodyPr>
            <a:normAutofit/>
          </a:bodyPr>
          <a:lstStyle/>
          <a:p>
            <a:r>
              <a:rPr lang="en-US" dirty="0"/>
              <a:t>Delivery speed is the name of the game</a:t>
            </a:r>
          </a:p>
          <a:p>
            <a:r>
              <a:rPr lang="en-US" dirty="0"/>
              <a:t>Continuous delivery is how we improve delivery speed</a:t>
            </a:r>
          </a:p>
          <a:p>
            <a:pPr lvl="1"/>
            <a:r>
              <a:rPr lang="en-US" dirty="0"/>
              <a:t>Continuous testing is included in this cycle</a:t>
            </a:r>
          </a:p>
          <a:p>
            <a:r>
              <a:rPr lang="en-US" dirty="0"/>
              <a:t>Manual testing will still be required when using automated testing</a:t>
            </a:r>
          </a:p>
          <a:p>
            <a:pPr lvl="1"/>
            <a:r>
              <a:rPr lang="en-US" dirty="0"/>
              <a:t>Drastically reduced compared to the amount done when only using manual testing.</a:t>
            </a:r>
          </a:p>
          <a:p>
            <a:r>
              <a:rPr lang="en-US" dirty="0"/>
              <a:t>Previous scripts can continue to be utilized as long as necessary </a:t>
            </a:r>
          </a:p>
          <a:p>
            <a:r>
              <a:rPr lang="en-US" dirty="0"/>
              <a:t>Additional testing scripts can be added as needed to test new features</a:t>
            </a:r>
          </a:p>
        </p:txBody>
      </p:sp>
    </p:spTree>
    <p:extLst>
      <p:ext uri="{BB962C8B-B14F-4D97-AF65-F5344CB8AC3E}">
        <p14:creationId xmlns:p14="http://schemas.microsoft.com/office/powerpoint/2010/main" val="236688462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180DC-2DFF-45F6-8C3B-A0EFFA318D57}"/>
              </a:ext>
            </a:extLst>
          </p:cNvPr>
          <p:cNvSpPr>
            <a:spLocks noGrp="1"/>
          </p:cNvSpPr>
          <p:nvPr>
            <p:ph type="title"/>
          </p:nvPr>
        </p:nvSpPr>
        <p:spPr>
          <a:xfrm>
            <a:off x="2231136" y="467418"/>
            <a:ext cx="7729728" cy="1188720"/>
          </a:xfrm>
          <a:solidFill>
            <a:schemeClr val="bg1"/>
          </a:solidFill>
        </p:spPr>
        <p:txBody>
          <a:bodyPr>
            <a:normAutofit/>
          </a:bodyPr>
          <a:lstStyle/>
          <a:p>
            <a:r>
              <a:rPr lang="en-US" dirty="0"/>
              <a:t>Benefits of Automated Testing</a:t>
            </a:r>
          </a:p>
        </p:txBody>
      </p:sp>
      <p:sp>
        <p:nvSpPr>
          <p:cNvPr id="3" name="Content Placeholder 2">
            <a:extLst>
              <a:ext uri="{FF2B5EF4-FFF2-40B4-BE49-F238E27FC236}">
                <a16:creationId xmlns:a16="http://schemas.microsoft.com/office/drawing/2014/main" id="{9AE8AE4D-CEB9-4E04-9272-CEEA49659CD4}"/>
              </a:ext>
            </a:extLst>
          </p:cNvPr>
          <p:cNvSpPr>
            <a:spLocks noGrp="1"/>
          </p:cNvSpPr>
          <p:nvPr>
            <p:ph idx="1"/>
          </p:nvPr>
        </p:nvSpPr>
        <p:spPr>
          <a:xfrm>
            <a:off x="1706062" y="2291262"/>
            <a:ext cx="8779512" cy="2879256"/>
          </a:xfrm>
        </p:spPr>
        <p:txBody>
          <a:bodyPr>
            <a:normAutofit fontScale="92500" lnSpcReduction="10000"/>
          </a:bodyPr>
          <a:lstStyle/>
          <a:p>
            <a:r>
              <a:rPr lang="en-US" dirty="0"/>
              <a:t>Bugs are identified relatively quickly</a:t>
            </a:r>
          </a:p>
          <a:p>
            <a:pPr lvl="1"/>
            <a:r>
              <a:rPr lang="en-US" dirty="0"/>
              <a:t>Effective implementation is required</a:t>
            </a:r>
          </a:p>
          <a:p>
            <a:pPr lvl="1"/>
            <a:r>
              <a:rPr lang="en-US" dirty="0"/>
              <a:t>Failing a test should make fixing this item a priority</a:t>
            </a:r>
          </a:p>
          <a:p>
            <a:pPr lvl="1"/>
            <a:r>
              <a:rPr lang="en-US" dirty="0"/>
              <a:t>A failed test allows you to correct the issue before any damage is done</a:t>
            </a:r>
          </a:p>
          <a:p>
            <a:r>
              <a:rPr lang="en-US" dirty="0"/>
              <a:t>“If the new code breaks something and causes a test to fail, TDD also makes it easier to pinpoint the problem, refactor the application and fix the bug.” (</a:t>
            </a:r>
            <a:r>
              <a:rPr lang="en-US" dirty="0" err="1"/>
              <a:t>Lalvani</a:t>
            </a:r>
            <a:r>
              <a:rPr lang="en-US" dirty="0"/>
              <a:t>, 2017)</a:t>
            </a:r>
          </a:p>
          <a:p>
            <a:r>
              <a:rPr lang="en-US" dirty="0"/>
              <a:t>Code that passes testing can be made immediately available for continuous deployment</a:t>
            </a:r>
          </a:p>
          <a:p>
            <a:pPr lvl="1"/>
            <a:r>
              <a:rPr lang="en-US" dirty="0"/>
              <a:t>“... the code is constantly available for delivery to other environments, including production.” (Fitzpatrick, 2018)</a:t>
            </a:r>
            <a:endParaRPr lang="en-US" dirty="0">
              <a:solidFill>
                <a:srgbClr val="404040"/>
              </a:solidFill>
            </a:endParaRPr>
          </a:p>
        </p:txBody>
      </p:sp>
    </p:spTree>
    <p:extLst>
      <p:ext uri="{BB962C8B-B14F-4D97-AF65-F5344CB8AC3E}">
        <p14:creationId xmlns:p14="http://schemas.microsoft.com/office/powerpoint/2010/main" val="313916871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180DC-2DFF-45F6-8C3B-A0EFFA318D57}"/>
              </a:ext>
            </a:extLst>
          </p:cNvPr>
          <p:cNvSpPr>
            <a:spLocks noGrp="1"/>
          </p:cNvSpPr>
          <p:nvPr>
            <p:ph type="title"/>
          </p:nvPr>
        </p:nvSpPr>
        <p:spPr>
          <a:xfrm>
            <a:off x="2231136" y="467418"/>
            <a:ext cx="7729728" cy="1188720"/>
          </a:xfrm>
          <a:solidFill>
            <a:schemeClr val="bg1"/>
          </a:solidFill>
        </p:spPr>
        <p:txBody>
          <a:bodyPr>
            <a:normAutofit/>
          </a:bodyPr>
          <a:lstStyle/>
          <a:p>
            <a:r>
              <a:rPr lang="en-US" dirty="0"/>
              <a:t>Testing – unit tests</a:t>
            </a:r>
          </a:p>
        </p:txBody>
      </p:sp>
      <p:sp>
        <p:nvSpPr>
          <p:cNvPr id="3" name="Content Placeholder 2">
            <a:extLst>
              <a:ext uri="{FF2B5EF4-FFF2-40B4-BE49-F238E27FC236}">
                <a16:creationId xmlns:a16="http://schemas.microsoft.com/office/drawing/2014/main" id="{9AE8AE4D-CEB9-4E04-9272-CEEA49659CD4}"/>
              </a:ext>
            </a:extLst>
          </p:cNvPr>
          <p:cNvSpPr>
            <a:spLocks noGrp="1"/>
          </p:cNvSpPr>
          <p:nvPr>
            <p:ph idx="1"/>
          </p:nvPr>
        </p:nvSpPr>
        <p:spPr>
          <a:xfrm>
            <a:off x="1706062" y="2291262"/>
            <a:ext cx="8779512" cy="2879256"/>
          </a:xfrm>
        </p:spPr>
        <p:txBody>
          <a:bodyPr>
            <a:normAutofit/>
          </a:bodyPr>
          <a:lstStyle/>
          <a:p>
            <a:r>
              <a:rPr lang="en-US" dirty="0"/>
              <a:t>Testing of small pieces of an application</a:t>
            </a:r>
          </a:p>
          <a:p>
            <a:pPr lvl="1"/>
            <a:r>
              <a:rPr lang="en-US" dirty="0"/>
              <a:t>These pieces are called Units</a:t>
            </a:r>
          </a:p>
          <a:p>
            <a:r>
              <a:rPr lang="en-US" dirty="0"/>
              <a:t>Unit testing is checking these pieces individually for basic functionality</a:t>
            </a:r>
          </a:p>
          <a:p>
            <a:r>
              <a:rPr lang="en-US" dirty="0"/>
              <a:t>A common method in Test-Driven Development is to start by writing failing tests</a:t>
            </a:r>
          </a:p>
          <a:p>
            <a:pPr lvl="1"/>
            <a:r>
              <a:rPr lang="en-US" dirty="0"/>
              <a:t>The developer then is forced to write code that passes these tests</a:t>
            </a:r>
          </a:p>
          <a:p>
            <a:r>
              <a:rPr lang="en-US" dirty="0"/>
              <a:t>“Writing the failing test is important because it forces the developer to take into account all possible inputs, errors and outputs. ” (</a:t>
            </a:r>
            <a:r>
              <a:rPr lang="en-US" dirty="0" err="1"/>
              <a:t>Lalvani</a:t>
            </a:r>
            <a:r>
              <a:rPr lang="en-US" dirty="0"/>
              <a:t>, 2017)</a:t>
            </a:r>
          </a:p>
        </p:txBody>
      </p:sp>
    </p:spTree>
    <p:extLst>
      <p:ext uri="{BB962C8B-B14F-4D97-AF65-F5344CB8AC3E}">
        <p14:creationId xmlns:p14="http://schemas.microsoft.com/office/powerpoint/2010/main" val="396272736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180DC-2DFF-45F6-8C3B-A0EFFA318D57}"/>
              </a:ext>
            </a:extLst>
          </p:cNvPr>
          <p:cNvSpPr>
            <a:spLocks noGrp="1"/>
          </p:cNvSpPr>
          <p:nvPr>
            <p:ph type="title"/>
          </p:nvPr>
        </p:nvSpPr>
        <p:spPr>
          <a:xfrm>
            <a:off x="2231136" y="467418"/>
            <a:ext cx="7729728" cy="1188720"/>
          </a:xfrm>
          <a:solidFill>
            <a:schemeClr val="bg1"/>
          </a:solidFill>
        </p:spPr>
        <p:txBody>
          <a:bodyPr>
            <a:normAutofit/>
          </a:bodyPr>
          <a:lstStyle/>
          <a:p>
            <a:r>
              <a:rPr lang="en-US" dirty="0"/>
              <a:t>Testing – acceptance tests</a:t>
            </a:r>
          </a:p>
        </p:txBody>
      </p:sp>
      <p:sp>
        <p:nvSpPr>
          <p:cNvPr id="3" name="Content Placeholder 2">
            <a:extLst>
              <a:ext uri="{FF2B5EF4-FFF2-40B4-BE49-F238E27FC236}">
                <a16:creationId xmlns:a16="http://schemas.microsoft.com/office/drawing/2014/main" id="{9AE8AE4D-CEB9-4E04-9272-CEEA49659CD4}"/>
              </a:ext>
            </a:extLst>
          </p:cNvPr>
          <p:cNvSpPr>
            <a:spLocks noGrp="1"/>
          </p:cNvSpPr>
          <p:nvPr>
            <p:ph idx="1"/>
          </p:nvPr>
        </p:nvSpPr>
        <p:spPr>
          <a:xfrm>
            <a:off x="1706062" y="2291262"/>
            <a:ext cx="8779512" cy="2879256"/>
          </a:xfrm>
        </p:spPr>
        <p:txBody>
          <a:bodyPr>
            <a:normAutofit lnSpcReduction="10000"/>
          </a:bodyPr>
          <a:lstStyle/>
          <a:p>
            <a:r>
              <a:rPr lang="en-US" dirty="0"/>
              <a:t>Also known as User Acceptance Testing (UAT)</a:t>
            </a:r>
          </a:p>
          <a:p>
            <a:r>
              <a:rPr lang="en-US" dirty="0"/>
              <a:t>Allows the developer to have additional information about the features and functions being tested</a:t>
            </a:r>
          </a:p>
          <a:p>
            <a:r>
              <a:rPr lang="en-US" dirty="0"/>
              <a:t>“determines whether a system satisfies user needs, business requirements, and authorized entity criteria” (Oh, 2019)</a:t>
            </a:r>
          </a:p>
          <a:p>
            <a:r>
              <a:rPr lang="en-US" dirty="0"/>
              <a:t>Every new feature is run through Acceptance tests</a:t>
            </a:r>
          </a:p>
          <a:p>
            <a:r>
              <a:rPr lang="en-US" dirty="0"/>
              <a:t>You must start by identifying user requirements</a:t>
            </a:r>
          </a:p>
          <a:p>
            <a:pPr lvl="1"/>
            <a:r>
              <a:rPr lang="en-US" dirty="0"/>
              <a:t>You are then able to create your acceptance criteria</a:t>
            </a:r>
          </a:p>
        </p:txBody>
      </p:sp>
    </p:spTree>
    <p:extLst>
      <p:ext uri="{BB962C8B-B14F-4D97-AF65-F5344CB8AC3E}">
        <p14:creationId xmlns:p14="http://schemas.microsoft.com/office/powerpoint/2010/main" val="51614859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180DC-2DFF-45F6-8C3B-A0EFFA318D57}"/>
              </a:ext>
            </a:extLst>
          </p:cNvPr>
          <p:cNvSpPr>
            <a:spLocks noGrp="1"/>
          </p:cNvSpPr>
          <p:nvPr>
            <p:ph type="title"/>
          </p:nvPr>
        </p:nvSpPr>
        <p:spPr>
          <a:xfrm>
            <a:off x="2231136" y="467418"/>
            <a:ext cx="7729728" cy="1188720"/>
          </a:xfrm>
          <a:solidFill>
            <a:schemeClr val="bg1"/>
          </a:solidFill>
        </p:spPr>
        <p:txBody>
          <a:bodyPr>
            <a:normAutofit/>
          </a:bodyPr>
          <a:lstStyle/>
          <a:p>
            <a:r>
              <a:rPr lang="en-US" dirty="0"/>
              <a:t>Acceptance tests, cont.</a:t>
            </a:r>
          </a:p>
        </p:txBody>
      </p:sp>
      <p:sp>
        <p:nvSpPr>
          <p:cNvPr id="3" name="Content Placeholder 2">
            <a:extLst>
              <a:ext uri="{FF2B5EF4-FFF2-40B4-BE49-F238E27FC236}">
                <a16:creationId xmlns:a16="http://schemas.microsoft.com/office/drawing/2014/main" id="{9AE8AE4D-CEB9-4E04-9272-CEEA49659CD4}"/>
              </a:ext>
            </a:extLst>
          </p:cNvPr>
          <p:cNvSpPr>
            <a:spLocks noGrp="1"/>
          </p:cNvSpPr>
          <p:nvPr>
            <p:ph idx="1"/>
          </p:nvPr>
        </p:nvSpPr>
        <p:spPr>
          <a:xfrm>
            <a:off x="1706062" y="2291262"/>
            <a:ext cx="8779512" cy="2879256"/>
          </a:xfrm>
        </p:spPr>
        <p:txBody>
          <a:bodyPr>
            <a:normAutofit/>
          </a:bodyPr>
          <a:lstStyle/>
          <a:p>
            <a:r>
              <a:rPr lang="en-US" dirty="0"/>
              <a:t>Acceptance test features:</a:t>
            </a:r>
          </a:p>
          <a:p>
            <a:pPr lvl="1"/>
            <a:r>
              <a:rPr lang="en-US" dirty="0"/>
              <a:t>Maintainable - “when we add or update code that leads to a test break, we need to be able to quickly identify and correct the problem” (</a:t>
            </a:r>
            <a:r>
              <a:rPr lang="en-US" dirty="0" err="1"/>
              <a:t>Eduonix</a:t>
            </a:r>
            <a:r>
              <a:rPr lang="en-US" dirty="0"/>
              <a:t>, 2017)</a:t>
            </a:r>
          </a:p>
          <a:p>
            <a:pPr lvl="1"/>
            <a:r>
              <a:rPr lang="en-US" dirty="0"/>
              <a:t>Repeatable - results of testing should be consistent</a:t>
            </a:r>
          </a:p>
          <a:p>
            <a:pPr lvl="1"/>
            <a:r>
              <a:rPr lang="en-US" dirty="0"/>
              <a:t>Relevant - user needs should be identified accurately</a:t>
            </a:r>
          </a:p>
          <a:p>
            <a:pPr lvl="1"/>
            <a:r>
              <a:rPr lang="en-US" dirty="0"/>
              <a:t>Easily developed - Test need to be easy to write</a:t>
            </a:r>
          </a:p>
          <a:p>
            <a:pPr lvl="1"/>
            <a:r>
              <a:rPr lang="en-US" dirty="0"/>
              <a:t>Quantity of tests being written make this important</a:t>
            </a:r>
          </a:p>
          <a:p>
            <a:pPr lvl="1"/>
            <a:r>
              <a:rPr lang="en-US" dirty="0"/>
              <a:t>Privacy - Test shouldn’t rely on other systems and tests</a:t>
            </a:r>
            <a:endParaRPr lang="en-US" dirty="0">
              <a:solidFill>
                <a:srgbClr val="404040"/>
              </a:solidFill>
            </a:endParaRPr>
          </a:p>
        </p:txBody>
      </p:sp>
    </p:spTree>
    <p:extLst>
      <p:ext uri="{BB962C8B-B14F-4D97-AF65-F5344CB8AC3E}">
        <p14:creationId xmlns:p14="http://schemas.microsoft.com/office/powerpoint/2010/main" val="239621767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180DC-2DFF-45F6-8C3B-A0EFFA318D57}"/>
              </a:ext>
            </a:extLst>
          </p:cNvPr>
          <p:cNvSpPr>
            <a:spLocks noGrp="1"/>
          </p:cNvSpPr>
          <p:nvPr>
            <p:ph type="title"/>
          </p:nvPr>
        </p:nvSpPr>
        <p:spPr>
          <a:xfrm>
            <a:off x="2231136" y="467418"/>
            <a:ext cx="7729728" cy="1188720"/>
          </a:xfrm>
          <a:solidFill>
            <a:schemeClr val="bg1"/>
          </a:solidFill>
        </p:spPr>
        <p:txBody>
          <a:bodyPr>
            <a:normAutofit/>
          </a:bodyPr>
          <a:lstStyle/>
          <a:p>
            <a:r>
              <a:rPr lang="en-US" dirty="0"/>
              <a:t>Testing - Integration tests</a:t>
            </a:r>
          </a:p>
        </p:txBody>
      </p:sp>
      <p:sp>
        <p:nvSpPr>
          <p:cNvPr id="3" name="Content Placeholder 2">
            <a:extLst>
              <a:ext uri="{FF2B5EF4-FFF2-40B4-BE49-F238E27FC236}">
                <a16:creationId xmlns:a16="http://schemas.microsoft.com/office/drawing/2014/main" id="{9AE8AE4D-CEB9-4E04-9272-CEEA49659CD4}"/>
              </a:ext>
            </a:extLst>
          </p:cNvPr>
          <p:cNvSpPr>
            <a:spLocks noGrp="1"/>
          </p:cNvSpPr>
          <p:nvPr>
            <p:ph idx="1"/>
          </p:nvPr>
        </p:nvSpPr>
        <p:spPr>
          <a:xfrm>
            <a:off x="1706062" y="2291262"/>
            <a:ext cx="8779512" cy="2879256"/>
          </a:xfrm>
        </p:spPr>
        <p:txBody>
          <a:bodyPr>
            <a:normAutofit fontScale="85000" lnSpcReduction="20000"/>
          </a:bodyPr>
          <a:lstStyle/>
          <a:p>
            <a:r>
              <a:rPr lang="en-US" dirty="0"/>
              <a:t>Also known as Service Tests</a:t>
            </a:r>
          </a:p>
          <a:p>
            <a:r>
              <a:rPr lang="en-US" dirty="0"/>
              <a:t>Tests how other components play with each other</a:t>
            </a:r>
          </a:p>
          <a:p>
            <a:r>
              <a:rPr lang="en-US" dirty="0"/>
              <a:t>Validate interactions between the following, “web services, database calls, or other API interactions.” (Zephyr)</a:t>
            </a:r>
          </a:p>
          <a:p>
            <a:r>
              <a:rPr lang="en-US" dirty="0"/>
              <a:t>More time consuming</a:t>
            </a:r>
          </a:p>
          <a:p>
            <a:pPr lvl="1"/>
            <a:r>
              <a:rPr lang="en-US" dirty="0"/>
              <a:t>“they need to handle significant amounts of “ceremony” to stand up connections, handle authentications, as well as deal with service and network latency.” (Zephyr)</a:t>
            </a:r>
          </a:p>
          <a:p>
            <a:r>
              <a:rPr lang="en-US" dirty="0"/>
              <a:t>Integrations should focus on more important tests</a:t>
            </a:r>
          </a:p>
          <a:p>
            <a:pPr lvl="1"/>
            <a:r>
              <a:rPr lang="en-US" dirty="0"/>
              <a:t>Interactions and communication between services</a:t>
            </a:r>
          </a:p>
          <a:p>
            <a:pPr lvl="1"/>
            <a:r>
              <a:rPr lang="en-US" dirty="0"/>
              <a:t>Smaller checks should be handled in Unit Testing</a:t>
            </a:r>
            <a:endParaRPr lang="en-US" dirty="0">
              <a:solidFill>
                <a:srgbClr val="404040"/>
              </a:solidFill>
            </a:endParaRPr>
          </a:p>
        </p:txBody>
      </p:sp>
    </p:spTree>
    <p:extLst>
      <p:ext uri="{BB962C8B-B14F-4D97-AF65-F5344CB8AC3E}">
        <p14:creationId xmlns:p14="http://schemas.microsoft.com/office/powerpoint/2010/main" val="200087720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180DC-2DFF-45F6-8C3B-A0EFFA318D57}"/>
              </a:ext>
            </a:extLst>
          </p:cNvPr>
          <p:cNvSpPr>
            <a:spLocks noGrp="1"/>
          </p:cNvSpPr>
          <p:nvPr>
            <p:ph type="title"/>
          </p:nvPr>
        </p:nvSpPr>
        <p:spPr>
          <a:xfrm>
            <a:off x="2231136" y="467418"/>
            <a:ext cx="7729728" cy="1188720"/>
          </a:xfrm>
          <a:solidFill>
            <a:schemeClr val="bg1"/>
          </a:solidFill>
        </p:spPr>
        <p:txBody>
          <a:bodyPr>
            <a:normAutofit/>
          </a:bodyPr>
          <a:lstStyle/>
          <a:p>
            <a:r>
              <a:rPr lang="en-US" dirty="0"/>
              <a:t>Revision of </a:t>
            </a:r>
            <a:r>
              <a:rPr lang="en-US" dirty="0" err="1"/>
              <a:t>qa</a:t>
            </a:r>
            <a:endParaRPr lang="en-US" dirty="0"/>
          </a:p>
        </p:txBody>
      </p:sp>
      <p:sp>
        <p:nvSpPr>
          <p:cNvPr id="3" name="Content Placeholder 2">
            <a:extLst>
              <a:ext uri="{FF2B5EF4-FFF2-40B4-BE49-F238E27FC236}">
                <a16:creationId xmlns:a16="http://schemas.microsoft.com/office/drawing/2014/main" id="{9AE8AE4D-CEB9-4E04-9272-CEEA49659CD4}"/>
              </a:ext>
            </a:extLst>
          </p:cNvPr>
          <p:cNvSpPr>
            <a:spLocks noGrp="1"/>
          </p:cNvSpPr>
          <p:nvPr>
            <p:ph idx="1"/>
          </p:nvPr>
        </p:nvSpPr>
        <p:spPr>
          <a:xfrm>
            <a:off x="1706062" y="2291262"/>
            <a:ext cx="8779512" cy="2879256"/>
          </a:xfrm>
        </p:spPr>
        <p:txBody>
          <a:bodyPr>
            <a:normAutofit/>
          </a:bodyPr>
          <a:lstStyle/>
          <a:p>
            <a:r>
              <a:rPr lang="en-US" dirty="0"/>
              <a:t>Quality Assurance - testing to ensure the application meets specified requirements</a:t>
            </a:r>
          </a:p>
          <a:p>
            <a:r>
              <a:rPr lang="en-US" dirty="0"/>
              <a:t>“Application testing is no longer solely the responsibility of the QA specialists associated with the project.” (Fitzpatrick, 2018)</a:t>
            </a:r>
          </a:p>
          <a:p>
            <a:pPr lvl="1"/>
            <a:r>
              <a:rPr lang="en-US" dirty="0"/>
              <a:t>DevOps promotes collaboration between Development, Operations, and QA.</a:t>
            </a:r>
          </a:p>
          <a:p>
            <a:r>
              <a:rPr lang="en-US" dirty="0"/>
              <a:t>Instead of completing development before testing, QA is directly involved from the beginning to assist with automated testing</a:t>
            </a:r>
          </a:p>
        </p:txBody>
      </p:sp>
    </p:spTree>
    <p:extLst>
      <p:ext uri="{BB962C8B-B14F-4D97-AF65-F5344CB8AC3E}">
        <p14:creationId xmlns:p14="http://schemas.microsoft.com/office/powerpoint/2010/main" val="255413713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otalTime>9</TotalTime>
  <Words>720</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DevOps Automated Testing</vt:lpstr>
      <vt:lpstr>What is Automated Testing</vt:lpstr>
      <vt:lpstr>Why use Automated Testing</vt:lpstr>
      <vt:lpstr>Benefits of Automated Testing</vt:lpstr>
      <vt:lpstr>Testing – unit tests</vt:lpstr>
      <vt:lpstr>Testing – acceptance tests</vt:lpstr>
      <vt:lpstr>Acceptance tests, cont.</vt:lpstr>
      <vt:lpstr>Testing - Integration tests</vt:lpstr>
      <vt:lpstr>Revision of qa</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Automated Testing</dc:title>
  <dc:creator>Jason Sullenger</dc:creator>
  <cp:lastModifiedBy>Jason Sullenger</cp:lastModifiedBy>
  <cp:revision>3</cp:revision>
  <dcterms:created xsi:type="dcterms:W3CDTF">2019-07-27T20:55:44Z</dcterms:created>
  <dcterms:modified xsi:type="dcterms:W3CDTF">2019-07-27T21:05:33Z</dcterms:modified>
</cp:coreProperties>
</file>