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389-8818-47B1-B78F-F454AF399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Design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6F39B-F0DE-4BE0-9403-6CD708C1C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Jason Sullenger</a:t>
            </a:r>
          </a:p>
          <a:p>
            <a:r>
              <a:rPr lang="en-US" dirty="0"/>
              <a:t>09 June 2019</a:t>
            </a:r>
          </a:p>
          <a:p>
            <a:r>
              <a:rPr lang="en-US" dirty="0"/>
              <a:t>WEB-420 RESTful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4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3"/>
            <a:ext cx="9613863" cy="490218"/>
          </a:xfrm>
        </p:spPr>
        <p:txBody>
          <a:bodyPr>
            <a:normAutofit/>
          </a:bodyPr>
          <a:lstStyle/>
          <a:p>
            <a:r>
              <a:rPr lang="en-US" b="0" dirty="0"/>
              <a:t>Publish your billboard URL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2978092"/>
            <a:ext cx="9613863" cy="295809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Prepare the information users will need to use your API</a:t>
            </a:r>
          </a:p>
          <a:p>
            <a:pPr fontAlgn="base"/>
            <a:r>
              <a:rPr lang="en-US" dirty="0"/>
              <a:t>“Web APIs should publish at least one URL that is promised to always respond to clients” (Amundsen, 2014)</a:t>
            </a:r>
          </a:p>
          <a:p>
            <a:pPr lvl="1" fontAlgn="base"/>
            <a:r>
              <a:rPr lang="en-US" dirty="0"/>
              <a:t>The URL it will be known by</a:t>
            </a:r>
          </a:p>
          <a:p>
            <a:pPr fontAlgn="base"/>
            <a:r>
              <a:rPr lang="en-US" dirty="0"/>
              <a:t>Publishing documentation and tutorials will allow developers to use this service</a:t>
            </a:r>
          </a:p>
        </p:txBody>
      </p:sp>
    </p:spTree>
    <p:extLst>
      <p:ext uri="{BB962C8B-B14F-4D97-AF65-F5344CB8AC3E}">
        <p14:creationId xmlns:p14="http://schemas.microsoft.com/office/powerpoint/2010/main" val="149652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47963-5549-4A98-8374-95B217195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196266-F1CA-4985-A707-619EC695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728"/>
            <a:ext cx="12192000" cy="5379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E833D-78CD-4342-BA0F-CB38C70B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26" y="753228"/>
            <a:ext cx="5630756" cy="86874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109E-7CEE-4FA7-9E64-980A77B4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709057"/>
            <a:ext cx="9613860" cy="33672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Amundsen, M. (2014, December 07). A Web API Design Methodology. Retrieved from</a:t>
            </a:r>
          </a:p>
          <a:p>
            <a:pPr marL="0" indent="0">
              <a:buNone/>
            </a:pPr>
            <a:r>
              <a:rPr lang="en-US" sz="1600" dirty="0"/>
              <a:t>	https://www.infoq.com/articles/web-api-design-methodology/</a:t>
            </a:r>
          </a:p>
          <a:p>
            <a:pPr marL="0" indent="0">
              <a:buNone/>
            </a:pPr>
            <a:r>
              <a:rPr lang="en-US" sz="1600" dirty="0"/>
              <a:t>Amundsen, M. (2015, May 22). Description, Discovery, and Profiles: A Primer. Retrieved from</a:t>
            </a:r>
          </a:p>
          <a:p>
            <a:pPr marL="0" indent="0">
              <a:buNone/>
            </a:pPr>
            <a:r>
              <a:rPr lang="en-US" sz="1600" dirty="0"/>
              <a:t>	https://www.infoq.com/articles/description-discovery-profiles-primer/</a:t>
            </a:r>
          </a:p>
          <a:p>
            <a:pPr marL="0" indent="0">
              <a:buNone/>
            </a:pPr>
            <a:r>
              <a:rPr lang="en-US" sz="1600" dirty="0"/>
              <a:t>Cooper, S. B. (n.d.). The Advantages of Hypertext Transfer Protocol. Retrieved from 	https://www.techwalla.com/articles/the-advantages-of-hypertext-transfer-	protocol</a:t>
            </a:r>
          </a:p>
          <a:p>
            <a:pPr marL="0" indent="0">
              <a:buNone/>
            </a:pPr>
            <a:r>
              <a:rPr lang="en-US" sz="1600" dirty="0"/>
              <a:t>Richardson, L., </a:t>
            </a:r>
            <a:r>
              <a:rPr lang="en-US" sz="1600" dirty="0" err="1"/>
              <a:t>Amudsen</a:t>
            </a:r>
            <a:r>
              <a:rPr lang="en-US" sz="1600" dirty="0"/>
              <a:t>, M., &amp; Ruby, S. (2015). RESTful Web APIs. Sebastopol, CA: </a:t>
            </a:r>
            <a:r>
              <a:rPr lang="en-US" sz="1600" dirty="0" err="1"/>
              <a:t>OReilly</a:t>
            </a:r>
            <a:r>
              <a:rPr lang="en-US" sz="1600" dirty="0"/>
              <a:t> 	Media.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5F6B9F-2554-40B4-986D-5DAACD431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2"/>
            <a:ext cx="9613863" cy="1639509"/>
          </a:xfrm>
        </p:spPr>
        <p:txBody>
          <a:bodyPr>
            <a:normAutofit/>
          </a:bodyPr>
          <a:lstStyle/>
          <a:p>
            <a:r>
              <a:rPr lang="en-US" dirty="0"/>
              <a:t>Genetic Calculator</a:t>
            </a:r>
          </a:p>
          <a:p>
            <a:pPr lvl="1"/>
            <a:r>
              <a:rPr lang="en-US" b="0" dirty="0"/>
              <a:t>- Focus on Crested Geckos</a:t>
            </a:r>
          </a:p>
          <a:p>
            <a:pPr lvl="1"/>
            <a:r>
              <a:rPr lang="en-US" b="0" dirty="0"/>
              <a:t>- No current options of easy genetic calculations</a:t>
            </a:r>
          </a:p>
          <a:p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3758268"/>
            <a:ext cx="9613863" cy="217791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Parents have a 50/50 chance of passing it’s genetics to child</a:t>
            </a:r>
          </a:p>
          <a:p>
            <a:pPr lvl="1" fontAlgn="base"/>
            <a:r>
              <a:rPr lang="en-US" dirty="0"/>
              <a:t>Recessive genes - require two of that gene to be visual</a:t>
            </a:r>
          </a:p>
          <a:p>
            <a:pPr lvl="1" fontAlgn="base"/>
            <a:r>
              <a:rPr lang="en-US" dirty="0"/>
              <a:t>Dominant/Incomplete Dominate - visual with just one gene</a:t>
            </a:r>
          </a:p>
          <a:p>
            <a:pPr lvl="2" fontAlgn="base"/>
            <a:r>
              <a:rPr lang="en-US" dirty="0"/>
              <a:t>Some morphs offer “super” forms - requiring two of that gene</a:t>
            </a:r>
          </a:p>
          <a:p>
            <a:pPr lvl="1" fontAlgn="base"/>
            <a:r>
              <a:rPr lang="en-US" dirty="0"/>
              <a:t>Normal genes- No abnormal genetic morphs</a:t>
            </a:r>
          </a:p>
          <a:p>
            <a:pPr lvl="1" fontAlgn="base"/>
            <a:r>
              <a:rPr lang="en-US" dirty="0"/>
              <a:t>Possible genes - Unproven genes. May not be visible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9DBC-C2D7-42C1-97B0-384CE93A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A9A7-E0F7-4508-9620-3AB634AA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Increased profit</a:t>
            </a:r>
          </a:p>
          <a:p>
            <a:pPr lvl="1" fontAlgn="base"/>
            <a:r>
              <a:rPr lang="en-US" dirty="0"/>
              <a:t>Knowing the genetic possibilities of breeding pairs</a:t>
            </a:r>
          </a:p>
          <a:p>
            <a:pPr lvl="1" fontAlgn="base"/>
            <a:r>
              <a:rPr lang="en-US" dirty="0"/>
              <a:t>Exact odds of desired outcome</a:t>
            </a:r>
          </a:p>
          <a:p>
            <a:pPr fontAlgn="base"/>
            <a:r>
              <a:rPr lang="en-US" dirty="0"/>
              <a:t>Prevents negative breeding pairs</a:t>
            </a:r>
          </a:p>
          <a:p>
            <a:pPr lvl="1" fontAlgn="base"/>
            <a:r>
              <a:rPr lang="en-US" dirty="0"/>
              <a:t>Lethal combinations</a:t>
            </a:r>
          </a:p>
          <a:p>
            <a:pPr lvl="1" fontAlgn="base"/>
            <a:r>
              <a:rPr lang="en-US" dirty="0"/>
              <a:t>Unwanted genetic combinations</a:t>
            </a:r>
          </a:p>
        </p:txBody>
      </p:sp>
    </p:spTree>
    <p:extLst>
      <p:ext uri="{BB962C8B-B14F-4D97-AF65-F5344CB8AC3E}">
        <p14:creationId xmlns:p14="http://schemas.microsoft.com/office/powerpoint/2010/main" val="199669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3"/>
            <a:ext cx="9613863" cy="490218"/>
          </a:xfrm>
        </p:spPr>
        <p:txBody>
          <a:bodyPr>
            <a:normAutofit/>
          </a:bodyPr>
          <a:lstStyle/>
          <a:p>
            <a:r>
              <a:rPr lang="en-US" dirty="0"/>
              <a:t>List the information that will come from or be put in to your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2978092"/>
            <a:ext cx="9613863" cy="295809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Semantic Descriptors</a:t>
            </a:r>
          </a:p>
          <a:p>
            <a:pPr lvl="1" fontAlgn="base"/>
            <a:r>
              <a:rPr lang="en-US" dirty="0"/>
              <a:t>id- identifier of the genetics possibilities</a:t>
            </a:r>
          </a:p>
          <a:p>
            <a:pPr lvl="1" fontAlgn="base"/>
            <a:r>
              <a:rPr lang="en-US" dirty="0" err="1"/>
              <a:t>geneticsRecessive</a:t>
            </a:r>
            <a:r>
              <a:rPr lang="en-US" dirty="0"/>
              <a:t> - morphs classified as recessive genetics</a:t>
            </a:r>
          </a:p>
          <a:p>
            <a:pPr lvl="1" fontAlgn="base"/>
            <a:r>
              <a:rPr lang="en-US" dirty="0" err="1"/>
              <a:t>geneticsIncDominant</a:t>
            </a:r>
            <a:r>
              <a:rPr lang="en-US" dirty="0"/>
              <a:t> - morphs classified as Incomplete Dominant genetics</a:t>
            </a:r>
          </a:p>
          <a:p>
            <a:pPr lvl="1" fontAlgn="base"/>
            <a:r>
              <a:rPr lang="en-US" dirty="0" err="1"/>
              <a:t>geneticsNormal</a:t>
            </a:r>
            <a:r>
              <a:rPr lang="en-US" dirty="0"/>
              <a:t> - morphs classified as Normal genetics</a:t>
            </a:r>
          </a:p>
          <a:p>
            <a:pPr lvl="1" fontAlgn="base"/>
            <a:r>
              <a:rPr lang="en-US" dirty="0" err="1"/>
              <a:t>geneticsPossible</a:t>
            </a:r>
            <a:r>
              <a:rPr lang="en-US" dirty="0"/>
              <a:t> - morphs classified as Possible/unproven genetics</a:t>
            </a:r>
          </a:p>
          <a:p>
            <a:pPr lvl="1" fontAlgn="base"/>
            <a:r>
              <a:rPr lang="en-US" dirty="0" err="1"/>
              <a:t>geneticsDam</a:t>
            </a:r>
            <a:r>
              <a:rPr lang="en-US" dirty="0"/>
              <a:t> - morph characteristics of female gecko</a:t>
            </a:r>
          </a:p>
          <a:p>
            <a:pPr lvl="1" fontAlgn="base"/>
            <a:r>
              <a:rPr lang="en-US" dirty="0" err="1"/>
              <a:t>geneticsSire</a:t>
            </a:r>
            <a:r>
              <a:rPr lang="en-US" dirty="0"/>
              <a:t>  - morph characteristics of Male gecko</a:t>
            </a:r>
          </a:p>
        </p:txBody>
      </p:sp>
    </p:spTree>
    <p:extLst>
      <p:ext uri="{BB962C8B-B14F-4D97-AF65-F5344CB8AC3E}">
        <p14:creationId xmlns:p14="http://schemas.microsoft.com/office/powerpoint/2010/main" val="42328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Step 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21" y="2336873"/>
            <a:ext cx="3656289" cy="3988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dirty="0"/>
              <a:t>Draw a state diagram of your API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b="0" dirty="0"/>
              <a:t>“Each box on the diagram represents one kind of representation - a document that groups together some of your semantic descriptors.” (Richardson, </a:t>
            </a:r>
            <a:r>
              <a:rPr lang="en-US" sz="1600" b="0" dirty="0" err="1"/>
              <a:t>Amudsen</a:t>
            </a:r>
            <a:r>
              <a:rPr lang="en-US" sz="1600" b="0" dirty="0"/>
              <a:t>, &amp; Ruby, 2015, p. 158)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99AF51-8CC2-4DDD-90D3-23B878BE68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362830" y="640080"/>
            <a:ext cx="609599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17CF5-CC57-485E-874E-7C23562CF809}"/>
              </a:ext>
            </a:extLst>
          </p:cNvPr>
          <p:cNvSpPr txBox="1"/>
          <p:nvPr/>
        </p:nvSpPr>
        <p:spPr>
          <a:xfrm>
            <a:off x="5359654" y="59098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Genetic Calculator</a:t>
            </a:r>
          </a:p>
        </p:txBody>
      </p:sp>
    </p:spTree>
    <p:extLst>
      <p:ext uri="{BB962C8B-B14F-4D97-AF65-F5344CB8AC3E}">
        <p14:creationId xmlns:p14="http://schemas.microsoft.com/office/powerpoint/2010/main" val="18691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3"/>
            <a:ext cx="9613863" cy="490218"/>
          </a:xfrm>
        </p:spPr>
        <p:txBody>
          <a:bodyPr>
            <a:normAutofit/>
          </a:bodyPr>
          <a:lstStyle/>
          <a:p>
            <a:r>
              <a:rPr lang="en-US" dirty="0"/>
              <a:t>Reconcile your string with string from existing profiles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2978092"/>
            <a:ext cx="9613863" cy="295809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geneticsDam</a:t>
            </a:r>
            <a:r>
              <a:rPr lang="en-US" dirty="0"/>
              <a:t> – Parent - Schema.org/parent</a:t>
            </a:r>
          </a:p>
          <a:p>
            <a:pPr fontAlgn="base"/>
            <a:r>
              <a:rPr lang="en-US" dirty="0" err="1"/>
              <a:t>geneticsSire</a:t>
            </a:r>
            <a:r>
              <a:rPr lang="en-US" dirty="0"/>
              <a:t> – Spouse - Schema.org/spouse</a:t>
            </a:r>
          </a:p>
          <a:p>
            <a:pPr fontAlgn="base"/>
            <a:r>
              <a:rPr lang="en-US" dirty="0"/>
              <a:t>id- identifier - Schema.org/identifier</a:t>
            </a:r>
          </a:p>
          <a:p>
            <a:pPr fontAlgn="base"/>
            <a:r>
              <a:rPr lang="en-US" dirty="0" err="1"/>
              <a:t>geneticsRecessive</a:t>
            </a:r>
            <a:r>
              <a:rPr lang="en-US" dirty="0"/>
              <a:t> – Collection - Schema.org/collection</a:t>
            </a:r>
          </a:p>
          <a:p>
            <a:pPr fontAlgn="base"/>
            <a:r>
              <a:rPr lang="en-US" dirty="0" err="1"/>
              <a:t>geneticsIncDominant</a:t>
            </a:r>
            <a:r>
              <a:rPr lang="en-US" dirty="0"/>
              <a:t> - Collection</a:t>
            </a:r>
          </a:p>
          <a:p>
            <a:pPr fontAlgn="base"/>
            <a:r>
              <a:rPr lang="en-US" dirty="0" err="1"/>
              <a:t>geneticsNormal</a:t>
            </a:r>
            <a:r>
              <a:rPr lang="en-US" dirty="0"/>
              <a:t> - Collection</a:t>
            </a:r>
          </a:p>
          <a:p>
            <a:pPr fontAlgn="base"/>
            <a:r>
              <a:rPr lang="en-US" dirty="0" err="1"/>
              <a:t>geneticsPossible</a:t>
            </a:r>
            <a:r>
              <a:rPr lang="en-US" dirty="0"/>
              <a:t> - Collection</a:t>
            </a:r>
          </a:p>
        </p:txBody>
      </p:sp>
    </p:spTree>
    <p:extLst>
      <p:ext uri="{BB962C8B-B14F-4D97-AF65-F5344CB8AC3E}">
        <p14:creationId xmlns:p14="http://schemas.microsoft.com/office/powerpoint/2010/main" val="19882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3"/>
            <a:ext cx="9613863" cy="490218"/>
          </a:xfrm>
        </p:spPr>
        <p:txBody>
          <a:bodyPr>
            <a:normAutofit/>
          </a:bodyPr>
          <a:lstStyle/>
          <a:p>
            <a:r>
              <a:rPr lang="en-US" dirty="0"/>
              <a:t>Choose the media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2978092"/>
            <a:ext cx="9613863" cy="295809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HTML -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lvl="1" fontAlgn="base"/>
            <a:r>
              <a:rPr lang="en-US" dirty="0"/>
              <a:t>Supports all of the elements for this genetic calculator (e.g., &lt;</a:t>
            </a:r>
            <a:r>
              <a:rPr lang="en-US" dirty="0" err="1"/>
              <a:t>ol</a:t>
            </a:r>
            <a:r>
              <a:rPr lang="en-US" dirty="0"/>
              <a:t>&gt;, &lt;li&gt;, &lt;</a:t>
            </a:r>
            <a:r>
              <a:rPr lang="en-US" dirty="0" err="1"/>
              <a:t>img</a:t>
            </a:r>
            <a:r>
              <a:rPr lang="en-US" dirty="0"/>
              <a:t>&gt;, and &lt;a&gt; )</a:t>
            </a:r>
          </a:p>
          <a:p>
            <a:pPr fontAlgn="base"/>
            <a:r>
              <a:rPr lang="en-US" dirty="0"/>
              <a:t>HTTP -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 fontAlgn="base"/>
            <a:r>
              <a:rPr lang="en-US" dirty="0"/>
              <a:t>Search Capabilities - “Although HTTP is a simple messaging protocol, it includes the ability to search a database with a single request.” (Cooper)</a:t>
            </a:r>
          </a:p>
          <a:p>
            <a:pPr lvl="1" fontAlgn="base"/>
            <a:r>
              <a:rPr lang="en-US" dirty="0"/>
              <a:t>Easy to use - “...easier to follow and implement than protocols that make use of codes that require lookups” (Cooper)</a:t>
            </a:r>
          </a:p>
        </p:txBody>
      </p:sp>
    </p:spTree>
    <p:extLst>
      <p:ext uri="{BB962C8B-B14F-4D97-AF65-F5344CB8AC3E}">
        <p14:creationId xmlns:p14="http://schemas.microsoft.com/office/powerpoint/2010/main" val="150836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3"/>
            <a:ext cx="9613863" cy="490218"/>
          </a:xfrm>
        </p:spPr>
        <p:txBody>
          <a:bodyPr>
            <a:normAutofit/>
          </a:bodyPr>
          <a:lstStyle/>
          <a:p>
            <a:r>
              <a:rPr lang="en-US" dirty="0"/>
              <a:t>Create a profile designed for your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2978092"/>
            <a:ext cx="9613863" cy="295809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should explain how the predefined profiles are used as well as any that you have created yourself</a:t>
            </a:r>
          </a:p>
          <a:p>
            <a:pPr fontAlgn="base"/>
            <a:r>
              <a:rPr lang="en-US" dirty="0"/>
              <a:t>ALPS - Application-Level Profile Semantics</a:t>
            </a:r>
          </a:p>
          <a:p>
            <a:pPr fontAlgn="base"/>
            <a:r>
              <a:rPr lang="en-US" dirty="0"/>
              <a:t>Focuses on interface-level interactions</a:t>
            </a:r>
          </a:p>
          <a:p>
            <a:pPr lvl="1" fontAlgn="base"/>
            <a:r>
              <a:rPr lang="en-US" dirty="0"/>
              <a:t>“It does this without addressing implementation details like protocol (HTTP, XMPP, etc.), format (HTML, JSON, etc.) or even resource URLs.” (Amundsen, 2015)</a:t>
            </a:r>
          </a:p>
        </p:txBody>
      </p:sp>
    </p:spTree>
    <p:extLst>
      <p:ext uri="{BB962C8B-B14F-4D97-AF65-F5344CB8AC3E}">
        <p14:creationId xmlns:p14="http://schemas.microsoft.com/office/powerpoint/2010/main" val="340384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4A2-13F1-45ED-94A5-C07A5A1E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2FB81-B7C3-4DB1-A5F7-91FCB482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19" y="2336873"/>
            <a:ext cx="9613863" cy="490218"/>
          </a:xfrm>
        </p:spPr>
        <p:txBody>
          <a:bodyPr>
            <a:normAutofit/>
          </a:bodyPr>
          <a:lstStyle/>
          <a:p>
            <a:r>
              <a:rPr lang="en-US" b="0" dirty="0"/>
              <a:t>Develop an HTTP server that implements your state diagram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819C-2F63-4148-AE1F-7E7E8F19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19" y="2978092"/>
            <a:ext cx="9613863" cy="295809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Design information is now provided to the developers</a:t>
            </a:r>
          </a:p>
          <a:p>
            <a:pPr fontAlgn="base"/>
            <a:r>
              <a:rPr lang="en-US" dirty="0"/>
              <a:t>HTTP server should mimic the State Diagram</a:t>
            </a:r>
          </a:p>
          <a:p>
            <a:pPr fontAlgn="base"/>
            <a:r>
              <a:rPr lang="en-US" dirty="0"/>
              <a:t>Client requests should use the profiles listed in Step 3</a:t>
            </a:r>
          </a:p>
          <a:p>
            <a:pPr fontAlgn="base"/>
            <a:r>
              <a:rPr lang="en-US" dirty="0"/>
              <a:t>“Responses should include the appropriate hypermedia controls that implement the actions shown in the state chart and described in the profile document.” (Amundsen, 2014)</a:t>
            </a:r>
          </a:p>
        </p:txBody>
      </p:sp>
    </p:spTree>
    <p:extLst>
      <p:ext uri="{BB962C8B-B14F-4D97-AF65-F5344CB8AC3E}">
        <p14:creationId xmlns:p14="http://schemas.microsoft.com/office/powerpoint/2010/main" val="2462654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API Design Procedure</vt:lpstr>
      <vt:lpstr>Business Use</vt:lpstr>
      <vt:lpstr>Return on Investment</vt:lpstr>
      <vt:lpstr>Step 1</vt:lpstr>
      <vt:lpstr>Step 2</vt:lpstr>
      <vt:lpstr>Step 3</vt:lpstr>
      <vt:lpstr>Step 4</vt:lpstr>
      <vt:lpstr>Step 5</vt:lpstr>
      <vt:lpstr>Step 6</vt:lpstr>
      <vt:lpstr>Step 7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Design Procedure</dc:title>
  <dc:creator>Jason Sullenger</dc:creator>
  <cp:lastModifiedBy>Jason Sullenger</cp:lastModifiedBy>
  <cp:revision>5</cp:revision>
  <dcterms:created xsi:type="dcterms:W3CDTF">2019-06-09T23:35:28Z</dcterms:created>
  <dcterms:modified xsi:type="dcterms:W3CDTF">2019-06-10T00:05:49Z</dcterms:modified>
</cp:coreProperties>
</file>