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5/26/2019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5/26/2019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5/26/2019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5/26/2019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5/26/2019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AF57-779E-4DE8-ABFF-E70401B6150B}"/>
              </a:ext>
            </a:extLst>
          </p:cNvPr>
          <p:cNvSpPr>
            <a:spLocks noGrp="1"/>
          </p:cNvSpPr>
          <p:nvPr>
            <p:ph type="ctrTitle"/>
          </p:nvPr>
        </p:nvSpPr>
        <p:spPr>
          <a:xfrm>
            <a:off x="1124125" y="1020432"/>
            <a:ext cx="10450615" cy="657366"/>
          </a:xfrm>
        </p:spPr>
        <p:txBody>
          <a:bodyPr/>
          <a:lstStyle/>
          <a:p>
            <a:r>
              <a:rPr lang="en-US" dirty="0"/>
              <a:t>JSON APIs</a:t>
            </a:r>
          </a:p>
        </p:txBody>
      </p:sp>
      <p:sp>
        <p:nvSpPr>
          <p:cNvPr id="3" name="Subtitle 2">
            <a:extLst>
              <a:ext uri="{FF2B5EF4-FFF2-40B4-BE49-F238E27FC236}">
                <a16:creationId xmlns:a16="http://schemas.microsoft.com/office/drawing/2014/main" id="{4BAA9AF1-A716-41E5-9BAB-01EDC9691B47}"/>
              </a:ext>
            </a:extLst>
          </p:cNvPr>
          <p:cNvSpPr>
            <a:spLocks noGrp="1"/>
          </p:cNvSpPr>
          <p:nvPr>
            <p:ph type="subTitle" idx="1"/>
          </p:nvPr>
        </p:nvSpPr>
        <p:spPr>
          <a:xfrm>
            <a:off x="581194" y="2181137"/>
            <a:ext cx="10993546" cy="904629"/>
          </a:xfrm>
        </p:spPr>
        <p:txBody>
          <a:bodyPr>
            <a:normAutofit fontScale="77500" lnSpcReduction="20000"/>
          </a:bodyPr>
          <a:lstStyle/>
          <a:p>
            <a:pPr algn="ctr"/>
            <a:r>
              <a:rPr lang="en-US" dirty="0"/>
              <a:t>Jason Sullenger</a:t>
            </a:r>
          </a:p>
          <a:p>
            <a:pPr algn="ctr"/>
            <a:r>
              <a:rPr lang="en-US" dirty="0"/>
              <a:t>04 May 2019</a:t>
            </a:r>
          </a:p>
          <a:p>
            <a:pPr algn="ctr"/>
            <a:r>
              <a:rPr lang="en-US" dirty="0"/>
              <a:t>WEB-420 </a:t>
            </a:r>
            <a:r>
              <a:rPr lang="en-US" dirty="0" err="1"/>
              <a:t>RESTFul</a:t>
            </a:r>
            <a:r>
              <a:rPr lang="en-US" dirty="0"/>
              <a:t> APIs</a:t>
            </a:r>
          </a:p>
          <a:p>
            <a:endParaRPr lang="en-US" dirty="0"/>
          </a:p>
        </p:txBody>
      </p:sp>
    </p:spTree>
    <p:extLst>
      <p:ext uri="{BB962C8B-B14F-4D97-AF65-F5344CB8AC3E}">
        <p14:creationId xmlns:p14="http://schemas.microsoft.com/office/powerpoint/2010/main" val="1514532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FF9F-8434-40AC-B45C-E84556A0A954}"/>
              </a:ext>
            </a:extLst>
          </p:cNvPr>
          <p:cNvSpPr>
            <a:spLocks noGrp="1"/>
          </p:cNvSpPr>
          <p:nvPr>
            <p:ph type="title"/>
          </p:nvPr>
        </p:nvSpPr>
        <p:spPr/>
        <p:txBody>
          <a:bodyPr/>
          <a:lstStyle/>
          <a:p>
            <a:r>
              <a:rPr lang="en-US" dirty="0"/>
              <a:t>Data flow and request/response model – json </a:t>
            </a:r>
            <a:r>
              <a:rPr lang="en-US" dirty="0" err="1"/>
              <a:t>api</a:t>
            </a:r>
            <a:endParaRPr lang="en-US" dirty="0"/>
          </a:p>
        </p:txBody>
      </p:sp>
      <p:pic>
        <p:nvPicPr>
          <p:cNvPr id="6" name="Content Placeholder 5">
            <a:extLst>
              <a:ext uri="{FF2B5EF4-FFF2-40B4-BE49-F238E27FC236}">
                <a16:creationId xmlns:a16="http://schemas.microsoft.com/office/drawing/2014/main" id="{A2E640B7-EFE1-48AC-841F-B6C2B3CD95F6}"/>
              </a:ext>
            </a:extLst>
          </p:cNvPr>
          <p:cNvPicPr>
            <a:picLocks noGrp="1" noChangeAspect="1"/>
          </p:cNvPicPr>
          <p:nvPr>
            <p:ph sz="half" idx="1"/>
          </p:nvPr>
        </p:nvPicPr>
        <p:blipFill>
          <a:blip r:embed="rId2"/>
          <a:stretch>
            <a:fillRect/>
          </a:stretch>
        </p:blipFill>
        <p:spPr>
          <a:xfrm>
            <a:off x="696913" y="2227263"/>
            <a:ext cx="5191124" cy="3633787"/>
          </a:xfrm>
        </p:spPr>
      </p:pic>
      <p:pic>
        <p:nvPicPr>
          <p:cNvPr id="12" name="Content Placeholder 11">
            <a:extLst>
              <a:ext uri="{FF2B5EF4-FFF2-40B4-BE49-F238E27FC236}">
                <a16:creationId xmlns:a16="http://schemas.microsoft.com/office/drawing/2014/main" id="{65E44198-12CE-4C6A-9655-75FDB41CB947}"/>
              </a:ext>
            </a:extLst>
          </p:cNvPr>
          <p:cNvPicPr>
            <a:picLocks noGrp="1" noChangeAspect="1"/>
          </p:cNvPicPr>
          <p:nvPr>
            <p:ph sz="half" idx="2"/>
          </p:nvPr>
        </p:nvPicPr>
        <p:blipFill>
          <a:blip r:embed="rId3"/>
          <a:stretch>
            <a:fillRect/>
          </a:stretch>
        </p:blipFill>
        <p:spPr>
          <a:xfrm>
            <a:off x="6223334" y="2434632"/>
            <a:ext cx="5352381" cy="3219048"/>
          </a:xfrm>
        </p:spPr>
      </p:pic>
    </p:spTree>
    <p:extLst>
      <p:ext uri="{BB962C8B-B14F-4D97-AF65-F5344CB8AC3E}">
        <p14:creationId xmlns:p14="http://schemas.microsoft.com/office/powerpoint/2010/main" val="19967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9621BC-6552-42B7-BC37-57F1C09A2BE6}"/>
              </a:ext>
            </a:extLst>
          </p:cNvPr>
          <p:cNvSpPr>
            <a:spLocks noGrp="1"/>
          </p:cNvSpPr>
          <p:nvPr>
            <p:ph type="ctrTitle"/>
          </p:nvPr>
        </p:nvSpPr>
        <p:spPr>
          <a:xfrm>
            <a:off x="4449960" y="1507414"/>
            <a:ext cx="7295507" cy="3703320"/>
          </a:xfrm>
        </p:spPr>
        <p:txBody>
          <a:bodyPr anchor="ctr">
            <a:normAutofit/>
          </a:bodyPr>
          <a:lstStyle/>
          <a:p>
            <a:r>
              <a:rPr lang="en-US" sz="1100" dirty="0" err="1">
                <a:solidFill>
                  <a:schemeClr val="tx1"/>
                </a:solidFill>
              </a:rPr>
              <a:t>Doerrfeld</a:t>
            </a:r>
            <a:r>
              <a:rPr lang="en-US" sz="1100" dirty="0">
                <a:solidFill>
                  <a:schemeClr val="tx1"/>
                </a:solidFill>
              </a:rPr>
              <a:t>, B. (2017, November 22). The Benefits of Using JSON API. Retrieved from 	https://nordicapis.com/the-benefits-of-using-json-api/</a:t>
            </a:r>
            <a:br>
              <a:rPr lang="en-US" sz="1100" dirty="0">
                <a:solidFill>
                  <a:schemeClr val="tx1"/>
                </a:solidFill>
              </a:rPr>
            </a:br>
            <a:br>
              <a:rPr lang="en-US" sz="1100" dirty="0">
                <a:solidFill>
                  <a:schemeClr val="tx1"/>
                </a:solidFill>
              </a:rPr>
            </a:br>
            <a:r>
              <a:rPr lang="en-US" sz="1100" dirty="0" err="1">
                <a:solidFill>
                  <a:schemeClr val="tx1"/>
                </a:solidFill>
              </a:rPr>
              <a:t>Howdle</a:t>
            </a:r>
            <a:r>
              <a:rPr lang="en-US" sz="1100" dirty="0">
                <a:solidFill>
                  <a:schemeClr val="tx1"/>
                </a:solidFill>
              </a:rPr>
              <a:t>, B. (2012, February 09). A Beginner's Guide To jQuery-Based JSON API Clients. Retrieved from </a:t>
            </a:r>
            <a:br>
              <a:rPr lang="en-US" sz="1100" dirty="0">
                <a:solidFill>
                  <a:schemeClr val="tx1"/>
                </a:solidFill>
              </a:rPr>
            </a:br>
            <a:r>
              <a:rPr lang="en-US" sz="1100" dirty="0">
                <a:solidFill>
                  <a:schemeClr val="tx1"/>
                </a:solidFill>
              </a:rPr>
              <a:t>	https://www.smashingmagazine.com/2012/02/beginners-guide-jquery-based-json-api-clients/</a:t>
            </a:r>
            <a:br>
              <a:rPr lang="en-US" sz="1100" dirty="0">
                <a:solidFill>
                  <a:schemeClr val="tx1"/>
                </a:solidFill>
              </a:rPr>
            </a:br>
            <a:br>
              <a:rPr lang="en-US" sz="1100" dirty="0">
                <a:solidFill>
                  <a:schemeClr val="tx1"/>
                </a:solidFill>
              </a:rPr>
            </a:br>
            <a:r>
              <a:rPr lang="en-US" sz="1100" dirty="0" err="1">
                <a:solidFill>
                  <a:schemeClr val="tx1"/>
                </a:solidFill>
              </a:rPr>
              <a:t>Monus</a:t>
            </a:r>
            <a:r>
              <a:rPr lang="en-US" sz="1100" dirty="0">
                <a:solidFill>
                  <a:schemeClr val="tx1"/>
                </a:solidFill>
              </a:rPr>
              <a:t>, A. (2018, August 02). SOAP vs REST vs JSON comparison. Retrieved from 	https://raygun.com/blog/soap-vs-rest-vs-json/</a:t>
            </a:r>
            <a:br>
              <a:rPr lang="en-US" sz="1100" dirty="0">
                <a:solidFill>
                  <a:schemeClr val="tx1"/>
                </a:solidFill>
              </a:rPr>
            </a:br>
            <a:br>
              <a:rPr lang="en-US" sz="1100" dirty="0">
                <a:solidFill>
                  <a:schemeClr val="tx1"/>
                </a:solidFill>
              </a:rPr>
            </a:br>
            <a:r>
              <a:rPr lang="en-US" sz="1100" dirty="0">
                <a:solidFill>
                  <a:schemeClr val="tx1"/>
                </a:solidFill>
              </a:rPr>
              <a:t>Swagger. (n.d.). Describing Request Body. Retrieved from 	https://swagger.io/docs/specification/describing-request-body/</a:t>
            </a:r>
            <a:br>
              <a:rPr lang="en-US" sz="1100" dirty="0">
                <a:solidFill>
                  <a:schemeClr val="tx1"/>
                </a:solidFill>
              </a:rPr>
            </a:br>
            <a:br>
              <a:rPr lang="en-US" sz="1100" dirty="0">
                <a:solidFill>
                  <a:schemeClr val="tx1"/>
                </a:solidFill>
              </a:rPr>
            </a:br>
            <a:r>
              <a:rPr lang="en-US" sz="1100" dirty="0">
                <a:solidFill>
                  <a:schemeClr val="tx1"/>
                </a:solidFill>
              </a:rPr>
              <a:t>Swagger. (n.d.). Describing Responses. Retrieved from 	https://swagger.io/docs/specification/describing-responses/</a:t>
            </a:r>
            <a:br>
              <a:rPr lang="en-US" sz="1100" dirty="0">
                <a:solidFill>
                  <a:schemeClr val="tx1"/>
                </a:solidFill>
              </a:rPr>
            </a:br>
            <a:br>
              <a:rPr lang="en-US" sz="1100" dirty="0">
                <a:solidFill>
                  <a:schemeClr val="tx1"/>
                </a:solidFill>
              </a:rPr>
            </a:br>
            <a:r>
              <a:rPr lang="en-US" sz="1100" dirty="0">
                <a:solidFill>
                  <a:schemeClr val="tx1"/>
                </a:solidFill>
              </a:rPr>
              <a:t>Swagger. (n.d.). Describing Parameters. Retrieved from</a:t>
            </a:r>
            <a:br>
              <a:rPr lang="en-US" sz="1100" dirty="0">
                <a:solidFill>
                  <a:schemeClr val="tx1"/>
                </a:solidFill>
              </a:rPr>
            </a:br>
            <a:r>
              <a:rPr lang="en-US" sz="1100" dirty="0">
                <a:solidFill>
                  <a:schemeClr val="tx1"/>
                </a:solidFill>
              </a:rPr>
              <a:t>	https://swagger.io/docs/specification/2-0/describing-parameters/</a:t>
            </a:r>
          </a:p>
        </p:txBody>
      </p:sp>
      <p:sp>
        <p:nvSpPr>
          <p:cNvPr id="3" name="Subtitle 2">
            <a:extLst>
              <a:ext uri="{FF2B5EF4-FFF2-40B4-BE49-F238E27FC236}">
                <a16:creationId xmlns:a16="http://schemas.microsoft.com/office/drawing/2014/main" id="{300D0E0B-49B3-4B46-8B68-607FE7EF8D6E}"/>
              </a:ext>
            </a:extLst>
          </p:cNvPr>
          <p:cNvSpPr>
            <a:spLocks noGrp="1"/>
          </p:cNvSpPr>
          <p:nvPr>
            <p:ph type="subTitle" idx="1"/>
          </p:nvPr>
        </p:nvSpPr>
        <p:spPr>
          <a:xfrm>
            <a:off x="444342" y="1507414"/>
            <a:ext cx="3330781" cy="2091463"/>
          </a:xfrm>
          <a:ln w="57150">
            <a:noFill/>
          </a:ln>
        </p:spPr>
        <p:txBody>
          <a:bodyPr anchor="ctr">
            <a:normAutofit/>
          </a:bodyPr>
          <a:lstStyle/>
          <a:p>
            <a:pPr algn="r"/>
            <a:r>
              <a:rPr lang="en-US" sz="2000" dirty="0">
                <a:solidFill>
                  <a:schemeClr val="tx2"/>
                </a:solidFill>
              </a:rPr>
              <a:t>Works cited</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020471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E4FF-BA89-4DA7-9594-14360444D0C3}"/>
              </a:ext>
            </a:extLst>
          </p:cNvPr>
          <p:cNvSpPr>
            <a:spLocks noGrp="1"/>
          </p:cNvSpPr>
          <p:nvPr>
            <p:ph type="title"/>
          </p:nvPr>
        </p:nvSpPr>
        <p:spPr/>
        <p:txBody>
          <a:bodyPr/>
          <a:lstStyle/>
          <a:p>
            <a:r>
              <a:rPr lang="en-US" dirty="0"/>
              <a:t>What are JSON APIs</a:t>
            </a:r>
          </a:p>
        </p:txBody>
      </p:sp>
      <p:sp>
        <p:nvSpPr>
          <p:cNvPr id="3" name="Content Placeholder 2">
            <a:extLst>
              <a:ext uri="{FF2B5EF4-FFF2-40B4-BE49-F238E27FC236}">
                <a16:creationId xmlns:a16="http://schemas.microsoft.com/office/drawing/2014/main" id="{D0EC4DB5-D45B-4380-936B-B7A48230C63F}"/>
              </a:ext>
            </a:extLst>
          </p:cNvPr>
          <p:cNvSpPr>
            <a:spLocks noGrp="1"/>
          </p:cNvSpPr>
          <p:nvPr>
            <p:ph idx="1"/>
          </p:nvPr>
        </p:nvSpPr>
        <p:spPr/>
        <p:txBody>
          <a:bodyPr>
            <a:normAutofit/>
          </a:bodyPr>
          <a:lstStyle/>
          <a:p>
            <a:r>
              <a:rPr lang="en-US" dirty="0"/>
              <a:t>“...API enables you to access a website’s data without going near its databases. It gives us a user-friendly way to read and write data to and from a website’s databases.” (</a:t>
            </a:r>
            <a:r>
              <a:rPr lang="en-US" dirty="0" err="1"/>
              <a:t>Howdle</a:t>
            </a:r>
            <a:r>
              <a:rPr lang="en-US" dirty="0"/>
              <a:t>, 2012)</a:t>
            </a:r>
          </a:p>
          <a:p>
            <a:r>
              <a:rPr lang="en-US" dirty="0"/>
              <a:t>JSON - JavaScript Object Notation</a:t>
            </a:r>
          </a:p>
          <a:p>
            <a:pPr lvl="1"/>
            <a:r>
              <a:rPr lang="en-US" dirty="0"/>
              <a:t>Popular and effective data format for data exchanges</a:t>
            </a:r>
          </a:p>
          <a:p>
            <a:pPr lvl="1"/>
            <a:r>
              <a:rPr lang="en-US" dirty="0"/>
              <a:t>Human and machine readable</a:t>
            </a:r>
          </a:p>
          <a:p>
            <a:pPr lvl="1"/>
            <a:r>
              <a:rPr lang="en-US" dirty="0"/>
              <a:t>Consists mostly of name/value pairs (similar to an object) and ordered lists of values (array)</a:t>
            </a:r>
          </a:p>
          <a:p>
            <a:r>
              <a:rPr lang="en-US" dirty="0"/>
              <a:t>APIs offer “...a user-friendly way to read and write data to and from a website’s databases.” (</a:t>
            </a:r>
            <a:r>
              <a:rPr lang="en-US" dirty="0" err="1"/>
              <a:t>Howdle</a:t>
            </a:r>
            <a:r>
              <a:rPr lang="en-US" dirty="0"/>
              <a:t>, 2012)</a:t>
            </a:r>
          </a:p>
          <a:p>
            <a:pPr lvl="1"/>
            <a:r>
              <a:rPr lang="en-US" dirty="0"/>
              <a:t>You send a request and receive your document</a:t>
            </a:r>
          </a:p>
        </p:txBody>
      </p:sp>
    </p:spTree>
    <p:extLst>
      <p:ext uri="{BB962C8B-B14F-4D97-AF65-F5344CB8AC3E}">
        <p14:creationId xmlns:p14="http://schemas.microsoft.com/office/powerpoint/2010/main" val="29876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E4FF-BA89-4DA7-9594-14360444D0C3}"/>
              </a:ext>
            </a:extLst>
          </p:cNvPr>
          <p:cNvSpPr>
            <a:spLocks noGrp="1"/>
          </p:cNvSpPr>
          <p:nvPr>
            <p:ph type="title"/>
          </p:nvPr>
        </p:nvSpPr>
        <p:spPr/>
        <p:txBody>
          <a:bodyPr/>
          <a:lstStyle/>
          <a:p>
            <a:r>
              <a:rPr lang="en-US" dirty="0"/>
              <a:t>What are JSON APIs cont.</a:t>
            </a:r>
          </a:p>
        </p:txBody>
      </p:sp>
      <p:sp>
        <p:nvSpPr>
          <p:cNvPr id="3" name="Content Placeholder 2">
            <a:extLst>
              <a:ext uri="{FF2B5EF4-FFF2-40B4-BE49-F238E27FC236}">
                <a16:creationId xmlns:a16="http://schemas.microsoft.com/office/drawing/2014/main" id="{D0EC4DB5-D45B-4380-936B-B7A48230C63F}"/>
              </a:ext>
            </a:extLst>
          </p:cNvPr>
          <p:cNvSpPr>
            <a:spLocks noGrp="1"/>
          </p:cNvSpPr>
          <p:nvPr>
            <p:ph idx="1"/>
          </p:nvPr>
        </p:nvSpPr>
        <p:spPr/>
        <p:txBody>
          <a:bodyPr>
            <a:normAutofit/>
          </a:bodyPr>
          <a:lstStyle/>
          <a:p>
            <a:r>
              <a:rPr lang="en-US" dirty="0"/>
              <a:t>JSON API’s utilize HTTP</a:t>
            </a:r>
          </a:p>
          <a:p>
            <a:r>
              <a:rPr lang="en-US" dirty="0"/>
              <a:t>HTTP (</a:t>
            </a:r>
            <a:r>
              <a:rPr lang="en-US" dirty="0" err="1"/>
              <a:t>HyperText</a:t>
            </a:r>
            <a:r>
              <a:rPr lang="en-US" dirty="0"/>
              <a:t> Transfer Protocol)</a:t>
            </a:r>
          </a:p>
          <a:p>
            <a:pPr lvl="1"/>
            <a:r>
              <a:rPr lang="en-US" dirty="0"/>
              <a:t>Data formatting and transmission as well as server/browser actions in response to commands are controlled by HTTP</a:t>
            </a:r>
          </a:p>
          <a:p>
            <a:r>
              <a:rPr lang="en-US" dirty="0"/>
              <a:t>“Twitter, Facebook and Flickr all send back data in JSON format.” (</a:t>
            </a:r>
            <a:r>
              <a:rPr lang="en-US" dirty="0" err="1"/>
              <a:t>Howdle</a:t>
            </a:r>
            <a:r>
              <a:rPr lang="en-US" dirty="0"/>
              <a:t>, 2012)</a:t>
            </a:r>
          </a:p>
          <a:p>
            <a:r>
              <a:rPr lang="en-US" dirty="0"/>
              <a:t>Consistent formatting of your JSON is a key benefit to JSON APIs</a:t>
            </a:r>
          </a:p>
          <a:p>
            <a:r>
              <a:rPr lang="en-US" dirty="0"/>
              <a:t>“With the goal being to increase productivity and efficiency, JSON API has been touted for its efficient caching features that can eliminate superfluous server requests.” (</a:t>
            </a:r>
            <a:r>
              <a:rPr lang="en-US" dirty="0" err="1"/>
              <a:t>Doerrfeld</a:t>
            </a:r>
            <a:r>
              <a:rPr lang="en-US" dirty="0"/>
              <a:t>, 2017)</a:t>
            </a:r>
          </a:p>
        </p:txBody>
      </p:sp>
    </p:spTree>
    <p:extLst>
      <p:ext uri="{BB962C8B-B14F-4D97-AF65-F5344CB8AC3E}">
        <p14:creationId xmlns:p14="http://schemas.microsoft.com/office/powerpoint/2010/main" val="427715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C5CD-9788-4CDB-BE11-4203D2C4AFB8}"/>
              </a:ext>
            </a:extLst>
          </p:cNvPr>
          <p:cNvSpPr>
            <a:spLocks noGrp="1"/>
          </p:cNvSpPr>
          <p:nvPr>
            <p:ph type="title"/>
          </p:nvPr>
        </p:nvSpPr>
        <p:spPr/>
        <p:txBody>
          <a:bodyPr/>
          <a:lstStyle/>
          <a:p>
            <a:r>
              <a:rPr lang="en-US" dirty="0"/>
              <a:t>jSON APIs compared to SOAP APIs</a:t>
            </a:r>
          </a:p>
        </p:txBody>
      </p:sp>
      <p:sp>
        <p:nvSpPr>
          <p:cNvPr id="3" name="Content Placeholder 2">
            <a:extLst>
              <a:ext uri="{FF2B5EF4-FFF2-40B4-BE49-F238E27FC236}">
                <a16:creationId xmlns:a16="http://schemas.microsoft.com/office/drawing/2014/main" id="{9A8A3B3A-FF60-43C9-89C6-F6F000972301}"/>
              </a:ext>
            </a:extLst>
          </p:cNvPr>
          <p:cNvSpPr>
            <a:spLocks noGrp="1"/>
          </p:cNvSpPr>
          <p:nvPr>
            <p:ph idx="1"/>
          </p:nvPr>
        </p:nvSpPr>
        <p:spPr/>
        <p:txBody>
          <a:bodyPr>
            <a:normAutofit lnSpcReduction="10000"/>
          </a:bodyPr>
          <a:lstStyle/>
          <a:p>
            <a:r>
              <a:rPr lang="en-US" dirty="0"/>
              <a:t>“SOAP is a standardized protocol that sends messages using other protocols such as HTTP and SMTP. The SOAP specifications are official web standards, maintained and developed by the World Wide Web Consortium (W3C).” (</a:t>
            </a:r>
            <a:r>
              <a:rPr lang="en-US" dirty="0" err="1"/>
              <a:t>Monus</a:t>
            </a:r>
            <a:r>
              <a:rPr lang="en-US" dirty="0"/>
              <a:t>, 2018)</a:t>
            </a:r>
          </a:p>
          <a:p>
            <a:r>
              <a:rPr lang="en-US" dirty="0"/>
              <a:t>SOAP Protocol</a:t>
            </a:r>
          </a:p>
          <a:p>
            <a:pPr lvl="1"/>
            <a:r>
              <a:rPr lang="en-US" dirty="0"/>
              <a:t>“strict rules and advanced security features such as built-in ACID compliance and authorization.” (</a:t>
            </a:r>
            <a:r>
              <a:rPr lang="en-US" dirty="0" err="1"/>
              <a:t>Monus</a:t>
            </a:r>
            <a:r>
              <a:rPr lang="en-US" dirty="0"/>
              <a:t>, 2018)</a:t>
            </a:r>
          </a:p>
          <a:p>
            <a:r>
              <a:rPr lang="en-US" dirty="0"/>
              <a:t>More complex – additional bandwidth and resources can cause slower page load times</a:t>
            </a:r>
          </a:p>
          <a:p>
            <a:r>
              <a:rPr lang="en-US" dirty="0"/>
              <a:t>JSON is not limited exclusive to JS</a:t>
            </a:r>
          </a:p>
          <a:p>
            <a:r>
              <a:rPr lang="en-US" dirty="0"/>
              <a:t>“JSON is a more lightweight and less verbose format, and it’s easier to read and write as well. In most cases, it’s ideal for data interchange over the internet. However, XML still has some advantages. For example, XML lets you place metadata within tags and also handles mixed content better—especially when mixed node arrays require detailed expressions.” (</a:t>
            </a:r>
            <a:r>
              <a:rPr lang="en-US" dirty="0" err="1"/>
              <a:t>Monus</a:t>
            </a:r>
            <a:r>
              <a:rPr lang="en-US" dirty="0"/>
              <a:t>, 2018)</a:t>
            </a:r>
          </a:p>
        </p:txBody>
      </p:sp>
    </p:spTree>
    <p:extLst>
      <p:ext uri="{BB962C8B-B14F-4D97-AF65-F5344CB8AC3E}">
        <p14:creationId xmlns:p14="http://schemas.microsoft.com/office/powerpoint/2010/main" val="234923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C5CD-9788-4CDB-BE11-4203D2C4AFB8}"/>
              </a:ext>
            </a:extLst>
          </p:cNvPr>
          <p:cNvSpPr>
            <a:spLocks noGrp="1"/>
          </p:cNvSpPr>
          <p:nvPr>
            <p:ph type="title"/>
          </p:nvPr>
        </p:nvSpPr>
        <p:spPr/>
        <p:txBody>
          <a:bodyPr/>
          <a:lstStyle/>
          <a:p>
            <a:r>
              <a:rPr lang="en-US" dirty="0"/>
              <a:t>jSON APIs compared to SOAP APIs cont.</a:t>
            </a:r>
          </a:p>
        </p:txBody>
      </p:sp>
      <p:sp>
        <p:nvSpPr>
          <p:cNvPr id="3" name="Content Placeholder 2">
            <a:extLst>
              <a:ext uri="{FF2B5EF4-FFF2-40B4-BE49-F238E27FC236}">
                <a16:creationId xmlns:a16="http://schemas.microsoft.com/office/drawing/2014/main" id="{9A8A3B3A-FF60-43C9-89C6-F6F000972301}"/>
              </a:ext>
            </a:extLst>
          </p:cNvPr>
          <p:cNvSpPr>
            <a:spLocks noGrp="1"/>
          </p:cNvSpPr>
          <p:nvPr>
            <p:ph idx="1"/>
          </p:nvPr>
        </p:nvSpPr>
        <p:spPr/>
        <p:txBody>
          <a:bodyPr>
            <a:normAutofit/>
          </a:bodyPr>
          <a:lstStyle/>
          <a:p>
            <a:r>
              <a:rPr lang="en-US" dirty="0"/>
              <a:t>SOAP - Data format - XML</a:t>
            </a:r>
          </a:p>
          <a:p>
            <a:pPr lvl="1"/>
            <a:r>
              <a:rPr lang="en-US" dirty="0"/>
              <a:t>Acceptable transfer protocols: HTTP,  SMTP,  TCP, or UDP</a:t>
            </a:r>
          </a:p>
          <a:p>
            <a:pPr lvl="1"/>
            <a:r>
              <a:rPr lang="en-US" dirty="0"/>
              <a:t>Advantages - “High security, standardized, extensibility.” (</a:t>
            </a:r>
            <a:r>
              <a:rPr lang="en-US" dirty="0" err="1"/>
              <a:t>Monus</a:t>
            </a:r>
            <a:r>
              <a:rPr lang="en-US" dirty="0"/>
              <a:t>, 2018)</a:t>
            </a:r>
          </a:p>
          <a:p>
            <a:pPr lvl="1"/>
            <a:r>
              <a:rPr lang="en-US" dirty="0"/>
              <a:t>Disadvantages - “Poorer performance, more complexity, less flexibility.” (</a:t>
            </a:r>
            <a:r>
              <a:rPr lang="en-US" dirty="0" err="1"/>
              <a:t>Monus</a:t>
            </a:r>
            <a:r>
              <a:rPr lang="en-US" dirty="0"/>
              <a:t>, 2018)</a:t>
            </a:r>
          </a:p>
          <a:p>
            <a:r>
              <a:rPr lang="en-US" dirty="0"/>
              <a:t>JSON -  Data format -JSON</a:t>
            </a:r>
          </a:p>
          <a:p>
            <a:pPr lvl="1"/>
            <a:r>
              <a:rPr lang="en-US" dirty="0"/>
              <a:t>Acceptable transfer protocols: HTTP</a:t>
            </a:r>
          </a:p>
          <a:p>
            <a:pPr lvl="1"/>
            <a:r>
              <a:rPr lang="en-US" dirty="0"/>
              <a:t>Advantages - “Scalability, better performance, browser-friendliness, flexibility.” (</a:t>
            </a:r>
            <a:r>
              <a:rPr lang="en-US" dirty="0" err="1"/>
              <a:t>Monus</a:t>
            </a:r>
            <a:r>
              <a:rPr lang="en-US" dirty="0"/>
              <a:t>, 2018)</a:t>
            </a:r>
          </a:p>
          <a:p>
            <a:pPr lvl="1"/>
            <a:r>
              <a:rPr lang="en-US" dirty="0"/>
              <a:t>Disadvantages - “Less security, not suitable for distributed environments.” (</a:t>
            </a:r>
            <a:r>
              <a:rPr lang="en-US" dirty="0" err="1"/>
              <a:t>Monus</a:t>
            </a:r>
            <a:r>
              <a:rPr lang="en-US" dirty="0"/>
              <a:t>, 2018)</a:t>
            </a:r>
          </a:p>
        </p:txBody>
      </p:sp>
    </p:spTree>
    <p:extLst>
      <p:ext uri="{BB962C8B-B14F-4D97-AF65-F5344CB8AC3E}">
        <p14:creationId xmlns:p14="http://schemas.microsoft.com/office/powerpoint/2010/main" val="141604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FE17-36FE-4F2E-A732-FAD76EB6453F}"/>
              </a:ext>
            </a:extLst>
          </p:cNvPr>
          <p:cNvSpPr>
            <a:spLocks noGrp="1"/>
          </p:cNvSpPr>
          <p:nvPr>
            <p:ph type="title"/>
          </p:nvPr>
        </p:nvSpPr>
        <p:spPr/>
        <p:txBody>
          <a:bodyPr/>
          <a:lstStyle/>
          <a:p>
            <a:r>
              <a:rPr lang="en-US" dirty="0"/>
              <a:t>JSON Request Header</a:t>
            </a:r>
          </a:p>
        </p:txBody>
      </p:sp>
      <p:sp>
        <p:nvSpPr>
          <p:cNvPr id="3" name="Content Placeholder 2">
            <a:extLst>
              <a:ext uri="{FF2B5EF4-FFF2-40B4-BE49-F238E27FC236}">
                <a16:creationId xmlns:a16="http://schemas.microsoft.com/office/drawing/2014/main" id="{60B825E5-917E-4056-9404-C34A98AA649F}"/>
              </a:ext>
            </a:extLst>
          </p:cNvPr>
          <p:cNvSpPr>
            <a:spLocks noGrp="1"/>
          </p:cNvSpPr>
          <p:nvPr>
            <p:ph idx="1"/>
          </p:nvPr>
        </p:nvSpPr>
        <p:spPr/>
        <p:txBody>
          <a:bodyPr/>
          <a:lstStyle/>
          <a:p>
            <a:r>
              <a:rPr lang="en-US" dirty="0"/>
              <a:t>Header parameters will be included in an API call</a:t>
            </a:r>
          </a:p>
          <a:p>
            <a:r>
              <a:rPr lang="en-US" dirty="0"/>
              <a:t>A call can require an HTTP request to include a custom header</a:t>
            </a:r>
          </a:p>
          <a:p>
            <a:r>
              <a:rPr lang="en-US" dirty="0"/>
              <a:t>Some possible parameters used in a Header:</a:t>
            </a:r>
          </a:p>
          <a:p>
            <a:pPr lvl="1"/>
            <a:r>
              <a:rPr lang="en-US" dirty="0"/>
              <a:t>Name - should match the path</a:t>
            </a:r>
          </a:p>
          <a:p>
            <a:pPr lvl="1"/>
            <a:r>
              <a:rPr lang="en-US" dirty="0"/>
              <a:t>Type - value parameters (string, integer, etc.)</a:t>
            </a:r>
          </a:p>
          <a:p>
            <a:pPr lvl="1"/>
            <a:r>
              <a:rPr lang="en-US" dirty="0"/>
              <a:t>Authorization - Used for authentication</a:t>
            </a:r>
          </a:p>
        </p:txBody>
      </p:sp>
    </p:spTree>
    <p:extLst>
      <p:ext uri="{BB962C8B-B14F-4D97-AF65-F5344CB8AC3E}">
        <p14:creationId xmlns:p14="http://schemas.microsoft.com/office/powerpoint/2010/main" val="2218181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FE17-36FE-4F2E-A732-FAD76EB6453F}"/>
              </a:ext>
            </a:extLst>
          </p:cNvPr>
          <p:cNvSpPr>
            <a:spLocks noGrp="1"/>
          </p:cNvSpPr>
          <p:nvPr>
            <p:ph type="title"/>
          </p:nvPr>
        </p:nvSpPr>
        <p:spPr/>
        <p:txBody>
          <a:bodyPr/>
          <a:lstStyle/>
          <a:p>
            <a:r>
              <a:rPr lang="en-US" dirty="0"/>
              <a:t>JSON Request Header cont.</a:t>
            </a:r>
          </a:p>
        </p:txBody>
      </p:sp>
      <p:sp>
        <p:nvSpPr>
          <p:cNvPr id="3" name="Content Placeholder 2">
            <a:extLst>
              <a:ext uri="{FF2B5EF4-FFF2-40B4-BE49-F238E27FC236}">
                <a16:creationId xmlns:a16="http://schemas.microsoft.com/office/drawing/2014/main" id="{60B825E5-917E-4056-9404-C34A98AA649F}"/>
              </a:ext>
            </a:extLst>
          </p:cNvPr>
          <p:cNvSpPr>
            <a:spLocks noGrp="1"/>
          </p:cNvSpPr>
          <p:nvPr>
            <p:ph idx="1"/>
          </p:nvPr>
        </p:nvSpPr>
        <p:spPr/>
        <p:txBody>
          <a:bodyPr/>
          <a:lstStyle/>
          <a:p>
            <a:r>
              <a:rPr lang="en-US" dirty="0"/>
              <a:t>Other possible parameters of a request header:</a:t>
            </a:r>
          </a:p>
          <a:p>
            <a:pPr lvl="1"/>
            <a:r>
              <a:rPr lang="en-US" dirty="0"/>
              <a:t>Content-Type</a:t>
            </a:r>
          </a:p>
          <a:p>
            <a:pPr lvl="2"/>
            <a:r>
              <a:rPr lang="en-US" dirty="0"/>
              <a:t>“application/x-www-form-</a:t>
            </a:r>
            <a:r>
              <a:rPr lang="en-US" dirty="0" err="1"/>
              <a:t>urlencoded</a:t>
            </a:r>
            <a:r>
              <a:rPr lang="en-US" dirty="0"/>
              <a:t> (used to POST primitive values and arrays of primitive values).” (Swagger, "Describing Parameters")</a:t>
            </a:r>
          </a:p>
          <a:p>
            <a:pPr lvl="2"/>
            <a:r>
              <a:rPr lang="en-US" dirty="0"/>
              <a:t>“multipart/form-data (used to upload files or a combination of files and primitive data).” (Swagger, "Describing Parameters")</a:t>
            </a:r>
          </a:p>
          <a:p>
            <a:pPr lvl="1"/>
            <a:r>
              <a:rPr lang="en-US" dirty="0"/>
              <a:t>Accept</a:t>
            </a:r>
          </a:p>
          <a:p>
            <a:pPr lvl="2"/>
            <a:r>
              <a:rPr lang="en-US" dirty="0"/>
              <a:t>The header can accept a list of values</a:t>
            </a:r>
          </a:p>
          <a:p>
            <a:pPr lvl="2"/>
            <a:r>
              <a:rPr lang="en-US" dirty="0"/>
              <a:t>“A multi-value parameter must be defined with type: array and the appropriate </a:t>
            </a:r>
            <a:r>
              <a:rPr lang="en-US" dirty="0" err="1"/>
              <a:t>collectionFormat</a:t>
            </a:r>
            <a:r>
              <a:rPr lang="en-US" dirty="0"/>
              <a:t>.” (Swagger, "Describing Parameters")</a:t>
            </a:r>
          </a:p>
        </p:txBody>
      </p:sp>
    </p:spTree>
    <p:extLst>
      <p:ext uri="{BB962C8B-B14F-4D97-AF65-F5344CB8AC3E}">
        <p14:creationId xmlns:p14="http://schemas.microsoft.com/office/powerpoint/2010/main" val="230936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DF8C-ECF1-4476-9630-E5A6579917BC}"/>
              </a:ext>
            </a:extLst>
          </p:cNvPr>
          <p:cNvSpPr>
            <a:spLocks noGrp="1"/>
          </p:cNvSpPr>
          <p:nvPr>
            <p:ph type="title"/>
          </p:nvPr>
        </p:nvSpPr>
        <p:spPr/>
        <p:txBody>
          <a:bodyPr/>
          <a:lstStyle/>
          <a:p>
            <a:r>
              <a:rPr lang="en-US" dirty="0"/>
              <a:t>JSON Request Body</a:t>
            </a:r>
          </a:p>
        </p:txBody>
      </p:sp>
      <p:sp>
        <p:nvSpPr>
          <p:cNvPr id="3" name="Content Placeholder 2">
            <a:extLst>
              <a:ext uri="{FF2B5EF4-FFF2-40B4-BE49-F238E27FC236}">
                <a16:creationId xmlns:a16="http://schemas.microsoft.com/office/drawing/2014/main" id="{6159BF5A-4EFD-40F0-9C4B-11A504DBDA3A}"/>
              </a:ext>
            </a:extLst>
          </p:cNvPr>
          <p:cNvSpPr>
            <a:spLocks noGrp="1"/>
          </p:cNvSpPr>
          <p:nvPr>
            <p:ph idx="1"/>
          </p:nvPr>
        </p:nvSpPr>
        <p:spPr/>
        <p:txBody>
          <a:bodyPr>
            <a:normAutofit/>
          </a:bodyPr>
          <a:lstStyle/>
          <a:p>
            <a:r>
              <a:rPr lang="en-US" dirty="0"/>
              <a:t>“Request bodies are typically used with “create” and “update” operations (POST, PUT, PATCH).” (Swagger, "Describing Request Body")</a:t>
            </a:r>
          </a:p>
          <a:p>
            <a:r>
              <a:rPr lang="en-US" dirty="0"/>
              <a:t>Originally body is now </a:t>
            </a:r>
            <a:r>
              <a:rPr lang="en-US" dirty="0" err="1"/>
              <a:t>requestBody</a:t>
            </a:r>
            <a:endParaRPr lang="en-US" dirty="0"/>
          </a:p>
          <a:p>
            <a:pPr lvl="1"/>
            <a:r>
              <a:rPr lang="en-US" dirty="0" err="1"/>
              <a:t>requestBody</a:t>
            </a:r>
            <a:r>
              <a:rPr lang="en-US" dirty="0"/>
              <a:t> is more flexible and permits more data types.</a:t>
            </a:r>
          </a:p>
          <a:p>
            <a:r>
              <a:rPr lang="en-US" dirty="0"/>
              <a:t>The Request Body is optional</a:t>
            </a:r>
          </a:p>
          <a:p>
            <a:pPr lvl="1"/>
            <a:r>
              <a:rPr lang="en-US" dirty="0"/>
              <a:t>It can be designated as required though</a:t>
            </a:r>
          </a:p>
          <a:p>
            <a:r>
              <a:rPr lang="en-US" dirty="0"/>
              <a:t>“When creating a resource using POST or PUT, the request body usually contains the representation of the resource to be created” (Swagger, "Describing Request Body")</a:t>
            </a:r>
          </a:p>
        </p:txBody>
      </p:sp>
    </p:spTree>
    <p:extLst>
      <p:ext uri="{BB962C8B-B14F-4D97-AF65-F5344CB8AC3E}">
        <p14:creationId xmlns:p14="http://schemas.microsoft.com/office/powerpoint/2010/main" val="161667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4073-BAAC-4155-BE82-2E242A8106B2}"/>
              </a:ext>
            </a:extLst>
          </p:cNvPr>
          <p:cNvSpPr>
            <a:spLocks noGrp="1"/>
          </p:cNvSpPr>
          <p:nvPr>
            <p:ph type="title"/>
          </p:nvPr>
        </p:nvSpPr>
        <p:spPr/>
        <p:txBody>
          <a:bodyPr/>
          <a:lstStyle/>
          <a:p>
            <a:r>
              <a:rPr lang="en-US" dirty="0"/>
              <a:t>JSON Response Body</a:t>
            </a:r>
          </a:p>
        </p:txBody>
      </p:sp>
      <p:sp>
        <p:nvSpPr>
          <p:cNvPr id="3" name="Content Placeholder 2">
            <a:extLst>
              <a:ext uri="{FF2B5EF4-FFF2-40B4-BE49-F238E27FC236}">
                <a16:creationId xmlns:a16="http://schemas.microsoft.com/office/drawing/2014/main" id="{4D3BBB02-778A-4A2D-942C-4FA2340F446A}"/>
              </a:ext>
            </a:extLst>
          </p:cNvPr>
          <p:cNvSpPr>
            <a:spLocks noGrp="1"/>
          </p:cNvSpPr>
          <p:nvPr>
            <p:ph idx="1"/>
          </p:nvPr>
        </p:nvSpPr>
        <p:spPr/>
        <p:txBody>
          <a:bodyPr/>
          <a:lstStyle/>
          <a:p>
            <a:r>
              <a:rPr lang="en-US" dirty="0"/>
              <a:t>“A response is defined by its HTTP status code and the data returned in the response body and/or headers.” (Swagger, "Describing Responses")</a:t>
            </a:r>
          </a:p>
          <a:p>
            <a:r>
              <a:rPr lang="en-US" dirty="0"/>
              <a:t>The body can contain the following:</a:t>
            </a:r>
          </a:p>
          <a:p>
            <a:pPr lvl="1"/>
            <a:r>
              <a:rPr lang="en-US" dirty="0"/>
              <a:t>An object or Array</a:t>
            </a:r>
          </a:p>
          <a:p>
            <a:pPr lvl="1"/>
            <a:r>
              <a:rPr lang="en-US" dirty="0"/>
              <a:t>A data type (Boolean, String, or Integer)</a:t>
            </a:r>
          </a:p>
          <a:p>
            <a:pPr lvl="1"/>
            <a:r>
              <a:rPr lang="en-US" dirty="0"/>
              <a:t>Files</a:t>
            </a:r>
          </a:p>
          <a:p>
            <a:r>
              <a:rPr lang="en-US" dirty="0"/>
              <a:t>A response can exclude having a body</a:t>
            </a:r>
          </a:p>
        </p:txBody>
      </p:sp>
    </p:spTree>
    <p:extLst>
      <p:ext uri="{BB962C8B-B14F-4D97-AF65-F5344CB8AC3E}">
        <p14:creationId xmlns:p14="http://schemas.microsoft.com/office/powerpoint/2010/main" val="364974306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50</TotalTime>
  <Words>778</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Gill Sans MT</vt:lpstr>
      <vt:lpstr>Wingdings 2</vt:lpstr>
      <vt:lpstr>Dividend</vt:lpstr>
      <vt:lpstr>JSON APIs</vt:lpstr>
      <vt:lpstr>What are JSON APIs</vt:lpstr>
      <vt:lpstr>What are JSON APIs cont.</vt:lpstr>
      <vt:lpstr>jSON APIs compared to SOAP APIs</vt:lpstr>
      <vt:lpstr>jSON APIs compared to SOAP APIs cont.</vt:lpstr>
      <vt:lpstr>JSON Request Header</vt:lpstr>
      <vt:lpstr>JSON Request Header cont.</vt:lpstr>
      <vt:lpstr>JSON Request Body</vt:lpstr>
      <vt:lpstr>JSON Response Body</vt:lpstr>
      <vt:lpstr>Data flow and request/response model – json api</vt:lpstr>
      <vt:lpstr>Doerrfeld, B. (2017, November 22). The Benefits of Using JSON API. Retrieved from  https://nordicapis.com/the-benefits-of-using-json-api/  Howdle, B. (2012, February 09). A Beginner's Guide To jQuery-Based JSON API Clients. Retrieved from   https://www.smashingmagazine.com/2012/02/beginners-guide-jquery-based-json-api-clients/  Monus, A. (2018, August 02). SOAP vs REST vs JSON comparison. Retrieved from  https://raygun.com/blog/soap-vs-rest-vs-json/  Swagger. (n.d.). Describing Request Body. Retrieved from  https://swagger.io/docs/specification/describing-request-body/  Swagger. (n.d.). Describing Responses. Retrieved from  https://swagger.io/docs/specification/describing-responses/  Swagger. (n.d.). Describing Parameters. Retrieved from  https://swagger.io/docs/specification/2-0/describing-parameters/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 APIs</dc:title>
  <dc:creator>Jason Sullenger</dc:creator>
  <cp:lastModifiedBy>Jason Sullenger</cp:lastModifiedBy>
  <cp:revision>7</cp:revision>
  <dcterms:created xsi:type="dcterms:W3CDTF">2019-05-26T20:57:37Z</dcterms:created>
  <dcterms:modified xsi:type="dcterms:W3CDTF">2019-05-26T21:48:11Z</dcterms:modified>
</cp:coreProperties>
</file>