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9/8/2019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2401-ADA6-41B6-A0EE-BB3B0B4498C8}"/>
              </a:ext>
            </a:extLst>
          </p:cNvPr>
          <p:cNvSpPr>
            <a:spLocks noGrp="1"/>
          </p:cNvSpPr>
          <p:nvPr>
            <p:ph type="ctrTitle"/>
          </p:nvPr>
        </p:nvSpPr>
        <p:spPr/>
        <p:txBody>
          <a:bodyPr/>
          <a:lstStyle/>
          <a:p>
            <a:r>
              <a:rPr lang="en-US" dirty="0"/>
              <a:t>Change Management</a:t>
            </a:r>
          </a:p>
        </p:txBody>
      </p:sp>
      <p:sp>
        <p:nvSpPr>
          <p:cNvPr id="3" name="Subtitle 2">
            <a:extLst>
              <a:ext uri="{FF2B5EF4-FFF2-40B4-BE49-F238E27FC236}">
                <a16:creationId xmlns:a16="http://schemas.microsoft.com/office/drawing/2014/main" id="{0A319A81-F71C-49B7-B6AA-F0EEBCA88FC9}"/>
              </a:ext>
            </a:extLst>
          </p:cNvPr>
          <p:cNvSpPr>
            <a:spLocks noGrp="1"/>
          </p:cNvSpPr>
          <p:nvPr>
            <p:ph type="subTitle" idx="1"/>
          </p:nvPr>
        </p:nvSpPr>
        <p:spPr/>
        <p:txBody>
          <a:bodyPr>
            <a:normAutofit fontScale="70000" lnSpcReduction="20000"/>
          </a:bodyPr>
          <a:lstStyle/>
          <a:p>
            <a:r>
              <a:rPr lang="en-US" dirty="0"/>
              <a:t>Jason Sullenger</a:t>
            </a:r>
          </a:p>
          <a:p>
            <a:r>
              <a:rPr lang="en-US" dirty="0"/>
              <a:t>08 September 2019</a:t>
            </a:r>
          </a:p>
          <a:p>
            <a:r>
              <a:rPr lang="en-US" dirty="0"/>
              <a:t>WEB-430 DevOps</a:t>
            </a:r>
          </a:p>
          <a:p>
            <a:endParaRPr lang="en-US" dirty="0"/>
          </a:p>
        </p:txBody>
      </p:sp>
    </p:spTree>
    <p:extLst>
      <p:ext uri="{BB962C8B-B14F-4D97-AF65-F5344CB8AC3E}">
        <p14:creationId xmlns:p14="http://schemas.microsoft.com/office/powerpoint/2010/main" val="25443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58EE06-9B03-4D70-A63C-13660A9C8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20A257B-6D54-40C8-8E37-BA113BEB8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F92EDE9-7E29-473D-8499-DB2B58541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381"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76F1BE-E6DD-4D80-8369-04A27D31D3AF}"/>
              </a:ext>
            </a:extLst>
          </p:cNvPr>
          <p:cNvSpPr>
            <a:spLocks noGrp="1"/>
          </p:cNvSpPr>
          <p:nvPr>
            <p:ph type="ctrTitle"/>
          </p:nvPr>
        </p:nvSpPr>
        <p:spPr>
          <a:xfrm>
            <a:off x="3372114" y="1083731"/>
            <a:ext cx="8184221" cy="4758797"/>
          </a:xfrm>
        </p:spPr>
        <p:txBody>
          <a:bodyPr anchor="ctr">
            <a:noAutofit/>
          </a:bodyPr>
          <a:lstStyle/>
          <a:p>
            <a:r>
              <a:rPr lang="en-US" sz="1800" dirty="0"/>
              <a:t>Ciligot, C. (2019, August 29). DevOps &amp; Change Management In The Enterprise World. Retrieved </a:t>
            </a:r>
            <a:br>
              <a:rPr lang="en-US" sz="1800" dirty="0"/>
            </a:br>
            <a:r>
              <a:rPr lang="en-US" sz="1800" dirty="0"/>
              <a:t>	from</a:t>
            </a:r>
            <a:br>
              <a:rPr lang="en-US" sz="1800" dirty="0"/>
            </a:br>
            <a:r>
              <a:rPr lang="en-US" sz="1800" dirty="0"/>
              <a:t>	https://clearbridgemobile.com/devops-change-management-in-the-enterprise-	world/#Change_Management</a:t>
            </a:r>
            <a:br>
              <a:rPr lang="en-US" sz="1800" dirty="0"/>
            </a:br>
            <a:br>
              <a:rPr lang="en-US" sz="1800" dirty="0"/>
            </a:br>
            <a:r>
              <a:rPr lang="en-US" sz="1800" dirty="0"/>
              <a:t>Kothari, A. (2019, June 28). 6 Essential Change Management Models to Help Innovate &amp; Grow. </a:t>
            </a:r>
            <a:br>
              <a:rPr lang="en-US" sz="1800" dirty="0"/>
            </a:br>
            <a:r>
              <a:rPr lang="en-US" sz="1800" dirty="0"/>
              <a:t>	Retrieved from</a:t>
            </a:r>
            <a:br>
              <a:rPr lang="en-US" sz="1800" dirty="0"/>
            </a:br>
            <a:r>
              <a:rPr lang="en-US" sz="1800" dirty="0"/>
              <a:t>	https://tallyfy.com/change-management-models/</a:t>
            </a:r>
            <a:br>
              <a:rPr lang="en-US" sz="1800" dirty="0"/>
            </a:br>
            <a:br>
              <a:rPr lang="en-US" sz="1800" dirty="0"/>
            </a:br>
            <a:r>
              <a:rPr lang="en-US" sz="1800" dirty="0"/>
              <a:t>PRINCE2. (n.d.). What is PRINCE2? Retrieved from</a:t>
            </a:r>
            <a:br>
              <a:rPr lang="en-US" sz="1800" dirty="0"/>
            </a:br>
            <a:r>
              <a:rPr lang="en-US" sz="1800" dirty="0"/>
              <a:t>	https://www.prince2.com/usa/what-is-prince2</a:t>
            </a:r>
            <a:br>
              <a:rPr lang="en-US" sz="1800" dirty="0"/>
            </a:br>
            <a:br>
              <a:rPr lang="en-US" sz="1800" dirty="0"/>
            </a:br>
            <a:r>
              <a:rPr lang="en-US" sz="1800" dirty="0"/>
              <a:t>Tedder, D. (2017, April 25). The 7 Deadly Sins of Change Management. Retrieved from 	https://www.sysaid.com/blog/entry/the-7-deadly-sins-of-change-management</a:t>
            </a:r>
            <a:br>
              <a:rPr lang="en-US" sz="1800" dirty="0"/>
            </a:br>
            <a:br>
              <a:rPr lang="en-US" sz="1800" dirty="0"/>
            </a:br>
            <a:r>
              <a:rPr lang="en-US" sz="1800" dirty="0"/>
              <a:t>White, S. K., &amp; Greiner, L. (2019, January 18). What is ITIL? Your guide to the IT Infrastructure </a:t>
            </a:r>
            <a:br>
              <a:rPr lang="en-US" sz="1800" dirty="0"/>
            </a:br>
            <a:r>
              <a:rPr lang="en-US" sz="1800" dirty="0"/>
              <a:t>	Library. Retrieved from </a:t>
            </a:r>
            <a:br>
              <a:rPr lang="en-US" sz="1800" dirty="0"/>
            </a:br>
            <a:r>
              <a:rPr lang="en-US" sz="1800" dirty="0"/>
              <a:t>	https://www.cio.com/article/2439501/infrastructure-it-infrastructure-library-itil-	definition-and-solutions.html</a:t>
            </a:r>
          </a:p>
        </p:txBody>
      </p:sp>
      <p:sp>
        <p:nvSpPr>
          <p:cNvPr id="3" name="Subtitle 2">
            <a:extLst>
              <a:ext uri="{FF2B5EF4-FFF2-40B4-BE49-F238E27FC236}">
                <a16:creationId xmlns:a16="http://schemas.microsoft.com/office/drawing/2014/main" id="{23981CE5-EEE5-4F6A-8968-A19A232B1DA0}"/>
              </a:ext>
            </a:extLst>
          </p:cNvPr>
          <p:cNvSpPr>
            <a:spLocks noGrp="1"/>
          </p:cNvSpPr>
          <p:nvPr>
            <p:ph type="subTitle" idx="1"/>
          </p:nvPr>
        </p:nvSpPr>
        <p:spPr>
          <a:xfrm>
            <a:off x="361614" y="1151995"/>
            <a:ext cx="2241971" cy="4690534"/>
          </a:xfrm>
        </p:spPr>
        <p:txBody>
          <a:bodyPr anchor="ctr">
            <a:normAutofit/>
          </a:bodyPr>
          <a:lstStyle/>
          <a:p>
            <a:pPr algn="r"/>
            <a:r>
              <a:rPr lang="en-US" sz="2800" dirty="0">
                <a:solidFill>
                  <a:schemeClr val="tx1">
                    <a:lumMod val="75000"/>
                    <a:lumOff val="25000"/>
                  </a:schemeClr>
                </a:solidFill>
              </a:rPr>
              <a:t>Works Cited</a:t>
            </a:r>
          </a:p>
        </p:txBody>
      </p:sp>
    </p:spTree>
    <p:extLst>
      <p:ext uri="{BB962C8B-B14F-4D97-AF65-F5344CB8AC3E}">
        <p14:creationId xmlns:p14="http://schemas.microsoft.com/office/powerpoint/2010/main" val="39304083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FCCC-AEF1-4C8C-8321-3B8BC17148C9}"/>
              </a:ext>
            </a:extLst>
          </p:cNvPr>
          <p:cNvSpPr>
            <a:spLocks noGrp="1"/>
          </p:cNvSpPr>
          <p:nvPr>
            <p:ph type="title"/>
          </p:nvPr>
        </p:nvSpPr>
        <p:spPr/>
        <p:txBody>
          <a:bodyPr/>
          <a:lstStyle/>
          <a:p>
            <a:r>
              <a:rPr lang="en-US" dirty="0"/>
              <a:t>What is Change Management</a:t>
            </a:r>
          </a:p>
        </p:txBody>
      </p:sp>
      <p:sp>
        <p:nvSpPr>
          <p:cNvPr id="3" name="Content Placeholder 2">
            <a:extLst>
              <a:ext uri="{FF2B5EF4-FFF2-40B4-BE49-F238E27FC236}">
                <a16:creationId xmlns:a16="http://schemas.microsoft.com/office/drawing/2014/main" id="{AD9FD05C-8EC8-4B12-8356-19CFA13B0A1F}"/>
              </a:ext>
            </a:extLst>
          </p:cNvPr>
          <p:cNvSpPr>
            <a:spLocks noGrp="1"/>
          </p:cNvSpPr>
          <p:nvPr>
            <p:ph idx="1"/>
          </p:nvPr>
        </p:nvSpPr>
        <p:spPr/>
        <p:txBody>
          <a:bodyPr/>
          <a:lstStyle/>
          <a:p>
            <a:pPr fontAlgn="base"/>
            <a:r>
              <a:rPr lang="en-US" dirty="0"/>
              <a:t>The process for managing change and development</a:t>
            </a:r>
          </a:p>
          <a:p>
            <a:pPr fontAlgn="base"/>
            <a:r>
              <a:rPr lang="en-US" dirty="0"/>
              <a:t> “...to ensure that changes are managed in a cohesive way that ensures there are frequent checks and balances around user impact, corporate policies, regulatory compliance, security, etc. and to establish and support the implemented enterprise operational model.” (Ciligot, 2019)</a:t>
            </a:r>
          </a:p>
          <a:p>
            <a:pPr fontAlgn="base"/>
            <a:r>
              <a:rPr lang="en-US" dirty="0"/>
              <a:t>Used to minimize the impact on live services</a:t>
            </a:r>
          </a:p>
          <a:p>
            <a:pPr fontAlgn="base"/>
            <a:r>
              <a:rPr lang="en-US" dirty="0"/>
              <a:t>Improve efficiency</a:t>
            </a:r>
          </a:p>
          <a:p>
            <a:pPr lvl="1" fontAlgn="base"/>
            <a:r>
              <a:rPr lang="en-US" dirty="0"/>
              <a:t>Standardized methods</a:t>
            </a:r>
          </a:p>
          <a:p>
            <a:pPr fontAlgn="base"/>
            <a:r>
              <a:rPr lang="en-US" dirty="0"/>
              <a:t>Balances the need for change and the possible impacts of changes</a:t>
            </a:r>
          </a:p>
        </p:txBody>
      </p:sp>
    </p:spTree>
    <p:extLst>
      <p:ext uri="{BB962C8B-B14F-4D97-AF65-F5344CB8AC3E}">
        <p14:creationId xmlns:p14="http://schemas.microsoft.com/office/powerpoint/2010/main" val="150967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BE04-983E-4E43-82FA-90ACDA0E2B38}"/>
              </a:ext>
            </a:extLst>
          </p:cNvPr>
          <p:cNvSpPr>
            <a:spLocks noGrp="1"/>
          </p:cNvSpPr>
          <p:nvPr>
            <p:ph type="title"/>
          </p:nvPr>
        </p:nvSpPr>
        <p:spPr/>
        <p:txBody>
          <a:bodyPr/>
          <a:lstStyle/>
          <a:p>
            <a:r>
              <a:rPr lang="en-US" dirty="0"/>
              <a:t>Proper Utilization</a:t>
            </a:r>
          </a:p>
        </p:txBody>
      </p:sp>
      <p:sp>
        <p:nvSpPr>
          <p:cNvPr id="3" name="Content Placeholder 2">
            <a:extLst>
              <a:ext uri="{FF2B5EF4-FFF2-40B4-BE49-F238E27FC236}">
                <a16:creationId xmlns:a16="http://schemas.microsoft.com/office/drawing/2014/main" id="{657A778E-20DD-4215-B8B1-534C9C006705}"/>
              </a:ext>
            </a:extLst>
          </p:cNvPr>
          <p:cNvSpPr>
            <a:spLocks noGrp="1"/>
          </p:cNvSpPr>
          <p:nvPr>
            <p:ph idx="1"/>
          </p:nvPr>
        </p:nvSpPr>
        <p:spPr/>
        <p:txBody>
          <a:bodyPr/>
          <a:lstStyle/>
          <a:p>
            <a:pPr fontAlgn="base"/>
            <a:r>
              <a:rPr lang="en-US" dirty="0"/>
              <a:t>Proactive</a:t>
            </a:r>
          </a:p>
          <a:p>
            <a:pPr lvl="1" fontAlgn="base"/>
            <a:r>
              <a:rPr lang="en-US" dirty="0"/>
              <a:t>“You can do this by attaching to the delivery process log analysis, automated load testing, automated functional testing, and configuration monitoring.” (Riley, 2014)</a:t>
            </a:r>
          </a:p>
          <a:p>
            <a:pPr fontAlgn="base"/>
            <a:r>
              <a:rPr lang="en-US" dirty="0"/>
              <a:t>“all changes must have the appropriate degree of planning, evaluation, approval, orchestration, and communication.” (Tedder, 2017)</a:t>
            </a:r>
          </a:p>
          <a:p>
            <a:pPr lvl="1" fontAlgn="base"/>
            <a:r>
              <a:rPr lang="en-US" dirty="0"/>
              <a:t>Required to establish control over the current environment</a:t>
            </a:r>
          </a:p>
          <a:p>
            <a:pPr fontAlgn="base"/>
            <a:r>
              <a:rPr lang="en-US" dirty="0"/>
              <a:t>Live services should not be negatively impacted</a:t>
            </a:r>
          </a:p>
          <a:p>
            <a:pPr fontAlgn="base"/>
            <a:r>
              <a:rPr lang="en-US" dirty="0"/>
              <a:t>New feature must work as intended</a:t>
            </a:r>
          </a:p>
        </p:txBody>
      </p:sp>
    </p:spTree>
    <p:extLst>
      <p:ext uri="{BB962C8B-B14F-4D97-AF65-F5344CB8AC3E}">
        <p14:creationId xmlns:p14="http://schemas.microsoft.com/office/powerpoint/2010/main" val="108943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6C7-2914-4F31-A378-2172C65DD000}"/>
              </a:ext>
            </a:extLst>
          </p:cNvPr>
          <p:cNvSpPr>
            <a:spLocks noGrp="1"/>
          </p:cNvSpPr>
          <p:nvPr>
            <p:ph type="title"/>
          </p:nvPr>
        </p:nvSpPr>
        <p:spPr/>
        <p:txBody>
          <a:bodyPr/>
          <a:lstStyle/>
          <a:p>
            <a:r>
              <a:rPr lang="en-US" dirty="0"/>
              <a:t>Improper Utilization</a:t>
            </a:r>
          </a:p>
        </p:txBody>
      </p:sp>
      <p:sp>
        <p:nvSpPr>
          <p:cNvPr id="3" name="Content Placeholder 2">
            <a:extLst>
              <a:ext uri="{FF2B5EF4-FFF2-40B4-BE49-F238E27FC236}">
                <a16:creationId xmlns:a16="http://schemas.microsoft.com/office/drawing/2014/main" id="{F58CC3BA-8D5A-4CA2-9E5C-8757914E2349}"/>
              </a:ext>
            </a:extLst>
          </p:cNvPr>
          <p:cNvSpPr>
            <a:spLocks noGrp="1"/>
          </p:cNvSpPr>
          <p:nvPr>
            <p:ph idx="1"/>
          </p:nvPr>
        </p:nvSpPr>
        <p:spPr/>
        <p:txBody>
          <a:bodyPr/>
          <a:lstStyle/>
          <a:p>
            <a:pPr fontAlgn="base"/>
            <a:r>
              <a:rPr lang="en-US" dirty="0"/>
              <a:t>Used to identify issues after they have caused problems</a:t>
            </a:r>
          </a:p>
          <a:p>
            <a:pPr fontAlgn="base"/>
            <a:r>
              <a:rPr lang="en-US" dirty="0"/>
              <a:t>Lack of support from management</a:t>
            </a:r>
          </a:p>
          <a:p>
            <a:pPr lvl="1" fontAlgn="base"/>
            <a:r>
              <a:rPr lang="en-US" dirty="0"/>
              <a:t>“management – especially senior management – must exhibit strong, visible support to ensure an effective change management process.” (Tedder, 2017)</a:t>
            </a:r>
          </a:p>
          <a:p>
            <a:pPr fontAlgn="base"/>
            <a:r>
              <a:rPr lang="en-US" dirty="0"/>
              <a:t>Requests for changes (RFCs) requiring approval from the wrong people</a:t>
            </a:r>
          </a:p>
          <a:p>
            <a:pPr lvl="1" fontAlgn="base"/>
            <a:r>
              <a:rPr lang="en-US" dirty="0"/>
              <a:t>“Defining and following a change authority matrix identifies who the “right” people are to review and authorize RFCs.” (Tedder, 2017)</a:t>
            </a:r>
          </a:p>
          <a:p>
            <a:pPr fontAlgn="base"/>
            <a:r>
              <a:rPr lang="en-US" dirty="0"/>
              <a:t>Missing communication and transparency</a:t>
            </a:r>
          </a:p>
          <a:p>
            <a:pPr lvl="1" fontAlgn="base"/>
            <a:r>
              <a:rPr lang="en-US" dirty="0"/>
              <a:t>Essential for success, especially in regards to the change schedule</a:t>
            </a:r>
          </a:p>
          <a:p>
            <a:endParaRPr lang="en-US" dirty="0"/>
          </a:p>
        </p:txBody>
      </p:sp>
    </p:spTree>
    <p:extLst>
      <p:ext uri="{BB962C8B-B14F-4D97-AF65-F5344CB8AC3E}">
        <p14:creationId xmlns:p14="http://schemas.microsoft.com/office/powerpoint/2010/main" val="344403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AFBD-F6AF-4217-A235-5D9BB9EC0783}"/>
              </a:ext>
            </a:extLst>
          </p:cNvPr>
          <p:cNvSpPr>
            <a:spLocks noGrp="1"/>
          </p:cNvSpPr>
          <p:nvPr>
            <p:ph type="title"/>
          </p:nvPr>
        </p:nvSpPr>
        <p:spPr/>
        <p:txBody>
          <a:bodyPr/>
          <a:lstStyle/>
          <a:p>
            <a:r>
              <a:rPr lang="en-US" dirty="0"/>
              <a:t>Setting up Change Management processes</a:t>
            </a:r>
          </a:p>
        </p:txBody>
      </p:sp>
      <p:sp>
        <p:nvSpPr>
          <p:cNvPr id="3" name="Content Placeholder 2">
            <a:extLst>
              <a:ext uri="{FF2B5EF4-FFF2-40B4-BE49-F238E27FC236}">
                <a16:creationId xmlns:a16="http://schemas.microsoft.com/office/drawing/2014/main" id="{BBC59B2B-E77F-4E02-9EEA-91D7F45C17CC}"/>
              </a:ext>
            </a:extLst>
          </p:cNvPr>
          <p:cNvSpPr>
            <a:spLocks noGrp="1"/>
          </p:cNvSpPr>
          <p:nvPr>
            <p:ph idx="1"/>
          </p:nvPr>
        </p:nvSpPr>
        <p:spPr/>
        <p:txBody>
          <a:bodyPr/>
          <a:lstStyle/>
          <a:p>
            <a:pPr fontAlgn="base"/>
            <a:r>
              <a:rPr lang="en-US" dirty="0"/>
              <a:t>How will you manage changes</a:t>
            </a:r>
          </a:p>
          <a:p>
            <a:pPr lvl="1" fontAlgn="base"/>
            <a:r>
              <a:rPr lang="en-US" dirty="0"/>
              <a:t>Define the change request</a:t>
            </a:r>
          </a:p>
          <a:p>
            <a:pPr lvl="2" fontAlgn="base"/>
            <a:r>
              <a:rPr lang="en-US" dirty="0"/>
              <a:t>What is changing</a:t>
            </a:r>
          </a:p>
          <a:p>
            <a:pPr lvl="2" fontAlgn="base"/>
            <a:r>
              <a:rPr lang="en-US" dirty="0"/>
              <a:t>How it will be changed</a:t>
            </a:r>
          </a:p>
          <a:p>
            <a:pPr lvl="2" fontAlgn="base"/>
            <a:r>
              <a:rPr lang="en-US" dirty="0"/>
              <a:t>Requirements for completion</a:t>
            </a:r>
          </a:p>
          <a:p>
            <a:pPr lvl="2" fontAlgn="base"/>
            <a:r>
              <a:rPr lang="en-US" dirty="0"/>
              <a:t>Estimate timeframe</a:t>
            </a:r>
          </a:p>
          <a:p>
            <a:pPr lvl="2" fontAlgn="base"/>
            <a:r>
              <a:rPr lang="en-US" dirty="0"/>
              <a:t>Benefits expected</a:t>
            </a:r>
          </a:p>
          <a:p>
            <a:pPr fontAlgn="base"/>
            <a:r>
              <a:rPr lang="en-US" dirty="0"/>
              <a:t>Which technologies will be utilized</a:t>
            </a:r>
          </a:p>
          <a:p>
            <a:pPr fontAlgn="base"/>
            <a:r>
              <a:rPr lang="en-US" dirty="0"/>
              <a:t>Choose the methodology to be used</a:t>
            </a:r>
          </a:p>
        </p:txBody>
      </p:sp>
    </p:spTree>
    <p:extLst>
      <p:ext uri="{BB962C8B-B14F-4D97-AF65-F5344CB8AC3E}">
        <p14:creationId xmlns:p14="http://schemas.microsoft.com/office/powerpoint/2010/main" val="283038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82D5-F829-42FC-A21D-C394ED5287F6}"/>
              </a:ext>
            </a:extLst>
          </p:cNvPr>
          <p:cNvSpPr>
            <a:spLocks noGrp="1"/>
          </p:cNvSpPr>
          <p:nvPr>
            <p:ph type="title"/>
          </p:nvPr>
        </p:nvSpPr>
        <p:spPr/>
        <p:txBody>
          <a:bodyPr/>
          <a:lstStyle/>
          <a:p>
            <a:r>
              <a:rPr lang="en-US" dirty="0"/>
              <a:t>Potential Methodologies</a:t>
            </a:r>
          </a:p>
        </p:txBody>
      </p:sp>
      <p:sp>
        <p:nvSpPr>
          <p:cNvPr id="3" name="Content Placeholder 2">
            <a:extLst>
              <a:ext uri="{FF2B5EF4-FFF2-40B4-BE49-F238E27FC236}">
                <a16:creationId xmlns:a16="http://schemas.microsoft.com/office/drawing/2014/main" id="{86D91D91-132D-484C-8FB2-8D923D88F77E}"/>
              </a:ext>
            </a:extLst>
          </p:cNvPr>
          <p:cNvSpPr>
            <a:spLocks noGrp="1"/>
          </p:cNvSpPr>
          <p:nvPr>
            <p:ph idx="1"/>
          </p:nvPr>
        </p:nvSpPr>
        <p:spPr/>
        <p:txBody>
          <a:bodyPr/>
          <a:lstStyle/>
          <a:p>
            <a:pPr fontAlgn="base"/>
            <a:r>
              <a:rPr lang="en-US" dirty="0"/>
              <a:t>PRINCE2 - PRojects IN Controlled Environments</a:t>
            </a:r>
          </a:p>
          <a:p>
            <a:pPr fontAlgn="base"/>
            <a:r>
              <a:rPr lang="en-US" dirty="0"/>
              <a:t>ITIL - Information Technology Infrastructure Library</a:t>
            </a:r>
          </a:p>
          <a:p>
            <a:pPr fontAlgn="base"/>
            <a:r>
              <a:rPr lang="en-US" dirty="0"/>
              <a:t>McKinsey 7-S Model</a:t>
            </a:r>
          </a:p>
          <a:p>
            <a:pPr lvl="1" fontAlgn="base"/>
            <a:r>
              <a:rPr lang="en-US" dirty="0"/>
              <a:t>“...helps you determine the ‘why’ of change, rather than the ‘how.’” (Kothari, 2019)</a:t>
            </a:r>
          </a:p>
          <a:p>
            <a:pPr fontAlgn="base"/>
            <a:r>
              <a:rPr lang="en-US" dirty="0"/>
              <a:t>Lewin’s Change Management Model</a:t>
            </a:r>
          </a:p>
          <a:p>
            <a:pPr fontAlgn="base"/>
            <a:r>
              <a:rPr lang="en-US" dirty="0"/>
              <a:t>ADKAR Model</a:t>
            </a:r>
          </a:p>
          <a:p>
            <a:pPr fontAlgn="base"/>
            <a:r>
              <a:rPr lang="en-US" dirty="0"/>
              <a:t>Deming Cycle (PDCA)</a:t>
            </a:r>
          </a:p>
          <a:p>
            <a:pPr fontAlgn="base"/>
            <a:r>
              <a:rPr lang="en-US" dirty="0"/>
              <a:t>Kotter’s 8 Step Change Model</a:t>
            </a:r>
          </a:p>
          <a:p>
            <a:pPr fontAlgn="base"/>
            <a:r>
              <a:rPr lang="en-US" dirty="0"/>
              <a:t>Bridges Transition Model</a:t>
            </a:r>
          </a:p>
        </p:txBody>
      </p:sp>
    </p:spTree>
    <p:extLst>
      <p:ext uri="{BB962C8B-B14F-4D97-AF65-F5344CB8AC3E}">
        <p14:creationId xmlns:p14="http://schemas.microsoft.com/office/powerpoint/2010/main" val="103322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A0D-18FE-43B9-BB20-026F495C0457}"/>
              </a:ext>
            </a:extLst>
          </p:cNvPr>
          <p:cNvSpPr>
            <a:spLocks noGrp="1"/>
          </p:cNvSpPr>
          <p:nvPr>
            <p:ph type="title"/>
          </p:nvPr>
        </p:nvSpPr>
        <p:spPr/>
        <p:txBody>
          <a:bodyPr/>
          <a:lstStyle/>
          <a:p>
            <a:r>
              <a:rPr lang="en-US" dirty="0"/>
              <a:t>PRINCE2 Features</a:t>
            </a:r>
          </a:p>
        </p:txBody>
      </p:sp>
      <p:sp>
        <p:nvSpPr>
          <p:cNvPr id="3" name="Content Placeholder 2">
            <a:extLst>
              <a:ext uri="{FF2B5EF4-FFF2-40B4-BE49-F238E27FC236}">
                <a16:creationId xmlns:a16="http://schemas.microsoft.com/office/drawing/2014/main" id="{2D6649DB-10EE-42AD-9A93-A2F7E5B05FB3}"/>
              </a:ext>
            </a:extLst>
          </p:cNvPr>
          <p:cNvSpPr>
            <a:spLocks noGrp="1"/>
          </p:cNvSpPr>
          <p:nvPr>
            <p:ph idx="1"/>
          </p:nvPr>
        </p:nvSpPr>
        <p:spPr/>
        <p:txBody>
          <a:bodyPr/>
          <a:lstStyle/>
          <a:p>
            <a:pPr fontAlgn="base"/>
            <a:r>
              <a:rPr lang="en-US" dirty="0"/>
              <a:t>Focus on business justification</a:t>
            </a:r>
          </a:p>
          <a:p>
            <a:pPr fontAlgn="base"/>
            <a:r>
              <a:rPr lang="en-US" dirty="0"/>
              <a:t>Defined organization structure for the project management team</a:t>
            </a:r>
          </a:p>
          <a:p>
            <a:pPr fontAlgn="base"/>
            <a:r>
              <a:rPr lang="en-US" dirty="0"/>
              <a:t>Product-based planning approach</a:t>
            </a:r>
          </a:p>
          <a:p>
            <a:pPr fontAlgn="base"/>
            <a:r>
              <a:rPr lang="en-US" dirty="0"/>
              <a:t>Emphasis on dividing the project into manageable and controllable stages</a:t>
            </a:r>
          </a:p>
          <a:p>
            <a:pPr fontAlgn="base"/>
            <a:r>
              <a:rPr lang="en-US" dirty="0"/>
              <a:t>Flexibility that can be applied at a level appropriate to the project</a:t>
            </a:r>
            <a:br>
              <a:rPr lang="en-US" dirty="0"/>
            </a:br>
            <a:endParaRPr lang="en-US" dirty="0"/>
          </a:p>
        </p:txBody>
      </p:sp>
      <p:sp>
        <p:nvSpPr>
          <p:cNvPr id="5" name="TextBox 4">
            <a:extLst>
              <a:ext uri="{FF2B5EF4-FFF2-40B4-BE49-F238E27FC236}">
                <a16:creationId xmlns:a16="http://schemas.microsoft.com/office/drawing/2014/main" id="{E6F1684C-2AF8-47B6-9A8D-37DC51424828}"/>
              </a:ext>
            </a:extLst>
          </p:cNvPr>
          <p:cNvSpPr txBox="1"/>
          <p:nvPr/>
        </p:nvSpPr>
        <p:spPr>
          <a:xfrm>
            <a:off x="9363136" y="5540354"/>
            <a:ext cx="1821332" cy="369332"/>
          </a:xfrm>
          <a:prstGeom prst="rect">
            <a:avLst/>
          </a:prstGeom>
          <a:noFill/>
        </p:spPr>
        <p:txBody>
          <a:bodyPr wrap="none" rtlCol="0">
            <a:spAutoFit/>
          </a:bodyPr>
          <a:lstStyle/>
          <a:p>
            <a:r>
              <a:rPr lang="en-US" dirty="0"/>
              <a:t>Source: PRINCE2</a:t>
            </a:r>
          </a:p>
        </p:txBody>
      </p:sp>
    </p:spTree>
    <p:extLst>
      <p:ext uri="{BB962C8B-B14F-4D97-AF65-F5344CB8AC3E}">
        <p14:creationId xmlns:p14="http://schemas.microsoft.com/office/powerpoint/2010/main" val="208418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D8A4-70BB-4A3D-80E0-ABE40452206A}"/>
              </a:ext>
            </a:extLst>
          </p:cNvPr>
          <p:cNvSpPr>
            <a:spLocks noGrp="1"/>
          </p:cNvSpPr>
          <p:nvPr>
            <p:ph type="title"/>
          </p:nvPr>
        </p:nvSpPr>
        <p:spPr/>
        <p:txBody>
          <a:bodyPr/>
          <a:lstStyle/>
          <a:p>
            <a:r>
              <a:rPr lang="en-US" dirty="0"/>
              <a:t>Guiding Principles of ITIL version 4</a:t>
            </a:r>
          </a:p>
        </p:txBody>
      </p:sp>
      <p:sp>
        <p:nvSpPr>
          <p:cNvPr id="4" name="Content Placeholder 3">
            <a:extLst>
              <a:ext uri="{FF2B5EF4-FFF2-40B4-BE49-F238E27FC236}">
                <a16:creationId xmlns:a16="http://schemas.microsoft.com/office/drawing/2014/main" id="{345132D3-33ED-440C-A791-8FA1B2E63954}"/>
              </a:ext>
            </a:extLst>
          </p:cNvPr>
          <p:cNvSpPr>
            <a:spLocks noGrp="1"/>
          </p:cNvSpPr>
          <p:nvPr>
            <p:ph sz="half" idx="2"/>
          </p:nvPr>
        </p:nvSpPr>
        <p:spPr/>
        <p:txBody>
          <a:bodyPr/>
          <a:lstStyle/>
          <a:p>
            <a:pPr fontAlgn="base"/>
            <a:r>
              <a:rPr lang="en-US" dirty="0"/>
              <a:t>Focus on value</a:t>
            </a:r>
          </a:p>
          <a:p>
            <a:pPr fontAlgn="base"/>
            <a:r>
              <a:rPr lang="en-US" dirty="0"/>
              <a:t>Design for experience</a:t>
            </a:r>
          </a:p>
          <a:p>
            <a:pPr fontAlgn="base"/>
            <a:r>
              <a:rPr lang="en-US" dirty="0"/>
              <a:t>Start where you are</a:t>
            </a:r>
          </a:p>
          <a:p>
            <a:pPr fontAlgn="base"/>
            <a:r>
              <a:rPr lang="en-US" dirty="0"/>
              <a:t>Work holistically</a:t>
            </a:r>
          </a:p>
          <a:p>
            <a:pPr fontAlgn="base"/>
            <a:r>
              <a:rPr lang="en-US" dirty="0"/>
              <a:t>Progress iteratively</a:t>
            </a:r>
          </a:p>
          <a:p>
            <a:endParaRPr lang="en-US" dirty="0"/>
          </a:p>
        </p:txBody>
      </p:sp>
      <p:sp>
        <p:nvSpPr>
          <p:cNvPr id="6" name="Content Placeholder 5">
            <a:extLst>
              <a:ext uri="{FF2B5EF4-FFF2-40B4-BE49-F238E27FC236}">
                <a16:creationId xmlns:a16="http://schemas.microsoft.com/office/drawing/2014/main" id="{C8495E23-2319-4A43-B923-CCB356DD4013}"/>
              </a:ext>
            </a:extLst>
          </p:cNvPr>
          <p:cNvSpPr>
            <a:spLocks noGrp="1"/>
          </p:cNvSpPr>
          <p:nvPr>
            <p:ph sz="quarter" idx="4"/>
          </p:nvPr>
        </p:nvSpPr>
        <p:spPr>
          <a:xfrm>
            <a:off x="7818463" y="1930936"/>
            <a:ext cx="3474720" cy="3094070"/>
          </a:xfrm>
        </p:spPr>
        <p:txBody>
          <a:bodyPr/>
          <a:lstStyle/>
          <a:p>
            <a:pPr fontAlgn="base"/>
            <a:r>
              <a:rPr lang="en-US" dirty="0"/>
              <a:t>Observe directly</a:t>
            </a:r>
          </a:p>
          <a:p>
            <a:pPr fontAlgn="base"/>
            <a:r>
              <a:rPr lang="en-US" dirty="0"/>
              <a:t>Be transparent</a:t>
            </a:r>
          </a:p>
          <a:p>
            <a:pPr fontAlgn="base"/>
            <a:r>
              <a:rPr lang="en-US" dirty="0"/>
              <a:t>Collaborate</a:t>
            </a:r>
          </a:p>
          <a:p>
            <a:pPr fontAlgn="base"/>
            <a:r>
              <a:rPr lang="en-US" dirty="0"/>
              <a:t>Keep it simple</a:t>
            </a:r>
          </a:p>
        </p:txBody>
      </p:sp>
      <p:sp>
        <p:nvSpPr>
          <p:cNvPr id="7" name="TextBox 6">
            <a:extLst>
              <a:ext uri="{FF2B5EF4-FFF2-40B4-BE49-F238E27FC236}">
                <a16:creationId xmlns:a16="http://schemas.microsoft.com/office/drawing/2014/main" id="{93697649-7954-4BE8-9D95-F70254A48269}"/>
              </a:ext>
            </a:extLst>
          </p:cNvPr>
          <p:cNvSpPr txBox="1"/>
          <p:nvPr/>
        </p:nvSpPr>
        <p:spPr>
          <a:xfrm>
            <a:off x="8268316" y="5540354"/>
            <a:ext cx="3024867" cy="369332"/>
          </a:xfrm>
          <a:prstGeom prst="rect">
            <a:avLst/>
          </a:prstGeom>
          <a:noFill/>
        </p:spPr>
        <p:txBody>
          <a:bodyPr wrap="none" rtlCol="0">
            <a:spAutoFit/>
          </a:bodyPr>
          <a:lstStyle/>
          <a:p>
            <a:r>
              <a:rPr lang="en-US" dirty="0"/>
              <a:t>Source: White &amp; Greiner, 2019</a:t>
            </a:r>
          </a:p>
        </p:txBody>
      </p:sp>
    </p:spTree>
    <p:extLst>
      <p:ext uri="{BB962C8B-B14F-4D97-AF65-F5344CB8AC3E}">
        <p14:creationId xmlns:p14="http://schemas.microsoft.com/office/powerpoint/2010/main" val="16875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AF45-091D-4BCD-8E6F-F5C59EAA7F4A}"/>
              </a:ext>
            </a:extLst>
          </p:cNvPr>
          <p:cNvSpPr>
            <a:spLocks noGrp="1"/>
          </p:cNvSpPr>
          <p:nvPr>
            <p:ph type="title"/>
          </p:nvPr>
        </p:nvSpPr>
        <p:spPr/>
        <p:txBody>
          <a:bodyPr/>
          <a:lstStyle/>
          <a:p>
            <a:r>
              <a:rPr lang="en-US" dirty="0"/>
              <a:t>Improving Effectiveness</a:t>
            </a:r>
          </a:p>
        </p:txBody>
      </p:sp>
      <p:sp>
        <p:nvSpPr>
          <p:cNvPr id="3" name="Content Placeholder 2">
            <a:extLst>
              <a:ext uri="{FF2B5EF4-FFF2-40B4-BE49-F238E27FC236}">
                <a16:creationId xmlns:a16="http://schemas.microsoft.com/office/drawing/2014/main" id="{F0B41B27-4EF3-4A96-8E16-D0DBAFB9AA6F}"/>
              </a:ext>
            </a:extLst>
          </p:cNvPr>
          <p:cNvSpPr>
            <a:spLocks noGrp="1"/>
          </p:cNvSpPr>
          <p:nvPr>
            <p:ph idx="1"/>
          </p:nvPr>
        </p:nvSpPr>
        <p:spPr>
          <a:xfrm>
            <a:off x="3869268" y="864108"/>
            <a:ext cx="7315200" cy="5120640"/>
          </a:xfrm>
        </p:spPr>
        <p:txBody>
          <a:bodyPr/>
          <a:lstStyle/>
          <a:p>
            <a:pPr fontAlgn="base"/>
            <a:r>
              <a:rPr lang="en-US" dirty="0"/>
              <a:t>Identify the goal</a:t>
            </a:r>
          </a:p>
          <a:p>
            <a:pPr fontAlgn="base"/>
            <a:r>
              <a:rPr lang="en-US" dirty="0"/>
              <a:t>Create a plan for what will be required to reach goal</a:t>
            </a:r>
          </a:p>
          <a:p>
            <a:pPr lvl="1" fontAlgn="base"/>
            <a:r>
              <a:rPr lang="en-US" dirty="0"/>
              <a:t>Including who you will need for this goal</a:t>
            </a:r>
          </a:p>
          <a:p>
            <a:pPr fontAlgn="base"/>
            <a:r>
              <a:rPr lang="en-US" dirty="0"/>
              <a:t>Utilize resources available to evaluate approach</a:t>
            </a:r>
          </a:p>
          <a:p>
            <a:pPr lvl="1" fontAlgn="base"/>
            <a:r>
              <a:rPr lang="en-US" dirty="0"/>
              <a:t>Outside data and telemetry could assist in spotting problem areas</a:t>
            </a:r>
          </a:p>
          <a:p>
            <a:pPr fontAlgn="base"/>
            <a:r>
              <a:rPr lang="en-US" dirty="0"/>
              <a:t>Maintain efficient communication</a:t>
            </a:r>
          </a:p>
          <a:p>
            <a:pPr fontAlgn="base"/>
            <a:r>
              <a:rPr lang="en-US" dirty="0"/>
              <a:t>Be aware of potential hurdles</a:t>
            </a:r>
          </a:p>
        </p:txBody>
      </p:sp>
    </p:spTree>
    <p:extLst>
      <p:ext uri="{BB962C8B-B14F-4D97-AF65-F5344CB8AC3E}">
        <p14:creationId xmlns:p14="http://schemas.microsoft.com/office/powerpoint/2010/main" val="363556812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14</TotalTime>
  <Words>441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Change Management</vt:lpstr>
      <vt:lpstr>What is Change Management</vt:lpstr>
      <vt:lpstr>Proper Utilization</vt:lpstr>
      <vt:lpstr>Improper Utilization</vt:lpstr>
      <vt:lpstr>Setting up Change Management processes</vt:lpstr>
      <vt:lpstr>Potential Methodologies</vt:lpstr>
      <vt:lpstr>PRINCE2 Features</vt:lpstr>
      <vt:lpstr>Guiding Principles of ITIL version 4</vt:lpstr>
      <vt:lpstr>Improving Effectiveness</vt:lpstr>
      <vt:lpstr>Ciligot, C. (2019, August 29). DevOps &amp; Change Management In The Enterprise World. Retrieved   from  https://clearbridgemobile.com/devops-change-management-in-the-enterprise- world/#Change_Management  Kothari, A. (2019, June 28). 6 Essential Change Management Models to Help Innovate &amp; Grow.   Retrieved from  https://tallyfy.com/change-management-models/  PRINCE2. (n.d.). What is PRINCE2? Retrieved from  https://www.prince2.com/usa/what-is-prince2  Tedder, D. (2017, April 25). The 7 Deadly Sins of Change Management. Retrieved from  https://www.sysaid.com/blog/entry/the-7-deadly-sins-of-change-management  White, S. K., &amp; Greiner, L. (2019, January 18). What is ITIL? Your guide to the IT Infrastructure   Library. Retrieved from   https://www.cio.com/article/2439501/infrastructure-it-infrastructure-library-itil- definition-and-solutions.html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dc:title>
  <dc:creator>Jason Sullenger</dc:creator>
  <cp:lastModifiedBy>Jason Sullenger</cp:lastModifiedBy>
  <cp:revision>3</cp:revision>
  <dcterms:created xsi:type="dcterms:W3CDTF">2019-09-08T22:33:31Z</dcterms:created>
  <dcterms:modified xsi:type="dcterms:W3CDTF">2019-09-08T22:48:06Z</dcterms:modified>
</cp:coreProperties>
</file>