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CF3-3561-4094-B9A7-959530B6F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57D0-B78F-490A-93D1-931943CFE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Jason Sullenger</a:t>
            </a:r>
          </a:p>
          <a:p>
            <a:r>
              <a:rPr lang="en-US" dirty="0"/>
              <a:t>14 July 2019</a:t>
            </a:r>
          </a:p>
          <a:p>
            <a:r>
              <a:rPr lang="en-US" dirty="0"/>
              <a:t>WEB-430 DevOps</a:t>
            </a:r>
          </a:p>
        </p:txBody>
      </p:sp>
    </p:spTree>
    <p:extLst>
      <p:ext uri="{BB962C8B-B14F-4D97-AF65-F5344CB8AC3E}">
        <p14:creationId xmlns:p14="http://schemas.microsoft.com/office/powerpoint/2010/main" val="49207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2A95-5082-431A-8979-26C2E40D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5418-BAD7-4FEC-8C69-63F84819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Lead Times Requiring Months</a:t>
            </a:r>
          </a:p>
          <a:p>
            <a:r>
              <a:rPr lang="en-US" dirty="0"/>
              <a:t>Manual testing</a:t>
            </a:r>
          </a:p>
          <a:p>
            <a:r>
              <a:rPr lang="en-US" dirty="0"/>
              <a:t>When the pieces are put together:</a:t>
            </a:r>
          </a:p>
          <a:p>
            <a:pPr lvl="1"/>
            <a:r>
              <a:rPr lang="en-US" dirty="0"/>
              <a:t>The code can be broken</a:t>
            </a:r>
          </a:p>
          <a:p>
            <a:pPr lvl="1"/>
            <a:r>
              <a:rPr lang="en-US" dirty="0"/>
              <a:t>New bugs are found</a:t>
            </a:r>
          </a:p>
          <a:p>
            <a:pPr lvl="1"/>
            <a:r>
              <a:rPr lang="en-US" dirty="0"/>
              <a:t>Fixing is time and labor intensive</a:t>
            </a:r>
          </a:p>
        </p:txBody>
      </p:sp>
    </p:spTree>
    <p:extLst>
      <p:ext uri="{BB962C8B-B14F-4D97-AF65-F5344CB8AC3E}">
        <p14:creationId xmlns:p14="http://schemas.microsoft.com/office/powerpoint/2010/main" val="24434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F6B7-54FE-48EF-8E73-FD67EA83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1FF-7477-4297-AB82-18C80F97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Lead Times of Minutes</a:t>
            </a:r>
          </a:p>
          <a:p>
            <a:r>
              <a:rPr lang="en-US" dirty="0"/>
              <a:t>Frequent feedback/Open communication</a:t>
            </a:r>
          </a:p>
          <a:p>
            <a:r>
              <a:rPr lang="en-US" dirty="0"/>
              <a:t>Small code changes</a:t>
            </a:r>
          </a:p>
          <a:p>
            <a:r>
              <a:rPr lang="en-US" dirty="0"/>
              <a:t>Automated testing</a:t>
            </a:r>
          </a:p>
          <a:p>
            <a:r>
              <a:rPr lang="en-US" dirty="0"/>
              <a:t>Frequent deployment</a:t>
            </a:r>
          </a:p>
          <a:p>
            <a:pPr lvl="1"/>
            <a:r>
              <a:rPr lang="en-US" dirty="0"/>
              <a:t>Results in quickly identifying and fixing bugs</a:t>
            </a:r>
          </a:p>
        </p:txBody>
      </p:sp>
    </p:spTree>
    <p:extLst>
      <p:ext uri="{BB962C8B-B14F-4D97-AF65-F5344CB8AC3E}">
        <p14:creationId xmlns:p14="http://schemas.microsoft.com/office/powerpoint/2010/main" val="253016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D06E7A-7086-4E51-85E0-4559F048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Works Cited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6250F-EBC6-41C6-9F47-AAAB24B1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Kim, G., </a:t>
            </a:r>
            <a:r>
              <a:rPr lang="en-US" dirty="0" err="1"/>
              <a:t>Debois</a:t>
            </a:r>
            <a:r>
              <a:rPr lang="en-US" dirty="0"/>
              <a:t>, P., Willis, J., Humble, J., &amp; </a:t>
            </a:r>
            <a:r>
              <a:rPr lang="en-US" dirty="0" err="1"/>
              <a:t>Allspaw</a:t>
            </a:r>
            <a:r>
              <a:rPr lang="en-US" dirty="0"/>
              <a:t>, J. (2017). The 	DevOps handbook: How to create world-class agility, 	reliability, and security in technology organizations. Portland, 	OR: IT Revolution Press, LLC.</a:t>
            </a:r>
          </a:p>
          <a:p>
            <a:r>
              <a:rPr lang="en-US" dirty="0"/>
              <a:t>The Agile Alliance. (n.d.). Manifesto for Agile Software 	</a:t>
            </a:r>
            <a:r>
              <a:rPr lang="en-US" dirty="0" err="1"/>
              <a:t>Development.Retrieved</a:t>
            </a:r>
            <a:r>
              <a:rPr lang="en-US" dirty="0"/>
              <a:t> from</a:t>
            </a:r>
          </a:p>
          <a:p>
            <a:pPr lvl="1"/>
            <a:r>
              <a:rPr lang="en-US" dirty="0"/>
              <a:t>https://agilemanifesto.org/</a:t>
            </a:r>
          </a:p>
          <a:p>
            <a:r>
              <a:rPr lang="en-US" dirty="0"/>
              <a:t>Watson, M. (2017, December 11). 15 Metrics for DevOps Success. 	Retrieved from</a:t>
            </a:r>
          </a:p>
          <a:p>
            <a:pPr lvl="1"/>
            <a:r>
              <a:rPr lang="en-US" dirty="0"/>
              <a:t>https://stackify.com/15-metrics-for-devops-success/</a:t>
            </a:r>
          </a:p>
        </p:txBody>
      </p:sp>
    </p:spTree>
    <p:extLst>
      <p:ext uri="{BB962C8B-B14F-4D97-AF65-F5344CB8AC3E}">
        <p14:creationId xmlns:p14="http://schemas.microsoft.com/office/powerpoint/2010/main" val="253160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2763-7275-4419-9EEB-1014DE41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2D38-8A03-45D4-964D-295B12AF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 are development and operations practices</a:t>
            </a:r>
          </a:p>
          <a:p>
            <a:r>
              <a:rPr lang="en-US" dirty="0"/>
              <a:t>Assists in getting a polished finished product rolled out more quickly, efficiently, and with more agility</a:t>
            </a:r>
          </a:p>
          <a:p>
            <a:r>
              <a:rPr lang="en-US" dirty="0"/>
              <a:t>Utilizes some of the ideology behind the Agile movement</a:t>
            </a:r>
          </a:p>
          <a:p>
            <a:pPr lvl="1"/>
            <a:r>
              <a:rPr lang="en-US" dirty="0"/>
              <a:t>“Individuals and interactions over processes and tools” (The Agile Alliance)</a:t>
            </a:r>
          </a:p>
          <a:p>
            <a:pPr lvl="1"/>
            <a:r>
              <a:rPr lang="en-US" dirty="0"/>
              <a:t>“Working software over comprehensive documentation” (The Agile Alliance)</a:t>
            </a:r>
          </a:p>
          <a:p>
            <a:pPr lvl="1"/>
            <a:r>
              <a:rPr lang="en-US" dirty="0"/>
              <a:t>“Customer collaboration over contract negotiation” (The Agile Alliance)</a:t>
            </a:r>
          </a:p>
          <a:p>
            <a:pPr lvl="1"/>
            <a:r>
              <a:rPr lang="en-US" dirty="0"/>
              <a:t>“Responding to change over following a plan” (The Agile Alliance)</a:t>
            </a:r>
          </a:p>
        </p:txBody>
      </p:sp>
    </p:spTree>
    <p:extLst>
      <p:ext uri="{BB962C8B-B14F-4D97-AF65-F5344CB8AC3E}">
        <p14:creationId xmlns:p14="http://schemas.microsoft.com/office/powerpoint/2010/main" val="42272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5F2D-ABD0-4B9D-9C9D-80473B81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B61F-E753-4064-BAC5-C5926E92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Collaboration, automation, and cooperation driven</a:t>
            </a:r>
          </a:p>
          <a:p>
            <a:r>
              <a:rPr lang="en-US" dirty="0"/>
              <a:t>The goal is to be easily adaptable without sacrificing the stability of the application</a:t>
            </a:r>
          </a:p>
          <a:p>
            <a:r>
              <a:rPr lang="en-US" dirty="0"/>
              <a:t>DevOps is the solution to Having two different areas of activity</a:t>
            </a:r>
          </a:p>
          <a:p>
            <a:pPr lvl="1"/>
            <a:r>
              <a:rPr lang="en-US" dirty="0"/>
              <a:t>Development and Operations now work together</a:t>
            </a:r>
          </a:p>
          <a:p>
            <a:pPr lvl="1"/>
            <a:r>
              <a:rPr lang="en-US" dirty="0"/>
              <a:t>Previously each group had two different outcomes</a:t>
            </a:r>
          </a:p>
          <a:p>
            <a:pPr lvl="1"/>
            <a:r>
              <a:rPr lang="en-US" dirty="0"/>
              <a:t>These different groups seeking different results refers to something called the “wall of confusion”</a:t>
            </a:r>
          </a:p>
          <a:p>
            <a:pPr lvl="1"/>
            <a:r>
              <a:rPr lang="en-US" dirty="0"/>
              <a:t>The “wall of confusion” can be easily summarized as a struggle between two forces, change and stability</a:t>
            </a:r>
          </a:p>
        </p:txBody>
      </p:sp>
    </p:spTree>
    <p:extLst>
      <p:ext uri="{BB962C8B-B14F-4D97-AF65-F5344CB8AC3E}">
        <p14:creationId xmlns:p14="http://schemas.microsoft.com/office/powerpoint/2010/main" val="3902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4801-95CB-4A0D-8A69-34A50DB1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64D6-CD11-4BB4-A108-14D47F3C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steps used by an organization to build an application - Focal point of providing continuous flow of value to a customer</a:t>
            </a:r>
          </a:p>
          <a:p>
            <a:r>
              <a:rPr lang="en-US" dirty="0"/>
              <a:t>Identification of the parties involved must be completed</a:t>
            </a:r>
          </a:p>
          <a:p>
            <a:pPr lvl="1"/>
            <a:r>
              <a:rPr lang="en-US" dirty="0"/>
              <a:t>Different teams accomplish different tasks with different goals</a:t>
            </a:r>
          </a:p>
          <a:p>
            <a:pPr lvl="1"/>
            <a:r>
              <a:rPr lang="en-US" dirty="0"/>
              <a:t>Examples of the parties involved: Product owner, dev team, operations team, QA team, etc.</a:t>
            </a:r>
          </a:p>
          <a:p>
            <a:pPr lvl="1"/>
            <a:r>
              <a:rPr lang="en-US" dirty="0"/>
              <a:t>Having these parties labelled helps to ensure accurate and complete information is provided in the mapping</a:t>
            </a:r>
          </a:p>
          <a:p>
            <a:pPr lvl="2"/>
            <a:r>
              <a:rPr lang="en-US" dirty="0"/>
              <a:t>The Dev team isn’t who should provide information about QA tasks</a:t>
            </a:r>
          </a:p>
          <a:p>
            <a:pPr lvl="2"/>
            <a:r>
              <a:rPr lang="en-US" dirty="0"/>
              <a:t>Specific information, while widely available, should come from the team responsible for it</a:t>
            </a:r>
          </a:p>
        </p:txBody>
      </p:sp>
    </p:spTree>
    <p:extLst>
      <p:ext uri="{BB962C8B-B14F-4D97-AF65-F5344CB8AC3E}">
        <p14:creationId xmlns:p14="http://schemas.microsoft.com/office/powerpoint/2010/main" val="205970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9206-FBAE-4CA0-B863-C3BA146A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5C2D-C573-4400-A404-EFE7D09D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roadmap for the tasks at hand and the time to completion</a:t>
            </a:r>
          </a:p>
          <a:p>
            <a:pPr lvl="1"/>
            <a:r>
              <a:rPr lang="en-US" dirty="0"/>
              <a:t>A projected schedule for each area of this new project</a:t>
            </a:r>
          </a:p>
          <a:p>
            <a:pPr lvl="1"/>
            <a:r>
              <a:rPr lang="en-US" dirty="0"/>
              <a:t>Reduces down-time while improving efficiency</a:t>
            </a:r>
          </a:p>
          <a:p>
            <a:r>
              <a:rPr lang="en-US" dirty="0"/>
              <a:t>Features of this map:</a:t>
            </a:r>
          </a:p>
          <a:p>
            <a:pPr lvl="1"/>
            <a:r>
              <a:rPr lang="en-US" dirty="0"/>
              <a:t>The steps involved in development and operations</a:t>
            </a:r>
          </a:p>
          <a:p>
            <a:pPr lvl="2"/>
            <a:r>
              <a:rPr lang="en-US" dirty="0"/>
              <a:t>Who handles each step</a:t>
            </a:r>
          </a:p>
        </p:txBody>
      </p:sp>
    </p:spTree>
    <p:extLst>
      <p:ext uri="{BB962C8B-B14F-4D97-AF65-F5344CB8AC3E}">
        <p14:creationId xmlns:p14="http://schemas.microsoft.com/office/powerpoint/2010/main" val="38978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0C32-40F0-411A-AE59-DA993F84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Mapping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98C5-FC86-4119-8D33-0941F74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percentage of complete/accurate items</a:t>
            </a:r>
          </a:p>
          <a:p>
            <a:pPr lvl="1"/>
            <a:r>
              <a:rPr lang="en-US" dirty="0"/>
              <a:t>Items done right the first time</a:t>
            </a:r>
          </a:p>
          <a:p>
            <a:pPr lvl="1"/>
            <a:r>
              <a:rPr lang="en-US" dirty="0"/>
              <a:t>No refactoring required</a:t>
            </a:r>
          </a:p>
          <a:p>
            <a:r>
              <a:rPr lang="en-US" dirty="0"/>
              <a:t>The lead time for each step</a:t>
            </a:r>
          </a:p>
          <a:p>
            <a:pPr lvl="1"/>
            <a:r>
              <a:rPr lang="en-US" dirty="0"/>
              <a:t>The total amount of time to complete a task</a:t>
            </a:r>
          </a:p>
          <a:p>
            <a:pPr lvl="1"/>
            <a:r>
              <a:rPr lang="en-US" dirty="0"/>
              <a:t>Value added + Non-value added</a:t>
            </a:r>
          </a:p>
          <a:p>
            <a:r>
              <a:rPr lang="en-US" dirty="0"/>
              <a:t>The value added</a:t>
            </a:r>
          </a:p>
          <a:p>
            <a:pPr lvl="1"/>
            <a:r>
              <a:rPr lang="en-US" dirty="0"/>
              <a:t>The amount of time spent on this item</a:t>
            </a:r>
          </a:p>
          <a:p>
            <a:r>
              <a:rPr lang="en-US" dirty="0"/>
              <a:t>The tools involved</a:t>
            </a:r>
          </a:p>
          <a:p>
            <a:pPr lvl="1"/>
            <a:r>
              <a:rPr lang="en-US" dirty="0"/>
              <a:t>This can help find more efficient tools or find ways to automate steps</a:t>
            </a:r>
          </a:p>
        </p:txBody>
      </p:sp>
    </p:spTree>
    <p:extLst>
      <p:ext uri="{BB962C8B-B14F-4D97-AF65-F5344CB8AC3E}">
        <p14:creationId xmlns:p14="http://schemas.microsoft.com/office/powerpoint/2010/main" val="407502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2F16-DFFE-41C2-A878-D1B93186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</a:t>
            </a:r>
          </a:p>
        </p:txBody>
      </p:sp>
      <p:pic>
        <p:nvPicPr>
          <p:cNvPr id="4" name="Picture 2" descr="https://lh5.googleusercontent.com/YemyBfyR1I0bnXl8skr1nHditYqPp98916dYmhwTNBck4BB0_4yiYaE7_4Y3SnEiK_4RUGBzxLLOl_QjOHej-ydPt4MBLyNDCbN-bQod79mWOdbpHj8dlCZwxzLeQD3Pq0NezeoI">
            <a:extLst>
              <a:ext uri="{FF2B5EF4-FFF2-40B4-BE49-F238E27FC236}">
                <a16:creationId xmlns:a16="http://schemas.microsoft.com/office/drawing/2014/main" id="{8505DA38-597C-490C-BA9D-7BA61AF24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32" y="1352861"/>
            <a:ext cx="5054935" cy="51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9F46-9ADD-493A-9F51-44874CFB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and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EF03-645C-43C4-AC93-AB3FB23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Lead time is the amount of time an item takes to be tasked, developed, and deployed</a:t>
            </a:r>
          </a:p>
          <a:p>
            <a:r>
              <a:rPr lang="en-US" dirty="0"/>
              <a:t>“...the amount of time that occurs between starting on a work item until it is deployed.” (Watson, 2017)</a:t>
            </a:r>
          </a:p>
          <a:p>
            <a:r>
              <a:rPr lang="en-US" dirty="0"/>
              <a:t>Goal is to figure out how long until something can be to production.</a:t>
            </a:r>
          </a:p>
          <a:p>
            <a:r>
              <a:rPr lang="en-US" dirty="0"/>
              <a:t>Time starts as soon as the ticket is created</a:t>
            </a:r>
          </a:p>
          <a:p>
            <a:r>
              <a:rPr lang="en-US" dirty="0"/>
              <a:t>Reducing lead time usually comes down to reducing the amount of time a task is in queue.</a:t>
            </a:r>
          </a:p>
          <a:p>
            <a:pPr lvl="1"/>
            <a:r>
              <a:rPr lang="en-US" dirty="0"/>
              <a:t>Results in faster workflow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3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A57A-54D4-4D0D-B927-A00F0EB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and Processing Time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22F4-C66D-4AF8-B564-80064071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time</a:t>
            </a:r>
          </a:p>
          <a:p>
            <a:pPr lvl="1"/>
            <a:r>
              <a:rPr lang="en-US" dirty="0"/>
              <a:t>AKA task time/touch time</a:t>
            </a:r>
          </a:p>
          <a:p>
            <a:pPr lvl="1"/>
            <a:r>
              <a:rPr lang="en-US" dirty="0"/>
              <a:t>Included in lead time</a:t>
            </a:r>
          </a:p>
          <a:p>
            <a:pPr lvl="1"/>
            <a:r>
              <a:rPr lang="en-US" dirty="0"/>
              <a:t>Only includes actual time spent on task.</a:t>
            </a:r>
          </a:p>
          <a:p>
            <a:pPr lvl="1"/>
            <a:r>
              <a:rPr lang="en-US" dirty="0"/>
              <a:t>Sitting in the queue only applies to lead time</a:t>
            </a:r>
          </a:p>
        </p:txBody>
      </p:sp>
    </p:spTree>
    <p:extLst>
      <p:ext uri="{BB962C8B-B14F-4D97-AF65-F5344CB8AC3E}">
        <p14:creationId xmlns:p14="http://schemas.microsoft.com/office/powerpoint/2010/main" val="2352206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</TotalTime>
  <Words>613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The Technology Value Stream</vt:lpstr>
      <vt:lpstr>What is DevOps</vt:lpstr>
      <vt:lpstr>DevOps continued</vt:lpstr>
      <vt:lpstr>The Value Stream</vt:lpstr>
      <vt:lpstr>Value Stream Mapping</vt:lpstr>
      <vt:lpstr>Value Stream Mapping continued</vt:lpstr>
      <vt:lpstr>Value Stream Map</vt:lpstr>
      <vt:lpstr>Lead Time and Processing Time</vt:lpstr>
      <vt:lpstr>Lead Time and Processing Time continued</vt:lpstr>
      <vt:lpstr>The Common Scenario</vt:lpstr>
      <vt:lpstr>The DevOps Ideal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Jason Sullenger</dc:creator>
  <cp:lastModifiedBy>Jason Sullenger</cp:lastModifiedBy>
  <cp:revision>5</cp:revision>
  <dcterms:created xsi:type="dcterms:W3CDTF">2019-07-14T17:39:37Z</dcterms:created>
  <dcterms:modified xsi:type="dcterms:W3CDTF">2019-07-14T18:07:42Z</dcterms:modified>
</cp:coreProperties>
</file>