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70" r:id="rId10"/>
    <p:sldId id="272" r:id="rId11"/>
    <p:sldId id="271" r:id="rId12"/>
    <p:sldId id="266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24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54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3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7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irectorpoint.com/blog/amazon-two-pizza-rule/" TargetMode="External"/><Relationship Id="rId2" Type="http://schemas.openxmlformats.org/officeDocument/2006/relationships/hyperlink" Target="https://buffer.com/resources/small-teams-why-startups-often-win-against-google-and-facebook-the-science-behind-why-smaller-teams-get-more-do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cio.techtarget.com/definition/group-think" TargetMode="External"/><Relationship Id="rId4" Type="http://schemas.openxmlformats.org/officeDocument/2006/relationships/hyperlink" Target="https://www.techinasia.com/jeff-bezoss-muchdiscussed-twopizza-rule-fail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9D80-47A9-442C-BB08-EE4F869F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Two-Pizza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E2F73-CBD1-469D-A401-0D590CF8E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Jason Sullenger</a:t>
            </a:r>
          </a:p>
          <a:p>
            <a:r>
              <a:rPr lang="en-US" dirty="0">
                <a:solidFill>
                  <a:schemeClr val="tx1"/>
                </a:solidFill>
              </a:rPr>
              <a:t>20 July 2019</a:t>
            </a:r>
          </a:p>
          <a:p>
            <a:r>
              <a:rPr lang="en-US" dirty="0">
                <a:solidFill>
                  <a:schemeClr val="tx1"/>
                </a:solidFill>
              </a:rPr>
              <a:t>WEB-430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Science behind it – hippo,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Similar to “Authority Bias”</a:t>
            </a:r>
          </a:p>
          <a:p>
            <a:pPr lvl="1"/>
            <a:r>
              <a:rPr lang="en-US" dirty="0"/>
              <a:t>Famous study of Authority Bias – The Milgram experiment</a:t>
            </a:r>
          </a:p>
          <a:p>
            <a:pPr lvl="2"/>
            <a:r>
              <a:rPr lang="en-US" dirty="0"/>
              <a:t>Participants administered electric shocks to individuals as a result of providing a wrong answer</a:t>
            </a:r>
          </a:p>
          <a:p>
            <a:pPr lvl="1"/>
            <a:r>
              <a:rPr lang="en-US" dirty="0"/>
              <a:t>Results individuals tend to trust “experts” more than we should</a:t>
            </a:r>
          </a:p>
          <a:p>
            <a:pPr lvl="1"/>
            <a:r>
              <a:rPr lang="en-US" dirty="0"/>
              <a:t>Authority bias is commonplace in TV ads as well</a:t>
            </a:r>
          </a:p>
          <a:p>
            <a:pPr lvl="1"/>
            <a:r>
              <a:rPr lang="en-US" dirty="0"/>
              <a:t>This can be observed in meetings as we tend to look towards senior personnel during times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184124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Science behind it – Groupthink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Collaboration can easily be derailed as a result of Groupthink</a:t>
            </a:r>
          </a:p>
          <a:p>
            <a:pPr lvl="1"/>
            <a:r>
              <a:rPr lang="en-US" dirty="0"/>
              <a:t>The purpose of collaboration is to promote members to be, “…creative, speak out and weigh many options before arriving at a consensus” (Rouse, 2012)</a:t>
            </a:r>
          </a:p>
          <a:p>
            <a:r>
              <a:rPr lang="en-US" dirty="0"/>
              <a:t>Time Constraints are a leading cause of group think</a:t>
            </a:r>
          </a:p>
          <a:p>
            <a:pPr lvl="1"/>
            <a:r>
              <a:rPr lang="en-US" dirty="0"/>
              <a:t>Individuals become less resistant in an effort to make progress</a:t>
            </a:r>
          </a:p>
          <a:p>
            <a:r>
              <a:rPr lang="en-US" dirty="0"/>
              <a:t>Outspoken members can increase the chances of group think by taking over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306296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Changes at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Employees assigned to autonomous teams with no more than 10 members</a:t>
            </a:r>
          </a:p>
          <a:p>
            <a:pPr lvl="1"/>
            <a:r>
              <a:rPr lang="en-US" dirty="0"/>
              <a:t>Not subject to “intracompany communication”</a:t>
            </a:r>
          </a:p>
          <a:p>
            <a:r>
              <a:rPr lang="en-US" dirty="0"/>
              <a:t>Teams were required to present how their productivity (“Fitness functions”) could be measured against a certain metric</a:t>
            </a:r>
          </a:p>
          <a:p>
            <a:pPr lvl="1"/>
            <a:r>
              <a:rPr lang="en-US" dirty="0"/>
              <a:t>“A group writing software code for the fulfillment centers might home in on decreasing the cost of shipping each type of product and reducing the time that elapsed between a customer’s making a purchase and the item leaving the FC (Fulfillment center) in a truck.”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This concept can’t be applied successfully to every department</a:t>
            </a:r>
          </a:p>
          <a:p>
            <a:pPr lvl="1"/>
            <a:r>
              <a:rPr lang="en-US" dirty="0"/>
              <a:t>Finance and legal are examples where this concept isn’t the best fit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8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Success was hit or miss</a:t>
            </a:r>
          </a:p>
          <a:p>
            <a:r>
              <a:rPr lang="en-US" dirty="0"/>
              <a:t>Negative connotation to “fitness functions”</a:t>
            </a:r>
          </a:p>
          <a:p>
            <a:pPr lvl="1"/>
            <a:r>
              <a:rPr lang="en-US" dirty="0"/>
              <a:t>“Asking groups to define their own fitness functions was a little like asking a condemned man to decide how he’d like to be executed.”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Too much focus was spent on the fitness functions instead of offering improvement to the company</a:t>
            </a:r>
          </a:p>
          <a:p>
            <a:pPr lvl="1"/>
            <a:r>
              <a:rPr lang="en-US" dirty="0"/>
              <a:t>Time is spent proving the worth of the team instead of solving the problems they are tasked with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FADD-2FAF-4F16-8886-1F39769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6D65-292B-4A79-9EC5-DF894F79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Choi, J. (2013, July 29). The Science Behind Why Small Teams Work More Productively: Jeff Bezos’ 2 Pizza Rule.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https://buffer.com/resources/small-teams-why-startups-often-win-against-google-and-facebook-the-science-behind-why-smaller-teams-get-more-done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DIRECTORPOINT. (n.d.). Group Dynamic vs Group Size [Digital image].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http://directorpoint.com/blog/amazon-two-pizza-rule/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DIRECTORPOINT. (n.d.). Links vs Group Size [Digital image].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http://directorpoint.com/blog/amazon-two-pizza-rule/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Dutt</a:t>
            </a:r>
            <a:r>
              <a:rPr lang="en-US" dirty="0">
                <a:solidFill>
                  <a:schemeClr val="tx1"/>
                </a:solidFill>
              </a:rPr>
              <a:t>, A. (2018, August 6). The ‘two-pizza rule’ productivity hack by Jeff Bezos was actually a failure. Here’s why.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https://www.techinasia.com/jeff-bezoss-muchdiscussed-twopizza-rule-failure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Rouse, M. (2012, October). Group think.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https://searchcio.techtarget.com/definition/group-think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Rouse, M. (2013, December). </a:t>
            </a:r>
            <a:r>
              <a:rPr lang="en-US" dirty="0" err="1">
                <a:solidFill>
                  <a:schemeClr val="tx1"/>
                </a:solidFill>
              </a:rPr>
              <a:t>HiPPO</a:t>
            </a:r>
            <a:r>
              <a:rPr lang="en-US" dirty="0">
                <a:solidFill>
                  <a:schemeClr val="tx1"/>
                </a:solidFill>
              </a:rPr>
              <a:t>. Retrieved from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https://whatis.techtarget.com/definition/HiPPOs-highest-paid-persons-opinions</a:t>
            </a:r>
          </a:p>
        </p:txBody>
      </p:sp>
    </p:spTree>
    <p:extLst>
      <p:ext uri="{BB962C8B-B14F-4D97-AF65-F5344CB8AC3E}">
        <p14:creationId xmlns:p14="http://schemas.microsoft.com/office/powerpoint/2010/main" val="33409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“The Two-Pizza Team Rule”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If a team can’t be fed with two pizzas, it’s too big</a:t>
            </a:r>
          </a:p>
          <a:p>
            <a:r>
              <a:rPr lang="en-US" dirty="0"/>
              <a:t>A team that’s too big will get nothing done.</a:t>
            </a:r>
          </a:p>
          <a:p>
            <a:pPr lvl="1"/>
            <a:r>
              <a:rPr lang="en-US" dirty="0"/>
              <a:t>Fights the norm of “bigger teams get more done”</a:t>
            </a:r>
          </a:p>
          <a:p>
            <a:r>
              <a:rPr lang="en-US" dirty="0"/>
              <a:t>“... emphasis on decentralization and independent decision-making.”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Coined by Amazon founder, Jeff Bezos</a:t>
            </a:r>
          </a:p>
          <a:p>
            <a:pPr lvl="1"/>
            <a:r>
              <a:rPr lang="en-US" dirty="0"/>
              <a:t>The idea to restructure Amazon from the top down with this rule was presented in early 2002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“... coordination among employees wasted time, and that the people closest to problems were usually in the best position to solve them.”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More people decreases:</a:t>
            </a:r>
          </a:p>
          <a:p>
            <a:pPr lvl="1"/>
            <a:r>
              <a:rPr lang="en-US" dirty="0"/>
              <a:t>Individual performance</a:t>
            </a:r>
          </a:p>
          <a:p>
            <a:pPr lvl="1"/>
            <a:r>
              <a:rPr lang="en-US" dirty="0"/>
              <a:t>Participation and engagement</a:t>
            </a:r>
          </a:p>
          <a:p>
            <a:pPr lvl="1"/>
            <a:r>
              <a:rPr lang="en-US" dirty="0"/>
              <a:t>The rate of progress</a:t>
            </a:r>
          </a:p>
          <a:p>
            <a:pPr lvl="1"/>
            <a:r>
              <a:rPr lang="en-US" dirty="0"/>
              <a:t>The amount contributed by an individual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use it,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Prevention of </a:t>
            </a:r>
            <a:r>
              <a:rPr lang="en-US" dirty="0" err="1"/>
              <a:t>HiPPO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HiPPO</a:t>
            </a:r>
            <a:r>
              <a:rPr lang="en-US" dirty="0"/>
              <a:t> is an acronym for the ‘highest paid person's opinion’ or the ‘highest paid person in the office.’” (Rouse, 2013)</a:t>
            </a:r>
          </a:p>
          <a:p>
            <a:pPr lvl="1"/>
            <a:r>
              <a:rPr lang="en-US" dirty="0"/>
              <a:t>Lower paid employees rally behind the ideas and opinions of employees that are higher up on the pay-scale</a:t>
            </a:r>
          </a:p>
          <a:p>
            <a:r>
              <a:rPr lang="en-US" dirty="0"/>
              <a:t>Prevention of Group think</a:t>
            </a:r>
          </a:p>
          <a:p>
            <a:pPr lvl="1"/>
            <a:r>
              <a:rPr lang="en-US" dirty="0"/>
              <a:t>“a phenomenon that occurs when group's need for consensus supersedes the judgment of individual group members.” (Rouse, 2012)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benefits of larger groups is the diversity of knowledge and resources</a:t>
            </a:r>
          </a:p>
          <a:p>
            <a:pPr lvl="1"/>
            <a:r>
              <a:rPr lang="en-US" dirty="0"/>
              <a:t>“they also require greater amounts of coordination and management, to the point where size becomes an impediment.” (Choi, 2013)</a:t>
            </a:r>
          </a:p>
          <a:p>
            <a:r>
              <a:rPr lang="en-US" dirty="0"/>
              <a:t>“... the time and money spent on communication increased in proportion to the number of people on a project.” (</a:t>
            </a:r>
            <a:r>
              <a:rPr lang="en-US" dirty="0" err="1"/>
              <a:t>Dutt</a:t>
            </a:r>
            <a:r>
              <a:rPr lang="en-US" dirty="0"/>
              <a:t>, 2018)</a:t>
            </a:r>
          </a:p>
          <a:p>
            <a:r>
              <a:rPr lang="en-US" dirty="0"/>
              <a:t>This process works by removing as many managers from the equation as possible</a:t>
            </a:r>
          </a:p>
          <a:p>
            <a:pPr lvl="1"/>
            <a:r>
              <a:rPr lang="en-US" dirty="0"/>
              <a:t>Teams consist of “Doers”</a:t>
            </a:r>
          </a:p>
          <a:p>
            <a:pPr lvl="2"/>
            <a:r>
              <a:rPr lang="en-US" dirty="0"/>
              <a:t>Employees must have a direct impact on the company</a:t>
            </a:r>
          </a:p>
          <a:p>
            <a:pPr lvl="2"/>
            <a:r>
              <a:rPr lang="en-US" dirty="0"/>
              <a:t>“He wanted doers—engineers, developers, perhaps merchandise buyers, but not managers. ” (</a:t>
            </a:r>
            <a:r>
              <a:rPr lang="en-US" dirty="0" err="1"/>
              <a:t>Dutt</a:t>
            </a:r>
            <a:r>
              <a:rPr lang="en-US" dirty="0"/>
              <a:t>, 2018)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1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many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Medium Pizza - 12”</a:t>
            </a:r>
          </a:p>
          <a:p>
            <a:pPr lvl="1"/>
            <a:r>
              <a:rPr lang="en-US" dirty="0"/>
              <a:t>Eight Slices</a:t>
            </a:r>
          </a:p>
          <a:p>
            <a:pPr lvl="1"/>
            <a:r>
              <a:rPr lang="en-US" dirty="0"/>
              <a:t>Feeds three to four</a:t>
            </a:r>
          </a:p>
          <a:p>
            <a:pPr lvl="1"/>
            <a:r>
              <a:rPr lang="en-US" dirty="0"/>
              <a:t>Meeting should consist of six to eight people</a:t>
            </a:r>
          </a:p>
          <a:p>
            <a:r>
              <a:rPr lang="en-US" dirty="0"/>
              <a:t>Large Pizza - 14”</a:t>
            </a:r>
          </a:p>
          <a:p>
            <a:pPr lvl="1"/>
            <a:r>
              <a:rPr lang="en-US" dirty="0"/>
              <a:t>Eight to ten slices</a:t>
            </a:r>
          </a:p>
          <a:p>
            <a:pPr lvl="1"/>
            <a:r>
              <a:rPr lang="en-US" dirty="0"/>
              <a:t>Feeds four to five</a:t>
            </a:r>
          </a:p>
          <a:p>
            <a:pPr lvl="1"/>
            <a:r>
              <a:rPr lang="en-US" dirty="0"/>
              <a:t>Meeting should consist of eight to ten people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2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AB61-E8CA-443C-8724-7D0C007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science behind it</a:t>
            </a:r>
          </a:p>
        </p:txBody>
      </p:sp>
      <p:sp useBgFill="1">
        <p:nvSpPr>
          <p:cNvPr id="8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Q-Vy-rPtD_z9xdos9azUqwcI1Org3ngDl-qG01ypvllv8VWE4vjgCtvSOCx0PnpmrLcreYLnxPe7HcYimhNZaQmuGJtmWa4mca84EzcpqmzAAfqFyAtFgSxOUIl-wZuF07HQPRLz">
            <a:extLst>
              <a:ext uri="{FF2B5EF4-FFF2-40B4-BE49-F238E27FC236}">
                <a16:creationId xmlns:a16="http://schemas.microsoft.com/office/drawing/2014/main" id="{EC6DD8EF-D9FD-4839-B6C4-1684F715DD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797" y="1097060"/>
            <a:ext cx="3959902" cy="43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759D-E83A-4203-88CC-E4DEE671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2770406"/>
            <a:ext cx="3479419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The “team scaling fallacy”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Teams of two and four were asked to assemble 50 pieces into a human figure 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Two person teams averaged 36 minutes for a complete build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Four person teams averaged 52 minutes on the same set</a:t>
            </a:r>
          </a:p>
          <a:p>
            <a:r>
              <a:rPr lang="en-US" sz="1200" dirty="0">
                <a:solidFill>
                  <a:srgbClr val="0F496F"/>
                </a:solidFill>
              </a:rPr>
              <a:t>Personal Links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Increase the chances of negatively impacting productivity/efficiency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62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CAB61-E8CA-443C-8724-7D0C007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444" y="614384"/>
            <a:ext cx="3382941" cy="16993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science behind it, continued</a:t>
            </a:r>
          </a:p>
        </p:txBody>
      </p:sp>
      <p:sp useBgFill="1">
        <p:nvSpPr>
          <p:cNvPr id="86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lh3.googleusercontent.com/GUibWGfwFsHz2NyUrRhOiRBm-t4JcWUgEjkEYC5cCrA_xvqpZGXCI1var809k075g3RMaWgJFWAfNFpLeagEw5ASa-scBzr17bkCKu4cOE5KA9M2z7kg0-o4X3HgWHl-5H6IAnOS">
            <a:extLst>
              <a:ext uri="{FF2B5EF4-FFF2-40B4-BE49-F238E27FC236}">
                <a16:creationId xmlns:a16="http://schemas.microsoft.com/office/drawing/2014/main" id="{BEB25990-CB57-42E1-8708-BE425536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529514"/>
            <a:ext cx="5641063" cy="34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759D-E83A-4203-88CC-E4DEE671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6713" y="3005895"/>
            <a:ext cx="3479419" cy="2922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Expenses aren’t linear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Changes, for better or worse, are affected exponentially</a:t>
            </a:r>
          </a:p>
          <a:p>
            <a:r>
              <a:rPr lang="en-US" sz="1200" dirty="0">
                <a:solidFill>
                  <a:srgbClr val="0F496F"/>
                </a:solidFill>
              </a:rPr>
              <a:t>This is especially clear with communication</a:t>
            </a:r>
          </a:p>
          <a:p>
            <a:pPr lvl="1"/>
            <a:r>
              <a:rPr lang="en-US" sz="1200" dirty="0">
                <a:solidFill>
                  <a:srgbClr val="0F496F"/>
                </a:solidFill>
              </a:rPr>
              <a:t>Communication links and social interactions can quickly grow out of hand</a:t>
            </a:r>
          </a:p>
          <a:p>
            <a:r>
              <a:rPr lang="en-US" sz="1200" dirty="0">
                <a:solidFill>
                  <a:srgbClr val="0F496F"/>
                </a:solidFill>
              </a:rPr>
              <a:t>Avoiding meeting sizes larger than ten keeps “social costs” manageable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06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755-262D-4646-9F19-635A92B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Science behind it - hippo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AD99-7F9A-45F5-B872-93DF69D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/>
              <a:t>Credited to </a:t>
            </a:r>
            <a:r>
              <a:rPr lang="en-US" dirty="0" err="1"/>
              <a:t>Avinash</a:t>
            </a:r>
            <a:r>
              <a:rPr lang="en-US" dirty="0"/>
              <a:t> Kaushik</a:t>
            </a:r>
          </a:p>
          <a:p>
            <a:r>
              <a:rPr lang="en-US" dirty="0"/>
              <a:t>Reasons that could lead to blindly following senior personnel:</a:t>
            </a:r>
          </a:p>
          <a:p>
            <a:pPr lvl="1"/>
            <a:r>
              <a:rPr lang="en-US" dirty="0"/>
              <a:t>Senior may be more knowledgeable on the topic</a:t>
            </a:r>
          </a:p>
          <a:p>
            <a:pPr lvl="1"/>
            <a:r>
              <a:rPr lang="en-US" dirty="0"/>
              <a:t>Senior may have greater skills</a:t>
            </a:r>
          </a:p>
          <a:p>
            <a:pPr lvl="1"/>
            <a:r>
              <a:rPr lang="en-US" dirty="0"/>
              <a:t>Self preservation – fear of termination as a result of opposing senior personnel</a:t>
            </a:r>
          </a:p>
          <a:p>
            <a:r>
              <a:rPr lang="en-US" dirty="0"/>
              <a:t>Negative impact</a:t>
            </a:r>
          </a:p>
          <a:p>
            <a:pPr lvl="1"/>
            <a:r>
              <a:rPr lang="en-US" dirty="0"/>
              <a:t>Can result is bad problem solving</a:t>
            </a:r>
          </a:p>
          <a:p>
            <a:pPr lvl="1"/>
            <a:r>
              <a:rPr lang="en-US" dirty="0"/>
              <a:t>Employees may “check-out” mentally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85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1046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The Two-Pizza Team</vt:lpstr>
      <vt:lpstr>What is “The Two-Pizza Team Rule”</vt:lpstr>
      <vt:lpstr>Why use it</vt:lpstr>
      <vt:lpstr>Why use it, continued</vt:lpstr>
      <vt:lpstr>The Solution</vt:lpstr>
      <vt:lpstr>How many people</vt:lpstr>
      <vt:lpstr>The science behind it</vt:lpstr>
      <vt:lpstr>The science behind it, continued</vt:lpstr>
      <vt:lpstr>The Science behind it - hippo</vt:lpstr>
      <vt:lpstr>The Science behind it – hippo, continued</vt:lpstr>
      <vt:lpstr>The Science behind it – Groupthink</vt:lpstr>
      <vt:lpstr>Changes at Amazon</vt:lpstr>
      <vt:lpstr>The results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Two-Pizza Team</dc:title>
  <dc:creator>Jason Sullenger</dc:creator>
  <cp:lastModifiedBy>Jason Sullenger</cp:lastModifiedBy>
  <cp:revision>8</cp:revision>
  <dcterms:created xsi:type="dcterms:W3CDTF">2019-07-20T22:38:00Z</dcterms:created>
  <dcterms:modified xsi:type="dcterms:W3CDTF">2019-09-25T01:39:04Z</dcterms:modified>
</cp:coreProperties>
</file>