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9" r:id="rId10"/>
    <p:sldId id="268"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9/24/2019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2E7-C710-4B61-B292-6FFD23514B48}"/>
              </a:ext>
            </a:extLst>
          </p:cNvPr>
          <p:cNvSpPr>
            <a:spLocks noGrp="1"/>
          </p:cNvSpPr>
          <p:nvPr>
            <p:ph type="ctrTitle"/>
          </p:nvPr>
        </p:nvSpPr>
        <p:spPr>
          <a:xfrm>
            <a:off x="2265027" y="3428998"/>
            <a:ext cx="5864847" cy="2268559"/>
          </a:xfrm>
        </p:spPr>
        <p:txBody>
          <a:bodyPr>
            <a:normAutofit/>
          </a:bodyPr>
          <a:lstStyle/>
          <a:p>
            <a:r>
              <a:rPr lang="en-US" sz="3200" i="1" dirty="0"/>
              <a:t>Service-Oriented Architecture and Enterprise Service Bus</a:t>
            </a:r>
            <a:endParaRPr lang="en-US" sz="3200" dirty="0"/>
          </a:p>
        </p:txBody>
      </p:sp>
      <p:sp>
        <p:nvSpPr>
          <p:cNvPr id="3" name="Subtitle 2">
            <a:extLst>
              <a:ext uri="{FF2B5EF4-FFF2-40B4-BE49-F238E27FC236}">
                <a16:creationId xmlns:a16="http://schemas.microsoft.com/office/drawing/2014/main" id="{91B8798B-E60C-45F2-84AF-6C41C5B3A8E9}"/>
              </a:ext>
            </a:extLst>
          </p:cNvPr>
          <p:cNvSpPr>
            <a:spLocks noGrp="1"/>
          </p:cNvSpPr>
          <p:nvPr>
            <p:ph type="subTitle" idx="1"/>
          </p:nvPr>
        </p:nvSpPr>
        <p:spPr/>
        <p:txBody>
          <a:bodyPr>
            <a:normAutofit fontScale="85000" lnSpcReduction="20000"/>
          </a:bodyPr>
          <a:lstStyle/>
          <a:p>
            <a:r>
              <a:rPr lang="en-US" dirty="0"/>
              <a:t>Jason Sullenger</a:t>
            </a:r>
          </a:p>
          <a:p>
            <a:r>
              <a:rPr lang="en-US" dirty="0"/>
              <a:t>16 June 2019</a:t>
            </a:r>
          </a:p>
          <a:p>
            <a:r>
              <a:rPr lang="en-US" dirty="0"/>
              <a:t>WEB-420 RESTful APIs</a:t>
            </a:r>
          </a:p>
        </p:txBody>
      </p:sp>
    </p:spTree>
    <p:extLst>
      <p:ext uri="{BB962C8B-B14F-4D97-AF65-F5344CB8AC3E}">
        <p14:creationId xmlns:p14="http://schemas.microsoft.com/office/powerpoint/2010/main" val="167109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223-FDC8-4E62-9C62-C34F5E2290C9}"/>
              </a:ext>
            </a:extLst>
          </p:cNvPr>
          <p:cNvSpPr>
            <a:spLocks noGrp="1"/>
          </p:cNvSpPr>
          <p:nvPr>
            <p:ph type="title"/>
          </p:nvPr>
        </p:nvSpPr>
        <p:spPr/>
        <p:txBody>
          <a:bodyPr/>
          <a:lstStyle/>
          <a:p>
            <a:r>
              <a:rPr lang="en-US" dirty="0"/>
              <a:t>Advantages of SOA Architecture, concluded</a:t>
            </a:r>
          </a:p>
        </p:txBody>
      </p:sp>
      <p:sp>
        <p:nvSpPr>
          <p:cNvPr id="3" name="Content Placeholder 2">
            <a:extLst>
              <a:ext uri="{FF2B5EF4-FFF2-40B4-BE49-F238E27FC236}">
                <a16:creationId xmlns:a16="http://schemas.microsoft.com/office/drawing/2014/main" id="{1D37EF12-8D7E-49E0-A06C-686AB5F918A8}"/>
              </a:ext>
            </a:extLst>
          </p:cNvPr>
          <p:cNvSpPr>
            <a:spLocks noGrp="1"/>
          </p:cNvSpPr>
          <p:nvPr>
            <p:ph idx="1"/>
          </p:nvPr>
        </p:nvSpPr>
        <p:spPr/>
        <p:txBody>
          <a:bodyPr>
            <a:normAutofit/>
          </a:bodyPr>
          <a:lstStyle/>
          <a:p>
            <a:r>
              <a:rPr lang="en-US" dirty="0"/>
              <a:t>Easily Testable</a:t>
            </a:r>
          </a:p>
          <a:p>
            <a:pPr lvl="1"/>
            <a:r>
              <a:rPr lang="en-US" dirty="0"/>
              <a:t>Result of layered architecture</a:t>
            </a:r>
          </a:p>
          <a:p>
            <a:pPr lvl="1"/>
            <a:r>
              <a:rPr lang="en-US" dirty="0"/>
              <a:t>Testing areas include services and security</a:t>
            </a:r>
          </a:p>
          <a:p>
            <a:pPr lvl="1"/>
            <a:r>
              <a:rPr lang="en-US" dirty="0"/>
              <a:t>Automated testing is common practice</a:t>
            </a:r>
          </a:p>
          <a:p>
            <a:pPr lvl="2"/>
            <a:r>
              <a:rPr lang="en-US" dirty="0"/>
              <a:t>Ever-changing enterprise services promote reusable testing</a:t>
            </a:r>
          </a:p>
          <a:p>
            <a:pPr lvl="1"/>
            <a:r>
              <a:rPr lang="en-US" dirty="0"/>
              <a:t>Can be tested independently</a:t>
            </a:r>
          </a:p>
        </p:txBody>
      </p:sp>
    </p:spTree>
    <p:extLst>
      <p:ext uri="{BB962C8B-B14F-4D97-AF65-F5344CB8AC3E}">
        <p14:creationId xmlns:p14="http://schemas.microsoft.com/office/powerpoint/2010/main" val="421624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EBF3-9D18-4019-9AFD-095AB4D038CE}"/>
              </a:ext>
            </a:extLst>
          </p:cNvPr>
          <p:cNvSpPr>
            <a:spLocks noGrp="1"/>
          </p:cNvSpPr>
          <p:nvPr>
            <p:ph type="title"/>
          </p:nvPr>
        </p:nvSpPr>
        <p:spPr/>
        <p:txBody>
          <a:bodyPr/>
          <a:lstStyle/>
          <a:p>
            <a:r>
              <a:rPr lang="en-US" dirty="0"/>
              <a:t>Disadvantages of SOA Architecture</a:t>
            </a:r>
          </a:p>
        </p:txBody>
      </p:sp>
      <p:sp>
        <p:nvSpPr>
          <p:cNvPr id="3" name="Content Placeholder 2">
            <a:extLst>
              <a:ext uri="{FF2B5EF4-FFF2-40B4-BE49-F238E27FC236}">
                <a16:creationId xmlns:a16="http://schemas.microsoft.com/office/drawing/2014/main" id="{9D6CF3F3-A67B-4D01-BEDA-D80A0D946F69}"/>
              </a:ext>
            </a:extLst>
          </p:cNvPr>
          <p:cNvSpPr>
            <a:spLocks noGrp="1"/>
          </p:cNvSpPr>
          <p:nvPr>
            <p:ph idx="1"/>
          </p:nvPr>
        </p:nvSpPr>
        <p:spPr/>
        <p:txBody>
          <a:bodyPr>
            <a:normAutofit fontScale="77500" lnSpcReduction="20000"/>
          </a:bodyPr>
          <a:lstStyle/>
          <a:p>
            <a:r>
              <a:rPr lang="en-US" dirty="0"/>
              <a:t>Increased Overhead</a:t>
            </a:r>
          </a:p>
          <a:p>
            <a:pPr lvl="1"/>
            <a:r>
              <a:rPr lang="en-US" dirty="0"/>
              <a:t>“Every time a service interacts with another service, complete validation of every input parameter takes place.”  (</a:t>
            </a:r>
            <a:r>
              <a:rPr lang="en-US" dirty="0" err="1"/>
              <a:t>Takale</a:t>
            </a:r>
            <a:r>
              <a:rPr lang="en-US" dirty="0"/>
              <a:t>, 2018)</a:t>
            </a:r>
          </a:p>
          <a:p>
            <a:pPr lvl="2"/>
            <a:r>
              <a:rPr lang="en-US" dirty="0"/>
              <a:t>Increases response time and machine load</a:t>
            </a:r>
          </a:p>
          <a:p>
            <a:pPr lvl="2"/>
            <a:r>
              <a:rPr lang="en-US" dirty="0"/>
              <a:t>Reduces performance</a:t>
            </a:r>
          </a:p>
          <a:p>
            <a:r>
              <a:rPr lang="en-US" dirty="0"/>
              <a:t>Complex Service Management</a:t>
            </a:r>
          </a:p>
          <a:p>
            <a:pPr lvl="1"/>
            <a:r>
              <a:rPr lang="en-US" dirty="0"/>
              <a:t>Larger amounts of services become exponentially harder to task</a:t>
            </a:r>
          </a:p>
          <a:p>
            <a:pPr lvl="2"/>
            <a:r>
              <a:rPr lang="en-US" dirty="0"/>
              <a:t>“...As services keep exchanging messages to perform tasks, the number of these messages can go into millions even for a single application. (</a:t>
            </a:r>
            <a:r>
              <a:rPr lang="en-US" dirty="0" err="1"/>
              <a:t>Takale</a:t>
            </a:r>
            <a:r>
              <a:rPr lang="en-US" dirty="0"/>
              <a:t>, 2018)</a:t>
            </a:r>
          </a:p>
          <a:p>
            <a:r>
              <a:rPr lang="en-US" dirty="0"/>
              <a:t>High Investment Cost</a:t>
            </a:r>
          </a:p>
          <a:p>
            <a:pPr lvl="1"/>
            <a:r>
              <a:rPr lang="en-US" dirty="0"/>
              <a:t>Upfront costs are high - Investment is technology, development, and manpower are required</a:t>
            </a:r>
          </a:p>
        </p:txBody>
      </p:sp>
    </p:spTree>
    <p:extLst>
      <p:ext uri="{BB962C8B-B14F-4D97-AF65-F5344CB8AC3E}">
        <p14:creationId xmlns:p14="http://schemas.microsoft.com/office/powerpoint/2010/main" val="246407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0BBD-F9F6-4C7C-BF64-651BF4DAC59C}"/>
              </a:ext>
            </a:extLst>
          </p:cNvPr>
          <p:cNvSpPr>
            <a:spLocks noGrp="1"/>
          </p:cNvSpPr>
          <p:nvPr>
            <p:ph type="title"/>
          </p:nvPr>
        </p:nvSpPr>
        <p:spPr/>
        <p:txBody>
          <a:bodyPr/>
          <a:lstStyle/>
          <a:p>
            <a:r>
              <a:rPr lang="en-US" dirty="0"/>
              <a:t>Deploying and Managing SOA Architecture</a:t>
            </a:r>
          </a:p>
        </p:txBody>
      </p:sp>
      <p:sp>
        <p:nvSpPr>
          <p:cNvPr id="3" name="Content Placeholder 2">
            <a:extLst>
              <a:ext uri="{FF2B5EF4-FFF2-40B4-BE49-F238E27FC236}">
                <a16:creationId xmlns:a16="http://schemas.microsoft.com/office/drawing/2014/main" id="{879365E9-C4C5-4ABA-8CBB-04A5903CE0C3}"/>
              </a:ext>
            </a:extLst>
          </p:cNvPr>
          <p:cNvSpPr>
            <a:spLocks noGrp="1"/>
          </p:cNvSpPr>
          <p:nvPr>
            <p:ph idx="1"/>
          </p:nvPr>
        </p:nvSpPr>
        <p:spPr/>
        <p:txBody>
          <a:bodyPr>
            <a:normAutofit/>
          </a:bodyPr>
          <a:lstStyle/>
          <a:p>
            <a:r>
              <a:rPr lang="en-US" dirty="0"/>
              <a:t>Workflow management systems - Model/Control processes</a:t>
            </a:r>
          </a:p>
          <a:p>
            <a:pPr lvl="1"/>
            <a:r>
              <a:rPr lang="en-US" dirty="0"/>
              <a:t>Schemas are used to explore options</a:t>
            </a:r>
          </a:p>
          <a:p>
            <a:pPr lvl="1"/>
            <a:r>
              <a:rPr lang="en-US" dirty="0"/>
              <a:t>Processes can be altered and removed efficiently with Workflow Management Systems</a:t>
            </a:r>
          </a:p>
          <a:p>
            <a:r>
              <a:rPr lang="en-US" dirty="0"/>
              <a:t>Compare your architecture to industry standards</a:t>
            </a:r>
          </a:p>
          <a:p>
            <a:pPr lvl="1"/>
            <a:r>
              <a:rPr lang="en-US" dirty="0"/>
              <a:t>Plan for evolving your platform</a:t>
            </a:r>
          </a:p>
          <a:p>
            <a:pPr lvl="1"/>
            <a:r>
              <a:rPr lang="en-US" dirty="0"/>
              <a:t>Analyze benefits of current architecture to help shape future SOA policy</a:t>
            </a:r>
          </a:p>
        </p:txBody>
      </p:sp>
    </p:spTree>
    <p:extLst>
      <p:ext uri="{BB962C8B-B14F-4D97-AF65-F5344CB8AC3E}">
        <p14:creationId xmlns:p14="http://schemas.microsoft.com/office/powerpoint/2010/main" val="409952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304C-47E7-4583-88B7-8390F868A9DD}"/>
              </a:ext>
            </a:extLst>
          </p:cNvPr>
          <p:cNvSpPr>
            <a:spLocks noGrp="1"/>
          </p:cNvSpPr>
          <p:nvPr>
            <p:ph type="title"/>
          </p:nvPr>
        </p:nvSpPr>
        <p:spPr/>
        <p:txBody>
          <a:bodyPr/>
          <a:lstStyle/>
          <a:p>
            <a:r>
              <a:rPr lang="en-US" dirty="0"/>
              <a:t>Scaling an SOA environment</a:t>
            </a:r>
          </a:p>
        </p:txBody>
      </p:sp>
      <p:sp>
        <p:nvSpPr>
          <p:cNvPr id="3" name="Content Placeholder 2">
            <a:extLst>
              <a:ext uri="{FF2B5EF4-FFF2-40B4-BE49-F238E27FC236}">
                <a16:creationId xmlns:a16="http://schemas.microsoft.com/office/drawing/2014/main" id="{CC742F46-C276-40EA-A3F7-497C2D3E4922}"/>
              </a:ext>
            </a:extLst>
          </p:cNvPr>
          <p:cNvSpPr>
            <a:spLocks noGrp="1"/>
          </p:cNvSpPr>
          <p:nvPr>
            <p:ph idx="1"/>
          </p:nvPr>
        </p:nvSpPr>
        <p:spPr/>
        <p:txBody>
          <a:bodyPr>
            <a:normAutofit fontScale="92500" lnSpcReduction="10000"/>
          </a:bodyPr>
          <a:lstStyle/>
          <a:p>
            <a:r>
              <a:rPr lang="en-US" dirty="0"/>
              <a:t>Scaling with multiple identical databases</a:t>
            </a:r>
          </a:p>
          <a:p>
            <a:pPr lvl="1"/>
            <a:r>
              <a:rPr lang="en-US" dirty="0"/>
              <a:t>Supporting identical service instances</a:t>
            </a:r>
          </a:p>
          <a:p>
            <a:pPr lvl="1"/>
            <a:r>
              <a:rPr lang="en-US" dirty="0"/>
              <a:t>Handle distribution with load balancing</a:t>
            </a:r>
          </a:p>
          <a:p>
            <a:pPr lvl="1"/>
            <a:r>
              <a:rPr lang="en-US" dirty="0"/>
              <a:t>Offers a failsafe in the event of an issue with one of your instances</a:t>
            </a:r>
          </a:p>
          <a:p>
            <a:r>
              <a:rPr lang="en-US" dirty="0"/>
              <a:t>Splitting responsibilities and data among different instances</a:t>
            </a:r>
          </a:p>
          <a:p>
            <a:pPr lvl="1"/>
            <a:r>
              <a:rPr lang="en-US" dirty="0"/>
              <a:t>Instances can be distributed to areas with more demand</a:t>
            </a:r>
          </a:p>
          <a:p>
            <a:r>
              <a:rPr lang="en-US" dirty="0"/>
              <a:t>Splitting instances and services to a set of users</a:t>
            </a:r>
          </a:p>
          <a:p>
            <a:pPr lvl="1"/>
            <a:r>
              <a:rPr lang="en-US" dirty="0"/>
              <a:t>Could be a conflict with users not having access as a result of being linked to another instance</a:t>
            </a:r>
          </a:p>
        </p:txBody>
      </p:sp>
    </p:spTree>
    <p:extLst>
      <p:ext uri="{BB962C8B-B14F-4D97-AF65-F5344CB8AC3E}">
        <p14:creationId xmlns:p14="http://schemas.microsoft.com/office/powerpoint/2010/main" val="24005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9E6880-4254-48EE-8194-F996D45EAD22}"/>
              </a:ext>
            </a:extLst>
          </p:cNvPr>
          <p:cNvSpPr>
            <a:spLocks noGrp="1"/>
          </p:cNvSpPr>
          <p:nvPr>
            <p:ph type="title"/>
          </p:nvPr>
        </p:nvSpPr>
        <p:spPr>
          <a:xfrm>
            <a:off x="1759309" y="326017"/>
            <a:ext cx="7710140" cy="1077229"/>
          </a:xfrm>
        </p:spPr>
        <p:txBody>
          <a:bodyPr anchor="b">
            <a:normAutofit/>
          </a:bodyPr>
          <a:lstStyle/>
          <a:p>
            <a:r>
              <a:rPr lang="en-US" sz="4000" dirty="0"/>
              <a:t>Works Cited</a:t>
            </a:r>
          </a:p>
        </p:txBody>
      </p:sp>
      <p:sp>
        <p:nvSpPr>
          <p:cNvPr id="16" name="Right Triangle 15">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3B56DB-1647-489E-AE95-1CCAC0A63E11}"/>
              </a:ext>
            </a:extLst>
          </p:cNvPr>
          <p:cNvSpPr>
            <a:spLocks noGrp="1"/>
          </p:cNvSpPr>
          <p:nvPr>
            <p:ph idx="1"/>
          </p:nvPr>
        </p:nvSpPr>
        <p:spPr>
          <a:xfrm>
            <a:off x="1759308" y="1591733"/>
            <a:ext cx="7710141" cy="4684887"/>
          </a:xfrm>
        </p:spPr>
        <p:txBody>
          <a:bodyPr anchor="ctr">
            <a:normAutofit fontScale="70000" lnSpcReduction="20000"/>
          </a:bodyPr>
          <a:lstStyle/>
          <a:p>
            <a:r>
              <a:rPr lang="en-US" dirty="0"/>
              <a:t>Allen, R. (2014, June 13). Managed File Transfer vs. SOA. Retrieved from</a:t>
            </a:r>
          </a:p>
          <a:p>
            <a:pPr lvl="1"/>
            <a:r>
              <a:rPr lang="en-US" dirty="0"/>
              <a:t>https://blog.ipswitch.com/file-transfer-vs-soa</a:t>
            </a:r>
          </a:p>
          <a:p>
            <a:r>
              <a:rPr lang="en-US" dirty="0"/>
              <a:t>Bhat, M. (2008, May 02). SOA? ESB? What is all this? Retrieved from</a:t>
            </a:r>
          </a:p>
          <a:p>
            <a:pPr lvl="1"/>
            <a:r>
              <a:rPr lang="en-US" dirty="0"/>
              <a:t>https://software.intel.com/en-us/articles/soa-esb-what-is-all-this</a:t>
            </a:r>
          </a:p>
          <a:p>
            <a:r>
              <a:rPr lang="en-US" dirty="0"/>
              <a:t>Microsoft Azure. (n.d.). What is Middleware? Retrieved from</a:t>
            </a:r>
          </a:p>
          <a:p>
            <a:pPr lvl="1"/>
            <a:r>
              <a:rPr lang="en-US" dirty="0"/>
              <a:t>https://azure.microsoft.com/en-us/overview/what-is-middleware/</a:t>
            </a:r>
          </a:p>
          <a:p>
            <a:r>
              <a:rPr lang="en-US" dirty="0"/>
              <a:t>MuleSoft. (2018, November 30). What is an ESB? Retrieved from</a:t>
            </a:r>
          </a:p>
          <a:p>
            <a:pPr lvl="1"/>
            <a:r>
              <a:rPr lang="en-US" dirty="0"/>
              <a:t>https://www.mulesoft.com/resources/esb/what-esb</a:t>
            </a:r>
          </a:p>
          <a:p>
            <a:r>
              <a:rPr lang="en-US" dirty="0" err="1"/>
              <a:t>Takale</a:t>
            </a:r>
            <a:r>
              <a:rPr lang="en-US" dirty="0"/>
              <a:t>, S. (2018, April 09). Advantages and Disadvantages of Service-oriented </a:t>
            </a:r>
            <a:r>
              <a:rPr lang="en-US"/>
              <a:t>Architecture 	(</a:t>
            </a:r>
            <a:r>
              <a:rPr lang="en-US" dirty="0"/>
              <a:t>SOA). Retrieved from</a:t>
            </a:r>
          </a:p>
          <a:p>
            <a:pPr lvl="1"/>
            <a:r>
              <a:rPr lang="en-US" dirty="0"/>
              <a:t>https://techspirited.com/advantages-disadvantages-of-service-oriented-architecture-soa</a:t>
            </a:r>
          </a:p>
          <a:p>
            <a:r>
              <a:rPr lang="en-US" dirty="0"/>
              <a:t>Watts, S. (2017, May 31). What is Service-Oriented Architecture. Retrieved from</a:t>
            </a:r>
          </a:p>
          <a:p>
            <a:pPr lvl="1"/>
            <a:r>
              <a:rPr lang="en-US" dirty="0"/>
              <a:t>https://www.bmc.com/blogs/service-oriented-architecture-overview/</a:t>
            </a:r>
          </a:p>
        </p:txBody>
      </p:sp>
    </p:spTree>
    <p:extLst>
      <p:ext uri="{BB962C8B-B14F-4D97-AF65-F5344CB8AC3E}">
        <p14:creationId xmlns:p14="http://schemas.microsoft.com/office/powerpoint/2010/main" val="159715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7358-C83C-4847-B3A4-6A39D0BAC3FA}"/>
              </a:ext>
            </a:extLst>
          </p:cNvPr>
          <p:cNvSpPr>
            <a:spLocks noGrp="1"/>
          </p:cNvSpPr>
          <p:nvPr>
            <p:ph type="title"/>
          </p:nvPr>
        </p:nvSpPr>
        <p:spPr/>
        <p:txBody>
          <a:bodyPr/>
          <a:lstStyle/>
          <a:p>
            <a:r>
              <a:rPr lang="en-US" dirty="0"/>
              <a:t>SOA - Service-Oriented Architectures</a:t>
            </a:r>
          </a:p>
        </p:txBody>
      </p:sp>
      <p:sp>
        <p:nvSpPr>
          <p:cNvPr id="3" name="Content Placeholder 2">
            <a:extLst>
              <a:ext uri="{FF2B5EF4-FFF2-40B4-BE49-F238E27FC236}">
                <a16:creationId xmlns:a16="http://schemas.microsoft.com/office/drawing/2014/main" id="{43D5D56D-B0ED-4EB4-9F04-F8EA799B7D20}"/>
              </a:ext>
            </a:extLst>
          </p:cNvPr>
          <p:cNvSpPr>
            <a:spLocks noGrp="1"/>
          </p:cNvSpPr>
          <p:nvPr>
            <p:ph idx="1"/>
          </p:nvPr>
        </p:nvSpPr>
        <p:spPr/>
        <p:txBody>
          <a:bodyPr>
            <a:normAutofit fontScale="85000" lnSpcReduction="10000"/>
          </a:bodyPr>
          <a:lstStyle/>
          <a:p>
            <a:r>
              <a:rPr lang="en-US" dirty="0"/>
              <a:t>“SOA is a structure that allows services to communicate with each other across different platforms and languages by implementing what is known as a ‘loose coupling’ system.” (Watts, 2017)</a:t>
            </a:r>
          </a:p>
          <a:p>
            <a:r>
              <a:rPr lang="en-US" dirty="0"/>
              <a:t>Loose coupling –The ability of a client to remain independent of the service that it requires</a:t>
            </a:r>
          </a:p>
          <a:p>
            <a:r>
              <a:rPr lang="en-US" dirty="0"/>
              <a:t>“The most important part of this concept is that the client, which in itself can be a service, can communicate with the service even if they are not closely related.” (Watts, 2017)</a:t>
            </a:r>
          </a:p>
          <a:p>
            <a:r>
              <a:rPr lang="en-US" dirty="0"/>
              <a:t>“This facilitated communication is achieved through the implementation of a specified interface that is able to perform the necessary actions to allow for the transmission of data.” (Watts, 2017)</a:t>
            </a:r>
          </a:p>
        </p:txBody>
      </p:sp>
    </p:spTree>
    <p:extLst>
      <p:ext uri="{BB962C8B-B14F-4D97-AF65-F5344CB8AC3E}">
        <p14:creationId xmlns:p14="http://schemas.microsoft.com/office/powerpoint/2010/main" val="98708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4D74-485A-4E8F-9D0D-13302EEDDDB7}"/>
              </a:ext>
            </a:extLst>
          </p:cNvPr>
          <p:cNvSpPr>
            <a:spLocks noGrp="1"/>
          </p:cNvSpPr>
          <p:nvPr>
            <p:ph type="title"/>
          </p:nvPr>
        </p:nvSpPr>
        <p:spPr/>
        <p:txBody>
          <a:bodyPr/>
          <a:lstStyle/>
          <a:p>
            <a:r>
              <a:rPr lang="en-US" dirty="0"/>
              <a:t>ESB - Enterprise Service Buses</a:t>
            </a:r>
          </a:p>
        </p:txBody>
      </p:sp>
      <p:sp>
        <p:nvSpPr>
          <p:cNvPr id="3" name="Content Placeholder 2">
            <a:extLst>
              <a:ext uri="{FF2B5EF4-FFF2-40B4-BE49-F238E27FC236}">
                <a16:creationId xmlns:a16="http://schemas.microsoft.com/office/drawing/2014/main" id="{49A6AB5D-2680-40FF-83AA-D861F36467F4}"/>
              </a:ext>
            </a:extLst>
          </p:cNvPr>
          <p:cNvSpPr>
            <a:spLocks noGrp="1"/>
          </p:cNvSpPr>
          <p:nvPr>
            <p:ph idx="1"/>
          </p:nvPr>
        </p:nvSpPr>
        <p:spPr/>
        <p:txBody>
          <a:bodyPr>
            <a:normAutofit fontScale="85000" lnSpcReduction="10000"/>
          </a:bodyPr>
          <a:lstStyle/>
          <a:p>
            <a:r>
              <a:rPr lang="en-US" dirty="0"/>
              <a:t>A middleware used to pass data between components</a:t>
            </a:r>
          </a:p>
          <a:p>
            <a:r>
              <a:rPr lang="en-US" dirty="0"/>
              <a:t>It’s basically an architecture</a:t>
            </a:r>
          </a:p>
          <a:p>
            <a:r>
              <a:rPr lang="en-US" dirty="0"/>
              <a:t>“Middleware is software that lies between an operating system and the applications running on it. Essentially functioning as hidden translation layer, middleware enables communication and data management for distributed applications.” (Microsoft Azure)</a:t>
            </a:r>
          </a:p>
          <a:p>
            <a:r>
              <a:rPr lang="en-US" dirty="0"/>
              <a:t>Used to connect components and their ability to send and receive information from another component</a:t>
            </a:r>
          </a:p>
          <a:p>
            <a:r>
              <a:rPr lang="en-US" dirty="0"/>
              <a:t>“It is a set of rules and principles for integrating numerous applications together over a bus-like infrastructure.” (MuleSoft, 2018)</a:t>
            </a:r>
          </a:p>
        </p:txBody>
      </p:sp>
    </p:spTree>
    <p:extLst>
      <p:ext uri="{BB962C8B-B14F-4D97-AF65-F5344CB8AC3E}">
        <p14:creationId xmlns:p14="http://schemas.microsoft.com/office/powerpoint/2010/main" val="165823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2788-2175-44D4-8B20-358CC09E0EAD}"/>
              </a:ext>
            </a:extLst>
          </p:cNvPr>
          <p:cNvSpPr>
            <a:spLocks noGrp="1"/>
          </p:cNvSpPr>
          <p:nvPr>
            <p:ph type="title"/>
          </p:nvPr>
        </p:nvSpPr>
        <p:spPr/>
        <p:txBody>
          <a:bodyPr/>
          <a:lstStyle/>
          <a:p>
            <a:r>
              <a:rPr lang="en-US" dirty="0"/>
              <a:t>ESB/SOA Relationship</a:t>
            </a:r>
          </a:p>
        </p:txBody>
      </p:sp>
      <p:sp>
        <p:nvSpPr>
          <p:cNvPr id="3" name="Content Placeholder 2">
            <a:extLst>
              <a:ext uri="{FF2B5EF4-FFF2-40B4-BE49-F238E27FC236}">
                <a16:creationId xmlns:a16="http://schemas.microsoft.com/office/drawing/2014/main" id="{CFA737B7-F964-47E9-B2D6-F010C21E1384}"/>
              </a:ext>
            </a:extLst>
          </p:cNvPr>
          <p:cNvSpPr>
            <a:spLocks noGrp="1"/>
          </p:cNvSpPr>
          <p:nvPr>
            <p:ph sz="half" idx="1"/>
          </p:nvPr>
        </p:nvSpPr>
        <p:spPr>
          <a:xfrm>
            <a:off x="6585365" y="2203458"/>
            <a:ext cx="3891960" cy="3997828"/>
          </a:xfrm>
        </p:spPr>
        <p:txBody>
          <a:bodyPr>
            <a:normAutofit fontScale="70000" lnSpcReduction="20000"/>
          </a:bodyPr>
          <a:lstStyle/>
          <a:p>
            <a:r>
              <a:rPr lang="en-US" dirty="0"/>
              <a:t>With SOA there is a service provider and service consumer</a:t>
            </a:r>
          </a:p>
          <a:p>
            <a:r>
              <a:rPr lang="en-US" dirty="0"/>
              <a:t>“In order for this to work, there also needs a mechanism so that they can communicate with each other and also describe and discover themselves” (Bhat, 2008) </a:t>
            </a:r>
          </a:p>
          <a:p>
            <a:r>
              <a:rPr lang="en-US" dirty="0"/>
              <a:t>ESB allows the implementation of SOA</a:t>
            </a:r>
          </a:p>
          <a:p>
            <a:r>
              <a:rPr lang="en-US" dirty="0"/>
              <a:t>”Instead of going back again to point to point integration to implement SOA, ESBs extend knowledge gained in EAI work that simplifies the integration and flexible use of business components.” (Bhat, 2008)</a:t>
            </a:r>
            <a:br>
              <a:rPr lang="en-US" dirty="0"/>
            </a:br>
            <a:endParaRPr lang="en-US" dirty="0"/>
          </a:p>
        </p:txBody>
      </p:sp>
      <p:pic>
        <p:nvPicPr>
          <p:cNvPr id="6" name="Content Placeholder 5">
            <a:extLst>
              <a:ext uri="{FF2B5EF4-FFF2-40B4-BE49-F238E27FC236}">
                <a16:creationId xmlns:a16="http://schemas.microsoft.com/office/drawing/2014/main" id="{6ADEC3DE-A129-4AB8-997D-ECCDBED64CAE}"/>
              </a:ext>
            </a:extLst>
          </p:cNvPr>
          <p:cNvPicPr>
            <a:picLocks noGrp="1" noChangeAspect="1"/>
          </p:cNvPicPr>
          <p:nvPr>
            <p:ph sz="half" idx="2"/>
          </p:nvPr>
        </p:nvPicPr>
        <p:blipFill>
          <a:blip r:embed="rId2"/>
          <a:stretch>
            <a:fillRect/>
          </a:stretch>
        </p:blipFill>
        <p:spPr>
          <a:xfrm>
            <a:off x="1583169" y="2470420"/>
            <a:ext cx="4512832" cy="2220850"/>
          </a:xfrm>
        </p:spPr>
      </p:pic>
    </p:spTree>
    <p:extLst>
      <p:ext uri="{BB962C8B-B14F-4D97-AF65-F5344CB8AC3E}">
        <p14:creationId xmlns:p14="http://schemas.microsoft.com/office/powerpoint/2010/main" val="6075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9038-B7E2-457E-9D71-FA96F6BFE080}"/>
              </a:ext>
            </a:extLst>
          </p:cNvPr>
          <p:cNvSpPr>
            <a:spLocks noGrp="1"/>
          </p:cNvSpPr>
          <p:nvPr>
            <p:ph type="title"/>
          </p:nvPr>
        </p:nvSpPr>
        <p:spPr/>
        <p:txBody>
          <a:bodyPr/>
          <a:lstStyle/>
          <a:p>
            <a:r>
              <a:rPr lang="en-US" dirty="0"/>
              <a:t>ESB/SOA Relationship, cont.</a:t>
            </a:r>
          </a:p>
        </p:txBody>
      </p:sp>
      <p:sp>
        <p:nvSpPr>
          <p:cNvPr id="3" name="Content Placeholder 2">
            <a:extLst>
              <a:ext uri="{FF2B5EF4-FFF2-40B4-BE49-F238E27FC236}">
                <a16:creationId xmlns:a16="http://schemas.microsoft.com/office/drawing/2014/main" id="{AE53A9A3-DF09-4F8C-AB85-6952A006AB79}"/>
              </a:ext>
            </a:extLst>
          </p:cNvPr>
          <p:cNvSpPr>
            <a:spLocks noGrp="1"/>
          </p:cNvSpPr>
          <p:nvPr>
            <p:ph sz="half" idx="1"/>
          </p:nvPr>
        </p:nvSpPr>
        <p:spPr/>
        <p:txBody>
          <a:bodyPr/>
          <a:lstStyle/>
          <a:p>
            <a:r>
              <a:rPr lang="en-US" dirty="0"/>
              <a:t>Not required to use HTTP protocol</a:t>
            </a:r>
          </a:p>
          <a:p>
            <a:r>
              <a:rPr lang="en-US" dirty="0"/>
              <a:t>ESBs allow the following:</a:t>
            </a:r>
          </a:p>
          <a:p>
            <a:pPr lvl="1"/>
            <a:r>
              <a:rPr lang="en-US" dirty="0"/>
              <a:t>Security mechanisms</a:t>
            </a:r>
          </a:p>
          <a:p>
            <a:pPr lvl="1"/>
            <a:r>
              <a:rPr lang="en-US" dirty="0"/>
              <a:t>Service level agreements (SLA)</a:t>
            </a:r>
          </a:p>
          <a:p>
            <a:pPr lvl="1"/>
            <a:r>
              <a:rPr lang="en-US" dirty="0"/>
              <a:t>Routing/Transformation Capabilities</a:t>
            </a:r>
          </a:p>
        </p:txBody>
      </p:sp>
      <p:pic>
        <p:nvPicPr>
          <p:cNvPr id="6" name="Content Placeholder 5">
            <a:extLst>
              <a:ext uri="{FF2B5EF4-FFF2-40B4-BE49-F238E27FC236}">
                <a16:creationId xmlns:a16="http://schemas.microsoft.com/office/drawing/2014/main" id="{2F8E3416-113A-4751-9C60-A1F8E166011E}"/>
              </a:ext>
            </a:extLst>
          </p:cNvPr>
          <p:cNvPicPr>
            <a:picLocks noGrp="1" noChangeAspect="1"/>
          </p:cNvPicPr>
          <p:nvPr>
            <p:ph sz="half" idx="2"/>
          </p:nvPr>
        </p:nvPicPr>
        <p:blipFill>
          <a:blip r:embed="rId2"/>
          <a:stretch>
            <a:fillRect/>
          </a:stretch>
        </p:blipFill>
        <p:spPr>
          <a:xfrm>
            <a:off x="6665913" y="3065675"/>
            <a:ext cx="3895725" cy="1971250"/>
          </a:xfrm>
        </p:spPr>
      </p:pic>
    </p:spTree>
    <p:extLst>
      <p:ext uri="{BB962C8B-B14F-4D97-AF65-F5344CB8AC3E}">
        <p14:creationId xmlns:p14="http://schemas.microsoft.com/office/powerpoint/2010/main" val="38968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CAD6-2F0C-4DA2-85B7-D97167710607}"/>
              </a:ext>
            </a:extLst>
          </p:cNvPr>
          <p:cNvSpPr>
            <a:spLocks noGrp="1"/>
          </p:cNvSpPr>
          <p:nvPr>
            <p:ph type="title"/>
          </p:nvPr>
        </p:nvSpPr>
        <p:spPr/>
        <p:txBody>
          <a:bodyPr/>
          <a:lstStyle/>
          <a:p>
            <a:r>
              <a:rPr lang="en-US" dirty="0"/>
              <a:t>Data Transfer in an SOA environment</a:t>
            </a:r>
          </a:p>
        </p:txBody>
      </p:sp>
      <p:sp>
        <p:nvSpPr>
          <p:cNvPr id="3" name="Content Placeholder 2">
            <a:extLst>
              <a:ext uri="{FF2B5EF4-FFF2-40B4-BE49-F238E27FC236}">
                <a16:creationId xmlns:a16="http://schemas.microsoft.com/office/drawing/2014/main" id="{4C26DCDD-A888-4E60-ADFD-385FC822656F}"/>
              </a:ext>
            </a:extLst>
          </p:cNvPr>
          <p:cNvSpPr>
            <a:spLocks noGrp="1"/>
          </p:cNvSpPr>
          <p:nvPr>
            <p:ph idx="1"/>
          </p:nvPr>
        </p:nvSpPr>
        <p:spPr/>
        <p:txBody>
          <a:bodyPr>
            <a:normAutofit/>
          </a:bodyPr>
          <a:lstStyle/>
          <a:p>
            <a:r>
              <a:rPr lang="en-US" dirty="0"/>
              <a:t>SOA and ESB are transactional integration technologies</a:t>
            </a:r>
          </a:p>
          <a:p>
            <a:r>
              <a:rPr lang="en-US" dirty="0"/>
              <a:t>“Each application programmatically connects to a common messaging bus, and uses a shared set of messages to exchange data.” (Allen, 2014) </a:t>
            </a:r>
          </a:p>
          <a:p>
            <a:r>
              <a:rPr lang="en-US" dirty="0"/>
              <a:t>Messaging is real-time</a:t>
            </a:r>
          </a:p>
          <a:p>
            <a:r>
              <a:rPr lang="en-US" dirty="0"/>
              <a:t>Use SOA when you can’t use “...standard file formats common to the applications you need to integrate.” (Allen, 2014) </a:t>
            </a:r>
          </a:p>
        </p:txBody>
      </p:sp>
    </p:spTree>
    <p:extLst>
      <p:ext uri="{BB962C8B-B14F-4D97-AF65-F5344CB8AC3E}">
        <p14:creationId xmlns:p14="http://schemas.microsoft.com/office/powerpoint/2010/main" val="161197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C4B2-0B78-47CF-A63C-9D6CC8D13B71}"/>
              </a:ext>
            </a:extLst>
          </p:cNvPr>
          <p:cNvSpPr>
            <a:spLocks noGrp="1"/>
          </p:cNvSpPr>
          <p:nvPr>
            <p:ph type="title"/>
          </p:nvPr>
        </p:nvSpPr>
        <p:spPr/>
        <p:txBody>
          <a:bodyPr/>
          <a:lstStyle/>
          <a:p>
            <a:r>
              <a:rPr lang="en-US" dirty="0"/>
              <a:t>Advantages of SOA Architecture</a:t>
            </a:r>
          </a:p>
        </p:txBody>
      </p:sp>
      <p:sp>
        <p:nvSpPr>
          <p:cNvPr id="3" name="Content Placeholder 2">
            <a:extLst>
              <a:ext uri="{FF2B5EF4-FFF2-40B4-BE49-F238E27FC236}">
                <a16:creationId xmlns:a16="http://schemas.microsoft.com/office/drawing/2014/main" id="{962A2E91-47A8-4BBF-ADDE-F202F6282061}"/>
              </a:ext>
            </a:extLst>
          </p:cNvPr>
          <p:cNvSpPr>
            <a:spLocks noGrp="1"/>
          </p:cNvSpPr>
          <p:nvPr>
            <p:ph idx="1"/>
          </p:nvPr>
        </p:nvSpPr>
        <p:spPr/>
        <p:txBody>
          <a:bodyPr>
            <a:normAutofit/>
          </a:bodyPr>
          <a:lstStyle/>
          <a:p>
            <a:r>
              <a:rPr lang="en-US" dirty="0"/>
              <a:t>Creates reusable code</a:t>
            </a:r>
          </a:p>
          <a:p>
            <a:pPr lvl="1"/>
            <a:r>
              <a:rPr lang="en-US" dirty="0"/>
              <a:t>Heterogenous environments can reuse code</a:t>
            </a:r>
          </a:p>
          <a:p>
            <a:pPr lvl="2"/>
            <a:r>
              <a:rPr lang="en-US" dirty="0"/>
              <a:t>C, C++, </a:t>
            </a:r>
            <a:r>
              <a:rPr lang="en-US" dirty="0" err="1"/>
              <a:t>.Net</a:t>
            </a:r>
            <a:endParaRPr lang="en-US" dirty="0"/>
          </a:p>
          <a:p>
            <a:pPr lvl="1"/>
            <a:r>
              <a:rPr lang="en-US" dirty="0"/>
              <a:t>Reduces time needed for development</a:t>
            </a:r>
          </a:p>
          <a:p>
            <a:pPr lvl="1"/>
            <a:r>
              <a:rPr lang="en-US" dirty="0"/>
              <a:t>Lowers costs</a:t>
            </a:r>
          </a:p>
          <a:p>
            <a:r>
              <a:rPr lang="en-US" dirty="0"/>
              <a:t>Simplistic communication capabilities</a:t>
            </a:r>
          </a:p>
          <a:p>
            <a:pPr lvl="1"/>
            <a:r>
              <a:rPr lang="en-US" dirty="0"/>
              <a:t>Calls are agnostic</a:t>
            </a:r>
          </a:p>
        </p:txBody>
      </p:sp>
    </p:spTree>
    <p:extLst>
      <p:ext uri="{BB962C8B-B14F-4D97-AF65-F5344CB8AC3E}">
        <p14:creationId xmlns:p14="http://schemas.microsoft.com/office/powerpoint/2010/main" val="42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223-FDC8-4E62-9C62-C34F5E2290C9}"/>
              </a:ext>
            </a:extLst>
          </p:cNvPr>
          <p:cNvSpPr>
            <a:spLocks noGrp="1"/>
          </p:cNvSpPr>
          <p:nvPr>
            <p:ph type="title"/>
          </p:nvPr>
        </p:nvSpPr>
        <p:spPr/>
        <p:txBody>
          <a:bodyPr/>
          <a:lstStyle/>
          <a:p>
            <a:r>
              <a:rPr lang="en-US" dirty="0"/>
              <a:t>Advantages of SOA Architecture, cont.</a:t>
            </a:r>
          </a:p>
        </p:txBody>
      </p:sp>
      <p:sp>
        <p:nvSpPr>
          <p:cNvPr id="3" name="Content Placeholder 2">
            <a:extLst>
              <a:ext uri="{FF2B5EF4-FFF2-40B4-BE49-F238E27FC236}">
                <a16:creationId xmlns:a16="http://schemas.microsoft.com/office/drawing/2014/main" id="{1D37EF12-8D7E-49E0-A06C-686AB5F918A8}"/>
              </a:ext>
            </a:extLst>
          </p:cNvPr>
          <p:cNvSpPr>
            <a:spLocks noGrp="1"/>
          </p:cNvSpPr>
          <p:nvPr>
            <p:ph idx="1"/>
          </p:nvPr>
        </p:nvSpPr>
        <p:spPr/>
        <p:txBody>
          <a:bodyPr>
            <a:normAutofit fontScale="85000" lnSpcReduction="10000"/>
          </a:bodyPr>
          <a:lstStyle/>
          <a:p>
            <a:r>
              <a:rPr lang="en-US" dirty="0"/>
              <a:t>Allows for scalability</a:t>
            </a:r>
          </a:p>
          <a:p>
            <a:pPr lvl="1"/>
            <a:r>
              <a:rPr lang="en-US" dirty="0"/>
              <a:t>SOA requires a standard communication protocol to be used</a:t>
            </a:r>
          </a:p>
          <a:p>
            <a:pPr lvl="1"/>
            <a:r>
              <a:rPr lang="en-US" dirty="0"/>
              <a:t>Leads to reduced interaction between clients and services</a:t>
            </a:r>
          </a:p>
          <a:p>
            <a:pPr lvl="2"/>
            <a:r>
              <a:rPr lang="en-US" dirty="0"/>
              <a:t>No added pressure when upscaling</a:t>
            </a:r>
          </a:p>
          <a:p>
            <a:pPr lvl="1"/>
            <a:r>
              <a:rPr lang="en-US" dirty="0"/>
              <a:t>More options pertaining to load balancing</a:t>
            </a:r>
          </a:p>
          <a:p>
            <a:r>
              <a:rPr lang="en-US" dirty="0"/>
              <a:t>Reduced costs </a:t>
            </a:r>
          </a:p>
          <a:p>
            <a:pPr lvl="1"/>
            <a:r>
              <a:rPr lang="en-US" dirty="0"/>
              <a:t>Maintenance is lower on loosely coupled systems</a:t>
            </a:r>
          </a:p>
          <a:p>
            <a:pPr lvl="1"/>
            <a:r>
              <a:rPr lang="en-US" dirty="0"/>
              <a:t>“...Do not necessitate the need for costly development and analysis.” (Watts, 2017)</a:t>
            </a:r>
          </a:p>
          <a:p>
            <a:pPr lvl="1"/>
            <a:r>
              <a:rPr lang="en-US" dirty="0"/>
              <a:t>Reusable business functions being more widely available also reduce costs</a:t>
            </a:r>
          </a:p>
          <a:p>
            <a:endParaRPr lang="en-US" dirty="0"/>
          </a:p>
        </p:txBody>
      </p:sp>
    </p:spTree>
    <p:extLst>
      <p:ext uri="{BB962C8B-B14F-4D97-AF65-F5344CB8AC3E}">
        <p14:creationId xmlns:p14="http://schemas.microsoft.com/office/powerpoint/2010/main" val="166354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223-FDC8-4E62-9C62-C34F5E2290C9}"/>
              </a:ext>
            </a:extLst>
          </p:cNvPr>
          <p:cNvSpPr>
            <a:spLocks noGrp="1"/>
          </p:cNvSpPr>
          <p:nvPr>
            <p:ph type="title"/>
          </p:nvPr>
        </p:nvSpPr>
        <p:spPr/>
        <p:txBody>
          <a:bodyPr/>
          <a:lstStyle/>
          <a:p>
            <a:r>
              <a:rPr lang="en-US" dirty="0"/>
              <a:t>Advantages of SOA Architecture, cont.</a:t>
            </a:r>
          </a:p>
        </p:txBody>
      </p:sp>
      <p:sp>
        <p:nvSpPr>
          <p:cNvPr id="3" name="Content Placeholder 2">
            <a:extLst>
              <a:ext uri="{FF2B5EF4-FFF2-40B4-BE49-F238E27FC236}">
                <a16:creationId xmlns:a16="http://schemas.microsoft.com/office/drawing/2014/main" id="{1D37EF12-8D7E-49E0-A06C-686AB5F918A8}"/>
              </a:ext>
            </a:extLst>
          </p:cNvPr>
          <p:cNvSpPr>
            <a:spLocks noGrp="1"/>
          </p:cNvSpPr>
          <p:nvPr>
            <p:ph idx="1"/>
          </p:nvPr>
        </p:nvSpPr>
        <p:spPr/>
        <p:txBody>
          <a:bodyPr>
            <a:normAutofit fontScale="92500" lnSpcReduction="20000"/>
          </a:bodyPr>
          <a:lstStyle/>
          <a:p>
            <a:r>
              <a:rPr lang="en-US" dirty="0"/>
              <a:t>Promotes interaction</a:t>
            </a:r>
          </a:p>
          <a:p>
            <a:pPr lvl="1"/>
            <a:r>
              <a:rPr lang="en-US" dirty="0"/>
              <a:t>“Once a standardized communication protocol has been put in place, the platform systems and the varying languages can remain independent of each other, while still being able to transmit data between clients and services.” (Watts, 2017)</a:t>
            </a:r>
          </a:p>
          <a:p>
            <a:pPr lvl="1"/>
            <a:r>
              <a:rPr lang="en-US" dirty="0"/>
              <a:t>SOA can negotiate firewalls</a:t>
            </a:r>
          </a:p>
          <a:p>
            <a:pPr lvl="2"/>
            <a:r>
              <a:rPr lang="en-US" dirty="0"/>
              <a:t>“...Companies can share services that are vital to operations.” (Watts, 2017)</a:t>
            </a:r>
          </a:p>
          <a:p>
            <a:r>
              <a:rPr lang="en-US" dirty="0"/>
              <a:t>Easy maintenance</a:t>
            </a:r>
          </a:p>
          <a:p>
            <a:pPr lvl="1"/>
            <a:r>
              <a:rPr lang="en-US" dirty="0"/>
              <a:t>Connected/interacting services can easily be updated, upgraded, and maintained</a:t>
            </a:r>
          </a:p>
          <a:p>
            <a:endParaRPr lang="en-US" dirty="0"/>
          </a:p>
        </p:txBody>
      </p:sp>
    </p:spTree>
    <p:extLst>
      <p:ext uri="{BB962C8B-B14F-4D97-AF65-F5344CB8AC3E}">
        <p14:creationId xmlns:p14="http://schemas.microsoft.com/office/powerpoint/2010/main" val="4292629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89</TotalTime>
  <Words>939</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Service-Oriented Architecture and Enterprise Service Bus</vt:lpstr>
      <vt:lpstr>SOA - Service-Oriented Architectures</vt:lpstr>
      <vt:lpstr>ESB - Enterprise Service Buses</vt:lpstr>
      <vt:lpstr>ESB/SOA Relationship</vt:lpstr>
      <vt:lpstr>ESB/SOA Relationship, cont.</vt:lpstr>
      <vt:lpstr>Data Transfer in an SOA environment</vt:lpstr>
      <vt:lpstr>Advantages of SOA Architecture</vt:lpstr>
      <vt:lpstr>Advantages of SOA Architecture, cont.</vt:lpstr>
      <vt:lpstr>Advantages of SOA Architecture, cont.</vt:lpstr>
      <vt:lpstr>Advantages of SOA Architecture, concluded</vt:lpstr>
      <vt:lpstr>Disadvantages of SOA Architecture</vt:lpstr>
      <vt:lpstr>Deploying and Managing SOA Architecture</vt:lpstr>
      <vt:lpstr>Scaling an SOA environment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and Enterprise Service Bus</dc:title>
  <dc:creator>Jason Sullenger</dc:creator>
  <cp:lastModifiedBy>Jason Sullenger</cp:lastModifiedBy>
  <cp:revision>6</cp:revision>
  <dcterms:created xsi:type="dcterms:W3CDTF">2019-06-16T23:31:03Z</dcterms:created>
  <dcterms:modified xsi:type="dcterms:W3CDTF">2019-09-25T02:49:40Z</dcterms:modified>
</cp:coreProperties>
</file>