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0" r:id="rId1"/>
  </p:sldMasterIdLst>
  <p:sldIdLst>
    <p:sldId id="256" r:id="rId2"/>
    <p:sldId id="257" r:id="rId3"/>
    <p:sldId id="258" r:id="rId4"/>
    <p:sldId id="260" r:id="rId5"/>
    <p:sldId id="259" r:id="rId6"/>
    <p:sldId id="283" r:id="rId7"/>
    <p:sldId id="269" r:id="rId8"/>
    <p:sldId id="261" r:id="rId9"/>
    <p:sldId id="271" r:id="rId10"/>
    <p:sldId id="272" r:id="rId11"/>
    <p:sldId id="290" r:id="rId12"/>
    <p:sldId id="273" r:id="rId13"/>
    <p:sldId id="299" r:id="rId14"/>
    <p:sldId id="298" r:id="rId15"/>
    <p:sldId id="284" r:id="rId16"/>
    <p:sldId id="287" r:id="rId17"/>
    <p:sldId id="286" r:id="rId18"/>
    <p:sldId id="285" r:id="rId19"/>
    <p:sldId id="280" r:id="rId20"/>
    <p:sldId id="263" r:id="rId21"/>
    <p:sldId id="296" r:id="rId22"/>
    <p:sldId id="297" r:id="rId23"/>
    <p:sldId id="293" r:id="rId24"/>
    <p:sldId id="281" r:id="rId25"/>
    <p:sldId id="294" r:id="rId26"/>
    <p:sldId id="295" r:id="rId27"/>
    <p:sldId id="264" r:id="rId28"/>
    <p:sldId id="277" r:id="rId29"/>
    <p:sldId id="276" r:id="rId30"/>
    <p:sldId id="278" r:id="rId31"/>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704"/>
  </p:normalViewPr>
  <p:slideViewPr>
    <p:cSldViewPr>
      <p:cViewPr varScale="1">
        <p:scale>
          <a:sx n="90" d="100"/>
          <a:sy n="90" d="100"/>
        </p:scale>
        <p:origin x="1744"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02D5EA8C-31D8-4AE2-B882-84C84F479477}" type="datetimeFigureOut">
              <a:rPr lang="en-US"/>
              <a:pPr>
                <a:defRPr/>
              </a:pPr>
              <a:t>7/4/23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C1F5670-D3F4-45C7-B985-727ECBBC4E31}" type="slidenum">
              <a:rPr lang="en-US"/>
              <a:pPr>
                <a:defRPr/>
              </a:pPr>
              <a:t>‹#›</a:t>
            </a:fld>
            <a:endParaRPr lang="en-US"/>
          </a:p>
        </p:txBody>
      </p:sp>
    </p:spTree>
    <p:extLst>
      <p:ext uri="{BB962C8B-B14F-4D97-AF65-F5344CB8AC3E}">
        <p14:creationId xmlns:p14="http://schemas.microsoft.com/office/powerpoint/2010/main" val="3352248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59876BE-1A06-47CE-A4A2-6C5C1D1C326F}" type="datetimeFigureOut">
              <a:rPr lang="en-US"/>
              <a:pPr>
                <a:defRPr/>
              </a:pPr>
              <a:t>7/4/23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EE3F1DD-6A4D-4A6A-9723-33B3A792EBB9}" type="slidenum">
              <a:rPr lang="en-US"/>
              <a:pPr>
                <a:defRPr/>
              </a:pPr>
              <a:t>‹#›</a:t>
            </a:fld>
            <a:endParaRPr lang="en-US"/>
          </a:p>
        </p:txBody>
      </p:sp>
    </p:spTree>
    <p:extLst>
      <p:ext uri="{BB962C8B-B14F-4D97-AF65-F5344CB8AC3E}">
        <p14:creationId xmlns:p14="http://schemas.microsoft.com/office/powerpoint/2010/main" val="1992841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CE2D721-3603-4DC2-ACAB-C8C719AFE1B1}" type="datetimeFigureOut">
              <a:rPr lang="en-US"/>
              <a:pPr>
                <a:defRPr/>
              </a:pPr>
              <a:t>7/4/23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1A63DAF-319D-456B-AC92-51897CFD44FC}" type="slidenum">
              <a:rPr lang="en-US"/>
              <a:pPr>
                <a:defRPr/>
              </a:pPr>
              <a:t>‹#›</a:t>
            </a:fld>
            <a:endParaRPr lang="en-US"/>
          </a:p>
        </p:txBody>
      </p:sp>
    </p:spTree>
    <p:extLst>
      <p:ext uri="{BB962C8B-B14F-4D97-AF65-F5344CB8AC3E}">
        <p14:creationId xmlns:p14="http://schemas.microsoft.com/office/powerpoint/2010/main" val="3900284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D9CD17A-954D-467D-91A5-E7BCAA89A8CF}" type="datetimeFigureOut">
              <a:rPr lang="en-US"/>
              <a:pPr>
                <a:defRPr/>
              </a:pPr>
              <a:t>7/4/23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23E33BD-E18E-4BE1-9714-EE4282389175}" type="slidenum">
              <a:rPr lang="en-US"/>
              <a:pPr>
                <a:defRPr/>
              </a:pPr>
              <a:t>‹#›</a:t>
            </a:fld>
            <a:endParaRPr lang="en-US"/>
          </a:p>
        </p:txBody>
      </p:sp>
    </p:spTree>
    <p:extLst>
      <p:ext uri="{BB962C8B-B14F-4D97-AF65-F5344CB8AC3E}">
        <p14:creationId xmlns:p14="http://schemas.microsoft.com/office/powerpoint/2010/main" val="723689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9B7D8F27-B1E0-4579-A0D4-F4DE761D87B0}" type="datetimeFigureOut">
              <a:rPr lang="en-US"/>
              <a:pPr>
                <a:defRPr/>
              </a:pPr>
              <a:t>7/4/23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794A030-EF6A-4762-B30C-DE8655F57C18}" type="slidenum">
              <a:rPr lang="en-US"/>
              <a:pPr>
                <a:defRPr/>
              </a:pPr>
              <a:t>‹#›</a:t>
            </a:fld>
            <a:endParaRPr lang="en-US"/>
          </a:p>
        </p:txBody>
      </p:sp>
    </p:spTree>
    <p:extLst>
      <p:ext uri="{BB962C8B-B14F-4D97-AF65-F5344CB8AC3E}">
        <p14:creationId xmlns:p14="http://schemas.microsoft.com/office/powerpoint/2010/main" val="3735137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21E9A495-73A6-4F65-8AAC-5D89FFE343E7}" type="datetimeFigureOut">
              <a:rPr lang="en-US"/>
              <a:pPr>
                <a:defRPr/>
              </a:pPr>
              <a:t>7/4/23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367087B-68C8-47F2-B5D0-EF32CB23F865}" type="slidenum">
              <a:rPr lang="en-US"/>
              <a:pPr>
                <a:defRPr/>
              </a:pPr>
              <a:t>‹#›</a:t>
            </a:fld>
            <a:endParaRPr lang="en-US"/>
          </a:p>
        </p:txBody>
      </p:sp>
    </p:spTree>
    <p:extLst>
      <p:ext uri="{BB962C8B-B14F-4D97-AF65-F5344CB8AC3E}">
        <p14:creationId xmlns:p14="http://schemas.microsoft.com/office/powerpoint/2010/main" val="1671121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04590D62-48B1-4815-B83E-6D1A5DC794AF}" type="datetimeFigureOut">
              <a:rPr lang="en-US"/>
              <a:pPr>
                <a:defRPr/>
              </a:pPr>
              <a:t>7/4/23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A4497330-42CC-42AC-87F9-5A3675C691E0}" type="slidenum">
              <a:rPr lang="en-US"/>
              <a:pPr>
                <a:defRPr/>
              </a:pPr>
              <a:t>‹#›</a:t>
            </a:fld>
            <a:endParaRPr lang="en-US"/>
          </a:p>
        </p:txBody>
      </p:sp>
    </p:spTree>
    <p:extLst>
      <p:ext uri="{BB962C8B-B14F-4D97-AF65-F5344CB8AC3E}">
        <p14:creationId xmlns:p14="http://schemas.microsoft.com/office/powerpoint/2010/main" val="2098574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0FD49768-A570-41B7-95C0-54055C4A81EA}" type="datetimeFigureOut">
              <a:rPr lang="en-US"/>
              <a:pPr>
                <a:defRPr/>
              </a:pPr>
              <a:t>7/4/23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E06CAFDE-0C38-456D-B802-21864C3F830D}" type="slidenum">
              <a:rPr lang="en-US"/>
              <a:pPr>
                <a:defRPr/>
              </a:pPr>
              <a:t>‹#›</a:t>
            </a:fld>
            <a:endParaRPr lang="en-US"/>
          </a:p>
        </p:txBody>
      </p:sp>
    </p:spTree>
    <p:extLst>
      <p:ext uri="{BB962C8B-B14F-4D97-AF65-F5344CB8AC3E}">
        <p14:creationId xmlns:p14="http://schemas.microsoft.com/office/powerpoint/2010/main" val="3005093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6923B2D8-3E52-4F62-9DC4-54C38533946B}" type="datetimeFigureOut">
              <a:rPr lang="en-US"/>
              <a:pPr>
                <a:defRPr/>
              </a:pPr>
              <a:t>7/4/23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4B0D651-56A8-4CE0-9D94-65BDDFDEBFA7}" type="slidenum">
              <a:rPr lang="en-US"/>
              <a:pPr>
                <a:defRPr/>
              </a:pPr>
              <a:t>‹#›</a:t>
            </a:fld>
            <a:endParaRPr lang="en-US"/>
          </a:p>
        </p:txBody>
      </p:sp>
    </p:spTree>
    <p:extLst>
      <p:ext uri="{BB962C8B-B14F-4D97-AF65-F5344CB8AC3E}">
        <p14:creationId xmlns:p14="http://schemas.microsoft.com/office/powerpoint/2010/main" val="2623457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9B30D5C-5BFF-46B6-BA99-36AC4468BF79}" type="datetimeFigureOut">
              <a:rPr lang="en-US"/>
              <a:pPr>
                <a:defRPr/>
              </a:pPr>
              <a:t>7/4/23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17F8457-8BC5-42F4-9665-36B7DF8528E8}" type="slidenum">
              <a:rPr lang="en-US"/>
              <a:pPr>
                <a:defRPr/>
              </a:pPr>
              <a:t>‹#›</a:t>
            </a:fld>
            <a:endParaRPr lang="en-US"/>
          </a:p>
        </p:txBody>
      </p:sp>
    </p:spTree>
    <p:extLst>
      <p:ext uri="{BB962C8B-B14F-4D97-AF65-F5344CB8AC3E}">
        <p14:creationId xmlns:p14="http://schemas.microsoft.com/office/powerpoint/2010/main" val="506741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7F9CFCE-761F-40B2-848A-CB9D594FBAFC}" type="datetimeFigureOut">
              <a:rPr lang="en-US"/>
              <a:pPr>
                <a:defRPr/>
              </a:pPr>
              <a:t>7/4/23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370734B-61FB-498A-8F45-B91ADB27494E}" type="slidenum">
              <a:rPr lang="en-US"/>
              <a:pPr>
                <a:defRPr/>
              </a:pPr>
              <a:t>‹#›</a:t>
            </a:fld>
            <a:endParaRPr lang="en-US"/>
          </a:p>
        </p:txBody>
      </p:sp>
    </p:spTree>
    <p:extLst>
      <p:ext uri="{BB962C8B-B14F-4D97-AF65-F5344CB8AC3E}">
        <p14:creationId xmlns:p14="http://schemas.microsoft.com/office/powerpoint/2010/main" val="4015478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l="-5000" r="-5000"/>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500E64A2-E0A4-4DC6-9829-7CF64BBF5B65}" type="datetimeFigureOut">
              <a:rPr lang="en-US"/>
              <a:pPr>
                <a:defRPr/>
              </a:pPr>
              <a:t>7/4/23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C6E01495-F694-4C46-966A-5FC739EB7C9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5000" r="-5000"/>
          </a:stretch>
        </a:blipFill>
        <a:effectLst/>
      </p:bgPr>
    </p:bg>
    <p:spTree>
      <p:nvGrpSpPr>
        <p:cNvPr id="1" name=""/>
        <p:cNvGrpSpPr/>
        <p:nvPr/>
      </p:nvGrpSpPr>
      <p:grpSpPr>
        <a:xfrm>
          <a:off x="0" y="0"/>
          <a:ext cx="0" cy="0"/>
          <a:chOff x="0" y="0"/>
          <a:chExt cx="0" cy="0"/>
        </a:xfrm>
      </p:grpSpPr>
      <p:sp>
        <p:nvSpPr>
          <p:cNvPr id="2050" name="Title 1"/>
          <p:cNvSpPr>
            <a:spLocks noGrp="1"/>
          </p:cNvSpPr>
          <p:nvPr>
            <p:ph type="ctrTitle"/>
          </p:nvPr>
        </p:nvSpPr>
        <p:spPr/>
        <p:txBody>
          <a:bodyPr/>
          <a:lstStyle/>
          <a:p>
            <a:pPr eaLnBrk="1" hangingPunct="1"/>
            <a:r>
              <a:rPr lang="en-US" dirty="0"/>
              <a:t>Final Year Project</a:t>
            </a:r>
          </a:p>
        </p:txBody>
      </p:sp>
      <p:sp>
        <p:nvSpPr>
          <p:cNvPr id="5123" name="Subtitle 2"/>
          <p:cNvSpPr>
            <a:spLocks noGrp="1"/>
          </p:cNvSpPr>
          <p:nvPr>
            <p:ph type="subTitle" idx="1"/>
          </p:nvPr>
        </p:nvSpPr>
        <p:spPr/>
        <p:txBody>
          <a:bodyPr rtlCol="0">
            <a:normAutofit/>
          </a:bodyPr>
          <a:lstStyle/>
          <a:p>
            <a:pPr marL="63500" eaLnBrk="1" fontAlgn="auto" hangingPunct="1">
              <a:spcAft>
                <a:spcPts val="0"/>
              </a:spcAft>
              <a:buFont typeface="Arial" pitchFamily="34" charset="0"/>
              <a:buNone/>
              <a:defRPr/>
            </a:pPr>
            <a:r>
              <a:rPr lang="en-US" dirty="0"/>
              <a:t>Carpool</a:t>
            </a:r>
          </a:p>
          <a:p>
            <a:pPr marL="63500" eaLnBrk="1" fontAlgn="auto" hangingPunct="1">
              <a:spcAft>
                <a:spcPts val="0"/>
              </a:spcAft>
              <a:buFont typeface="Arial" pitchFamily="34" charset="0"/>
              <a:buNone/>
              <a:defRPr/>
            </a:pPr>
            <a:r>
              <a:rPr lang="en-US" sz="1400" dirty="0"/>
              <a:t>Supervised By: Mr. Tajamul Shahzad (Junior Lecturer)</a:t>
            </a:r>
          </a:p>
        </p:txBody>
      </p:sp>
      <p:pic>
        <p:nvPicPr>
          <p:cNvPr id="2052" name="Picture 3" descr="Riphah.jpg"/>
          <p:cNvPicPr>
            <a:picLocks noChangeAspect="1"/>
          </p:cNvPicPr>
          <p:nvPr/>
        </p:nvPicPr>
        <p:blipFill>
          <a:blip r:embed="rId3" cstate="print">
            <a:extLst>
              <a:ext uri="{28A0092B-C50C-407E-A947-70E740481C1C}">
                <a14:useLocalDpi xmlns:a14="http://schemas.microsoft.com/office/drawing/2010/main" val="0"/>
              </a:ext>
            </a:extLst>
          </a:blip>
          <a:srcRect l="3033" t="4065" r="6926" b="4926"/>
          <a:stretch>
            <a:fillRect/>
          </a:stretch>
        </p:blipFill>
        <p:spPr bwMode="auto">
          <a:xfrm>
            <a:off x="4076700" y="1295400"/>
            <a:ext cx="9906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a:t>
            </a:r>
          </a:p>
        </p:txBody>
      </p:sp>
      <p:sp>
        <p:nvSpPr>
          <p:cNvPr id="3" name="Content Placeholder 2"/>
          <p:cNvSpPr>
            <a:spLocks noGrp="1"/>
          </p:cNvSpPr>
          <p:nvPr>
            <p:ph idx="1"/>
          </p:nvPr>
        </p:nvSpPr>
        <p:spPr/>
        <p:txBody>
          <a:bodyPr/>
          <a:lstStyle/>
          <a:p>
            <a:r>
              <a:rPr lang="en-US" dirty="0"/>
              <a:t>List of Different Users</a:t>
            </a:r>
          </a:p>
          <a:p>
            <a:pPr lvl="1"/>
            <a:r>
              <a:rPr lang="en-US" dirty="0"/>
              <a:t>Traveler (Passenger)</a:t>
            </a:r>
          </a:p>
          <a:p>
            <a:pPr lvl="1"/>
            <a:r>
              <a:rPr lang="en-US" dirty="0"/>
              <a:t>Drivers (Car Owners)</a:t>
            </a:r>
          </a:p>
          <a:p>
            <a:pPr lvl="1"/>
            <a:r>
              <a:rPr lang="en-US" dirty="0"/>
              <a:t>Admin</a:t>
            </a:r>
          </a:p>
          <a:p>
            <a:r>
              <a:rPr lang="en-US" dirty="0"/>
              <a:t>Use Cases : </a:t>
            </a:r>
            <a:r>
              <a:rPr lang="en-US" b="1" dirty="0">
                <a:solidFill>
                  <a:srgbClr val="002060"/>
                </a:solidFill>
              </a:rPr>
              <a:t>29</a:t>
            </a:r>
          </a:p>
        </p:txBody>
      </p:sp>
    </p:spTree>
    <p:extLst>
      <p:ext uri="{BB962C8B-B14F-4D97-AF65-F5344CB8AC3E}">
        <p14:creationId xmlns:p14="http://schemas.microsoft.com/office/powerpoint/2010/main" val="2569178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a:t>
            </a:r>
          </a:p>
        </p:txBody>
      </p:sp>
      <p:sp>
        <p:nvSpPr>
          <p:cNvPr id="3" name="Content Placeholder 2"/>
          <p:cNvSpPr>
            <a:spLocks noGrp="1"/>
          </p:cNvSpPr>
          <p:nvPr>
            <p:ph idx="1"/>
          </p:nvPr>
        </p:nvSpPr>
        <p:spPr>
          <a:xfrm>
            <a:off x="457200" y="1295400"/>
            <a:ext cx="8229600" cy="4525963"/>
          </a:xfrm>
        </p:spPr>
        <p:txBody>
          <a:bodyPr/>
          <a:lstStyle/>
          <a:p>
            <a:r>
              <a:rPr lang="en-US" sz="3600" dirty="0"/>
              <a:t>Functional Requirements:</a:t>
            </a:r>
          </a:p>
          <a:p>
            <a:pPr lvl="1"/>
            <a:r>
              <a:rPr lang="en-US" sz="3200" dirty="0"/>
              <a:t>We identified total </a:t>
            </a:r>
            <a:r>
              <a:rPr lang="en-US" sz="3200" b="1" dirty="0">
                <a:solidFill>
                  <a:srgbClr val="002060"/>
                </a:solidFill>
              </a:rPr>
              <a:t>44</a:t>
            </a:r>
            <a:r>
              <a:rPr lang="en-US" sz="3200" dirty="0">
                <a:solidFill>
                  <a:srgbClr val="002060"/>
                </a:solidFill>
              </a:rPr>
              <a:t> </a:t>
            </a:r>
            <a:r>
              <a:rPr lang="en-US" sz="3200" dirty="0"/>
              <a:t>requirements.</a:t>
            </a:r>
          </a:p>
          <a:p>
            <a:pPr lvl="2"/>
            <a:r>
              <a:rPr lang="en-US" dirty="0"/>
              <a:t>Driver(</a:t>
            </a:r>
            <a:r>
              <a:rPr lang="en-US" b="1" dirty="0">
                <a:solidFill>
                  <a:srgbClr val="002060"/>
                </a:solidFill>
              </a:rPr>
              <a:t>20</a:t>
            </a:r>
            <a:r>
              <a:rPr lang="en-US" dirty="0"/>
              <a:t> FR)</a:t>
            </a:r>
          </a:p>
          <a:p>
            <a:pPr lvl="2"/>
            <a:r>
              <a:rPr lang="en-US" dirty="0"/>
              <a:t>Passenger (</a:t>
            </a:r>
            <a:r>
              <a:rPr lang="en-US" b="1" dirty="0">
                <a:solidFill>
                  <a:srgbClr val="002060"/>
                </a:solidFill>
              </a:rPr>
              <a:t>13</a:t>
            </a:r>
            <a:r>
              <a:rPr lang="en-US" dirty="0"/>
              <a:t> FR)</a:t>
            </a:r>
          </a:p>
          <a:p>
            <a:pPr lvl="2"/>
            <a:r>
              <a:rPr lang="en-US" dirty="0"/>
              <a:t>Admin(</a:t>
            </a:r>
            <a:r>
              <a:rPr lang="en-US" b="1" dirty="0">
                <a:solidFill>
                  <a:srgbClr val="002060"/>
                </a:solidFill>
              </a:rPr>
              <a:t>11</a:t>
            </a:r>
            <a:r>
              <a:rPr lang="en-US" dirty="0"/>
              <a:t> FR)</a:t>
            </a:r>
          </a:p>
        </p:txBody>
      </p:sp>
    </p:spTree>
    <p:extLst>
      <p:ext uri="{BB962C8B-B14F-4D97-AF65-F5344CB8AC3E}">
        <p14:creationId xmlns:p14="http://schemas.microsoft.com/office/powerpoint/2010/main" val="326045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a:t>
            </a:r>
          </a:p>
        </p:txBody>
      </p:sp>
      <p:sp>
        <p:nvSpPr>
          <p:cNvPr id="3" name="Content Placeholder 2"/>
          <p:cNvSpPr>
            <a:spLocks noGrp="1"/>
          </p:cNvSpPr>
          <p:nvPr>
            <p:ph idx="1"/>
          </p:nvPr>
        </p:nvSpPr>
        <p:spPr/>
        <p:txBody>
          <a:bodyPr/>
          <a:lstStyle/>
          <a:p>
            <a:r>
              <a:rPr lang="en-US" dirty="0"/>
              <a:t>Detailed Design</a:t>
            </a:r>
          </a:p>
          <a:p>
            <a:pPr lvl="1"/>
            <a:r>
              <a:rPr lang="en-US" dirty="0"/>
              <a:t>Use Case Diagrams</a:t>
            </a:r>
          </a:p>
          <a:p>
            <a:pPr lvl="1"/>
            <a:r>
              <a:rPr lang="en-US" dirty="0"/>
              <a:t>Activity Diagrams</a:t>
            </a:r>
          </a:p>
          <a:p>
            <a:pPr lvl="1"/>
            <a:r>
              <a:rPr lang="en-US" dirty="0"/>
              <a:t>Sequence Diagrams</a:t>
            </a:r>
          </a:p>
          <a:p>
            <a:pPr lvl="1"/>
            <a:r>
              <a:rPr lang="en-US" dirty="0"/>
              <a:t>Class Diagram</a:t>
            </a:r>
          </a:p>
          <a:p>
            <a:pPr lvl="1"/>
            <a:r>
              <a:rPr lang="en-US" dirty="0"/>
              <a:t>Architecture Diagram</a:t>
            </a:r>
          </a:p>
          <a:p>
            <a:pPr lvl="1"/>
            <a:r>
              <a:rPr lang="en-US" dirty="0"/>
              <a:t>Deployment Diagram</a:t>
            </a:r>
          </a:p>
        </p:txBody>
      </p:sp>
    </p:spTree>
    <p:extLst>
      <p:ext uri="{BB962C8B-B14F-4D97-AF65-F5344CB8AC3E}">
        <p14:creationId xmlns:p14="http://schemas.microsoft.com/office/powerpoint/2010/main" val="2923985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2C834-EAEC-CD36-C9FB-4ECEDB53E03D}"/>
              </a:ext>
            </a:extLst>
          </p:cNvPr>
          <p:cNvSpPr>
            <a:spLocks noGrp="1"/>
          </p:cNvSpPr>
          <p:nvPr>
            <p:ph type="title"/>
          </p:nvPr>
        </p:nvSpPr>
        <p:spPr>
          <a:xfrm>
            <a:off x="457200" y="152400"/>
            <a:ext cx="8229600" cy="533400"/>
          </a:xfrm>
        </p:spPr>
        <p:txBody>
          <a:bodyPr/>
          <a:lstStyle/>
          <a:p>
            <a:r>
              <a:rPr lang="en-US" dirty="0"/>
              <a:t>MVVM Architecture</a:t>
            </a:r>
          </a:p>
        </p:txBody>
      </p:sp>
      <p:pic>
        <p:nvPicPr>
          <p:cNvPr id="5" name="Content Placeholder 4">
            <a:extLst>
              <a:ext uri="{FF2B5EF4-FFF2-40B4-BE49-F238E27FC236}">
                <a16:creationId xmlns:a16="http://schemas.microsoft.com/office/drawing/2014/main" id="{84D2090C-A901-5ED1-7BC2-89EB3D5F28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0600" y="685800"/>
            <a:ext cx="7086600" cy="5181600"/>
          </a:xfrm>
        </p:spPr>
      </p:pic>
    </p:spTree>
    <p:extLst>
      <p:ext uri="{BB962C8B-B14F-4D97-AF65-F5344CB8AC3E}">
        <p14:creationId xmlns:p14="http://schemas.microsoft.com/office/powerpoint/2010/main" val="2386521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86433-76C2-9226-FCEB-F5E6F4D33866}"/>
              </a:ext>
            </a:extLst>
          </p:cNvPr>
          <p:cNvSpPr>
            <a:spLocks noGrp="1"/>
          </p:cNvSpPr>
          <p:nvPr>
            <p:ph type="title"/>
          </p:nvPr>
        </p:nvSpPr>
        <p:spPr/>
        <p:txBody>
          <a:bodyPr/>
          <a:lstStyle/>
          <a:p>
            <a:r>
              <a:rPr lang="en-US" dirty="0"/>
              <a:t>Architecture</a:t>
            </a:r>
          </a:p>
        </p:txBody>
      </p:sp>
      <p:sp>
        <p:nvSpPr>
          <p:cNvPr id="3" name="Content Placeholder 2">
            <a:extLst>
              <a:ext uri="{FF2B5EF4-FFF2-40B4-BE49-F238E27FC236}">
                <a16:creationId xmlns:a16="http://schemas.microsoft.com/office/drawing/2014/main" id="{4D0490C6-8490-CBA6-08BF-14250D9C0DFD}"/>
              </a:ext>
            </a:extLst>
          </p:cNvPr>
          <p:cNvSpPr>
            <a:spLocks noGrp="1"/>
          </p:cNvSpPr>
          <p:nvPr>
            <p:ph idx="1"/>
          </p:nvPr>
        </p:nvSpPr>
        <p:spPr/>
        <p:txBody>
          <a:bodyPr/>
          <a:lstStyle/>
          <a:p>
            <a:pPr algn="l"/>
            <a:r>
              <a:rPr lang="en-US" sz="1500" b="1" i="0" u="none" strike="noStrike" dirty="0">
                <a:solidFill>
                  <a:srgbClr val="002060"/>
                </a:solidFill>
                <a:effectLst/>
              </a:rPr>
              <a:t>MVVM Architecture </a:t>
            </a:r>
            <a:r>
              <a:rPr lang="en-US" sz="1500" b="0" i="0" u="none" strike="noStrike" dirty="0">
                <a:effectLst/>
              </a:rPr>
              <a:t>is a design approach that helps in building apps more effectively. It offers several benefits for our carpool app compared to other approaches:</a:t>
            </a:r>
          </a:p>
          <a:p>
            <a:pPr marL="571500" lvl="1" indent="-171450"/>
            <a:r>
              <a:rPr lang="en-US" sz="1500" b="0" i="0" u="none" strike="noStrike" dirty="0">
                <a:effectLst/>
              </a:rPr>
              <a:t>Easy Organization: MVVM divides the code into three main parts: </a:t>
            </a:r>
            <a:r>
              <a:rPr lang="en-US" sz="1500" b="1" i="0" u="none" strike="noStrike" dirty="0">
                <a:solidFill>
                  <a:srgbClr val="002060"/>
                </a:solidFill>
                <a:effectLst/>
              </a:rPr>
              <a:t>Model, View, and </a:t>
            </a:r>
            <a:r>
              <a:rPr lang="en-US" sz="1500" b="1" i="0" u="none" strike="noStrike" dirty="0" err="1">
                <a:solidFill>
                  <a:srgbClr val="002060"/>
                </a:solidFill>
                <a:effectLst/>
              </a:rPr>
              <a:t>ViewModel</a:t>
            </a:r>
            <a:r>
              <a:rPr lang="en-US" sz="1500" b="0" i="0" u="none" strike="noStrike" dirty="0">
                <a:effectLst/>
              </a:rPr>
              <a:t>. This separation helps keep things organized and makes it easier to understand and work with the different parts of your app.</a:t>
            </a:r>
          </a:p>
          <a:p>
            <a:pPr marL="571500" lvl="1" indent="-171450"/>
            <a:r>
              <a:rPr lang="en-US" sz="1500" b="0" i="0" u="none" strike="noStrike" dirty="0">
                <a:effectLst/>
              </a:rPr>
              <a:t>Testing Made Simple: With MVVM, testing becomes easier. You can test the logic of your app without worrying too much about the actual look and feel. This means fewer bugs and more confidence that your app works as expected.</a:t>
            </a:r>
          </a:p>
          <a:p>
            <a:pPr marL="571500" lvl="1" indent="-171450"/>
            <a:r>
              <a:rPr lang="en-US" sz="1500" b="0" i="0" u="none" strike="noStrike" dirty="0">
                <a:effectLst/>
              </a:rPr>
              <a:t>Smooth User Experience: MVVM handles changes in your device's settings, like when you rotate your phone, without disrupting the user experience. This ensures that your app continues to work well, no matter how you hold your phone.</a:t>
            </a:r>
          </a:p>
          <a:p>
            <a:pPr marL="571500" lvl="1" indent="-171450"/>
            <a:r>
              <a:rPr lang="en-US" sz="1500" b="0" i="0" u="none" strike="noStrike" dirty="0">
                <a:effectLst/>
              </a:rPr>
              <a:t>Easy Updates: MVVM uses a technique called data binding, which simplifies updating your app's user interface. When the data changes, the interface automatically updates, reducing the amount of code you need to write.</a:t>
            </a:r>
          </a:p>
          <a:p>
            <a:pPr algn="l"/>
            <a:r>
              <a:rPr lang="en-US" sz="1500" b="0" i="0" u="none" strike="noStrike" dirty="0">
                <a:effectLst/>
              </a:rPr>
              <a:t>Overall, MVVM architecture is a great choice for our carpool app because it helps keep your code organized, makes testing easier, provides a smooth user experience, and simplifies updates to your app's interface.</a:t>
            </a:r>
          </a:p>
          <a:p>
            <a:endParaRPr lang="en-US" sz="1200" dirty="0"/>
          </a:p>
        </p:txBody>
      </p:sp>
    </p:spTree>
    <p:extLst>
      <p:ext uri="{BB962C8B-B14F-4D97-AF65-F5344CB8AC3E}">
        <p14:creationId xmlns:p14="http://schemas.microsoft.com/office/powerpoint/2010/main" val="1473335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p>
        </p:txBody>
      </p:sp>
      <p:sp>
        <p:nvSpPr>
          <p:cNvPr id="3" name="Content Placeholder 2"/>
          <p:cNvSpPr>
            <a:spLocks noGrp="1"/>
          </p:cNvSpPr>
          <p:nvPr>
            <p:ph idx="1"/>
          </p:nvPr>
        </p:nvSpPr>
        <p:spPr/>
        <p:txBody>
          <a:bodyPr/>
          <a:lstStyle/>
          <a:p>
            <a:r>
              <a:rPr lang="en-US" dirty="0"/>
              <a:t>List Development Tools &amp; Technologies</a:t>
            </a:r>
          </a:p>
          <a:p>
            <a:pPr lvl="1"/>
            <a:r>
              <a:rPr lang="en-US" dirty="0"/>
              <a:t>VS Code</a:t>
            </a:r>
          </a:p>
          <a:p>
            <a:pPr lvl="1"/>
            <a:r>
              <a:rPr lang="en-US" dirty="0"/>
              <a:t>MS Visio</a:t>
            </a:r>
          </a:p>
          <a:p>
            <a:pPr lvl="1"/>
            <a:r>
              <a:rPr lang="en-US" dirty="0"/>
              <a:t>GitHub</a:t>
            </a:r>
          </a:p>
          <a:p>
            <a:pPr lvl="1"/>
            <a:r>
              <a:rPr lang="en-US" dirty="0"/>
              <a:t>MS Word</a:t>
            </a:r>
          </a:p>
          <a:p>
            <a:pPr lvl="1"/>
            <a:r>
              <a:rPr lang="en-US" dirty="0"/>
              <a:t>Android Studio</a:t>
            </a:r>
          </a:p>
          <a:p>
            <a:pPr marL="457200" lvl="1" indent="0">
              <a:buNone/>
            </a:pPr>
            <a:endParaRPr lang="en-US" dirty="0"/>
          </a:p>
          <a:p>
            <a:pPr marL="457200" lvl="1" indent="0">
              <a:buNone/>
            </a:pPr>
            <a:endParaRPr lang="en-US" dirty="0"/>
          </a:p>
          <a:p>
            <a:endParaRPr lang="en-US" dirty="0"/>
          </a:p>
        </p:txBody>
      </p:sp>
    </p:spTree>
    <p:extLst>
      <p:ext uri="{BB962C8B-B14F-4D97-AF65-F5344CB8AC3E}">
        <p14:creationId xmlns:p14="http://schemas.microsoft.com/office/powerpoint/2010/main" val="17518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7E2BB-A4B9-4954-3F78-DDFD18B113E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61425E3-560E-AFF8-1015-720827F19300}"/>
              </a:ext>
            </a:extLst>
          </p:cNvPr>
          <p:cNvSpPr>
            <a:spLocks noGrp="1"/>
          </p:cNvSpPr>
          <p:nvPr>
            <p:ph idx="1"/>
          </p:nvPr>
        </p:nvSpPr>
        <p:spPr/>
        <p:txBody>
          <a:bodyPr/>
          <a:lstStyle/>
          <a:p>
            <a:r>
              <a:rPr lang="en-US" dirty="0"/>
              <a:t>Technologies</a:t>
            </a:r>
          </a:p>
          <a:p>
            <a:pPr marL="857250" lvl="1" indent="-457200"/>
            <a:r>
              <a:rPr lang="en-US" dirty="0"/>
              <a:t>Flutter</a:t>
            </a:r>
          </a:p>
          <a:p>
            <a:pPr marL="857250" lvl="1" indent="-457200"/>
            <a:r>
              <a:rPr lang="en-US" dirty="0"/>
              <a:t>Dart</a:t>
            </a:r>
          </a:p>
          <a:p>
            <a:pPr marL="857250" lvl="1" indent="-457200"/>
            <a:r>
              <a:rPr lang="en-US" dirty="0"/>
              <a:t>Firebase</a:t>
            </a:r>
          </a:p>
          <a:p>
            <a:pPr marL="857250" lvl="1" indent="-457200"/>
            <a:r>
              <a:rPr lang="en-US" dirty="0"/>
              <a:t>JS</a:t>
            </a:r>
          </a:p>
          <a:p>
            <a:pPr marL="857250" lvl="1" indent="-457200"/>
            <a:r>
              <a:rPr lang="en-US" dirty="0"/>
              <a:t>HTML</a:t>
            </a:r>
          </a:p>
          <a:p>
            <a:pPr marL="857250" lvl="1" indent="-457200"/>
            <a:r>
              <a:rPr lang="en-US" dirty="0"/>
              <a:t>CSS</a:t>
            </a:r>
          </a:p>
        </p:txBody>
      </p:sp>
    </p:spTree>
    <p:extLst>
      <p:ext uri="{BB962C8B-B14F-4D97-AF65-F5344CB8AC3E}">
        <p14:creationId xmlns:p14="http://schemas.microsoft.com/office/powerpoint/2010/main" val="35599509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p>
        </p:txBody>
      </p:sp>
      <p:sp>
        <p:nvSpPr>
          <p:cNvPr id="3" name="Content Placeholder 2"/>
          <p:cNvSpPr>
            <a:spLocks noGrp="1"/>
          </p:cNvSpPr>
          <p:nvPr>
            <p:ph idx="1"/>
          </p:nvPr>
        </p:nvSpPr>
        <p:spPr/>
        <p:txBody>
          <a:bodyPr/>
          <a:lstStyle/>
          <a:p>
            <a:r>
              <a:rPr lang="en-US" dirty="0"/>
              <a:t>List Libraries / Components / Web Services</a:t>
            </a:r>
          </a:p>
          <a:p>
            <a:pPr lvl="1"/>
            <a:r>
              <a:rPr lang="en-US" dirty="0"/>
              <a:t>React</a:t>
            </a:r>
          </a:p>
          <a:p>
            <a:pPr lvl="1"/>
            <a:r>
              <a:rPr lang="en-US" dirty="0"/>
              <a:t>Express</a:t>
            </a:r>
          </a:p>
          <a:p>
            <a:pPr lvl="1"/>
            <a:r>
              <a:rPr lang="en-US" dirty="0"/>
              <a:t>Firebase</a:t>
            </a:r>
          </a:p>
          <a:p>
            <a:pPr lvl="1"/>
            <a:r>
              <a:rPr lang="en-US" dirty="0"/>
              <a:t>Dart Packages</a:t>
            </a:r>
          </a:p>
          <a:p>
            <a:pPr lvl="1"/>
            <a:r>
              <a:rPr lang="en-US" dirty="0"/>
              <a:t>Bootstrap</a:t>
            </a:r>
          </a:p>
          <a:p>
            <a:endParaRPr lang="en-US" dirty="0"/>
          </a:p>
        </p:txBody>
      </p:sp>
    </p:spTree>
    <p:extLst>
      <p:ext uri="{BB962C8B-B14F-4D97-AF65-F5344CB8AC3E}">
        <p14:creationId xmlns:p14="http://schemas.microsoft.com/office/powerpoint/2010/main" val="42840085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p>
        </p:txBody>
      </p:sp>
      <p:sp>
        <p:nvSpPr>
          <p:cNvPr id="3" name="Content Placeholder 2"/>
          <p:cNvSpPr>
            <a:spLocks noGrp="1"/>
          </p:cNvSpPr>
          <p:nvPr>
            <p:ph idx="1"/>
          </p:nvPr>
        </p:nvSpPr>
        <p:spPr/>
        <p:txBody>
          <a:bodyPr/>
          <a:lstStyle/>
          <a:p>
            <a:r>
              <a:rPr lang="en-US" dirty="0"/>
              <a:t>List Best Practices / Coding Standards</a:t>
            </a:r>
          </a:p>
          <a:p>
            <a:pPr lvl="1"/>
            <a:r>
              <a:rPr lang="en-US" dirty="0"/>
              <a:t>Provider (State Management in the Flutter)</a:t>
            </a:r>
          </a:p>
          <a:p>
            <a:pPr marL="457200" lvl="1" indent="0">
              <a:buNone/>
            </a:pPr>
            <a:endParaRPr lang="en-US" dirty="0"/>
          </a:p>
          <a:p>
            <a:endParaRPr lang="en-US" dirty="0"/>
          </a:p>
        </p:txBody>
      </p:sp>
    </p:spTree>
    <p:extLst>
      <p:ext uri="{BB962C8B-B14F-4D97-AF65-F5344CB8AC3E}">
        <p14:creationId xmlns:p14="http://schemas.microsoft.com/office/powerpoint/2010/main" val="18264534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a:t>
            </a:r>
          </a:p>
        </p:txBody>
      </p:sp>
      <p:sp>
        <p:nvSpPr>
          <p:cNvPr id="3" name="Content Placeholder 2"/>
          <p:cNvSpPr>
            <a:spLocks noGrp="1"/>
          </p:cNvSpPr>
          <p:nvPr>
            <p:ph idx="1"/>
          </p:nvPr>
        </p:nvSpPr>
        <p:spPr/>
        <p:txBody>
          <a:bodyPr/>
          <a:lstStyle/>
          <a:p>
            <a:r>
              <a:rPr lang="en-US" dirty="0"/>
              <a:t>Black Box Testing</a:t>
            </a:r>
          </a:p>
          <a:p>
            <a:pPr lvl="1"/>
            <a:r>
              <a:rPr lang="en-US" dirty="0"/>
              <a:t>Test Case Data.</a:t>
            </a:r>
          </a:p>
          <a:p>
            <a:pPr lvl="1"/>
            <a:r>
              <a:rPr lang="en-US" dirty="0"/>
              <a:t>Test Case Design.</a:t>
            </a:r>
          </a:p>
          <a:p>
            <a:pPr marL="457200" lvl="1" indent="0">
              <a:buNone/>
            </a:pPr>
            <a:r>
              <a:rPr lang="en-US" b="1" dirty="0"/>
              <a:t>Technique </a:t>
            </a:r>
            <a:r>
              <a:rPr lang="en-US" dirty="0"/>
              <a:t>ECP</a:t>
            </a:r>
            <a:r>
              <a:rPr lang="en-US" b="1" dirty="0"/>
              <a:t> </a:t>
            </a:r>
            <a:r>
              <a:rPr lang="en-US" dirty="0"/>
              <a:t>( Equivalence Class Partitioning )</a:t>
            </a:r>
          </a:p>
          <a:p>
            <a:pPr marL="0" indent="0">
              <a:buNone/>
            </a:pPr>
            <a:endParaRPr lang="en-US" dirty="0"/>
          </a:p>
        </p:txBody>
      </p:sp>
    </p:spTree>
    <p:extLst>
      <p:ext uri="{BB962C8B-B14F-4D97-AF65-F5344CB8AC3E}">
        <p14:creationId xmlns:p14="http://schemas.microsoft.com/office/powerpoint/2010/main" val="4143119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hangingPunct="1"/>
            <a:r>
              <a:rPr lang="en-US"/>
              <a:t>Project Team</a:t>
            </a:r>
          </a:p>
        </p:txBody>
      </p:sp>
      <p:sp>
        <p:nvSpPr>
          <p:cNvPr id="3075" name="Content Placeholder 2"/>
          <p:cNvSpPr>
            <a:spLocks noGrp="1"/>
          </p:cNvSpPr>
          <p:nvPr>
            <p:ph idx="1"/>
          </p:nvPr>
        </p:nvSpPr>
        <p:spPr/>
        <p:txBody>
          <a:bodyPr/>
          <a:lstStyle/>
          <a:p>
            <a:pPr eaLnBrk="1" hangingPunct="1"/>
            <a:r>
              <a:rPr lang="en-US" dirty="0"/>
              <a:t>Syed </a:t>
            </a:r>
            <a:r>
              <a:rPr lang="en-US" dirty="0" err="1"/>
              <a:t>Mohid</a:t>
            </a:r>
            <a:r>
              <a:rPr lang="en-US" dirty="0"/>
              <a:t> </a:t>
            </a:r>
            <a:r>
              <a:rPr lang="en-US" dirty="0" err="1"/>
              <a:t>Ul</a:t>
            </a:r>
            <a:r>
              <a:rPr lang="en-US" dirty="0"/>
              <a:t> Hassan (21131)</a:t>
            </a:r>
          </a:p>
          <a:p>
            <a:pPr eaLnBrk="1" hangingPunct="1"/>
            <a:r>
              <a:rPr lang="en-US" dirty="0" err="1"/>
              <a:t>Sheraz</a:t>
            </a:r>
            <a:r>
              <a:rPr lang="en-US" dirty="0"/>
              <a:t> Ahmad (20491)</a:t>
            </a:r>
          </a:p>
          <a:p>
            <a:pPr eaLnBrk="1" hangingPunct="1"/>
            <a:r>
              <a:rPr lang="en-US" dirty="0"/>
              <a:t>Raja </a:t>
            </a:r>
            <a:r>
              <a:rPr lang="en-US" dirty="0" err="1"/>
              <a:t>Kokub</a:t>
            </a:r>
            <a:r>
              <a:rPr lang="en-US" dirty="0"/>
              <a:t> Mehboob (19685)</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rtlCol="0">
            <a:normAutofit/>
          </a:bodyPr>
          <a:lstStyle/>
          <a:p>
            <a:pPr eaLnBrk="1" fontAlgn="auto" hangingPunct="1">
              <a:spcAft>
                <a:spcPts val="0"/>
              </a:spcAft>
              <a:defRPr/>
            </a:pPr>
            <a:r>
              <a:rPr lang="en-US" dirty="0"/>
              <a:t>Endeavour</a:t>
            </a:r>
          </a:p>
        </p:txBody>
      </p:sp>
      <p:sp>
        <p:nvSpPr>
          <p:cNvPr id="12291" name="Text Placeholder 4"/>
          <p:cNvSpPr>
            <a:spLocks noGrp="1"/>
          </p:cNvSpPr>
          <p:nvPr>
            <p:ph type="body" idx="1"/>
          </p:nvPr>
        </p:nvSpPr>
        <p:spPr/>
        <p:txBody>
          <a:bodyPr rtlCol="0">
            <a:normAutofit/>
          </a:bodyPr>
          <a:lstStyle/>
          <a:p>
            <a:pPr marL="44450" eaLnBrk="1" fontAlgn="auto" hangingPunct="1">
              <a:spcAft>
                <a:spcPts val="0"/>
              </a:spcAft>
              <a:buFont typeface="Arial" pitchFamily="34" charset="0"/>
              <a:buNone/>
              <a:defRPr/>
            </a:pP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Endeavour</a:t>
            </a:r>
          </a:p>
        </p:txBody>
      </p:sp>
      <p:sp>
        <p:nvSpPr>
          <p:cNvPr id="3" name="Content Placeholder 2"/>
          <p:cNvSpPr>
            <a:spLocks noGrp="1"/>
          </p:cNvSpPr>
          <p:nvPr>
            <p:ph idx="1"/>
          </p:nvPr>
        </p:nvSpPr>
        <p:spPr>
          <a:xfrm>
            <a:off x="457200" y="1600200"/>
            <a:ext cx="8229600" cy="609600"/>
          </a:xfrm>
        </p:spPr>
        <p:txBody>
          <a:bodyPr/>
          <a:lstStyle/>
          <a:p>
            <a:r>
              <a:rPr lang="en-US" dirty="0"/>
              <a:t>Describe roles of your team members</a:t>
            </a:r>
          </a:p>
          <a:p>
            <a:pPr marL="0" indent="0">
              <a:buNone/>
            </a:pPr>
            <a:endParaRPr lang="en-US" dirty="0"/>
          </a:p>
        </p:txBody>
      </p:sp>
      <p:sp>
        <p:nvSpPr>
          <p:cNvPr id="6" name="Content Placeholder 2"/>
          <p:cNvSpPr txBox="1">
            <a:spLocks/>
          </p:cNvSpPr>
          <p:nvPr/>
        </p:nvSpPr>
        <p:spPr bwMode="auto">
          <a:xfrm>
            <a:off x="457200" y="2209800"/>
            <a:ext cx="82296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endParaRPr lang="en-US" dirty="0"/>
          </a:p>
        </p:txBody>
      </p:sp>
      <p:graphicFrame>
        <p:nvGraphicFramePr>
          <p:cNvPr id="4" name="Table 4">
            <a:extLst>
              <a:ext uri="{FF2B5EF4-FFF2-40B4-BE49-F238E27FC236}">
                <a16:creationId xmlns:a16="http://schemas.microsoft.com/office/drawing/2014/main" id="{1FEB3F8B-B96E-C0E3-61FF-B769AEFF79E5}"/>
              </a:ext>
            </a:extLst>
          </p:cNvPr>
          <p:cNvGraphicFramePr>
            <a:graphicFrameLocks noGrp="1"/>
          </p:cNvGraphicFramePr>
          <p:nvPr>
            <p:extLst>
              <p:ext uri="{D42A27DB-BD31-4B8C-83A1-F6EECF244321}">
                <p14:modId xmlns:p14="http://schemas.microsoft.com/office/powerpoint/2010/main" val="2309258948"/>
              </p:ext>
            </p:extLst>
          </p:nvPr>
        </p:nvGraphicFramePr>
        <p:xfrm>
          <a:off x="1219200" y="2209800"/>
          <a:ext cx="6400800" cy="3596640"/>
        </p:xfrm>
        <a:graphic>
          <a:graphicData uri="http://schemas.openxmlformats.org/drawingml/2006/table">
            <a:tbl>
              <a:tblPr firstRow="1" bandRow="1">
                <a:tableStyleId>{5C22544A-7EE6-4342-B048-85BDC9FD1C3A}</a:tableStyleId>
              </a:tblPr>
              <a:tblGrid>
                <a:gridCol w="3200400">
                  <a:extLst>
                    <a:ext uri="{9D8B030D-6E8A-4147-A177-3AD203B41FA5}">
                      <a16:colId xmlns:a16="http://schemas.microsoft.com/office/drawing/2014/main" val="2418040644"/>
                    </a:ext>
                  </a:extLst>
                </a:gridCol>
                <a:gridCol w="3200400">
                  <a:extLst>
                    <a:ext uri="{9D8B030D-6E8A-4147-A177-3AD203B41FA5}">
                      <a16:colId xmlns:a16="http://schemas.microsoft.com/office/drawing/2014/main" val="3388202801"/>
                    </a:ext>
                  </a:extLst>
                </a:gridCol>
              </a:tblGrid>
              <a:tr h="325464">
                <a:tc>
                  <a:txBody>
                    <a:bodyPr/>
                    <a:lstStyle/>
                    <a:p>
                      <a:pPr algn="ctr"/>
                      <a:r>
                        <a:rPr lang="en-US" dirty="0"/>
                        <a:t>Team Member</a:t>
                      </a:r>
                    </a:p>
                  </a:txBody>
                  <a:tcPr/>
                </a:tc>
                <a:tc>
                  <a:txBody>
                    <a:bodyPr/>
                    <a:lstStyle/>
                    <a:p>
                      <a:pPr algn="ctr"/>
                      <a:r>
                        <a:rPr lang="en-US" dirty="0"/>
                        <a:t>Roles</a:t>
                      </a:r>
                    </a:p>
                  </a:txBody>
                  <a:tcPr/>
                </a:tc>
                <a:extLst>
                  <a:ext uri="{0D108BD9-81ED-4DB2-BD59-A6C34878D82A}">
                    <a16:rowId xmlns:a16="http://schemas.microsoft.com/office/drawing/2014/main" val="1440110462"/>
                  </a:ext>
                </a:extLst>
              </a:tr>
              <a:tr h="298342">
                <a:tc>
                  <a:txBody>
                    <a:bodyPr/>
                    <a:lstStyle/>
                    <a:p>
                      <a:pPr algn="ctr"/>
                      <a:r>
                        <a:rPr lang="en-US" sz="1600" dirty="0"/>
                        <a:t>Syed </a:t>
                      </a:r>
                      <a:r>
                        <a:rPr lang="en-US" sz="1600" dirty="0" err="1"/>
                        <a:t>Mohid</a:t>
                      </a:r>
                      <a:r>
                        <a:rPr lang="en-US" sz="1600" dirty="0"/>
                        <a:t> </a:t>
                      </a:r>
                      <a:r>
                        <a:rPr lang="en-US" sz="1600" dirty="0" err="1"/>
                        <a:t>Ul</a:t>
                      </a:r>
                      <a:r>
                        <a:rPr lang="en-US" sz="1600" dirty="0"/>
                        <a:t> Hassan</a:t>
                      </a:r>
                    </a:p>
                  </a:txBody>
                  <a:tcPr/>
                </a:tc>
                <a:tc>
                  <a:txBody>
                    <a:bodyPr/>
                    <a:lstStyle/>
                    <a:p>
                      <a:pPr algn="ctr"/>
                      <a:r>
                        <a:rPr lang="en-US" sz="1600" dirty="0"/>
                        <a:t>Introduction</a:t>
                      </a:r>
                    </a:p>
                  </a:txBody>
                  <a:tcPr/>
                </a:tc>
                <a:extLst>
                  <a:ext uri="{0D108BD9-81ED-4DB2-BD59-A6C34878D82A}">
                    <a16:rowId xmlns:a16="http://schemas.microsoft.com/office/drawing/2014/main" val="2826462862"/>
                  </a:ext>
                </a:extLst>
              </a:tr>
              <a:tr h="515319">
                <a:tc>
                  <a:txBody>
                    <a:bodyPr/>
                    <a:lstStyle/>
                    <a:p>
                      <a:pPr algn="ctr"/>
                      <a:r>
                        <a:rPr lang="en-US" sz="1600" dirty="0"/>
                        <a:t>Syed </a:t>
                      </a:r>
                      <a:r>
                        <a:rPr lang="en-US" sz="1600" dirty="0" err="1"/>
                        <a:t>Mohid</a:t>
                      </a:r>
                      <a:r>
                        <a:rPr lang="en-US" sz="1600" dirty="0"/>
                        <a:t> </a:t>
                      </a:r>
                      <a:r>
                        <a:rPr lang="en-US" sz="1600" dirty="0" err="1"/>
                        <a:t>Ul</a:t>
                      </a:r>
                      <a:r>
                        <a:rPr lang="en-US" sz="1600" dirty="0"/>
                        <a:t> Hassan</a:t>
                      </a:r>
                    </a:p>
                    <a:p>
                      <a:pPr algn="ctr"/>
                      <a:r>
                        <a:rPr lang="en-US" sz="1600" dirty="0" err="1"/>
                        <a:t>Sheraz</a:t>
                      </a:r>
                      <a:r>
                        <a:rPr lang="en-US" sz="1600" dirty="0"/>
                        <a:t> Ahmad</a:t>
                      </a:r>
                    </a:p>
                  </a:txBody>
                  <a:tcPr/>
                </a:tc>
                <a:tc>
                  <a:txBody>
                    <a:bodyPr/>
                    <a:lstStyle/>
                    <a:p>
                      <a:pPr algn="ctr"/>
                      <a:r>
                        <a:rPr lang="en-US" sz="1600" dirty="0"/>
                        <a:t>Literature/Market Survey</a:t>
                      </a:r>
                    </a:p>
                  </a:txBody>
                  <a:tcPr/>
                </a:tc>
                <a:extLst>
                  <a:ext uri="{0D108BD9-81ED-4DB2-BD59-A6C34878D82A}">
                    <a16:rowId xmlns:a16="http://schemas.microsoft.com/office/drawing/2014/main" val="372366462"/>
                  </a:ext>
                </a:extLst>
              </a:tr>
              <a:tr h="7322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Syed </a:t>
                      </a:r>
                      <a:r>
                        <a:rPr lang="en-US" sz="1600" dirty="0" err="1"/>
                        <a:t>Mohid</a:t>
                      </a:r>
                      <a:r>
                        <a:rPr lang="en-US" sz="1600" dirty="0"/>
                        <a:t> </a:t>
                      </a:r>
                      <a:r>
                        <a:rPr lang="en-US" sz="1600" dirty="0" err="1"/>
                        <a:t>Ul</a:t>
                      </a:r>
                      <a:r>
                        <a:rPr lang="en-US" sz="1600" dirty="0"/>
                        <a:t> Hassan</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err="1"/>
                        <a:t>Sheraz</a:t>
                      </a:r>
                      <a:r>
                        <a:rPr lang="en-US" sz="1600" dirty="0"/>
                        <a:t> Ahmad</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Raja </a:t>
                      </a:r>
                      <a:r>
                        <a:rPr lang="en-US" sz="1600" dirty="0" err="1"/>
                        <a:t>Kokub</a:t>
                      </a:r>
                      <a:r>
                        <a:rPr lang="en-US" sz="1600" dirty="0"/>
                        <a:t> Mehboob</a:t>
                      </a:r>
                    </a:p>
                  </a:txBody>
                  <a:tcPr/>
                </a:tc>
                <a:tc>
                  <a:txBody>
                    <a:bodyPr/>
                    <a:lstStyle/>
                    <a:p>
                      <a:pPr algn="ctr"/>
                      <a:r>
                        <a:rPr lang="en-US" sz="1600" dirty="0"/>
                        <a:t>Requirement Analysis</a:t>
                      </a:r>
                    </a:p>
                  </a:txBody>
                  <a:tcPr/>
                </a:tc>
                <a:extLst>
                  <a:ext uri="{0D108BD9-81ED-4DB2-BD59-A6C34878D82A}">
                    <a16:rowId xmlns:a16="http://schemas.microsoft.com/office/drawing/2014/main" val="1023728997"/>
                  </a:ext>
                </a:extLst>
              </a:tr>
              <a:tr h="7322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Syed </a:t>
                      </a:r>
                      <a:r>
                        <a:rPr lang="en-US" sz="1600" dirty="0" err="1"/>
                        <a:t>Mohid</a:t>
                      </a:r>
                      <a:r>
                        <a:rPr lang="en-US" sz="1600" dirty="0"/>
                        <a:t> </a:t>
                      </a:r>
                      <a:r>
                        <a:rPr lang="en-US" sz="1600" dirty="0" err="1"/>
                        <a:t>Ul</a:t>
                      </a:r>
                      <a:r>
                        <a:rPr lang="en-US" sz="1600" dirty="0"/>
                        <a:t> Hassan</a:t>
                      </a:r>
                    </a:p>
                    <a:p>
                      <a:pPr algn="ctr"/>
                      <a:r>
                        <a:rPr lang="en-US" sz="1600" dirty="0" err="1"/>
                        <a:t>Sheraz</a:t>
                      </a:r>
                      <a:r>
                        <a:rPr lang="en-US" sz="1600" dirty="0"/>
                        <a:t> Ahmad</a:t>
                      </a:r>
                    </a:p>
                    <a:p>
                      <a:pPr algn="ctr"/>
                      <a:r>
                        <a:rPr lang="en-US" sz="1600" dirty="0"/>
                        <a:t>Raja </a:t>
                      </a:r>
                      <a:r>
                        <a:rPr lang="en-US" sz="1600" dirty="0" err="1"/>
                        <a:t>Kokub</a:t>
                      </a:r>
                      <a:r>
                        <a:rPr lang="en-US" sz="1600" dirty="0"/>
                        <a:t> Mehboob</a:t>
                      </a:r>
                    </a:p>
                  </a:txBody>
                  <a:tcPr/>
                </a:tc>
                <a:tc>
                  <a:txBody>
                    <a:bodyPr/>
                    <a:lstStyle/>
                    <a:p>
                      <a:pPr algn="ctr"/>
                      <a:r>
                        <a:rPr lang="en-US" sz="1600" dirty="0"/>
                        <a:t>System Design</a:t>
                      </a:r>
                    </a:p>
                  </a:txBody>
                  <a:tcPr/>
                </a:tc>
                <a:extLst>
                  <a:ext uri="{0D108BD9-81ED-4DB2-BD59-A6C34878D82A}">
                    <a16:rowId xmlns:a16="http://schemas.microsoft.com/office/drawing/2014/main" val="3155034558"/>
                  </a:ext>
                </a:extLst>
              </a:tr>
              <a:tr h="29834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Syed </a:t>
                      </a:r>
                      <a:r>
                        <a:rPr lang="en-US" sz="1600" dirty="0" err="1"/>
                        <a:t>Mohid</a:t>
                      </a:r>
                      <a:r>
                        <a:rPr lang="en-US" sz="1600" dirty="0"/>
                        <a:t> </a:t>
                      </a:r>
                      <a:r>
                        <a:rPr lang="en-US" sz="1600" dirty="0" err="1"/>
                        <a:t>Ul</a:t>
                      </a:r>
                      <a:r>
                        <a:rPr lang="en-US" sz="1600" dirty="0"/>
                        <a:t> Hassan</a:t>
                      </a:r>
                    </a:p>
                  </a:txBody>
                  <a:tcPr/>
                </a:tc>
                <a:tc>
                  <a:txBody>
                    <a:bodyPr/>
                    <a:lstStyle/>
                    <a:p>
                      <a:pPr algn="ctr"/>
                      <a:r>
                        <a:rPr lang="en-US" sz="1600" dirty="0"/>
                        <a:t>Implementation Front End</a:t>
                      </a:r>
                    </a:p>
                  </a:txBody>
                  <a:tcPr/>
                </a:tc>
                <a:extLst>
                  <a:ext uri="{0D108BD9-81ED-4DB2-BD59-A6C34878D82A}">
                    <a16:rowId xmlns:a16="http://schemas.microsoft.com/office/drawing/2014/main" val="1165145920"/>
                  </a:ext>
                </a:extLst>
              </a:tr>
              <a:tr h="298342">
                <a:tc>
                  <a:txBody>
                    <a:bodyPr/>
                    <a:lstStyle/>
                    <a:p>
                      <a:pPr algn="ctr"/>
                      <a:r>
                        <a:rPr lang="en-US" sz="1600" dirty="0"/>
                        <a:t>Raja </a:t>
                      </a:r>
                      <a:r>
                        <a:rPr lang="en-US" sz="1600" dirty="0" err="1"/>
                        <a:t>Kokub</a:t>
                      </a:r>
                      <a:r>
                        <a:rPr lang="en-US" sz="1600" dirty="0"/>
                        <a:t> Mehboob</a:t>
                      </a:r>
                    </a:p>
                  </a:txBody>
                  <a:tcPr/>
                </a:tc>
                <a:tc>
                  <a:txBody>
                    <a:bodyPr/>
                    <a:lstStyle/>
                    <a:p>
                      <a:pPr algn="ctr"/>
                      <a:r>
                        <a:rPr lang="en-US" sz="1600" dirty="0"/>
                        <a:t>Testing &amp; Evaluation</a:t>
                      </a:r>
                    </a:p>
                  </a:txBody>
                  <a:tcPr/>
                </a:tc>
                <a:extLst>
                  <a:ext uri="{0D108BD9-81ED-4DB2-BD59-A6C34878D82A}">
                    <a16:rowId xmlns:a16="http://schemas.microsoft.com/office/drawing/2014/main" val="2136807671"/>
                  </a:ext>
                </a:extLst>
              </a:tr>
            </a:tbl>
          </a:graphicData>
        </a:graphic>
      </p:graphicFrame>
    </p:spTree>
    <p:extLst>
      <p:ext uri="{BB962C8B-B14F-4D97-AF65-F5344CB8AC3E}">
        <p14:creationId xmlns:p14="http://schemas.microsoft.com/office/powerpoint/2010/main" val="4401677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D3BAE-B360-71F2-D96F-A86F12BE10D7}"/>
              </a:ext>
            </a:extLst>
          </p:cNvPr>
          <p:cNvSpPr>
            <a:spLocks noGrp="1"/>
          </p:cNvSpPr>
          <p:nvPr>
            <p:ph type="title"/>
          </p:nvPr>
        </p:nvSpPr>
        <p:spPr/>
        <p:txBody>
          <a:bodyPr/>
          <a:lstStyle/>
          <a:p>
            <a:r>
              <a:rPr lang="en-US" dirty="0"/>
              <a:t>Endeavour</a:t>
            </a:r>
          </a:p>
        </p:txBody>
      </p:sp>
      <p:sp>
        <p:nvSpPr>
          <p:cNvPr id="3" name="Content Placeholder 2">
            <a:extLst>
              <a:ext uri="{FF2B5EF4-FFF2-40B4-BE49-F238E27FC236}">
                <a16:creationId xmlns:a16="http://schemas.microsoft.com/office/drawing/2014/main" id="{2BCA1782-DF03-2CA9-0968-9FF7E4745768}"/>
              </a:ext>
            </a:extLst>
          </p:cNvPr>
          <p:cNvSpPr>
            <a:spLocks noGrp="1"/>
          </p:cNvSpPr>
          <p:nvPr>
            <p:ph idx="1"/>
          </p:nvPr>
        </p:nvSpPr>
        <p:spPr/>
        <p:txBody>
          <a:bodyPr/>
          <a:lstStyle/>
          <a:p>
            <a:r>
              <a:rPr lang="en-US" dirty="0"/>
              <a:t>Describe your software development process</a:t>
            </a:r>
          </a:p>
          <a:p>
            <a:pPr marL="857250" lvl="1" indent="-457200"/>
            <a:r>
              <a:rPr lang="en-US" sz="2200" b="0" i="0" u="none" strike="noStrike" dirty="0">
                <a:effectLst/>
              </a:rPr>
              <a:t>We have chosen the Kanban approach for our carpool app because it helps us handle changes smoothly and keep work moving forward without interruptions. With Kanban, we can easily see and prioritize tasks. Compared to other approaches like following a strict plan or fixed timelines, Kanban's flexibility makes it a better fit for our app as we adapt to evolving needs and strive for seamless development."</a:t>
            </a:r>
            <a:endParaRPr lang="en-US" sz="2200" dirty="0"/>
          </a:p>
        </p:txBody>
      </p:sp>
    </p:spTree>
    <p:extLst>
      <p:ext uri="{BB962C8B-B14F-4D97-AF65-F5344CB8AC3E}">
        <p14:creationId xmlns:p14="http://schemas.microsoft.com/office/powerpoint/2010/main" val="22834469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Endeavor</a:t>
            </a:r>
          </a:p>
        </p:txBody>
      </p:sp>
      <p:sp>
        <p:nvSpPr>
          <p:cNvPr id="3" name="Content Placeholder 2"/>
          <p:cNvSpPr>
            <a:spLocks noGrp="1"/>
          </p:cNvSpPr>
          <p:nvPr>
            <p:ph idx="1"/>
          </p:nvPr>
        </p:nvSpPr>
        <p:spPr/>
        <p:txBody>
          <a:bodyPr/>
          <a:lstStyle/>
          <a:p>
            <a:r>
              <a:rPr lang="en-US" dirty="0"/>
              <a:t>Describe your way of working as a team</a:t>
            </a:r>
          </a:p>
          <a:p>
            <a:pPr lvl="1"/>
            <a:r>
              <a:rPr lang="en-US" dirty="0"/>
              <a:t>Zoom and MS Teams Meetings.</a:t>
            </a:r>
          </a:p>
          <a:p>
            <a:pPr lvl="1"/>
            <a:r>
              <a:rPr lang="en-US" dirty="0"/>
              <a:t>Physical Meetings in University.</a:t>
            </a:r>
          </a:p>
          <a:p>
            <a:pPr lvl="1"/>
            <a:r>
              <a:rPr lang="en-US" dirty="0"/>
              <a:t>Every week Meetings with supervisor.</a:t>
            </a:r>
          </a:p>
          <a:p>
            <a:pPr lvl="1"/>
            <a:r>
              <a:rPr lang="en-US" dirty="0"/>
              <a:t>WhatsApp Group.</a:t>
            </a:r>
          </a:p>
          <a:p>
            <a:endParaRPr lang="en-US" dirty="0"/>
          </a:p>
        </p:txBody>
      </p:sp>
    </p:spTree>
    <p:extLst>
      <p:ext uri="{BB962C8B-B14F-4D97-AF65-F5344CB8AC3E}">
        <p14:creationId xmlns:p14="http://schemas.microsoft.com/office/powerpoint/2010/main" val="35440327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rtlCol="0">
            <a:normAutofit/>
          </a:bodyPr>
          <a:lstStyle/>
          <a:p>
            <a:pPr eaLnBrk="1" fontAlgn="auto" hangingPunct="1">
              <a:spcAft>
                <a:spcPts val="0"/>
              </a:spcAft>
              <a:defRPr/>
            </a:pPr>
            <a:r>
              <a:rPr lang="en-US" dirty="0"/>
              <a:t>NEXT STEPS</a:t>
            </a:r>
          </a:p>
        </p:txBody>
      </p:sp>
      <p:sp>
        <p:nvSpPr>
          <p:cNvPr id="12291" name="Text Placeholder 4"/>
          <p:cNvSpPr>
            <a:spLocks noGrp="1"/>
          </p:cNvSpPr>
          <p:nvPr>
            <p:ph type="body" idx="1"/>
          </p:nvPr>
        </p:nvSpPr>
        <p:spPr/>
        <p:txBody>
          <a:bodyPr rtlCol="0">
            <a:normAutofit/>
          </a:bodyPr>
          <a:lstStyle/>
          <a:p>
            <a:pPr marL="44450" eaLnBrk="1" fontAlgn="auto" hangingPunct="1">
              <a:spcAft>
                <a:spcPts val="0"/>
              </a:spcAft>
              <a:buFont typeface="Arial" pitchFamily="34" charset="0"/>
              <a:buNone/>
              <a:defRPr/>
            </a:pPr>
            <a:endParaRPr lang="en-US"/>
          </a:p>
        </p:txBody>
      </p:sp>
    </p:spTree>
    <p:extLst>
      <p:ext uri="{BB962C8B-B14F-4D97-AF65-F5344CB8AC3E}">
        <p14:creationId xmlns:p14="http://schemas.microsoft.com/office/powerpoint/2010/main" val="22161991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dirty="0"/>
              <a:t>Work Breakdown Structure</a:t>
            </a:r>
            <a:br>
              <a:rPr lang="en-US" dirty="0"/>
            </a:br>
            <a:r>
              <a:rPr lang="en-US" sz="1400" dirty="0"/>
              <a:t>(List of all Deliverables / Strikethrough Completed Deliverables)</a:t>
            </a:r>
            <a:endParaRPr lang="en-US" dirty="0"/>
          </a:p>
        </p:txBody>
      </p:sp>
      <p:sp>
        <p:nvSpPr>
          <p:cNvPr id="8195" name="Content Placeholder 2"/>
          <p:cNvSpPr>
            <a:spLocks noGrp="1"/>
          </p:cNvSpPr>
          <p:nvPr>
            <p:ph sz="half" idx="1"/>
          </p:nvPr>
        </p:nvSpPr>
        <p:spPr/>
        <p:txBody>
          <a:bodyPr/>
          <a:lstStyle/>
          <a:p>
            <a:pPr eaLnBrk="1" hangingPunct="1"/>
            <a:r>
              <a:rPr lang="en-US" sz="2400" strike="sngStrike" dirty="0"/>
              <a:t>Introduction</a:t>
            </a:r>
            <a:endParaRPr lang="en-US" sz="2000" strike="sngStrike" dirty="0"/>
          </a:p>
          <a:p>
            <a:pPr lvl="1" eaLnBrk="1" hangingPunct="1"/>
            <a:r>
              <a:rPr lang="en-US" sz="2000" strike="sngStrike" dirty="0"/>
              <a:t>Initial Proposals</a:t>
            </a:r>
          </a:p>
          <a:p>
            <a:pPr lvl="1" eaLnBrk="1" hangingPunct="1"/>
            <a:r>
              <a:rPr lang="en-US" sz="2000" strike="sngStrike" dirty="0"/>
              <a:t>Proposals Presentations</a:t>
            </a:r>
          </a:p>
          <a:p>
            <a:pPr eaLnBrk="1" hangingPunct="1"/>
            <a:r>
              <a:rPr lang="en-US" sz="2400" strike="sngStrike" dirty="0"/>
              <a:t>Planning</a:t>
            </a:r>
          </a:p>
          <a:p>
            <a:pPr lvl="1" eaLnBrk="1" hangingPunct="1"/>
            <a:r>
              <a:rPr lang="en-US" sz="2000" strike="sngStrike" dirty="0"/>
              <a:t>Work Breakdown Structure</a:t>
            </a:r>
          </a:p>
          <a:p>
            <a:pPr lvl="1" eaLnBrk="1" hangingPunct="1"/>
            <a:r>
              <a:rPr lang="en-US" sz="2000" strike="sngStrike" dirty="0"/>
              <a:t>Roles and Responsibility Matrix</a:t>
            </a:r>
          </a:p>
          <a:p>
            <a:pPr eaLnBrk="1" hangingPunct="1"/>
            <a:r>
              <a:rPr lang="en-US" sz="2400" strike="sngStrike" dirty="0"/>
              <a:t>Literature</a:t>
            </a:r>
          </a:p>
          <a:p>
            <a:pPr lvl="1" eaLnBrk="1" hangingPunct="1"/>
            <a:r>
              <a:rPr lang="en-US" sz="2000" strike="sngStrike" dirty="0"/>
              <a:t>Review/Technologies Overview</a:t>
            </a:r>
          </a:p>
          <a:p>
            <a:pPr eaLnBrk="1" hangingPunct="1"/>
            <a:endParaRPr lang="en-US" dirty="0"/>
          </a:p>
        </p:txBody>
      </p:sp>
      <p:sp>
        <p:nvSpPr>
          <p:cNvPr id="2" name="Content Placeholder 1"/>
          <p:cNvSpPr>
            <a:spLocks noGrp="1"/>
          </p:cNvSpPr>
          <p:nvPr>
            <p:ph sz="half" idx="2"/>
          </p:nvPr>
        </p:nvSpPr>
        <p:spPr/>
        <p:txBody>
          <a:bodyPr/>
          <a:lstStyle/>
          <a:p>
            <a:pPr eaLnBrk="1" hangingPunct="1"/>
            <a:r>
              <a:rPr lang="en-US" sz="2400" dirty="0"/>
              <a:t>Requirements Analysis</a:t>
            </a:r>
          </a:p>
          <a:p>
            <a:pPr lvl="1" eaLnBrk="1" hangingPunct="1"/>
            <a:r>
              <a:rPr lang="en-US" sz="2000" strike="sngStrike" dirty="0"/>
              <a:t>Problem Scenarios</a:t>
            </a:r>
          </a:p>
          <a:p>
            <a:pPr lvl="1" eaLnBrk="1" hangingPunct="1"/>
            <a:r>
              <a:rPr lang="en-US" sz="2000" strike="sngStrike" dirty="0"/>
              <a:t>Functional Requirements</a:t>
            </a:r>
          </a:p>
          <a:p>
            <a:pPr eaLnBrk="1" hangingPunct="1"/>
            <a:r>
              <a:rPr lang="en-US" sz="2400" dirty="0"/>
              <a:t>Design</a:t>
            </a:r>
          </a:p>
          <a:p>
            <a:pPr lvl="1" eaLnBrk="1" hangingPunct="1"/>
            <a:r>
              <a:rPr lang="en-US" sz="2000" strike="sngStrike" dirty="0"/>
              <a:t>Architectural Diagram</a:t>
            </a:r>
          </a:p>
          <a:p>
            <a:pPr lvl="1" eaLnBrk="1" hangingPunct="1"/>
            <a:r>
              <a:rPr lang="en-US" sz="2000" strike="sngStrike" dirty="0"/>
              <a:t>Detailed Design</a:t>
            </a:r>
          </a:p>
          <a:p>
            <a:pPr lvl="1" eaLnBrk="1" hangingPunct="1"/>
            <a:r>
              <a:rPr lang="en-US" sz="2000" strike="sngStrike" dirty="0"/>
              <a:t>System Prototype</a:t>
            </a:r>
          </a:p>
          <a:p>
            <a:pPr eaLnBrk="1" hangingPunct="1"/>
            <a:r>
              <a:rPr lang="en-US" sz="2400" strike="sngStrike" dirty="0"/>
              <a:t>Implementation</a:t>
            </a:r>
          </a:p>
          <a:p>
            <a:pPr lvl="1" eaLnBrk="1" hangingPunct="1"/>
            <a:r>
              <a:rPr lang="en-US" sz="2000" strike="sngStrike" dirty="0"/>
              <a:t>Front End</a:t>
            </a:r>
          </a:p>
          <a:p>
            <a:pPr lvl="1" eaLnBrk="1" hangingPunct="1"/>
            <a:r>
              <a:rPr lang="en-US" sz="2000" dirty="0"/>
              <a:t>Back End </a:t>
            </a:r>
          </a:p>
          <a:p>
            <a:pPr lvl="1" eaLnBrk="1" hangingPunct="1"/>
            <a:r>
              <a:rPr lang="en-US" sz="2000" dirty="0"/>
              <a:t>Admin Panel</a:t>
            </a:r>
          </a:p>
          <a:p>
            <a:pPr marL="457200" lvl="1" indent="0" eaLnBrk="1" hangingPunct="1">
              <a:buNone/>
            </a:pPr>
            <a:endParaRPr lang="en-US" sz="2000" strike="sngStrike" dirty="0"/>
          </a:p>
        </p:txBody>
      </p:sp>
    </p:spTree>
    <p:extLst>
      <p:ext uri="{BB962C8B-B14F-4D97-AF65-F5344CB8AC3E}">
        <p14:creationId xmlns:p14="http://schemas.microsoft.com/office/powerpoint/2010/main" val="100658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dirty="0"/>
              <a:t>Work Breakdown Structure</a:t>
            </a:r>
            <a:br>
              <a:rPr lang="en-US" dirty="0"/>
            </a:br>
            <a:r>
              <a:rPr lang="en-US" sz="1400" dirty="0"/>
              <a:t>(List of all Deliverables / Strikethrough Completed Deliverables)</a:t>
            </a:r>
            <a:endParaRPr lang="en-US" dirty="0"/>
          </a:p>
        </p:txBody>
      </p:sp>
      <p:sp>
        <p:nvSpPr>
          <p:cNvPr id="8195" name="Content Placeholder 2"/>
          <p:cNvSpPr>
            <a:spLocks noGrp="1"/>
          </p:cNvSpPr>
          <p:nvPr>
            <p:ph sz="half" idx="1"/>
          </p:nvPr>
        </p:nvSpPr>
        <p:spPr/>
        <p:txBody>
          <a:bodyPr/>
          <a:lstStyle/>
          <a:p>
            <a:pPr eaLnBrk="1" hangingPunct="1"/>
            <a:r>
              <a:rPr lang="en-US" sz="2400" dirty="0"/>
              <a:t>Database</a:t>
            </a:r>
            <a:endParaRPr lang="en-US" sz="2000" dirty="0"/>
          </a:p>
          <a:p>
            <a:pPr lvl="1" eaLnBrk="1" hangingPunct="1"/>
            <a:r>
              <a:rPr lang="en-US" sz="2000" strike="sngStrike" dirty="0"/>
              <a:t>User Authentication</a:t>
            </a:r>
          </a:p>
          <a:p>
            <a:pPr lvl="1" eaLnBrk="1" hangingPunct="1"/>
            <a:r>
              <a:rPr lang="en-US" sz="2000" dirty="0"/>
              <a:t>Integration</a:t>
            </a:r>
          </a:p>
          <a:p>
            <a:pPr eaLnBrk="1" hangingPunct="1"/>
            <a:r>
              <a:rPr lang="en-US" sz="2400" dirty="0"/>
              <a:t>Testing</a:t>
            </a:r>
            <a:endParaRPr lang="en-US" sz="2000" dirty="0"/>
          </a:p>
          <a:p>
            <a:pPr lvl="1" eaLnBrk="1" hangingPunct="1"/>
            <a:r>
              <a:rPr lang="en-US" sz="2000" strike="sngStrike" dirty="0"/>
              <a:t>Authentication Testing</a:t>
            </a:r>
          </a:p>
        </p:txBody>
      </p:sp>
    </p:spTree>
    <p:extLst>
      <p:ext uri="{BB962C8B-B14F-4D97-AF65-F5344CB8AC3E}">
        <p14:creationId xmlns:p14="http://schemas.microsoft.com/office/powerpoint/2010/main" val="31787598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dirty="0"/>
              <a:t>Challenges</a:t>
            </a:r>
          </a:p>
        </p:txBody>
      </p:sp>
      <p:sp>
        <p:nvSpPr>
          <p:cNvPr id="10243" name="Content Placeholder 2"/>
          <p:cNvSpPr>
            <a:spLocks noGrp="1"/>
          </p:cNvSpPr>
          <p:nvPr>
            <p:ph idx="1"/>
          </p:nvPr>
        </p:nvSpPr>
        <p:spPr/>
        <p:txBody>
          <a:bodyPr/>
          <a:lstStyle/>
          <a:p>
            <a:pPr eaLnBrk="1" hangingPunct="1"/>
            <a:r>
              <a:rPr lang="en-US" dirty="0"/>
              <a:t>We faced many challenges and </a:t>
            </a:r>
            <a:r>
              <a:rPr lang="en-US" b="0" i="0" u="none" strike="noStrike" dirty="0">
                <a:effectLst/>
                <a:latin typeface="Söhne"/>
              </a:rPr>
              <a:t>understanding the Flutter framework, its concepts, and best practices. Familiarizing ourselves with Flutter's widget-based architecture, state management </a:t>
            </a:r>
            <a:r>
              <a:rPr lang="en-US" b="0" i="0" u="none" strike="noStrike">
                <a:effectLst/>
                <a:latin typeface="Söhne"/>
              </a:rPr>
              <a:t>approaches.</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rtlCol="0">
            <a:normAutofit/>
          </a:bodyPr>
          <a:lstStyle/>
          <a:p>
            <a:pPr eaLnBrk="1" fontAlgn="auto" hangingPunct="1">
              <a:spcAft>
                <a:spcPts val="0"/>
              </a:spcAft>
              <a:defRPr/>
            </a:pPr>
            <a:r>
              <a:rPr lang="en-US" dirty="0"/>
              <a:t>Prototype &amp; Report</a:t>
            </a:r>
          </a:p>
        </p:txBody>
      </p:sp>
      <p:sp>
        <p:nvSpPr>
          <p:cNvPr id="12291" name="Text Placeholder 4"/>
          <p:cNvSpPr>
            <a:spLocks noGrp="1"/>
          </p:cNvSpPr>
          <p:nvPr>
            <p:ph type="body" idx="1"/>
          </p:nvPr>
        </p:nvSpPr>
        <p:spPr/>
        <p:txBody>
          <a:bodyPr rtlCol="0">
            <a:normAutofit/>
          </a:bodyPr>
          <a:lstStyle/>
          <a:p>
            <a:pPr marL="44450" eaLnBrk="1" fontAlgn="auto" hangingPunct="1">
              <a:spcAft>
                <a:spcPts val="0"/>
              </a:spcAft>
              <a:buFont typeface="Arial" pitchFamily="34" charset="0"/>
              <a:buNone/>
              <a:defRPr/>
            </a:pPr>
            <a:endParaRPr lang="en-US"/>
          </a:p>
        </p:txBody>
      </p:sp>
    </p:spTree>
    <p:extLst>
      <p:ext uri="{BB962C8B-B14F-4D97-AF65-F5344CB8AC3E}">
        <p14:creationId xmlns:p14="http://schemas.microsoft.com/office/powerpoint/2010/main" val="18803134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dirty="0"/>
              <a:t>Prototype</a:t>
            </a:r>
          </a:p>
        </p:txBody>
      </p:sp>
      <p:sp>
        <p:nvSpPr>
          <p:cNvPr id="10243" name="Content Placeholder 2"/>
          <p:cNvSpPr>
            <a:spLocks noGrp="1"/>
          </p:cNvSpPr>
          <p:nvPr>
            <p:ph idx="1"/>
          </p:nvPr>
        </p:nvSpPr>
        <p:spPr/>
        <p:txBody>
          <a:bodyPr/>
          <a:lstStyle/>
          <a:p>
            <a:pPr eaLnBrk="1" hangingPunct="1"/>
            <a:endParaRPr lang="en-US"/>
          </a:p>
        </p:txBody>
      </p:sp>
    </p:spTree>
    <p:extLst>
      <p:ext uri="{BB962C8B-B14F-4D97-AF65-F5344CB8AC3E}">
        <p14:creationId xmlns:p14="http://schemas.microsoft.com/office/powerpoint/2010/main" val="835110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a:t>Table of Content</a:t>
            </a:r>
          </a:p>
        </p:txBody>
      </p:sp>
      <p:sp>
        <p:nvSpPr>
          <p:cNvPr id="4099" name="Content Placeholder 2"/>
          <p:cNvSpPr>
            <a:spLocks noGrp="1"/>
          </p:cNvSpPr>
          <p:nvPr>
            <p:ph idx="1"/>
          </p:nvPr>
        </p:nvSpPr>
        <p:spPr/>
        <p:txBody>
          <a:bodyPr/>
          <a:lstStyle/>
          <a:p>
            <a:pPr eaLnBrk="1" hangingPunct="1"/>
            <a:r>
              <a:rPr lang="en-US" sz="2800" dirty="0"/>
              <a:t>Opportunity &amp; Stakeholders </a:t>
            </a:r>
          </a:p>
          <a:p>
            <a:pPr eaLnBrk="1" hangingPunct="1"/>
            <a:r>
              <a:rPr lang="en-US" sz="2800" dirty="0"/>
              <a:t>Solution</a:t>
            </a:r>
          </a:p>
          <a:p>
            <a:pPr eaLnBrk="1" hangingPunct="1"/>
            <a:r>
              <a:rPr lang="en-US" sz="2800" dirty="0"/>
              <a:t>Progress Report Summary</a:t>
            </a:r>
          </a:p>
          <a:p>
            <a:pPr lvl="1" eaLnBrk="1" hangingPunct="1"/>
            <a:r>
              <a:rPr lang="en-US" sz="2400" dirty="0"/>
              <a:t>Requirements</a:t>
            </a:r>
          </a:p>
          <a:p>
            <a:pPr lvl="1" eaLnBrk="1" hangingPunct="1"/>
            <a:r>
              <a:rPr lang="en-US" sz="2400" dirty="0"/>
              <a:t>Software System (Design + Implementation + Testing)</a:t>
            </a:r>
          </a:p>
          <a:p>
            <a:pPr lvl="1" eaLnBrk="1" hangingPunct="1"/>
            <a:r>
              <a:rPr lang="en-US" sz="2400" dirty="0"/>
              <a:t>Endeavour (Team + Work + Way of Working)</a:t>
            </a:r>
          </a:p>
          <a:p>
            <a:pPr eaLnBrk="1" hangingPunct="1"/>
            <a:r>
              <a:rPr lang="en-US" sz="2800" dirty="0"/>
              <a:t>Next Steps</a:t>
            </a:r>
          </a:p>
          <a:p>
            <a:pPr eaLnBrk="1" hangingPunct="1"/>
            <a:r>
              <a:rPr lang="en-US" sz="2800" dirty="0"/>
              <a:t>Prototype / Report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dirty="0"/>
              <a:t>Report</a:t>
            </a:r>
          </a:p>
        </p:txBody>
      </p:sp>
      <p:sp>
        <p:nvSpPr>
          <p:cNvPr id="10243" name="Content Placeholder 2"/>
          <p:cNvSpPr>
            <a:spLocks noGrp="1"/>
          </p:cNvSpPr>
          <p:nvPr>
            <p:ph idx="1"/>
          </p:nvPr>
        </p:nvSpPr>
        <p:spPr/>
        <p:txBody>
          <a:bodyPr/>
          <a:lstStyle/>
          <a:p>
            <a:pPr eaLnBrk="1" hangingPunct="1"/>
            <a:r>
              <a:rPr lang="en-US" dirty="0"/>
              <a:t>Chapter 1: Introduction</a:t>
            </a:r>
          </a:p>
          <a:p>
            <a:pPr eaLnBrk="1" hangingPunct="1"/>
            <a:r>
              <a:rPr lang="en-US" dirty="0"/>
              <a:t>Chapter 2: Literature / Market Survey</a:t>
            </a:r>
          </a:p>
          <a:p>
            <a:pPr eaLnBrk="1" hangingPunct="1"/>
            <a:r>
              <a:rPr lang="en-US" dirty="0"/>
              <a:t>Chapter 3: Requirement Analysis</a:t>
            </a:r>
          </a:p>
          <a:p>
            <a:pPr eaLnBrk="1" hangingPunct="1"/>
            <a:r>
              <a:rPr lang="en-US" dirty="0"/>
              <a:t>Chapter 4: System Design</a:t>
            </a:r>
          </a:p>
          <a:p>
            <a:pPr eaLnBrk="1" hangingPunct="1"/>
            <a:r>
              <a:rPr lang="en-US" dirty="0"/>
              <a:t>Chapter 5: Implementation</a:t>
            </a:r>
          </a:p>
          <a:p>
            <a:pPr eaLnBrk="1" hangingPunct="1"/>
            <a:r>
              <a:rPr lang="en-US" dirty="0"/>
              <a:t>Chapter 6: Testing &amp; Evaluations</a:t>
            </a:r>
          </a:p>
          <a:p>
            <a:pPr eaLnBrk="1" hangingPunct="1"/>
            <a:r>
              <a:rPr lang="en-US" dirty="0"/>
              <a:t>Chapter 7: Conclusion &amp; Outlook</a:t>
            </a:r>
          </a:p>
        </p:txBody>
      </p:sp>
    </p:spTree>
    <p:extLst>
      <p:ext uri="{BB962C8B-B14F-4D97-AF65-F5344CB8AC3E}">
        <p14:creationId xmlns:p14="http://schemas.microsoft.com/office/powerpoint/2010/main" val="4022013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rtlCol="0">
            <a:normAutofit/>
          </a:bodyPr>
          <a:lstStyle/>
          <a:p>
            <a:pPr eaLnBrk="1" fontAlgn="auto" hangingPunct="1">
              <a:spcAft>
                <a:spcPts val="0"/>
              </a:spcAft>
              <a:defRPr/>
            </a:pPr>
            <a:r>
              <a:rPr lang="en-US" dirty="0"/>
              <a:t>Opportunity &amp; Stakeholders</a:t>
            </a:r>
          </a:p>
        </p:txBody>
      </p:sp>
      <p:sp>
        <p:nvSpPr>
          <p:cNvPr id="8195" name="Text Placeholder 4"/>
          <p:cNvSpPr>
            <a:spLocks noGrp="1"/>
          </p:cNvSpPr>
          <p:nvPr>
            <p:ph type="body" idx="1"/>
          </p:nvPr>
        </p:nvSpPr>
        <p:spPr/>
        <p:txBody>
          <a:bodyPr rtlCol="0">
            <a:normAutofit/>
          </a:bodyPr>
          <a:lstStyle/>
          <a:p>
            <a:pPr marL="44450" eaLnBrk="1" fontAlgn="auto" hangingPunct="1">
              <a:spcAft>
                <a:spcPts val="0"/>
              </a:spcAft>
              <a:buFont typeface="Arial" pitchFamily="34" charset="0"/>
              <a:buNone/>
              <a:defRPr/>
            </a:pP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dirty="0"/>
              <a:t>Opportunity &amp; Stakeholders</a:t>
            </a:r>
          </a:p>
        </p:txBody>
      </p:sp>
      <p:sp>
        <p:nvSpPr>
          <p:cNvPr id="6147" name="Content Placeholder 2"/>
          <p:cNvSpPr>
            <a:spLocks noGrp="1"/>
          </p:cNvSpPr>
          <p:nvPr>
            <p:ph idx="1"/>
          </p:nvPr>
        </p:nvSpPr>
        <p:spPr/>
        <p:txBody>
          <a:bodyPr/>
          <a:lstStyle/>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200" b="0" i="0" u="none" strike="noStrike" kern="1200" cap="none" spc="0" normalizeH="0" baseline="0" noProof="0" dirty="0">
                <a:ln>
                  <a:noFill/>
                </a:ln>
                <a:solidFill>
                  <a:prstClr val="black"/>
                </a:solidFill>
                <a:effectLst/>
                <a:uLnTx/>
                <a:uFillTx/>
                <a:latin typeface="Calibri"/>
                <a:ea typeface="+mn-ea"/>
                <a:cs typeface="+mn-cs"/>
              </a:rPr>
              <a:t>In daily life a large number of people travel through local transport, private(personal vehicle) and special transport(booking a car) </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200" b="0" i="0" u="none" strike="noStrike" kern="1200" cap="none" spc="0" normalizeH="0" baseline="0" noProof="0" dirty="0">
                <a:ln>
                  <a:noFill/>
                </a:ln>
                <a:solidFill>
                  <a:prstClr val="black"/>
                </a:solidFill>
                <a:effectLst/>
                <a:uLnTx/>
                <a:uFillTx/>
                <a:latin typeface="Calibri"/>
                <a:ea typeface="+mn-ea"/>
                <a:cs typeface="+mn-cs"/>
              </a:rPr>
              <a:t>People face many difficulties in local transport.</a:t>
            </a:r>
          </a:p>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US" sz="2200" b="0" i="0" u="none" strike="noStrike" kern="1200" cap="none" spc="0" normalizeH="0" baseline="0" noProof="0" dirty="0">
                <a:ln>
                  <a:noFill/>
                </a:ln>
                <a:solidFill>
                  <a:prstClr val="black"/>
                </a:solidFill>
                <a:effectLst/>
                <a:uLnTx/>
                <a:uFillTx/>
                <a:latin typeface="Calibri"/>
                <a:ea typeface="+mn-ea"/>
                <a:cs typeface="+mn-cs"/>
              </a:rPr>
              <a:t>They either use their own vehicles, or book a vehicle for travelling.</a:t>
            </a:r>
          </a:p>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US" sz="2200" b="0" i="0" u="none" strike="noStrike" kern="1200" cap="none" spc="0" normalizeH="0" baseline="0" noProof="0" dirty="0">
                <a:ln>
                  <a:noFill/>
                </a:ln>
                <a:solidFill>
                  <a:prstClr val="black"/>
                </a:solidFill>
                <a:effectLst/>
                <a:uLnTx/>
                <a:uFillTx/>
                <a:latin typeface="Calibri"/>
                <a:ea typeface="+mn-ea"/>
                <a:cs typeface="+mn-cs"/>
              </a:rPr>
              <a:t>Those people who have their own vehicles. It is very costly for them to use their vehicles.</a:t>
            </a:r>
          </a:p>
          <a:p>
            <a:r>
              <a:rPr lang="en-US" sz="2200" dirty="0"/>
              <a:t>Nowadays car owners are looking for sharing the empty seats and reducing their travelling cost. </a:t>
            </a:r>
          </a:p>
          <a:p>
            <a:r>
              <a:rPr lang="en-US" sz="2200" dirty="0"/>
              <a:t>People who use local transport are looking to save time.</a:t>
            </a:r>
          </a:p>
          <a:p>
            <a:r>
              <a:rPr lang="en-US" sz="2200" dirty="0"/>
              <a:t>Booking a car is very costly for people. They want to save money.</a:t>
            </a:r>
          </a:p>
          <a:p>
            <a:pPr marL="0" marR="0" lvl="0" indent="0" algn="l" defTabSz="914400" rtl="0" eaLnBrk="0" fontAlgn="base" latinLnBrk="0" hangingPunct="0">
              <a:lnSpc>
                <a:spcPct val="100000"/>
              </a:lnSpc>
              <a:spcBef>
                <a:spcPct val="20000"/>
              </a:spcBef>
              <a:spcAft>
                <a:spcPct val="0"/>
              </a:spcAft>
              <a:buClrTx/>
              <a:buSzTx/>
              <a:buNone/>
              <a:tabLst/>
              <a:defRPr/>
            </a:pPr>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a:p>
            <a:pPr eaLnBrk="1" hangingPunct="1"/>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dirty="0"/>
              <a:t>Opportunity &amp; Stakeholders</a:t>
            </a:r>
          </a:p>
        </p:txBody>
      </p:sp>
      <p:sp>
        <p:nvSpPr>
          <p:cNvPr id="6147" name="Content Placeholder 2"/>
          <p:cNvSpPr>
            <a:spLocks noGrp="1"/>
          </p:cNvSpPr>
          <p:nvPr>
            <p:ph idx="1"/>
          </p:nvPr>
        </p:nvSpPr>
        <p:spPr/>
        <p:txBody>
          <a:bodyPr/>
          <a:lstStyle/>
          <a:p>
            <a:r>
              <a:rPr lang="en-US" sz="2200" b="0" i="0" u="none" strike="noStrike" dirty="0">
                <a:solidFill>
                  <a:srgbClr val="000000"/>
                </a:solidFill>
                <a:effectLst/>
              </a:rPr>
              <a:t>Travelers (Passengers)</a:t>
            </a:r>
          </a:p>
          <a:p>
            <a:r>
              <a:rPr lang="en-US" sz="2200" dirty="0">
                <a:solidFill>
                  <a:srgbClr val="000000"/>
                </a:solidFill>
              </a:rPr>
              <a:t>D</a:t>
            </a:r>
            <a:r>
              <a:rPr lang="en-US" sz="2200" b="0" i="0" u="none" strike="noStrike" dirty="0">
                <a:solidFill>
                  <a:srgbClr val="000000"/>
                </a:solidFill>
                <a:effectLst/>
              </a:rPr>
              <a:t>rivers (Car Owners)</a:t>
            </a:r>
          </a:p>
          <a:p>
            <a:r>
              <a:rPr kumimoji="0" lang="en-US" sz="2200" kern="1200" cap="none" spc="0" normalizeH="0" baseline="0" noProof="0" dirty="0">
                <a:ln>
                  <a:noFill/>
                </a:ln>
                <a:solidFill>
                  <a:srgbClr val="000000"/>
                </a:solidFill>
                <a:uLnTx/>
                <a:uFillTx/>
                <a:latin typeface="Calibri"/>
                <a:ea typeface="+mn-ea"/>
                <a:cs typeface="+mn-cs"/>
              </a:rPr>
              <a:t>Admin</a:t>
            </a:r>
            <a:endParaRPr kumimoji="0" lang="en-US" sz="2200" b="0" i="0" u="none" strike="noStrike" kern="1200" cap="none" spc="0" normalizeH="0" baseline="0" noProof="0" dirty="0">
              <a:ln>
                <a:noFill/>
              </a:ln>
              <a:solidFill>
                <a:prstClr val="black"/>
              </a:solidFill>
              <a:effectLst/>
              <a:uLnTx/>
              <a:uFillTx/>
              <a:latin typeface="Calibri"/>
              <a:ea typeface="+mn-ea"/>
              <a:cs typeface="+mn-cs"/>
            </a:endParaRPr>
          </a:p>
          <a:p>
            <a:pPr eaLnBrk="1" hangingPunct="1"/>
            <a:endParaRPr lang="en-US" dirty="0"/>
          </a:p>
        </p:txBody>
      </p:sp>
    </p:spTree>
    <p:extLst>
      <p:ext uri="{BB962C8B-B14F-4D97-AF65-F5344CB8AC3E}">
        <p14:creationId xmlns:p14="http://schemas.microsoft.com/office/powerpoint/2010/main" val="659069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sp>
        <p:nvSpPr>
          <p:cNvPr id="3" name="Content Placeholder 2"/>
          <p:cNvSpPr>
            <a:spLocks noGrp="1"/>
          </p:cNvSpPr>
          <p:nvPr>
            <p:ph idx="1"/>
          </p:nvPr>
        </p:nvSpPr>
        <p:spPr/>
        <p:txBody>
          <a:bodyPr/>
          <a:lstStyle/>
          <a:p>
            <a:pPr eaLnBrk="1" hangingPunct="1"/>
            <a:r>
              <a:rPr lang="en-US" sz="2200" dirty="0"/>
              <a:t>Carpool is a mobile application </a:t>
            </a:r>
            <a:r>
              <a:rPr lang="en-US" sz="2200" b="0" i="0" u="none" strike="noStrike" dirty="0">
                <a:effectLst/>
              </a:rPr>
              <a:t>that allows users to schedule rides, search for available </a:t>
            </a:r>
            <a:r>
              <a:rPr lang="en-US" sz="2200" dirty="0"/>
              <a:t>rides</a:t>
            </a:r>
            <a:r>
              <a:rPr lang="en-US" sz="2200" b="0" i="0" u="none" strike="noStrike" dirty="0">
                <a:effectLst/>
              </a:rPr>
              <a:t>, and join other riders heading in the same direction </a:t>
            </a:r>
            <a:r>
              <a:rPr lang="en-US" sz="2200" dirty="0"/>
              <a:t>to share transportation</a:t>
            </a:r>
            <a:r>
              <a:rPr lang="en-US" sz="2200" b="0" i="0" u="none" strike="noStrike" dirty="0">
                <a:effectLst/>
              </a:rPr>
              <a:t> and enjoy the benefits together.</a:t>
            </a:r>
            <a:endParaRPr lang="en-US" sz="2200" dirty="0"/>
          </a:p>
          <a:p>
            <a:pPr eaLnBrk="1" hangingPunct="1"/>
            <a:r>
              <a:rPr lang="en-US" sz="2200" dirty="0"/>
              <a:t>Carpool is a mobile application that allows users additional benefits which includes payment pathways, driver authentication, rating and review functionality, and cancellation of rides.</a:t>
            </a:r>
          </a:p>
          <a:p>
            <a:endParaRPr lang="en-US" sz="2000" dirty="0"/>
          </a:p>
        </p:txBody>
      </p:sp>
    </p:spTree>
    <p:extLst>
      <p:ext uri="{BB962C8B-B14F-4D97-AF65-F5344CB8AC3E}">
        <p14:creationId xmlns:p14="http://schemas.microsoft.com/office/powerpoint/2010/main" val="2962273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rtlCol="0">
            <a:normAutofit/>
          </a:bodyPr>
          <a:lstStyle/>
          <a:p>
            <a:pPr eaLnBrk="1" fontAlgn="auto" hangingPunct="1">
              <a:spcAft>
                <a:spcPts val="0"/>
              </a:spcAft>
              <a:defRPr/>
            </a:pPr>
            <a:r>
              <a:rPr lang="en-US" dirty="0"/>
              <a:t>PROGRESS REPORT</a:t>
            </a:r>
            <a:br>
              <a:rPr lang="en-US" dirty="0"/>
            </a:br>
            <a:r>
              <a:rPr lang="en-US" dirty="0"/>
              <a:t>Summary</a:t>
            </a:r>
          </a:p>
        </p:txBody>
      </p:sp>
      <p:sp>
        <p:nvSpPr>
          <p:cNvPr id="10243" name="Text Placeholder 4"/>
          <p:cNvSpPr>
            <a:spLocks noGrp="1"/>
          </p:cNvSpPr>
          <p:nvPr>
            <p:ph type="body" idx="1"/>
          </p:nvPr>
        </p:nvSpPr>
        <p:spPr/>
        <p:txBody>
          <a:bodyPr rtlCol="0">
            <a:normAutofit/>
          </a:bodyPr>
          <a:lstStyle/>
          <a:p>
            <a:pPr marL="44450" eaLnBrk="1" fontAlgn="auto" hangingPunct="1">
              <a:spcAft>
                <a:spcPts val="0"/>
              </a:spcAft>
              <a:buFont typeface="Arial" pitchFamily="34" charset="0"/>
              <a:buNone/>
              <a:defRPr/>
            </a:pP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a:t>
            </a:r>
          </a:p>
        </p:txBody>
      </p:sp>
      <p:sp>
        <p:nvSpPr>
          <p:cNvPr id="3" name="Content Placeholder 2"/>
          <p:cNvSpPr>
            <a:spLocks noGrp="1"/>
          </p:cNvSpPr>
          <p:nvPr>
            <p:ph idx="1"/>
          </p:nvPr>
        </p:nvSpPr>
        <p:spPr/>
        <p:txBody>
          <a:bodyPr/>
          <a:lstStyle/>
          <a:p>
            <a:r>
              <a:rPr lang="en-US" dirty="0"/>
              <a:t>Elicitation Techniques / Tools</a:t>
            </a:r>
          </a:p>
          <a:p>
            <a:pPr lvl="1"/>
            <a:r>
              <a:rPr lang="en-US" dirty="0"/>
              <a:t>Market Survey</a:t>
            </a:r>
          </a:p>
          <a:p>
            <a:pPr lvl="1"/>
            <a:r>
              <a:rPr lang="en-US" dirty="0"/>
              <a:t>Brainstorming</a:t>
            </a:r>
          </a:p>
          <a:p>
            <a:pPr lvl="1"/>
            <a:r>
              <a:rPr lang="en-US" dirty="0"/>
              <a:t>Interviews</a:t>
            </a:r>
          </a:p>
          <a:p>
            <a:pPr lvl="1"/>
            <a:r>
              <a:rPr lang="en-US" dirty="0"/>
              <a:t>Observation</a:t>
            </a:r>
          </a:p>
          <a:p>
            <a:pPr marL="0" indent="0">
              <a:buNone/>
            </a:pPr>
            <a:endParaRPr lang="en-US" dirty="0"/>
          </a:p>
        </p:txBody>
      </p:sp>
    </p:spTree>
    <p:extLst>
      <p:ext uri="{BB962C8B-B14F-4D97-AF65-F5344CB8AC3E}">
        <p14:creationId xmlns:p14="http://schemas.microsoft.com/office/powerpoint/2010/main" val="17443842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829</TotalTime>
  <Words>954</Words>
  <Application>Microsoft Macintosh PowerPoint</Application>
  <PresentationFormat>On-screen Show (4:3)</PresentationFormat>
  <Paragraphs>167</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Söhne</vt:lpstr>
      <vt:lpstr>Office Theme</vt:lpstr>
      <vt:lpstr>Final Year Project</vt:lpstr>
      <vt:lpstr>Project Team</vt:lpstr>
      <vt:lpstr>Table of Content</vt:lpstr>
      <vt:lpstr>Opportunity &amp; Stakeholders</vt:lpstr>
      <vt:lpstr>Opportunity &amp; Stakeholders</vt:lpstr>
      <vt:lpstr>Opportunity &amp; Stakeholders</vt:lpstr>
      <vt:lpstr>Solution</vt:lpstr>
      <vt:lpstr>PROGRESS REPORT Summary</vt:lpstr>
      <vt:lpstr>Requirements</vt:lpstr>
      <vt:lpstr>Requirements</vt:lpstr>
      <vt:lpstr>Requirements</vt:lpstr>
      <vt:lpstr>Design</vt:lpstr>
      <vt:lpstr>MVVM Architecture</vt:lpstr>
      <vt:lpstr>Architecture</vt:lpstr>
      <vt:lpstr>Implementation</vt:lpstr>
      <vt:lpstr>PowerPoint Presentation</vt:lpstr>
      <vt:lpstr>Implementation</vt:lpstr>
      <vt:lpstr>Implementation</vt:lpstr>
      <vt:lpstr>Testing</vt:lpstr>
      <vt:lpstr>Endeavour</vt:lpstr>
      <vt:lpstr>Endeavour</vt:lpstr>
      <vt:lpstr>Endeavour</vt:lpstr>
      <vt:lpstr>Endeavor</vt:lpstr>
      <vt:lpstr>NEXT STEPS</vt:lpstr>
      <vt:lpstr>Work Breakdown Structure (List of all Deliverables / Strikethrough Completed Deliverables)</vt:lpstr>
      <vt:lpstr>Work Breakdown Structure (List of all Deliverables / Strikethrough Completed Deliverables)</vt:lpstr>
      <vt:lpstr>Challenges</vt:lpstr>
      <vt:lpstr>Prototype &amp; Report</vt:lpstr>
      <vt:lpstr>Prototype</vt:lpstr>
      <vt:lpstr>Report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Year Project Proposal</dc:title>
  <dc:creator>Khan</dc:creator>
  <cp:lastModifiedBy>MacBook Pro</cp:lastModifiedBy>
  <cp:revision>41</cp:revision>
  <dcterms:created xsi:type="dcterms:W3CDTF">2013-01-22T07:04:44Z</dcterms:created>
  <dcterms:modified xsi:type="dcterms:W3CDTF">2023-07-04T14:05:50Z</dcterms:modified>
</cp:coreProperties>
</file>