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95" r:id="rId3"/>
    <p:sldId id="296" r:id="rId4"/>
    <p:sldId id="297" r:id="rId5"/>
    <p:sldId id="298" r:id="rId6"/>
    <p:sldId id="299" r:id="rId7"/>
    <p:sldId id="301" r:id="rId8"/>
    <p:sldId id="303" r:id="rId9"/>
    <p:sldId id="302" r:id="rId10"/>
    <p:sldId id="304" r:id="rId11"/>
    <p:sldId id="305" r:id="rId12"/>
    <p:sldId id="306" r:id="rId13"/>
    <p:sldId id="307" r:id="rId14"/>
    <p:sldId id="308" r:id="rId15"/>
    <p:sldId id="300" r:id="rId16"/>
    <p:sldId id="309" r:id="rId17"/>
    <p:sldId id="310" r:id="rId18"/>
    <p:sldId id="311" r:id="rId19"/>
    <p:sldId id="312" r:id="rId20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2"/>
    </p:embeddedFont>
    <p:embeddedFont>
      <p:font typeface="Aharoni" panose="02010803020104030203" pitchFamily="2" charset="-79"/>
      <p:bold r:id="rId23"/>
    </p:embeddedFont>
    <p:embeddedFont>
      <p:font typeface="Bangers" panose="020B0604020202020204" charset="0"/>
      <p:regular r:id="rId24"/>
    </p:embeddedFont>
    <p:embeddedFont>
      <p:font typeface="Sniglet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F488FB-C66E-470A-BE94-B7D05F0E2945}">
  <a:tblStyle styleId="{6CF488FB-C66E-470A-BE94-B7D05F0E29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B0667F-905F-4D8E-A4CD-CAEED6C098B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871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795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50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645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38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483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73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307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72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91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82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3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24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28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02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71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508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a79d1d9a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a79d1d9a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75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 rot="279319">
            <a:off x="2333974" y="1117927"/>
            <a:ext cx="4677332" cy="1781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Analyisis of Every Comic book movie</a:t>
            </a:r>
            <a:endParaRPr sz="4800" dirty="0"/>
          </a:p>
        </p:txBody>
      </p:sp>
      <p:sp>
        <p:nvSpPr>
          <p:cNvPr id="3" name="Google Shape;70;p11">
            <a:extLst>
              <a:ext uri="{FF2B5EF4-FFF2-40B4-BE49-F238E27FC236}">
                <a16:creationId xmlns:a16="http://schemas.microsoft.com/office/drawing/2014/main" id="{4FC36B18-8E9A-464F-AE06-A2B90AAB4799}"/>
              </a:ext>
            </a:extLst>
          </p:cNvPr>
          <p:cNvSpPr txBox="1">
            <a:spLocks/>
          </p:cNvSpPr>
          <p:nvPr/>
        </p:nvSpPr>
        <p:spPr>
          <a:xfrm rot="21371331">
            <a:off x="2711813" y="3253059"/>
            <a:ext cx="4271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sz="3200" dirty="0">
                <a:latin typeface="Abadi" panose="020B0604020202020204" pitchFamily="34" charset="0"/>
              </a:rPr>
              <a:t>By: Sulman Mohamed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 rot="161729">
            <a:off x="998699" y="753254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Movies (IMDB)</a:t>
            </a:r>
            <a:endParaRPr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34DFC-AC7E-47A0-8FCE-13534E87C596}"/>
              </a:ext>
            </a:extLst>
          </p:cNvPr>
          <p:cNvSpPr txBox="1"/>
          <p:nvPr/>
        </p:nvSpPr>
        <p:spPr>
          <a:xfrm>
            <a:off x="1059873" y="1548245"/>
            <a:ext cx="30549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19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of the best movies are owned by Marvel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6447A-3887-4F3E-963A-50BF23C10DDE}"/>
              </a:ext>
            </a:extLst>
          </p:cNvPr>
          <p:cNvSpPr txBox="1"/>
          <p:nvPr/>
        </p:nvSpPr>
        <p:spPr>
          <a:xfrm>
            <a:off x="1059872" y="2330367"/>
            <a:ext cx="30549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of the best movies are owned by DC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BBCE2-09E7-4609-A8A6-A67AC803DF25}"/>
              </a:ext>
            </a:extLst>
          </p:cNvPr>
          <p:cNvSpPr txBox="1"/>
          <p:nvPr/>
        </p:nvSpPr>
        <p:spPr>
          <a:xfrm>
            <a:off x="1059873" y="3157451"/>
            <a:ext cx="30549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of the best movies are owned by Neither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86487-BFCD-41D1-8B42-8A3BC3556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446" y="1488031"/>
            <a:ext cx="4300771" cy="291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5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 rot="161729">
            <a:off x="998699" y="753254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Bad Movies (IMDB Rating)</a:t>
            </a:r>
            <a:endParaRPr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97D06-AA57-4032-A2AC-DFA2FC41D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14" y="1678273"/>
            <a:ext cx="6344341" cy="27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6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 rot="161729">
            <a:off x="998699" y="753254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Bad Movies (IMDB Rating)</a:t>
            </a:r>
            <a:endParaRPr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3CEF4-5056-448D-BA87-0D16C71254EC}"/>
              </a:ext>
            </a:extLst>
          </p:cNvPr>
          <p:cNvSpPr txBox="1"/>
          <p:nvPr/>
        </p:nvSpPr>
        <p:spPr>
          <a:xfrm>
            <a:off x="1059873" y="1548245"/>
            <a:ext cx="30549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18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of the best movies are owned by Marvel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113AA-1971-4D20-8793-7E4AAA302FB2}"/>
              </a:ext>
            </a:extLst>
          </p:cNvPr>
          <p:cNvSpPr txBox="1"/>
          <p:nvPr/>
        </p:nvSpPr>
        <p:spPr>
          <a:xfrm>
            <a:off x="1059872" y="2330367"/>
            <a:ext cx="30549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16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of the best movies are owned by DC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E8161-CCFC-40E4-9FFC-3A39E89CD433}"/>
              </a:ext>
            </a:extLst>
          </p:cNvPr>
          <p:cNvSpPr txBox="1"/>
          <p:nvPr/>
        </p:nvSpPr>
        <p:spPr>
          <a:xfrm>
            <a:off x="1059873" y="3157451"/>
            <a:ext cx="30549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of the best movies are owned by Neither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71633-7C4C-4BD1-92DB-991735A1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823" y="1544121"/>
            <a:ext cx="4432304" cy="29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0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 rot="161729">
            <a:off x="998699" y="753254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op 5 most expensive Movies</a:t>
            </a:r>
            <a:endParaRPr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16C86-9CD4-4227-93D6-8BD9552BC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45" y="1792649"/>
            <a:ext cx="7269917" cy="16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0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 rot="161729">
            <a:off x="998699" y="753254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expensive Movie</a:t>
            </a:r>
            <a:endParaRPr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26" name="Picture 2" descr="Avengers: Endgame - Wikipedia">
            <a:extLst>
              <a:ext uri="{FF2B5EF4-FFF2-40B4-BE49-F238E27FC236}">
                <a16:creationId xmlns:a16="http://schemas.microsoft.com/office/drawing/2014/main" id="{337ECBE8-336E-499D-B48F-134D5A53F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8" y="1330902"/>
            <a:ext cx="2095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7ADEDD-9C4B-4399-9AE1-D0BA91900621}"/>
              </a:ext>
            </a:extLst>
          </p:cNvPr>
          <p:cNvSpPr txBox="1"/>
          <p:nvPr/>
        </p:nvSpPr>
        <p:spPr>
          <a:xfrm>
            <a:off x="4092283" y="1466693"/>
            <a:ext cx="305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Owned by Marvel</a:t>
            </a:r>
            <a:endParaRPr lang="en-US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59EC3-4880-4114-A5AE-654018A83BC6}"/>
              </a:ext>
            </a:extLst>
          </p:cNvPr>
          <p:cNvSpPr txBox="1"/>
          <p:nvPr/>
        </p:nvSpPr>
        <p:spPr>
          <a:xfrm>
            <a:off x="4092283" y="1870851"/>
            <a:ext cx="30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Budget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356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million USD</a:t>
            </a:r>
            <a:endParaRPr lang="en-US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A5739-825D-43F2-8953-41BED8D719AD}"/>
              </a:ext>
            </a:extLst>
          </p:cNvPr>
          <p:cNvSpPr txBox="1"/>
          <p:nvPr/>
        </p:nvSpPr>
        <p:spPr>
          <a:xfrm>
            <a:off x="4092283" y="2313026"/>
            <a:ext cx="3054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IMDB gave it an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8.4</a:t>
            </a:r>
            <a:endParaRPr lang="en-US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C8F7A-2EE9-4E70-BC61-42C10BCAFF0C}"/>
              </a:ext>
            </a:extLst>
          </p:cNvPr>
          <p:cNvSpPr txBox="1"/>
          <p:nvPr/>
        </p:nvSpPr>
        <p:spPr>
          <a:xfrm>
            <a:off x="4092283" y="2830269"/>
            <a:ext cx="30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Rotten Tomatoes a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9.4</a:t>
            </a:r>
            <a:endParaRPr lang="en-US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545B7-5A86-4EA7-9F52-E3BE63F1B252}"/>
              </a:ext>
            </a:extLst>
          </p:cNvPr>
          <p:cNvSpPr txBox="1"/>
          <p:nvPr/>
        </p:nvSpPr>
        <p:spPr>
          <a:xfrm>
            <a:off x="4092283" y="3316734"/>
            <a:ext cx="30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Audience a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9.0</a:t>
            </a:r>
            <a:endParaRPr lang="en-US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7902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Google Shape;467;p42">
            <a:extLst>
              <a:ext uri="{FF2B5EF4-FFF2-40B4-BE49-F238E27FC236}">
                <a16:creationId xmlns:a16="http://schemas.microsoft.com/office/drawing/2014/main" id="{A74D7A75-3014-4F38-B456-8C25FA02A010}"/>
              </a:ext>
            </a:extLst>
          </p:cNvPr>
          <p:cNvSpPr txBox="1">
            <a:spLocks/>
          </p:cNvSpPr>
          <p:nvPr/>
        </p:nvSpPr>
        <p:spPr>
          <a:xfrm rot="161729">
            <a:off x="998699" y="753254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dirty="0"/>
              <a:t>Top 5 cheapest Movies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6954D8-259E-4D97-9C46-6D180685F236}"/>
              </a:ext>
            </a:extLst>
          </p:cNvPr>
          <p:cNvGrpSpPr/>
          <p:nvPr/>
        </p:nvGrpSpPr>
        <p:grpSpPr>
          <a:xfrm>
            <a:off x="847550" y="1678273"/>
            <a:ext cx="7311736" cy="1660239"/>
            <a:chOff x="847550" y="1678273"/>
            <a:chExt cx="7311736" cy="16602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2A3709-4110-49A3-B0C3-8CF9F539D1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4537"/>
            <a:stretch/>
          </p:blipFill>
          <p:spPr>
            <a:xfrm>
              <a:off x="847550" y="1678273"/>
              <a:ext cx="7311736" cy="43454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E72124A-1E55-46AB-96CA-B50B7BD61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908"/>
            <a:stretch/>
          </p:blipFill>
          <p:spPr>
            <a:xfrm>
              <a:off x="852407" y="2086896"/>
              <a:ext cx="7306879" cy="1251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496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" name="Google Shape;467;p42">
            <a:extLst>
              <a:ext uri="{FF2B5EF4-FFF2-40B4-BE49-F238E27FC236}">
                <a16:creationId xmlns:a16="http://schemas.microsoft.com/office/drawing/2014/main" id="{A74D7A75-3014-4F38-B456-8C25FA02A010}"/>
              </a:ext>
            </a:extLst>
          </p:cNvPr>
          <p:cNvSpPr txBox="1">
            <a:spLocks/>
          </p:cNvSpPr>
          <p:nvPr/>
        </p:nvSpPr>
        <p:spPr>
          <a:xfrm rot="161729">
            <a:off x="998699" y="753254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dirty="0"/>
              <a:t>cheapest Movie</a:t>
            </a:r>
          </a:p>
        </p:txBody>
      </p:sp>
      <p:pic>
        <p:nvPicPr>
          <p:cNvPr id="2050" name="Picture 2" descr="Superman and the Mole Men - Wikipedia">
            <a:extLst>
              <a:ext uri="{FF2B5EF4-FFF2-40B4-BE49-F238E27FC236}">
                <a16:creationId xmlns:a16="http://schemas.microsoft.com/office/drawing/2014/main" id="{23E52C5D-8D0B-4CCD-8FF0-9B3C2A1AF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8" y="1336964"/>
            <a:ext cx="1982288" cy="304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598B57-C2F0-416C-9222-3F4816B764F4}"/>
              </a:ext>
            </a:extLst>
          </p:cNvPr>
          <p:cNvSpPr txBox="1"/>
          <p:nvPr/>
        </p:nvSpPr>
        <p:spPr>
          <a:xfrm>
            <a:off x="4092283" y="1466693"/>
            <a:ext cx="305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Owned by DC</a:t>
            </a:r>
            <a:endParaRPr lang="en-US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A3B4F-A944-43C1-B177-733FA32998F7}"/>
              </a:ext>
            </a:extLst>
          </p:cNvPr>
          <p:cNvSpPr txBox="1"/>
          <p:nvPr/>
        </p:nvSpPr>
        <p:spPr>
          <a:xfrm>
            <a:off x="4092283" y="1870851"/>
            <a:ext cx="30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Budget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275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thousand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USD</a:t>
            </a:r>
            <a:endParaRPr lang="en-US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3CE80-6258-4B91-B238-1D7C01956A00}"/>
              </a:ext>
            </a:extLst>
          </p:cNvPr>
          <p:cNvSpPr txBox="1"/>
          <p:nvPr/>
        </p:nvSpPr>
        <p:spPr>
          <a:xfrm>
            <a:off x="4092283" y="2313026"/>
            <a:ext cx="3054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IMDB gave it a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5.5</a:t>
            </a:r>
            <a:endParaRPr lang="en-US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49E70-EF57-4FCA-8352-5DD59547EC9E}"/>
              </a:ext>
            </a:extLst>
          </p:cNvPr>
          <p:cNvSpPr txBox="1"/>
          <p:nvPr/>
        </p:nvSpPr>
        <p:spPr>
          <a:xfrm>
            <a:off x="4092283" y="2830269"/>
            <a:ext cx="30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Rotten Tomatoes a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3.1</a:t>
            </a:r>
            <a:endParaRPr lang="en-US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2F543-B39D-4FBF-A267-387E70B202E3}"/>
              </a:ext>
            </a:extLst>
          </p:cNvPr>
          <p:cNvSpPr txBox="1"/>
          <p:nvPr/>
        </p:nvSpPr>
        <p:spPr>
          <a:xfrm>
            <a:off x="4092283" y="3316734"/>
            <a:ext cx="30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Audience an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8.2</a:t>
            </a:r>
            <a:endParaRPr lang="en-US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0865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" name="Google Shape;467;p42">
            <a:extLst>
              <a:ext uri="{FF2B5EF4-FFF2-40B4-BE49-F238E27FC236}">
                <a16:creationId xmlns:a16="http://schemas.microsoft.com/office/drawing/2014/main" id="{A74D7A75-3014-4F38-B456-8C25FA02A010}"/>
              </a:ext>
            </a:extLst>
          </p:cNvPr>
          <p:cNvSpPr txBox="1">
            <a:spLocks/>
          </p:cNvSpPr>
          <p:nvPr/>
        </p:nvSpPr>
        <p:spPr>
          <a:xfrm rot="161729">
            <a:off x="998699" y="753254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dirty="0"/>
              <a:t>Budget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FF892-E44C-4663-93E8-FB4A69771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36"/>
          <a:stretch/>
        </p:blipFill>
        <p:spPr>
          <a:xfrm>
            <a:off x="1101438" y="1471612"/>
            <a:ext cx="1926792" cy="918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05792-571E-441A-9CBE-60A0D141B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72" y="1188746"/>
            <a:ext cx="4426528" cy="31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3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3" name="Google Shape;467;p42">
            <a:extLst>
              <a:ext uri="{FF2B5EF4-FFF2-40B4-BE49-F238E27FC236}">
                <a16:creationId xmlns:a16="http://schemas.microsoft.com/office/drawing/2014/main" id="{A74D7A75-3014-4F38-B456-8C25FA02A010}"/>
              </a:ext>
            </a:extLst>
          </p:cNvPr>
          <p:cNvSpPr txBox="1">
            <a:spLocks/>
          </p:cNvSpPr>
          <p:nvPr/>
        </p:nvSpPr>
        <p:spPr>
          <a:xfrm rot="161729">
            <a:off x="998699" y="753254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dirty="0"/>
              <a:t>Budget impact on rating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1B80D-4A5B-425E-805F-00F48A8A4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7"/>
          <a:stretch/>
        </p:blipFill>
        <p:spPr>
          <a:xfrm>
            <a:off x="2369129" y="1342544"/>
            <a:ext cx="4530435" cy="317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3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3" name="Google Shape;467;p42">
            <a:extLst>
              <a:ext uri="{FF2B5EF4-FFF2-40B4-BE49-F238E27FC236}">
                <a16:creationId xmlns:a16="http://schemas.microsoft.com/office/drawing/2014/main" id="{A74D7A75-3014-4F38-B456-8C25FA02A010}"/>
              </a:ext>
            </a:extLst>
          </p:cNvPr>
          <p:cNvSpPr txBox="1">
            <a:spLocks/>
          </p:cNvSpPr>
          <p:nvPr/>
        </p:nvSpPr>
        <p:spPr>
          <a:xfrm rot="161729">
            <a:off x="998699" y="753254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en-US" dirty="0"/>
              <a:t>Difference in 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0141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 rot="161729">
            <a:off x="998699" y="753254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information</a:t>
            </a:r>
            <a:endParaRPr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C5B13-623B-4158-B719-1C0347556706}"/>
              </a:ext>
            </a:extLst>
          </p:cNvPr>
          <p:cNvSpPr txBox="1"/>
          <p:nvPr/>
        </p:nvSpPr>
        <p:spPr>
          <a:xfrm>
            <a:off x="1059873" y="1548245"/>
            <a:ext cx="3054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Comic Books are a form of entertainment that emerged on the early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1930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’s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771D23-2932-48EE-BA1E-2B681DF6F8D3}"/>
              </a:ext>
            </a:extLst>
          </p:cNvPr>
          <p:cNvSpPr txBox="1"/>
          <p:nvPr/>
        </p:nvSpPr>
        <p:spPr>
          <a:xfrm>
            <a:off x="1059873" y="2502337"/>
            <a:ext cx="3054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first comic book company was Action Comic (later become DC comics)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877D46-A65C-4567-9381-4B66A2421E72}"/>
              </a:ext>
            </a:extLst>
          </p:cNvPr>
          <p:cNvSpPr txBox="1"/>
          <p:nvPr/>
        </p:nvSpPr>
        <p:spPr>
          <a:xfrm>
            <a:off x="1115291" y="3465228"/>
            <a:ext cx="3054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first comic book Hero created was Superman in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1938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877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 rot="161729">
            <a:off x="998699" y="753254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information (cont.)</a:t>
            </a:r>
            <a:endParaRPr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C5B13-623B-4158-B719-1C0347556706}"/>
              </a:ext>
            </a:extLst>
          </p:cNvPr>
          <p:cNvSpPr txBox="1"/>
          <p:nvPr/>
        </p:nvSpPr>
        <p:spPr>
          <a:xfrm>
            <a:off x="1059873" y="1548245"/>
            <a:ext cx="305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Only focusing on live action comic book movies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771D23-2932-48EE-BA1E-2B681DF6F8D3}"/>
              </a:ext>
            </a:extLst>
          </p:cNvPr>
          <p:cNvSpPr txBox="1"/>
          <p:nvPr/>
        </p:nvSpPr>
        <p:spPr>
          <a:xfrm>
            <a:off x="1059873" y="2502337"/>
            <a:ext cx="3054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At the time making this dataset there are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109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C.B movies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877D46-A65C-4567-9381-4B66A2421E72}"/>
              </a:ext>
            </a:extLst>
          </p:cNvPr>
          <p:cNvSpPr txBox="1"/>
          <p:nvPr/>
        </p:nvSpPr>
        <p:spPr>
          <a:xfrm>
            <a:off x="4336472" y="1563618"/>
            <a:ext cx="30549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company’s that own these movies have been categorized into three groups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DC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Marvel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</a:p>
          <a:p>
            <a:pPr marL="342900" lvl="1" indent="-342900">
              <a:buFont typeface="+mj-lt"/>
              <a:buAutoNum type="arabicPeriod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D88F4-1F1F-45BA-AE22-5C7A927C8F17}"/>
              </a:ext>
            </a:extLst>
          </p:cNvPr>
          <p:cNvSpPr txBox="1"/>
          <p:nvPr/>
        </p:nvSpPr>
        <p:spPr>
          <a:xfrm>
            <a:off x="4336471" y="3394889"/>
            <a:ext cx="3054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Other contains</a:t>
            </a:r>
          </a:p>
          <a:p>
            <a:pPr lvl="2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Dark Horse Comics</a:t>
            </a:r>
          </a:p>
          <a:p>
            <a:pPr lvl="2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Dynamite</a:t>
            </a:r>
          </a:p>
        </p:txBody>
      </p:sp>
    </p:spTree>
    <p:extLst>
      <p:ext uri="{BB962C8B-B14F-4D97-AF65-F5344CB8AC3E}">
        <p14:creationId xmlns:p14="http://schemas.microsoft.com/office/powerpoint/2010/main" val="298981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 rot="161729">
            <a:off x="998699" y="753254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Marvel Movies</a:t>
            </a:r>
            <a:endParaRPr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C5B13-623B-4158-B719-1C0347556706}"/>
              </a:ext>
            </a:extLst>
          </p:cNvPr>
          <p:cNvSpPr txBox="1"/>
          <p:nvPr/>
        </p:nvSpPr>
        <p:spPr>
          <a:xfrm>
            <a:off x="1059873" y="1548245"/>
            <a:ext cx="30549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There are currently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70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marvel movies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771D23-2932-48EE-BA1E-2B681DF6F8D3}"/>
              </a:ext>
            </a:extLst>
          </p:cNvPr>
          <p:cNvSpPr txBox="1"/>
          <p:nvPr/>
        </p:nvSpPr>
        <p:spPr>
          <a:xfrm>
            <a:off x="1059873" y="2310140"/>
            <a:ext cx="305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oldest was created in 1944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newest was created in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078A4-D922-47C0-93F4-8144F048B7EE}"/>
              </a:ext>
            </a:extLst>
          </p:cNvPr>
          <p:cNvSpPr txBox="1"/>
          <p:nvPr/>
        </p:nvSpPr>
        <p:spPr>
          <a:xfrm>
            <a:off x="1059873" y="3203618"/>
            <a:ext cx="3054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Marvels Average Budget is $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135,209,145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172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 rot="161729">
            <a:off x="998699" y="753254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DC Movies</a:t>
            </a:r>
            <a:endParaRPr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C5B13-623B-4158-B719-1C0347556706}"/>
              </a:ext>
            </a:extLst>
          </p:cNvPr>
          <p:cNvSpPr txBox="1"/>
          <p:nvPr/>
        </p:nvSpPr>
        <p:spPr>
          <a:xfrm>
            <a:off x="1059873" y="1548245"/>
            <a:ext cx="30549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There are currently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35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marvel movies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771D23-2932-48EE-BA1E-2B681DF6F8D3}"/>
              </a:ext>
            </a:extLst>
          </p:cNvPr>
          <p:cNvSpPr txBox="1"/>
          <p:nvPr/>
        </p:nvSpPr>
        <p:spPr>
          <a:xfrm>
            <a:off x="1059873" y="2310140"/>
            <a:ext cx="305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oldest was created in 1951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newest was created in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078A4-D922-47C0-93F4-8144F048B7EE}"/>
              </a:ext>
            </a:extLst>
          </p:cNvPr>
          <p:cNvSpPr txBox="1"/>
          <p:nvPr/>
        </p:nvSpPr>
        <p:spPr>
          <a:xfrm>
            <a:off x="1059873" y="3203618"/>
            <a:ext cx="30549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DC’s Average Budget is $112,690,080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$22,519,065 less then Marvel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35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 rot="161729">
            <a:off x="998699" y="753254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Movies</a:t>
            </a:r>
            <a:endParaRPr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C5B13-623B-4158-B719-1C0347556706}"/>
              </a:ext>
            </a:extLst>
          </p:cNvPr>
          <p:cNvSpPr txBox="1"/>
          <p:nvPr/>
        </p:nvSpPr>
        <p:spPr>
          <a:xfrm>
            <a:off x="1059873" y="1548245"/>
            <a:ext cx="30549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There are currently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movies not owned by DC or Marvel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771D23-2932-48EE-BA1E-2B681DF6F8D3}"/>
              </a:ext>
            </a:extLst>
          </p:cNvPr>
          <p:cNvSpPr txBox="1"/>
          <p:nvPr/>
        </p:nvSpPr>
        <p:spPr>
          <a:xfrm>
            <a:off x="1059873" y="2310140"/>
            <a:ext cx="31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oldest was created in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newest was created in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2019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078A4-D922-47C0-93F4-8144F048B7EE}"/>
              </a:ext>
            </a:extLst>
          </p:cNvPr>
          <p:cNvSpPr txBox="1"/>
          <p:nvPr/>
        </p:nvSpPr>
        <p:spPr>
          <a:xfrm>
            <a:off x="1059873" y="3203618"/>
            <a:ext cx="30549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3 out of the 4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Hellboy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Other Brands Average Budget 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$80250000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606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 rot="161729">
            <a:off x="998699" y="753254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Movies (IMDB rating)</a:t>
            </a:r>
            <a:endParaRPr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63D6D-2452-4E57-AE5C-B7C4FCB2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14" y="1678273"/>
            <a:ext cx="6622471" cy="26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 rot="161729">
            <a:off x="998699" y="753254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Movies (IMDB rating)</a:t>
            </a:r>
            <a:endParaRPr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1AC65-03BE-45BE-A34A-8D5C5D0A01BB}"/>
              </a:ext>
            </a:extLst>
          </p:cNvPr>
          <p:cNvSpPr txBox="1"/>
          <p:nvPr/>
        </p:nvSpPr>
        <p:spPr>
          <a:xfrm>
            <a:off x="1059873" y="1548245"/>
            <a:ext cx="30549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33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of the best movies are owned by Marvel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AB12D-3BCF-45C0-9D5D-80F2B54F13F5}"/>
              </a:ext>
            </a:extLst>
          </p:cNvPr>
          <p:cNvSpPr txBox="1"/>
          <p:nvPr/>
        </p:nvSpPr>
        <p:spPr>
          <a:xfrm>
            <a:off x="1149928" y="2573623"/>
            <a:ext cx="30549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12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of the best movies are owned by DC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25BB4-7692-4FA3-8637-2A19D48CE711}"/>
              </a:ext>
            </a:extLst>
          </p:cNvPr>
          <p:cNvSpPr txBox="1"/>
          <p:nvPr/>
        </p:nvSpPr>
        <p:spPr>
          <a:xfrm>
            <a:off x="1149927" y="3468973"/>
            <a:ext cx="30549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of the best movies are owned by Neither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FB407-90B5-4076-A6DE-85FA3FFF5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073" y="1379259"/>
            <a:ext cx="4356213" cy="30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2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 rot="161729">
            <a:off x="998699" y="753254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Movies (IMDB)</a:t>
            </a:r>
            <a:endParaRPr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C3CE7-8166-4298-BCC4-1A71823C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14" y="1678273"/>
            <a:ext cx="6855099" cy="27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88534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On-screen Show (16:9)</PresentationFormat>
  <Paragraphs>85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Aharoni</vt:lpstr>
      <vt:lpstr>Sniglet</vt:lpstr>
      <vt:lpstr>Abadi</vt:lpstr>
      <vt:lpstr>Bangers</vt:lpstr>
      <vt:lpstr>Arial</vt:lpstr>
      <vt:lpstr>Jachimo template</vt:lpstr>
      <vt:lpstr>Analyisis of Every Comic book movie</vt:lpstr>
      <vt:lpstr>Background information</vt:lpstr>
      <vt:lpstr>Background information (cont.)</vt:lpstr>
      <vt:lpstr>Marvel Movies</vt:lpstr>
      <vt:lpstr>DC Movies</vt:lpstr>
      <vt:lpstr>Other Movies</vt:lpstr>
      <vt:lpstr>Best Movies (IMDB rating)</vt:lpstr>
      <vt:lpstr>Best Movies (IMDB rating)</vt:lpstr>
      <vt:lpstr>Average Movies (IMDB)</vt:lpstr>
      <vt:lpstr>Average Movies (IMDB)</vt:lpstr>
      <vt:lpstr>Bad Movies (IMDB Rating)</vt:lpstr>
      <vt:lpstr>Bad Movies (IMDB Rating)</vt:lpstr>
      <vt:lpstr>Top 5 most expensive Movies</vt:lpstr>
      <vt:lpstr>most expensive Movie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Analyisis of Every Comic book movie</dc:title>
  <dc:creator>Sulman Moha</dc:creator>
  <cp:lastModifiedBy>Sulman Moha</cp:lastModifiedBy>
  <cp:revision>1</cp:revision>
  <dcterms:modified xsi:type="dcterms:W3CDTF">2022-04-26T20:29:47Z</dcterms:modified>
</cp:coreProperties>
</file>