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78" r:id="rId26"/>
    <p:sldId id="279" r:id="rId27"/>
    <p:sldId id="280" r:id="rId28"/>
    <p:sldId id="289" r:id="rId29"/>
    <p:sldId id="300" r:id="rId30"/>
    <p:sldId id="290" r:id="rId31"/>
    <p:sldId id="281" r:id="rId32"/>
    <p:sldId id="282" r:id="rId33"/>
    <p:sldId id="283" r:id="rId34"/>
    <p:sldId id="291" r:id="rId35"/>
    <p:sldId id="292" r:id="rId36"/>
    <p:sldId id="293" r:id="rId37"/>
    <p:sldId id="296" r:id="rId38"/>
    <p:sldId id="297" r:id="rId39"/>
    <p:sldId id="298" r:id="rId40"/>
    <p:sldId id="299" r:id="rId41"/>
    <p:sldId id="284" r:id="rId42"/>
    <p:sldId id="285" r:id="rId43"/>
    <p:sldId id="286" r:id="rId44"/>
    <p:sldId id="287" r:id="rId45"/>
    <p:sldId id="28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i" userId="7316d7235a26dc20" providerId="LiveId" clId="{46622C8E-9655-4E59-BF75-10FE5B54A533}"/>
    <pc:docChg chg="modSld">
      <pc:chgData name="Ahmed Ali" userId="7316d7235a26dc20" providerId="LiveId" clId="{46622C8E-9655-4E59-BF75-10FE5B54A533}" dt="2024-11-25T17:12:34.738" v="12" actId="14100"/>
      <pc:docMkLst>
        <pc:docMk/>
      </pc:docMkLst>
      <pc:sldChg chg="modSp mod">
        <pc:chgData name="Ahmed Ali" userId="7316d7235a26dc20" providerId="LiveId" clId="{46622C8E-9655-4E59-BF75-10FE5B54A533}" dt="2024-11-25T17:10:52.533" v="0" actId="1076"/>
        <pc:sldMkLst>
          <pc:docMk/>
          <pc:sldMk cId="0" sldId="260"/>
        </pc:sldMkLst>
        <pc:spChg chg="mod">
          <ac:chgData name="Ahmed Ali" userId="7316d7235a26dc20" providerId="LiveId" clId="{46622C8E-9655-4E59-BF75-10FE5B54A533}" dt="2024-11-25T17:10:52.533" v="0" actId="1076"/>
          <ac:spMkLst>
            <pc:docMk/>
            <pc:sldMk cId="0" sldId="260"/>
            <ac:spMk id="234" creationId="{00000000-0000-0000-0000-000000000000}"/>
          </ac:spMkLst>
        </pc:spChg>
      </pc:sldChg>
      <pc:sldChg chg="modSp mod">
        <pc:chgData name="Ahmed Ali" userId="7316d7235a26dc20" providerId="LiveId" clId="{46622C8E-9655-4E59-BF75-10FE5B54A533}" dt="2024-11-25T17:11:05.156" v="2" actId="1036"/>
        <pc:sldMkLst>
          <pc:docMk/>
          <pc:sldMk cId="0" sldId="261"/>
        </pc:sldMkLst>
        <pc:spChg chg="mod">
          <ac:chgData name="Ahmed Ali" userId="7316d7235a26dc20" providerId="LiveId" clId="{46622C8E-9655-4E59-BF75-10FE5B54A533}" dt="2024-11-25T17:11:01.322" v="1" actId="1076"/>
          <ac:spMkLst>
            <pc:docMk/>
            <pc:sldMk cId="0" sldId="261"/>
            <ac:spMk id="238" creationId="{00000000-0000-0000-0000-000000000000}"/>
          </ac:spMkLst>
        </pc:spChg>
        <pc:spChg chg="mod">
          <ac:chgData name="Ahmed Ali" userId="7316d7235a26dc20" providerId="LiveId" clId="{46622C8E-9655-4E59-BF75-10FE5B54A533}" dt="2024-11-25T17:11:05.156" v="2" actId="1036"/>
          <ac:spMkLst>
            <pc:docMk/>
            <pc:sldMk cId="0" sldId="261"/>
            <ac:spMk id="239" creationId="{00000000-0000-0000-0000-000000000000}"/>
          </ac:spMkLst>
        </pc:spChg>
      </pc:sldChg>
      <pc:sldChg chg="modSp mod">
        <pc:chgData name="Ahmed Ali" userId="7316d7235a26dc20" providerId="LiveId" clId="{46622C8E-9655-4E59-BF75-10FE5B54A533}" dt="2024-11-25T17:11:27.490" v="4" actId="1076"/>
        <pc:sldMkLst>
          <pc:docMk/>
          <pc:sldMk cId="0" sldId="262"/>
        </pc:sldMkLst>
        <pc:spChg chg="mod">
          <ac:chgData name="Ahmed Ali" userId="7316d7235a26dc20" providerId="LiveId" clId="{46622C8E-9655-4E59-BF75-10FE5B54A533}" dt="2024-11-25T17:11:27.490" v="4" actId="1076"/>
          <ac:spMkLst>
            <pc:docMk/>
            <pc:sldMk cId="0" sldId="262"/>
            <ac:spMk id="242" creationId="{00000000-0000-0000-0000-000000000000}"/>
          </ac:spMkLst>
        </pc:spChg>
      </pc:sldChg>
      <pc:sldChg chg="modSp mod">
        <pc:chgData name="Ahmed Ali" userId="7316d7235a26dc20" providerId="LiveId" clId="{46622C8E-9655-4E59-BF75-10FE5B54A533}" dt="2024-11-25T17:11:48.120" v="7" actId="1036"/>
        <pc:sldMkLst>
          <pc:docMk/>
          <pc:sldMk cId="0" sldId="263"/>
        </pc:sldMkLst>
        <pc:spChg chg="mod">
          <ac:chgData name="Ahmed Ali" userId="7316d7235a26dc20" providerId="LiveId" clId="{46622C8E-9655-4E59-BF75-10FE5B54A533}" dt="2024-11-25T17:11:41.060" v="6" actId="1076"/>
          <ac:spMkLst>
            <pc:docMk/>
            <pc:sldMk cId="0" sldId="263"/>
            <ac:spMk id="244" creationId="{00000000-0000-0000-0000-000000000000}"/>
          </ac:spMkLst>
        </pc:spChg>
        <pc:picChg chg="mod">
          <ac:chgData name="Ahmed Ali" userId="7316d7235a26dc20" providerId="LiveId" clId="{46622C8E-9655-4E59-BF75-10FE5B54A533}" dt="2024-11-25T17:11:48.120" v="7" actId="1036"/>
          <ac:picMkLst>
            <pc:docMk/>
            <pc:sldMk cId="0" sldId="263"/>
            <ac:picMk id="247" creationId="{00000000-0000-0000-0000-000000000000}"/>
          </ac:picMkLst>
        </pc:picChg>
      </pc:sldChg>
      <pc:sldChg chg="modSp mod">
        <pc:chgData name="Ahmed Ali" userId="7316d7235a26dc20" providerId="LiveId" clId="{46622C8E-9655-4E59-BF75-10FE5B54A533}" dt="2024-11-25T17:12:10.484" v="10" actId="1035"/>
        <pc:sldMkLst>
          <pc:docMk/>
          <pc:sldMk cId="0" sldId="276"/>
        </pc:sldMkLst>
        <pc:spChg chg="mod">
          <ac:chgData name="Ahmed Ali" userId="7316d7235a26dc20" providerId="LiveId" clId="{46622C8E-9655-4E59-BF75-10FE5B54A533}" dt="2024-11-25T17:12:10.484" v="10" actId="1035"/>
          <ac:spMkLst>
            <pc:docMk/>
            <pc:sldMk cId="0" sldId="276"/>
            <ac:spMk id="296" creationId="{00000000-0000-0000-0000-000000000000}"/>
          </ac:spMkLst>
        </pc:spChg>
      </pc:sldChg>
      <pc:sldChg chg="modSp mod">
        <pc:chgData name="Ahmed Ali" userId="7316d7235a26dc20" providerId="LiveId" clId="{46622C8E-9655-4E59-BF75-10FE5B54A533}" dt="2024-11-25T17:12:23.606" v="11" actId="14100"/>
        <pc:sldMkLst>
          <pc:docMk/>
          <pc:sldMk cId="0" sldId="278"/>
        </pc:sldMkLst>
        <pc:spChg chg="mod">
          <ac:chgData name="Ahmed Ali" userId="7316d7235a26dc20" providerId="LiveId" clId="{46622C8E-9655-4E59-BF75-10FE5B54A533}" dt="2024-11-25T17:12:23.606" v="11" actId="14100"/>
          <ac:spMkLst>
            <pc:docMk/>
            <pc:sldMk cId="0" sldId="278"/>
            <ac:spMk id="306" creationId="{00000000-0000-0000-0000-000000000000}"/>
          </ac:spMkLst>
        </pc:spChg>
      </pc:sldChg>
      <pc:sldChg chg="modSp mod">
        <pc:chgData name="Ahmed Ali" userId="7316d7235a26dc20" providerId="LiveId" clId="{46622C8E-9655-4E59-BF75-10FE5B54A533}" dt="2024-11-25T17:12:34.738" v="12" actId="14100"/>
        <pc:sldMkLst>
          <pc:docMk/>
          <pc:sldMk cId="0" sldId="280"/>
        </pc:sldMkLst>
        <pc:spChg chg="mod">
          <ac:chgData name="Ahmed Ali" userId="7316d7235a26dc20" providerId="LiveId" clId="{46622C8E-9655-4E59-BF75-10FE5B54A533}" dt="2024-11-25T17:12:34.738" v="12" actId="14100"/>
          <ac:spMkLst>
            <pc:docMk/>
            <pc:sldMk cId="0" sldId="280"/>
            <ac:spMk id="3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6806825-1E33-4CD0-A2F7-205654CD628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0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73C54C-6AB4-4EC2-A834-81A25D129977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86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8DB34D-502B-49DA-812F-A9F7B8D056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77166C-11BD-4586-B5FD-DC8893DE9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668DD8-739E-48DC-95D9-90579607FCC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0480DF-0E42-4EA2-8D0B-E8D22EA0966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9E9851-0955-45A6-98F3-209053A049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0C7F30-4AFE-41FD-AF99-3852F9A34E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D684ED-10E2-4527-B30B-0A20F3DEC7B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E99501-DAD0-4BD4-8362-508BA677A3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26A559-D571-4F5A-A26C-7854B617A1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605196-336B-4D4E-AF4E-282E21D989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6703E7-833C-42A0-9422-EE951B83AD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220E6E-0810-4B3B-B726-726F64CEA7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F50D8E-2FF2-4393-88A9-CAC573AB7B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2C95B5-ABF0-47F2-8513-4D237F2EAB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225B65-DADE-4072-9097-9ACF1C1786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7375DD-0122-4CC9-9EB8-4758C675711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DA0054-EEB0-42A8-8A65-50F188CA0A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D12395-0A88-4590-9E3C-985AB346C4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72565F-DE55-43A5-A5D6-AD28C56798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FC39C99-C7DF-444B-BA03-AD4EA65415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ED27CD-9768-41CA-BD1E-2D363735BF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1FD443A-72AA-48AF-928A-46AEC9DFC2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0F4840-ECED-448D-A4BA-A6C5C16768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131D4A-D18D-491E-9CEF-30F20BD8EA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B66A37-0176-45B5-8BE5-BD95A07F58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2956BBC-4B44-4913-B211-B97BEA45C07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933C5B-BDDF-4131-80E4-3844AC74A7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34CCCEA-CD1B-4E56-92D6-0029A769B4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BA738B-BED1-4E77-ACD7-03B110AC0B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9D32E5-06BE-45AF-8388-6F49CE1F6F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9A129F-6558-4B0E-AF7E-2402745632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7E30D2C-F34F-451D-9B85-0D4183883D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D62CE86-0375-4959-A74E-B711378B9B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823A0D-F026-45AB-B5D1-E1B2FA96FF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0DBE647-535E-4A44-9A0D-73E6DBDBC3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C86D8A-6EAD-4E7C-BDB9-9ECE6A63B1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7459E6-4690-43D1-B003-5F05048F45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612A8EC-97C1-428B-A5AA-93DC5A20B5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B8B22FD-3E08-41FD-BFD7-69A68C4CD6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13871F6-3F05-4BAD-8E0C-D8368B2871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4EAF22A-737E-49A9-96D3-4AA6B1A7F9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E2FD48-183B-484C-BFD8-4BC9C44D136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BD36BB5-669F-4846-9C00-BD0FE4DA4B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8086352-F980-4703-AC08-6FCE49302E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CFE4A8-1F50-4A25-B794-43AD060769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BBB5615-72AD-49D3-961D-F48F47300A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1F15C2D-04BC-4217-8D7A-0792CEACAA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1D99C29-A9B2-4692-8523-C3351F8E48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BCFFB34-8668-49A3-890F-F7B324B132E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B4D26BE-36E7-4BDC-A200-7A531F825E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53E027A-789A-4880-A9B8-D5805B8FBF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BE1566E-4055-407B-85CD-FB56AEB24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7492E3A-6EAD-41CD-A8F3-CE3E250236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5E8FD56-CC87-4CE1-8728-D02C15B2EB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A7EC860-636F-4774-8CD8-A3A144C878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336189-B5F4-43B2-AF54-A46112DD0F1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CA415AB-3789-4597-A4E7-CE137952DF9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C1B2F-9410-4DE2-BE6E-40E340947B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18FE10-8CC5-4D72-8A75-A1222D23FD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077F02-3123-4C2D-A14F-CE2CFA07B9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13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A7A1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Google Shape;22;p15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A5A5A5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AEF5CDED-E69F-44C3-840B-AFEE85D8CE53}" type="slidenum">
              <a:rPr lang="en-US" sz="3600" b="0" strike="noStrike" spc="-1">
                <a:solidFill>
                  <a:srgbClr val="A5A5A5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12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86589773-3C90-4B79-A770-0ED176BF3AB0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4;p12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ftr" idx="7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 idx="8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D1F0A3B9-FFA9-4935-9AB7-8C533D5B6BD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9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4;p12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ftr" idx="10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sldNum" idx="1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BCEA7083-C2D5-4B79-9A01-12995971D53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2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4;p12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ftr" idx="13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sldNum" idx="1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B8AF3A7C-E7CF-47A0-AFF0-47B694AED98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5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800549" y="844920"/>
            <a:ext cx="9417600" cy="285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GB" sz="6600" b="0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Brain Imaging Analysis and Reporting System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  </a:t>
            </a:r>
            <a:br>
              <a:rPr sz="1200" dirty="0"/>
            </a:br>
            <a:br>
              <a:rPr sz="1200" dirty="0"/>
            </a:b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		       </a:t>
            </a:r>
            <a:r>
              <a:rPr lang="en-GB" sz="1600" b="0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(Image based brain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entury Schoolbook"/>
                <a:ea typeface="Century Schoolbook"/>
              </a:rPr>
              <a:t>tumor</a:t>
            </a:r>
            <a:r>
              <a:rPr lang="en-GB" sz="1600" b="0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 detection using deep learning 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780600" y="4800600"/>
            <a:ext cx="5315400" cy="169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 lnSpcReduction="20000"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Group Members:</a:t>
            </a: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BFBFBF"/>
              </a:solidFill>
              <a:latin typeface="Century Schoolbook"/>
              <a:ea typeface="Century Schoolbook"/>
            </a:endParaRP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Nazim Sulman (20P-0639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Haris Ali (20P-0142)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Abdul </a:t>
            </a:r>
            <a:r>
              <a:rPr lang="en-US" sz="2200" b="0" strike="noStrike" spc="-1" dirty="0" err="1">
                <a:solidFill>
                  <a:srgbClr val="BFBFBF"/>
                </a:solidFill>
                <a:latin typeface="Century Schoolbook"/>
                <a:ea typeface="Century Schoolbook"/>
              </a:rPr>
              <a:t>Mohaiman</a:t>
            </a: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 (20P-0580)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19" name="Google Shape;108;p1"/>
          <p:cNvSpPr/>
          <p:nvPr/>
        </p:nvSpPr>
        <p:spPr>
          <a:xfrm>
            <a:off x="6792120" y="4800600"/>
            <a:ext cx="4866480" cy="16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Project Supervisor</a:t>
            </a:r>
            <a:endParaRPr lang="en-US" sz="2200" b="0" strike="noStrike" spc="-1" dirty="0">
              <a:latin typeface="Arial"/>
            </a:endParaRPr>
          </a:p>
          <a:p>
            <a:pPr algn="r"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BFBFBF"/>
                </a:solidFill>
                <a:latin typeface="Century Schoolbook"/>
                <a:ea typeface="Century Schoolbook"/>
              </a:rPr>
              <a:t>Dr. Hafeez Anwar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20" name="Google Shape;109;p1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596520" y="109080"/>
            <a:ext cx="1471680" cy="147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70520" cy="1324440"/>
          </a:xfrm>
          <a:prstGeom prst="rect">
            <a:avLst/>
          </a:prstGeom>
          <a:solidFill>
            <a:srgbClr val="000000"/>
          </a:solidFill>
          <a:ln w="25560">
            <a:solidFill>
              <a:srgbClr val="6F6F74"/>
            </a:solidFill>
            <a:round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000" b="1" strike="noStrike" spc="-1">
                <a:solidFill>
                  <a:srgbClr val="FFFFFF"/>
                </a:solidFill>
                <a:latin typeface="Arial"/>
                <a:ea typeface="Century Schoolbook"/>
              </a:rPr>
              <a:t> </a:t>
            </a: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Century Schoolbook"/>
              </a:rPr>
              <a:t>Flow Diagram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2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22B278AA-6167-4435-A4C2-0FB34B6F2800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54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Placeholder 6" descr="flow chart"/>
          <p:cNvPicPr/>
          <p:nvPr/>
        </p:nvPicPr>
        <p:blipFill>
          <a:blip r:embed="rId3"/>
          <a:stretch/>
        </p:blipFill>
        <p:spPr>
          <a:xfrm>
            <a:off x="551160" y="2637000"/>
            <a:ext cx="10137600" cy="284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324440"/>
          </a:xfrm>
          <a:prstGeom prst="rect">
            <a:avLst/>
          </a:prstGeom>
          <a:solidFill>
            <a:srgbClr val="000000"/>
          </a:solidFill>
          <a:ln w="25560">
            <a:solidFill>
              <a:srgbClr val="6F6F74"/>
            </a:solidFill>
            <a:round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000" b="1" strike="noStrike" spc="-1">
                <a:solidFill>
                  <a:srgbClr val="FFFFFF"/>
                </a:solidFill>
                <a:latin typeface="Arial"/>
                <a:ea typeface="Century Schoolbook"/>
              </a:rPr>
              <a:t> </a:t>
            </a: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Century Schoolbook"/>
              </a:rPr>
              <a:t>Block Diagram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26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9D924AC6-9612-4E4E-B534-7CBD04D540D9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58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857236" y="120126"/>
            <a:ext cx="1415880" cy="118044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3" descr="Block  Diagram"/>
          <p:cNvPicPr/>
          <p:nvPr/>
        </p:nvPicPr>
        <p:blipFill>
          <a:blip r:embed="rId3"/>
          <a:stretch/>
        </p:blipFill>
        <p:spPr>
          <a:xfrm>
            <a:off x="623520" y="2709000"/>
            <a:ext cx="9659520" cy="189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560" y="0"/>
            <a:ext cx="11290320" cy="1800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Scope of the project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261800" y="2172240"/>
            <a:ext cx="8594640" cy="400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This project will greatly impact the medical field by introducing advanced techniques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such as deep learning algorithm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for image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based brain tumor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detection.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It aims to simplify decision-making for doctors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for the treatment of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patients.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6E186E7A-5516-409A-A14F-082A0E7B60D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63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188640"/>
            <a:ext cx="1471680" cy="147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291400" cy="1531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Goals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261800" y="2355120"/>
            <a:ext cx="8594640" cy="382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Develop a user-friendly software to facilitate easier tumor detection f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or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doctors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aiding in decision-making by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precisely identifying abnormalities in brain images and pinpointing the location of tumors.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8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6BD8B8FA-F73F-4C94-87FB-850E33B62D6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67" name="Google Shape;166;p7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188640"/>
            <a:ext cx="1343880" cy="134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2496240"/>
            <a:ext cx="11268720" cy="15022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1" strike="noStrike" spc="-1">
                <a:solidFill>
                  <a:srgbClr val="FFFFFF"/>
                </a:solidFill>
                <a:latin typeface="Century Schoolbook"/>
                <a:ea typeface="Century Schoolbook"/>
              </a:rPr>
              <a:t>Dataset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269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291400" cy="1531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Dataset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261800" y="2355120"/>
            <a:ext cx="8594640" cy="382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Dataset is sourced from Kaggle and from hospitals which were easy to share there patient data.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set contain scans of three types of  Brain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tumor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Glioma,. Pituitary and Meningioma 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Dataset contain approximately </a:t>
            </a:r>
            <a:r>
              <a:rPr lang="en-GB" sz="2000" spc="-1" dirty="0">
                <a:solidFill>
                  <a:srgbClr val="000000"/>
                </a:solidFill>
                <a:latin typeface="Arial"/>
                <a:ea typeface="Arial"/>
              </a:rPr>
              <a:t>4500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+ MRI scans for testing and training of CNN model for detection of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  <a:ea typeface="Arial"/>
              </a:rPr>
              <a:t>Tumor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9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E69B7A4C-D330-4AB2-BFA8-91312019A531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73" name="Google Shape;166;p7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188640"/>
            <a:ext cx="1343880" cy="134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291400" cy="1531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Dataset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261800" y="2355120"/>
            <a:ext cx="8594640" cy="382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30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6C18B68A-043F-42F2-9247-43F0875B9EBB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77" name="Google Shape;166;p7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188640"/>
            <a:ext cx="1343880" cy="1343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8" name="Table 1"/>
          <p:cNvGraphicFramePr/>
          <p:nvPr>
            <p:extLst>
              <p:ext uri="{D42A27DB-BD31-4B8C-83A1-F6EECF244321}">
                <p14:modId xmlns:p14="http://schemas.microsoft.com/office/powerpoint/2010/main" val="4174293902"/>
              </p:ext>
            </p:extLst>
          </p:nvPr>
        </p:nvGraphicFramePr>
        <p:xfrm>
          <a:off x="1810079" y="1999365"/>
          <a:ext cx="7494342" cy="3823921"/>
        </p:xfrm>
        <a:graphic>
          <a:graphicData uri="http://schemas.openxmlformats.org/drawingml/2006/table">
            <a:tbl>
              <a:tblPr/>
              <a:tblGrid>
                <a:gridCol w="3747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1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sng" strike="noStrike" spc="-1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Images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GLIOMA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911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MENINGIOMA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PITUITARY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1240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No-Tumor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0" y="2496240"/>
            <a:ext cx="11268720" cy="15022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1" strike="noStrike" spc="-1">
                <a:solidFill>
                  <a:srgbClr val="FFFFFF"/>
                </a:solidFill>
                <a:latin typeface="Century Schoolbook"/>
                <a:ea typeface="Century Schoolbook"/>
              </a:rPr>
              <a:t>UI/UX 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280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291400" cy="1065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Home Page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3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A527B404-2797-4D8B-9098-06672CFC30E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84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272600" y="11700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Placeholder 1" descr="HOME"/>
          <p:cNvPicPr/>
          <p:nvPr/>
        </p:nvPicPr>
        <p:blipFill>
          <a:blip r:embed="rId3"/>
          <a:stretch/>
        </p:blipFill>
        <p:spPr>
          <a:xfrm>
            <a:off x="587880" y="1268640"/>
            <a:ext cx="10105200" cy="527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21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About Page: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3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1C4B041-8B68-487E-B57D-DE2582DAD087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99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272600" y="11700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Placeholder 1" descr="ABOUT PAGE"/>
          <p:cNvPicPr/>
          <p:nvPr/>
        </p:nvPicPr>
        <p:blipFill>
          <a:blip r:embed="rId3"/>
          <a:srcRect l="729"/>
          <a:stretch/>
        </p:blipFill>
        <p:spPr>
          <a:xfrm>
            <a:off x="622440" y="1268640"/>
            <a:ext cx="9903960" cy="528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-24120" y="720"/>
            <a:ext cx="11315520" cy="1391760"/>
          </a:xfrm>
          <a:prstGeom prst="rect">
            <a:avLst/>
          </a:prstGeom>
          <a:solidFill>
            <a:srgbClr val="000000"/>
          </a:solidFill>
          <a:ln w="25560">
            <a:solidFill>
              <a:srgbClr val="6F6F74"/>
            </a:solidFill>
            <a:round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261800" y="2124000"/>
            <a:ext cx="8594640" cy="405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320040">
              <a:lnSpc>
                <a:spcPct val="95000"/>
              </a:lnSpc>
              <a:spcBef>
                <a:spcPts val="1400"/>
              </a:spcBef>
              <a:buClr>
                <a:srgbClr val="6F6F74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Deep Learning </a:t>
            </a:r>
            <a:r>
              <a:rPr lang="en-US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with </a:t>
            </a:r>
            <a:r>
              <a:rPr lang="en-GB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MRI </a:t>
            </a:r>
            <a:r>
              <a:rPr lang="en-US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Imaging</a:t>
            </a:r>
            <a:r>
              <a:rPr lang="en-GB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457200" indent="-320040">
              <a:lnSpc>
                <a:spcPct val="95000"/>
              </a:lnSpc>
              <a:spcBef>
                <a:spcPts val="1400"/>
              </a:spcBef>
              <a:buClr>
                <a:srgbClr val="6F6F74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  <a:ea typeface="Century Schoolbook"/>
              </a:rPr>
              <a:t>Methodology Overview: </a:t>
            </a:r>
            <a:endParaRPr lang="en-US" sz="1800" b="0" strike="noStrike" spc="-1"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300"/>
              </a:spcBef>
              <a:buClr>
                <a:srgbClr val="6F6F74"/>
              </a:buClr>
              <a:buFont typeface="Noto Sans Symbols"/>
              <a:buChar char="●"/>
            </a:pPr>
            <a:r>
              <a:rPr lang="en-GB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   D</a:t>
            </a:r>
            <a:r>
              <a:rPr lang="en-US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ataset acquisition</a:t>
            </a:r>
            <a:endParaRPr lang="en-US" sz="1800" b="0" strike="noStrike" spc="-1"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300"/>
              </a:spcBef>
              <a:buClr>
                <a:srgbClr val="6F6F74"/>
              </a:buClr>
              <a:buFont typeface="Noto Sans Symbols"/>
              <a:buChar char="●"/>
            </a:pPr>
            <a:r>
              <a:rPr lang="en-GB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   P</a:t>
            </a:r>
            <a:r>
              <a:rPr lang="en-US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reprocessing MRI scans </a:t>
            </a:r>
            <a:endParaRPr lang="en-US" sz="1800" b="0" strike="noStrike" spc="-1"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300"/>
              </a:spcBef>
              <a:buClr>
                <a:srgbClr val="6F6F74"/>
              </a:buClr>
              <a:buFont typeface="Noto Sans Symbols"/>
              <a:buChar char="●"/>
            </a:pPr>
            <a:r>
              <a:rPr lang="en-GB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   T</a:t>
            </a:r>
            <a:r>
              <a:rPr lang="en-US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raining </a:t>
            </a:r>
            <a:r>
              <a:rPr lang="en-GB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Deep learning </a:t>
            </a:r>
            <a:r>
              <a:rPr lang="en-US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 models</a:t>
            </a:r>
            <a:endParaRPr lang="en-US" sz="1800" b="0" strike="noStrike" spc="-1"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300"/>
              </a:spcBef>
              <a:buClr>
                <a:srgbClr val="6F6F74"/>
              </a:buClr>
              <a:buFont typeface="Noto Sans Symbols"/>
              <a:buChar char="●"/>
            </a:pPr>
            <a:r>
              <a:rPr lang="en-GB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   A</a:t>
            </a:r>
            <a:r>
              <a:rPr lang="en-US" sz="1800" b="0" strike="noStrike" spc="-1">
                <a:solidFill>
                  <a:srgbClr val="262626"/>
                </a:solidFill>
                <a:latin typeface="Century Schoolbook"/>
                <a:ea typeface="Century Schoolbook"/>
              </a:rPr>
              <a:t>chieve brain tumor detection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buNone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223" name="Google Shape;116;p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96600" y="44280"/>
            <a:ext cx="1471680" cy="134928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3"/>
          <p:cNvSpPr>
            <a:spLocks noGrp="1"/>
          </p:cNvSpPr>
          <p:nvPr>
            <p:ph type="sldNum" idx="19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ADC5A50C-0DB6-4F51-AECE-AD172888500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25" name="Picture Placeholder 11" descr="brain"/>
          <p:cNvPicPr/>
          <p:nvPr/>
        </p:nvPicPr>
        <p:blipFill>
          <a:blip r:embed="rId3"/>
          <a:stretch/>
        </p:blipFill>
        <p:spPr>
          <a:xfrm>
            <a:off x="6240240" y="2124000"/>
            <a:ext cx="4133160" cy="237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21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Contact Page: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35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ED7E36F8-144C-4081-9C65-B0EC1CE5E6B0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04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272600" y="11700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1" descr="CONTACT PAGE"/>
          <p:cNvPicPr/>
          <p:nvPr/>
        </p:nvPicPr>
        <p:blipFill>
          <a:blip r:embed="rId3"/>
          <a:stretch/>
        </p:blipFill>
        <p:spPr>
          <a:xfrm>
            <a:off x="407160" y="1340640"/>
            <a:ext cx="10457640" cy="523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0" y="2496240"/>
            <a:ext cx="11309684" cy="15022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1" strike="noStrike" spc="-1">
                <a:solidFill>
                  <a:srgbClr val="FFFFFF"/>
                </a:solidFill>
                <a:latin typeface="Century Schoolbook"/>
                <a:ea typeface="Century Schoolbook"/>
              </a:rPr>
              <a:t>Web Prototype 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307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Num" idx="36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9717E9C0-D873-4549-A958-4387375996E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22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FF68-2DDC-CAB4-586E-A4C27742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513347"/>
            <a:ext cx="10956758" cy="60478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0" y="2496240"/>
            <a:ext cx="11325726" cy="15022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1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Model</a:t>
            </a:r>
            <a:r>
              <a:rPr lang="en-GB" sz="6000" b="1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 Information and </a:t>
            </a:r>
            <a:r>
              <a:rPr lang="en-GB" sz="6000" b="1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Results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311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2689-0B1E-938B-B558-4642C8251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870DDE4C-AE2F-9DFA-F7A4-2B39F791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-33661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16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System Block Diagram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9D49BB1E-1729-E962-B4ED-215C849FF1D9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575795" y="-992476"/>
            <a:ext cx="4350600" cy="999423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94A8797C-0D26-F9E8-8322-524C1A3AFA7E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28C19A62-FD2F-C814-0883-0119F792B5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DA7DA-1514-711B-5209-83B7411E8F09}"/>
              </a:ext>
            </a:extLst>
          </p:cNvPr>
          <p:cNvSpPr txBox="1"/>
          <p:nvPr/>
        </p:nvSpPr>
        <p:spPr>
          <a:xfrm>
            <a:off x="1234980" y="2598003"/>
            <a:ext cx="9235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F85E8-DA0F-4AB6-BADC-88238AD4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75" y="2470485"/>
            <a:ext cx="9245250" cy="32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D82EC-4DE9-3C2F-0979-DFDD8D57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00BF701C-86FB-E04A-7717-4112B91D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-33661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16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Classification and Detection Model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C10C44A0-4AC2-0C8F-097C-2375C6925898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35700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188E193D-3B3B-37D1-4214-B5FA071E213F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A8FAABAB-674F-7F56-EB49-AC44C5732F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5CCDF-B5B6-8A10-323B-28E000278F71}"/>
              </a:ext>
            </a:extLst>
          </p:cNvPr>
          <p:cNvSpPr txBox="1"/>
          <p:nvPr/>
        </p:nvSpPr>
        <p:spPr>
          <a:xfrm>
            <a:off x="1234980" y="2598003"/>
            <a:ext cx="923519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Classification Model:</a:t>
            </a:r>
          </a:p>
          <a:p>
            <a:r>
              <a:rPr lang="en-US" sz="2400" b="1" dirty="0"/>
              <a:t>      </a:t>
            </a:r>
            <a:r>
              <a:rPr lang="en-US" sz="2000" dirty="0"/>
              <a:t>We are using VGG16 as the primary model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sz="2000" b="1" dirty="0"/>
              <a:t>Detection Model:</a:t>
            </a:r>
          </a:p>
          <a:p>
            <a:r>
              <a:rPr lang="en-US" sz="2000" b="1" dirty="0"/>
              <a:t>       </a:t>
            </a:r>
            <a:r>
              <a:rPr lang="en-US" sz="2000" dirty="0"/>
              <a:t>For tumor detection and bounding box generation, we are using YOLOv8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07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1E9D3-8772-BE6C-1AA1-DD134C02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DD569B59-AF59-FF3A-49EA-E2901D93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-33661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16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Classification Model Architecture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A0003871-C765-5849-55D5-5BBB8A033AAB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467483" y="-644335"/>
            <a:ext cx="4770184" cy="92351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664329C2-67DA-020B-B27E-C01C2DE4D5E2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750576BF-A86C-7E3B-1E4B-4C79808489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3421A-1EB1-4BF1-DC73-676D5DD37E01}"/>
              </a:ext>
            </a:extLst>
          </p:cNvPr>
          <p:cNvSpPr txBox="1"/>
          <p:nvPr/>
        </p:nvSpPr>
        <p:spPr>
          <a:xfrm>
            <a:off x="1029545" y="1891293"/>
            <a:ext cx="92351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VGG16 is known for its simplicity and depth, consisting of 16 layers 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Layer: </a:t>
            </a:r>
            <a:r>
              <a:rPr lang="en-US" sz="2000" dirty="0"/>
              <a:t>224x224 RGB image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Convolutional Layers:</a:t>
            </a:r>
            <a:r>
              <a:rPr lang="en-US" sz="2000" dirty="0"/>
              <a:t>13 convolutional layers with filters of size 3x3, stride 1, and padding 1.Filter depths increase progressively from 64 to 512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Max-Pooling Layers: </a:t>
            </a:r>
            <a:r>
              <a:rPr lang="en-US" sz="2000" dirty="0"/>
              <a:t>After every 2 convolutional layers, a 2x2 max-pooling layer is applied.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Fully Connected Layers : </a:t>
            </a:r>
            <a:r>
              <a:rPr lang="en-US" sz="2000" dirty="0"/>
              <a:t>Two dense layers with 4096 neurons each. One dense layer with 1000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Output Layer: </a:t>
            </a:r>
            <a:r>
              <a:rPr lang="en-US" sz="2000" dirty="0"/>
              <a:t>Soft max activation for class probabilities. .</a:t>
            </a:r>
          </a:p>
        </p:txBody>
      </p:sp>
    </p:spTree>
    <p:extLst>
      <p:ext uri="{BB962C8B-B14F-4D97-AF65-F5344CB8AC3E}">
        <p14:creationId xmlns:p14="http://schemas.microsoft.com/office/powerpoint/2010/main" val="130787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Classification Confusion Matrix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 rot="5400000">
            <a:off x="335700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27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EFE61-8991-BB79-0B1C-9E670DBF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82" y="1567935"/>
            <a:ext cx="7726436" cy="51942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Classification  Accuracy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38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44691D0-913F-484F-A1EF-33486E2D4F28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28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20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21" name="Table 3"/>
          <p:cNvGraphicFramePr/>
          <p:nvPr>
            <p:extLst>
              <p:ext uri="{D42A27DB-BD31-4B8C-83A1-F6EECF244321}">
                <p14:modId xmlns:p14="http://schemas.microsoft.com/office/powerpoint/2010/main" val="3049998045"/>
              </p:ext>
            </p:extLst>
          </p:nvPr>
        </p:nvGraphicFramePr>
        <p:xfrm>
          <a:off x="481264" y="2133600"/>
          <a:ext cx="10392716" cy="3128211"/>
        </p:xfrm>
        <a:graphic>
          <a:graphicData uri="http://schemas.openxmlformats.org/drawingml/2006/table">
            <a:tbl>
              <a:tblPr/>
              <a:tblGrid>
                <a:gridCol w="207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GLIOMA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MENINGIOMA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PITUITARY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No-Tumor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latin typeface="Arial"/>
                        </a:rPr>
                        <a:t>Precision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0.94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0.88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0.94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1.00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Recall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0.94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0.83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1.00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1.00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F1-score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0.89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0.90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0.97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1.00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latin typeface="Arial"/>
                        </a:rPr>
                        <a:t>Support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19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17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16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Accuracy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39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050B31DA-0534-438E-9F52-D178B6D69A14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25" name="Google Shape;175;p 1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26" name="Table 2"/>
          <p:cNvGraphicFramePr/>
          <p:nvPr>
            <p:extLst>
              <p:ext uri="{D42A27DB-BD31-4B8C-83A1-F6EECF244321}">
                <p14:modId xmlns:p14="http://schemas.microsoft.com/office/powerpoint/2010/main" val="3079317281"/>
              </p:ext>
            </p:extLst>
          </p:nvPr>
        </p:nvGraphicFramePr>
        <p:xfrm>
          <a:off x="1688760" y="2310063"/>
          <a:ext cx="7776082" cy="3401335"/>
        </p:xfrm>
        <a:graphic>
          <a:graphicData uri="http://schemas.openxmlformats.org/drawingml/2006/table">
            <a:tbl>
              <a:tblPr/>
              <a:tblGrid>
                <a:gridCol w="388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1" u="sng" strike="noStrike" spc="-1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Results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 dirty="0">
                          <a:latin typeface="Arial"/>
                        </a:rPr>
                        <a:t>Training Loss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r>
                        <a:rPr lang="en-US" sz="1800" b="0" strike="noStrike" spc="-1" dirty="0">
                          <a:latin typeface="+mn-lt"/>
                        </a:rPr>
                        <a:t>%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trike="noStrike" spc="-1" dirty="0">
                          <a:latin typeface="Arial"/>
                        </a:rPr>
                        <a:t>Training </a:t>
                      </a:r>
                      <a:r>
                        <a:rPr kumimoji="0" lang="en-US" sz="2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"/>
                        </a:rPr>
                        <a:t>Accuracy</a:t>
                      </a:r>
                      <a:endParaRPr kumimoji="0" lang="en-US" sz="24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99%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 dirty="0">
                          <a:latin typeface="Arial"/>
                        </a:rPr>
                        <a:t>Validation Loss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+mn-lt"/>
                        </a:rPr>
                        <a:t>7.15%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spc="-1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"/>
                        </a:rPr>
                        <a:t>Validation Accuracy</a:t>
                      </a:r>
                      <a:endParaRPr lang="en-US" sz="2400" b="0" u="none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98.51%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0" y="-720"/>
            <a:ext cx="11291400" cy="1347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Motivation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57200" indent="-355680">
              <a:lnSpc>
                <a:spcPct val="95000"/>
              </a:lnSpc>
              <a:spcBef>
                <a:spcPts val="1400"/>
              </a:spcBef>
              <a:buClr>
                <a:srgbClr val="0D0D0D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Address the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need to revolutionize brain tumor d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etection </a:t>
            </a: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which currently burden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healthcare systems globally.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 marL="457200" indent="-355680">
              <a:lnSpc>
                <a:spcPct val="95000"/>
              </a:lnSpc>
              <a:buClr>
                <a:srgbClr val="0D0D0D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Manual interpretation of brain scans is slow, labor-intensive, and prone to errors despite advancements in imaging technology.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5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 indent="-355680">
              <a:lnSpc>
                <a:spcPct val="95000"/>
              </a:lnSpc>
              <a:buClr>
                <a:srgbClr val="0D0D0D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Implementation of 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deep learning </a:t>
            </a: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based approaches could lead to quicker interventions and better outcomes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 for patients</a:t>
            </a:r>
            <a:r>
              <a:rPr lang="en-US" sz="1800" b="0" strike="noStrike" spc="-1">
                <a:solidFill>
                  <a:srgbClr val="0D0D0D"/>
                </a:solidFill>
                <a:latin typeface="Arial"/>
                <a:ea typeface="Arial"/>
              </a:rPr>
              <a:t> brain tumor </a:t>
            </a:r>
            <a:r>
              <a:rPr lang="en-GB" sz="1800" b="0" strike="noStrike" spc="-1">
                <a:solidFill>
                  <a:srgbClr val="0D0D0D"/>
                </a:solidFill>
                <a:latin typeface="Arial"/>
                <a:ea typeface="Arial"/>
              </a:rPr>
              <a:t>detection.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20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8EAC1AA-BFDF-4C08-BD6F-5B84184A3B48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29" name="Google Shape;125;p3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408240" y="44280"/>
            <a:ext cx="1471680" cy="129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6B4AD-6D03-9516-1D4E-4470B82D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1EE13161-8248-E927-7005-2AFD1AB1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-33661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16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Detection Model Architecture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D4A620B7-C576-8604-EC65-9D561F3FF30E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467483" y="-644335"/>
            <a:ext cx="4770184" cy="92351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84A396D4-7E5D-74B1-50C1-1FC488EE1928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2AE3ED8A-5829-F71B-3A9C-3DEECA1E76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A2C13-B98E-7D96-C278-C594849AC25F}"/>
              </a:ext>
            </a:extLst>
          </p:cNvPr>
          <p:cNvSpPr txBox="1"/>
          <p:nvPr/>
        </p:nvSpPr>
        <p:spPr>
          <a:xfrm>
            <a:off x="1029545" y="1891293"/>
            <a:ext cx="92351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YOLOv8 is a more recent version of the YOLO and is optimized for speed and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Backbone: </a:t>
            </a:r>
            <a:r>
              <a:rPr lang="en-US" sz="2000" dirty="0"/>
              <a:t>A series of convolutional layers followed by activation functions . Utilizes CSP (Cross Stage Partial) connections to improve gradient flow. SPP (Spatial Pyramid Pooling) to improve receptive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Neck: </a:t>
            </a:r>
            <a:r>
              <a:rPr lang="en-US" sz="2000" dirty="0"/>
              <a:t>Path Aggregation Network (PAN) is used to enhance the feature map from the backbone by fusing low and high-level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Head: </a:t>
            </a:r>
            <a:r>
              <a:rPr lang="en-US" sz="2000" dirty="0"/>
              <a:t>Output predictions for bounding boxes, object confidence, and class probabilities. Uses anchor boxes for predicting bounding boxes.</a:t>
            </a:r>
          </a:p>
        </p:txBody>
      </p:sp>
    </p:spTree>
    <p:extLst>
      <p:ext uri="{BB962C8B-B14F-4D97-AF65-F5344CB8AC3E}">
        <p14:creationId xmlns:p14="http://schemas.microsoft.com/office/powerpoint/2010/main" val="268025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303ED-83C1-17C2-8F3C-B8ED117F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23A8E06C-F54C-0EB6-F5C4-3B664CAD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  <a:ea typeface="Arial"/>
              </a:rPr>
              <a:t>Detection 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Confusion Matrix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A2ECACEF-527A-709F-F617-2EC4B3CCA8FE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35700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139371FC-5D43-16EC-776F-644CA98F753D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D7BE8002-3E65-F773-74D3-DC5D4F61D5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51B33-D368-BAC5-B728-466CB5E07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1821599"/>
            <a:ext cx="7523748" cy="45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4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FDD04-4704-DC63-4D35-A1169D70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21883551-B697-3A3F-F813-11D469A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  <a:ea typeface="Arial"/>
              </a:rPr>
              <a:t>Detection Normalized 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Confusion Matrix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3" name="PlaceHolder 2">
            <a:extLst>
              <a:ext uri="{FF2B5EF4-FFF2-40B4-BE49-F238E27FC236}">
                <a16:creationId xmlns:a16="http://schemas.microsoft.com/office/drawing/2014/main" id="{0B52227A-67A2-1B67-6A4C-26F7AE585F27}"/>
              </a:ext>
            </a:extLst>
          </p:cNvPr>
          <p:cNvSpPr>
            <a:spLocks noGrp="1"/>
          </p:cNvSpPr>
          <p:nvPr>
            <p:ph/>
          </p:nvPr>
        </p:nvSpPr>
        <p:spPr>
          <a:xfrm rot="5400000">
            <a:off x="335700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1B96CFA2-21B6-5024-172E-ECC9033D1AF3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32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0EC86BFC-7915-BD50-0136-89F94EBC73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2323B-6B92-DC1D-8F25-56B129497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58" y="1829341"/>
            <a:ext cx="8230522" cy="43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39F2A-7C7B-1FE2-8B55-8110E32A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30538AC5-298B-F3C5-2E50-E7789484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  <a:ea typeface="Arial"/>
              </a:rPr>
              <a:t>YOLO Detection Results: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FA64C683-60D6-6EF5-7818-D23B26BE4A06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9699" y="626508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33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78D0EADB-4010-8AF7-9750-500BDE7F327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D48687-9EEC-A7AA-CD77-82A99600A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1" y="1855816"/>
            <a:ext cx="10060916" cy="44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EF44-5C7B-74FE-E310-DFDB9E1E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812B83FB-BBB1-E957-110E-98E32B76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Arial"/>
                <a:ea typeface="Arial"/>
              </a:rPr>
              <a:t>YOLO Detection Results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60F0A17D-4F99-E4AF-3535-CEAF114A5D13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9699" y="626508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50D3B92B-5D31-1EFF-F09D-37B5F79BA91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196406-5C95-3760-62A7-BEF6F0BA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2" y="1530360"/>
            <a:ext cx="10305088" cy="51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1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613FC-BA15-EAF3-702B-A57D09A1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3601B717-48C0-F81D-388A-AAB1BFA0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Report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Result With No Tumor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39E1E914-60F6-15C2-7B45-26249F33AF60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9699" y="626508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B3978E35-D076-3A38-929B-4F400656A3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882CC-DADB-BA2F-E917-E8002E2B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34" b="13719"/>
          <a:stretch/>
        </p:blipFill>
        <p:spPr>
          <a:xfrm>
            <a:off x="1427746" y="1520147"/>
            <a:ext cx="8903369" cy="50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4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7FB03-C033-A9A9-6B2D-8B4E43A4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FD91F811-78B5-A66B-F688-34B8E6F5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423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Report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Result With Tumor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14" name="PlaceHolder 3">
            <a:extLst>
              <a:ext uri="{FF2B5EF4-FFF2-40B4-BE49-F238E27FC236}">
                <a16:creationId xmlns:a16="http://schemas.microsoft.com/office/drawing/2014/main" id="{F43FB2E6-2122-E530-A729-D5E52CB29065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11299699" y="626508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EF59B8F-9C68-424B-BF4B-99AFDC83AFCE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1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425CEF1B-1AA9-E571-5D33-52FA6DDF1F4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43280" y="106920"/>
            <a:ext cx="1142640" cy="11664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25904-E3D7-4E6F-134C-7FF14CCF7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r="1"/>
          <a:stretch/>
        </p:blipFill>
        <p:spPr>
          <a:xfrm>
            <a:off x="786063" y="1894782"/>
            <a:ext cx="9257217" cy="4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341080" cy="1139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40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721570A8-5E02-4E09-9BAA-FA55906A277C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37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30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272600" y="11700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Placeholder 1" descr="fyp1"/>
          <p:cNvPicPr/>
          <p:nvPr/>
        </p:nvPicPr>
        <p:blipFill>
          <a:blip r:embed="rId3"/>
          <a:stretch/>
        </p:blipFill>
        <p:spPr>
          <a:xfrm>
            <a:off x="666000" y="1557000"/>
            <a:ext cx="9737640" cy="512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1400" cy="1127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 rot="5400000">
            <a:off x="3384360" y="-292680"/>
            <a:ext cx="4350600" cy="859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8136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4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3598CCE-E127-4378-96A6-0108ABB77137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38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35" name="Google Shape;175;p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272600" y="10692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336" name="Picture Placeholder 1" descr="fyp2"/>
          <p:cNvPicPr/>
          <p:nvPr/>
        </p:nvPicPr>
        <p:blipFill>
          <a:blip r:embed="rId3"/>
          <a:stretch/>
        </p:blipFill>
        <p:spPr>
          <a:xfrm>
            <a:off x="654120" y="1486080"/>
            <a:ext cx="10036080" cy="512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6966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Expected Result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261800" y="2250000"/>
            <a:ext cx="8594640" cy="3929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At the completion of this project we will see a complete Web based software which will be helpful in brain tumor detection using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Deep learning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algorithms and generate a report by uploading the MRI scans.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4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93C22D4E-F1F7-48ED-81D3-0603F43D241A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40" name="Google Shape;183;p9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96600" y="188640"/>
            <a:ext cx="1471680" cy="122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-1800" y="0"/>
            <a:ext cx="11293560" cy="926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Literature Review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21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61D16C0F-92E5-4CD4-835C-DAC3081B5A08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232" name="Google Shape;133;g2b8452f5fcf_0_0"/>
          <p:cNvGraphicFramePr/>
          <p:nvPr>
            <p:extLst>
              <p:ext uri="{D42A27DB-BD31-4B8C-83A1-F6EECF244321}">
                <p14:modId xmlns:p14="http://schemas.microsoft.com/office/powerpoint/2010/main" val="3320355292"/>
              </p:ext>
            </p:extLst>
          </p:nvPr>
        </p:nvGraphicFramePr>
        <p:xfrm>
          <a:off x="171360" y="992521"/>
          <a:ext cx="11121120" cy="5685624"/>
        </p:xfrm>
        <a:graphic>
          <a:graphicData uri="http://schemas.openxmlformats.org/drawingml/2006/table">
            <a:tbl>
              <a:tblPr/>
              <a:tblGrid>
                <a:gridCol w="69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Sr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No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Title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Methodology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2022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0" strike="noStrike" spc="-1" dirty="0">
                          <a:solidFill>
                            <a:srgbClr val="333333"/>
                          </a:solidFill>
                          <a:latin typeface="+mn-lt"/>
                          <a:ea typeface="Arial"/>
                        </a:rPr>
                        <a:t>Accurate brain tumor detection using deep convolutional neural network </a:t>
                      </a:r>
                      <a:endParaRPr lang="en-US" sz="14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Deep learning models for identifying brain abnormalities as well as classifying different tumor grades,</a:t>
                      </a:r>
                      <a:endParaRPr lang="en-US" sz="14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The study may be limited by the availability and quality of the MRI dataset used for training the deep learning model.</a:t>
                      </a:r>
                      <a:endParaRPr lang="en-US" sz="14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1F1F1F"/>
                          </a:solidFill>
                          <a:latin typeface="Arial"/>
                          <a:ea typeface="Arial"/>
                        </a:rPr>
                        <a:t>Brain Tumor Classification and Detection Using Hybrid Deep Tumor Network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paper presents a novel method for brain  classification using machine learning algorithms and feature extraction techniques.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Limited validation on diverse datasets from different geographical locations and grid conditions.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Brain tumor MRI images identification and classification based on the recurrent convolutional neural network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Utilizes deep learning algorithms for semantic segmentation of brain tumor regions in MRI images.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May not account for potential variations in tumor appearance and characteristics across different patient populations.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</a:t>
                      </a:r>
                      <a:r>
                        <a:rPr lang="en-GB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latin typeface="+mn-lt"/>
                        </a:rPr>
                        <a:t>Brain Tumor Identification and Classification of MRI images using deep learning techniques 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latin typeface="+mn-lt"/>
                        </a:rPr>
                        <a:t>Limited evaluation on real-world datasets and potential scalability issues.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latin typeface="+mn-lt"/>
                        </a:rPr>
                        <a:t>The paper proposes a deep learning-based approach for video anomaly detection using </a:t>
                      </a:r>
                      <a:r>
                        <a:rPr lang="en-US" sz="1400" b="0" strike="noStrike" spc="-1" dirty="0" err="1">
                          <a:latin typeface="+mn-lt"/>
                        </a:rPr>
                        <a:t>spatio</a:t>
                      </a:r>
                      <a:r>
                        <a:rPr lang="en-US" sz="1400" b="0" strike="noStrike" spc="-1" dirty="0">
                          <a:latin typeface="+mn-lt"/>
                        </a:rPr>
                        <a:t>-temporal feature extraction and reconstruction. 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3" name="Google Shape;134;g2b8452f5fcf_0_0" descr="National University of Computer and Emerging Sciences - Wikipedia"/>
          <p:cNvPicPr/>
          <p:nvPr/>
        </p:nvPicPr>
        <p:blipFill>
          <a:blip r:embed="rId3"/>
          <a:stretch/>
        </p:blipFill>
        <p:spPr>
          <a:xfrm>
            <a:off x="10488240" y="97920"/>
            <a:ext cx="693720" cy="7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336040" cy="14248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Team Work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261800" y="1970640"/>
            <a:ext cx="8594640" cy="438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finalized our idea.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documentation and literature review will be done equally.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collection of MRI scans and dataset by Haris.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Ensuring proper data labeling and annotation and performing data preprocessing and classification done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sulman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 Haris.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Normalizing and data augmentation by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sulman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Designing a prototype of web based application by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NazimSsulman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 Haris Ali.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85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457200" indent="-355680">
              <a:lnSpc>
                <a:spcPct val="85000"/>
              </a:lnSpc>
              <a:buClr>
                <a:srgbClr val="6F6F74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Project documentation, Preparing figures for presentations and reports and SDA diagram  by Haris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Mohiman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43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15319F66-2650-408E-B448-D74B0E97C55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40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44" name="Google Shape;191;p10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24240" y="117000"/>
            <a:ext cx="1471680" cy="106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0" y="0"/>
            <a:ext cx="11339640" cy="1296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261800" y="1992239"/>
            <a:ext cx="8594640" cy="44887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594360" indent="-457200">
              <a:lnSpc>
                <a:spcPct val="95000"/>
              </a:lnSpc>
              <a:spcBef>
                <a:spcPts val="1400"/>
              </a:spcBef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333333"/>
                </a:solidFill>
                <a:ea typeface="Century Schoolbook"/>
              </a:rPr>
              <a:t>Md. </a:t>
            </a:r>
            <a:r>
              <a:rPr lang="en-US" sz="2000" spc="-1" dirty="0" err="1">
                <a:solidFill>
                  <a:srgbClr val="333333"/>
                </a:solidFill>
                <a:ea typeface="Century Schoolbook"/>
              </a:rPr>
              <a:t>Saikat</a:t>
            </a:r>
            <a:r>
              <a:rPr lang="en-US" sz="2000" spc="-1" dirty="0">
                <a:solidFill>
                  <a:srgbClr val="333333"/>
                </a:solidFill>
                <a:ea typeface="Century Schoolbook"/>
              </a:rPr>
              <a:t> Islam, “Accurate brain tumor detection using deep convolutional neural network”  Khan, Computational and Structural Biotechnology Journal, Volume 20, 4733 – 4745, 2022</a:t>
            </a:r>
          </a:p>
          <a:p>
            <a:pPr marL="594360" indent="-457200">
              <a:lnSpc>
                <a:spcPct val="95000"/>
              </a:lnSpc>
              <a:spcBef>
                <a:spcPts val="1400"/>
              </a:spcBef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558720" indent="-457200">
              <a:lnSpc>
                <a:spcPct val="95000"/>
              </a:lnSpc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A. Smith, “Brain Segment Classification on anomaly detection Using Machine Learning Techniques" IEEE Access, 2022.</a:t>
            </a:r>
          </a:p>
          <a:p>
            <a:pPr marL="558720" indent="-457200">
              <a:lnSpc>
                <a:spcPct val="95000"/>
              </a:lnSpc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558720" indent="-457200">
              <a:lnSpc>
                <a:spcPct val="95000"/>
              </a:lnSpc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Deyun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Chen, "Deep Learning-Based Semantic Segmentation for Brain Tumor Detection in MRI Images," IEEE Transactions on Medical Imaging, 2022.</a:t>
            </a:r>
          </a:p>
          <a:p>
            <a:pPr marL="558720" indent="-457200">
              <a:lnSpc>
                <a:spcPct val="95000"/>
              </a:lnSpc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594360" indent="-457200">
              <a:lnSpc>
                <a:spcPct val="95000"/>
              </a:lnSpc>
              <a:spcBef>
                <a:spcPts val="1400"/>
              </a:spcBef>
              <a:buClr>
                <a:srgbClr val="6F6F74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 err="1">
                <a:solidFill>
                  <a:srgbClr val="333333"/>
                </a:solidFill>
                <a:ea typeface="Century Schoolbook"/>
              </a:rPr>
              <a:t>Zheshu</a:t>
            </a:r>
            <a:r>
              <a:rPr lang="en-US" sz="2000" spc="-1" dirty="0">
                <a:solidFill>
                  <a:srgbClr val="333333"/>
                </a:solidFill>
                <a:ea typeface="Century Schoolbook"/>
              </a:rPr>
              <a:t> </a:t>
            </a:r>
            <a:r>
              <a:rPr lang="en-US" sz="2000" spc="-1" dirty="0" err="1">
                <a:solidFill>
                  <a:srgbClr val="333333"/>
                </a:solidFill>
                <a:ea typeface="Century Schoolbook"/>
              </a:rPr>
              <a:t>Jia</a:t>
            </a:r>
            <a:r>
              <a:rPr lang="en-US" sz="2000" spc="-1" dirty="0">
                <a:solidFill>
                  <a:srgbClr val="333333"/>
                </a:solidFill>
                <a:ea typeface="Century Schoolbook"/>
              </a:rPr>
              <a:t>, "Brain Tumor Identification and Classification of MRI images using deep learning techniques " IEEE Access, 2020.</a:t>
            </a:r>
          </a:p>
        </p:txBody>
      </p:sp>
      <p:sp>
        <p:nvSpPr>
          <p:cNvPr id="347" name="PlaceHolder 3"/>
          <p:cNvSpPr>
            <a:spLocks noGrp="1"/>
          </p:cNvSpPr>
          <p:nvPr>
            <p:ph type="sldNum" idx="4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6D5B6C68-032A-407C-88B6-0E86F6C044AF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41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48" name="Google Shape;199;p11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912240" y="44280"/>
            <a:ext cx="1384200" cy="122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40" y="0"/>
            <a:ext cx="11291400" cy="1302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261800" y="2289960"/>
            <a:ext cx="8594640" cy="388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57200" indent="-355680">
              <a:lnSpc>
                <a:spcPct val="90000"/>
              </a:lnSpc>
              <a:spcBef>
                <a:spcPts val="499"/>
              </a:spcBef>
              <a:buClr>
                <a:srgbClr val="0D0D0D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D0D0D"/>
                </a:solidFill>
                <a:latin typeface="Arial"/>
                <a:ea typeface="Arial"/>
              </a:rPr>
              <a:t>Timely, accurate brain </a:t>
            </a:r>
            <a:r>
              <a:rPr lang="en-GB" sz="2000" b="0" strike="noStrike" spc="-1" dirty="0" err="1">
                <a:solidFill>
                  <a:srgbClr val="0D0D0D"/>
                </a:solidFill>
                <a:latin typeface="Arial"/>
                <a:ea typeface="Arial"/>
              </a:rPr>
              <a:t>tumor</a:t>
            </a:r>
            <a:r>
              <a:rPr lang="en-GB" sz="2000" b="0" strike="noStrike" spc="-1" dirty="0">
                <a:solidFill>
                  <a:srgbClr val="0D0D0D"/>
                </a:solidFill>
                <a:latin typeface="Arial"/>
                <a:ea typeface="Arial"/>
              </a:rPr>
              <a:t> detection via enhanced MRI images using deep learning can improve diagnosis and treatment </a:t>
            </a:r>
            <a:r>
              <a:rPr lang="en-GB" sz="2000" b="0" strike="noStrike" spc="-1" dirty="0" err="1">
                <a:solidFill>
                  <a:srgbClr val="0D0D0D"/>
                </a:solidFill>
                <a:latin typeface="Arial"/>
                <a:ea typeface="Arial"/>
              </a:rPr>
              <a:t>efficiency,overcoming</a:t>
            </a:r>
            <a:r>
              <a:rPr lang="en-GB" sz="2000" b="0" strike="noStrike" spc="-1" dirty="0">
                <a:solidFill>
                  <a:srgbClr val="0D0D0D"/>
                </a:solidFill>
                <a:latin typeface="Arial"/>
                <a:ea typeface="Arial"/>
              </a:rPr>
              <a:t> limitations of traditional methods and radiologist dependence.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2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822A10A8-FC50-421A-982E-DE60D0D52269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37" name="Google Shape;142;p4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96600" y="90000"/>
            <a:ext cx="1384200" cy="123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-51480" y="0"/>
            <a:ext cx="11344320" cy="1690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Solution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21160" y="2469802"/>
            <a:ext cx="9035280" cy="372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C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Century Schoolbook"/>
              </a:rPr>
              <a:t>omprehensive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  web-based software solution addressing the challenges in brain tumor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detection.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5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It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will encompass both front-end web development and seamless integration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of Deep learning model for brain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Century Schoolbook"/>
              </a:rPr>
              <a:t>tumor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 detection.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3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8BDE84F-FDF4-42E6-826D-D639540CD63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41" name="Google Shape;150;p5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96600" y="188640"/>
            <a:ext cx="1471680" cy="13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0" y="2480198"/>
            <a:ext cx="11325726" cy="15022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1" strike="noStrike" spc="-1" dirty="0">
                <a:solidFill>
                  <a:srgbClr val="FFFFFF"/>
                </a:solidFill>
                <a:latin typeface="Century Schoolbook"/>
                <a:ea typeface="Century Schoolbook"/>
              </a:rPr>
              <a:t>UML Diagrams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243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68240" y="44280"/>
            <a:ext cx="141588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-33846"/>
            <a:ext cx="11301480" cy="1177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40" b="0" strike="noStrike" spc="-1" dirty="0">
                <a:solidFill>
                  <a:srgbClr val="000000"/>
                </a:solidFill>
                <a:latin typeface="Arial"/>
                <a:ea typeface="Century Schoolbook"/>
              </a:rPr>
              <a:t> </a:t>
            </a:r>
            <a:r>
              <a:rPr lang="en-GB" sz="4000" b="0" strike="noStrike" spc="-1" dirty="0">
                <a:solidFill>
                  <a:srgbClr val="FFFFFF"/>
                </a:solidFill>
                <a:latin typeface="Arial"/>
                <a:ea typeface="Century Schoolbook"/>
              </a:rPr>
              <a:t>System Architecture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45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839880" y="44280"/>
            <a:ext cx="1290960" cy="1070640"/>
          </a:xfrm>
          <a:prstGeom prst="rect">
            <a:avLst/>
          </a:prstGeom>
          <a:ln w="0">
            <a:noFill/>
          </a:ln>
        </p:spPr>
      </p:pic>
      <p:sp>
        <p:nvSpPr>
          <p:cNvPr id="246" name="Text Box 2"/>
          <p:cNvSpPr/>
          <p:nvPr/>
        </p:nvSpPr>
        <p:spPr>
          <a:xfrm>
            <a:off x="7966080" y="4674960"/>
            <a:ext cx="4063320" cy="30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Picture 6"/>
          <p:cNvPicPr/>
          <p:nvPr/>
        </p:nvPicPr>
        <p:blipFill>
          <a:blip r:embed="rId3"/>
          <a:stretch/>
        </p:blipFill>
        <p:spPr>
          <a:xfrm>
            <a:off x="593640" y="1858162"/>
            <a:ext cx="9993600" cy="419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0" y="10800"/>
            <a:ext cx="11292840" cy="136404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000" b="1" strike="noStrike" spc="-1">
                <a:solidFill>
                  <a:srgbClr val="FFFFFF"/>
                </a:solidFill>
                <a:latin typeface="Arial"/>
                <a:ea typeface="Century Schoolbook"/>
              </a:rPr>
              <a:t>  </a:t>
            </a:r>
            <a:r>
              <a:rPr lang="en-GB" sz="4000" b="0" strike="noStrike" spc="-1">
                <a:solidFill>
                  <a:srgbClr val="FFFFFF"/>
                </a:solidFill>
                <a:latin typeface="Arial"/>
                <a:ea typeface="Century Schoolbook"/>
              </a:rPr>
              <a:t>Use Case Diagram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24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85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2BA3843-7841-4F01-9547-4E9A11962D0F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50" name="Google Shape;158;p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798840" y="117000"/>
            <a:ext cx="1415880" cy="12146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3" descr="use case  1Diagram"/>
          <p:cNvPicPr/>
          <p:nvPr/>
        </p:nvPicPr>
        <p:blipFill>
          <a:blip r:embed="rId3"/>
          <a:stretch/>
        </p:blipFill>
        <p:spPr>
          <a:xfrm>
            <a:off x="1919520" y="2133000"/>
            <a:ext cx="6801480" cy="369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1143</Words>
  <Application>Microsoft Office PowerPoint</Application>
  <PresentationFormat>Widescreen</PresentationFormat>
  <Paragraphs>218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Century Schoolbook</vt:lpstr>
      <vt:lpstr>Noto Sans Symbols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Brain Imaging Analysis and Reporting System             (Image based brain tumor detection using deep learning )</vt:lpstr>
      <vt:lpstr>  Introduction</vt:lpstr>
      <vt:lpstr>  Motivation</vt:lpstr>
      <vt:lpstr>  Literature Review </vt:lpstr>
      <vt:lpstr>  Problem Statement</vt:lpstr>
      <vt:lpstr>  Solution</vt:lpstr>
      <vt:lpstr>UML Diagrams</vt:lpstr>
      <vt:lpstr> System Architecture</vt:lpstr>
      <vt:lpstr>  Use Case Diagram</vt:lpstr>
      <vt:lpstr> Flow Diagram</vt:lpstr>
      <vt:lpstr> Block Diagram</vt:lpstr>
      <vt:lpstr> Scope of the project</vt:lpstr>
      <vt:lpstr> Goals</vt:lpstr>
      <vt:lpstr>Dataset</vt:lpstr>
      <vt:lpstr>  Dataset</vt:lpstr>
      <vt:lpstr>  Dataset</vt:lpstr>
      <vt:lpstr>UI/UX </vt:lpstr>
      <vt:lpstr> Home Page</vt:lpstr>
      <vt:lpstr>  About Page:</vt:lpstr>
      <vt:lpstr>Contact Page:</vt:lpstr>
      <vt:lpstr>Web Prototype </vt:lpstr>
      <vt:lpstr>PowerPoint Presentation</vt:lpstr>
      <vt:lpstr>Model Information and Results</vt:lpstr>
      <vt:lpstr>  System Block Diagram </vt:lpstr>
      <vt:lpstr>  Classification and Detection Model </vt:lpstr>
      <vt:lpstr>  Classification Model Architecture </vt:lpstr>
      <vt:lpstr>Classification Confusion Matrix</vt:lpstr>
      <vt:lpstr>Classification  Accuracy </vt:lpstr>
      <vt:lpstr>Accuracy </vt:lpstr>
      <vt:lpstr>  Detection Model Architecture </vt:lpstr>
      <vt:lpstr>Detection Confusion Matrix</vt:lpstr>
      <vt:lpstr>Detection Normalized Confusion Matrix</vt:lpstr>
      <vt:lpstr>YOLO Detection Results:</vt:lpstr>
      <vt:lpstr>YOLO Detection Results</vt:lpstr>
      <vt:lpstr>Report Result With No Tumor</vt:lpstr>
      <vt:lpstr>Report Result With Tumor</vt:lpstr>
      <vt:lpstr>Objectives</vt:lpstr>
      <vt:lpstr>Objectives</vt:lpstr>
      <vt:lpstr> Expected Result</vt:lpstr>
      <vt:lpstr>Team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brain tumer detection using deep learning</dc:title>
  <dc:subject/>
  <dc:creator>zeshan khan</dc:creator>
  <dc:description/>
  <cp:lastModifiedBy>Ahmed Ali</cp:lastModifiedBy>
  <cp:revision>63</cp:revision>
  <dcterms:created xsi:type="dcterms:W3CDTF">2024-02-13T07:14:00Z</dcterms:created>
  <dcterms:modified xsi:type="dcterms:W3CDTF">2024-11-25T17:12:55Z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9605E6C0EF7B4ECBA3E330883CF49C93_13</vt:lpwstr>
  </property>
  <property fmtid="{D5CDD505-2E9C-101B-9397-08002B2CF9AE}" pid="3" name="KSOProductBuildVer">
    <vt:lpwstr>1033-12.2.0.16909</vt:lpwstr>
  </property>
  <property fmtid="{D5CDD505-2E9C-101B-9397-08002B2CF9AE}" pid="4" name="Notes">
    <vt:i4>23</vt:i4>
  </property>
  <property fmtid="{D5CDD505-2E9C-101B-9397-08002B2CF9AE}" pid="5" name="PresentationFormat">
    <vt:lpwstr>Widescreen</vt:lpwstr>
  </property>
  <property fmtid="{D5CDD505-2E9C-101B-9397-08002B2CF9AE}" pid="6" name="Slides">
    <vt:i4>33</vt:i4>
  </property>
</Properties>
</file>