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73" r:id="rId10"/>
    <p:sldId id="277" r:id="rId11"/>
    <p:sldId id="276" r:id="rId12"/>
    <p:sldId id="278" r:id="rId13"/>
    <p:sldId id="262" r:id="rId14"/>
    <p:sldId id="263" r:id="rId15"/>
    <p:sldId id="275" r:id="rId16"/>
    <p:sldId id="287" r:id="rId17"/>
    <p:sldId id="302" r:id="rId18"/>
    <p:sldId id="264" r:id="rId19"/>
    <p:sldId id="305" r:id="rId20"/>
    <p:sldId id="306" r:id="rId21"/>
    <p:sldId id="307" r:id="rId22"/>
    <p:sldId id="308" r:id="rId23"/>
    <p:sldId id="309" r:id="rId24"/>
    <p:sldId id="310" r:id="rId25"/>
    <p:sldId id="314" r:id="rId26"/>
    <p:sldId id="312" r:id="rId27"/>
    <p:sldId id="313" r:id="rId28"/>
    <p:sldId id="304" r:id="rId29"/>
    <p:sldId id="268" r:id="rId30"/>
    <p:sldId id="265" r:id="rId31"/>
    <p:sldId id="266" r:id="rId32"/>
    <p:sldId id="267" r:id="rId33"/>
  </p:sldIdLst>
  <p:sldSz cx="12192000" cy="6858000"/>
  <p:notesSz cx="6858000" cy="9144000"/>
  <p:embeddedFontLst>
    <p:embeddedFont>
      <p:font typeface="Century Schoolbook" panose="0204060405050502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2D5DB6D-B12A-4848-8AC8-060F12419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i" userId="7316d7235a26dc20" providerId="LiveId" clId="{0668C0FB-9C5E-4336-8D46-3084D01E862B}"/>
    <pc:docChg chg="undo redo custSel addSld delSld modSld sldOrd">
      <pc:chgData name="Ahmed Ali" userId="7316d7235a26dc20" providerId="LiveId" clId="{0668C0FB-9C5E-4336-8D46-3084D01E862B}" dt="2024-10-19T12:08:38.092" v="597" actId="20577"/>
      <pc:docMkLst>
        <pc:docMk/>
      </pc:docMkLst>
      <pc:sldChg chg="addSp delSp modSp mod">
        <pc:chgData name="Ahmed Ali" userId="7316d7235a26dc20" providerId="LiveId" clId="{0668C0FB-9C5E-4336-8D46-3084D01E862B}" dt="2024-10-19T10:49:05.899" v="286"/>
        <pc:sldMkLst>
          <pc:docMk/>
          <pc:sldMk cId="0" sldId="259"/>
        </pc:sldMkLst>
        <pc:graphicFrameChg chg="mod modGraphic">
          <ac:chgData name="Ahmed Ali" userId="7316d7235a26dc20" providerId="LiveId" clId="{0668C0FB-9C5E-4336-8D46-3084D01E862B}" dt="2024-10-19T10:49:05.899" v="286"/>
          <ac:graphicFrameMkLst>
            <pc:docMk/>
            <pc:sldMk cId="0" sldId="259"/>
            <ac:graphicFrameMk id="133" creationId="{00000000-0000-0000-0000-000000000000}"/>
          </ac:graphicFrameMkLst>
        </pc:graphicFrameChg>
        <pc:picChg chg="add del">
          <ac:chgData name="Ahmed Ali" userId="7316d7235a26dc20" providerId="LiveId" clId="{0668C0FB-9C5E-4336-8D46-3084D01E862B}" dt="2024-10-19T10:49:00.305" v="284" actId="22"/>
          <ac:picMkLst>
            <pc:docMk/>
            <pc:sldMk cId="0" sldId="259"/>
            <ac:picMk id="3" creationId="{2C8732C2-CD4A-0189-D8B5-86F498FCC2A2}"/>
          </ac:picMkLst>
        </pc:picChg>
      </pc:sldChg>
      <pc:sldChg chg="modSp mod">
        <pc:chgData name="Ahmed Ali" userId="7316d7235a26dc20" providerId="LiveId" clId="{0668C0FB-9C5E-4336-8D46-3084D01E862B}" dt="2024-10-19T12:08:38.092" v="597" actId="20577"/>
        <pc:sldMkLst>
          <pc:docMk/>
          <pc:sldMk cId="0" sldId="266"/>
        </pc:sldMkLst>
        <pc:spChg chg="mod">
          <ac:chgData name="Ahmed Ali" userId="7316d7235a26dc20" providerId="LiveId" clId="{0668C0FB-9C5E-4336-8D46-3084D01E862B}" dt="2024-10-19T12:08:38.092" v="597" actId="20577"/>
          <ac:spMkLst>
            <pc:docMk/>
            <pc:sldMk cId="0" sldId="266"/>
            <ac:spMk id="189" creationId="{00000000-0000-0000-0000-000000000000}"/>
          </ac:spMkLst>
        </pc:spChg>
      </pc:sldChg>
      <pc:sldChg chg="modSp mod">
        <pc:chgData name="Ahmed Ali" userId="7316d7235a26dc20" providerId="LiveId" clId="{0668C0FB-9C5E-4336-8D46-3084D01E862B}" dt="2024-10-18T14:21:46.625" v="89" actId="20577"/>
        <pc:sldMkLst>
          <pc:docMk/>
          <pc:sldMk cId="0" sldId="267"/>
        </pc:sldMkLst>
        <pc:spChg chg="mod">
          <ac:chgData name="Ahmed Ali" userId="7316d7235a26dc20" providerId="LiveId" clId="{0668C0FB-9C5E-4336-8D46-3084D01E862B}" dt="2024-10-18T14:21:46.625" v="89" actId="20577"/>
          <ac:spMkLst>
            <pc:docMk/>
            <pc:sldMk cId="0" sldId="267"/>
            <ac:spMk id="197" creationId="{00000000-0000-0000-0000-000000000000}"/>
          </ac:spMkLst>
        </pc:spChg>
      </pc:sldChg>
      <pc:sldChg chg="addSp delSp modSp add del mod">
        <pc:chgData name="Ahmed Ali" userId="7316d7235a26dc20" providerId="LiveId" clId="{0668C0FB-9C5E-4336-8D46-3084D01E862B}" dt="2024-10-19T12:04:34.561" v="502" actId="1076"/>
        <pc:sldMkLst>
          <pc:docMk/>
          <pc:sldMk cId="0" sldId="310"/>
        </pc:sldMkLst>
        <pc:picChg chg="del">
          <ac:chgData name="Ahmed Ali" userId="7316d7235a26dc20" providerId="LiveId" clId="{0668C0FB-9C5E-4336-8D46-3084D01E862B}" dt="2024-10-19T12:04:09.210" v="497" actId="478"/>
          <ac:picMkLst>
            <pc:docMk/>
            <pc:sldMk cId="0" sldId="310"/>
            <ac:picMk id="4" creationId="{E0754328-F477-AD0A-FD57-C6685CF6A1B0}"/>
          </ac:picMkLst>
        </pc:picChg>
        <pc:picChg chg="add mod modCrop">
          <ac:chgData name="Ahmed Ali" userId="7316d7235a26dc20" providerId="LiveId" clId="{0668C0FB-9C5E-4336-8D46-3084D01E862B}" dt="2024-10-19T12:04:34.561" v="502" actId="1076"/>
          <ac:picMkLst>
            <pc:docMk/>
            <pc:sldMk cId="0" sldId="310"/>
            <ac:picMk id="5" creationId="{D26D41E0-BAA4-5E60-1A11-3F17ED904076}"/>
          </ac:picMkLst>
        </pc:picChg>
      </pc:sldChg>
      <pc:sldChg chg="addSp modSp add del mod">
        <pc:chgData name="Ahmed Ali" userId="7316d7235a26dc20" providerId="LiveId" clId="{0668C0FB-9C5E-4336-8D46-3084D01E862B}" dt="2024-10-19T10:39:41.261" v="146" actId="2696"/>
        <pc:sldMkLst>
          <pc:docMk/>
          <pc:sldMk cId="798756584" sldId="311"/>
        </pc:sldMkLst>
        <pc:spChg chg="mod">
          <ac:chgData name="Ahmed Ali" userId="7316d7235a26dc20" providerId="LiveId" clId="{0668C0FB-9C5E-4336-8D46-3084D01E862B}" dt="2024-10-19T10:37:35.394" v="131" actId="20577"/>
          <ac:spMkLst>
            <pc:docMk/>
            <pc:sldMk cId="798756584" sldId="311"/>
            <ac:spMk id="180" creationId="{1CF69B8F-6CE1-FFDB-0F12-EC71B8135485}"/>
          </ac:spMkLst>
        </pc:spChg>
        <pc:spChg chg="mod">
          <ac:chgData name="Ahmed Ali" userId="7316d7235a26dc20" providerId="LiveId" clId="{0668C0FB-9C5E-4336-8D46-3084D01E862B}" dt="2024-10-19T10:38:21.240" v="138" actId="14100"/>
          <ac:spMkLst>
            <pc:docMk/>
            <pc:sldMk cId="798756584" sldId="311"/>
            <ac:spMk id="181" creationId="{CB24C2C6-C561-2DF0-A3A1-9F184E34E350}"/>
          </ac:spMkLst>
        </pc:spChg>
        <pc:picChg chg="add mod">
          <ac:chgData name="Ahmed Ali" userId="7316d7235a26dc20" providerId="LiveId" clId="{0668C0FB-9C5E-4336-8D46-3084D01E862B}" dt="2024-10-19T10:38:43.959" v="143" actId="1076"/>
          <ac:picMkLst>
            <pc:docMk/>
            <pc:sldMk cId="798756584" sldId="311"/>
            <ac:picMk id="3" creationId="{71384655-8A36-FDA2-EF25-D59D2767FC88}"/>
          </ac:picMkLst>
        </pc:picChg>
      </pc:sldChg>
      <pc:sldChg chg="new del">
        <pc:chgData name="Ahmed Ali" userId="7316d7235a26dc20" providerId="LiveId" clId="{0668C0FB-9C5E-4336-8D46-3084D01E862B}" dt="2024-10-19T10:34:18.822" v="92" actId="2696"/>
        <pc:sldMkLst>
          <pc:docMk/>
          <pc:sldMk cId="3981170550" sldId="311"/>
        </pc:sldMkLst>
      </pc:sldChg>
      <pc:sldChg chg="addSp delSp modSp add mod ord">
        <pc:chgData name="Ahmed Ali" userId="7316d7235a26dc20" providerId="LiveId" clId="{0668C0FB-9C5E-4336-8D46-3084D01E862B}" dt="2024-10-19T10:43:17.425" v="247"/>
        <pc:sldMkLst>
          <pc:docMk/>
          <pc:sldMk cId="1326152506" sldId="312"/>
        </pc:sldMkLst>
        <pc:spChg chg="mod">
          <ac:chgData name="Ahmed Ali" userId="7316d7235a26dc20" providerId="LiveId" clId="{0668C0FB-9C5E-4336-8D46-3084D01E862B}" dt="2024-10-19T10:40:12.658" v="176" actId="20577"/>
          <ac:spMkLst>
            <pc:docMk/>
            <pc:sldMk cId="1326152506" sldId="312"/>
            <ac:spMk id="171" creationId="{4FC9821A-EE8F-608D-3675-DE085B12E8E2}"/>
          </ac:spMkLst>
        </pc:spChg>
        <pc:picChg chg="del">
          <ac:chgData name="Ahmed Ali" userId="7316d7235a26dc20" providerId="LiveId" clId="{0668C0FB-9C5E-4336-8D46-3084D01E862B}" dt="2024-10-19T10:39:32.665" v="145" actId="478"/>
          <ac:picMkLst>
            <pc:docMk/>
            <pc:sldMk cId="1326152506" sldId="312"/>
            <ac:picMk id="2" creationId="{B4786DE6-70B9-40C8-A298-0ACA919D1FF6}"/>
          </ac:picMkLst>
        </pc:picChg>
        <pc:picChg chg="add mod">
          <ac:chgData name="Ahmed Ali" userId="7316d7235a26dc20" providerId="LiveId" clId="{0668C0FB-9C5E-4336-8D46-3084D01E862B}" dt="2024-10-19T10:40:56.466" v="182" actId="14100"/>
          <ac:picMkLst>
            <pc:docMk/>
            <pc:sldMk cId="1326152506" sldId="312"/>
            <ac:picMk id="4" creationId="{C01684E8-D5DC-55CD-8FC6-082DA18DD758}"/>
          </ac:picMkLst>
        </pc:picChg>
        <pc:picChg chg="mod">
          <ac:chgData name="Ahmed Ali" userId="7316d7235a26dc20" providerId="LiveId" clId="{0668C0FB-9C5E-4336-8D46-3084D01E862B}" dt="2024-10-19T10:39:55.988" v="150" actId="14100"/>
          <ac:picMkLst>
            <pc:docMk/>
            <pc:sldMk cId="1326152506" sldId="312"/>
            <ac:picMk id="175" creationId="{4E308396-9CC8-A17D-3618-3D874F5B5D1E}"/>
          </ac:picMkLst>
        </pc:picChg>
      </pc:sldChg>
      <pc:sldChg chg="new del">
        <pc:chgData name="Ahmed Ali" userId="7316d7235a26dc20" providerId="LiveId" clId="{0668C0FB-9C5E-4336-8D46-3084D01E862B}" dt="2024-10-19T10:35:56.719" v="93" actId="2696"/>
        <pc:sldMkLst>
          <pc:docMk/>
          <pc:sldMk cId="3876048927" sldId="312"/>
        </pc:sldMkLst>
      </pc:sldChg>
      <pc:sldChg chg="addSp delSp modSp add mod ord">
        <pc:chgData name="Ahmed Ali" userId="7316d7235a26dc20" providerId="LiveId" clId="{0668C0FB-9C5E-4336-8D46-3084D01E862B}" dt="2024-10-19T10:43:20.664" v="249"/>
        <pc:sldMkLst>
          <pc:docMk/>
          <pc:sldMk cId="1744923135" sldId="313"/>
        </pc:sldMkLst>
        <pc:spChg chg="mod">
          <ac:chgData name="Ahmed Ali" userId="7316d7235a26dc20" providerId="LiveId" clId="{0668C0FB-9C5E-4336-8D46-3084D01E862B}" dt="2024-10-19T10:41:45.155" v="230" actId="20577"/>
          <ac:spMkLst>
            <pc:docMk/>
            <pc:sldMk cId="1744923135" sldId="313"/>
            <ac:spMk id="171" creationId="{EB4F1E4B-F2BC-4D48-2507-B26950EABD4F}"/>
          </ac:spMkLst>
        </pc:spChg>
        <pc:picChg chg="add mod modCrop">
          <ac:chgData name="Ahmed Ali" userId="7316d7235a26dc20" providerId="LiveId" clId="{0668C0FB-9C5E-4336-8D46-3084D01E862B}" dt="2024-10-19T10:43:01.407" v="245" actId="1076"/>
          <ac:picMkLst>
            <pc:docMk/>
            <pc:sldMk cId="1744923135" sldId="313"/>
            <ac:picMk id="3" creationId="{15B37A9F-D495-13B0-FE5F-9FFF3F77D526}"/>
          </ac:picMkLst>
        </pc:picChg>
        <pc:picChg chg="del">
          <ac:chgData name="Ahmed Ali" userId="7316d7235a26dc20" providerId="LiveId" clId="{0668C0FB-9C5E-4336-8D46-3084D01E862B}" dt="2024-10-19T10:41:48.735" v="231" actId="478"/>
          <ac:picMkLst>
            <pc:docMk/>
            <pc:sldMk cId="1744923135" sldId="313"/>
            <ac:picMk id="4" creationId="{E22BBB06-A5EF-31A4-15F0-4C19B60D5971}"/>
          </ac:picMkLst>
        </pc:picChg>
      </pc:sldChg>
      <pc:sldChg chg="modSp add mod ord">
        <pc:chgData name="Ahmed Ali" userId="7316d7235a26dc20" providerId="LiveId" clId="{0668C0FB-9C5E-4336-8D46-3084D01E862B}" dt="2024-10-19T11:30:23.616" v="359" actId="20577"/>
        <pc:sldMkLst>
          <pc:docMk/>
          <pc:sldMk cId="2136595219" sldId="314"/>
        </pc:sldMkLst>
        <pc:spChg chg="mod">
          <ac:chgData name="Ahmed Ali" userId="7316d7235a26dc20" providerId="LiveId" clId="{0668C0FB-9C5E-4336-8D46-3084D01E862B}" dt="2024-10-19T11:30:23.616" v="359" actId="20577"/>
          <ac:spMkLst>
            <pc:docMk/>
            <pc:sldMk cId="2136595219" sldId="314"/>
            <ac:spMk id="4" creationId="{A3DD6C36-CDDA-E982-8C46-E124CE07DE47}"/>
          </ac:spMkLst>
        </pc:spChg>
      </pc:sldChg>
      <pc:sldMasterChg chg="delSldLayout">
        <pc:chgData name="Ahmed Ali" userId="7316d7235a26dc20" providerId="LiveId" clId="{0668C0FB-9C5E-4336-8D46-3084D01E862B}" dt="2024-10-19T10:34:18.822" v="92" actId="2696"/>
        <pc:sldMasterMkLst>
          <pc:docMk/>
          <pc:sldMasterMk cId="0" sldId="2147483650"/>
        </pc:sldMasterMkLst>
        <pc:sldLayoutChg chg="del">
          <pc:chgData name="Ahmed Ali" userId="7316d7235a26dc20" providerId="LiveId" clId="{0668C0FB-9C5E-4336-8D46-3084D01E862B}" dt="2024-10-19T10:34:18.822" v="92" actId="2696"/>
          <pc:sldLayoutMkLst>
            <pc:docMk/>
            <pc:sldMasterMk cId="0" sldId="2147483650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F85AEB0D-B0D2-6FB0-B30F-10812164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>
            <a:extLst>
              <a:ext uri="{FF2B5EF4-FFF2-40B4-BE49-F238E27FC236}">
                <a16:creationId xmlns:a16="http://schemas.microsoft.com/office/drawing/2014/main" id="{40CD5B5C-8B34-389B-E306-FA59D2810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>
            <a:extLst>
              <a:ext uri="{FF2B5EF4-FFF2-40B4-BE49-F238E27FC236}">
                <a16:creationId xmlns:a16="http://schemas.microsoft.com/office/drawing/2014/main" id="{1992182C-0727-9D93-5DE4-0C2440EB37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035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06EDB04E-2592-813B-AC72-12874297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>
            <a:extLst>
              <a:ext uri="{FF2B5EF4-FFF2-40B4-BE49-F238E27FC236}">
                <a16:creationId xmlns:a16="http://schemas.microsoft.com/office/drawing/2014/main" id="{B868978D-5550-9240-70E9-8A902F9CC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>
            <a:extLst>
              <a:ext uri="{FF2B5EF4-FFF2-40B4-BE49-F238E27FC236}">
                <a16:creationId xmlns:a16="http://schemas.microsoft.com/office/drawing/2014/main" id="{588E0C70-9444-8CAC-FFA9-782CD457BE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4713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8452f5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8452f5fc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b8452f5f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 panose="02040604050505020304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2" name="Google Shape;22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 panose="02040604050505020304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9" name="Google Shape;49;p1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 panose="02040604050505020304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 panose="02040604050505020304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 panose="02040604050505020304"/>
              <a:buNone/>
              <a:defRPr sz="4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50" b="0" i="0" u="none" strike="noStrike" cap="none">
                <a:solidFill>
                  <a:srgbClr val="F6F5F4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50" b="0" i="0" u="none" strike="noStrike" cap="none">
                <a:solidFill>
                  <a:srgbClr val="F6F5F4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  <a:defRPr sz="4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50" b="0" i="0" u="none" strike="noStrike" cap="none">
                <a:solidFill>
                  <a:srgbClr val="DADADA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50" b="0" i="0" u="none" strike="noStrike" cap="none">
                <a:solidFill>
                  <a:srgbClr val="DADADA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271270" y="1124585"/>
            <a:ext cx="9418320" cy="285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 panose="02040604050505020304"/>
              <a:buNone/>
            </a:pPr>
            <a:r>
              <a:rPr lang="en-GB" sz="6600" dirty="0"/>
              <a:t>Brain Imaging Analysis and Reporting System</a:t>
            </a:r>
            <a:r>
              <a:rPr lang="en-GB" sz="1200" dirty="0"/>
              <a:t> 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		       </a:t>
            </a:r>
            <a:r>
              <a:rPr lang="en-GB" sz="1600" dirty="0"/>
              <a:t>(Image based brain </a:t>
            </a:r>
            <a:r>
              <a:rPr lang="en-GB" sz="1600" dirty="0" err="1"/>
              <a:t>tumor</a:t>
            </a:r>
            <a:r>
              <a:rPr lang="en-GB" sz="1600" dirty="0"/>
              <a:t> detection using deep learning )</a:t>
            </a:r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531621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Group Members</a:t>
            </a: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Abdul Mohaiman (20P-0580)</a:t>
            </a: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Haris Ali (20P-0142)</a:t>
            </a: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Nazim Sulman (20P-0639)</a:t>
            </a:r>
          </a:p>
        </p:txBody>
      </p:sp>
      <p:sp>
        <p:nvSpPr>
          <p:cNvPr id="108" name="Google Shape;108;p1"/>
          <p:cNvSpPr txBox="1"/>
          <p:nvPr/>
        </p:nvSpPr>
        <p:spPr>
          <a:xfrm>
            <a:off x="6792025" y="4800600"/>
            <a:ext cx="4867221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 panose="020B0604020202020204"/>
              <a:buNone/>
            </a:pPr>
            <a:r>
              <a:rPr lang="en-US" sz="2200" b="0" i="0" u="none" strike="noStrike" cap="none">
                <a:solidFill>
                  <a:srgbClr val="BFBFB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rPr>
              <a:t>Project Supervisor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 panose="020B0604020202020204"/>
              <a:buNone/>
            </a:pPr>
            <a:r>
              <a:rPr lang="en-US" sz="2200" b="0" i="0" u="none" strike="noStrike" cap="none">
                <a:solidFill>
                  <a:srgbClr val="BFBFB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rPr>
              <a:t>Dr. Hafeez Anwar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9" name="Google Shape;109;p1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1271250" cy="1325245"/>
          </a:xfr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GB" alt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820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6" descr="flow chart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551180" y="2637155"/>
            <a:ext cx="1013841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92205" cy="1325245"/>
          </a:xfr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GB" alt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48829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Block  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2708910"/>
            <a:ext cx="966025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7620" y="0"/>
            <a:ext cx="11290935" cy="1801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Scope of the project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1261745" y="2172335"/>
            <a:ext cx="8595360" cy="4007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project will greatly impact the medical field by introducing advanced techniques </a:t>
            </a:r>
            <a:r>
              <a:rPr lang="en-GB" alt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such as deep learning algorithm 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image </a:t>
            </a:r>
            <a:r>
              <a:rPr lang="en-GB" alt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based brain tumor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detection.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aims to simplify decision-making for doctors </a:t>
            </a:r>
            <a:r>
              <a:rPr lang="en-GB" alt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the treatment of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patients.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158" name="Google Shape;158;p6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68165" y="18852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35" y="0"/>
            <a:ext cx="11292205" cy="1532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Goals</a:t>
            </a: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1261745" y="2355215"/>
            <a:ext cx="8595360" cy="382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a user-friendly software to facilitate easier tumor detection f</a:t>
            </a:r>
            <a:r>
              <a:rPr lang="en-GB" alt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 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doctors</a:t>
            </a:r>
            <a:r>
              <a:rPr lang="en-GB" alt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aiding in decision-making by</a:t>
            </a:r>
            <a:r>
              <a:rPr lang="en-GB" alt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precisely identifying abnormalities in brain images and pinpointing the location of tumors.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166" name="Google Shape;166;p7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68165" y="188516"/>
            <a:ext cx="1344525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96185"/>
            <a:ext cx="11269345" cy="1503045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altLang="en-US" sz="6000" b="1">
                <a:solidFill>
                  <a:schemeClr val="bg1"/>
                </a:solidFill>
              </a:rPr>
              <a:t>Dataset</a:t>
            </a:r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76820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35" y="0"/>
            <a:ext cx="11292205" cy="1532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Dataset</a:t>
            </a: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1261745" y="2355215"/>
            <a:ext cx="8595360" cy="382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 is sourced from </a:t>
            </a:r>
            <a:r>
              <a:rPr lang="en-GB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kaggle</a:t>
            </a:r>
            <a:r>
              <a:rPr lang="en-GB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majorly and from hospitals which were easy to share there patient data.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endParaRPr lang="en-GB"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Date set contain scans of different types of Brain </a:t>
            </a:r>
            <a:r>
              <a:rPr lang="en-GB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tumor</a:t>
            </a:r>
            <a:r>
              <a:rPr lang="en-GB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Glioma. Pituitary Adenoma , Meningioma etc.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endParaRPr lang="en-GB"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 contain approximately 7000+ MRI scans for testing and training of CNN model for detection of </a:t>
            </a:r>
            <a:r>
              <a:rPr lang="en-GB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tumor</a:t>
            </a:r>
            <a:r>
              <a:rPr lang="en-GB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GB"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166" name="Google Shape;166;p7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68165" y="188516"/>
            <a:ext cx="1344525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96185"/>
            <a:ext cx="11269345" cy="1503045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altLang="en-US" sz="6000" b="1" dirty="0">
                <a:solidFill>
                  <a:schemeClr val="bg1"/>
                </a:solidFill>
              </a:rPr>
              <a:t>UI/UX </a:t>
            </a:r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76820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635" y="0"/>
            <a:ext cx="11292205" cy="10661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Home Page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170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HOME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588010" y="1268730"/>
            <a:ext cx="10106025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635" y="6985"/>
            <a:ext cx="11307445" cy="10928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Processing.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170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processing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2729" r="725"/>
          <a:stretch>
            <a:fillRect/>
          </a:stretch>
        </p:blipFill>
        <p:spPr>
          <a:xfrm>
            <a:off x="551815" y="1219835"/>
            <a:ext cx="10153015" cy="5394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635" y="6985"/>
            <a:ext cx="11307445" cy="10928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Report page: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170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report"/>
          <p:cNvPicPr>
            <a:picLocks noChangeAspect="1"/>
          </p:cNvPicPr>
          <p:nvPr/>
        </p:nvPicPr>
        <p:blipFill>
          <a:blip r:embed="rId4"/>
          <a:srcRect t="1111" r="1063"/>
          <a:stretch>
            <a:fillRect/>
          </a:stretch>
        </p:blipFill>
        <p:spPr>
          <a:xfrm>
            <a:off x="386080" y="1412240"/>
            <a:ext cx="1046226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-24130" y="635"/>
            <a:ext cx="11316335" cy="1392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261745" y="2124075"/>
            <a:ext cx="8595360" cy="4055745"/>
          </a:xfrm>
        </p:spPr>
        <p:txBody>
          <a:bodyPr/>
          <a:lstStyle/>
          <a:p>
            <a:r>
              <a:rPr lang="en-GB" altLang="en-US" sz="1800"/>
              <a:t>Deep Learning </a:t>
            </a:r>
            <a:r>
              <a:rPr lang="en-US" sz="1800"/>
              <a:t>with </a:t>
            </a:r>
            <a:r>
              <a:rPr lang="en-GB" altLang="en-US" sz="1800"/>
              <a:t>MRI </a:t>
            </a:r>
            <a:r>
              <a:rPr lang="en-US" sz="1800"/>
              <a:t>Imaging</a:t>
            </a:r>
            <a:r>
              <a:rPr lang="en-GB" altLang="en-US" sz="1800"/>
              <a:t> </a:t>
            </a:r>
            <a:endParaRPr lang="en-US" sz="1800"/>
          </a:p>
          <a:p>
            <a:r>
              <a:rPr lang="en-US" sz="1800"/>
              <a:t>Methodology Overview: </a:t>
            </a:r>
          </a:p>
          <a:p>
            <a:pPr lvl="1" algn="l"/>
            <a:r>
              <a:rPr lang="en-GB" altLang="en-US" sz="1800"/>
              <a:t>   D</a:t>
            </a:r>
            <a:r>
              <a:rPr lang="en-US" sz="1800"/>
              <a:t>ataset acquisition</a:t>
            </a:r>
          </a:p>
          <a:p>
            <a:pPr lvl="1" algn="l"/>
            <a:r>
              <a:rPr lang="en-GB" altLang="en-US" sz="1800"/>
              <a:t>   P</a:t>
            </a:r>
            <a:r>
              <a:rPr lang="en-US" sz="1800"/>
              <a:t>reprocessing MRI scans </a:t>
            </a:r>
          </a:p>
          <a:p>
            <a:pPr lvl="1" algn="l"/>
            <a:r>
              <a:rPr lang="en-GB" altLang="en-US" sz="1800"/>
              <a:t>   T</a:t>
            </a:r>
            <a:r>
              <a:rPr lang="en-US" sz="1800"/>
              <a:t>raining </a:t>
            </a:r>
            <a:r>
              <a:rPr lang="en-GB" altLang="en-US" sz="1800"/>
              <a:t>Deep learning </a:t>
            </a:r>
            <a:r>
              <a:rPr lang="en-US" sz="1800"/>
              <a:t> models</a:t>
            </a:r>
          </a:p>
          <a:p>
            <a:pPr lvl="1" algn="l"/>
            <a:r>
              <a:rPr lang="en-GB" altLang="en-US" sz="1800"/>
              <a:t>   A</a:t>
            </a:r>
            <a:r>
              <a:rPr lang="en-US" sz="1800"/>
              <a:t>chieve brain tumor detection </a:t>
            </a:r>
          </a:p>
          <a:p>
            <a:pPr lvl="1" algn="l"/>
            <a:endParaRPr lang="en-US" sz="1600"/>
          </a:p>
          <a:p>
            <a:endParaRPr lang="en-US" sz="1600"/>
          </a:p>
        </p:txBody>
      </p:sp>
      <p:pic>
        <p:nvPicPr>
          <p:cNvPr id="116" name="Google Shape;116;p2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96450" y="44450"/>
            <a:ext cx="1472565" cy="135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pic>
        <p:nvPicPr>
          <p:cNvPr id="12" name="Picture Placeholder 11" descr="brain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6240145" y="2124075"/>
            <a:ext cx="4133850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12195" cy="11220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About Page: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170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ABOUT PAGE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730"/>
          <a:stretch>
            <a:fillRect/>
          </a:stretch>
        </p:blipFill>
        <p:spPr>
          <a:xfrm>
            <a:off x="622300" y="1268730"/>
            <a:ext cx="9904730" cy="52889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12195" cy="11220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Contact Page: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170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CONTACT P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5" y="1340485"/>
            <a:ext cx="10458450" cy="52317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96185"/>
            <a:ext cx="11269345" cy="1503045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altLang="en-US" sz="6000" b="1">
                <a:solidFill>
                  <a:schemeClr val="bg1"/>
                </a:solidFill>
              </a:rPr>
              <a:t>Web Prototype </a:t>
            </a:r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76820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D41E0-BAA4-5E60-1A11-3F17ED90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"/>
          <a:stretch/>
        </p:blipFill>
        <p:spPr>
          <a:xfrm>
            <a:off x="288758" y="533719"/>
            <a:ext cx="10748210" cy="56384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5EBC9-9521-F052-594C-D21121F1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D6C36-CDDA-E982-8C46-E124CE07DE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96185"/>
            <a:ext cx="11269345" cy="1503045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altLang="en-US" sz="6000" b="1">
                <a:solidFill>
                  <a:schemeClr val="bg1"/>
                </a:solidFill>
              </a:rPr>
              <a:t>Model Results</a:t>
            </a:r>
            <a:endParaRPr lang="en-GB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58" name="Google Shape;158;p6" descr="National University of Computer and Emerging Sciences - Wikipedia">
            <a:extLst>
              <a:ext uri="{FF2B5EF4-FFF2-40B4-BE49-F238E27FC236}">
                <a16:creationId xmlns:a16="http://schemas.microsoft.com/office/drawing/2014/main" id="{ACC2DE99-28C8-1D35-39AC-EE9A0A2729DD}"/>
              </a:ext>
            </a:extLst>
          </p:cNvPr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76820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59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7B767CD1-9D9D-B451-5C3E-23111D51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>
            <a:extLst>
              <a:ext uri="{FF2B5EF4-FFF2-40B4-BE49-F238E27FC236}">
                <a16:creationId xmlns:a16="http://schemas.microsoft.com/office/drawing/2014/main" id="{4FC9821A-EE8F-608D-3675-DE085B12E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1292205" cy="1424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US" sz="400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Confusion Matrix</a:t>
            </a:r>
          </a:p>
        </p:txBody>
      </p:sp>
      <p:sp>
        <p:nvSpPr>
          <p:cNvPr id="172" name="Google Shape;172;p8">
            <a:extLst>
              <a:ext uri="{FF2B5EF4-FFF2-40B4-BE49-F238E27FC236}">
                <a16:creationId xmlns:a16="http://schemas.microsoft.com/office/drawing/2014/main" id="{AA6B3EE8-C2C4-2DCE-EC77-A98305642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>
            <a:extLst>
              <a:ext uri="{FF2B5EF4-FFF2-40B4-BE49-F238E27FC236}">
                <a16:creationId xmlns:a16="http://schemas.microsoft.com/office/drawing/2014/main" id="{F6A0A3BB-BC63-2A78-3302-ADA3323D9D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4E308396-9CC8-A17D-3618-3D874F5B5D1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43410" y="106883"/>
            <a:ext cx="1143505" cy="116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1684E8-D5DC-55CD-8FC6-082DA18D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161" y="1691108"/>
            <a:ext cx="5318385" cy="49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5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5C6AC565-B63E-899E-6FF7-DC8893FF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>
            <a:extLst>
              <a:ext uri="{FF2B5EF4-FFF2-40B4-BE49-F238E27FC236}">
                <a16:creationId xmlns:a16="http://schemas.microsoft.com/office/drawing/2014/main" id="{EB4F1E4B-F2BC-4D48-2507-B26950EABD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1292205" cy="1424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US" sz="400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Accuracy </a:t>
            </a:r>
          </a:p>
        </p:txBody>
      </p:sp>
      <p:sp>
        <p:nvSpPr>
          <p:cNvPr id="172" name="Google Shape;172;p8">
            <a:extLst>
              <a:ext uri="{FF2B5EF4-FFF2-40B4-BE49-F238E27FC236}">
                <a16:creationId xmlns:a16="http://schemas.microsoft.com/office/drawing/2014/main" id="{39350B55-7AEA-A86D-D485-55132E492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>
            <a:extLst>
              <a:ext uri="{FF2B5EF4-FFF2-40B4-BE49-F238E27FC236}">
                <a16:creationId xmlns:a16="http://schemas.microsoft.com/office/drawing/2014/main" id="{67D82D5D-1F3C-25E2-88D1-0636BC4EB0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>
            <a:extLst>
              <a:ext uri="{FF2B5EF4-FFF2-40B4-BE49-F238E27FC236}">
                <a16:creationId xmlns:a16="http://schemas.microsoft.com/office/drawing/2014/main" id="{D4B1D3C2-710C-9E6A-54F5-BC7D21B10AB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43410" y="106883"/>
            <a:ext cx="1143505" cy="116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B37A9F-D495-13B0-FE5F-9FFF3F77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774" r="26347"/>
          <a:stretch/>
        </p:blipFill>
        <p:spPr>
          <a:xfrm>
            <a:off x="586921" y="1828800"/>
            <a:ext cx="1011836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635" y="0"/>
            <a:ext cx="11341735" cy="114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Objectives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1704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fyp1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666115" y="1557020"/>
            <a:ext cx="973836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292205" cy="1128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Objectives</a:t>
            </a:r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-812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  <p:pic>
        <p:nvPicPr>
          <p:cNvPr id="175" name="Google Shape;175;p8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272515" y="10688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fyp2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654050" y="1485900"/>
            <a:ext cx="1003681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635" y="12700"/>
            <a:ext cx="11292205" cy="16973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Expected Result</a:t>
            </a:r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1261875" y="2250175"/>
            <a:ext cx="8595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 the completion of this project we will see a complete Web based software which will be helpful in brain tumor detection using </a:t>
            </a:r>
            <a:r>
              <a:rPr lang="en-GB" alt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Deep learning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algorithms.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  <p:pic>
        <p:nvPicPr>
          <p:cNvPr id="183" name="Google Shape;183;p9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96450" y="188595"/>
            <a:ext cx="1472565" cy="122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635" y="-635"/>
            <a:ext cx="11292205" cy="1348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Motivation</a:t>
            </a:r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Char char="•"/>
            </a:pP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Address the</a:t>
            </a:r>
            <a:r>
              <a:rPr lang="en-GB" alt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need to revolutionize brain tumor d</a:t>
            </a:r>
            <a:r>
              <a:rPr lang="en-GB" alt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etection </a:t>
            </a: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which currently burden</a:t>
            </a:r>
            <a:r>
              <a:rPr lang="en-GB" alt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healthcare systems globally.</a:t>
            </a:r>
          </a:p>
          <a:p>
            <a:pPr marL="457200" lvl="0" indent="-355600" algn="l" rtl="0">
              <a:spcBef>
                <a:spcPts val="1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Char char="•"/>
            </a:pPr>
            <a:endParaRPr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Char char="•"/>
            </a:pP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Manual interpretation of brain scans is slow, labor-intensive, and prone to errors despite advancements in imaging technology.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Char char="•"/>
            </a:pPr>
            <a:endParaRPr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Char char="•"/>
            </a:pP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Implementation of </a:t>
            </a:r>
            <a:r>
              <a:rPr lang="en-GB" alt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deep learning </a:t>
            </a: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based approaches could lead to quicker interventions and better outcomes</a:t>
            </a:r>
            <a:r>
              <a:rPr lang="en-GB" alt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patients</a:t>
            </a:r>
            <a:r>
              <a:rPr 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brain tumor </a:t>
            </a:r>
            <a:r>
              <a:rPr lang="en-GB" altLang="en-US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detection.</a:t>
            </a:r>
            <a:endParaRPr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125" name="Google Shape;125;p3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08160" y="44450"/>
            <a:ext cx="1472565" cy="129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635" y="0"/>
            <a:ext cx="11336655" cy="1425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Work</a:t>
            </a:r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1261875" y="1970700"/>
            <a:ext cx="8595300" cy="4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finalized our idea.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documentation and literature review will be done equally.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collection of MRI scans and dataset by Haris.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Ensuring proper data labeling and annotation and performing data preprocessing and classification done </a:t>
            </a: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sulman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Haris.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Normalizing and data augmentation by </a:t>
            </a: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sulman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Designing a prototype of web based application by nazim </a:t>
            </a: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sulman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documentation, Preparing figures for presentations and reports and SDA diagram  by Haris and </a:t>
            </a: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Mohiman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pic>
        <p:nvPicPr>
          <p:cNvPr id="191" name="Google Shape;191;p10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24060" y="116840"/>
            <a:ext cx="1472565" cy="106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635" y="0"/>
            <a:ext cx="11340465" cy="1297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1261875" y="1992200"/>
            <a:ext cx="85953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55600">
              <a:spcBef>
                <a:spcPts val="0"/>
              </a:spcBef>
              <a:buSzPts val="2000"/>
            </a:pPr>
            <a:r>
              <a:rPr lang="en-US" sz="2000" i="0" dirty="0" err="1">
                <a:solidFill>
                  <a:srgbClr val="333333"/>
                </a:solidFill>
                <a:effectLst/>
                <a:latin typeface="HelveticaNeue Regular"/>
              </a:rPr>
              <a:t>Zheshu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Neue Regular"/>
              </a:rPr>
              <a:t> Jia</a:t>
            </a:r>
            <a:r>
              <a:rPr lang="da-DK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"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Neue Regular"/>
              </a:rPr>
              <a:t>Brain Tumor Identification and Classification of MRI images using deep learning techniques </a:t>
            </a:r>
            <a:r>
              <a:rPr lang="da-DK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 IEEE Access, 2020.</a:t>
            </a:r>
          </a:p>
          <a:p>
            <a:pPr marL="101600" indent="0">
              <a:spcBef>
                <a:spcPts val="0"/>
              </a:spcBef>
              <a:buSzPts val="2000"/>
              <a:buNone/>
            </a:pPr>
            <a:endParaRPr lang="da-DK"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A. Smith, “Brain Segment Classification on anomaly detection Using Machine Learning Techniques" IEEE Access, 2022.</a:t>
            </a:r>
          </a:p>
          <a:p>
            <a:pPr marL="1016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Deyun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Chen, "Deep Learning-Based Semantic Segmentation for Brain Tumor Detection in MRI Images," IEEE Transactions on Medical Imaging, 2022.</a:t>
            </a: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</a:pP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Nael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 </a:t>
            </a: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Alwandi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"Automatic Brain Tumor Classification Using Deep Learning With Convolutional Neural Networks." IEEE Access, vol. 9, 2021.</a:t>
            </a: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  <p:pic>
        <p:nvPicPr>
          <p:cNvPr id="199" name="Google Shape;199;p11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12350" y="44450"/>
            <a:ext cx="1384935" cy="122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452f5fcf_0_0"/>
          <p:cNvSpPr txBox="1">
            <a:spLocks noGrp="1"/>
          </p:cNvSpPr>
          <p:nvPr>
            <p:ph type="title"/>
          </p:nvPr>
        </p:nvSpPr>
        <p:spPr>
          <a:xfrm>
            <a:off x="-1905" y="0"/>
            <a:ext cx="11294110" cy="9271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Literature Review </a:t>
            </a:r>
          </a:p>
        </p:txBody>
      </p:sp>
      <p:sp>
        <p:nvSpPr>
          <p:cNvPr id="132" name="Google Shape;132;g2b8452f5fcf_0_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graphicFrame>
        <p:nvGraphicFramePr>
          <p:cNvPr id="133" name="Google Shape;133;g2b8452f5fcf_0_0"/>
          <p:cNvGraphicFramePr/>
          <p:nvPr>
            <p:extLst>
              <p:ext uri="{D42A27DB-BD31-4B8C-83A1-F6EECF244321}">
                <p14:modId xmlns:p14="http://schemas.microsoft.com/office/powerpoint/2010/main" val="1685414977"/>
              </p:ext>
            </p:extLst>
          </p:nvPr>
        </p:nvGraphicFramePr>
        <p:xfrm>
          <a:off x="171450" y="992505"/>
          <a:ext cx="11121390" cy="5788025"/>
        </p:xfrm>
        <a:graphic>
          <a:graphicData uri="http://schemas.openxmlformats.org/drawingml/2006/table">
            <a:tbl>
              <a:tblPr>
                <a:noFill/>
                <a:tableStyleId>{82D5DB6D-B12A-4848-8AC8-060F124192AB}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Sr No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Title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Limitation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Brain Tumor Identification and Classification of MRI images using deep learning techniques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Limited evaluation on real-world datasets and potential scalability issues.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paper proposes a deep learning-based approach for video anomaly detection using spatio-temporal feature extraction and reconstruction.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1F1F1F"/>
                          </a:solidFill>
                        </a:rPr>
                        <a:t>Brain Tumor Classification and Detection Using Hybrid Deep Tumor Network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paper presents a novel method for brain  classification using machine learning algorithms and feature extraction techniques.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Limited validation on diverse datasets from different geographical locations and grid conditions.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Brain tumor MRI images identification and classification based on the recurrent convolutional neural network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Utilizes deep learning algorithms for semantic segmentation of brain tumor regions in MRI images.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May not account for potential variations in tumor appearance and characteristics across different patient populations.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</a:t>
                      </a:r>
                      <a:r>
                        <a:rPr lang="en-GB" altLang="en-US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Brain Tumor Detection and Classification Using Deep Learning and Sine-Cosine Fitness Grey Wolf Optimization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paper employs a convolutional neural network (CNN) to classify brain tumor types using MRI images.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study may be limited by the availability and quality of the MRI dataset used for training the CNN.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4" name="Google Shape;134;g2b8452f5fcf_0_0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88115" y="97870"/>
            <a:ext cx="694425" cy="73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0" y="20955"/>
            <a:ext cx="11292205" cy="130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</a:t>
            </a:r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1261745" y="2289810"/>
            <a:ext cx="8595360" cy="38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Char char="•"/>
            </a:pPr>
            <a:r>
              <a:rPr lang="en-GB" altLang="en-US" sz="2000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Timely, accurate brain tumor detection via enhanced MRI images using deep learning can improve diagnosis and treatment efficiency,overcoming limitations of traditional methods and radiologist dependence.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142" name="Google Shape;142;p4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96450" y="90170"/>
            <a:ext cx="1384935" cy="123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44910" cy="1691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 panose="02040604050505020304"/>
              <a:buNone/>
            </a:pPr>
            <a:r>
              <a:rPr lang="en-GB" alt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40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Solution</a:t>
            </a:r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821055" y="2453640"/>
            <a:ext cx="9036050" cy="37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omprehensive web-based software solution addressing the challenges in brain tumor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will encompass both front-end web development and seamless integration 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of Deep learning model for brain tumor detection.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150" name="Google Shape;150;p5" descr="National University of Computer and Emerging Sciences - Wikipedi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96450" y="188595"/>
            <a:ext cx="1472565" cy="139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96185"/>
            <a:ext cx="11269345" cy="1503045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altLang="en-US" sz="6000" b="1">
                <a:solidFill>
                  <a:schemeClr val="bg1"/>
                </a:solidFill>
              </a:rPr>
              <a:t>UML Diagrams</a:t>
            </a:r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768205" y="44450"/>
            <a:ext cx="141668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12065"/>
            <a:ext cx="11302365" cy="117856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GB" altLang="en-US" sz="4445">
                <a:latin typeface="+mj-lt"/>
                <a:cs typeface="+mj-lt"/>
              </a:rPr>
              <a:t> </a:t>
            </a:r>
            <a:r>
              <a:rPr lang="en-GB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839960" y="44450"/>
            <a:ext cx="1291590" cy="1071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966075" y="46748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AAE50-DF41-D6FE-B743-8C1D9185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" y="1842085"/>
            <a:ext cx="999423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795"/>
            <a:ext cx="11293475" cy="1364615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GB" alt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GB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 Case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7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158" name="Google Shape;158;p6" descr="National University of Computer and Emerging Sciences - Wikipedia"/>
          <p:cNvPicPr preferRelativeResize="0"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798685" y="116840"/>
            <a:ext cx="1416685" cy="12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use case  1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05" y="2132965"/>
            <a:ext cx="6802120" cy="3696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804</Words>
  <Application>Microsoft Office PowerPoint</Application>
  <PresentationFormat>Widescreen</PresentationFormat>
  <Paragraphs>131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Century Schoolbook</vt:lpstr>
      <vt:lpstr>Calibri</vt:lpstr>
      <vt:lpstr>HelveticaNeue Regular</vt:lpstr>
      <vt:lpstr>Arial</vt:lpstr>
      <vt:lpstr>View</vt:lpstr>
      <vt:lpstr>View</vt:lpstr>
      <vt:lpstr>Brain Imaging Analysis and Reporting System             (Image based brain tumor detection using deep learning )</vt:lpstr>
      <vt:lpstr>  Introduction</vt:lpstr>
      <vt:lpstr>  Motivation</vt:lpstr>
      <vt:lpstr>  Literature Review </vt:lpstr>
      <vt:lpstr>  Problem Statement</vt:lpstr>
      <vt:lpstr>  Solution</vt:lpstr>
      <vt:lpstr>UML Diagrams</vt:lpstr>
      <vt:lpstr> System Architecture</vt:lpstr>
      <vt:lpstr>  Use Case Diagram</vt:lpstr>
      <vt:lpstr> Flow Diagram</vt:lpstr>
      <vt:lpstr> Block Diagram</vt:lpstr>
      <vt:lpstr> Scope of the project</vt:lpstr>
      <vt:lpstr> Goals</vt:lpstr>
      <vt:lpstr>Dataset</vt:lpstr>
      <vt:lpstr>  Dataset</vt:lpstr>
      <vt:lpstr>UI/UX </vt:lpstr>
      <vt:lpstr> Home Page</vt:lpstr>
      <vt:lpstr>  Processing.</vt:lpstr>
      <vt:lpstr>  Report page:</vt:lpstr>
      <vt:lpstr>  About Page:</vt:lpstr>
      <vt:lpstr>Contact Page:</vt:lpstr>
      <vt:lpstr>Web Prototype </vt:lpstr>
      <vt:lpstr>PowerPoint Presentation</vt:lpstr>
      <vt:lpstr>Model Results</vt:lpstr>
      <vt:lpstr>Confusion Matrix</vt:lpstr>
      <vt:lpstr>Accuracy </vt:lpstr>
      <vt:lpstr>Objectives</vt:lpstr>
      <vt:lpstr>Objectives</vt:lpstr>
      <vt:lpstr> Expected Result</vt:lpstr>
      <vt:lpstr>Team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brain tumer detection using deep learning</dc:title>
  <dc:creator>zeshan khan</dc:creator>
  <cp:lastModifiedBy>Ahmed Ali</cp:lastModifiedBy>
  <cp:revision>33</cp:revision>
  <dcterms:created xsi:type="dcterms:W3CDTF">2024-02-13T07:14:00Z</dcterms:created>
  <dcterms:modified xsi:type="dcterms:W3CDTF">2024-10-19T13:03:16Z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9605E6C0EF7B4ECBA3E330883CF49C93_13</vt:lpwstr>
  </property>
  <property fmtid="{D5CDD505-2E9C-101B-9397-08002B2CF9AE}" pid="3" name="KSOProductBuildVer">
    <vt:lpwstr>1033-12.2.0.16909</vt:lpwstr>
  </property>
</Properties>
</file>