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U S" userId="12b51c3d6382636f" providerId="LiveId" clId="{FD29FF24-E4AE-4F38-8412-A7EA1DB17DB3}"/>
    <pc:docChg chg="modSld">
      <pc:chgData name="SONU S" userId="12b51c3d6382636f" providerId="LiveId" clId="{FD29FF24-E4AE-4F38-8412-A7EA1DB17DB3}" dt="2022-05-22T10:35:14.459" v="47" actId="20577"/>
      <pc:docMkLst>
        <pc:docMk/>
      </pc:docMkLst>
      <pc:sldChg chg="modSp mod">
        <pc:chgData name="SONU S" userId="12b51c3d6382636f" providerId="LiveId" clId="{FD29FF24-E4AE-4F38-8412-A7EA1DB17DB3}" dt="2022-05-22T10:35:14.459" v="47" actId="20577"/>
        <pc:sldMkLst>
          <pc:docMk/>
          <pc:sldMk cId="0" sldId="256"/>
        </pc:sldMkLst>
        <pc:spChg chg="mod">
          <ac:chgData name="SONU S" userId="12b51c3d6382636f" providerId="LiveId" clId="{FD29FF24-E4AE-4F38-8412-A7EA1DB17DB3}" dt="2022-05-22T10:35:14.459" v="47" actId="20577"/>
          <ac:spMkLst>
            <pc:docMk/>
            <pc:sldMk cId="0" sldId="256"/>
            <ac:spMk id="8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a9f7eb29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a9f7eb2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8" name="Google Shape;30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90"/>
              <a:buNone/>
            </a:pPr>
            <a:r>
              <a:rPr lang="en-US" sz="2860" b="1">
                <a:solidFill>
                  <a:srgbClr val="990000"/>
                </a:solidFill>
                <a:latin typeface="Times New Roman"/>
                <a:ea typeface="Times New Roman"/>
                <a:cs typeface="Times New Roman"/>
                <a:sym typeface="Times New Roman"/>
              </a:rPr>
              <a:t>CYBER THREAT PREDICTIVE ANALYTICS FOR IMPROVING CYBER SUPPLY CHAIN SECURITY</a:t>
            </a:r>
            <a:endParaRPr sz="2860" b="1">
              <a:solidFill>
                <a:srgbClr val="990000"/>
              </a:solidFill>
              <a:latin typeface="Times New Roman"/>
              <a:ea typeface="Times New Roman"/>
              <a:cs typeface="Times New Roman"/>
              <a:sym typeface="Times New Roman"/>
            </a:endParaRPr>
          </a:p>
        </p:txBody>
      </p:sp>
      <p:sp>
        <p:nvSpPr>
          <p:cNvPr id="85" name="Google Shape;85;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Clr>
                <a:schemeClr val="dk1"/>
              </a:buClr>
              <a:buSzPts val="2800"/>
              <a:buFont typeface="Arial"/>
              <a:buNone/>
            </a:pPr>
            <a:r>
              <a:rPr lang="en-US" sz="1500" b="1" dirty="0">
                <a:solidFill>
                  <a:srgbClr val="351C75"/>
                </a:solidFill>
                <a:latin typeface="Times New Roman"/>
                <a:ea typeface="Times New Roman"/>
                <a:cs typeface="Times New Roman"/>
                <a:sym typeface="Times New Roman"/>
              </a:rPr>
              <a:t>PRESENTED BY</a:t>
            </a:r>
            <a:endParaRPr sz="1500" b="1" dirty="0">
              <a:solidFill>
                <a:srgbClr val="351C75"/>
              </a:solidFill>
              <a:latin typeface="Times New Roman"/>
              <a:ea typeface="Times New Roman"/>
              <a:cs typeface="Times New Roman"/>
              <a:sym typeface="Times New Roman"/>
            </a:endParaRPr>
          </a:p>
          <a:p>
            <a:pPr marL="914400" lvl="0" indent="0" algn="l" rtl="0">
              <a:lnSpc>
                <a:spcPct val="100000"/>
              </a:lnSpc>
              <a:spcBef>
                <a:spcPts val="0"/>
              </a:spcBef>
              <a:spcAft>
                <a:spcPts val="0"/>
              </a:spcAft>
              <a:buClr>
                <a:schemeClr val="dk1"/>
              </a:buClr>
              <a:buSzPts val="2800"/>
              <a:buFont typeface="Arial"/>
              <a:buNone/>
            </a:pPr>
            <a:r>
              <a:rPr lang="en-US" sz="1400" dirty="0">
                <a:solidFill>
                  <a:srgbClr val="595959"/>
                </a:solidFill>
                <a:latin typeface="Times New Roman"/>
                <a:ea typeface="Times New Roman"/>
                <a:cs typeface="Times New Roman"/>
                <a:sym typeface="Times New Roman"/>
              </a:rPr>
              <a:t>	</a:t>
            </a:r>
            <a:r>
              <a:rPr lang="en-US" sz="1600" b="1" dirty="0">
                <a:solidFill>
                  <a:srgbClr val="4C1130"/>
                </a:solidFill>
                <a:latin typeface="Times New Roman"/>
                <a:ea typeface="Times New Roman"/>
                <a:cs typeface="Times New Roman"/>
                <a:sym typeface="Times New Roman"/>
              </a:rPr>
              <a:t>ROLL NO:	</a:t>
            </a:r>
            <a:r>
              <a:rPr lang="en-US" sz="1600" dirty="0">
                <a:solidFill>
                  <a:srgbClr val="4C1130"/>
                </a:solidFill>
                <a:latin typeface="Times New Roman"/>
                <a:ea typeface="Times New Roman"/>
                <a:cs typeface="Times New Roman"/>
                <a:sym typeface="Times New Roman"/>
              </a:rPr>
              <a:t>	                       </a:t>
            </a:r>
            <a:r>
              <a:rPr lang="en-US" sz="1600" b="1" dirty="0">
                <a:solidFill>
                  <a:srgbClr val="4C1130"/>
                </a:solidFill>
                <a:latin typeface="Times New Roman"/>
                <a:ea typeface="Times New Roman"/>
                <a:cs typeface="Times New Roman"/>
                <a:sym typeface="Times New Roman"/>
              </a:rPr>
              <a:t>NAME</a:t>
            </a:r>
            <a:endParaRPr sz="1600" b="1" dirty="0">
              <a:solidFill>
                <a:srgbClr val="4C1130"/>
              </a:solidFill>
              <a:latin typeface="Times New Roman"/>
              <a:ea typeface="Times New Roman"/>
              <a:cs typeface="Times New Roman"/>
              <a:sym typeface="Times New Roman"/>
            </a:endParaRPr>
          </a:p>
          <a:p>
            <a:pPr marL="914400" lvl="0" indent="0" algn="l" rtl="0">
              <a:lnSpc>
                <a:spcPct val="100000"/>
              </a:lnSpc>
              <a:spcBef>
                <a:spcPts val="0"/>
              </a:spcBef>
              <a:spcAft>
                <a:spcPts val="0"/>
              </a:spcAft>
              <a:buClr>
                <a:schemeClr val="dk1"/>
              </a:buClr>
              <a:buSzPts val="2800"/>
              <a:buFont typeface="Arial"/>
              <a:buNone/>
            </a:pPr>
            <a:r>
              <a:rPr lang="en-US" sz="1400" dirty="0">
                <a:solidFill>
                  <a:srgbClr val="595959"/>
                </a:solidFill>
                <a:latin typeface="Times New Roman"/>
                <a:ea typeface="Times New Roman"/>
                <a:cs typeface="Times New Roman"/>
                <a:sym typeface="Times New Roman"/>
              </a:rPr>
              <a:t>              	</a:t>
            </a:r>
            <a:r>
              <a:rPr lang="en-US" sz="1500" dirty="0">
                <a:solidFill>
                  <a:srgbClr val="20124D"/>
                </a:solidFill>
                <a:latin typeface="Times New Roman"/>
                <a:ea typeface="Times New Roman"/>
                <a:cs typeface="Times New Roman"/>
                <a:sym typeface="Times New Roman"/>
              </a:rPr>
              <a:t>188X1A05B3			V. SULOCHANA</a:t>
            </a:r>
            <a:endParaRPr sz="1500" dirty="0">
              <a:solidFill>
                <a:srgbClr val="20124D"/>
              </a:solidFill>
              <a:latin typeface="Times New Roman"/>
              <a:ea typeface="Times New Roman"/>
              <a:cs typeface="Times New Roman"/>
              <a:sym typeface="Times New Roman"/>
            </a:endParaRPr>
          </a:p>
          <a:p>
            <a:pPr marL="914400" lvl="0" indent="0" algn="l" rtl="0">
              <a:lnSpc>
                <a:spcPct val="100000"/>
              </a:lnSpc>
              <a:spcBef>
                <a:spcPts val="0"/>
              </a:spcBef>
              <a:spcAft>
                <a:spcPts val="0"/>
              </a:spcAft>
              <a:buClr>
                <a:schemeClr val="dk1"/>
              </a:buClr>
              <a:buSzPts val="2800"/>
              <a:buFont typeface="Arial"/>
              <a:buNone/>
            </a:pPr>
            <a:r>
              <a:rPr lang="en-US" sz="1500" dirty="0">
                <a:solidFill>
                  <a:srgbClr val="20124D"/>
                </a:solidFill>
                <a:latin typeface="Times New Roman"/>
                <a:ea typeface="Times New Roman"/>
                <a:cs typeface="Times New Roman"/>
                <a:sym typeface="Times New Roman"/>
              </a:rPr>
              <a:t>                   188X1A0584			S. BHAVANA</a:t>
            </a:r>
            <a:endParaRPr sz="1500" dirty="0">
              <a:solidFill>
                <a:srgbClr val="20124D"/>
              </a:solidFill>
              <a:latin typeface="Times New Roman"/>
              <a:ea typeface="Times New Roman"/>
              <a:cs typeface="Times New Roman"/>
              <a:sym typeface="Times New Roman"/>
            </a:endParaRPr>
          </a:p>
          <a:p>
            <a:pPr marL="914400" lvl="0" indent="0" algn="l" rtl="0">
              <a:lnSpc>
                <a:spcPct val="100000"/>
              </a:lnSpc>
              <a:spcBef>
                <a:spcPts val="0"/>
              </a:spcBef>
              <a:spcAft>
                <a:spcPts val="0"/>
              </a:spcAft>
              <a:buClr>
                <a:schemeClr val="dk1"/>
              </a:buClr>
              <a:buSzPts val="2800"/>
              <a:buFont typeface="Arial"/>
              <a:buNone/>
            </a:pPr>
            <a:r>
              <a:rPr lang="en-US" sz="1500" dirty="0">
                <a:solidFill>
                  <a:srgbClr val="20124D"/>
                </a:solidFill>
                <a:latin typeface="Times New Roman"/>
                <a:ea typeface="Times New Roman"/>
                <a:cs typeface="Times New Roman"/>
                <a:sym typeface="Times New Roman"/>
              </a:rPr>
              <a:t>	188X1A0583			R. HEMASREE</a:t>
            </a:r>
            <a:endParaRPr sz="1500" dirty="0">
              <a:solidFill>
                <a:srgbClr val="20124D"/>
              </a:solidFill>
              <a:latin typeface="Times New Roman"/>
              <a:ea typeface="Times New Roman"/>
              <a:cs typeface="Times New Roman"/>
              <a:sym typeface="Times New Roman"/>
            </a:endParaRPr>
          </a:p>
          <a:p>
            <a:pPr marL="914400" lvl="0" indent="0" algn="l" rtl="0">
              <a:lnSpc>
                <a:spcPct val="100000"/>
              </a:lnSpc>
              <a:spcBef>
                <a:spcPts val="0"/>
              </a:spcBef>
              <a:spcAft>
                <a:spcPts val="0"/>
              </a:spcAft>
              <a:buClr>
                <a:schemeClr val="dk1"/>
              </a:buClr>
              <a:buSzPts val="2800"/>
              <a:buFont typeface="Arial"/>
              <a:buNone/>
            </a:pPr>
            <a:r>
              <a:rPr lang="en-US" sz="1500" dirty="0">
                <a:solidFill>
                  <a:srgbClr val="20124D"/>
                </a:solidFill>
                <a:latin typeface="Times New Roman"/>
                <a:ea typeface="Times New Roman"/>
                <a:cs typeface="Times New Roman"/>
                <a:sym typeface="Times New Roman"/>
              </a:rPr>
              <a:t>	188X1A0565			M. KEERTHI</a:t>
            </a:r>
            <a:endParaRPr sz="1500" dirty="0">
              <a:solidFill>
                <a:srgbClr val="20124D"/>
              </a:solidFill>
              <a:latin typeface="Times New Roman"/>
              <a:ea typeface="Times New Roman"/>
              <a:cs typeface="Times New Roman"/>
              <a:sym typeface="Times New Roman"/>
            </a:endParaRPr>
          </a:p>
          <a:p>
            <a:pPr marL="914400" lvl="0" indent="0" algn="l" rtl="0">
              <a:lnSpc>
                <a:spcPct val="100000"/>
              </a:lnSpc>
              <a:spcBef>
                <a:spcPts val="0"/>
              </a:spcBef>
              <a:spcAft>
                <a:spcPts val="0"/>
              </a:spcAft>
              <a:buClr>
                <a:schemeClr val="dk1"/>
              </a:buClr>
              <a:buSzPts val="2800"/>
              <a:buFont typeface="Arial"/>
              <a:buNone/>
            </a:pPr>
            <a:r>
              <a:rPr lang="en-US" sz="1500" dirty="0">
                <a:solidFill>
                  <a:srgbClr val="20124D"/>
                </a:solidFill>
                <a:latin typeface="Times New Roman"/>
                <a:ea typeface="Times New Roman"/>
                <a:cs typeface="Times New Roman"/>
                <a:sym typeface="Times New Roman"/>
              </a:rPr>
              <a:t>	188X1AO569			N. NANDHINI</a:t>
            </a:r>
            <a:endParaRPr sz="1500" dirty="0">
              <a:solidFill>
                <a:srgbClr val="20124D"/>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Font typeface="Arial"/>
              <a:buNone/>
            </a:pPr>
            <a:r>
              <a:rPr lang="en-US" sz="1400" dirty="0">
                <a:solidFill>
                  <a:srgbClr val="595959"/>
                </a:solidFill>
                <a:latin typeface="Times New Roman"/>
                <a:ea typeface="Times New Roman"/>
                <a:cs typeface="Times New Roman"/>
                <a:sym typeface="Times New Roman"/>
              </a:rPr>
              <a:t>	</a:t>
            </a:r>
            <a:endParaRPr sz="1400" dirty="0">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Font typeface="Arial"/>
              <a:buNone/>
            </a:pPr>
            <a:endParaRPr sz="1400" dirty="0">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1400" b="1" dirty="0">
                <a:solidFill>
                  <a:srgbClr val="351C75"/>
                </a:solidFill>
                <a:latin typeface="Times New Roman"/>
                <a:ea typeface="Times New Roman"/>
                <a:cs typeface="Times New Roman"/>
                <a:sym typeface="Times New Roman"/>
              </a:rPr>
              <a:t>Under The Guidance of		                HOD			 Principal</a:t>
            </a:r>
            <a:endParaRPr sz="1400" b="1" dirty="0">
              <a:solidFill>
                <a:srgbClr val="351C75"/>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1200" dirty="0">
                <a:solidFill>
                  <a:srgbClr val="FF0000"/>
                </a:solidFill>
                <a:latin typeface="Times New Roman"/>
                <a:ea typeface="Times New Roman"/>
                <a:cs typeface="Times New Roman"/>
                <a:sym typeface="Times New Roman"/>
              </a:rPr>
              <a:t>Mrs.C.MADHURI, M.TECH</a:t>
            </a:r>
            <a:r>
              <a:rPr lang="en-US" sz="1400" dirty="0">
                <a:solidFill>
                  <a:srgbClr val="FF0000"/>
                </a:solidFill>
                <a:latin typeface="Times New Roman"/>
                <a:ea typeface="Times New Roman"/>
                <a:cs typeface="Times New Roman"/>
                <a:sym typeface="Times New Roman"/>
              </a:rPr>
              <a:t>             Dr.A.SATHIYARAJ.,B.TECH.,ME.,                 DR.N.SUDHAKAR REDDY,</a:t>
            </a:r>
            <a:endParaRPr sz="1400" dirty="0">
              <a:solidFill>
                <a:srgbClr val="FF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Font typeface="Arial"/>
              <a:buNone/>
            </a:pPr>
            <a:r>
              <a:rPr lang="en-US" sz="1400" dirty="0">
                <a:solidFill>
                  <a:srgbClr val="FF0000"/>
                </a:solidFill>
                <a:latin typeface="Times New Roman"/>
                <a:ea typeface="Times New Roman"/>
                <a:cs typeface="Times New Roman"/>
                <a:sym typeface="Times New Roman"/>
              </a:rPr>
              <a:t>     Assistant Professor.,                       M.B.A.,PhD.,Professor.,                              B,E.,M.TECH.,PH.D., MISTE                           </a:t>
            </a:r>
            <a:endParaRPr sz="1400" dirty="0">
              <a:solidFill>
                <a:srgbClr val="FF0000"/>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Font typeface="Arial"/>
              <a:buNone/>
            </a:pPr>
            <a:endParaRPr sz="1400" dirty="0">
              <a:solidFill>
                <a:srgbClr val="595959"/>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800"/>
              <a:buFont typeface="Arial"/>
              <a:buNone/>
            </a:pPr>
            <a:r>
              <a:rPr lang="en-US" sz="1400" dirty="0">
                <a:solidFill>
                  <a:srgbClr val="595959"/>
                </a:solidFill>
                <a:latin typeface="Times New Roman"/>
                <a:ea typeface="Times New Roman"/>
                <a:cs typeface="Times New Roman"/>
                <a:sym typeface="Times New Roman"/>
              </a:rPr>
              <a:t>        </a:t>
            </a:r>
            <a:r>
              <a:rPr lang="en-US" sz="2600" b="1" dirty="0">
                <a:solidFill>
                  <a:srgbClr val="980000"/>
                </a:solidFill>
                <a:latin typeface="Times New Roman"/>
                <a:ea typeface="Times New Roman"/>
                <a:cs typeface="Times New Roman"/>
                <a:sym typeface="Times New Roman"/>
              </a:rPr>
              <a:t>Department Of Computer Science and Engineering</a:t>
            </a:r>
            <a:endParaRPr sz="2600" b="1" dirty="0">
              <a:solidFill>
                <a:srgbClr val="980000"/>
              </a:solidFill>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dirty="0"/>
          </a:p>
        </p:txBody>
      </p:sp>
      <p:pic>
        <p:nvPicPr>
          <p:cNvPr id="86" name="Google Shape;86;p13"/>
          <p:cNvPicPr preferRelativeResize="0"/>
          <p:nvPr/>
        </p:nvPicPr>
        <p:blipFill rotWithShape="1">
          <a:blip r:embed="rId3">
            <a:alphaModFix/>
          </a:blip>
          <a:srcRect/>
          <a:stretch/>
        </p:blipFill>
        <p:spPr>
          <a:xfrm>
            <a:off x="585800" y="5038275"/>
            <a:ext cx="7837499" cy="97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0" y="100025"/>
            <a:ext cx="9029700" cy="6543600"/>
          </a:xfrm>
          <a:prstGeom prst="rect">
            <a:avLst/>
          </a:prstGeom>
          <a:noFill/>
          <a:ln>
            <a:noFill/>
          </a:ln>
        </p:spPr>
        <p:txBody>
          <a:bodyPr spcFirstLastPara="1" wrap="square" lIns="91425" tIns="45700" rIns="91425" bIns="45700" anchor="ctr" anchorCtr="0">
            <a:normAutofit/>
          </a:bodyPr>
          <a:lstStyle/>
          <a:p>
            <a:pPr marL="342900" lvl="0" indent="-342900" algn="l" rtl="0">
              <a:lnSpc>
                <a:spcPct val="150000"/>
              </a:lnSpc>
              <a:spcBef>
                <a:spcPts val="400"/>
              </a:spcBef>
              <a:spcAft>
                <a:spcPts val="0"/>
              </a:spcAft>
              <a:buClr>
                <a:schemeClr val="dk1"/>
              </a:buClr>
              <a:buSzPts val="2000"/>
              <a:buFont typeface="Arial"/>
              <a:buNone/>
            </a:pPr>
            <a:r>
              <a:rPr lang="en-US" sz="2000">
                <a:solidFill>
                  <a:srgbClr val="000000"/>
                </a:solidFill>
                <a:latin typeface="Times New Roman"/>
                <a:ea typeface="Times New Roman"/>
                <a:cs typeface="Times New Roman"/>
                <a:sym typeface="Times New Roman"/>
              </a:rPr>
              <a:t>						</a:t>
            </a:r>
            <a:endParaRPr sz="1400">
              <a:solidFill>
                <a:srgbClr val="000000"/>
              </a:solidFill>
              <a:latin typeface="Arial"/>
              <a:ea typeface="Arial"/>
              <a:cs typeface="Arial"/>
              <a:sym typeface="Arial"/>
            </a:endParaRPr>
          </a:p>
          <a:p>
            <a:pPr marL="342900" lvl="0" indent="-228600" algn="l" rtl="0">
              <a:lnSpc>
                <a:spcPct val="150000"/>
              </a:lnSpc>
              <a:spcBef>
                <a:spcPts val="360"/>
              </a:spcBef>
              <a:spcAft>
                <a:spcPts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342900" lvl="0" indent="-342900" algn="l" rtl="0">
              <a:lnSpc>
                <a:spcPct val="150000"/>
              </a:lnSpc>
              <a:spcBef>
                <a:spcPts val="400"/>
              </a:spcBef>
              <a:spcAft>
                <a:spcPts val="0"/>
              </a:spcAft>
              <a:buClr>
                <a:schemeClr val="dk1"/>
              </a:buClr>
              <a:buSzPts val="2000"/>
              <a:buFont typeface="Arial"/>
              <a:buNone/>
            </a:pPr>
            <a:r>
              <a:rPr lang="en-US" sz="2000">
                <a:solidFill>
                  <a:srgbClr val="000000"/>
                </a:solidFill>
                <a:latin typeface="Times New Roman"/>
                <a:ea typeface="Times New Roman"/>
                <a:cs typeface="Times New Roman"/>
                <a:sym typeface="Times New Roman"/>
              </a:rPr>
              <a:t>						</a:t>
            </a:r>
            <a:endParaRPr sz="1400">
              <a:solidFill>
                <a:srgbClr val="000000"/>
              </a:solidFill>
              <a:latin typeface="Arial"/>
              <a:ea typeface="Arial"/>
              <a:cs typeface="Arial"/>
              <a:sym typeface="Arial"/>
            </a:endParaRPr>
          </a:p>
          <a:p>
            <a:pPr marL="342900" lvl="0" indent="-228600" algn="l" rtl="0">
              <a:lnSpc>
                <a:spcPct val="150000"/>
              </a:lnSpc>
              <a:spcBef>
                <a:spcPts val="360"/>
              </a:spcBef>
              <a:spcAft>
                <a:spcPts val="0"/>
              </a:spcAft>
              <a:buClr>
                <a:schemeClr val="dk1"/>
              </a:buClr>
              <a:buSzPts val="1800"/>
              <a:buFont typeface="Arial"/>
              <a:buNone/>
            </a:pPr>
            <a:endParaRPr sz="18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4400"/>
              <a:buFont typeface="Calibri"/>
              <a:buNone/>
            </a:pPr>
            <a:endParaRPr/>
          </a:p>
        </p:txBody>
      </p:sp>
      <p:sp>
        <p:nvSpPr>
          <p:cNvPr id="140" name="Google Shape;140;p22"/>
          <p:cNvSpPr txBox="1"/>
          <p:nvPr/>
        </p:nvSpPr>
        <p:spPr>
          <a:xfrm>
            <a:off x="265500" y="1872400"/>
            <a:ext cx="3149100" cy="29421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900"/>
              <a:buFont typeface="Arial"/>
              <a:buNone/>
            </a:pPr>
            <a:endParaRPr sz="3900" b="1" i="0" u="none" strike="noStrike" cap="none">
              <a:solidFill>
                <a:srgbClr val="A61C00"/>
              </a:solidFill>
              <a:latin typeface="Times New Roman"/>
              <a:ea typeface="Times New Roman"/>
              <a:cs typeface="Times New Roman"/>
              <a:sym typeface="Times New Roman"/>
            </a:endParaRPr>
          </a:p>
        </p:txBody>
      </p:sp>
      <p:sp>
        <p:nvSpPr>
          <p:cNvPr id="141" name="Google Shape;141;p22"/>
          <p:cNvSpPr txBox="1"/>
          <p:nvPr/>
        </p:nvSpPr>
        <p:spPr>
          <a:xfrm>
            <a:off x="114300" y="300050"/>
            <a:ext cx="8662200" cy="60864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2900"/>
              <a:buFont typeface="Arial"/>
              <a:buNone/>
            </a:pPr>
            <a:r>
              <a:rPr lang="en-US" sz="2900" b="1" i="0" u="none" strike="noStrike" cap="none" dirty="0">
                <a:solidFill>
                  <a:srgbClr val="990000"/>
                </a:solidFill>
                <a:latin typeface="Times New Roman"/>
                <a:ea typeface="Times New Roman"/>
                <a:cs typeface="Times New Roman"/>
                <a:sym typeface="Times New Roman"/>
              </a:rPr>
              <a:t>SYSTEM REQUIREMENTS</a:t>
            </a:r>
            <a:endParaRPr sz="2900" b="1" i="0" u="none" strike="noStrike" cap="none" dirty="0">
              <a:solidFill>
                <a:srgbClr val="99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900"/>
              <a:buFont typeface="Arial"/>
              <a:buNone/>
            </a:pPr>
            <a:endParaRPr sz="2900" b="1" i="0" u="none" strike="noStrike" cap="none" dirty="0">
              <a:solidFill>
                <a:srgbClr val="990000"/>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FF0000"/>
              </a:buClr>
              <a:buSzPts val="2800"/>
              <a:buFont typeface="Times New Roman"/>
              <a:buChar char="❖"/>
            </a:pPr>
            <a:r>
              <a:rPr lang="en-US" sz="2800" b="1" i="0" u="none" strike="noStrike" cap="none" dirty="0">
                <a:solidFill>
                  <a:srgbClr val="FF0000"/>
                </a:solidFill>
                <a:latin typeface="Times New Roman"/>
                <a:ea typeface="Times New Roman"/>
                <a:cs typeface="Times New Roman"/>
                <a:sym typeface="Times New Roman"/>
              </a:rPr>
              <a:t>Hardware Requirements</a:t>
            </a:r>
            <a:endParaRPr sz="2800" b="1" i="0" u="none" strike="noStrike" cap="none" dirty="0">
              <a:solidFill>
                <a:srgbClr val="FF0000"/>
              </a:solidFill>
              <a:latin typeface="Times New Roman"/>
              <a:ea typeface="Times New Roman"/>
              <a:cs typeface="Times New Roman"/>
              <a:sym typeface="Times New Roman"/>
            </a:endParaRPr>
          </a:p>
          <a:p>
            <a:pPr marL="914400" marR="0" lvl="0" indent="-368300" algn="l" rtl="0">
              <a:lnSpc>
                <a:spcPct val="100000"/>
              </a:lnSpc>
              <a:spcBef>
                <a:spcPts val="0"/>
              </a:spcBef>
              <a:spcAft>
                <a:spcPts val="0"/>
              </a:spcAft>
              <a:buClr>
                <a:srgbClr val="351C75"/>
              </a:buClr>
              <a:buSzPts val="2200"/>
              <a:buFont typeface="Times New Roman"/>
              <a:buAutoNum type="arabicParenR"/>
            </a:pPr>
            <a:r>
              <a:rPr lang="en-US" sz="2200" b="0" i="0" u="none" strike="noStrike" cap="none" dirty="0">
                <a:solidFill>
                  <a:srgbClr val="351C75"/>
                </a:solidFill>
                <a:latin typeface="Times New Roman"/>
                <a:ea typeface="Times New Roman"/>
                <a:cs typeface="Times New Roman"/>
                <a:sym typeface="Times New Roman"/>
              </a:rPr>
              <a:t>Processor		-	Dual Core 1.6 </a:t>
            </a:r>
            <a:r>
              <a:rPr lang="en-US" sz="2200" b="0" i="0" u="none" strike="noStrike" cap="none" dirty="0" err="1">
                <a:solidFill>
                  <a:srgbClr val="351C75"/>
                </a:solidFill>
                <a:latin typeface="Times New Roman"/>
                <a:ea typeface="Times New Roman"/>
                <a:cs typeface="Times New Roman"/>
                <a:sym typeface="Times New Roman"/>
              </a:rPr>
              <a:t>Ghz</a:t>
            </a:r>
            <a:endParaRPr sz="2200" b="0" i="0" u="none" strike="noStrike" cap="none" dirty="0">
              <a:solidFill>
                <a:srgbClr val="351C75"/>
              </a:solidFill>
              <a:latin typeface="Times New Roman"/>
              <a:ea typeface="Times New Roman"/>
              <a:cs typeface="Times New Roman"/>
              <a:sym typeface="Times New Roman"/>
            </a:endParaRPr>
          </a:p>
          <a:p>
            <a:pPr marL="914400" marR="0" lvl="0" indent="-368300" algn="l" rtl="0">
              <a:lnSpc>
                <a:spcPct val="100000"/>
              </a:lnSpc>
              <a:spcBef>
                <a:spcPts val="0"/>
              </a:spcBef>
              <a:spcAft>
                <a:spcPts val="0"/>
              </a:spcAft>
              <a:buClr>
                <a:srgbClr val="351C75"/>
              </a:buClr>
              <a:buSzPts val="2200"/>
              <a:buFont typeface="Times New Roman"/>
              <a:buAutoNum type="arabicParenR"/>
            </a:pPr>
            <a:r>
              <a:rPr lang="en-US" sz="2200" b="0" i="0" u="none" strike="noStrike" cap="none" dirty="0">
                <a:solidFill>
                  <a:srgbClr val="351C75"/>
                </a:solidFill>
                <a:latin typeface="Times New Roman"/>
                <a:ea typeface="Times New Roman"/>
                <a:cs typeface="Times New Roman"/>
                <a:sym typeface="Times New Roman"/>
              </a:rPr>
              <a:t>RAM			-	2 GB</a:t>
            </a:r>
            <a:endParaRPr sz="2200" b="0" i="0" u="none" strike="noStrike" cap="none" dirty="0">
              <a:solidFill>
                <a:srgbClr val="351C75"/>
              </a:solidFill>
              <a:latin typeface="Times New Roman"/>
              <a:ea typeface="Times New Roman"/>
              <a:cs typeface="Times New Roman"/>
              <a:sym typeface="Times New Roman"/>
            </a:endParaRPr>
          </a:p>
          <a:p>
            <a:pPr marL="914400" marR="0" lvl="0" indent="-368300" algn="l" rtl="0">
              <a:lnSpc>
                <a:spcPct val="100000"/>
              </a:lnSpc>
              <a:spcBef>
                <a:spcPts val="0"/>
              </a:spcBef>
              <a:spcAft>
                <a:spcPts val="0"/>
              </a:spcAft>
              <a:buClr>
                <a:srgbClr val="351C75"/>
              </a:buClr>
              <a:buSzPts val="2200"/>
              <a:buFont typeface="Times New Roman"/>
              <a:buAutoNum type="arabicParenR"/>
            </a:pPr>
            <a:r>
              <a:rPr lang="en-US" sz="2200" b="0" i="0" u="none" strike="noStrike" cap="none" dirty="0">
                <a:solidFill>
                  <a:srgbClr val="351C75"/>
                </a:solidFill>
                <a:latin typeface="Times New Roman"/>
                <a:ea typeface="Times New Roman"/>
                <a:cs typeface="Times New Roman"/>
                <a:sym typeface="Times New Roman"/>
              </a:rPr>
              <a:t>HDD			-	500GB</a:t>
            </a:r>
            <a:endParaRPr sz="2200" b="0" i="0" u="none" strike="noStrike" cap="none" dirty="0">
              <a:solidFill>
                <a:srgbClr val="351C75"/>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351C75"/>
              </a:solidFill>
              <a:latin typeface="Times New Roman"/>
              <a:ea typeface="Times New Roman"/>
              <a:cs typeface="Times New Roman"/>
              <a:sym typeface="Times New Roman"/>
            </a:endParaRPr>
          </a:p>
          <a:p>
            <a:pPr marL="457200" marR="0" lvl="0" indent="-406400" algn="l" rtl="0">
              <a:lnSpc>
                <a:spcPct val="100000"/>
              </a:lnSpc>
              <a:spcBef>
                <a:spcPts val="0"/>
              </a:spcBef>
              <a:spcAft>
                <a:spcPts val="0"/>
              </a:spcAft>
              <a:buClr>
                <a:srgbClr val="FF0000"/>
              </a:buClr>
              <a:buSzPts val="2800"/>
              <a:buFont typeface="Times New Roman"/>
              <a:buChar char="❖"/>
            </a:pPr>
            <a:r>
              <a:rPr lang="en-US" sz="2800" b="1" i="0" u="none" strike="noStrike" cap="none" dirty="0">
                <a:solidFill>
                  <a:srgbClr val="FF0000"/>
                </a:solidFill>
                <a:latin typeface="Times New Roman"/>
                <a:ea typeface="Times New Roman"/>
                <a:cs typeface="Times New Roman"/>
                <a:sym typeface="Times New Roman"/>
              </a:rPr>
              <a:t>Software Requirements</a:t>
            </a:r>
            <a:endParaRPr sz="2800" b="1" i="0" u="none" strike="noStrike" cap="none" dirty="0">
              <a:solidFill>
                <a:srgbClr val="FF0000"/>
              </a:solidFill>
              <a:latin typeface="Times New Roman"/>
              <a:ea typeface="Times New Roman"/>
              <a:cs typeface="Times New Roman"/>
              <a:sym typeface="Times New Roman"/>
            </a:endParaRPr>
          </a:p>
          <a:p>
            <a:pPr marL="914400" marR="0" lvl="0" indent="-368300" algn="l" rtl="0">
              <a:lnSpc>
                <a:spcPct val="100000"/>
              </a:lnSpc>
              <a:spcBef>
                <a:spcPts val="0"/>
              </a:spcBef>
              <a:spcAft>
                <a:spcPts val="0"/>
              </a:spcAft>
              <a:buClr>
                <a:srgbClr val="351C75"/>
              </a:buClr>
              <a:buSzPts val="2200"/>
              <a:buFont typeface="Times New Roman"/>
              <a:buAutoNum type="arabicParenR"/>
            </a:pPr>
            <a:r>
              <a:rPr lang="en-US" sz="2200" b="0" i="0" u="none" strike="noStrike" cap="none" dirty="0">
                <a:solidFill>
                  <a:srgbClr val="351C75"/>
                </a:solidFill>
                <a:latin typeface="Times New Roman"/>
                <a:ea typeface="Times New Roman"/>
                <a:cs typeface="Times New Roman"/>
                <a:sym typeface="Times New Roman"/>
              </a:rPr>
              <a:t>Operating System              -  Windows 7 or Above</a:t>
            </a:r>
            <a:endParaRPr sz="2200" b="0" i="0" u="none" strike="noStrike" cap="none" dirty="0">
              <a:solidFill>
                <a:srgbClr val="351C75"/>
              </a:solidFill>
              <a:latin typeface="Times New Roman"/>
              <a:ea typeface="Times New Roman"/>
              <a:cs typeface="Times New Roman"/>
              <a:sym typeface="Times New Roman"/>
            </a:endParaRPr>
          </a:p>
          <a:p>
            <a:pPr marL="914400" marR="0" lvl="0" indent="-368300" algn="l" rtl="0">
              <a:lnSpc>
                <a:spcPct val="100000"/>
              </a:lnSpc>
              <a:spcBef>
                <a:spcPts val="0"/>
              </a:spcBef>
              <a:spcAft>
                <a:spcPts val="0"/>
              </a:spcAft>
              <a:buClr>
                <a:srgbClr val="351C75"/>
              </a:buClr>
              <a:buSzPts val="2200"/>
              <a:buFont typeface="Times New Roman"/>
              <a:buAutoNum type="arabicParenR"/>
            </a:pPr>
            <a:r>
              <a:rPr lang="en-US" sz="2200" b="0" i="0" u="none" strike="noStrike" cap="none" dirty="0">
                <a:solidFill>
                  <a:srgbClr val="351C75"/>
                </a:solidFill>
                <a:latin typeface="Times New Roman"/>
                <a:ea typeface="Times New Roman"/>
                <a:cs typeface="Times New Roman"/>
                <a:sym typeface="Times New Roman"/>
              </a:rPr>
              <a:t>Programming  Language   -  PYTHON</a:t>
            </a:r>
            <a:endParaRPr sz="2200" b="0" i="0" u="none" strike="noStrike" cap="none" dirty="0">
              <a:solidFill>
                <a:srgbClr val="351C75"/>
              </a:solidFill>
              <a:latin typeface="Times New Roman"/>
              <a:ea typeface="Times New Roman"/>
              <a:cs typeface="Times New Roman"/>
              <a:sym typeface="Times New Roman"/>
            </a:endParaRPr>
          </a:p>
          <a:p>
            <a:pPr marL="914400" marR="0" lvl="0" indent="-368300" algn="l" rtl="0">
              <a:lnSpc>
                <a:spcPct val="115000"/>
              </a:lnSpc>
              <a:spcBef>
                <a:spcPts val="0"/>
              </a:spcBef>
              <a:spcAft>
                <a:spcPts val="0"/>
              </a:spcAft>
              <a:buClr>
                <a:srgbClr val="351C75"/>
              </a:buClr>
              <a:buSzPts val="2200"/>
              <a:buFont typeface="Times New Roman"/>
              <a:buAutoNum type="arabicParenR"/>
            </a:pPr>
            <a:r>
              <a:rPr lang="en-US" sz="2200" b="0" i="0" u="none" strike="noStrike" cap="none" dirty="0">
                <a:solidFill>
                  <a:srgbClr val="351C75"/>
                </a:solidFill>
                <a:latin typeface="Times New Roman"/>
                <a:ea typeface="Times New Roman"/>
                <a:cs typeface="Times New Roman"/>
                <a:sym typeface="Times New Roman"/>
              </a:rPr>
              <a:t>Tools		                 -  Google Collab/ </a:t>
            </a:r>
            <a:r>
              <a:rPr lang="en-US" sz="2200" dirty="0" err="1">
                <a:solidFill>
                  <a:srgbClr val="351C75"/>
                </a:solidFill>
                <a:latin typeface="Times New Roman"/>
                <a:ea typeface="Times New Roman"/>
                <a:cs typeface="Times New Roman"/>
                <a:sym typeface="Times New Roman"/>
              </a:rPr>
              <a:t>Jupyter</a:t>
            </a:r>
            <a:r>
              <a:rPr lang="en-US" sz="2200" b="0" i="0" u="none" strike="noStrike" cap="none" dirty="0">
                <a:solidFill>
                  <a:srgbClr val="351C75"/>
                </a:solidFill>
                <a:latin typeface="Times New Roman"/>
                <a:ea typeface="Times New Roman"/>
                <a:cs typeface="Times New Roman"/>
                <a:sym typeface="Times New Roman"/>
              </a:rPr>
              <a:t> Notebook</a:t>
            </a:r>
            <a:endParaRPr sz="2200" b="0" i="0" u="none" strike="noStrike" cap="none" dirty="0">
              <a:solidFill>
                <a:srgbClr val="351C75"/>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8229600" cy="10334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a:solidFill>
                  <a:srgbClr val="C00000"/>
                </a:solidFill>
                <a:latin typeface="Times New Roman"/>
                <a:ea typeface="Times New Roman"/>
                <a:cs typeface="Times New Roman"/>
                <a:sym typeface="Times New Roman"/>
              </a:rPr>
              <a:t>SYSTEM ARCHITECTURE</a:t>
            </a:r>
            <a:endParaRPr/>
          </a:p>
        </p:txBody>
      </p:sp>
      <p:pic>
        <p:nvPicPr>
          <p:cNvPr id="147" name="Google Shape;147;p23"/>
          <p:cNvPicPr preferRelativeResize="0"/>
          <p:nvPr/>
        </p:nvPicPr>
        <p:blipFill rotWithShape="1">
          <a:blip r:embed="rId3">
            <a:alphaModFix/>
          </a:blip>
          <a:srcRect/>
          <a:stretch/>
        </p:blipFill>
        <p:spPr>
          <a:xfrm>
            <a:off x="128600" y="1308100"/>
            <a:ext cx="9015400" cy="527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UML Diagrams</a:t>
            </a:r>
            <a:endParaRPr b="1">
              <a:solidFill>
                <a:srgbClr val="990000"/>
              </a:solidFill>
              <a:latin typeface="Times New Roman"/>
              <a:ea typeface="Times New Roman"/>
              <a:cs typeface="Times New Roman"/>
              <a:sym typeface="Times New Roman"/>
            </a:endParaRPr>
          </a:p>
        </p:txBody>
      </p:sp>
      <p:sp>
        <p:nvSpPr>
          <p:cNvPr id="153" name="Google Shape;153;p24"/>
          <p:cNvSpPr txBox="1">
            <a:spLocks noGrp="1"/>
          </p:cNvSpPr>
          <p:nvPr>
            <p:ph type="body" idx="1"/>
          </p:nvPr>
        </p:nvSpPr>
        <p:spPr>
          <a:xfrm>
            <a:off x="457200" y="1600200"/>
            <a:ext cx="3471900" cy="54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0124D"/>
              </a:buClr>
              <a:buSzPts val="2500"/>
              <a:buChar char="❖"/>
            </a:pPr>
            <a:r>
              <a:rPr lang="en-US" sz="2500" b="1">
                <a:solidFill>
                  <a:srgbClr val="20124D"/>
                </a:solidFill>
                <a:latin typeface="Times New Roman"/>
                <a:ea typeface="Times New Roman"/>
                <a:cs typeface="Times New Roman"/>
                <a:sym typeface="Times New Roman"/>
              </a:rPr>
              <a:t>Use-case Diagram</a:t>
            </a:r>
            <a:endParaRPr sz="2500" b="1">
              <a:solidFill>
                <a:srgbClr val="20124D"/>
              </a:solidFill>
              <a:latin typeface="Times New Roman"/>
              <a:ea typeface="Times New Roman"/>
              <a:cs typeface="Times New Roman"/>
              <a:sym typeface="Times New Roman"/>
            </a:endParaRPr>
          </a:p>
        </p:txBody>
      </p:sp>
      <p:pic>
        <p:nvPicPr>
          <p:cNvPr id="154" name="Google Shape;154;p24"/>
          <p:cNvPicPr preferRelativeResize="0"/>
          <p:nvPr/>
        </p:nvPicPr>
        <p:blipFill rotWithShape="1">
          <a:blip r:embed="rId3">
            <a:alphaModFix/>
          </a:blip>
          <a:srcRect/>
          <a:stretch/>
        </p:blipFill>
        <p:spPr>
          <a:xfrm>
            <a:off x="2605088" y="1774824"/>
            <a:ext cx="5069135" cy="46640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UML Diagrams</a:t>
            </a:r>
            <a:endParaRPr b="1">
              <a:solidFill>
                <a:srgbClr val="990000"/>
              </a:solidFill>
              <a:latin typeface="Times New Roman"/>
              <a:ea typeface="Times New Roman"/>
              <a:cs typeface="Times New Roman"/>
              <a:sym typeface="Times New Roman"/>
            </a:endParaRPr>
          </a:p>
        </p:txBody>
      </p:sp>
      <p:sp>
        <p:nvSpPr>
          <p:cNvPr id="160" name="Google Shape;160;p25"/>
          <p:cNvSpPr txBox="1">
            <a:spLocks noGrp="1"/>
          </p:cNvSpPr>
          <p:nvPr>
            <p:ph type="body" idx="1"/>
          </p:nvPr>
        </p:nvSpPr>
        <p:spPr>
          <a:xfrm>
            <a:off x="457200" y="1600200"/>
            <a:ext cx="2986200" cy="5430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20124D"/>
              </a:buClr>
              <a:buSzPts val="2500"/>
              <a:buChar char="•"/>
            </a:pPr>
            <a:r>
              <a:rPr lang="en-US" sz="2500" b="1">
                <a:solidFill>
                  <a:srgbClr val="20124D"/>
                </a:solidFill>
                <a:latin typeface="Times New Roman"/>
                <a:ea typeface="Times New Roman"/>
                <a:cs typeface="Times New Roman"/>
                <a:sym typeface="Times New Roman"/>
              </a:rPr>
              <a:t>Class Diagram</a:t>
            </a:r>
            <a:endParaRPr sz="2500" b="1">
              <a:solidFill>
                <a:srgbClr val="20124D"/>
              </a:solidFill>
              <a:latin typeface="Times New Roman"/>
              <a:ea typeface="Times New Roman"/>
              <a:cs typeface="Times New Roman"/>
              <a:sym typeface="Times New Roman"/>
            </a:endParaRPr>
          </a:p>
        </p:txBody>
      </p:sp>
      <p:pic>
        <p:nvPicPr>
          <p:cNvPr id="161" name="Google Shape;161;p25"/>
          <p:cNvPicPr preferRelativeResize="0"/>
          <p:nvPr/>
        </p:nvPicPr>
        <p:blipFill rotWithShape="1">
          <a:blip r:embed="rId3">
            <a:alphaModFix/>
          </a:blip>
          <a:srcRect/>
          <a:stretch/>
        </p:blipFill>
        <p:spPr>
          <a:xfrm>
            <a:off x="1385900" y="1600200"/>
            <a:ext cx="7400925" cy="511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57200" y="1"/>
            <a:ext cx="8229600" cy="90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UML Diagrams</a:t>
            </a:r>
            <a:endParaRPr b="1">
              <a:solidFill>
                <a:srgbClr val="990000"/>
              </a:solidFill>
              <a:latin typeface="Times New Roman"/>
              <a:ea typeface="Times New Roman"/>
              <a:cs typeface="Times New Roman"/>
              <a:sym typeface="Times New Roman"/>
            </a:endParaRPr>
          </a:p>
        </p:txBody>
      </p:sp>
      <p:sp>
        <p:nvSpPr>
          <p:cNvPr id="167" name="Google Shape;167;p26"/>
          <p:cNvSpPr txBox="1">
            <a:spLocks noGrp="1"/>
          </p:cNvSpPr>
          <p:nvPr>
            <p:ph type="body" idx="1"/>
          </p:nvPr>
        </p:nvSpPr>
        <p:spPr>
          <a:xfrm>
            <a:off x="428600" y="757250"/>
            <a:ext cx="3029100" cy="543000"/>
          </a:xfrm>
          <a:prstGeom prst="rect">
            <a:avLst/>
          </a:prstGeom>
          <a:noFill/>
          <a:ln>
            <a:noFill/>
          </a:ln>
        </p:spPr>
        <p:txBody>
          <a:bodyPr spcFirstLastPara="1" wrap="square" lIns="91425" tIns="45700" rIns="91425" bIns="45700" anchor="t" anchorCtr="0">
            <a:normAutofit fontScale="92500"/>
          </a:bodyPr>
          <a:lstStyle/>
          <a:p>
            <a:pPr marL="342900" lvl="0" indent="-342931" algn="l" rtl="0">
              <a:lnSpc>
                <a:spcPct val="100000"/>
              </a:lnSpc>
              <a:spcBef>
                <a:spcPts val="0"/>
              </a:spcBef>
              <a:spcAft>
                <a:spcPts val="0"/>
              </a:spcAft>
              <a:buClr>
                <a:srgbClr val="20124D"/>
              </a:buClr>
              <a:buSzPct val="100000"/>
              <a:buChar char="❖"/>
            </a:pPr>
            <a:r>
              <a:rPr lang="en-US" sz="2500" b="1">
                <a:solidFill>
                  <a:srgbClr val="20124D"/>
                </a:solidFill>
                <a:latin typeface="Times New Roman"/>
                <a:ea typeface="Times New Roman"/>
                <a:cs typeface="Times New Roman"/>
                <a:sym typeface="Times New Roman"/>
              </a:rPr>
              <a:t>Sequence Diagram</a:t>
            </a:r>
            <a:endParaRPr sz="2500" b="1">
              <a:solidFill>
                <a:srgbClr val="20124D"/>
              </a:solidFill>
              <a:latin typeface="Times New Roman"/>
              <a:ea typeface="Times New Roman"/>
              <a:cs typeface="Times New Roman"/>
              <a:sym typeface="Times New Roman"/>
            </a:endParaRPr>
          </a:p>
        </p:txBody>
      </p:sp>
      <p:pic>
        <p:nvPicPr>
          <p:cNvPr id="168" name="Google Shape;168;p26"/>
          <p:cNvPicPr preferRelativeResize="0"/>
          <p:nvPr/>
        </p:nvPicPr>
        <p:blipFill rotWithShape="1">
          <a:blip r:embed="rId3">
            <a:alphaModFix/>
          </a:blip>
          <a:srcRect/>
          <a:stretch/>
        </p:blipFill>
        <p:spPr>
          <a:xfrm>
            <a:off x="0" y="714366"/>
            <a:ext cx="9215450" cy="61436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71451"/>
            <a:ext cx="82296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UML Diagrams</a:t>
            </a:r>
            <a:endParaRPr b="1">
              <a:solidFill>
                <a:srgbClr val="990000"/>
              </a:solidFill>
              <a:latin typeface="Times New Roman"/>
              <a:ea typeface="Times New Roman"/>
              <a:cs typeface="Times New Roman"/>
              <a:sym typeface="Times New Roman"/>
            </a:endParaRPr>
          </a:p>
        </p:txBody>
      </p:sp>
      <p:sp>
        <p:nvSpPr>
          <p:cNvPr id="174" name="Google Shape;174;p27"/>
          <p:cNvSpPr txBox="1">
            <a:spLocks noGrp="1"/>
          </p:cNvSpPr>
          <p:nvPr>
            <p:ph type="body" idx="1"/>
          </p:nvPr>
        </p:nvSpPr>
        <p:spPr>
          <a:xfrm>
            <a:off x="428601" y="1285850"/>
            <a:ext cx="3171900" cy="5430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20124D"/>
              </a:buClr>
              <a:buSzPts val="2500"/>
              <a:buChar char="❖"/>
            </a:pPr>
            <a:r>
              <a:rPr lang="en-US" sz="2500" b="1">
                <a:solidFill>
                  <a:srgbClr val="20124D"/>
                </a:solidFill>
                <a:latin typeface="Times New Roman"/>
                <a:ea typeface="Times New Roman"/>
                <a:cs typeface="Times New Roman"/>
                <a:sym typeface="Times New Roman"/>
              </a:rPr>
              <a:t>Activity Diagram</a:t>
            </a:r>
            <a:endParaRPr sz="2500" b="1">
              <a:solidFill>
                <a:srgbClr val="20124D"/>
              </a:solidFill>
              <a:latin typeface="Times New Roman"/>
              <a:ea typeface="Times New Roman"/>
              <a:cs typeface="Times New Roman"/>
              <a:sym typeface="Times New Roman"/>
            </a:endParaRPr>
          </a:p>
        </p:txBody>
      </p:sp>
      <p:pic>
        <p:nvPicPr>
          <p:cNvPr id="175" name="Google Shape;175;p27"/>
          <p:cNvPicPr preferRelativeResize="0"/>
          <p:nvPr/>
        </p:nvPicPr>
        <p:blipFill rotWithShape="1">
          <a:blip r:embed="rId3">
            <a:alphaModFix/>
          </a:blip>
          <a:srcRect/>
          <a:stretch/>
        </p:blipFill>
        <p:spPr>
          <a:xfrm>
            <a:off x="3886200" y="885825"/>
            <a:ext cx="4100525" cy="6186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Modules</a:t>
            </a:r>
            <a:endParaRPr b="1">
              <a:solidFill>
                <a:srgbClr val="990000"/>
              </a:solidFill>
              <a:latin typeface="Times New Roman"/>
              <a:ea typeface="Times New Roman"/>
              <a:cs typeface="Times New Roman"/>
              <a:sym typeface="Times New Roman"/>
            </a:endParaRPr>
          </a:p>
        </p:txBody>
      </p:sp>
      <p:sp>
        <p:nvSpPr>
          <p:cNvPr id="181" name="Google Shape;181;p28"/>
          <p:cNvSpPr txBox="1">
            <a:spLocks noGrp="1"/>
          </p:cNvSpPr>
          <p:nvPr>
            <p:ph type="body" idx="1"/>
          </p:nvPr>
        </p:nvSpPr>
        <p:spPr>
          <a:xfrm>
            <a:off x="2486075" y="1685925"/>
            <a:ext cx="4229100" cy="397920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rgbClr val="20124D"/>
              </a:buClr>
              <a:buSzPts val="2700"/>
              <a:buChar char="❖"/>
            </a:pPr>
            <a:r>
              <a:rPr lang="en-US" sz="2700">
                <a:solidFill>
                  <a:srgbClr val="20124D"/>
                </a:solidFill>
                <a:latin typeface="Times New Roman"/>
                <a:ea typeface="Times New Roman"/>
                <a:cs typeface="Times New Roman"/>
                <a:sym typeface="Times New Roman"/>
              </a:rPr>
              <a:t>Data Collection</a:t>
            </a:r>
            <a:endParaRPr sz="3900">
              <a:solidFill>
                <a:srgbClr val="20124D"/>
              </a:solidFill>
            </a:endParaRPr>
          </a:p>
          <a:p>
            <a:pPr marL="342900" lvl="0" indent="-342900" algn="l" rtl="0">
              <a:lnSpc>
                <a:spcPct val="150000"/>
              </a:lnSpc>
              <a:spcBef>
                <a:spcPts val="400"/>
              </a:spcBef>
              <a:spcAft>
                <a:spcPts val="0"/>
              </a:spcAft>
              <a:buClr>
                <a:srgbClr val="20124D"/>
              </a:buClr>
              <a:buSzPts val="2700"/>
              <a:buChar char="❖"/>
            </a:pPr>
            <a:r>
              <a:rPr lang="en-US" sz="2700">
                <a:solidFill>
                  <a:srgbClr val="20124D"/>
                </a:solidFill>
                <a:latin typeface="Times New Roman"/>
                <a:ea typeface="Times New Roman"/>
                <a:cs typeface="Times New Roman"/>
                <a:sym typeface="Times New Roman"/>
              </a:rPr>
              <a:t>Pre-processing</a:t>
            </a:r>
            <a:endParaRPr sz="3900">
              <a:solidFill>
                <a:srgbClr val="20124D"/>
              </a:solidFill>
            </a:endParaRPr>
          </a:p>
          <a:p>
            <a:pPr marL="342900" lvl="0" indent="-342900" algn="l" rtl="0">
              <a:lnSpc>
                <a:spcPct val="150000"/>
              </a:lnSpc>
              <a:spcBef>
                <a:spcPts val="400"/>
              </a:spcBef>
              <a:spcAft>
                <a:spcPts val="0"/>
              </a:spcAft>
              <a:buClr>
                <a:srgbClr val="20124D"/>
              </a:buClr>
              <a:buSzPts val="2700"/>
              <a:buChar char="❖"/>
            </a:pPr>
            <a:r>
              <a:rPr lang="en-US" sz="2700">
                <a:solidFill>
                  <a:srgbClr val="20124D"/>
                </a:solidFill>
                <a:latin typeface="Times New Roman"/>
                <a:ea typeface="Times New Roman"/>
                <a:cs typeface="Times New Roman"/>
                <a:sym typeface="Times New Roman"/>
              </a:rPr>
              <a:t>Split Dataset</a:t>
            </a:r>
            <a:endParaRPr sz="3900">
              <a:solidFill>
                <a:srgbClr val="20124D"/>
              </a:solidFill>
            </a:endParaRPr>
          </a:p>
          <a:p>
            <a:pPr marL="342900" lvl="0" indent="-342900" algn="l" rtl="0">
              <a:lnSpc>
                <a:spcPct val="150000"/>
              </a:lnSpc>
              <a:spcBef>
                <a:spcPts val="400"/>
              </a:spcBef>
              <a:spcAft>
                <a:spcPts val="0"/>
              </a:spcAft>
              <a:buClr>
                <a:srgbClr val="20124D"/>
              </a:buClr>
              <a:buSzPts val="2700"/>
              <a:buChar char="❖"/>
            </a:pPr>
            <a:r>
              <a:rPr lang="en-US" sz="2700">
                <a:solidFill>
                  <a:srgbClr val="20124D"/>
                </a:solidFill>
                <a:latin typeface="Times New Roman"/>
                <a:ea typeface="Times New Roman"/>
                <a:cs typeface="Times New Roman"/>
                <a:sym typeface="Times New Roman"/>
              </a:rPr>
              <a:t>Prediction</a:t>
            </a:r>
            <a:endParaRPr sz="3900">
              <a:solidFill>
                <a:srgbClr val="20124D"/>
              </a:solidFill>
            </a:endParaRPr>
          </a:p>
          <a:p>
            <a:pPr marL="342900" lvl="0" indent="-342900" algn="l" rtl="0">
              <a:lnSpc>
                <a:spcPct val="150000"/>
              </a:lnSpc>
              <a:spcBef>
                <a:spcPts val="400"/>
              </a:spcBef>
              <a:spcAft>
                <a:spcPts val="0"/>
              </a:spcAft>
              <a:buClr>
                <a:srgbClr val="20124D"/>
              </a:buClr>
              <a:buSzPts val="2700"/>
              <a:buChar char="❖"/>
            </a:pPr>
            <a:r>
              <a:rPr lang="en-US" sz="2700">
                <a:solidFill>
                  <a:srgbClr val="20124D"/>
                </a:solidFill>
                <a:latin typeface="Times New Roman"/>
                <a:ea typeface="Times New Roman"/>
                <a:cs typeface="Times New Roman"/>
                <a:sym typeface="Times New Roman"/>
              </a:rPr>
              <a:t>Evaluation</a:t>
            </a:r>
            <a:endParaRPr sz="3900">
              <a:solidFill>
                <a:srgbClr val="20124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1"/>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b="1">
                <a:solidFill>
                  <a:srgbClr val="990000"/>
                </a:solidFill>
                <a:latin typeface="Times New Roman"/>
                <a:ea typeface="Times New Roman"/>
                <a:cs typeface="Times New Roman"/>
                <a:sym typeface="Times New Roman"/>
              </a:rPr>
              <a:t>Modules Description</a:t>
            </a:r>
            <a:endParaRPr b="1">
              <a:solidFill>
                <a:srgbClr val="990000"/>
              </a:solidFill>
              <a:latin typeface="Times New Roman"/>
              <a:ea typeface="Times New Roman"/>
              <a:cs typeface="Times New Roman"/>
              <a:sym typeface="Times New Roman"/>
            </a:endParaRPr>
          </a:p>
        </p:txBody>
      </p:sp>
      <p:sp>
        <p:nvSpPr>
          <p:cNvPr id="187" name="Google Shape;187;p29"/>
          <p:cNvSpPr txBox="1">
            <a:spLocks noGrp="1"/>
          </p:cNvSpPr>
          <p:nvPr>
            <p:ph type="body" idx="1"/>
          </p:nvPr>
        </p:nvSpPr>
        <p:spPr>
          <a:xfrm>
            <a:off x="100025" y="771525"/>
            <a:ext cx="9044100" cy="5872200"/>
          </a:xfrm>
          <a:prstGeom prst="rect">
            <a:avLst/>
          </a:prstGeom>
          <a:noFill/>
          <a:ln>
            <a:noFill/>
          </a:ln>
        </p:spPr>
        <p:txBody>
          <a:bodyPr spcFirstLastPara="1" wrap="square" lIns="91425" tIns="45700" rIns="91425" bIns="45700" anchor="t" anchorCtr="0">
            <a:normAutofit fontScale="62500" lnSpcReduction="20000"/>
          </a:bodyPr>
          <a:lstStyle/>
          <a:p>
            <a:pPr marL="342900" lvl="0" indent="-342317" algn="just" rtl="0">
              <a:lnSpc>
                <a:spcPct val="150000"/>
              </a:lnSpc>
              <a:spcBef>
                <a:spcPts val="0"/>
              </a:spcBef>
              <a:spcAft>
                <a:spcPts val="0"/>
              </a:spcAft>
              <a:buClr>
                <a:srgbClr val="FF0000"/>
              </a:buClr>
              <a:buSzPct val="100000"/>
              <a:buChar char="❖"/>
            </a:pPr>
            <a:r>
              <a:rPr lang="en-US" sz="3800" b="1">
                <a:solidFill>
                  <a:srgbClr val="FF0000"/>
                </a:solidFill>
                <a:latin typeface="Times New Roman"/>
                <a:ea typeface="Times New Roman"/>
                <a:cs typeface="Times New Roman"/>
                <a:sym typeface="Times New Roman"/>
              </a:rPr>
              <a:t>Data collection</a:t>
            </a:r>
            <a:endParaRPr sz="3800" b="1">
              <a:solidFill>
                <a:srgbClr val="FF0000"/>
              </a:solidFill>
              <a:latin typeface="Times New Roman"/>
              <a:ea typeface="Times New Roman"/>
              <a:cs typeface="Times New Roman"/>
              <a:sym typeface="Times New Roman"/>
            </a:endParaRPr>
          </a:p>
          <a:p>
            <a:pPr marL="914400" lvl="0" indent="-357981" algn="just" rtl="0">
              <a:lnSpc>
                <a:spcPct val="150000"/>
              </a:lnSpc>
              <a:spcBef>
                <a:spcPts val="0"/>
              </a:spcBef>
              <a:spcAft>
                <a:spcPts val="0"/>
              </a:spcAft>
              <a:buClr>
                <a:srgbClr val="20124D"/>
              </a:buClr>
              <a:buSzPct val="100000"/>
              <a:buFont typeface="Times New Roman"/>
              <a:buChar char="●"/>
            </a:pPr>
            <a:r>
              <a:rPr lang="en-US">
                <a:solidFill>
                  <a:srgbClr val="20124D"/>
                </a:solidFill>
                <a:latin typeface="Times New Roman"/>
                <a:ea typeface="Times New Roman"/>
                <a:cs typeface="Times New Roman"/>
                <a:sym typeface="Times New Roman"/>
              </a:rPr>
              <a:t>In this module, we collect the malware detection dataset from kaggle.com. In the dataset we have 162263 records and 57 features are available. </a:t>
            </a:r>
            <a:endParaRPr>
              <a:solidFill>
                <a:srgbClr val="20124D"/>
              </a:solidFill>
              <a:latin typeface="Times New Roman"/>
              <a:ea typeface="Times New Roman"/>
              <a:cs typeface="Times New Roman"/>
              <a:sym typeface="Times New Roman"/>
            </a:endParaRPr>
          </a:p>
          <a:p>
            <a:pPr marL="914400" lvl="0" indent="-357981" algn="just" rtl="0">
              <a:lnSpc>
                <a:spcPct val="150000"/>
              </a:lnSpc>
              <a:spcBef>
                <a:spcPts val="0"/>
              </a:spcBef>
              <a:spcAft>
                <a:spcPts val="0"/>
              </a:spcAft>
              <a:buClr>
                <a:srgbClr val="20124D"/>
              </a:buClr>
              <a:buSzPct val="100000"/>
              <a:buFont typeface="Times New Roman"/>
              <a:buChar char="●"/>
            </a:pPr>
            <a:r>
              <a:rPr lang="en-US">
                <a:solidFill>
                  <a:srgbClr val="20124D"/>
                </a:solidFill>
                <a:latin typeface="Times New Roman"/>
                <a:ea typeface="Times New Roman"/>
                <a:cs typeface="Times New Roman"/>
                <a:sym typeface="Times New Roman"/>
              </a:rPr>
              <a:t>This data can be used to train and test the applied models performance.</a:t>
            </a:r>
            <a:endParaRPr>
              <a:solidFill>
                <a:srgbClr val="20124D"/>
              </a:solidFill>
              <a:latin typeface="Times New Roman"/>
              <a:ea typeface="Times New Roman"/>
              <a:cs typeface="Times New Roman"/>
              <a:sym typeface="Times New Roman"/>
            </a:endParaRPr>
          </a:p>
          <a:p>
            <a:pPr marL="342900" lvl="0" indent="-342356" algn="just" rtl="0">
              <a:lnSpc>
                <a:spcPct val="150000"/>
              </a:lnSpc>
              <a:spcBef>
                <a:spcPts val="400"/>
              </a:spcBef>
              <a:spcAft>
                <a:spcPts val="0"/>
              </a:spcAft>
              <a:buClr>
                <a:srgbClr val="FF0000"/>
              </a:buClr>
              <a:buSzPct val="100000"/>
              <a:buChar char="❖"/>
            </a:pPr>
            <a:r>
              <a:rPr lang="en-US" sz="3185" b="1">
                <a:solidFill>
                  <a:srgbClr val="FF0000"/>
                </a:solidFill>
                <a:latin typeface="Times New Roman"/>
                <a:ea typeface="Times New Roman"/>
                <a:cs typeface="Times New Roman"/>
                <a:sym typeface="Times New Roman"/>
              </a:rPr>
              <a:t>Pre-processing</a:t>
            </a:r>
            <a:endParaRPr sz="3185" b="1">
              <a:solidFill>
                <a:srgbClr val="FF0000"/>
              </a:solidFill>
              <a:latin typeface="Times New Roman"/>
              <a:ea typeface="Times New Roman"/>
              <a:cs typeface="Times New Roman"/>
              <a:sym typeface="Times New Roman"/>
            </a:endParaRPr>
          </a:p>
          <a:p>
            <a:pPr marL="914400" lvl="0" indent="-357421" algn="just" rtl="0">
              <a:lnSpc>
                <a:spcPct val="150000"/>
              </a:lnSpc>
              <a:spcBef>
                <a:spcPts val="0"/>
              </a:spcBef>
              <a:spcAft>
                <a:spcPts val="0"/>
              </a:spcAft>
              <a:buClr>
                <a:srgbClr val="20124D"/>
              </a:buClr>
              <a:buSzPct val="100000"/>
              <a:buFont typeface="Times New Roman"/>
              <a:buChar char="●"/>
            </a:pPr>
            <a:r>
              <a:rPr lang="en-US" sz="3245">
                <a:solidFill>
                  <a:srgbClr val="20124D"/>
                </a:solidFill>
                <a:latin typeface="Times New Roman"/>
                <a:ea typeface="Times New Roman"/>
                <a:cs typeface="Times New Roman"/>
                <a:sym typeface="Times New Roman"/>
              </a:rPr>
              <a:t>In this module, we processing the data in which we find the any missing values, check data type of attributes or features that provide information about the data  has either continuous data or binary data. </a:t>
            </a:r>
            <a:endParaRPr sz="3245">
              <a:solidFill>
                <a:srgbClr val="20124D"/>
              </a:solidFill>
              <a:latin typeface="Times New Roman"/>
              <a:ea typeface="Times New Roman"/>
              <a:cs typeface="Times New Roman"/>
              <a:sym typeface="Times New Roman"/>
            </a:endParaRPr>
          </a:p>
          <a:p>
            <a:pPr marL="914400" lvl="0" indent="-357421" algn="just" rtl="0">
              <a:lnSpc>
                <a:spcPct val="150000"/>
              </a:lnSpc>
              <a:spcBef>
                <a:spcPts val="0"/>
              </a:spcBef>
              <a:spcAft>
                <a:spcPts val="0"/>
              </a:spcAft>
              <a:buClr>
                <a:srgbClr val="20124D"/>
              </a:buClr>
              <a:buSzPct val="100000"/>
              <a:buFont typeface="Times New Roman"/>
              <a:buChar char="●"/>
            </a:pPr>
            <a:r>
              <a:rPr lang="en-US" sz="3245">
                <a:solidFill>
                  <a:srgbClr val="20124D"/>
                </a:solidFill>
                <a:latin typeface="Times New Roman"/>
                <a:ea typeface="Times New Roman"/>
                <a:cs typeface="Times New Roman"/>
                <a:sym typeface="Times New Roman"/>
              </a:rPr>
              <a:t>If any continuous data, we need to convert the continuous data  into binary data. </a:t>
            </a:r>
            <a:endParaRPr sz="3245">
              <a:solidFill>
                <a:srgbClr val="20124D"/>
              </a:solidFill>
              <a:latin typeface="Times New Roman"/>
              <a:ea typeface="Times New Roman"/>
              <a:cs typeface="Times New Roman"/>
              <a:sym typeface="Times New Roman"/>
            </a:endParaRPr>
          </a:p>
          <a:p>
            <a:pPr marL="914400" lvl="0" indent="-357421" algn="just" rtl="0">
              <a:lnSpc>
                <a:spcPct val="150000"/>
              </a:lnSpc>
              <a:spcBef>
                <a:spcPts val="0"/>
              </a:spcBef>
              <a:spcAft>
                <a:spcPts val="0"/>
              </a:spcAft>
              <a:buClr>
                <a:srgbClr val="20124D"/>
              </a:buClr>
              <a:buSzPct val="100000"/>
              <a:buFont typeface="Times New Roman"/>
              <a:buChar char="●"/>
            </a:pPr>
            <a:r>
              <a:rPr lang="en-US" sz="3245">
                <a:solidFill>
                  <a:srgbClr val="20124D"/>
                </a:solidFill>
                <a:latin typeface="Times New Roman"/>
                <a:ea typeface="Times New Roman"/>
                <a:cs typeface="Times New Roman"/>
                <a:sym typeface="Times New Roman"/>
              </a:rPr>
              <a:t>After converting data, we perform data normalization process for better understanding of data.</a:t>
            </a:r>
            <a:endParaRPr sz="3245">
              <a:solidFill>
                <a:srgbClr val="20124D"/>
              </a:solidFill>
            </a:endParaRPr>
          </a:p>
          <a:p>
            <a:pPr marL="342900" lvl="0" indent="-215900" algn="just" rtl="0">
              <a:lnSpc>
                <a:spcPct val="150000"/>
              </a:lnSpc>
              <a:spcBef>
                <a:spcPts val="400"/>
              </a:spcBef>
              <a:spcAft>
                <a:spcPts val="0"/>
              </a:spcAft>
              <a:buClr>
                <a:schemeClr val="dk1"/>
              </a:buClr>
              <a:buSzPct val="100000"/>
              <a:buNone/>
            </a:pP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528625" y="71451"/>
            <a:ext cx="8229600" cy="8715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Modules Description</a:t>
            </a:r>
            <a:endParaRPr b="1">
              <a:solidFill>
                <a:srgbClr val="990000"/>
              </a:solidFill>
              <a:latin typeface="Times New Roman"/>
              <a:ea typeface="Times New Roman"/>
              <a:cs typeface="Times New Roman"/>
              <a:sym typeface="Times New Roman"/>
            </a:endParaRPr>
          </a:p>
        </p:txBody>
      </p:sp>
      <p:sp>
        <p:nvSpPr>
          <p:cNvPr id="193" name="Google Shape;193;p30"/>
          <p:cNvSpPr txBox="1">
            <a:spLocks noGrp="1"/>
          </p:cNvSpPr>
          <p:nvPr>
            <p:ph type="body" idx="1"/>
          </p:nvPr>
        </p:nvSpPr>
        <p:spPr>
          <a:xfrm>
            <a:off x="157175" y="942950"/>
            <a:ext cx="8872500" cy="56865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FF0000"/>
              </a:buClr>
              <a:buSzPts val="2200"/>
              <a:buChar char="❖"/>
            </a:pPr>
            <a:r>
              <a:rPr lang="en-US" sz="2200" b="1">
                <a:solidFill>
                  <a:srgbClr val="FF0000"/>
                </a:solidFill>
                <a:latin typeface="Times New Roman"/>
                <a:ea typeface="Times New Roman"/>
                <a:cs typeface="Times New Roman"/>
                <a:sym typeface="Times New Roman"/>
              </a:rPr>
              <a:t>Split dataset </a:t>
            </a:r>
            <a:endParaRPr sz="2200" b="1">
              <a:solidFill>
                <a:srgbClr val="FF0000"/>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In this module, after processing the data set we split the data as a training and testing data. </a:t>
            </a:r>
            <a:endParaRPr sz="2200">
              <a:solidFill>
                <a:srgbClr val="20124D"/>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The training data is used to train the models to predict malicious data and Test data can be used for check the efficiency of the models.</a:t>
            </a:r>
            <a:endParaRPr sz="3400">
              <a:solidFill>
                <a:srgbClr val="20124D"/>
              </a:solidFill>
            </a:endParaRPr>
          </a:p>
          <a:p>
            <a:pPr marL="342900" lvl="0" indent="-342900" algn="just" rtl="0">
              <a:lnSpc>
                <a:spcPct val="150000"/>
              </a:lnSpc>
              <a:spcBef>
                <a:spcPts val="400"/>
              </a:spcBef>
              <a:spcAft>
                <a:spcPts val="0"/>
              </a:spcAft>
              <a:buClr>
                <a:srgbClr val="FF0000"/>
              </a:buClr>
              <a:buSzPts val="2200"/>
              <a:buFont typeface="Times New Roman"/>
              <a:buChar char="❖"/>
            </a:pPr>
            <a:r>
              <a:rPr lang="en-US" sz="2200" b="1">
                <a:solidFill>
                  <a:srgbClr val="FF0000"/>
                </a:solidFill>
                <a:latin typeface="Times New Roman"/>
                <a:ea typeface="Times New Roman"/>
                <a:cs typeface="Times New Roman"/>
                <a:sym typeface="Times New Roman"/>
              </a:rPr>
              <a:t>Prediction</a:t>
            </a:r>
            <a:endParaRPr sz="2200">
              <a:solidFill>
                <a:srgbClr val="FF0000"/>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In this module, we apply different ML algorithms such as Logistic Regression, Decision Tree, Naive Bayes and Random Forest. </a:t>
            </a:r>
            <a:endParaRPr sz="2200">
              <a:solidFill>
                <a:srgbClr val="20124D"/>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Using these models, we predict the malware in the dataset. Calculate the prediction accuracies of the applied models for perform comparative analysis.</a:t>
            </a:r>
            <a:endParaRPr sz="3400">
              <a:solidFill>
                <a:srgbClr val="20124D"/>
              </a:solidFill>
              <a:latin typeface="Times New Roman"/>
              <a:ea typeface="Times New Roman"/>
              <a:cs typeface="Times New Roman"/>
              <a:sym typeface="Times New Roman"/>
            </a:endParaRPr>
          </a:p>
          <a:p>
            <a:pPr marL="342900" lvl="0" indent="-215900" algn="just" rtl="0">
              <a:lnSpc>
                <a:spcPct val="15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Modules Description</a:t>
            </a:r>
            <a:endParaRPr b="1">
              <a:solidFill>
                <a:srgbClr val="990000"/>
              </a:solidFill>
              <a:latin typeface="Times New Roman"/>
              <a:ea typeface="Times New Roman"/>
              <a:cs typeface="Times New Roman"/>
              <a:sym typeface="Times New Roman"/>
            </a:endParaRPr>
          </a:p>
        </p:txBody>
      </p:sp>
      <p:sp>
        <p:nvSpPr>
          <p:cNvPr id="199" name="Google Shape;199;p31"/>
          <p:cNvSpPr txBox="1">
            <a:spLocks noGrp="1"/>
          </p:cNvSpPr>
          <p:nvPr>
            <p:ph type="body" idx="1"/>
          </p:nvPr>
        </p:nvSpPr>
        <p:spPr>
          <a:xfrm>
            <a:off x="457200" y="1600200"/>
            <a:ext cx="8229600" cy="4953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FF0000"/>
              </a:buClr>
              <a:buSzPts val="2200"/>
              <a:buFont typeface="Times New Roman"/>
              <a:buChar char="❖"/>
            </a:pPr>
            <a:r>
              <a:rPr lang="en-US" sz="2200" b="1">
                <a:solidFill>
                  <a:srgbClr val="FF0000"/>
                </a:solidFill>
                <a:latin typeface="Times New Roman"/>
                <a:ea typeface="Times New Roman"/>
                <a:cs typeface="Times New Roman"/>
                <a:sym typeface="Times New Roman"/>
              </a:rPr>
              <a:t>Evaluation</a:t>
            </a:r>
            <a:endParaRPr sz="2200">
              <a:solidFill>
                <a:srgbClr val="FF0000"/>
              </a:solidFill>
              <a:latin typeface="Times New Roman"/>
              <a:ea typeface="Times New Roman"/>
              <a:cs typeface="Times New Roman"/>
              <a:sym typeface="Times New Roman"/>
            </a:endParaRPr>
          </a:p>
          <a:p>
            <a:pPr marL="342900" lvl="0" indent="-342900" algn="just" rtl="0">
              <a:lnSpc>
                <a:spcPct val="150000"/>
              </a:lnSpc>
              <a:spcBef>
                <a:spcPts val="400"/>
              </a:spcBef>
              <a:spcAft>
                <a:spcPts val="0"/>
              </a:spcAft>
              <a:buClr>
                <a:schemeClr val="dk1"/>
              </a:buClr>
              <a:buSzPts val="2000"/>
              <a:buNone/>
            </a:pPr>
            <a:r>
              <a:rPr lang="en-US" sz="2000"/>
              <a:t>	</a:t>
            </a:r>
            <a:r>
              <a:rPr lang="en-US" sz="2200">
                <a:solidFill>
                  <a:srgbClr val="20124D"/>
                </a:solidFill>
                <a:latin typeface="Times New Roman"/>
                <a:ea typeface="Times New Roman"/>
                <a:cs typeface="Times New Roman"/>
                <a:sym typeface="Times New Roman"/>
              </a:rPr>
              <a:t>In this module, we construct and calculate we confusion matrix and classification metrics to further evaluate the models.</a:t>
            </a:r>
            <a:endParaRPr sz="3400">
              <a:solidFill>
                <a:srgbClr val="20124D"/>
              </a:solidFill>
              <a:latin typeface="Times New Roman"/>
              <a:ea typeface="Times New Roman"/>
              <a:cs typeface="Times New Roman"/>
              <a:sym typeface="Times New Roman"/>
            </a:endParaRPr>
          </a:p>
          <a:p>
            <a:pPr marL="342900" lvl="0" indent="-215900" algn="l" rtl="0">
              <a:lnSpc>
                <a:spcPct val="15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Abstract</a:t>
            </a:r>
            <a:endParaRPr b="1">
              <a:solidFill>
                <a:srgbClr val="990000"/>
              </a:solidFill>
              <a:latin typeface="Times New Roman"/>
              <a:ea typeface="Times New Roman"/>
              <a:cs typeface="Times New Roman"/>
              <a:sym typeface="Times New Roman"/>
            </a:endParaRPr>
          </a:p>
        </p:txBody>
      </p:sp>
      <p:sp>
        <p:nvSpPr>
          <p:cNvPr id="92" name="Google Shape;92;p14"/>
          <p:cNvSpPr txBox="1">
            <a:spLocks noGrp="1"/>
          </p:cNvSpPr>
          <p:nvPr>
            <p:ph type="body" idx="1"/>
          </p:nvPr>
        </p:nvSpPr>
        <p:spPr>
          <a:xfrm>
            <a:off x="457200" y="1600200"/>
            <a:ext cx="8229600" cy="4900634"/>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SzPts val="1800"/>
              <a:buNone/>
            </a:pPr>
            <a:r>
              <a:rPr lang="en-US" sz="2200">
                <a:solidFill>
                  <a:srgbClr val="20124D"/>
                </a:solidFill>
                <a:latin typeface="Times New Roman"/>
                <a:ea typeface="Times New Roman"/>
                <a:cs typeface="Times New Roman"/>
                <a:sym typeface="Times New Roman"/>
              </a:rPr>
              <a:t>Cyber Supply Chain (CSC) system is complex which involves different subsystems performing various tasks. Security in supply chain is challenging due to the inherent vulnerabilities and threats from any part of the system which can be exploited at any point within the supply chain. This project aims to analyze and predicate threats to improve cyber supply chain security. We have applied Cyber Threat Intelligence (CTI) with Machine Learning (ML) techniques to analyze and predict the threats based on the CTI properties.</a:t>
            </a:r>
            <a:endParaRPr sz="3400">
              <a:solidFill>
                <a:srgbClr val="20124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00025" y="1"/>
            <a:ext cx="8433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Algorithms</a:t>
            </a:r>
            <a:endParaRPr b="1">
              <a:solidFill>
                <a:srgbClr val="990000"/>
              </a:solidFill>
              <a:latin typeface="Times New Roman"/>
              <a:ea typeface="Times New Roman"/>
              <a:cs typeface="Times New Roman"/>
              <a:sym typeface="Times New Roman"/>
            </a:endParaRPr>
          </a:p>
        </p:txBody>
      </p:sp>
      <p:sp>
        <p:nvSpPr>
          <p:cNvPr id="205" name="Google Shape;205;p32"/>
          <p:cNvSpPr txBox="1">
            <a:spLocks noGrp="1"/>
          </p:cNvSpPr>
          <p:nvPr>
            <p:ph type="body" idx="1"/>
          </p:nvPr>
        </p:nvSpPr>
        <p:spPr>
          <a:xfrm>
            <a:off x="185750" y="1271600"/>
            <a:ext cx="8748000" cy="5300700"/>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50000"/>
              </a:lnSpc>
              <a:spcBef>
                <a:spcPts val="0"/>
              </a:spcBef>
              <a:spcAft>
                <a:spcPts val="0"/>
              </a:spcAft>
              <a:buClr>
                <a:srgbClr val="FF0000"/>
              </a:buClr>
              <a:buSzPts val="2200"/>
              <a:buChar char="❖"/>
            </a:pPr>
            <a:r>
              <a:rPr lang="en-US" sz="2200" b="1">
                <a:solidFill>
                  <a:srgbClr val="FF0000"/>
                </a:solidFill>
                <a:latin typeface="Times New Roman"/>
                <a:ea typeface="Times New Roman"/>
                <a:cs typeface="Times New Roman"/>
                <a:sym typeface="Times New Roman"/>
              </a:rPr>
              <a:t>Naive Bayes Algorithm</a:t>
            </a:r>
            <a:endParaRPr sz="2200" i="1">
              <a:solidFill>
                <a:srgbClr val="FF0000"/>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Naive Bayes is a simple technique for constructing classifiers: models that assign class labels to problem instances, represented as vectors of feature values. </a:t>
            </a:r>
            <a:endParaRPr sz="2200">
              <a:solidFill>
                <a:srgbClr val="20124D"/>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All naive Bayes classifiers assume that the value of a particular feature is independent of the value of any other feature, given the class variable. </a:t>
            </a:r>
            <a:endParaRPr sz="2200">
              <a:solidFill>
                <a:srgbClr val="20124D"/>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A naive Bayes classifier considers each of these features to contribute independently to the probability that this fruit is an apple, regardless of any possible correlations between the color, roundness, and diameter features.</a:t>
            </a:r>
            <a:endParaRPr sz="2200" i="1">
              <a:solidFill>
                <a:srgbClr val="20124D"/>
              </a:solidFill>
              <a:latin typeface="Times New Roman"/>
              <a:ea typeface="Times New Roman"/>
              <a:cs typeface="Times New Roman"/>
              <a:sym typeface="Times New Roman"/>
            </a:endParaRPr>
          </a:p>
          <a:p>
            <a:pPr marL="342900" lvl="0" indent="-215900" algn="l" rtl="0">
              <a:lnSpc>
                <a:spcPct val="100000"/>
              </a:lnSpc>
              <a:spcBef>
                <a:spcPts val="400"/>
              </a:spcBef>
              <a:spcAft>
                <a:spcPts val="0"/>
              </a:spcAft>
              <a:buClr>
                <a:schemeClr val="dk1"/>
              </a:buClr>
              <a:buSzPts val="2000"/>
              <a:buNone/>
            </a:pPr>
            <a:endParaRPr sz="2200">
              <a:solidFill>
                <a:srgbClr val="20124D"/>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US" b="1">
                <a:solidFill>
                  <a:srgbClr val="990000"/>
                </a:solidFill>
                <a:latin typeface="Times New Roman"/>
                <a:ea typeface="Times New Roman"/>
                <a:cs typeface="Times New Roman"/>
                <a:sym typeface="Times New Roman"/>
              </a:rPr>
              <a:t>Result of Naive Bayes</a:t>
            </a:r>
            <a:endParaRPr/>
          </a:p>
        </p:txBody>
      </p:sp>
      <p:sp>
        <p:nvSpPr>
          <p:cNvPr id="211" name="Google Shape;211;p3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12" name="Google Shape;212;p33"/>
          <p:cNvPicPr preferRelativeResize="0"/>
          <p:nvPr/>
        </p:nvPicPr>
        <p:blipFill rotWithShape="1">
          <a:blip r:embed="rId3">
            <a:alphaModFix/>
          </a:blip>
          <a:srcRect/>
          <a:stretch/>
        </p:blipFill>
        <p:spPr>
          <a:xfrm>
            <a:off x="557225" y="1671650"/>
            <a:ext cx="8043850" cy="437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p:nvPr/>
        </p:nvSpPr>
        <p:spPr>
          <a:xfrm>
            <a:off x="914400" y="1000125"/>
            <a:ext cx="6772200" cy="615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Clr>
                <a:srgbClr val="990000"/>
              </a:buClr>
              <a:buSzPts val="2800"/>
              <a:buFont typeface="Times New Roman"/>
              <a:buAutoNum type="arabicParenR"/>
            </a:pPr>
            <a:r>
              <a:rPr lang="en-US" sz="2800" b="1">
                <a:solidFill>
                  <a:srgbClr val="990000"/>
                </a:solidFill>
                <a:latin typeface="Times New Roman"/>
                <a:ea typeface="Times New Roman"/>
                <a:cs typeface="Times New Roman"/>
                <a:sym typeface="Times New Roman"/>
              </a:rPr>
              <a:t>AC = TP + TN / TP + FP + TN + FN</a:t>
            </a:r>
            <a:endParaRPr sz="2800" b="1">
              <a:solidFill>
                <a:srgbClr val="990000"/>
              </a:solidFill>
              <a:latin typeface="Times New Roman"/>
              <a:ea typeface="Times New Roman"/>
              <a:cs typeface="Times New Roman"/>
              <a:sym typeface="Times New Roman"/>
            </a:endParaRPr>
          </a:p>
        </p:txBody>
      </p:sp>
      <p:sp>
        <p:nvSpPr>
          <p:cNvPr id="218" name="Google Shape;218;p34"/>
          <p:cNvSpPr txBox="1"/>
          <p:nvPr/>
        </p:nvSpPr>
        <p:spPr>
          <a:xfrm>
            <a:off x="914400" y="2457450"/>
            <a:ext cx="6000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rgbClr val="990000"/>
                </a:solidFill>
                <a:latin typeface="Times New Roman"/>
                <a:ea typeface="Times New Roman"/>
                <a:cs typeface="Times New Roman"/>
                <a:sym typeface="Times New Roman"/>
              </a:rPr>
              <a:t>2)  TPR = TP / FN + TP</a:t>
            </a:r>
            <a:endParaRPr sz="2800" b="1">
              <a:solidFill>
                <a:srgbClr val="990000"/>
              </a:solidFill>
              <a:latin typeface="Times New Roman"/>
              <a:ea typeface="Times New Roman"/>
              <a:cs typeface="Times New Roman"/>
              <a:sym typeface="Times New Roman"/>
            </a:endParaRPr>
          </a:p>
        </p:txBody>
      </p:sp>
      <p:sp>
        <p:nvSpPr>
          <p:cNvPr id="219" name="Google Shape;219;p34"/>
          <p:cNvSpPr txBox="1"/>
          <p:nvPr/>
        </p:nvSpPr>
        <p:spPr>
          <a:xfrm>
            <a:off x="914400" y="3729050"/>
            <a:ext cx="621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rgbClr val="990000"/>
                </a:solidFill>
                <a:latin typeface="Times New Roman"/>
                <a:ea typeface="Times New Roman"/>
                <a:cs typeface="Times New Roman"/>
                <a:sym typeface="Times New Roman"/>
              </a:rPr>
              <a:t>3)  P = TP / FP + TP</a:t>
            </a:r>
            <a:endParaRPr sz="2800" b="1">
              <a:solidFill>
                <a:srgbClr val="990000"/>
              </a:solidFill>
              <a:latin typeface="Times New Roman"/>
              <a:ea typeface="Times New Roman"/>
              <a:cs typeface="Times New Roman"/>
              <a:sym typeface="Times New Roman"/>
            </a:endParaRPr>
          </a:p>
        </p:txBody>
      </p:sp>
      <p:sp>
        <p:nvSpPr>
          <p:cNvPr id="220" name="Google Shape;220;p34"/>
          <p:cNvSpPr txBox="1"/>
          <p:nvPr/>
        </p:nvSpPr>
        <p:spPr>
          <a:xfrm>
            <a:off x="914400" y="5172075"/>
            <a:ext cx="798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a:solidFill>
                  <a:srgbClr val="990000"/>
                </a:solidFill>
                <a:latin typeface="Times New Roman"/>
                <a:ea typeface="Times New Roman"/>
                <a:cs typeface="Times New Roman"/>
                <a:sym typeface="Times New Roman"/>
              </a:rPr>
              <a:t>4)  F = 2(Precision X Recall) / Precision + Recall</a:t>
            </a:r>
            <a:endParaRPr sz="2800" b="1">
              <a:solidFill>
                <a:srgbClr val="99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Algorithms</a:t>
            </a:r>
            <a:endParaRPr b="1">
              <a:solidFill>
                <a:srgbClr val="990000"/>
              </a:solidFill>
              <a:latin typeface="Times New Roman"/>
              <a:ea typeface="Times New Roman"/>
              <a:cs typeface="Times New Roman"/>
              <a:sym typeface="Times New Roman"/>
            </a:endParaRPr>
          </a:p>
        </p:txBody>
      </p:sp>
      <p:sp>
        <p:nvSpPr>
          <p:cNvPr id="226" name="Google Shape;226;p35"/>
          <p:cNvSpPr txBox="1">
            <a:spLocks noGrp="1"/>
          </p:cNvSpPr>
          <p:nvPr>
            <p:ph type="body" idx="1"/>
          </p:nvPr>
        </p:nvSpPr>
        <p:spPr>
          <a:xfrm>
            <a:off x="457200" y="1600200"/>
            <a:ext cx="8229600" cy="5043510"/>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000"/>
              <a:buChar char="❖"/>
            </a:pPr>
            <a:r>
              <a:rPr lang="en-US" sz="2200" b="1">
                <a:solidFill>
                  <a:srgbClr val="FF0000"/>
                </a:solidFill>
                <a:latin typeface="Times New Roman"/>
                <a:ea typeface="Times New Roman"/>
                <a:cs typeface="Times New Roman"/>
                <a:sym typeface="Times New Roman"/>
              </a:rPr>
              <a:t>Support Vector Machine</a:t>
            </a:r>
            <a:r>
              <a:rPr lang="en-US" sz="2000"/>
              <a:t> </a:t>
            </a:r>
            <a:endParaRPr sz="2000" i="1"/>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In machine learning, support-vector machines (SVMs, also support-vector networks) are supervised learning models with associated learning algorithms that analyze data for classification and regression analysis. </a:t>
            </a:r>
            <a:endParaRPr sz="2200">
              <a:solidFill>
                <a:srgbClr val="20124D"/>
              </a:solidFill>
              <a:latin typeface="Times New Roman"/>
              <a:ea typeface="Times New Roman"/>
              <a:cs typeface="Times New Roman"/>
              <a:sym typeface="Times New Roman"/>
            </a:endParaRPr>
          </a:p>
          <a:p>
            <a:pPr marL="914400" lvl="0" indent="-3683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An SVM training algorithm builds a model that assigns new examples to one category or the other, making it a non-probabilistic binary linear classifier. </a:t>
            </a:r>
            <a:endParaRPr sz="2200" i="1">
              <a:solidFill>
                <a:srgbClr val="20124D"/>
              </a:solidFill>
              <a:latin typeface="Times New Roman"/>
              <a:ea typeface="Times New Roman"/>
              <a:cs typeface="Times New Roman"/>
              <a:sym typeface="Times New Roman"/>
            </a:endParaRPr>
          </a:p>
          <a:p>
            <a:pPr marL="342900" lvl="0" indent="-215900" algn="l" rtl="0">
              <a:lnSpc>
                <a:spcPct val="15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US" b="1">
                <a:solidFill>
                  <a:srgbClr val="990000"/>
                </a:solidFill>
                <a:latin typeface="Times New Roman"/>
                <a:ea typeface="Times New Roman"/>
                <a:cs typeface="Times New Roman"/>
                <a:sym typeface="Times New Roman"/>
              </a:rPr>
              <a:t>Result of SVM</a:t>
            </a:r>
            <a:endParaRPr/>
          </a:p>
        </p:txBody>
      </p:sp>
      <p:sp>
        <p:nvSpPr>
          <p:cNvPr id="232" name="Google Shape;232;p36"/>
          <p:cNvSpPr txBox="1">
            <a:spLocks noGrp="1"/>
          </p:cNvSpPr>
          <p:nvPr>
            <p:ph type="body" idx="1"/>
          </p:nvPr>
        </p:nvSpPr>
        <p:spPr>
          <a:xfrm>
            <a:off x="85725" y="1600200"/>
            <a:ext cx="8986800" cy="5186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33" name="Google Shape;233;p36"/>
          <p:cNvPicPr preferRelativeResize="0"/>
          <p:nvPr/>
        </p:nvPicPr>
        <p:blipFill rotWithShape="1">
          <a:blip r:embed="rId3">
            <a:alphaModFix/>
          </a:blip>
          <a:srcRect/>
          <a:stretch/>
        </p:blipFill>
        <p:spPr>
          <a:xfrm>
            <a:off x="171450" y="1685925"/>
            <a:ext cx="8786825" cy="510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Algorithms</a:t>
            </a:r>
            <a:endParaRPr b="1">
              <a:solidFill>
                <a:srgbClr val="990000"/>
              </a:solidFill>
              <a:latin typeface="Times New Roman"/>
              <a:ea typeface="Times New Roman"/>
              <a:cs typeface="Times New Roman"/>
              <a:sym typeface="Times New Roman"/>
            </a:endParaRPr>
          </a:p>
        </p:txBody>
      </p:sp>
      <p:sp>
        <p:nvSpPr>
          <p:cNvPr id="239" name="Google Shape;239;p37"/>
          <p:cNvSpPr txBox="1">
            <a:spLocks noGrp="1"/>
          </p:cNvSpPr>
          <p:nvPr>
            <p:ph type="body" idx="1"/>
          </p:nvPr>
        </p:nvSpPr>
        <p:spPr>
          <a:xfrm>
            <a:off x="457200" y="1343025"/>
            <a:ext cx="8229600" cy="4729200"/>
          </a:xfrm>
          <a:prstGeom prst="rect">
            <a:avLst/>
          </a:prstGeom>
          <a:noFill/>
          <a:ln>
            <a:noFill/>
          </a:ln>
        </p:spPr>
        <p:txBody>
          <a:bodyPr spcFirstLastPara="1" wrap="square" lIns="91425" tIns="45700" rIns="91425" bIns="45700" anchor="t" anchorCtr="0">
            <a:normAutofit fontScale="47500" lnSpcReduction="20000"/>
          </a:bodyPr>
          <a:lstStyle/>
          <a:p>
            <a:pPr marL="342900" lvl="0" indent="-342912" algn="l" rtl="0">
              <a:lnSpc>
                <a:spcPct val="150000"/>
              </a:lnSpc>
              <a:spcBef>
                <a:spcPts val="0"/>
              </a:spcBef>
              <a:spcAft>
                <a:spcPts val="0"/>
              </a:spcAft>
              <a:buClr>
                <a:srgbClr val="FF0000"/>
              </a:buClr>
              <a:buSzPct val="100000"/>
              <a:buChar char="❖"/>
            </a:pPr>
            <a:r>
              <a:rPr lang="en-US" sz="4552" b="1">
                <a:solidFill>
                  <a:srgbClr val="FF0000"/>
                </a:solidFill>
                <a:latin typeface="Times New Roman"/>
                <a:ea typeface="Times New Roman"/>
                <a:cs typeface="Times New Roman"/>
                <a:sym typeface="Times New Roman"/>
              </a:rPr>
              <a:t>Logistic Regression</a:t>
            </a:r>
            <a:endParaRPr sz="4552" b="1">
              <a:solidFill>
                <a:srgbClr val="FF0000"/>
              </a:solidFill>
              <a:latin typeface="Times New Roman"/>
              <a:ea typeface="Times New Roman"/>
              <a:cs typeface="Times New Roman"/>
              <a:sym typeface="Times New Roman"/>
            </a:endParaRPr>
          </a:p>
          <a:p>
            <a:pPr marL="914400" lvl="0" indent="-357893" algn="just" rtl="0">
              <a:lnSpc>
                <a:spcPct val="150000"/>
              </a:lnSpc>
              <a:spcBef>
                <a:spcPts val="0"/>
              </a:spcBef>
              <a:spcAft>
                <a:spcPts val="0"/>
              </a:spcAft>
              <a:buSzPct val="100000"/>
              <a:buFont typeface="Times New Roman"/>
              <a:buChar char="●"/>
            </a:pPr>
            <a:r>
              <a:rPr lang="en-US" sz="4284">
                <a:latin typeface="Times New Roman"/>
                <a:ea typeface="Times New Roman"/>
                <a:cs typeface="Times New Roman"/>
                <a:sym typeface="Times New Roman"/>
              </a:rPr>
              <a:t>Logistic regression is a statistical model that in its basic form uses a logistic function to model a binary dependent variable, although many more complex extensions exist. </a:t>
            </a:r>
            <a:endParaRPr sz="4284">
              <a:latin typeface="Times New Roman"/>
              <a:ea typeface="Times New Roman"/>
              <a:cs typeface="Times New Roman"/>
              <a:sym typeface="Times New Roman"/>
            </a:endParaRPr>
          </a:p>
          <a:p>
            <a:pPr marL="914400" lvl="0" indent="-357893" algn="just" rtl="0">
              <a:lnSpc>
                <a:spcPct val="150000"/>
              </a:lnSpc>
              <a:spcBef>
                <a:spcPts val="0"/>
              </a:spcBef>
              <a:spcAft>
                <a:spcPts val="0"/>
              </a:spcAft>
              <a:buSzPct val="100000"/>
              <a:buFont typeface="Times New Roman"/>
              <a:buChar char="●"/>
            </a:pPr>
            <a:r>
              <a:rPr lang="en-US" sz="4284">
                <a:latin typeface="Times New Roman"/>
                <a:ea typeface="Times New Roman"/>
                <a:cs typeface="Times New Roman"/>
                <a:sym typeface="Times New Roman"/>
              </a:rPr>
              <a:t>In regression analysis, logistic regression is estimating the parameters of a logistic model. </a:t>
            </a:r>
            <a:endParaRPr sz="4284">
              <a:latin typeface="Times New Roman"/>
              <a:ea typeface="Times New Roman"/>
              <a:cs typeface="Times New Roman"/>
              <a:sym typeface="Times New Roman"/>
            </a:endParaRPr>
          </a:p>
          <a:p>
            <a:pPr marL="914400" lvl="0" indent="-357893" algn="just" rtl="0">
              <a:lnSpc>
                <a:spcPct val="150000"/>
              </a:lnSpc>
              <a:spcBef>
                <a:spcPts val="0"/>
              </a:spcBef>
              <a:spcAft>
                <a:spcPts val="0"/>
              </a:spcAft>
              <a:buSzPct val="100000"/>
              <a:buFont typeface="Times New Roman"/>
              <a:buChar char="●"/>
            </a:pPr>
            <a:r>
              <a:rPr lang="en-US" sz="4284">
                <a:latin typeface="Times New Roman"/>
                <a:ea typeface="Times New Roman"/>
                <a:cs typeface="Times New Roman"/>
                <a:sym typeface="Times New Roman"/>
              </a:rPr>
              <a:t>Mathematically, a binary logistic model has a dependent variable with two possible values, such as pass/fail which is represented by an indicator variable, where the two values are labelled "0" and "1". </a:t>
            </a:r>
            <a:endParaRPr sz="4284">
              <a:latin typeface="Times New Roman"/>
              <a:ea typeface="Times New Roman"/>
              <a:cs typeface="Times New Roman"/>
              <a:sym typeface="Times New Roman"/>
            </a:endParaRPr>
          </a:p>
          <a:p>
            <a:pPr marL="342900" lvl="0" indent="-215900" algn="l" rtl="0">
              <a:lnSpc>
                <a:spcPct val="100000"/>
              </a:lnSpc>
              <a:spcBef>
                <a:spcPts val="400"/>
              </a:spcBef>
              <a:spcAft>
                <a:spcPts val="0"/>
              </a:spcAft>
              <a:buClr>
                <a:schemeClr val="dk1"/>
              </a:buClr>
              <a:buSzPct val="100000"/>
              <a:buNone/>
            </a:pP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990"/>
              <a:buFont typeface="Arial"/>
              <a:buNone/>
            </a:pPr>
            <a:r>
              <a:rPr lang="en-US" sz="3459" b="1">
                <a:solidFill>
                  <a:srgbClr val="990000"/>
                </a:solidFill>
                <a:latin typeface="Times New Roman"/>
                <a:ea typeface="Times New Roman"/>
                <a:cs typeface="Times New Roman"/>
                <a:sym typeface="Times New Roman"/>
              </a:rPr>
              <a:t>Result of Logistic Regression</a:t>
            </a:r>
            <a:endParaRPr sz="3459"/>
          </a:p>
        </p:txBody>
      </p:sp>
      <p:sp>
        <p:nvSpPr>
          <p:cNvPr id="245" name="Google Shape;245;p3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46" name="Google Shape;246;p38"/>
          <p:cNvPicPr preferRelativeResize="0"/>
          <p:nvPr/>
        </p:nvPicPr>
        <p:blipFill rotWithShape="1">
          <a:blip r:embed="rId3">
            <a:alphaModFix/>
          </a:blip>
          <a:srcRect/>
          <a:stretch/>
        </p:blipFill>
        <p:spPr>
          <a:xfrm>
            <a:off x="557225" y="1685925"/>
            <a:ext cx="8043850" cy="4314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Algorithms</a:t>
            </a:r>
            <a:endParaRPr b="1">
              <a:solidFill>
                <a:srgbClr val="990000"/>
              </a:solidFill>
              <a:latin typeface="Times New Roman"/>
              <a:ea typeface="Times New Roman"/>
              <a:cs typeface="Times New Roman"/>
              <a:sym typeface="Times New Roman"/>
            </a:endParaRPr>
          </a:p>
        </p:txBody>
      </p:sp>
      <p:sp>
        <p:nvSpPr>
          <p:cNvPr id="252" name="Google Shape;252;p39"/>
          <p:cNvSpPr txBox="1">
            <a:spLocks noGrp="1"/>
          </p:cNvSpPr>
          <p:nvPr>
            <p:ph type="body" idx="1"/>
          </p:nvPr>
        </p:nvSpPr>
        <p:spPr>
          <a:xfrm>
            <a:off x="457200" y="1600200"/>
            <a:ext cx="8229600" cy="4900634"/>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rgbClr val="FF0000"/>
              </a:buClr>
              <a:buSzPts val="2400"/>
              <a:buChar char="❖"/>
            </a:pPr>
            <a:r>
              <a:rPr lang="en-US" sz="2400" b="1">
                <a:solidFill>
                  <a:srgbClr val="FF0000"/>
                </a:solidFill>
                <a:latin typeface="Times New Roman"/>
                <a:ea typeface="Times New Roman"/>
                <a:cs typeface="Times New Roman"/>
                <a:sym typeface="Times New Roman"/>
              </a:rPr>
              <a:t>Random Forest</a:t>
            </a:r>
            <a:endParaRPr sz="2400" b="1">
              <a:solidFill>
                <a:srgbClr val="FF0000"/>
              </a:solidFill>
              <a:latin typeface="Times New Roman"/>
              <a:ea typeface="Times New Roman"/>
              <a:cs typeface="Times New Roman"/>
              <a:sym typeface="Times New Roman"/>
            </a:endParaRPr>
          </a:p>
          <a:p>
            <a:pPr marL="914400" lvl="0" indent="-368300" algn="l"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Random Forest is a popular machine learning algorithm that belongs to the supervised learning technique. </a:t>
            </a:r>
            <a:endParaRPr sz="2200">
              <a:solidFill>
                <a:srgbClr val="20124D"/>
              </a:solidFill>
              <a:latin typeface="Times New Roman"/>
              <a:ea typeface="Times New Roman"/>
              <a:cs typeface="Times New Roman"/>
              <a:sym typeface="Times New Roman"/>
            </a:endParaRPr>
          </a:p>
          <a:p>
            <a:pPr marL="914400" lvl="0" indent="-368300" algn="l"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It can be used for both Classification and Regression problems in ML. </a:t>
            </a:r>
            <a:endParaRPr sz="2200">
              <a:solidFill>
                <a:srgbClr val="20124D"/>
              </a:solidFill>
              <a:latin typeface="Times New Roman"/>
              <a:ea typeface="Times New Roman"/>
              <a:cs typeface="Times New Roman"/>
              <a:sym typeface="Times New Roman"/>
            </a:endParaRPr>
          </a:p>
          <a:p>
            <a:pPr marL="914400" lvl="0" indent="-368300" algn="l"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It is based on the concept of ensemble learning, which is a process of combining multiple classifiers to solve a complex problem and to improve the performance of the model.</a:t>
            </a:r>
            <a:endParaRPr sz="2200">
              <a:solidFill>
                <a:srgbClr val="20124D"/>
              </a:solidFill>
              <a:latin typeface="Times New Roman"/>
              <a:ea typeface="Times New Roman"/>
              <a:cs typeface="Times New Roman"/>
              <a:sym typeface="Times New Roman"/>
            </a:endParaRPr>
          </a:p>
          <a:p>
            <a:pPr marL="342900" lvl="0" indent="-215900" algn="l" rtl="0">
              <a:lnSpc>
                <a:spcPct val="100000"/>
              </a:lnSpc>
              <a:spcBef>
                <a:spcPts val="400"/>
              </a:spcBef>
              <a:spcAft>
                <a:spcPts val="0"/>
              </a:spcAft>
              <a:buClr>
                <a:schemeClr val="dk1"/>
              </a:buClr>
              <a:buSzPts val="2000"/>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990"/>
              <a:buFont typeface="Arial"/>
              <a:buNone/>
            </a:pPr>
            <a:r>
              <a:rPr lang="en-US" b="1">
                <a:solidFill>
                  <a:srgbClr val="990000"/>
                </a:solidFill>
                <a:latin typeface="Times New Roman"/>
                <a:ea typeface="Times New Roman"/>
                <a:cs typeface="Times New Roman"/>
                <a:sym typeface="Times New Roman"/>
              </a:rPr>
              <a:t>Result of Random Forest</a:t>
            </a:r>
            <a:endParaRPr/>
          </a:p>
        </p:txBody>
      </p:sp>
      <p:sp>
        <p:nvSpPr>
          <p:cNvPr id="258" name="Google Shape;258;p4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59" name="Google Shape;259;p40"/>
          <p:cNvPicPr preferRelativeResize="0"/>
          <p:nvPr/>
        </p:nvPicPr>
        <p:blipFill rotWithShape="1">
          <a:blip r:embed="rId3">
            <a:alphaModFix/>
          </a:blip>
          <a:srcRect/>
          <a:stretch/>
        </p:blipFill>
        <p:spPr>
          <a:xfrm>
            <a:off x="542925" y="1600200"/>
            <a:ext cx="8072450" cy="4443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457200" y="795647"/>
            <a:ext cx="8229600" cy="118753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Algorithms</a:t>
            </a:r>
            <a:endParaRPr b="1">
              <a:solidFill>
                <a:srgbClr val="99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1800"/>
              <a:buNone/>
            </a:pPr>
            <a:endParaRPr/>
          </a:p>
        </p:txBody>
      </p:sp>
      <p:sp>
        <p:nvSpPr>
          <p:cNvPr id="265" name="Google Shape;265;p41"/>
          <p:cNvSpPr txBox="1">
            <a:spLocks noGrp="1"/>
          </p:cNvSpPr>
          <p:nvPr>
            <p:ph type="body" idx="1"/>
          </p:nvPr>
        </p:nvSpPr>
        <p:spPr>
          <a:xfrm>
            <a:off x="271475" y="1514475"/>
            <a:ext cx="8744100" cy="49866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rgbClr val="FF0000"/>
              </a:buClr>
              <a:buSzPts val="1800"/>
              <a:buFont typeface="Times New Roman"/>
              <a:buChar char="❖"/>
            </a:pPr>
            <a:r>
              <a:rPr lang="en-US" b="1">
                <a:solidFill>
                  <a:srgbClr val="FF0000"/>
                </a:solidFill>
                <a:latin typeface="Times New Roman"/>
                <a:ea typeface="Times New Roman"/>
                <a:cs typeface="Times New Roman"/>
                <a:sym typeface="Times New Roman"/>
              </a:rPr>
              <a:t>Decision Tree</a:t>
            </a:r>
            <a:endParaRPr b="1">
              <a:solidFill>
                <a:srgbClr val="FF0000"/>
              </a:solidFill>
              <a:latin typeface="Times New Roman"/>
              <a:ea typeface="Times New Roman"/>
              <a:cs typeface="Times New Roman"/>
              <a:sym typeface="Times New Roman"/>
            </a:endParaRPr>
          </a:p>
          <a:p>
            <a:pPr marL="914400" lvl="0" indent="-412750" algn="l" rtl="0">
              <a:lnSpc>
                <a:spcPct val="100000"/>
              </a:lnSpc>
              <a:spcBef>
                <a:spcPts val="0"/>
              </a:spcBef>
              <a:spcAft>
                <a:spcPts val="0"/>
              </a:spcAft>
              <a:buClr>
                <a:srgbClr val="20124D"/>
              </a:buClr>
              <a:buSzPts val="2900"/>
              <a:buFont typeface="Times New Roman"/>
              <a:buChar char="●"/>
            </a:pPr>
            <a:r>
              <a:rPr lang="en-US" sz="2300">
                <a:solidFill>
                  <a:srgbClr val="20124D"/>
                </a:solidFill>
                <a:highlight>
                  <a:srgbClr val="FFFFFF"/>
                </a:highlight>
                <a:latin typeface="Times New Roman"/>
                <a:ea typeface="Times New Roman"/>
                <a:cs typeface="Times New Roman"/>
                <a:sym typeface="Times New Roman"/>
              </a:rPr>
              <a:t>Decision trees </a:t>
            </a:r>
            <a:r>
              <a:rPr lang="en-US" sz="2300" b="1">
                <a:solidFill>
                  <a:srgbClr val="20124D"/>
                </a:solidFill>
                <a:highlight>
                  <a:srgbClr val="FFFFFF"/>
                </a:highlight>
                <a:latin typeface="Times New Roman"/>
                <a:ea typeface="Times New Roman"/>
                <a:cs typeface="Times New Roman"/>
                <a:sym typeface="Times New Roman"/>
              </a:rPr>
              <a:t>use multiple algorithms to decide to split a node into two or more sub-nodes</a:t>
            </a:r>
            <a:r>
              <a:rPr lang="en-US" sz="2300">
                <a:solidFill>
                  <a:srgbClr val="20124D"/>
                </a:solidFill>
                <a:highlight>
                  <a:srgbClr val="FFFFFF"/>
                </a:highlight>
                <a:latin typeface="Times New Roman"/>
                <a:ea typeface="Times New Roman"/>
                <a:cs typeface="Times New Roman"/>
                <a:sym typeface="Times New Roman"/>
              </a:rPr>
              <a:t>.</a:t>
            </a:r>
            <a:endParaRPr sz="2300">
              <a:solidFill>
                <a:srgbClr val="20124D"/>
              </a:solidFill>
              <a:highlight>
                <a:srgbClr val="FFFFFF"/>
              </a:highlight>
              <a:latin typeface="Times New Roman"/>
              <a:ea typeface="Times New Roman"/>
              <a:cs typeface="Times New Roman"/>
              <a:sym typeface="Times New Roman"/>
            </a:endParaRPr>
          </a:p>
          <a:p>
            <a:pPr marL="914400" lvl="0" indent="-412750" algn="l" rtl="0">
              <a:lnSpc>
                <a:spcPct val="100000"/>
              </a:lnSpc>
              <a:spcBef>
                <a:spcPts val="0"/>
              </a:spcBef>
              <a:spcAft>
                <a:spcPts val="0"/>
              </a:spcAft>
              <a:buClr>
                <a:srgbClr val="20124D"/>
              </a:buClr>
              <a:buSzPts val="2900"/>
              <a:buFont typeface="Times New Roman"/>
              <a:buChar char="●"/>
            </a:pPr>
            <a:r>
              <a:rPr lang="en-US" sz="2300">
                <a:solidFill>
                  <a:srgbClr val="20124D"/>
                </a:solidFill>
                <a:highlight>
                  <a:srgbClr val="FFFFFF"/>
                </a:highlight>
                <a:latin typeface="Times New Roman"/>
                <a:ea typeface="Times New Roman"/>
                <a:cs typeface="Times New Roman"/>
                <a:sym typeface="Times New Roman"/>
              </a:rPr>
              <a:t>The creation of sub-nodes increases the homogeneity of resultant sub-nodes. </a:t>
            </a:r>
            <a:endParaRPr sz="2300">
              <a:solidFill>
                <a:srgbClr val="20124D"/>
              </a:solidFill>
              <a:highlight>
                <a:srgbClr val="FFFFFF"/>
              </a:highlight>
              <a:latin typeface="Times New Roman"/>
              <a:ea typeface="Times New Roman"/>
              <a:cs typeface="Times New Roman"/>
              <a:sym typeface="Times New Roman"/>
            </a:endParaRPr>
          </a:p>
          <a:p>
            <a:pPr marL="914400" lvl="0" indent="-412750" algn="l" rtl="0">
              <a:lnSpc>
                <a:spcPct val="100000"/>
              </a:lnSpc>
              <a:spcBef>
                <a:spcPts val="0"/>
              </a:spcBef>
              <a:spcAft>
                <a:spcPts val="0"/>
              </a:spcAft>
              <a:buClr>
                <a:srgbClr val="20124D"/>
              </a:buClr>
              <a:buSzPts val="2900"/>
              <a:buFont typeface="Times New Roman"/>
              <a:buChar char="●"/>
            </a:pPr>
            <a:r>
              <a:rPr lang="en-US" sz="2300">
                <a:solidFill>
                  <a:srgbClr val="20124D"/>
                </a:solidFill>
                <a:highlight>
                  <a:srgbClr val="FFFFFF"/>
                </a:highlight>
                <a:latin typeface="Times New Roman"/>
                <a:ea typeface="Times New Roman"/>
                <a:cs typeface="Times New Roman"/>
                <a:sym typeface="Times New Roman"/>
              </a:rPr>
              <a:t>In other words, we can say that the purity of the node increases with respect to the target variable.</a:t>
            </a:r>
            <a:endParaRPr sz="4300" b="1">
              <a:solidFill>
                <a:srgbClr val="20124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Introduction</a:t>
            </a:r>
            <a:endParaRPr b="1">
              <a:solidFill>
                <a:srgbClr val="990000"/>
              </a:solidFill>
              <a:latin typeface="Times New Roman"/>
              <a:ea typeface="Times New Roman"/>
              <a:cs typeface="Times New Roman"/>
              <a:sym typeface="Times New Roman"/>
            </a:endParaRPr>
          </a:p>
        </p:txBody>
      </p:sp>
      <p:sp>
        <p:nvSpPr>
          <p:cNvPr id="98" name="Google Shape;98;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20124D"/>
              </a:buClr>
              <a:buSzPts val="2000"/>
              <a:buChar char="❖"/>
            </a:pPr>
            <a:r>
              <a:rPr lang="en-US" sz="2000">
                <a:solidFill>
                  <a:srgbClr val="20124D"/>
                </a:solidFill>
                <a:latin typeface="Times New Roman"/>
                <a:ea typeface="Times New Roman"/>
                <a:cs typeface="Times New Roman"/>
                <a:sym typeface="Times New Roman"/>
              </a:rPr>
              <a:t>Cyber Supply Chain (CSC) security is critical for reliable service delivery and ensure overall business continuity of Smart CPS. </a:t>
            </a:r>
            <a:endParaRPr>
              <a:solidFill>
                <a:srgbClr val="20124D"/>
              </a:solidFill>
            </a:endParaRPr>
          </a:p>
          <a:p>
            <a:pPr marL="342900" lvl="0" indent="-342900" algn="just" rtl="0">
              <a:lnSpc>
                <a:spcPct val="150000"/>
              </a:lnSpc>
              <a:spcBef>
                <a:spcPts val="400"/>
              </a:spcBef>
              <a:spcAft>
                <a:spcPts val="0"/>
              </a:spcAft>
              <a:buClr>
                <a:srgbClr val="20124D"/>
              </a:buClr>
              <a:buSzPts val="2000"/>
              <a:buChar char="❖"/>
            </a:pPr>
            <a:r>
              <a:rPr lang="en-US" sz="2000">
                <a:solidFill>
                  <a:srgbClr val="20124D"/>
                </a:solidFill>
                <a:latin typeface="Times New Roman"/>
                <a:ea typeface="Times New Roman"/>
                <a:cs typeface="Times New Roman"/>
                <a:sym typeface="Times New Roman"/>
              </a:rPr>
              <a:t>CSC systems by its inherently is complex and vulnerabilities within CSC system environment can cascade from a source node to a number of target nodes of the overall cyber physical system (CPS). </a:t>
            </a:r>
            <a:endParaRPr>
              <a:solidFill>
                <a:srgbClr val="20124D"/>
              </a:solidFill>
            </a:endParaRPr>
          </a:p>
          <a:p>
            <a:pPr marL="342900" lvl="0" indent="-342900" algn="just" rtl="0">
              <a:lnSpc>
                <a:spcPct val="150000"/>
              </a:lnSpc>
              <a:spcBef>
                <a:spcPts val="400"/>
              </a:spcBef>
              <a:spcAft>
                <a:spcPts val="0"/>
              </a:spcAft>
              <a:buClr>
                <a:srgbClr val="20124D"/>
              </a:buClr>
              <a:buSzPts val="2000"/>
              <a:buChar char="❖"/>
            </a:pPr>
            <a:r>
              <a:rPr lang="en-US" sz="2000">
                <a:solidFill>
                  <a:srgbClr val="20124D"/>
                </a:solidFill>
                <a:latin typeface="Times New Roman"/>
                <a:ea typeface="Times New Roman"/>
                <a:cs typeface="Times New Roman"/>
                <a:sym typeface="Times New Roman"/>
              </a:rPr>
              <a:t>A recent NCSC report highlights a list of CSC attacks by exploiting vulnerabilities that exist within the systems. </a:t>
            </a:r>
            <a:endParaRPr sz="2000">
              <a:solidFill>
                <a:srgbClr val="20124D"/>
              </a:solidFill>
              <a:latin typeface="Times New Roman"/>
              <a:ea typeface="Times New Roman"/>
              <a:cs typeface="Times New Roman"/>
              <a:sym typeface="Times New Roman"/>
            </a:endParaRPr>
          </a:p>
          <a:p>
            <a:pPr marL="342900" lvl="0" indent="-342900" algn="just" rtl="0">
              <a:lnSpc>
                <a:spcPct val="150000"/>
              </a:lnSpc>
              <a:spcBef>
                <a:spcPts val="400"/>
              </a:spcBef>
              <a:spcAft>
                <a:spcPts val="0"/>
              </a:spcAft>
              <a:buClr>
                <a:srgbClr val="20124D"/>
              </a:buClr>
              <a:buSzPts val="2000"/>
              <a:buChar char="❖"/>
            </a:pPr>
            <a:r>
              <a:rPr lang="en-US" sz="2000">
                <a:solidFill>
                  <a:srgbClr val="20124D"/>
                </a:solidFill>
                <a:latin typeface="Times New Roman"/>
                <a:ea typeface="Times New Roman"/>
                <a:cs typeface="Times New Roman"/>
                <a:sym typeface="Times New Roman"/>
              </a:rPr>
              <a:t>Organizations outsource part of their business and data to the third-party service providers that could lead any potential threat.</a:t>
            </a:r>
            <a:endParaRPr sz="2000">
              <a:solidFill>
                <a:srgbClr val="20124D"/>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b="1">
                <a:solidFill>
                  <a:srgbClr val="990000"/>
                </a:solidFill>
                <a:latin typeface="Times New Roman"/>
                <a:ea typeface="Times New Roman"/>
                <a:cs typeface="Times New Roman"/>
                <a:sym typeface="Times New Roman"/>
              </a:rPr>
              <a:t>Result of Decision Tree</a:t>
            </a:r>
            <a:endParaRPr b="1">
              <a:solidFill>
                <a:srgbClr val="990000"/>
              </a:solidFill>
              <a:latin typeface="Times New Roman"/>
              <a:ea typeface="Times New Roman"/>
              <a:cs typeface="Times New Roman"/>
              <a:sym typeface="Times New Roman"/>
            </a:endParaRPr>
          </a:p>
        </p:txBody>
      </p:sp>
      <p:sp>
        <p:nvSpPr>
          <p:cNvPr id="271" name="Google Shape;271;p4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72" name="Google Shape;272;p42"/>
          <p:cNvPicPr preferRelativeResize="0"/>
          <p:nvPr/>
        </p:nvPicPr>
        <p:blipFill rotWithShape="1">
          <a:blip r:embed="rId3">
            <a:alphaModFix/>
          </a:blip>
          <a:srcRect/>
          <a:stretch/>
        </p:blipFill>
        <p:spPr>
          <a:xfrm>
            <a:off x="457200" y="1600200"/>
            <a:ext cx="8229600" cy="452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SCREENSHOTS</a:t>
            </a:r>
            <a:endParaRPr b="1">
              <a:solidFill>
                <a:srgbClr val="990000"/>
              </a:solidFill>
              <a:latin typeface="Times New Roman"/>
              <a:ea typeface="Times New Roman"/>
              <a:cs typeface="Times New Roman"/>
              <a:sym typeface="Times New Roman"/>
            </a:endParaRPr>
          </a:p>
        </p:txBody>
      </p:sp>
      <p:pic>
        <p:nvPicPr>
          <p:cNvPr id="278" name="Google Shape;278;p43"/>
          <p:cNvPicPr preferRelativeResize="0"/>
          <p:nvPr/>
        </p:nvPicPr>
        <p:blipFill rotWithShape="1">
          <a:blip r:embed="rId3">
            <a:alphaModFix/>
          </a:blip>
          <a:srcRect/>
          <a:stretch/>
        </p:blipFill>
        <p:spPr>
          <a:xfrm>
            <a:off x="152400" y="1425980"/>
            <a:ext cx="8405825" cy="507484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457200" y="100026"/>
            <a:ext cx="82296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b="1">
                <a:solidFill>
                  <a:srgbClr val="990000"/>
                </a:solidFill>
                <a:latin typeface="Times New Roman"/>
                <a:ea typeface="Times New Roman"/>
                <a:cs typeface="Times New Roman"/>
                <a:sym typeface="Times New Roman"/>
              </a:rPr>
              <a:t>Correlation Between Variables</a:t>
            </a:r>
            <a:endParaRPr b="1">
              <a:solidFill>
                <a:srgbClr val="990000"/>
              </a:solidFill>
              <a:latin typeface="Times New Roman"/>
              <a:ea typeface="Times New Roman"/>
              <a:cs typeface="Times New Roman"/>
              <a:sym typeface="Times New Roman"/>
            </a:endParaRPr>
          </a:p>
        </p:txBody>
      </p:sp>
      <p:sp>
        <p:nvSpPr>
          <p:cNvPr id="284" name="Google Shape;284;p44"/>
          <p:cNvSpPr txBox="1">
            <a:spLocks noGrp="1"/>
          </p:cNvSpPr>
          <p:nvPr>
            <p:ph type="body" idx="1"/>
          </p:nvPr>
        </p:nvSpPr>
        <p:spPr>
          <a:xfrm>
            <a:off x="100025" y="1243025"/>
            <a:ext cx="8972700" cy="547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85" name="Google Shape;285;p44"/>
          <p:cNvPicPr preferRelativeResize="0"/>
          <p:nvPr/>
        </p:nvPicPr>
        <p:blipFill rotWithShape="1">
          <a:blip r:embed="rId3">
            <a:alphaModFix/>
          </a:blip>
          <a:srcRect/>
          <a:stretch/>
        </p:blipFill>
        <p:spPr>
          <a:xfrm>
            <a:off x="200025" y="1357325"/>
            <a:ext cx="8815399" cy="53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b="1">
                <a:solidFill>
                  <a:srgbClr val="990000"/>
                </a:solidFill>
                <a:highlight>
                  <a:srgbClr val="FFFFFF"/>
                </a:highlight>
                <a:latin typeface="Times New Roman"/>
                <a:ea typeface="Times New Roman"/>
                <a:cs typeface="Times New Roman"/>
                <a:sym typeface="Times New Roman"/>
              </a:rPr>
              <a:t>Comparison of Accuracies</a:t>
            </a:r>
            <a:endParaRPr b="1">
              <a:solidFill>
                <a:srgbClr val="990000"/>
              </a:solidFill>
              <a:latin typeface="Times New Roman"/>
              <a:ea typeface="Times New Roman"/>
              <a:cs typeface="Times New Roman"/>
              <a:sym typeface="Times New Roman"/>
            </a:endParaRPr>
          </a:p>
        </p:txBody>
      </p:sp>
      <p:sp>
        <p:nvSpPr>
          <p:cNvPr id="291" name="Google Shape;291;p4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92" name="Google Shape;292;p45"/>
          <p:cNvPicPr preferRelativeResize="0"/>
          <p:nvPr/>
        </p:nvPicPr>
        <p:blipFill rotWithShape="1">
          <a:blip r:embed="rId3">
            <a:alphaModFix/>
          </a:blip>
          <a:srcRect/>
          <a:stretch/>
        </p:blipFill>
        <p:spPr>
          <a:xfrm>
            <a:off x="528650" y="1685925"/>
            <a:ext cx="8086725" cy="4440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45454"/>
              <a:buNone/>
            </a:pPr>
            <a:r>
              <a:rPr lang="en-US" b="1">
                <a:solidFill>
                  <a:srgbClr val="990000"/>
                </a:solidFill>
                <a:latin typeface="Times New Roman"/>
                <a:ea typeface="Times New Roman"/>
                <a:cs typeface="Times New Roman"/>
                <a:sym typeface="Times New Roman"/>
              </a:rPr>
              <a:t>Comparison of Time of Execution</a:t>
            </a:r>
            <a:endParaRPr b="1">
              <a:solidFill>
                <a:srgbClr val="990000"/>
              </a:solidFill>
              <a:latin typeface="Times New Roman"/>
              <a:ea typeface="Times New Roman"/>
              <a:cs typeface="Times New Roman"/>
              <a:sym typeface="Times New Roman"/>
            </a:endParaRPr>
          </a:p>
        </p:txBody>
      </p:sp>
      <p:sp>
        <p:nvSpPr>
          <p:cNvPr id="298" name="Google Shape;298;p4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299" name="Google Shape;299;p46"/>
          <p:cNvPicPr preferRelativeResize="0"/>
          <p:nvPr/>
        </p:nvPicPr>
        <p:blipFill rotWithShape="1">
          <a:blip r:embed="rId3">
            <a:alphaModFix/>
          </a:blip>
          <a:srcRect/>
          <a:stretch/>
        </p:blipFill>
        <p:spPr>
          <a:xfrm>
            <a:off x="542925" y="1671650"/>
            <a:ext cx="8058150" cy="4357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Conclusion</a:t>
            </a:r>
            <a:endParaRPr b="1">
              <a:solidFill>
                <a:srgbClr val="990000"/>
              </a:solidFill>
              <a:latin typeface="Times New Roman"/>
              <a:ea typeface="Times New Roman"/>
              <a:cs typeface="Times New Roman"/>
              <a:sym typeface="Times New Roman"/>
            </a:endParaRPr>
          </a:p>
        </p:txBody>
      </p:sp>
      <p:sp>
        <p:nvSpPr>
          <p:cNvPr id="305" name="Google Shape;305;p47"/>
          <p:cNvSpPr txBox="1">
            <a:spLocks noGrp="1"/>
          </p:cNvSpPr>
          <p:nvPr>
            <p:ph type="body" idx="1"/>
          </p:nvPr>
        </p:nvSpPr>
        <p:spPr>
          <a:xfrm>
            <a:off x="457200" y="1228725"/>
            <a:ext cx="8229600" cy="52008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SzPts val="1800"/>
              <a:buNone/>
            </a:pPr>
            <a:r>
              <a:rPr lang="en-US" sz="2400">
                <a:solidFill>
                  <a:srgbClr val="20124D"/>
                </a:solidFill>
                <a:latin typeface="Times New Roman"/>
                <a:ea typeface="Times New Roman"/>
                <a:cs typeface="Times New Roman"/>
                <a:sym typeface="Times New Roman"/>
              </a:rPr>
              <a:t>This project aims to improve CSC security by integrating CTI and ML for the threat analysis and prediction. We considered the necessary concepts from CSC and CTI and a systematic process to analyze and predicate the threat. The experimental results showed that accuracies of the LG, DT, and RF algorithms in Majority Voting and identified a list of predicated threats.</a:t>
            </a:r>
            <a:endParaRPr sz="2400">
              <a:solidFill>
                <a:srgbClr val="20124D"/>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457200" y="1"/>
            <a:ext cx="8229600" cy="1028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References</a:t>
            </a:r>
            <a:endParaRPr>
              <a:solidFill>
                <a:srgbClr val="990000"/>
              </a:solidFill>
              <a:latin typeface="Times New Roman"/>
              <a:ea typeface="Times New Roman"/>
              <a:cs typeface="Times New Roman"/>
              <a:sym typeface="Times New Roman"/>
            </a:endParaRPr>
          </a:p>
        </p:txBody>
      </p:sp>
      <p:sp>
        <p:nvSpPr>
          <p:cNvPr id="311" name="Google Shape;311;p48"/>
          <p:cNvSpPr txBox="1">
            <a:spLocks noGrp="1"/>
          </p:cNvSpPr>
          <p:nvPr>
            <p:ph type="body" idx="1"/>
          </p:nvPr>
        </p:nvSpPr>
        <p:spPr>
          <a:xfrm>
            <a:off x="457200" y="942975"/>
            <a:ext cx="8229600" cy="56721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Clr>
                <a:srgbClr val="20124D"/>
              </a:buClr>
              <a:buSzPts val="2100"/>
              <a:buChar char="❖"/>
            </a:pPr>
            <a:r>
              <a:rPr lang="en-US" sz="2100">
                <a:solidFill>
                  <a:srgbClr val="20124D"/>
                </a:solidFill>
                <a:latin typeface="Times New Roman"/>
                <a:ea typeface="Times New Roman"/>
                <a:cs typeface="Times New Roman"/>
                <a:sym typeface="Times New Roman"/>
              </a:rPr>
              <a:t>National Cyber Security Centre. (2018). Example of Supply Chain Attacks. [Online] Available: https://www.ncsc.gov.uk/collection/supplychain-security/supply-chain-attack-examples</a:t>
            </a:r>
            <a:endParaRPr sz="2100">
              <a:solidFill>
                <a:srgbClr val="20124D"/>
              </a:solidFill>
              <a:latin typeface="Times New Roman"/>
              <a:ea typeface="Times New Roman"/>
              <a:cs typeface="Times New Roman"/>
              <a:sym typeface="Times New Roman"/>
            </a:endParaRPr>
          </a:p>
          <a:p>
            <a:pPr marL="342900" lvl="0" indent="-342900" algn="l" rtl="0">
              <a:lnSpc>
                <a:spcPct val="115000"/>
              </a:lnSpc>
              <a:spcBef>
                <a:spcPts val="400"/>
              </a:spcBef>
              <a:spcAft>
                <a:spcPts val="0"/>
              </a:spcAft>
              <a:buClr>
                <a:srgbClr val="20124D"/>
              </a:buClr>
              <a:buSzPts val="2100"/>
              <a:buChar char="❖"/>
            </a:pPr>
            <a:r>
              <a:rPr lang="en-US" sz="2100">
                <a:solidFill>
                  <a:srgbClr val="20124D"/>
                </a:solidFill>
                <a:latin typeface="Times New Roman"/>
                <a:ea typeface="Times New Roman"/>
                <a:cs typeface="Times New Roman"/>
                <a:sym typeface="Times New Roman"/>
              </a:rPr>
              <a:t> A. Yeboah-Ofori and S. Islam, ‘‘Cyber security threat modelling for supply chain organizational environments,’’ MDPI. Future Internet, vol. 11, no. 3, p. 63, Mar. 2019. [Online]. Available: https://www.mdpi.com/1999- 5903/11/3/63 </a:t>
            </a:r>
            <a:endParaRPr sz="2100">
              <a:solidFill>
                <a:srgbClr val="20124D"/>
              </a:solidFill>
              <a:latin typeface="Times New Roman"/>
              <a:ea typeface="Times New Roman"/>
              <a:cs typeface="Times New Roman"/>
              <a:sym typeface="Times New Roman"/>
            </a:endParaRPr>
          </a:p>
          <a:p>
            <a:pPr marL="342900" lvl="0" indent="-342900" algn="l" rtl="0">
              <a:lnSpc>
                <a:spcPct val="115000"/>
              </a:lnSpc>
              <a:spcBef>
                <a:spcPts val="400"/>
              </a:spcBef>
              <a:spcAft>
                <a:spcPts val="0"/>
              </a:spcAft>
              <a:buClr>
                <a:srgbClr val="20124D"/>
              </a:buClr>
              <a:buSzPts val="2100"/>
              <a:buChar char="❖"/>
            </a:pPr>
            <a:r>
              <a:rPr lang="en-US" sz="2100">
                <a:solidFill>
                  <a:srgbClr val="20124D"/>
                </a:solidFill>
                <a:latin typeface="Times New Roman"/>
                <a:ea typeface="Times New Roman"/>
                <a:cs typeface="Times New Roman"/>
                <a:sym typeface="Times New Roman"/>
              </a:rPr>
              <a:t>B. Woods and A. Bochman, ‘‘Supply chain in the software era,’’ in Scowcroft Center for Strategic and Security. Washington, DC, USA: Atlantic Council, May 2018. </a:t>
            </a:r>
            <a:endParaRPr sz="2100">
              <a:solidFill>
                <a:srgbClr val="20124D"/>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9"/>
          <p:cNvPicPr preferRelativeResize="0"/>
          <p:nvPr/>
        </p:nvPicPr>
        <p:blipFill rotWithShape="1">
          <a:blip r:embed="rId3">
            <a:alphaModFix/>
          </a:blip>
          <a:srcRect/>
          <a:stretch/>
        </p:blipFill>
        <p:spPr>
          <a:xfrm>
            <a:off x="2457450" y="1471625"/>
            <a:ext cx="3943350" cy="344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128601"/>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b="1">
                <a:solidFill>
                  <a:srgbClr val="990000"/>
                </a:solidFill>
                <a:latin typeface="Times New Roman"/>
                <a:ea typeface="Times New Roman"/>
                <a:cs typeface="Times New Roman"/>
                <a:sym typeface="Times New Roman"/>
              </a:rPr>
              <a:t>Literature Survey</a:t>
            </a:r>
            <a:endParaRPr b="1">
              <a:solidFill>
                <a:srgbClr val="990000"/>
              </a:solidFill>
              <a:latin typeface="Times New Roman"/>
              <a:ea typeface="Times New Roman"/>
              <a:cs typeface="Times New Roman"/>
              <a:sym typeface="Times New Roman"/>
            </a:endParaRPr>
          </a:p>
        </p:txBody>
      </p:sp>
      <p:sp>
        <p:nvSpPr>
          <p:cNvPr id="104" name="Google Shape;104;p16"/>
          <p:cNvSpPr txBox="1">
            <a:spLocks noGrp="1"/>
          </p:cNvSpPr>
          <p:nvPr>
            <p:ph type="body" idx="1"/>
          </p:nvPr>
        </p:nvSpPr>
        <p:spPr>
          <a:xfrm>
            <a:off x="457200" y="885825"/>
            <a:ext cx="8229600" cy="5757900"/>
          </a:xfrm>
          <a:prstGeom prst="rect">
            <a:avLst/>
          </a:prstGeom>
          <a:noFill/>
          <a:ln>
            <a:noFill/>
          </a:ln>
        </p:spPr>
        <p:txBody>
          <a:bodyPr spcFirstLastPara="1" wrap="square" lIns="91425" tIns="45700" rIns="91425" bIns="45700" anchor="t" anchorCtr="0">
            <a:normAutofit fontScale="77500" lnSpcReduction="20000"/>
          </a:bodyPr>
          <a:lstStyle/>
          <a:p>
            <a:pPr marL="342900" lvl="0" indent="-342920" algn="just" rtl="0">
              <a:lnSpc>
                <a:spcPct val="150000"/>
              </a:lnSpc>
              <a:spcBef>
                <a:spcPts val="0"/>
              </a:spcBef>
              <a:spcAft>
                <a:spcPts val="0"/>
              </a:spcAft>
              <a:buClr>
                <a:srgbClr val="FF0000"/>
              </a:buClr>
              <a:buSzPct val="100000"/>
              <a:buFont typeface="Times New Roman"/>
              <a:buChar char="❖"/>
            </a:pPr>
            <a:r>
              <a:rPr lang="en-US" sz="2603" b="1">
                <a:solidFill>
                  <a:srgbClr val="FF0000"/>
                </a:solidFill>
                <a:latin typeface="Times New Roman"/>
                <a:ea typeface="Times New Roman"/>
                <a:cs typeface="Times New Roman"/>
                <a:sym typeface="Times New Roman"/>
              </a:rPr>
              <a:t>CYBER SUPPLY CHAIN (CSC) SECURITY</a:t>
            </a:r>
            <a:endParaRPr sz="3803">
              <a:solidFill>
                <a:srgbClr val="FF0000"/>
              </a:solidFill>
              <a:latin typeface="Times New Roman"/>
              <a:ea typeface="Times New Roman"/>
              <a:cs typeface="Times New Roman"/>
              <a:sym typeface="Times New Roman"/>
            </a:endParaRPr>
          </a:p>
          <a:p>
            <a:pPr marL="914400" lvl="0" indent="-330562" algn="just" rtl="0">
              <a:lnSpc>
                <a:spcPct val="150000"/>
              </a:lnSpc>
              <a:spcBef>
                <a:spcPts val="0"/>
              </a:spcBef>
              <a:spcAft>
                <a:spcPts val="0"/>
              </a:spcAft>
              <a:buSzPct val="83543"/>
              <a:buFont typeface="Times New Roman"/>
              <a:buChar char="●"/>
            </a:pPr>
            <a:r>
              <a:rPr lang="en-US" sz="2480">
                <a:solidFill>
                  <a:srgbClr val="20124D"/>
                </a:solidFill>
                <a:latin typeface="Times New Roman"/>
                <a:ea typeface="Times New Roman"/>
                <a:cs typeface="Times New Roman"/>
                <a:sym typeface="Times New Roman"/>
              </a:rPr>
              <a:t>The CSC security provides a secure integrated platform for the inbound and outbound supply chains systems with third party service provider including suppliers, and distributors to achieve the organizational goal. </a:t>
            </a:r>
            <a:endParaRPr sz="2480">
              <a:solidFill>
                <a:srgbClr val="20124D"/>
              </a:solidFill>
              <a:latin typeface="Times New Roman"/>
              <a:ea typeface="Times New Roman"/>
              <a:cs typeface="Times New Roman"/>
              <a:sym typeface="Times New Roman"/>
            </a:endParaRPr>
          </a:p>
          <a:p>
            <a:pPr marL="914400" lvl="0" indent="-330562" algn="just" rtl="0">
              <a:lnSpc>
                <a:spcPct val="150000"/>
              </a:lnSpc>
              <a:spcBef>
                <a:spcPts val="0"/>
              </a:spcBef>
              <a:spcAft>
                <a:spcPts val="0"/>
              </a:spcAft>
              <a:buSzPct val="83543"/>
              <a:buFont typeface="Times New Roman"/>
              <a:buChar char="●"/>
            </a:pPr>
            <a:r>
              <a:rPr lang="en-US" sz="2480">
                <a:solidFill>
                  <a:srgbClr val="20124D"/>
                </a:solidFill>
                <a:latin typeface="Times New Roman"/>
                <a:ea typeface="Times New Roman"/>
                <a:cs typeface="Times New Roman"/>
                <a:sym typeface="Times New Roman"/>
              </a:rPr>
              <a:t>Cyber security from supply chain context involves various secure outsourcing of products and information between third party vendors, and suppliers. </a:t>
            </a:r>
            <a:endParaRPr sz="2480">
              <a:solidFill>
                <a:srgbClr val="20124D"/>
              </a:solidFill>
              <a:latin typeface="Times New Roman"/>
              <a:ea typeface="Times New Roman"/>
              <a:cs typeface="Times New Roman"/>
              <a:sym typeface="Times New Roman"/>
            </a:endParaRPr>
          </a:p>
          <a:p>
            <a:pPr marL="914400" lvl="0" indent="-330562" algn="just" rtl="0">
              <a:lnSpc>
                <a:spcPct val="150000"/>
              </a:lnSpc>
              <a:spcBef>
                <a:spcPts val="0"/>
              </a:spcBef>
              <a:spcAft>
                <a:spcPts val="0"/>
              </a:spcAft>
              <a:buSzPct val="83543"/>
              <a:buFont typeface="Times New Roman"/>
              <a:buChar char="●"/>
            </a:pPr>
            <a:r>
              <a:rPr lang="en-US" sz="2480">
                <a:solidFill>
                  <a:srgbClr val="20124D"/>
                </a:solidFill>
                <a:latin typeface="Times New Roman"/>
                <a:ea typeface="Times New Roman"/>
                <a:cs typeface="Times New Roman"/>
                <a:sym typeface="Times New Roman"/>
              </a:rPr>
              <a:t>This outsourcing includes the integration of operational technologies (OT) and Information technologies (IT) running on Cyber Physical Systems (CPS) infrastructures. </a:t>
            </a:r>
            <a:endParaRPr sz="2480">
              <a:solidFill>
                <a:srgbClr val="20124D"/>
              </a:solidFill>
              <a:latin typeface="Times New Roman"/>
              <a:ea typeface="Times New Roman"/>
              <a:cs typeface="Times New Roman"/>
              <a:sym typeface="Times New Roman"/>
            </a:endParaRPr>
          </a:p>
          <a:p>
            <a:pPr marL="914400" lvl="0" indent="-330562" algn="just" rtl="0">
              <a:lnSpc>
                <a:spcPct val="150000"/>
              </a:lnSpc>
              <a:spcBef>
                <a:spcPts val="0"/>
              </a:spcBef>
              <a:spcAft>
                <a:spcPts val="0"/>
              </a:spcAft>
              <a:buSzPct val="83543"/>
              <a:buFont typeface="Times New Roman"/>
              <a:buChar char="●"/>
            </a:pPr>
            <a:r>
              <a:rPr lang="en-US" sz="2480">
                <a:solidFill>
                  <a:srgbClr val="20124D"/>
                </a:solidFill>
                <a:latin typeface="Times New Roman"/>
                <a:ea typeface="Times New Roman"/>
                <a:cs typeface="Times New Roman"/>
                <a:sym typeface="Times New Roman"/>
              </a:rPr>
              <a:t>However, there are threats, risks and vulnerabilities that are inherent in such systems that could be exploited by threat actors on the operational technologies and information technologies of the supply inbound and outbound chains systems</a:t>
            </a:r>
            <a:endParaRPr sz="2480">
              <a:solidFill>
                <a:srgbClr val="20124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1"/>
            <a:ext cx="8229600" cy="9429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b="1">
                <a:solidFill>
                  <a:srgbClr val="990000"/>
                </a:solidFill>
                <a:latin typeface="Times New Roman"/>
                <a:ea typeface="Times New Roman"/>
                <a:cs typeface="Times New Roman"/>
                <a:sym typeface="Times New Roman"/>
              </a:rPr>
              <a:t>Literature Survey</a:t>
            </a:r>
            <a:endParaRPr b="1">
              <a:solidFill>
                <a:srgbClr val="990000"/>
              </a:solidFill>
              <a:latin typeface="Times New Roman"/>
              <a:ea typeface="Times New Roman"/>
              <a:cs typeface="Times New Roman"/>
              <a:sym typeface="Times New Roman"/>
            </a:endParaRPr>
          </a:p>
        </p:txBody>
      </p:sp>
      <p:sp>
        <p:nvSpPr>
          <p:cNvPr id="110" name="Google Shape;110;p17"/>
          <p:cNvSpPr txBox="1">
            <a:spLocks noGrp="1"/>
          </p:cNvSpPr>
          <p:nvPr>
            <p:ph type="body" idx="1"/>
          </p:nvPr>
        </p:nvSpPr>
        <p:spPr>
          <a:xfrm>
            <a:off x="457200" y="942900"/>
            <a:ext cx="8229600" cy="57723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50000"/>
              </a:lnSpc>
              <a:spcBef>
                <a:spcPts val="0"/>
              </a:spcBef>
              <a:spcAft>
                <a:spcPts val="0"/>
              </a:spcAft>
              <a:buClr>
                <a:srgbClr val="FF0000"/>
              </a:buClr>
              <a:buSzPct val="108108"/>
              <a:buChar char="❖"/>
            </a:pPr>
            <a:r>
              <a:rPr lang="en-US" sz="2000" b="1">
                <a:solidFill>
                  <a:srgbClr val="FF0000"/>
                </a:solidFill>
                <a:latin typeface="Times New Roman"/>
                <a:ea typeface="Times New Roman"/>
                <a:cs typeface="Times New Roman"/>
                <a:sym typeface="Times New Roman"/>
              </a:rPr>
              <a:t>CYBER THREAT INTELLIGENCE (CTI)</a:t>
            </a:r>
            <a:endParaRPr>
              <a:solidFill>
                <a:srgbClr val="FF0000"/>
              </a:solidFill>
            </a:endParaRPr>
          </a:p>
          <a:p>
            <a:pPr marL="914400" lvl="0" indent="-355600" algn="just" rtl="0">
              <a:lnSpc>
                <a:spcPct val="150000"/>
              </a:lnSpc>
              <a:spcBef>
                <a:spcPts val="0"/>
              </a:spcBef>
              <a:spcAft>
                <a:spcPts val="0"/>
              </a:spcAft>
              <a:buClr>
                <a:srgbClr val="20124D"/>
              </a:buClr>
              <a:buSzPct val="98280"/>
              <a:buChar char="●"/>
            </a:pPr>
            <a:r>
              <a:rPr lang="en-US" sz="2200">
                <a:solidFill>
                  <a:srgbClr val="20124D"/>
                </a:solidFill>
                <a:latin typeface="Times New Roman"/>
                <a:ea typeface="Times New Roman"/>
                <a:cs typeface="Times New Roman"/>
                <a:sym typeface="Times New Roman"/>
              </a:rPr>
              <a:t>Cyber threat intelligence (CTI) gatherings and analysis have become one of the relevant actionable intelligences used to understand both known and unknown threats. </a:t>
            </a:r>
            <a:endParaRPr sz="2200">
              <a:solidFill>
                <a:srgbClr val="20124D"/>
              </a:solidFill>
              <a:latin typeface="Times New Roman"/>
              <a:ea typeface="Times New Roman"/>
              <a:cs typeface="Times New Roman"/>
              <a:sym typeface="Times New Roman"/>
            </a:endParaRPr>
          </a:p>
          <a:p>
            <a:pPr marL="914400" lvl="0" indent="-355600" algn="just" rtl="0">
              <a:lnSpc>
                <a:spcPct val="150000"/>
              </a:lnSpc>
              <a:spcBef>
                <a:spcPts val="0"/>
              </a:spcBef>
              <a:spcAft>
                <a:spcPts val="0"/>
              </a:spcAft>
              <a:buClr>
                <a:srgbClr val="20124D"/>
              </a:buClr>
              <a:buSzPct val="98280"/>
              <a:buChar char="●"/>
            </a:pPr>
            <a:r>
              <a:rPr lang="en-US" sz="2200">
                <a:solidFill>
                  <a:srgbClr val="20124D"/>
                </a:solidFill>
                <a:latin typeface="Times New Roman"/>
                <a:ea typeface="Times New Roman"/>
                <a:cs typeface="Times New Roman"/>
                <a:sym typeface="Times New Roman"/>
              </a:rPr>
              <a:t>The impact of cyber attacks and emerging threats on CSC systems and its devastating effects on business process, data, Intellectual Property, delivery channel, and cost of recovery has increased the surge for CTI approach. </a:t>
            </a:r>
            <a:endParaRPr sz="2200">
              <a:solidFill>
                <a:srgbClr val="20124D"/>
              </a:solidFill>
              <a:latin typeface="Times New Roman"/>
              <a:ea typeface="Times New Roman"/>
              <a:cs typeface="Times New Roman"/>
              <a:sym typeface="Times New Roman"/>
            </a:endParaRPr>
          </a:p>
          <a:p>
            <a:pPr marL="914400" lvl="0" indent="-355600" algn="just" rtl="0">
              <a:lnSpc>
                <a:spcPct val="150000"/>
              </a:lnSpc>
              <a:spcBef>
                <a:spcPts val="0"/>
              </a:spcBef>
              <a:spcAft>
                <a:spcPts val="0"/>
              </a:spcAft>
              <a:buClr>
                <a:srgbClr val="20124D"/>
              </a:buClr>
              <a:buSzPct val="98280"/>
              <a:buChar char="●"/>
            </a:pPr>
            <a:r>
              <a:rPr lang="en-US" sz="2200">
                <a:solidFill>
                  <a:srgbClr val="20124D"/>
                </a:solidFill>
                <a:latin typeface="Times New Roman"/>
                <a:ea typeface="Times New Roman"/>
                <a:cs typeface="Times New Roman"/>
                <a:sym typeface="Times New Roman"/>
              </a:rPr>
              <a:t>The CTI process includes identification, threat analysis and information disseminating to stakeholders. </a:t>
            </a:r>
            <a:endParaRPr sz="2200">
              <a:solidFill>
                <a:srgbClr val="20124D"/>
              </a:solidFill>
              <a:latin typeface="Times New Roman"/>
              <a:ea typeface="Times New Roman"/>
              <a:cs typeface="Times New Roman"/>
              <a:sym typeface="Times New Roman"/>
            </a:endParaRPr>
          </a:p>
          <a:p>
            <a:pPr marL="914400" lvl="0" indent="-355600" algn="just" rtl="0">
              <a:lnSpc>
                <a:spcPct val="150000"/>
              </a:lnSpc>
              <a:spcBef>
                <a:spcPts val="0"/>
              </a:spcBef>
              <a:spcAft>
                <a:spcPts val="0"/>
              </a:spcAft>
              <a:buClr>
                <a:srgbClr val="20124D"/>
              </a:buClr>
              <a:buSzPct val="98280"/>
              <a:buChar char="●"/>
            </a:pPr>
            <a:r>
              <a:rPr lang="en-US" sz="2200">
                <a:solidFill>
                  <a:srgbClr val="20124D"/>
                </a:solidFill>
                <a:latin typeface="Times New Roman"/>
                <a:ea typeface="Times New Roman"/>
                <a:cs typeface="Times New Roman"/>
                <a:sym typeface="Times New Roman"/>
              </a:rPr>
              <a:t>Considering CTI for cybersecurity, ENISA in explored the opportunities and limitations of current threat intelligence platforms by considering CTI implementation process and threat intelligence programs (TIP) from strategic, tactical and operational goals</a:t>
            </a:r>
            <a:r>
              <a:rPr lang="en-US" sz="2000">
                <a:solidFill>
                  <a:srgbClr val="20124D"/>
                </a:solidFill>
              </a:rPr>
              <a:t>.</a:t>
            </a:r>
            <a:endParaRPr sz="2000">
              <a:solidFill>
                <a:srgbClr val="20124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Existing System</a:t>
            </a:r>
            <a:endParaRPr b="1">
              <a:solidFill>
                <a:srgbClr val="990000"/>
              </a:solidFill>
              <a:latin typeface="Times New Roman"/>
              <a:ea typeface="Times New Roman"/>
              <a:cs typeface="Times New Roman"/>
              <a:sym typeface="Times New Roman"/>
            </a:endParaRPr>
          </a:p>
        </p:txBody>
      </p:sp>
      <p:sp>
        <p:nvSpPr>
          <p:cNvPr id="116" name="Google Shape;116;p18"/>
          <p:cNvSpPr txBox="1">
            <a:spLocks noGrp="1"/>
          </p:cNvSpPr>
          <p:nvPr>
            <p:ph type="body" idx="1"/>
          </p:nvPr>
        </p:nvSpPr>
        <p:spPr>
          <a:xfrm>
            <a:off x="457200" y="1600200"/>
            <a:ext cx="8229600" cy="504351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20124D"/>
              </a:buClr>
              <a:buSzPts val="2000"/>
              <a:buFont typeface="Times New Roman"/>
              <a:buChar char="❖"/>
            </a:pPr>
            <a:r>
              <a:rPr lang="en-US" sz="2000">
                <a:solidFill>
                  <a:srgbClr val="20124D"/>
                </a:solidFill>
                <a:latin typeface="Times New Roman"/>
                <a:ea typeface="Times New Roman"/>
                <a:cs typeface="Times New Roman"/>
                <a:sym typeface="Times New Roman"/>
              </a:rPr>
              <a:t>A recent NCSC report highlights a list of CSC attacks by exploiting vulnerabilities that exist within the systems. </a:t>
            </a:r>
            <a:endParaRPr>
              <a:solidFill>
                <a:srgbClr val="20124D"/>
              </a:solidFill>
              <a:latin typeface="Times New Roman"/>
              <a:ea typeface="Times New Roman"/>
              <a:cs typeface="Times New Roman"/>
              <a:sym typeface="Times New Roman"/>
            </a:endParaRPr>
          </a:p>
          <a:p>
            <a:pPr marL="342900" lvl="0" indent="-342900" algn="just" rtl="0">
              <a:lnSpc>
                <a:spcPct val="150000"/>
              </a:lnSpc>
              <a:spcBef>
                <a:spcPts val="400"/>
              </a:spcBef>
              <a:spcAft>
                <a:spcPts val="0"/>
              </a:spcAft>
              <a:buClr>
                <a:srgbClr val="20124D"/>
              </a:buClr>
              <a:buSzPts val="2000"/>
              <a:buFont typeface="Times New Roman"/>
              <a:buChar char="❖"/>
            </a:pPr>
            <a:r>
              <a:rPr lang="en-US" sz="2000">
                <a:solidFill>
                  <a:srgbClr val="20124D"/>
                </a:solidFill>
                <a:latin typeface="Times New Roman"/>
                <a:ea typeface="Times New Roman"/>
                <a:cs typeface="Times New Roman"/>
                <a:sym typeface="Times New Roman"/>
              </a:rPr>
              <a:t>Organizations outsource part of their business and data to the third-party service providers that could lead any potential threat. </a:t>
            </a:r>
            <a:endParaRPr>
              <a:solidFill>
                <a:srgbClr val="20124D"/>
              </a:solidFill>
              <a:latin typeface="Times New Roman"/>
              <a:ea typeface="Times New Roman"/>
              <a:cs typeface="Times New Roman"/>
              <a:sym typeface="Times New Roman"/>
            </a:endParaRPr>
          </a:p>
          <a:p>
            <a:pPr marL="342900" lvl="0" indent="-342900" algn="just" rtl="0">
              <a:lnSpc>
                <a:spcPct val="150000"/>
              </a:lnSpc>
              <a:spcBef>
                <a:spcPts val="400"/>
              </a:spcBef>
              <a:spcAft>
                <a:spcPts val="0"/>
              </a:spcAft>
              <a:buClr>
                <a:srgbClr val="20124D"/>
              </a:buClr>
              <a:buSzPts val="2000"/>
              <a:buFont typeface="Times New Roman"/>
              <a:buChar char="❖"/>
            </a:pPr>
            <a:r>
              <a:rPr lang="en-US" sz="2000">
                <a:solidFill>
                  <a:srgbClr val="20124D"/>
                </a:solidFill>
                <a:latin typeface="Times New Roman"/>
                <a:ea typeface="Times New Roman"/>
                <a:cs typeface="Times New Roman"/>
                <a:sym typeface="Times New Roman"/>
              </a:rPr>
              <a:t>There are several examples for successful CSC attacks. For instance, Dragonfly, a Cyber Espionage group, is well known for targeting CSC organization. </a:t>
            </a:r>
            <a:endParaRPr sz="2000">
              <a:solidFill>
                <a:srgbClr val="20124D"/>
              </a:solidFill>
              <a:latin typeface="Times New Roman"/>
              <a:ea typeface="Times New Roman"/>
              <a:cs typeface="Times New Roman"/>
              <a:sym typeface="Times New Roman"/>
            </a:endParaRPr>
          </a:p>
          <a:p>
            <a:pPr marL="342900" lvl="0" indent="-342900" algn="just" rtl="0">
              <a:lnSpc>
                <a:spcPct val="150000"/>
              </a:lnSpc>
              <a:spcBef>
                <a:spcPts val="400"/>
              </a:spcBef>
              <a:spcAft>
                <a:spcPts val="0"/>
              </a:spcAft>
              <a:buClr>
                <a:srgbClr val="20124D"/>
              </a:buClr>
              <a:buSzPts val="2000"/>
              <a:buFont typeface="Times New Roman"/>
              <a:buChar char="❖"/>
            </a:pPr>
            <a:r>
              <a:rPr lang="en-US" sz="2000">
                <a:solidFill>
                  <a:srgbClr val="20124D"/>
                </a:solidFill>
                <a:latin typeface="Times New Roman"/>
                <a:ea typeface="Times New Roman"/>
                <a:cs typeface="Times New Roman"/>
                <a:sym typeface="Times New Roman"/>
              </a:rPr>
              <a:t>The Saudi Aramco power station attack halted its operation due to a massive cyber attack.</a:t>
            </a:r>
            <a:endParaRPr sz="2000">
              <a:solidFill>
                <a:srgbClr val="20124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Disadvantages</a:t>
            </a:r>
            <a:endParaRPr b="1">
              <a:solidFill>
                <a:srgbClr val="990000"/>
              </a:solidFill>
              <a:latin typeface="Times New Roman"/>
              <a:ea typeface="Times New Roman"/>
              <a:cs typeface="Times New Roman"/>
              <a:sym typeface="Times New Roman"/>
            </a:endParaRPr>
          </a:p>
        </p:txBody>
      </p:sp>
      <p:sp>
        <p:nvSpPr>
          <p:cNvPr id="122" name="Google Shape;122;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Existing works that consider CSC threats and risks but a lack of focus on threat intelligence properties for the overall cyber security improvement.</a:t>
            </a:r>
            <a:endParaRPr sz="3400">
              <a:solidFill>
                <a:srgbClr val="20124D"/>
              </a:solidFill>
              <a:latin typeface="Times New Roman"/>
              <a:ea typeface="Times New Roman"/>
              <a:cs typeface="Times New Roman"/>
              <a:sym typeface="Times New Roman"/>
            </a:endParaRPr>
          </a:p>
          <a:p>
            <a:pPr marL="342900" lvl="0" indent="-342900" algn="just" rtl="0">
              <a:lnSpc>
                <a:spcPct val="150000"/>
              </a:lnSpc>
              <a:spcBef>
                <a:spcPts val="400"/>
              </a:spcBef>
              <a:spcAft>
                <a:spcPts val="0"/>
              </a:spcAft>
              <a:buClr>
                <a:srgbClr val="20124D"/>
              </a:buClr>
              <a:buSzPts val="2200"/>
              <a:buFont typeface="Times New Roman"/>
              <a:buChar char="❖"/>
            </a:pPr>
            <a:r>
              <a:rPr lang="en-US" sz="2200">
                <a:solidFill>
                  <a:srgbClr val="20124D"/>
                </a:solidFill>
                <a:latin typeface="Times New Roman"/>
                <a:ea typeface="Times New Roman"/>
                <a:cs typeface="Times New Roman"/>
                <a:sym typeface="Times New Roman"/>
              </a:rPr>
              <a:t>A limited works emphasize on threat intelligence data for the attack prediction</a:t>
            </a:r>
            <a:endParaRPr sz="2200">
              <a:solidFill>
                <a:srgbClr val="20124D"/>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114300"/>
            <a:ext cx="82296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Proposed System</a:t>
            </a:r>
            <a:endParaRPr b="1">
              <a:solidFill>
                <a:srgbClr val="990000"/>
              </a:solidFill>
              <a:latin typeface="Times New Roman"/>
              <a:ea typeface="Times New Roman"/>
              <a:cs typeface="Times New Roman"/>
              <a:sym typeface="Times New Roman"/>
            </a:endParaRPr>
          </a:p>
        </p:txBody>
      </p:sp>
      <p:sp>
        <p:nvSpPr>
          <p:cNvPr id="128" name="Google Shape;128;p20"/>
          <p:cNvSpPr txBox="1">
            <a:spLocks noGrp="1"/>
          </p:cNvSpPr>
          <p:nvPr>
            <p:ph type="body" idx="1"/>
          </p:nvPr>
        </p:nvSpPr>
        <p:spPr>
          <a:xfrm>
            <a:off x="457200" y="1057274"/>
            <a:ext cx="8229600" cy="55863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0"/>
              </a:spcBef>
              <a:spcAft>
                <a:spcPts val="0"/>
              </a:spcAft>
              <a:buSzPts val="1800"/>
              <a:buNone/>
            </a:pPr>
            <a:r>
              <a:rPr lang="en-US" sz="1950">
                <a:solidFill>
                  <a:srgbClr val="FF0000"/>
                </a:solidFill>
                <a:latin typeface="Times New Roman"/>
                <a:ea typeface="Times New Roman"/>
                <a:cs typeface="Times New Roman"/>
                <a:sym typeface="Times New Roman"/>
              </a:rPr>
              <a:t>The novelty of our work is threefold:</a:t>
            </a:r>
            <a:endParaRPr sz="3060">
              <a:solidFill>
                <a:srgbClr val="FF0000"/>
              </a:solidFill>
            </a:endParaRPr>
          </a:p>
          <a:p>
            <a:pPr marL="342900" lvl="0" indent="-342900" algn="just" rtl="0">
              <a:lnSpc>
                <a:spcPct val="130000"/>
              </a:lnSpc>
              <a:spcBef>
                <a:spcPts val="370"/>
              </a:spcBef>
              <a:spcAft>
                <a:spcPts val="0"/>
              </a:spcAft>
              <a:buClr>
                <a:srgbClr val="20124D"/>
              </a:buClr>
              <a:buSzPts val="1950"/>
              <a:buChar char="❖"/>
            </a:pPr>
            <a:r>
              <a:rPr lang="en-US" sz="1950">
                <a:solidFill>
                  <a:srgbClr val="20124D"/>
                </a:solidFill>
                <a:latin typeface="Times New Roman"/>
                <a:ea typeface="Times New Roman"/>
                <a:cs typeface="Times New Roman"/>
                <a:sym typeface="Times New Roman"/>
              </a:rPr>
              <a:t>Firstly, we consider Cyber Threat Intelligence(CTI) for systematic gathering and analysis of information about the threat actor and cyber-attack by using various concepts such as threat actor skill, motivation, IoC, TTP and incidents. The reason for considering CTI is that it provides evidence-based knowledge relating to the known attacks.</a:t>
            </a:r>
            <a:endParaRPr sz="3060">
              <a:solidFill>
                <a:srgbClr val="20124D"/>
              </a:solidFill>
            </a:endParaRPr>
          </a:p>
          <a:p>
            <a:pPr marL="342900" lvl="0" indent="-342900" algn="just" rtl="0">
              <a:lnSpc>
                <a:spcPct val="130000"/>
              </a:lnSpc>
              <a:spcBef>
                <a:spcPts val="370"/>
              </a:spcBef>
              <a:spcAft>
                <a:spcPts val="0"/>
              </a:spcAft>
              <a:buClr>
                <a:srgbClr val="20124D"/>
              </a:buClr>
              <a:buSzPts val="1950"/>
              <a:buChar char="❖"/>
            </a:pPr>
            <a:r>
              <a:rPr lang="en-US" sz="1950">
                <a:solidFill>
                  <a:srgbClr val="20124D"/>
                </a:solidFill>
                <a:latin typeface="Times New Roman"/>
                <a:ea typeface="Times New Roman"/>
                <a:cs typeface="Times New Roman"/>
                <a:sym typeface="Times New Roman"/>
              </a:rPr>
              <a:t>Secondly, we applied ML techniques and classification algorithms and mapped with the CTI properties to predict the attacks. We use several classification algorithms such as Logistic Regression (LG), Support Vector Machine (SVM), Random Forest (RF) and Decision Tree (DT) for this purpose.</a:t>
            </a:r>
            <a:endParaRPr sz="3060">
              <a:solidFill>
                <a:srgbClr val="20124D"/>
              </a:solidFill>
            </a:endParaRPr>
          </a:p>
          <a:p>
            <a:pPr marL="342900" lvl="0" indent="-342900" algn="just" rtl="0">
              <a:lnSpc>
                <a:spcPct val="130000"/>
              </a:lnSpc>
              <a:spcBef>
                <a:spcPts val="370"/>
              </a:spcBef>
              <a:spcAft>
                <a:spcPts val="0"/>
              </a:spcAft>
              <a:buClr>
                <a:srgbClr val="20124D"/>
              </a:buClr>
              <a:buSzPts val="1950"/>
              <a:buChar char="❖"/>
            </a:pPr>
            <a:r>
              <a:rPr lang="en-US" sz="1950">
                <a:solidFill>
                  <a:srgbClr val="20124D"/>
                </a:solidFill>
                <a:latin typeface="Times New Roman"/>
                <a:ea typeface="Times New Roman"/>
                <a:cs typeface="Times New Roman"/>
                <a:sym typeface="Times New Roman"/>
              </a:rPr>
              <a:t>Finally, we consider widely used cyberattack dataset to predict the potential attacks. </a:t>
            </a:r>
            <a:endParaRPr sz="1950">
              <a:solidFill>
                <a:srgbClr val="20124D"/>
              </a:solidFill>
              <a:latin typeface="Times New Roman"/>
              <a:ea typeface="Times New Roman"/>
              <a:cs typeface="Times New Roman"/>
              <a:sym typeface="Times New Roman"/>
            </a:endParaRPr>
          </a:p>
          <a:p>
            <a:pPr marL="342900" lvl="0" indent="-225425" algn="just" rtl="0">
              <a:lnSpc>
                <a:spcPct val="130000"/>
              </a:lnSpc>
              <a:spcBef>
                <a:spcPts val="370"/>
              </a:spcBef>
              <a:spcAft>
                <a:spcPts val="0"/>
              </a:spcAft>
              <a:buClr>
                <a:schemeClr val="dk1"/>
              </a:buClr>
              <a:buSzPts val="1850"/>
              <a:buNone/>
            </a:pPr>
            <a:endParaRPr sz="18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b="1">
                <a:solidFill>
                  <a:srgbClr val="990000"/>
                </a:solidFill>
                <a:latin typeface="Times New Roman"/>
                <a:ea typeface="Times New Roman"/>
                <a:cs typeface="Times New Roman"/>
                <a:sym typeface="Times New Roman"/>
              </a:rPr>
              <a:t>Advantages</a:t>
            </a:r>
            <a:endParaRPr b="1">
              <a:solidFill>
                <a:srgbClr val="990000"/>
              </a:solidFill>
              <a:latin typeface="Times New Roman"/>
              <a:ea typeface="Times New Roman"/>
              <a:cs typeface="Times New Roman"/>
              <a:sym typeface="Times New Roman"/>
            </a:endParaRPr>
          </a:p>
        </p:txBody>
      </p:sp>
      <p:sp>
        <p:nvSpPr>
          <p:cNvPr id="134" name="Google Shape;134;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rgbClr val="20124D"/>
              </a:buClr>
              <a:buSzPts val="2300"/>
              <a:buChar char="❖"/>
            </a:pPr>
            <a:r>
              <a:rPr lang="en-US" sz="2300">
                <a:solidFill>
                  <a:srgbClr val="20124D"/>
                </a:solidFill>
                <a:latin typeface="Times New Roman"/>
                <a:ea typeface="Times New Roman"/>
                <a:cs typeface="Times New Roman"/>
                <a:sym typeface="Times New Roman"/>
              </a:rPr>
              <a:t>CTI provides intelligence information with the aim of preventing attacks as well as shorten time to discover new attacks.</a:t>
            </a:r>
            <a:endParaRPr sz="3500">
              <a:solidFill>
                <a:srgbClr val="20124D"/>
              </a:solidFill>
            </a:endParaRPr>
          </a:p>
          <a:p>
            <a:pPr marL="342900" lvl="0" indent="-342900" algn="just" rtl="0">
              <a:lnSpc>
                <a:spcPct val="150000"/>
              </a:lnSpc>
              <a:spcBef>
                <a:spcPts val="400"/>
              </a:spcBef>
              <a:spcAft>
                <a:spcPts val="0"/>
              </a:spcAft>
              <a:buClr>
                <a:srgbClr val="20124D"/>
              </a:buClr>
              <a:buSzPts val="2300"/>
              <a:buChar char="❖"/>
            </a:pPr>
            <a:r>
              <a:rPr lang="en-US" sz="2300">
                <a:solidFill>
                  <a:srgbClr val="20124D"/>
                </a:solidFill>
                <a:latin typeface="Times New Roman"/>
                <a:ea typeface="Times New Roman"/>
                <a:cs typeface="Times New Roman"/>
                <a:sym typeface="Times New Roman"/>
              </a:rPr>
              <a:t>The result shows the integration of CTI and ML techniques can effectively be used to predict cyberattacks.</a:t>
            </a:r>
            <a:endParaRPr sz="3500">
              <a:solidFill>
                <a:srgbClr val="20124D"/>
              </a:solidFill>
            </a:endParaRPr>
          </a:p>
          <a:p>
            <a:pPr marL="342900" lvl="0" indent="-215900" algn="just" rtl="0">
              <a:lnSpc>
                <a:spcPct val="150000"/>
              </a:lnSpc>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1827</Words>
  <Application>Microsoft Office PowerPoint</Application>
  <PresentationFormat>On-screen Show (4:3)</PresentationFormat>
  <Paragraphs>140</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Times New Roman</vt:lpstr>
      <vt:lpstr>Office Theme</vt:lpstr>
      <vt:lpstr>CYBER THREAT PREDICTIVE ANALYTICS FOR IMPROVING CYBER SUPPLY CHAIN SECURITY</vt:lpstr>
      <vt:lpstr>Abstract</vt:lpstr>
      <vt:lpstr>Introduction</vt:lpstr>
      <vt:lpstr>Literature Survey</vt:lpstr>
      <vt:lpstr>Literature Survey</vt:lpstr>
      <vt:lpstr>Existing System</vt:lpstr>
      <vt:lpstr>Disadvantages</vt:lpstr>
      <vt:lpstr>Proposed System</vt:lpstr>
      <vt:lpstr>Advantages</vt:lpstr>
      <vt:lpstr>                </vt:lpstr>
      <vt:lpstr>SYSTEM ARCHITECTURE</vt:lpstr>
      <vt:lpstr>UML Diagrams</vt:lpstr>
      <vt:lpstr>UML Diagrams</vt:lpstr>
      <vt:lpstr>UML Diagrams</vt:lpstr>
      <vt:lpstr>UML Diagrams</vt:lpstr>
      <vt:lpstr>Modules</vt:lpstr>
      <vt:lpstr>Modules Description</vt:lpstr>
      <vt:lpstr>Modules Description</vt:lpstr>
      <vt:lpstr>Modules Description</vt:lpstr>
      <vt:lpstr>Algorithms</vt:lpstr>
      <vt:lpstr>Result of Naive Bayes</vt:lpstr>
      <vt:lpstr>PowerPoint Presentation</vt:lpstr>
      <vt:lpstr>Algorithms</vt:lpstr>
      <vt:lpstr>Result of SVM</vt:lpstr>
      <vt:lpstr>Algorithms</vt:lpstr>
      <vt:lpstr>Result of Logistic Regression</vt:lpstr>
      <vt:lpstr>Algorithms</vt:lpstr>
      <vt:lpstr>Result of Random Forest</vt:lpstr>
      <vt:lpstr>Algorithms </vt:lpstr>
      <vt:lpstr>Result of Decision Tree</vt:lpstr>
      <vt:lpstr>SCREENSHOTS</vt:lpstr>
      <vt:lpstr>Correlation Between Variables</vt:lpstr>
      <vt:lpstr>Comparison of Accuracies</vt:lpstr>
      <vt:lpstr>Comparison of Time of Execution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 PREDICTIVE ANALYTICS FOR IMPROVING CYBER SUPPLY CHAIN SECURITY</dc:title>
  <cp:lastModifiedBy>SONU S</cp:lastModifiedBy>
  <cp:revision>4</cp:revision>
  <dcterms:modified xsi:type="dcterms:W3CDTF">2022-10-13T15:24:31Z</dcterms:modified>
</cp:coreProperties>
</file>