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1" r:id="rId25"/>
    <p:sldId id="282" r:id="rId26"/>
    <p:sldId id="283" r:id="rId27"/>
    <p:sldId id="284" r:id="rId28"/>
    <p:sldId id="285" r:id="rId29"/>
    <p:sldId id="287" r:id="rId30"/>
    <p:sldId id="290"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2529" autoAdjust="0"/>
    <p:restoredTop sz="62397" autoAdjust="0"/>
  </p:normalViewPr>
  <p:slideViewPr>
    <p:cSldViewPr>
      <p:cViewPr varScale="1">
        <p:scale>
          <a:sx n="50" d="100"/>
          <a:sy n="50" d="100"/>
        </p:scale>
        <p:origin x="2851" y="34"/>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9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ED036A-970A-4CAE-BF2D-F2F3CDCD9ADB}" type="datetimeFigureOut">
              <a:rPr lang="en-US" smtClean="0"/>
              <a:t>9/1/2022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682374-5605-4319-954E-EF028AA1C85E}" type="slidenum">
              <a:rPr lang="en-US" smtClean="0"/>
              <a:t>‹#›</a:t>
            </a:fld>
            <a:endParaRPr lang="en-US" dirty="0"/>
          </a:p>
        </p:txBody>
      </p:sp>
    </p:spTree>
    <p:extLst>
      <p:ext uri="{BB962C8B-B14F-4D97-AF65-F5344CB8AC3E}">
        <p14:creationId xmlns:p14="http://schemas.microsoft.com/office/powerpoint/2010/main" val="3634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85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Describe the new features of Windows Server 2016.</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Prepare for and install Server core.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Plan a server upgrade and migration strategy.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Perform a migration of server roles and workloads within a domain and across domains.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Choose an appropriate activation model.</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a:t>
            </a:r>
            <a:r>
              <a:rPr lang="en-US" sz="1000" b="1" dirty="0">
                <a:latin typeface="Arial"/>
                <a:ea typeface="Calibri"/>
                <a:cs typeface="Segoe UI"/>
              </a:rPr>
              <a:t> 20740C_01.pptx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100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Times New Roman"/>
              </a:rPr>
              <a:t>.</a:t>
            </a:r>
          </a:p>
          <a:p>
            <a:pPr fontAlgn="base">
              <a:lnSpc>
                <a:spcPct val="115000"/>
              </a:lnSpc>
              <a:spcAft>
                <a:spcPts val="1000"/>
              </a:spcAft>
            </a:pPr>
            <a:r>
              <a:rPr lang="en-US" sz="1000" dirty="0">
                <a:effectLst/>
                <a:latin typeface="Arial"/>
                <a:ea typeface="Times New Roman"/>
                <a:cs typeface="Segoe UI"/>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a:ea typeface="Times New Roman"/>
            </a:endParaRPr>
          </a:p>
        </p:txBody>
      </p:sp>
      <p:sp>
        <p:nvSpPr>
          <p:cNvPr id="4" name="Slide Number Placeholder 3"/>
          <p:cNvSpPr>
            <a:spLocks noGrp="1"/>
          </p:cNvSpPr>
          <p:nvPr>
            <p:ph type="sldNum" sz="quarter" idx="10"/>
          </p:nvPr>
        </p:nvSpPr>
        <p:spPr/>
        <p:txBody>
          <a:bodyPr/>
          <a:lstStyle/>
          <a:p>
            <a:fld id="{12682374-5605-4319-954E-EF028AA1C85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215986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these features and improvements will be covered in more detail later in the course or in the related courses.</a:t>
            </a:r>
          </a:p>
        </p:txBody>
      </p:sp>
      <p:sp>
        <p:nvSpPr>
          <p:cNvPr id="4" name="Slide Number Placeholder 3"/>
          <p:cNvSpPr>
            <a:spLocks noGrp="1"/>
          </p:cNvSpPr>
          <p:nvPr>
            <p:ph type="sldNum" sz="quarter" idx="10"/>
          </p:nvPr>
        </p:nvSpPr>
        <p:spPr/>
        <p:txBody>
          <a:bodyPr/>
          <a:lstStyle/>
          <a:p>
            <a:fld id="{12682374-5605-4319-954E-EF028AA1C85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805644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due to the frequency of changes, this course will not discuss the Semi-Annual Channel version. Note that the development of the channels came from the Windows-as-a-Service servicing model developed for Windows 10, and was subsequently applied to Microsoft Office 365 and System Center 2016 Configuration Manager. All the initially deployed different branches are now referred to as channels.</a:t>
            </a:r>
          </a:p>
          <a:p>
            <a:pPr>
              <a:lnSpc>
                <a:spcPct val="115000"/>
              </a:lnSpc>
              <a:spcAft>
                <a:spcPts val="1000"/>
              </a:spcAft>
            </a:pPr>
            <a:r>
              <a:rPr lang="en-US" sz="1000" dirty="0">
                <a:latin typeface="Arial"/>
                <a:ea typeface="Calibri"/>
                <a:cs typeface="Times New Roman"/>
              </a:rPr>
              <a:t>One important item is that Nano Server is no longer supported as an infrastructure platform in LTSC. Organizations should move Nano Server infrastructure roles over to a Windows Server Core or with Desktop Experience feature mode.</a:t>
            </a:r>
          </a:p>
        </p:txBody>
      </p:sp>
      <p:sp>
        <p:nvSpPr>
          <p:cNvPr id="4" name="Slide Number Placeholder 3"/>
          <p:cNvSpPr>
            <a:spLocks noGrp="1"/>
          </p:cNvSpPr>
          <p:nvPr>
            <p:ph type="sldNum" sz="quarter" idx="10"/>
          </p:nvPr>
        </p:nvSpPr>
        <p:spPr/>
        <p:txBody>
          <a:bodyPr/>
          <a:lstStyle/>
          <a:p>
            <a:fld id="{12682374-5605-4319-954E-EF028AA1C85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914097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commands do you use to initiate remote Windows PowerShell management?</a:t>
            </a: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Enter-PSSession -Name</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Enter-PSRemote -Name</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Enter-PSSession -ComputerName</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Enter-PSRemote -ComputerName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Enter-PSSession -Name</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Enter-PSRemote -Name</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Enter-PSSession –ComputerName</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Enter-PSRemote -ComputerName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Use the </a:t>
            </a:r>
            <a:r>
              <a:rPr lang="en-US" sz="1000" b="1" dirty="0">
                <a:latin typeface="Arial"/>
                <a:ea typeface="Calibri"/>
                <a:cs typeface="Times New Roman"/>
              </a:rPr>
              <a:t>Enter-PSSession –ComputerName </a:t>
            </a:r>
            <a:r>
              <a:rPr lang="en-US" sz="1000" dirty="0">
                <a:latin typeface="Arial"/>
                <a:ea typeface="Calibri"/>
                <a:cs typeface="Times New Roman"/>
              </a:rPr>
              <a:t>cmdlet to initiate remote Windows PowerShell.</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2682374-5605-4319-954E-EF028AA1C85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82433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Mention the following advantages of Server Core: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It requires a smaller hardware footprint than Windows Server with Desktop Experience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It reduces servicing requirements.</a:t>
            </a:r>
          </a:p>
          <a:p>
            <a:pPr>
              <a:lnSpc>
                <a:spcPct val="115000"/>
              </a:lnSpc>
              <a:spcAft>
                <a:spcPts val="1000"/>
              </a:spcAft>
            </a:pPr>
            <a:r>
              <a:rPr lang="en-US" sz="1000" dirty="0">
                <a:latin typeface="Arial"/>
                <a:ea typeface="Calibri"/>
                <a:cs typeface="Times New Roman"/>
              </a:rPr>
              <a:t>Inform students that they can run remote administration tools from client computers that are running appropriate editions of the Windows</a:t>
            </a:r>
            <a:r>
              <a:rPr lang="en-US" sz="1000" dirty="0">
                <a:latin typeface="Arial"/>
                <a:ea typeface="Calibri"/>
                <a:cs typeface="Segoe UI"/>
              </a:rPr>
              <a:t> </a:t>
            </a:r>
            <a:r>
              <a:rPr lang="en-US" sz="1000" dirty="0">
                <a:latin typeface="Arial"/>
                <a:ea typeface="Calibri"/>
                <a:cs typeface="Times New Roman"/>
              </a:rPr>
              <a:t>10 operating system.</a:t>
            </a:r>
          </a:p>
        </p:txBody>
      </p:sp>
      <p:sp>
        <p:nvSpPr>
          <p:cNvPr id="4" name="Slide Number Placeholder 3"/>
          <p:cNvSpPr>
            <a:spLocks noGrp="1"/>
          </p:cNvSpPr>
          <p:nvPr>
            <p:ph type="sldNum" sz="quarter" idx="10"/>
          </p:nvPr>
        </p:nvSpPr>
        <p:spPr/>
        <p:txBody>
          <a:bodyPr/>
          <a:lstStyle/>
          <a:p>
            <a:fld id="{12682374-5605-4319-954E-EF028AA1C85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47919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installation process for Server Core or Server with Desktop Experience is the same. The only difference is the option chosen within the Setup wizard.</a:t>
            </a:r>
          </a:p>
          <a:p>
            <a:pPr>
              <a:lnSpc>
                <a:spcPct val="115000"/>
              </a:lnSpc>
              <a:spcAft>
                <a:spcPts val="1000"/>
              </a:spcAft>
            </a:pPr>
            <a:r>
              <a:rPr lang="en-US" sz="1000" dirty="0">
                <a:latin typeface="Arial"/>
                <a:ea typeface="Calibri"/>
                <a:cs typeface="Times New Roman"/>
              </a:rPr>
              <a:t>Also point out that students can download VHDs of Windows Server 2016 from the TechNet Evaluation Center.</a:t>
            </a:r>
          </a:p>
        </p:txBody>
      </p:sp>
      <p:sp>
        <p:nvSpPr>
          <p:cNvPr id="4" name="Slide Number Placeholder 3"/>
          <p:cNvSpPr>
            <a:spLocks noGrp="1"/>
          </p:cNvSpPr>
          <p:nvPr>
            <p:ph type="sldNum" sz="quarter" idx="10"/>
          </p:nvPr>
        </p:nvSpPr>
        <p:spPr/>
        <p:txBody>
          <a:bodyPr/>
          <a:lstStyle/>
          <a:p>
            <a:fld id="{12682374-5605-4319-954E-EF028AA1C85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2950396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demonstrate these configuration tasks on the next demonstration. However, consider demonstrating these configuration options by using Server Manager on one of the installed virtual machines.</a:t>
            </a:r>
          </a:p>
        </p:txBody>
      </p:sp>
      <p:sp>
        <p:nvSpPr>
          <p:cNvPr id="4" name="Slide Number Placeholder 3"/>
          <p:cNvSpPr>
            <a:spLocks noGrp="1"/>
          </p:cNvSpPr>
          <p:nvPr>
            <p:ph type="sldNum" sz="quarter" idx="10"/>
          </p:nvPr>
        </p:nvSpPr>
        <p:spPr/>
        <p:txBody>
          <a:bodyPr/>
          <a:lstStyle/>
          <a:p>
            <a:fld id="{12682374-5605-4319-954E-EF028AA1C85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46121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be demonstrating the use of Sconfig.cmd in the next demonstration. This provides an illustration for understanding the use of Sconfig.cmd as part of the text of this topic slide.</a:t>
            </a:r>
          </a:p>
        </p:txBody>
      </p:sp>
      <p:sp>
        <p:nvSpPr>
          <p:cNvPr id="4" name="Slide Number Placeholder 3"/>
          <p:cNvSpPr>
            <a:spLocks noGrp="1"/>
          </p:cNvSpPr>
          <p:nvPr>
            <p:ph type="sldNum" sz="quarter" idx="10"/>
          </p:nvPr>
        </p:nvSpPr>
        <p:spPr/>
        <p:txBody>
          <a:bodyPr/>
          <a:lstStyle/>
          <a:p>
            <a:fld id="{12682374-5605-4319-954E-EF028AA1C85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413593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 the question and then each of the scenarios. Spend 5–10 minutes talking about student responses before moving 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customer, a small legal firm, has a requirement for a single server that they want you to deploy at their only office. Which Windows Server</a:t>
            </a:r>
            <a:r>
              <a:rPr lang="en-US" sz="1000" dirty="0">
                <a:latin typeface="Arial"/>
                <a:ea typeface="Calibri"/>
                <a:cs typeface="Segoe UI"/>
              </a:rPr>
              <a:t> </a:t>
            </a:r>
            <a:r>
              <a:rPr lang="en-US" sz="1000" dirty="0">
                <a:latin typeface="Arial"/>
                <a:ea typeface="Calibri"/>
                <a:cs typeface="Times New Roman"/>
              </a:rPr>
              <a:t>2016 installation option would be best?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Deploying Windows Server 2016 with Desktop Experience offers the best solution here. It provides for the most roles and features, and enables local management to be performed.</a:t>
            </a:r>
            <a:r>
              <a:rPr lang="en-US" sz="1000" dirty="0">
                <a:solidFill>
                  <a:srgbClr val="8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of your enterprise customers has a new branch office. You must deploy Windows Server</a:t>
            </a:r>
            <a:r>
              <a:rPr lang="en-US" sz="1000" dirty="0">
                <a:latin typeface="Arial"/>
                <a:ea typeface="Calibri"/>
                <a:cs typeface="Segoe UI"/>
              </a:rPr>
              <a:t> </a:t>
            </a:r>
            <a:r>
              <a:rPr lang="en-US" sz="1000" dirty="0">
                <a:latin typeface="Arial"/>
                <a:ea typeface="Calibri"/>
                <a:cs typeface="Times New Roman"/>
              </a:rPr>
              <a:t>2016 to support the local users at this new branch. The server will be managed remotely from IT staff located in the head office. The server will support the DNS, DHCP, and AD</a:t>
            </a:r>
            <a:r>
              <a:rPr lang="en-US" sz="1000" dirty="0">
                <a:latin typeface="Arial"/>
                <a:ea typeface="Calibri"/>
                <a:cs typeface="Segoe UI"/>
              </a:rPr>
              <a:t> </a:t>
            </a:r>
            <a:r>
              <a:rPr lang="en-US" sz="1000" dirty="0">
                <a:latin typeface="Arial"/>
                <a:ea typeface="Calibri"/>
                <a:cs typeface="Times New Roman"/>
              </a:rPr>
              <a:t>DS server roles. Your customer wants to minimize resource consumption on the server. Which Windows Server</a:t>
            </a:r>
            <a:r>
              <a:rPr lang="en-US" sz="1000" dirty="0">
                <a:latin typeface="Arial"/>
                <a:ea typeface="Calibri"/>
                <a:cs typeface="Segoe UI"/>
              </a:rPr>
              <a:t> </a:t>
            </a:r>
            <a:r>
              <a:rPr lang="en-US" sz="1000" dirty="0">
                <a:latin typeface="Arial"/>
                <a:ea typeface="Calibri"/>
                <a:cs typeface="Times New Roman"/>
              </a:rPr>
              <a:t>2016 installation option would be best?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Nano Server is no longer supported in LTSC, so it isn’t a good choice in terms of remote management. Therefore, the logical choice is Server Core.</a:t>
            </a:r>
          </a:p>
        </p:txBody>
      </p:sp>
      <p:sp>
        <p:nvSpPr>
          <p:cNvPr id="4" name="Slide Number Placeholder 3"/>
          <p:cNvSpPr>
            <a:spLocks noGrp="1"/>
          </p:cNvSpPr>
          <p:nvPr>
            <p:ph type="sldNum" sz="quarter" idx="10"/>
          </p:nvPr>
        </p:nvSpPr>
        <p:spPr/>
        <p:txBody>
          <a:bodyPr/>
          <a:lstStyle/>
          <a:p>
            <a:fld id="{12682374-5605-4319-954E-EF028AA1C85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2605617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topics in this lesson, and inform students that each topic presents scenarios they should consider when planning their Windows Server 2012 operating system deployment.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virtualization help in server role consolidation?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Virtualization allows you to take advantages of separating roles onto different servers. For example, you can more easily troubleshoot issues, you can better manage service uptime, and so on. At the same time, you also gain the advantage of consolidating multiple roles onto fewer computers. You must ensure that there are enough hardware resources on the virtualization hosts to handle the various workloads.</a:t>
            </a:r>
          </a:p>
        </p:txBody>
      </p:sp>
      <p:sp>
        <p:nvSpPr>
          <p:cNvPr id="4" name="Slide Number Placeholder 3"/>
          <p:cNvSpPr>
            <a:spLocks noGrp="1"/>
          </p:cNvSpPr>
          <p:nvPr>
            <p:ph type="sldNum" sz="quarter" idx="10"/>
          </p:nvPr>
        </p:nvSpPr>
        <p:spPr/>
        <p:txBody>
          <a:bodyPr/>
          <a:lstStyle/>
          <a:p>
            <a:fld id="{12682374-5605-4319-954E-EF028AA1C85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284421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main differences between an in-place upgrade and server migration. Explain that you plan to describe scenarios for each of these procedures in next topic.</a:t>
            </a:r>
          </a:p>
        </p:txBody>
      </p:sp>
      <p:sp>
        <p:nvSpPr>
          <p:cNvPr id="4" name="Slide Number Placeholder 3"/>
          <p:cNvSpPr>
            <a:spLocks noGrp="1"/>
          </p:cNvSpPr>
          <p:nvPr>
            <p:ph type="sldNum" sz="quarter" idx="10"/>
          </p:nvPr>
        </p:nvSpPr>
        <p:spPr/>
        <p:txBody>
          <a:bodyPr/>
          <a:lstStyle/>
          <a:p>
            <a:fld id="{12682374-5605-4319-954E-EF028AA1C85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64701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12682374-5605-4319-954E-EF028AA1C85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086824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scenarios in which an organization might choose an in-place upgrade.</a:t>
            </a:r>
          </a:p>
        </p:txBody>
      </p:sp>
      <p:sp>
        <p:nvSpPr>
          <p:cNvPr id="4" name="Slide Number Placeholder 3"/>
          <p:cNvSpPr>
            <a:spLocks noGrp="1"/>
          </p:cNvSpPr>
          <p:nvPr>
            <p:ph type="sldNum" sz="quarter" idx="10"/>
          </p:nvPr>
        </p:nvSpPr>
        <p:spPr/>
        <p:txBody>
          <a:bodyPr/>
          <a:lstStyle/>
          <a:p>
            <a:fld id="{12682374-5605-4319-954E-EF028AA1C85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77012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scenarios in which organizations would benefit from performing a migration rather than an </a:t>
            </a:r>
            <a:br>
              <a:rPr lang="en-US" sz="1000" dirty="0">
                <a:latin typeface="Arial"/>
                <a:ea typeface="Calibri"/>
                <a:cs typeface="Times New Roman"/>
              </a:rPr>
            </a:br>
            <a:r>
              <a:rPr lang="en-US" sz="1000" dirty="0">
                <a:latin typeface="Arial"/>
                <a:ea typeface="Calibri"/>
                <a:cs typeface="Times New Roman"/>
              </a:rPr>
              <a:t>in-place upgrade.</a:t>
            </a:r>
          </a:p>
        </p:txBody>
      </p:sp>
      <p:sp>
        <p:nvSpPr>
          <p:cNvPr id="4" name="Slide Number Placeholder 3"/>
          <p:cNvSpPr>
            <a:spLocks noGrp="1"/>
          </p:cNvSpPr>
          <p:nvPr>
            <p:ph type="sldNum" sz="quarter" idx="10"/>
          </p:nvPr>
        </p:nvSpPr>
        <p:spPr/>
        <p:txBody>
          <a:bodyPr/>
          <a:lstStyle/>
          <a:p>
            <a:fld id="{12682374-5605-4319-954E-EF028AA1C85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854133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tools required for planning the upgrade and migration process, such as Microsoft Application and Planning Toolkit (MAP). Explain that MAP is a no cost tool that your students can download from the Microsoft website to help with planning server deployment and consolidation; explain how MAP works.</a:t>
            </a:r>
          </a:p>
        </p:txBody>
      </p:sp>
      <p:sp>
        <p:nvSpPr>
          <p:cNvPr id="4" name="Slide Number Placeholder 3"/>
          <p:cNvSpPr>
            <a:spLocks noGrp="1"/>
          </p:cNvSpPr>
          <p:nvPr>
            <p:ph type="sldNum" sz="quarter" idx="10"/>
          </p:nvPr>
        </p:nvSpPr>
        <p:spPr/>
        <p:txBody>
          <a:bodyPr/>
          <a:lstStyle/>
          <a:p>
            <a:fld id="{12682374-5605-4319-954E-EF028AA1C85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81874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different scenarios apply for small, medium, and large companies. Stress that students should refer to technical documentation about best practices for cohosting different roles with respect to performance and high availability.</a:t>
            </a:r>
          </a:p>
          <a:p>
            <a:pPr>
              <a:lnSpc>
                <a:spcPct val="115000"/>
              </a:lnSpc>
              <a:spcAft>
                <a:spcPts val="1000"/>
              </a:spcAft>
            </a:pPr>
            <a:r>
              <a:rPr lang="en-US" sz="1000" dirty="0">
                <a:latin typeface="Arial"/>
                <a:ea typeface="Calibri"/>
                <a:cs typeface="Times New Roman"/>
              </a:rPr>
              <a:t>Explain what cohosting means and mention how virtualization achieves physical cohosting with isolated/virtualized hosting.</a:t>
            </a:r>
          </a:p>
        </p:txBody>
      </p:sp>
      <p:sp>
        <p:nvSpPr>
          <p:cNvPr id="4" name="Slide Number Placeholder 3"/>
          <p:cNvSpPr>
            <a:spLocks noGrp="1"/>
          </p:cNvSpPr>
          <p:nvPr>
            <p:ph type="sldNum" sz="quarter" idx="10"/>
          </p:nvPr>
        </p:nvSpPr>
        <p:spPr/>
        <p:txBody>
          <a:bodyPr/>
          <a:lstStyle/>
          <a:p>
            <a:fld id="{12682374-5605-4319-954E-EF028AA1C85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864796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topics in this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reasons you would do a cross-forest migration instead of a migration within the same domain?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might want to migrate to a new forest as part of reorganizing your AD DS structure. This is an opportunity to optimize and reduce complexity.</a:t>
            </a:r>
          </a:p>
          <a:p>
            <a:pPr>
              <a:lnSpc>
                <a:spcPct val="115000"/>
              </a:lnSpc>
              <a:spcAft>
                <a:spcPts val="1000"/>
              </a:spcAft>
            </a:pPr>
            <a:r>
              <a:rPr lang="en-US" sz="1000" dirty="0">
                <a:latin typeface="Arial"/>
                <a:ea typeface="Calibri"/>
                <a:cs typeface="Times New Roman"/>
              </a:rPr>
              <a:t>A cross-forest migration could also be necessary as part of a business merger or acquisition. </a:t>
            </a:r>
          </a:p>
          <a:p>
            <a:pPr>
              <a:lnSpc>
                <a:spcPct val="115000"/>
              </a:lnSpc>
              <a:spcAft>
                <a:spcPts val="1000"/>
              </a:spcAft>
            </a:pPr>
            <a:r>
              <a:rPr lang="en-US" sz="1000" dirty="0">
                <a:latin typeface="Arial"/>
                <a:ea typeface="Calibri"/>
                <a:cs typeface="Times New Roman"/>
              </a:rPr>
              <a:t>By performing a cross-forest migration, both the new and old structure will exist at the same time, which will allow you to roll back to the previous structure if there are problems during migration.</a:t>
            </a:r>
          </a:p>
        </p:txBody>
      </p:sp>
      <p:sp>
        <p:nvSpPr>
          <p:cNvPr id="4" name="Slide Number Placeholder 3"/>
          <p:cNvSpPr>
            <a:spLocks noGrp="1"/>
          </p:cNvSpPr>
          <p:nvPr>
            <p:ph type="sldNum" sz="quarter" idx="10"/>
          </p:nvPr>
        </p:nvSpPr>
        <p:spPr/>
        <p:txBody>
          <a:bodyPr/>
          <a:lstStyle/>
          <a:p>
            <a:fld id="{12682374-5605-4319-954E-EF028AA1C85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144775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roles that you can migrate from earlier editions of Windows Server to Windows Server 2016.</a:t>
            </a:r>
          </a:p>
        </p:txBody>
      </p:sp>
      <p:sp>
        <p:nvSpPr>
          <p:cNvPr id="4" name="Slide Number Placeholder 3"/>
          <p:cNvSpPr>
            <a:spLocks noGrp="1"/>
          </p:cNvSpPr>
          <p:nvPr>
            <p:ph type="sldNum" sz="quarter" idx="10"/>
          </p:nvPr>
        </p:nvSpPr>
        <p:spPr/>
        <p:txBody>
          <a:bodyPr/>
          <a:lstStyle/>
          <a:p>
            <a:fld id="{12682374-5605-4319-954E-EF028AA1C85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208745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high-level overview of steps for migrating an IT infrastructure from Active Directory Domain Servers (AD DS) based on a previous operating system version, to a new AD DS, based on the Windows Server 2016 operating system. Inform students that the current version of the Microsoft Active Directory Migration Tool only supports migrations to AD DS forests based on Windows Server 2008 R2 or later. Therefore, they might need to consider migrating AD DS to a forest based on Windows Server 2008 R2 domain controllers, and then migrating the domain controllers in the new AD DS forest to Windows Server 2016. Furthermore, explain to students that they can use third-party tools for AD DS forest migration. Caution that migrating IT infrastructure across domains should be a business-driven requirement because many cycles of testing, planning, and correcting must be endured based on the number of services to migrate in the new domain.</a:t>
            </a:r>
          </a:p>
        </p:txBody>
      </p:sp>
      <p:sp>
        <p:nvSpPr>
          <p:cNvPr id="4" name="Slide Number Placeholder 3"/>
          <p:cNvSpPr>
            <a:spLocks noGrp="1"/>
          </p:cNvSpPr>
          <p:nvPr>
            <p:ph type="sldNum" sz="quarter" idx="10"/>
          </p:nvPr>
        </p:nvSpPr>
        <p:spPr/>
        <p:txBody>
          <a:bodyPr/>
          <a:lstStyle/>
          <a:p>
            <a:fld id="{12682374-5605-4319-954E-EF028AA1C85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410712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topics in this lesson.</a:t>
            </a:r>
          </a:p>
        </p:txBody>
      </p:sp>
      <p:sp>
        <p:nvSpPr>
          <p:cNvPr id="4" name="Slide Number Placeholder 3"/>
          <p:cNvSpPr>
            <a:spLocks noGrp="1"/>
          </p:cNvSpPr>
          <p:nvPr>
            <p:ph type="sldNum" sz="quarter" idx="10"/>
          </p:nvPr>
        </p:nvSpPr>
        <p:spPr/>
        <p:txBody>
          <a:bodyPr/>
          <a:lstStyle/>
          <a:p>
            <a:fld id="{12682374-5605-4319-954E-EF028AA1C85E}"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565047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both activation scenarios, and explain the differences and when one or the other is a better choice.</a:t>
            </a:r>
          </a:p>
        </p:txBody>
      </p:sp>
      <p:sp>
        <p:nvSpPr>
          <p:cNvPr id="4" name="Slide Number Placeholder 3"/>
          <p:cNvSpPr>
            <a:spLocks noGrp="1"/>
          </p:cNvSpPr>
          <p:nvPr>
            <p:ph type="sldNum" sz="quarter" idx="10"/>
          </p:nvPr>
        </p:nvSpPr>
        <p:spPr/>
        <p:txBody>
          <a:bodyPr/>
          <a:lstStyle/>
          <a:p>
            <a:fld id="{12682374-5605-4319-954E-EF028AA1C85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807048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Installing Server Core</a:t>
            </a:r>
          </a:p>
          <a:p>
            <a:pPr>
              <a:lnSpc>
                <a:spcPct val="115000"/>
              </a:lnSpc>
              <a:spcAft>
                <a:spcPts val="1000"/>
              </a:spcAft>
            </a:pPr>
            <a:r>
              <a:rPr lang="en-US" sz="1000" dirty="0">
                <a:latin typeface="Arial"/>
                <a:ea typeface="Calibri"/>
                <a:cs typeface="Times New Roman"/>
              </a:rPr>
              <a:t>You determine that Server Core offers you the best installation option and decide to evaluate a server that uses Server Core.</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Windows Server 2016 product DVD must be mounted in virtual machine for the lab steps to work as written.</a:t>
            </a:r>
          </a:p>
          <a:p>
            <a:pPr>
              <a:lnSpc>
                <a:spcPct val="115000"/>
              </a:lnSpc>
              <a:spcAft>
                <a:spcPts val="1000"/>
              </a:spcAft>
            </a:pPr>
            <a:r>
              <a:rPr lang="en-US" sz="1000" b="1" dirty="0">
                <a:latin typeface="Arial"/>
                <a:ea typeface="Calibri"/>
                <a:cs typeface="Times New Roman"/>
              </a:rPr>
              <a:t>Exercise 2: Completing post-installation tasks on Windows Server 2016 Core</a:t>
            </a:r>
          </a:p>
          <a:p>
            <a:pPr>
              <a:lnSpc>
                <a:spcPct val="115000"/>
              </a:lnSpc>
              <a:spcAft>
                <a:spcPts val="1000"/>
              </a:spcAft>
            </a:pPr>
            <a:r>
              <a:rPr lang="en-US" sz="1000" dirty="0">
                <a:latin typeface="Arial"/>
                <a:ea typeface="Calibri"/>
                <a:cs typeface="Times New Roman"/>
              </a:rPr>
              <a:t>You must now complete the installation of Server Core by configuring the post-installation settings and joining it to the Adatum.com domain. You will also install the DNS Server role.</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a:t>
            </a:r>
            <a:r>
              <a:rPr lang="en-US" sz="1000" b="1" dirty="0">
                <a:latin typeface="Arial"/>
                <a:ea typeface="Calibri"/>
                <a:cs typeface="Times New Roman"/>
              </a:rPr>
              <a:t>20740C-LON-SVR6</a:t>
            </a:r>
            <a:r>
              <a:rPr lang="en-US" sz="1000" dirty="0">
                <a:latin typeface="Arial"/>
                <a:ea typeface="Calibri"/>
                <a:cs typeface="Times New Roman"/>
              </a:rPr>
              <a:t> virtual machine is initially installed by default as part of a workgroup and is using a DHCP-enabled IPv4 configuration. </a:t>
            </a:r>
          </a:p>
          <a:p>
            <a:pPr>
              <a:lnSpc>
                <a:spcPct val="115000"/>
              </a:lnSpc>
              <a:spcAft>
                <a:spcPts val="1000"/>
              </a:spcAft>
            </a:pPr>
            <a:r>
              <a:rPr lang="en-US" sz="1000" b="1" dirty="0">
                <a:latin typeface="Arial"/>
                <a:ea typeface="Calibri"/>
                <a:cs typeface="Times New Roman"/>
              </a:rPr>
              <a:t>Exercise 3: Performing remote management</a:t>
            </a:r>
          </a:p>
          <a:p>
            <a:pPr>
              <a:lnSpc>
                <a:spcPct val="115000"/>
              </a:lnSpc>
              <a:spcAft>
                <a:spcPts val="1000"/>
              </a:spcAft>
            </a:pPr>
            <a:r>
              <a:rPr lang="en-US" sz="1000" dirty="0">
                <a:latin typeface="Arial"/>
                <a:ea typeface="Calibri"/>
                <a:cs typeface="Times New Roman"/>
              </a:rPr>
              <a:t>Now that you added the DNS Server role to Server Core on </a:t>
            </a:r>
            <a:r>
              <a:rPr lang="en-US" sz="1000" b="1" dirty="0">
                <a:latin typeface="Arial"/>
                <a:ea typeface="Calibri"/>
                <a:cs typeface="Times New Roman"/>
              </a:rPr>
              <a:t>LON-SVR6</a:t>
            </a:r>
            <a:r>
              <a:rPr lang="en-US" sz="1000" dirty="0">
                <a:latin typeface="Arial"/>
                <a:ea typeface="Calibri"/>
                <a:cs typeface="Times New Roman"/>
              </a:rPr>
              <a:t>, you want to explore configuring the DNS settings and configuration by using GUI tools on other Windows Server with Desktop Experience systems.</a:t>
            </a:r>
          </a:p>
        </p:txBody>
      </p:sp>
      <p:sp>
        <p:nvSpPr>
          <p:cNvPr id="4" name="Slide Number Placeholder 3"/>
          <p:cNvSpPr>
            <a:spLocks noGrp="1"/>
          </p:cNvSpPr>
          <p:nvPr>
            <p:ph type="sldNum" sz="quarter" idx="10"/>
          </p:nvPr>
        </p:nvSpPr>
        <p:spPr/>
        <p:txBody>
          <a:bodyPr/>
          <a:lstStyle/>
          <a:p>
            <a:fld id="{12682374-5605-4319-954E-EF028AA1C85E}"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209267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Docker is a container that enables you to run an app in an isolated and portable operating environment.</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Docker is a management tool that you can use to manage Windows and Hyper V container images.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new features in Windows Server 2016 do you think will be useful in your organization?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Answers will vary.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2682374-5605-4319-954E-EF028AA1C85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509392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major advantages does Server Core have over a full Windows Server 2016 installation?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Advantages include reduced update requirements, a reduced hardware footprint, and a smaller attack surface.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Five years ago, your organization bought a new rack-mount server and installed Windows Server 2012 on it. You now want to install Windows Server 2016 via the upgrade method. What should you do?</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First, you should verify that the hardware meets the minimum hardware requirements for Windows Server 2016. Second, ensure that the hardware is still under warranty or can have its warranty extended. Next, completely back up all data and configuration information from the original server. Finally, ensure that you have followed all specified guidelines to upgrade the operating system, its roles, and any other software or applications that are running on that server. Some applications might not run or be guaranteed by their manufacturers to work with the new operating system.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role can you use to manage KMS?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Volume Activation Services role to manage KMS.</a:t>
            </a:r>
          </a:p>
        </p:txBody>
      </p:sp>
      <p:sp>
        <p:nvSpPr>
          <p:cNvPr id="4" name="Slide Number Placeholder 3"/>
          <p:cNvSpPr>
            <a:spLocks noGrp="1"/>
          </p:cNvSpPr>
          <p:nvPr>
            <p:ph type="sldNum" sz="quarter" idx="10"/>
          </p:nvPr>
        </p:nvSpPr>
        <p:spPr/>
        <p:txBody>
          <a:bodyPr/>
          <a:lstStyle/>
          <a:p>
            <a:fld id="{12682374-5605-4319-954E-EF028AA1C85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3461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discussing each edition of Windows Server</a:t>
            </a:r>
            <a:r>
              <a:rPr lang="en-US" sz="1000" dirty="0">
                <a:latin typeface="Arial"/>
                <a:ea typeface="Calibri"/>
                <a:cs typeface="Segoe UI"/>
              </a:rPr>
              <a:t> </a:t>
            </a:r>
            <a:r>
              <a:rPr lang="en-US" sz="1000" dirty="0">
                <a:latin typeface="Arial"/>
                <a:ea typeface="Calibri"/>
                <a:cs typeface="Times New Roman"/>
              </a:rPr>
              <a:t>2016, mention the situations for which each edition is appropriate. For example, the </a:t>
            </a:r>
            <a:r>
              <a:rPr lang="en-US" sz="1000" dirty="0">
                <a:latin typeface="Arial"/>
                <a:ea typeface="Calibri"/>
                <a:cs typeface="Segoe UI"/>
              </a:rPr>
              <a:t>Windows Server 2016 </a:t>
            </a:r>
            <a:r>
              <a:rPr lang="en-US" sz="1000" dirty="0">
                <a:latin typeface="Arial"/>
                <a:ea typeface="Calibri"/>
                <a:cs typeface="Times New Roman"/>
              </a:rPr>
              <a:t>Standard edition is an appropriate choice for a file server or domain controller at a branch office. The </a:t>
            </a:r>
            <a:r>
              <a:rPr lang="en-US" sz="1000" dirty="0">
                <a:latin typeface="Arial"/>
                <a:ea typeface="Calibri"/>
                <a:cs typeface="Segoe UI"/>
              </a:rPr>
              <a:t>Windows Server 2016 </a:t>
            </a:r>
            <a:r>
              <a:rPr lang="en-US" sz="1000" dirty="0">
                <a:latin typeface="Arial"/>
                <a:ea typeface="Calibri"/>
                <a:cs typeface="Times New Roman"/>
              </a:rPr>
              <a:t>Datacenter edition provides benefits for large-scale virtualization deployments. One aspect of deployment involves selecting the appropriate edition to meet a specific set of needs. </a:t>
            </a:r>
          </a:p>
        </p:txBody>
      </p:sp>
      <p:sp>
        <p:nvSpPr>
          <p:cNvPr id="4" name="Slide Number Placeholder 3"/>
          <p:cNvSpPr>
            <a:spLocks noGrp="1"/>
          </p:cNvSpPr>
          <p:nvPr>
            <p:ph type="sldNum" sz="quarter" idx="10"/>
          </p:nvPr>
        </p:nvSpPr>
        <p:spPr/>
        <p:txBody>
          <a:bodyPr/>
          <a:lstStyle/>
          <a:p>
            <a:fld id="{12682374-5605-4319-954E-EF028AA1C85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22657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the minimum system requirements of Windows Server 2016. Discuss the reasons why your students should avoid deploying a server on the minimum required hardware, such as: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Poor performance.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A limited ability to handle increases in load. For example, if they deploy the web server role, the web server will process only a limited amount of traffic before experiencing performance problems.</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that the maximum capacity of Windows Server 2016 depends on the edition. For example, the Windows Server</a:t>
            </a:r>
            <a:r>
              <a:rPr lang="en-US" sz="1000" dirty="0">
                <a:solidFill>
                  <a:srgbClr val="B3B3B3"/>
                </a:solidFill>
                <a:latin typeface="Arial"/>
                <a:ea typeface="Calibri"/>
                <a:cs typeface="Segoe UI"/>
              </a:rPr>
              <a:t> </a:t>
            </a:r>
            <a:r>
              <a:rPr lang="en-US" sz="1000" dirty="0">
                <a:latin typeface="Arial"/>
                <a:ea typeface="Calibri"/>
                <a:cs typeface="Segoe UI"/>
              </a:rPr>
              <a:t>Datacenter edition supports up to a maximum of the following hardware:</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640 logical processors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4 TB of RAM</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64 failover cluster nodes</a:t>
            </a:r>
          </a:p>
        </p:txBody>
      </p:sp>
      <p:sp>
        <p:nvSpPr>
          <p:cNvPr id="4" name="Slide Number Placeholder 3"/>
          <p:cNvSpPr>
            <a:spLocks noGrp="1"/>
          </p:cNvSpPr>
          <p:nvPr>
            <p:ph type="sldNum" sz="quarter" idx="10"/>
          </p:nvPr>
        </p:nvSpPr>
        <p:spPr/>
        <p:txBody>
          <a:bodyPr/>
          <a:lstStyle/>
          <a:p>
            <a:fld id="{12682374-5605-4319-954E-EF028AA1C85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242806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discuss each installation option. Server Core is discussed in more detail in the following topics. Module 6 discusses the Windows operating system and Hyper-V containers.</a:t>
            </a:r>
          </a:p>
        </p:txBody>
      </p:sp>
      <p:sp>
        <p:nvSpPr>
          <p:cNvPr id="4" name="Slide Number Placeholder 3"/>
          <p:cNvSpPr>
            <a:spLocks noGrp="1"/>
          </p:cNvSpPr>
          <p:nvPr>
            <p:ph type="sldNum" sz="quarter" idx="10"/>
          </p:nvPr>
        </p:nvSpPr>
        <p:spPr/>
        <p:txBody>
          <a:bodyPr/>
          <a:lstStyle/>
          <a:p>
            <a:fld id="{12682374-5605-4319-954E-EF028AA1C85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35535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Consider demonstrating these options. </a:t>
            </a:r>
          </a:p>
        </p:txBody>
      </p:sp>
      <p:sp>
        <p:nvSpPr>
          <p:cNvPr id="4" name="Slide Number Placeholder 3"/>
          <p:cNvSpPr>
            <a:spLocks noGrp="1"/>
          </p:cNvSpPr>
          <p:nvPr>
            <p:ph type="sldNum" sz="quarter" idx="10"/>
          </p:nvPr>
        </p:nvSpPr>
        <p:spPr/>
        <p:txBody>
          <a:bodyPr/>
          <a:lstStyle/>
          <a:p>
            <a:fld id="{12682374-5605-4319-954E-EF028AA1C85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584109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be demonstrating Windows PowerShell in the next few topics.</a:t>
            </a:r>
          </a:p>
        </p:txBody>
      </p:sp>
      <p:sp>
        <p:nvSpPr>
          <p:cNvPr id="4" name="Slide Number Placeholder 3"/>
          <p:cNvSpPr>
            <a:spLocks noGrp="1"/>
          </p:cNvSpPr>
          <p:nvPr>
            <p:ph type="sldNum" sz="quarter" idx="10"/>
          </p:nvPr>
        </p:nvSpPr>
        <p:spPr/>
        <p:txBody>
          <a:bodyPr/>
          <a:lstStyle/>
          <a:p>
            <a:fld id="{12682374-5605-4319-954E-EF028AA1C85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414914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Although some students will have experience with Windows Server</a:t>
            </a:r>
            <a:r>
              <a:rPr lang="en-US" sz="1000" dirty="0">
                <a:latin typeface="Arial"/>
                <a:ea typeface="Calibri"/>
                <a:cs typeface="Segoe UI"/>
              </a:rPr>
              <a:t> </a:t>
            </a:r>
            <a:r>
              <a:rPr lang="en-US" sz="1000" dirty="0">
                <a:latin typeface="Arial"/>
                <a:ea typeface="Calibri"/>
                <a:cs typeface="Times New Roman"/>
              </a:rPr>
              <a:t>2012, the target audience for this course consists of users from organizations that have Windows Server</a:t>
            </a:r>
            <a:r>
              <a:rPr lang="en-US" sz="1000" dirty="0">
                <a:latin typeface="Arial"/>
                <a:ea typeface="Calibri"/>
                <a:cs typeface="Segoe UI"/>
              </a:rPr>
              <a:t> </a:t>
            </a:r>
            <a:r>
              <a:rPr lang="en-US" sz="1000" dirty="0">
                <a:latin typeface="Arial"/>
                <a:ea typeface="Calibri"/>
                <a:cs typeface="Times New Roman"/>
              </a:rPr>
              <a:t>2008 deployed. You can present this material either as a list of improvements in Windows Server</a:t>
            </a:r>
            <a:r>
              <a:rPr lang="en-US" sz="1000" dirty="0">
                <a:latin typeface="Arial"/>
                <a:ea typeface="Calibri"/>
                <a:cs typeface="Segoe UI"/>
              </a:rPr>
              <a:t> </a:t>
            </a:r>
            <a:r>
              <a:rPr lang="en-US" sz="1000" dirty="0">
                <a:latin typeface="Arial"/>
                <a:ea typeface="Calibri"/>
                <a:cs typeface="Times New Roman"/>
              </a:rPr>
              <a:t>2016 since Windows Server</a:t>
            </a:r>
            <a:r>
              <a:rPr lang="en-US" sz="1000" dirty="0">
                <a:latin typeface="Arial"/>
                <a:ea typeface="Calibri"/>
                <a:cs typeface="Segoe UI"/>
              </a:rPr>
              <a:t> </a:t>
            </a:r>
            <a:r>
              <a:rPr lang="en-US" sz="1000" dirty="0">
                <a:latin typeface="Arial"/>
                <a:ea typeface="Calibri"/>
                <a:cs typeface="Times New Roman"/>
              </a:rPr>
              <a:t>2008 was released or as two sets of improvements: the first from Windows Server</a:t>
            </a:r>
            <a:r>
              <a:rPr lang="en-US" sz="1000" dirty="0">
                <a:latin typeface="Arial"/>
                <a:ea typeface="Calibri"/>
                <a:cs typeface="Segoe UI"/>
              </a:rPr>
              <a:t> </a:t>
            </a:r>
            <a:r>
              <a:rPr lang="en-US" sz="1000" dirty="0">
                <a:latin typeface="Arial"/>
                <a:ea typeface="Calibri"/>
                <a:cs typeface="Times New Roman"/>
              </a:rPr>
              <a:t>2008 to Windows Server</a:t>
            </a:r>
            <a:r>
              <a:rPr lang="en-US" sz="1000" dirty="0">
                <a:latin typeface="Arial"/>
                <a:ea typeface="Calibri"/>
                <a:cs typeface="Segoe UI"/>
              </a:rPr>
              <a:t> </a:t>
            </a:r>
            <a:r>
              <a:rPr lang="en-US" sz="1000" dirty="0">
                <a:latin typeface="Arial"/>
                <a:ea typeface="Calibri"/>
                <a:cs typeface="Times New Roman"/>
              </a:rPr>
              <a:t>2012 and the second since Windows Server</a:t>
            </a:r>
            <a:r>
              <a:rPr lang="en-US" sz="1000" dirty="0">
                <a:latin typeface="Arial"/>
                <a:ea typeface="Calibri"/>
                <a:cs typeface="Segoe UI"/>
              </a:rPr>
              <a:t> </a:t>
            </a:r>
            <a:r>
              <a:rPr lang="en-US" sz="1000" dirty="0">
                <a:latin typeface="Arial"/>
                <a:ea typeface="Calibri"/>
                <a:cs typeface="Times New Roman"/>
              </a:rPr>
              <a:t>2012 was released. </a:t>
            </a:r>
          </a:p>
          <a:p>
            <a:pPr>
              <a:lnSpc>
                <a:spcPct val="115000"/>
              </a:lnSpc>
              <a:spcAft>
                <a:spcPts val="1000"/>
              </a:spcAft>
            </a:pPr>
            <a:r>
              <a:rPr lang="en-US" sz="1000" dirty="0">
                <a:latin typeface="Arial"/>
                <a:ea typeface="Calibri"/>
                <a:cs typeface="Times New Roman"/>
              </a:rPr>
              <a:t>Mention to the students that some of these features and improvements will be covered in more detail later in the course.</a:t>
            </a:r>
          </a:p>
        </p:txBody>
      </p:sp>
      <p:sp>
        <p:nvSpPr>
          <p:cNvPr id="4" name="Slide Number Placeholder 3"/>
          <p:cNvSpPr>
            <a:spLocks noGrp="1"/>
          </p:cNvSpPr>
          <p:nvPr>
            <p:ph type="sldNum" sz="quarter" idx="10"/>
          </p:nvPr>
        </p:nvSpPr>
        <p:spPr/>
        <p:txBody>
          <a:bodyPr/>
          <a:lstStyle/>
          <a:p>
            <a:fld id="{12682374-5605-4319-954E-EF028AA1C85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upgrading, and migrating servers and workloads</a:t>
            </a:r>
          </a:p>
        </p:txBody>
      </p:sp>
    </p:spTree>
    <p:extLst>
      <p:ext uri="{BB962C8B-B14F-4D97-AF65-F5344CB8AC3E}">
        <p14:creationId xmlns:p14="http://schemas.microsoft.com/office/powerpoint/2010/main" val="185333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456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ac5c2950-972a-46fa-aa46-e0a8ebb3d821">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US" dirty="0"/>
              <a:t>Installing, upgrading, and migrating servers and workloads
</a:t>
            </a:r>
          </a:p>
        </p:txBody>
      </p:sp>
    </p:spTree>
    <p:extLst>
      <p:ext uri="{BB962C8B-B14F-4D97-AF65-F5344CB8AC3E}">
        <p14:creationId xmlns:p14="http://schemas.microsoft.com/office/powerpoint/2010/main" val="105007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a8253e2-c7b3-498d-a3df-ea6baac3516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140825" cy="740664"/>
          </a:xfrm>
        </p:spPr>
        <p:txBody>
          <a:bodyPr/>
          <a:lstStyle/>
          <a:p>
            <a:r>
              <a:rPr lang="en-US" dirty="0"/>
              <a:t>What’s new since Windows Server 2012 was released?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New features and improvements introduced in Windows Server 2016:</a:t>
            </a:r>
            <a:endParaRPr lang="en-GB" dirty="0"/>
          </a:p>
        </p:txBody>
      </p:sp>
      <p:sp>
        <p:nvSpPr>
          <p:cNvPr id="5" name="Content Placeholder 2"/>
          <p:cNvSpPr txBox="1">
            <a:spLocks/>
          </p:cNvSpPr>
          <p:nvPr/>
        </p:nvSpPr>
        <p:spPr bwMode="auto">
          <a:xfrm>
            <a:off x="4954588" y="2031999"/>
            <a:ext cx="3897312" cy="4136571"/>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PowerShell Direct</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Shielded virtual machines</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Windows Defender</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Storage Spaces Direct</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Storage Replica</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Remote Desktop Services</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Microsoft Passport</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Azure AD Join support</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Privileged Access Management</a:t>
            </a:r>
          </a:p>
          <a:p>
            <a:pPr marL="285750" indent="-285750">
              <a:buClr>
                <a:srgbClr val="0070C0"/>
              </a:buClr>
              <a:buFont typeface="Arial" panose="020B0604020202020204" pitchFamily="34" charset="0"/>
              <a:buChar char="•"/>
            </a:pPr>
            <a:endParaRPr lang="en-US" b="0" kern="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bwMode="auto">
          <a:xfrm>
            <a:off x="458788" y="2031999"/>
            <a:ext cx="3897312" cy="4136571"/>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Containers </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Docker support</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Rolling upgrades for Hyper-V and storage clusters</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Hot add/remove virtual memory &amp; network adapters</a:t>
            </a:r>
          </a:p>
          <a:p>
            <a:pPr marL="342900" indent="-342900">
              <a:buClr>
                <a:srgbClr val="0070C0"/>
              </a:buClr>
              <a:buFont typeface="Arial" panose="020B0604020202020204" pitchFamily="34" charset="0"/>
              <a:buChar char="•"/>
            </a:pPr>
            <a:r>
              <a:rPr lang="en-US" sz="2400" b="0" kern="0" dirty="0">
                <a:latin typeface="Segoe UI" panose="020B0502040204020203" pitchFamily="34" charset="0"/>
                <a:cs typeface="Segoe UI" panose="020B0502040204020203" pitchFamily="34" charset="0"/>
              </a:rPr>
              <a:t>Nested virtualization</a:t>
            </a:r>
          </a:p>
          <a:p>
            <a:pPr marL="342900" indent="-342900">
              <a:buClr>
                <a:srgbClr val="0070C0"/>
              </a:buClr>
              <a:buFont typeface="Arial" panose="020B0604020202020204" pitchFamily="34" charset="0"/>
              <a:buChar char="•"/>
            </a:pPr>
            <a:endParaRPr lang="en-US" sz="2400" b="0" kern="0" dirty="0">
              <a:latin typeface="Segoe UI" panose="020B0502040204020203" pitchFamily="34" charset="0"/>
              <a:cs typeface="Segoe UI" panose="020B0502040204020203" pitchFamily="34" charset="0"/>
            </a:endParaRPr>
          </a:p>
          <a:p>
            <a:pPr marL="342900" indent="-342900">
              <a:buClr>
                <a:srgbClr val="0070C0"/>
              </a:buClr>
              <a:buFont typeface="Arial" panose="020B0604020202020204" pitchFamily="34" charset="0"/>
              <a:buChar char="•"/>
            </a:pPr>
            <a:endParaRPr lang="en-US" sz="24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745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f039ded-c653-4e6b-963a-4a64136508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Servicing Channels</a:t>
            </a:r>
          </a:p>
        </p:txBody>
      </p:sp>
      <p:sp>
        <p:nvSpPr>
          <p:cNvPr id="4" name="Content Placeholder 2"/>
          <p:cNvSpPr>
            <a:spLocks noGrp="1"/>
          </p:cNvSpPr>
          <p:nvPr/>
        </p:nvSpPr>
        <p:spPr bwMode="auto">
          <a:xfrm>
            <a:off x="533400" y="1021215"/>
            <a:ext cx="82296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Windows Server 2016 now uses the Windows-as-a-Service servicing model known as Channels</a:t>
            </a:r>
          </a:p>
          <a:p>
            <a:r>
              <a:rPr lang="en-US" sz="2400" dirty="0"/>
              <a:t>Semi-Annual Channel</a:t>
            </a:r>
          </a:p>
          <a:p>
            <a:pPr lvl="1"/>
            <a:r>
              <a:rPr lang="en-US" sz="2000" dirty="0"/>
              <a:t>Contains new or updated features released every six months</a:t>
            </a:r>
          </a:p>
          <a:p>
            <a:pPr lvl="1"/>
            <a:r>
              <a:rPr lang="en-US" sz="2000" dirty="0"/>
              <a:t>Only available through a Microsoft SA Agreement</a:t>
            </a:r>
          </a:p>
          <a:p>
            <a:r>
              <a:rPr lang="en-US" sz="2400" dirty="0"/>
              <a:t>LTSC</a:t>
            </a:r>
          </a:p>
          <a:p>
            <a:pPr lvl="1"/>
            <a:r>
              <a:rPr lang="en-US" sz="2000" dirty="0"/>
              <a:t>Traditional deployment and versioning</a:t>
            </a:r>
          </a:p>
          <a:p>
            <a:pPr lvl="1"/>
            <a:r>
              <a:rPr lang="en-US" sz="2000" dirty="0"/>
              <a:t>Available in Server Core or Server with Desktop Experience modes</a:t>
            </a:r>
          </a:p>
          <a:p>
            <a:r>
              <a:rPr lang="en-US" sz="2400" dirty="0"/>
              <a:t>Both channels will release security and driver updates as required as soon as available</a:t>
            </a:r>
          </a:p>
          <a:p>
            <a:r>
              <a:rPr lang="en-US" sz="2400" dirty="0"/>
              <a:t>Nano Server no longer supported with infrastructure roles; use Server Core or Desktop Experience modes instead</a:t>
            </a:r>
          </a:p>
          <a:p>
            <a:pPr marL="0" indent="0">
              <a:buNone/>
            </a:pPr>
            <a:endParaRPr lang="en-US" dirty="0"/>
          </a:p>
        </p:txBody>
      </p:sp>
    </p:spTree>
    <p:extLst>
      <p:ext uri="{BB962C8B-B14F-4D97-AF65-F5344CB8AC3E}">
        <p14:creationId xmlns:p14="http://schemas.microsoft.com/office/powerpoint/2010/main" val="275881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3c2383e-41d5-4356-8aef-d3214da03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Preparing and installing Server Core</a:t>
            </a:r>
          </a:p>
        </p:txBody>
      </p:sp>
      <p:sp>
        <p:nvSpPr>
          <p:cNvPr id="3" name="Text Placeholder 2"/>
          <p:cNvSpPr>
            <a:spLocks noGrp="1"/>
          </p:cNvSpPr>
          <p:nvPr>
            <p:ph type="body" idx="1"/>
          </p:nvPr>
        </p:nvSpPr>
        <p:spPr/>
        <p:txBody>
          <a:bodyPr/>
          <a:lstStyle/>
          <a:p>
            <a:r>
              <a:rPr lang="en-US" dirty="0"/>
              <a:t>Planning for Server Core
Installing Server Core and Server with Desktop Experience
Post-installation configuration settings
Discussion: selecting a suitable Windows Server edition and installation type
Demonstration: Installing Server Core</a:t>
            </a:r>
          </a:p>
        </p:txBody>
      </p:sp>
    </p:spTree>
    <p:extLst>
      <p:ext uri="{BB962C8B-B14F-4D97-AF65-F5344CB8AC3E}">
        <p14:creationId xmlns:p14="http://schemas.microsoft.com/office/powerpoint/2010/main" val="68680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0fcf5f0-a007-4a64-9ab5-62e581287b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Server Core</a:t>
            </a:r>
          </a:p>
        </p:txBody>
      </p:sp>
      <p:sp>
        <p:nvSpPr>
          <p:cNvPr id="4" name="Content Placeholder 2"/>
          <p:cNvSpPr>
            <a:spLocks noGrp="1"/>
          </p:cNvSpPr>
          <p:nvPr/>
        </p:nvSpPr>
        <p:spPr bwMode="auto">
          <a:xfrm>
            <a:off x="458788" y="1021214"/>
            <a:ext cx="8119156" cy="5684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Server Core is:</a:t>
            </a:r>
          </a:p>
          <a:p>
            <a:pPr lvl="1"/>
            <a:r>
              <a:rPr lang="en-US" sz="2600" dirty="0"/>
              <a:t>A more security-enhanced, less resource-intensive installation option than the Desktop Experience installation</a:t>
            </a:r>
          </a:p>
          <a:p>
            <a:pPr lvl="1"/>
            <a:r>
              <a:rPr lang="en-US" sz="2600" dirty="0"/>
              <a:t>An installation that</a:t>
            </a:r>
            <a:r>
              <a:rPr lang="en-US" sz="2600" i="1" dirty="0"/>
              <a:t> </a:t>
            </a:r>
            <a:r>
              <a:rPr lang="en-US" sz="2600" dirty="0"/>
              <a:t>cannot be converted to a full graphical shell version of Windows Server 2016</a:t>
            </a:r>
          </a:p>
          <a:p>
            <a:pPr lvl="1"/>
            <a:r>
              <a:rPr lang="en-US" sz="2600" dirty="0"/>
              <a:t>The default installation option for Windows </a:t>
            </a:r>
            <a:br>
              <a:rPr lang="en-US" sz="2600" dirty="0"/>
            </a:br>
            <a:r>
              <a:rPr lang="en-US" sz="2600" dirty="0"/>
              <a:t>Server 2016</a:t>
            </a:r>
          </a:p>
          <a:p>
            <a:pPr lvl="1"/>
            <a:r>
              <a:rPr lang="en-US" sz="2600" dirty="0"/>
              <a:t>Managed locally by using Windows PowerShell and other standard tools</a:t>
            </a:r>
          </a:p>
          <a:p>
            <a:pPr>
              <a:spcBef>
                <a:spcPts val="1800"/>
              </a:spcBef>
            </a:pPr>
            <a:r>
              <a:rPr lang="en-US" dirty="0"/>
              <a:t>With remote management enabled, you rarely  need to sign in locally</a:t>
            </a:r>
          </a:p>
          <a:p>
            <a:pPr marL="0" indent="0">
              <a:buNone/>
            </a:pPr>
            <a:endParaRPr lang="en-CA" dirty="0"/>
          </a:p>
        </p:txBody>
      </p:sp>
    </p:spTree>
    <p:extLst>
      <p:ext uri="{BB962C8B-B14F-4D97-AF65-F5344CB8AC3E}">
        <p14:creationId xmlns:p14="http://schemas.microsoft.com/office/powerpoint/2010/main" val="187490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07939ef-0f79-44f3-9b4a-9b11ef951d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Server Core and Server with Desktop Experience</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sz="2400" dirty="0"/>
              <a:t>Perform preinstallation tasks:</a:t>
            </a:r>
          </a:p>
          <a:p>
            <a:pPr marL="713232" lvl="2"/>
            <a:r>
              <a:rPr lang="en-US" dirty="0"/>
              <a:t>Disconnect UPS</a:t>
            </a:r>
          </a:p>
          <a:p>
            <a:pPr marL="713232" lvl="2"/>
            <a:r>
              <a:rPr lang="en-US" dirty="0"/>
              <a:t>Back up server if applicable</a:t>
            </a:r>
          </a:p>
          <a:p>
            <a:pPr marL="713232" lvl="2"/>
            <a:r>
              <a:rPr lang="en-US" dirty="0"/>
              <a:t>Disable antivirus software</a:t>
            </a:r>
          </a:p>
          <a:p>
            <a:pPr marL="514350" indent="-514350">
              <a:buFont typeface="+mj-lt"/>
              <a:buAutoNum type="arabicPeriod"/>
            </a:pPr>
            <a:r>
              <a:rPr lang="en-US" sz="2400" dirty="0"/>
              <a:t>Run the </a:t>
            </a:r>
            <a:r>
              <a:rPr lang="en-US" sz="2400" b="1" dirty="0"/>
              <a:t>Windows Setup Wizard </a:t>
            </a:r>
            <a:r>
              <a:rPr lang="en-US" sz="2400" dirty="0"/>
              <a:t>from the installation media:</a:t>
            </a:r>
          </a:p>
          <a:p>
            <a:pPr marL="1005840" lvl="2" indent="-457200">
              <a:buFont typeface="+mj-lt"/>
              <a:buAutoNum type="arabicPeriod"/>
            </a:pPr>
            <a:r>
              <a:rPr lang="en-US" dirty="0"/>
              <a:t>Provide locale information (language, date, currency, keyboard)</a:t>
            </a:r>
          </a:p>
          <a:p>
            <a:pPr marL="1005840" lvl="2" indent="-457200">
              <a:buFont typeface="+mj-lt"/>
              <a:buAutoNum type="arabicPeriod"/>
            </a:pPr>
            <a:r>
              <a:rPr lang="en-US" dirty="0"/>
              <a:t>Select </a:t>
            </a:r>
            <a:r>
              <a:rPr lang="en-US" b="1" dirty="0"/>
              <a:t>Server Core Installation</a:t>
            </a:r>
          </a:p>
          <a:p>
            <a:pPr marL="1005840" lvl="2" indent="-457200">
              <a:buFont typeface="+mj-lt"/>
              <a:buAutoNum type="arabicPeriod"/>
            </a:pPr>
            <a:r>
              <a:rPr lang="en-US" dirty="0"/>
              <a:t>Review and accept license</a:t>
            </a:r>
          </a:p>
          <a:p>
            <a:pPr marL="1005840" lvl="2" indent="-457200">
              <a:buFont typeface="+mj-lt"/>
              <a:buAutoNum type="arabicPeriod"/>
            </a:pPr>
            <a:r>
              <a:rPr lang="en-US" dirty="0"/>
              <a:t>Select installation location</a:t>
            </a:r>
          </a:p>
          <a:p>
            <a:pPr marL="1005840" lvl="2" indent="-457200">
              <a:buFont typeface="+mj-lt"/>
              <a:buAutoNum type="arabicPeriod"/>
            </a:pPr>
            <a:r>
              <a:rPr lang="en-US" dirty="0"/>
              <a:t>Provide administrator password</a:t>
            </a:r>
          </a:p>
          <a:p>
            <a:pPr marL="0" indent="0">
              <a:buNone/>
            </a:pPr>
            <a:endParaRPr lang="en-US" dirty="0"/>
          </a:p>
        </p:txBody>
      </p:sp>
    </p:spTree>
    <p:extLst>
      <p:ext uri="{BB962C8B-B14F-4D97-AF65-F5344CB8AC3E}">
        <p14:creationId xmlns:p14="http://schemas.microsoft.com/office/powerpoint/2010/main" val="373338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325c8c4-96cc-4589-9005-74556b0676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Post-installation configuration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After you install Windows Server 2016, you must complete the following:</a:t>
            </a:r>
          </a:p>
          <a:p>
            <a:r>
              <a:rPr lang="en-GB" sz="2400" dirty="0"/>
              <a:t>Configure the IP address</a:t>
            </a:r>
          </a:p>
          <a:p>
            <a:r>
              <a:rPr lang="en-GB" sz="2400" dirty="0"/>
              <a:t>Set the computer name</a:t>
            </a:r>
          </a:p>
          <a:p>
            <a:r>
              <a:rPr lang="en-GB" sz="2400" dirty="0"/>
              <a:t>Join an Active Directory domain</a:t>
            </a:r>
          </a:p>
          <a:p>
            <a:r>
              <a:rPr lang="en-GB" sz="2400" dirty="0"/>
              <a:t>Configure the time zone</a:t>
            </a:r>
          </a:p>
          <a:p>
            <a:r>
              <a:rPr lang="en-GB" sz="2400" dirty="0"/>
              <a:t>Enable automatic updates</a:t>
            </a:r>
          </a:p>
          <a:p>
            <a:r>
              <a:rPr lang="en-GB" sz="2400" dirty="0"/>
              <a:t>Add roles and features</a:t>
            </a:r>
          </a:p>
          <a:p>
            <a:r>
              <a:rPr lang="en-GB" sz="2400" dirty="0"/>
              <a:t>Enable the Remote Desktop feature</a:t>
            </a:r>
          </a:p>
          <a:p>
            <a:r>
              <a:rPr lang="en-GB" sz="2400" dirty="0"/>
              <a:t>Configure Windows Firewall settings</a:t>
            </a:r>
          </a:p>
          <a:p>
            <a:endParaRPr lang="en-US" dirty="0"/>
          </a:p>
        </p:txBody>
      </p:sp>
    </p:spTree>
    <p:extLst>
      <p:ext uri="{BB962C8B-B14F-4D97-AF65-F5344CB8AC3E}">
        <p14:creationId xmlns:p14="http://schemas.microsoft.com/office/powerpoint/2010/main" val="115931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f9fcbc0-31d2-42e2-980c-23432288a7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Sconfig.cmd interface screen</a:t>
            </a:r>
          </a:p>
        </p:txBody>
      </p:sp>
      <p:pic>
        <p:nvPicPr>
          <p:cNvPr id="4" name="Content Placeholder 1" descr="A screenshot of the Sconfig.cmd interface screen.&#10;&#10;">
            <a:extLst>
              <a:ext uri="{FF2B5EF4-FFF2-40B4-BE49-F238E27FC236}">
                <a16:creationId xmlns:a16="http://schemas.microsoft.com/office/drawing/2014/main" id="{0C4A9395-3471-41A0-B324-CAF232376D91}"/>
              </a:ext>
            </a:extLst>
          </p:cNvPr>
          <p:cNvPicPr>
            <a:picLocks noGrp="1" noChangeAspect="1"/>
          </p:cNvPicPr>
          <p:nvPr/>
        </p:nvPicPr>
        <p:blipFill>
          <a:blip r:embed="rId3"/>
          <a:stretch>
            <a:fillRect/>
          </a:stretch>
        </p:blipFill>
        <p:spPr bwMode="auto">
          <a:xfrm>
            <a:off x="242456" y="917997"/>
            <a:ext cx="8749144" cy="5208719"/>
          </a:xfrm>
          <a:prstGeom prst="rect">
            <a:avLst/>
          </a:prstGeom>
          <a:noFill/>
          <a:ln w="9525">
            <a:noFill/>
            <a:miter lim="800000"/>
            <a:headEnd/>
            <a:tailEnd/>
          </a:ln>
        </p:spPr>
      </p:pic>
    </p:spTree>
    <p:extLst>
      <p:ext uri="{BB962C8B-B14F-4D97-AF65-F5344CB8AC3E}">
        <p14:creationId xmlns:p14="http://schemas.microsoft.com/office/powerpoint/2010/main" val="185748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56f2800-38e7-40cc-8566-3fa2387589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selecting a suitable Windows Server edition and installation type</a:t>
            </a:r>
          </a:p>
        </p:txBody>
      </p:sp>
      <p:sp>
        <p:nvSpPr>
          <p:cNvPr id="4" name="TextBox 10"/>
          <p:cNvSpPr txBox="1">
            <a:spLocks noChangeArrowheads="1"/>
          </p:cNvSpPr>
          <p:nvPr/>
        </p:nvSpPr>
        <p:spPr bwMode="auto">
          <a:xfrm>
            <a:off x="954435" y="1373006"/>
            <a:ext cx="6930313"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800" b="0" dirty="0">
                <a:latin typeface="Segoe UI" panose="020B0502040204020203" pitchFamily="34" charset="0"/>
                <a:cs typeface="Segoe UI" panose="020B0502040204020203" pitchFamily="34" charset="0"/>
              </a:rPr>
              <a:t>Which Windows Server 2016 installation option would you select?</a:t>
            </a:r>
            <a:endParaRPr lang="en-US" sz="2800" b="0" dirty="0">
              <a:latin typeface="Segoe UI" panose="020B0502040204020203" pitchFamily="34" charset="0"/>
              <a:cs typeface="Segoe UI" panose="020B0502040204020203" pitchFamily="34" charset="0"/>
            </a:endParaRPr>
          </a:p>
        </p:txBody>
      </p:sp>
      <p:sp>
        <p:nvSpPr>
          <p:cNvPr id="5" name="Rectangular Callout 4"/>
          <p:cNvSpPr/>
          <p:nvPr/>
        </p:nvSpPr>
        <p:spPr bwMode="auto">
          <a:xfrm>
            <a:off x="783771" y="1101012"/>
            <a:ext cx="7356928" cy="1791478"/>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6591300" y="4610101"/>
            <a:ext cx="2347427" cy="2070618"/>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10 minutes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501" y="3675499"/>
            <a:ext cx="1560936" cy="1684732"/>
          </a:xfrm>
          <a:prstGeom prst="rect">
            <a:avLst/>
          </a:prstGeom>
        </p:spPr>
      </p:pic>
      <p:pic>
        <p:nvPicPr>
          <p:cNvPr id="8" name="Picture 7"/>
          <p:cNvPicPr>
            <a:picLocks noChangeAspect="1"/>
          </p:cNvPicPr>
          <p:nvPr/>
        </p:nvPicPr>
        <p:blipFill>
          <a:blip r:embed="rId4"/>
          <a:stretch>
            <a:fillRect/>
          </a:stretch>
        </p:blipFill>
        <p:spPr>
          <a:xfrm>
            <a:off x="7301739" y="5360231"/>
            <a:ext cx="1058407" cy="1320486"/>
          </a:xfrm>
          <a:prstGeom prst="rect">
            <a:avLst/>
          </a:prstGeom>
        </p:spPr>
      </p:pic>
      <p:pic>
        <p:nvPicPr>
          <p:cNvPr id="9" name="Freeform 8"/>
          <p:cNvPicPr>
            <a:picLocks noChangeArrowheads="1"/>
          </p:cNvPicPr>
          <p:nvPr/>
        </p:nvPicPr>
        <p:blipFill>
          <a:blip r:embed="rId5" cstate="print">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7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2d6e78d-6d59-4475-8352-2217b57a74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Preparing for upgrades and migrations</a:t>
            </a:r>
          </a:p>
        </p:txBody>
      </p:sp>
      <p:sp>
        <p:nvSpPr>
          <p:cNvPr id="3" name="Text Placeholder 2"/>
          <p:cNvSpPr>
            <a:spLocks noGrp="1"/>
          </p:cNvSpPr>
          <p:nvPr>
            <p:ph type="body" idx="1"/>
          </p:nvPr>
        </p:nvSpPr>
        <p:spPr/>
        <p:txBody>
          <a:bodyPr/>
          <a:lstStyle/>
          <a:p>
            <a:r>
              <a:rPr lang="en-US" dirty="0"/>
              <a:t>In-place upgrades vs. server migration
In-place upgrade scenarios
Benefits of migrating to Windows Server 2016
Using solution accelerators
Recommendations for server consolidation
Demonstration: Using MAP</a:t>
            </a:r>
          </a:p>
        </p:txBody>
      </p:sp>
    </p:spTree>
    <p:extLst>
      <p:ext uri="{BB962C8B-B14F-4D97-AF65-F5344CB8AC3E}">
        <p14:creationId xmlns:p14="http://schemas.microsoft.com/office/powerpoint/2010/main" val="13118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2b10b3d-6d6b-40dc-8836-5f98b7278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upgrades vs. server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Upgrading to Windows Server 2016:</a:t>
            </a:r>
          </a:p>
          <a:p>
            <a:pPr lvl="1"/>
            <a:r>
              <a:rPr lang="en-US" dirty="0"/>
              <a:t>Can upgrade from Windows Server 2008 R2 or later</a:t>
            </a:r>
          </a:p>
          <a:p>
            <a:pPr lvl="1"/>
            <a:r>
              <a:rPr lang="en-US" dirty="0"/>
              <a:t>Can only upgrade to same or newer editions</a:t>
            </a:r>
          </a:p>
          <a:p>
            <a:pPr lvl="1"/>
            <a:r>
              <a:rPr lang="en-US" dirty="0"/>
              <a:t>Requires same processor architecture</a:t>
            </a:r>
          </a:p>
          <a:p>
            <a:pPr lvl="1"/>
            <a:endParaRPr lang="en-US" dirty="0"/>
          </a:p>
          <a:p>
            <a:r>
              <a:rPr lang="en-US" dirty="0"/>
              <a:t>Migrating to Windows Server 2016:</a:t>
            </a:r>
          </a:p>
          <a:p>
            <a:pPr lvl="1"/>
            <a:r>
              <a:rPr lang="en-US" dirty="0"/>
              <a:t>Must migrate from x86 version of Windows Server</a:t>
            </a:r>
          </a:p>
          <a:p>
            <a:pPr lvl="1"/>
            <a:r>
              <a:rPr lang="en-US" dirty="0"/>
              <a:t>Can use the Windows Server Migration Tools feature</a:t>
            </a:r>
          </a:p>
          <a:p>
            <a:endParaRPr lang="en-US" dirty="0"/>
          </a:p>
        </p:txBody>
      </p:sp>
    </p:spTree>
    <p:extLst>
      <p:ext uri="{BB962C8B-B14F-4D97-AF65-F5344CB8AC3E}">
        <p14:creationId xmlns:p14="http://schemas.microsoft.com/office/powerpoint/2010/main" val="147136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332e71c3-7055-44e9-88b6-e86194f7e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Introducing Windows Server 2016
Preparing and installing Server Core
Preparing for upgrades and migrations
Migrating server roles and workloads
Windows Server activation models</a:t>
            </a:r>
          </a:p>
        </p:txBody>
      </p:sp>
    </p:spTree>
    <p:extLst>
      <p:ext uri="{BB962C8B-B14F-4D97-AF65-F5344CB8AC3E}">
        <p14:creationId xmlns:p14="http://schemas.microsoft.com/office/powerpoint/2010/main" val="372079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49fa051-cb02-4d16-a1ff-10fce0f9db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Perform an in-place upgrade when:</a:t>
            </a:r>
          </a:p>
          <a:p>
            <a:r>
              <a:rPr lang="en-US" sz="2400" dirty="0"/>
              <a:t>Existing servers meet hardware requirements</a:t>
            </a:r>
          </a:p>
          <a:p>
            <a:r>
              <a:rPr lang="en-US" sz="2400" dirty="0"/>
              <a:t>Software products installed on an existing server support an in-place upgrade</a:t>
            </a:r>
          </a:p>
          <a:p>
            <a:r>
              <a:rPr lang="en-US" sz="2400" dirty="0"/>
              <a:t>You want to keep existing data and security permissions</a:t>
            </a:r>
          </a:p>
          <a:p>
            <a:r>
              <a:rPr lang="en-US" sz="2400" dirty="0"/>
              <a:t>You want to keep existing roles, features, and settings</a:t>
            </a:r>
          </a:p>
          <a:p>
            <a:endParaRPr lang="en-US" dirty="0"/>
          </a:p>
        </p:txBody>
      </p:sp>
    </p:spTree>
    <p:extLst>
      <p:ext uri="{BB962C8B-B14F-4D97-AF65-F5344CB8AC3E}">
        <p14:creationId xmlns:p14="http://schemas.microsoft.com/office/powerpoint/2010/main" val="3378034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5fe4455-b18b-4d8f-8a55-fb5b73f2fb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migrating to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you perform a migration, you:</a:t>
            </a:r>
          </a:p>
          <a:p>
            <a:r>
              <a:rPr lang="en-US" sz="2400" dirty="0"/>
              <a:t>Do not affect your current Windows Server 2008 or later IT infrastructure</a:t>
            </a:r>
          </a:p>
          <a:p>
            <a:r>
              <a:rPr lang="en-US" sz="2400" dirty="0"/>
              <a:t>Perform software product migration in a separate environment</a:t>
            </a:r>
          </a:p>
          <a:p>
            <a:r>
              <a:rPr lang="en-US" sz="2400" dirty="0"/>
              <a:t>Perform migration of server roles, features, and settings in a separate environment</a:t>
            </a:r>
          </a:p>
          <a:p>
            <a:r>
              <a:rPr lang="en-US" sz="2400" dirty="0"/>
              <a:t>Ensure new operating system enhancements are installed by default</a:t>
            </a:r>
          </a:p>
          <a:p>
            <a:endParaRPr lang="en-US" dirty="0"/>
          </a:p>
        </p:txBody>
      </p:sp>
    </p:spTree>
    <p:extLst>
      <p:ext uri="{BB962C8B-B14F-4D97-AF65-F5344CB8AC3E}">
        <p14:creationId xmlns:p14="http://schemas.microsoft.com/office/powerpoint/2010/main" val="272364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aa5cc4a-ce08-4201-b4f6-66660eb891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solution accelerators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Microsoft Deployment Toolkit (MDT) to:</a:t>
            </a:r>
          </a:p>
          <a:p>
            <a:pPr lvl="1"/>
            <a:r>
              <a:rPr lang="en-US" dirty="0"/>
              <a:t>Automate deployments of Windows Server 2016 or other Windows operating systems</a:t>
            </a:r>
          </a:p>
          <a:p>
            <a:r>
              <a:rPr lang="en-US" dirty="0"/>
              <a:t>Use MAP Toolkit for Windows Server 2016 to:</a:t>
            </a:r>
          </a:p>
          <a:p>
            <a:pPr lvl="1"/>
            <a:r>
              <a:rPr lang="en-US" dirty="0"/>
              <a:t>Perform inventory of your organization’s IT infrastructure</a:t>
            </a:r>
          </a:p>
          <a:p>
            <a:pPr lvl="1"/>
            <a:r>
              <a:rPr lang="en-US" dirty="0"/>
              <a:t>Generate a report or proposal based on the Windows Server 2016 Readiness Assessment to plan server consolidation</a:t>
            </a:r>
          </a:p>
          <a:p>
            <a:r>
              <a:rPr lang="en-US" dirty="0"/>
              <a:t>Use Windows Server Migration Tools to:</a:t>
            </a:r>
          </a:p>
          <a:p>
            <a:pPr lvl="1"/>
            <a:r>
              <a:rPr lang="en-US" dirty="0"/>
              <a:t>Migrate server roles, features, operating system settings, data, and shares</a:t>
            </a:r>
          </a:p>
          <a:p>
            <a:endParaRPr lang="en-US" dirty="0"/>
          </a:p>
        </p:txBody>
      </p:sp>
    </p:spTree>
    <p:extLst>
      <p:ext uri="{BB962C8B-B14F-4D97-AF65-F5344CB8AC3E}">
        <p14:creationId xmlns:p14="http://schemas.microsoft.com/office/powerpoint/2010/main" val="33805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fcee3e08-98b7-4163-8730-28a9772402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server consolidation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Analyze if cohosting of multiple roles is supported</a:t>
            </a:r>
          </a:p>
          <a:p>
            <a:r>
              <a:rPr lang="en-US" dirty="0"/>
              <a:t>Deploy roles that are not supported for cohosting on additional servers</a:t>
            </a:r>
          </a:p>
          <a:p>
            <a:r>
              <a:rPr lang="en-US" dirty="0"/>
              <a:t>Determine if cohosting multiple roles affects server performance (it should not)</a:t>
            </a:r>
          </a:p>
          <a:p>
            <a:r>
              <a:rPr lang="en-US" dirty="0"/>
              <a:t>Analyze if cohosted roles are supported for high availability</a:t>
            </a:r>
          </a:p>
          <a:p>
            <a:pPr marL="0" indent="0">
              <a:buNone/>
            </a:pPr>
            <a:endParaRPr lang="en-US" dirty="0"/>
          </a:p>
        </p:txBody>
      </p:sp>
    </p:spTree>
    <p:extLst>
      <p:ext uri="{BB962C8B-B14F-4D97-AF65-F5344CB8AC3E}">
        <p14:creationId xmlns:p14="http://schemas.microsoft.com/office/powerpoint/2010/main" val="13337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62eaf1e-e7f9-46e5-80d9-4c8350728b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Migrating server roles and workloads</a:t>
            </a:r>
          </a:p>
        </p:txBody>
      </p:sp>
      <p:sp>
        <p:nvSpPr>
          <p:cNvPr id="3" name="Text Placeholder 2"/>
          <p:cNvSpPr>
            <a:spLocks noGrp="1"/>
          </p:cNvSpPr>
          <p:nvPr>
            <p:ph type="body" idx="1"/>
          </p:nvPr>
        </p:nvSpPr>
        <p:spPr/>
        <p:txBody>
          <a:bodyPr/>
          <a:lstStyle/>
          <a:p>
            <a:r>
              <a:rPr lang="en-US" dirty="0"/>
              <a:t>Migrating server roles within a domain
Migrating server roles across domains or forests</a:t>
            </a:r>
          </a:p>
        </p:txBody>
      </p:sp>
    </p:spTree>
    <p:extLst>
      <p:ext uri="{BB962C8B-B14F-4D97-AF65-F5344CB8AC3E}">
        <p14:creationId xmlns:p14="http://schemas.microsoft.com/office/powerpoint/2010/main" val="3345024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f08af7c-9cee-4132-8fe8-2ca7ee81b1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server roles within a domain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roles that you can migrate from supported earlier editions of Windows Server to Windows Server 2016 include:</a:t>
            </a:r>
          </a:p>
          <a:p>
            <a:r>
              <a:rPr lang="en-US" sz="2400" dirty="0"/>
              <a:t>AD FS Role Services</a:t>
            </a:r>
          </a:p>
          <a:p>
            <a:r>
              <a:rPr lang="en-US" sz="2400" dirty="0"/>
              <a:t>Hyper-V</a:t>
            </a:r>
          </a:p>
          <a:p>
            <a:r>
              <a:rPr lang="en-US" sz="2400" dirty="0"/>
              <a:t>DHCP</a:t>
            </a:r>
          </a:p>
          <a:p>
            <a:r>
              <a:rPr lang="en-US" sz="2400" dirty="0"/>
              <a:t>DNS</a:t>
            </a:r>
          </a:p>
          <a:p>
            <a:r>
              <a:rPr lang="en-US" sz="2400" dirty="0"/>
              <a:t>Network Policy Server</a:t>
            </a:r>
          </a:p>
          <a:p>
            <a:r>
              <a:rPr lang="en-US" sz="2400" dirty="0"/>
              <a:t>Print and Document Services</a:t>
            </a:r>
          </a:p>
          <a:p>
            <a:r>
              <a:rPr lang="en-US" sz="2400" dirty="0"/>
              <a:t>Remote Access</a:t>
            </a:r>
          </a:p>
          <a:p>
            <a:r>
              <a:rPr lang="en-US" sz="2400" dirty="0"/>
              <a:t>WSUS</a:t>
            </a:r>
          </a:p>
          <a:p>
            <a:endParaRPr lang="en-US" dirty="0"/>
          </a:p>
        </p:txBody>
      </p:sp>
    </p:spTree>
    <p:extLst>
      <p:ext uri="{BB962C8B-B14F-4D97-AF65-F5344CB8AC3E}">
        <p14:creationId xmlns:p14="http://schemas.microsoft.com/office/powerpoint/2010/main" val="123484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7d324f1-19c6-4e5f-ae5e-a900cb36cd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server roles across domains or forests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migrating serves across domains:</a:t>
            </a:r>
          </a:p>
          <a:p>
            <a:r>
              <a:rPr lang="en-US" sz="2400" dirty="0"/>
              <a:t>Create a new Windows Server 2016 AD DS forest</a:t>
            </a:r>
          </a:p>
          <a:p>
            <a:r>
              <a:rPr lang="en-US" sz="2400" dirty="0"/>
              <a:t>Deploy applications on new servers</a:t>
            </a:r>
          </a:p>
          <a:p>
            <a:r>
              <a:rPr lang="en-US" sz="2400" dirty="0"/>
              <a:t>Establish AD DS trust between the current and the new </a:t>
            </a:r>
            <a:br>
              <a:rPr lang="en-US" sz="2400" dirty="0"/>
            </a:br>
            <a:r>
              <a:rPr lang="en-US" sz="2400" dirty="0"/>
              <a:t>AD DS forests</a:t>
            </a:r>
          </a:p>
          <a:p>
            <a:r>
              <a:rPr lang="en-US" sz="2400" dirty="0"/>
              <a:t>Migrate AD DS objects</a:t>
            </a:r>
          </a:p>
          <a:p>
            <a:r>
              <a:rPr lang="en-US" sz="2400" dirty="0"/>
              <a:t>Migrate application data and settings </a:t>
            </a:r>
          </a:p>
          <a:p>
            <a:r>
              <a:rPr lang="en-US" sz="2400" dirty="0"/>
              <a:t>Decommission and remove the old AD DS environment</a:t>
            </a:r>
          </a:p>
          <a:p>
            <a:endParaRPr lang="en-US" dirty="0"/>
          </a:p>
        </p:txBody>
      </p:sp>
    </p:spTree>
    <p:extLst>
      <p:ext uri="{BB962C8B-B14F-4D97-AF65-F5344CB8AC3E}">
        <p14:creationId xmlns:p14="http://schemas.microsoft.com/office/powerpoint/2010/main" val="2513633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40d8256-9d92-4022-9a9b-1c0ae988e9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Windows Server activation models</a:t>
            </a:r>
          </a:p>
        </p:txBody>
      </p:sp>
      <p:sp>
        <p:nvSpPr>
          <p:cNvPr id="3" name="Text Placeholder 2"/>
          <p:cNvSpPr>
            <a:spLocks noGrp="1"/>
          </p:cNvSpPr>
          <p:nvPr>
            <p:ph type="body" idx="1"/>
          </p:nvPr>
        </p:nvSpPr>
        <p:spPr/>
        <p:txBody>
          <a:bodyPr/>
          <a:lstStyle/>
          <a:p>
            <a:r>
              <a:rPr lang="en-US" dirty="0"/>
              <a:t>Windows Server 2016 licensing and activation
Discussion: Planning volume activation</a:t>
            </a:r>
          </a:p>
        </p:txBody>
      </p:sp>
    </p:spTree>
    <p:extLst>
      <p:ext uri="{BB962C8B-B14F-4D97-AF65-F5344CB8AC3E}">
        <p14:creationId xmlns:p14="http://schemas.microsoft.com/office/powerpoint/2010/main" val="419517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e996d867-ab87-4def-8a66-c6b4670e39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licensing and activation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Organizations can choose between two activation strategies: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098780"/>
              </p:ext>
            </p:extLst>
          </p:nvPr>
        </p:nvGraphicFramePr>
        <p:xfrm>
          <a:off x="458788" y="2166730"/>
          <a:ext cx="8119156" cy="2103120"/>
        </p:xfrm>
        <a:graphic>
          <a:graphicData uri="http://schemas.openxmlformats.org/drawingml/2006/table">
            <a:tbl>
              <a:tblPr firstRow="1" bandRow="1">
                <a:tableStyleId>{5940675A-B579-460E-94D1-54222C63F5DA}</a:tableStyleId>
              </a:tblPr>
              <a:tblGrid>
                <a:gridCol w="3119299">
                  <a:extLst>
                    <a:ext uri="{9D8B030D-6E8A-4147-A177-3AD203B41FA5}">
                      <a16:colId xmlns:a16="http://schemas.microsoft.com/office/drawing/2014/main" val="20000"/>
                    </a:ext>
                  </a:extLst>
                </a:gridCol>
                <a:gridCol w="4999857">
                  <a:extLst>
                    <a:ext uri="{9D8B030D-6E8A-4147-A177-3AD203B41FA5}">
                      <a16:colId xmlns:a16="http://schemas.microsoft.com/office/drawing/2014/main" val="20001"/>
                    </a:ext>
                  </a:extLst>
                </a:gridCol>
              </a:tblGrid>
              <a:tr h="363330">
                <a:tc>
                  <a:txBody>
                    <a:bodyPr/>
                    <a:lstStyle/>
                    <a:p>
                      <a:r>
                        <a:rPr lang="en-US" sz="2400" b="1" dirty="0">
                          <a:latin typeface="Segoe UI" panose="020B0502040204020203" pitchFamily="34" charset="0"/>
                          <a:cs typeface="Segoe UI" panose="020B0502040204020203" pitchFamily="34" charset="0"/>
                        </a:rPr>
                        <a:t>Activation strategy</a:t>
                      </a:r>
                      <a:endPar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b="1" dirty="0">
                          <a:latin typeface="Segoe UI" panose="020B0502040204020203" pitchFamily="34" charset="0"/>
                          <a:cs typeface="Segoe UI" panose="020B0502040204020203" pitchFamily="34" charset="0"/>
                        </a:rPr>
                        <a:t>When</a:t>
                      </a:r>
                      <a:r>
                        <a:rPr lang="en-US" sz="2400" b="1" baseline="0" dirty="0">
                          <a:latin typeface="Segoe UI" panose="020B0502040204020203" pitchFamily="34" charset="0"/>
                          <a:cs typeface="Segoe UI" panose="020B0502040204020203" pitchFamily="34" charset="0"/>
                        </a:rPr>
                        <a:t> used</a:t>
                      </a:r>
                      <a:endPar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400" dirty="0">
                          <a:latin typeface="Segoe UI" panose="020B0502040204020203" pitchFamily="34" charset="0"/>
                          <a:cs typeface="Segoe UI" panose="020B0502040204020203" pitchFamily="34" charset="0"/>
                        </a:rPr>
                        <a:t>Manual</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Suitable</a:t>
                      </a:r>
                      <a:r>
                        <a:rPr lang="en-US" sz="2400" baseline="0" dirty="0">
                          <a:latin typeface="Segoe UI" panose="020B0502040204020203" pitchFamily="34" charset="0"/>
                          <a:cs typeface="Segoe UI" panose="020B0502040204020203" pitchFamily="34" charset="0"/>
                        </a:rPr>
                        <a:t> when deploying small number of servers</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400" dirty="0">
                          <a:latin typeface="Segoe UI" panose="020B0502040204020203" pitchFamily="34" charset="0"/>
                          <a:cs typeface="Segoe UI" panose="020B0502040204020203" pitchFamily="34" charset="0"/>
                        </a:rPr>
                        <a:t>Automatic</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Suitable when deploying larger number of servers</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84738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d3e050b-68a7-4ac5-837d-df21a47b7b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Installing and configuring Server Core</a:t>
            </a:r>
          </a:p>
        </p:txBody>
      </p:sp>
      <p:sp>
        <p:nvSpPr>
          <p:cNvPr id="3" name="Text Placeholder 2"/>
          <p:cNvSpPr>
            <a:spLocks noGrp="1"/>
          </p:cNvSpPr>
          <p:nvPr>
            <p:ph type="body" idx="1"/>
          </p:nvPr>
        </p:nvSpPr>
        <p:spPr/>
        <p:txBody>
          <a:bodyPr/>
          <a:lstStyle/>
          <a:p>
            <a:r>
              <a:rPr lang="en-US" dirty="0"/>
              <a:t>Exercise 1: Installing Server Core
Exercise 2: Completing post-installation tasks on Windows Server 2016 Core
Exercise 3: Performing remote management</a:t>
            </a:r>
          </a:p>
        </p:txBody>
      </p:sp>
      <p:sp>
        <p:nvSpPr>
          <p:cNvPr id="4" name="TextBox 3"/>
          <p:cNvSpPr txBox="1"/>
          <p:nvPr/>
        </p:nvSpPr>
        <p:spPr>
          <a:xfrm>
            <a:off x="458788" y="34290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6830909" cy="2246769"/>
          </a:xfrm>
          <a:prstGeom prst="rect">
            <a:avLst/>
          </a:prstGeom>
          <a:noFill/>
        </p:spPr>
        <p:txBody>
          <a:bodyPr vert="horz" wrap="none" rtlCol="0">
            <a:spAutoFit/>
          </a:bodyPr>
          <a:lstStyle/>
          <a:p>
            <a:r>
              <a:rPr lang="en-US" sz="2800" b="0" i="0" u="none" strike="noStrike" baseline="0" dirty="0">
                <a:latin typeface="Segoe UI"/>
              </a:rPr>
              <a:t>Virtual machines: </a:t>
            </a:r>
            <a:r>
              <a:rPr lang="en-US" sz="2800" b="1" i="0" u="none" strike="noStrike" baseline="0" dirty="0">
                <a:latin typeface="Segoe UI"/>
              </a:rPr>
              <a:t>20740C-LON-DC1</a:t>
            </a:r>
            <a:endParaRPr lang="en-US" sz="2800" b="0" i="0" u="none" strike="noStrike" baseline="0" dirty="0">
              <a:latin typeface="Segoe UI"/>
            </a:endParaRPr>
          </a:p>
          <a:p>
            <a:r>
              <a:rPr lang="en-US" sz="2800" dirty="0">
                <a:latin typeface="Segoe UI"/>
              </a:rPr>
              <a:t>			</a:t>
            </a:r>
            <a:r>
              <a:rPr lang="en-US" sz="2800" b="1" i="0" u="none" strike="noStrike" baseline="0" dirty="0">
                <a:latin typeface="Segoe UI"/>
              </a:rPr>
              <a:t>20740C-LON-SVR6</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315149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3301c7c2-4462-4209-a167-cdd319118b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Introducing Windows Server 2016</a:t>
            </a:r>
          </a:p>
        </p:txBody>
      </p:sp>
      <p:sp>
        <p:nvSpPr>
          <p:cNvPr id="3" name="Text Placeholder 2"/>
          <p:cNvSpPr>
            <a:spLocks noGrp="1"/>
          </p:cNvSpPr>
          <p:nvPr>
            <p:ph type="body" idx="1"/>
          </p:nvPr>
        </p:nvSpPr>
        <p:spPr/>
        <p:txBody>
          <a:bodyPr/>
          <a:lstStyle/>
          <a:p>
            <a:r>
              <a:rPr lang="en-US" dirty="0"/>
              <a:t>Selecting a suitable Windows Server 2016 edition
Hardware requirements
Overview of installation options
Managing servers remotely
Using Windows PowerShell 5.0 to manage servers
What’s new since Windows Server 2008 was released?
Windows Server Servicing Channels</a:t>
            </a:r>
          </a:p>
        </p:txBody>
      </p:sp>
    </p:spTree>
    <p:extLst>
      <p:ext uri="{BB962C8B-B14F-4D97-AF65-F5344CB8AC3E}">
        <p14:creationId xmlns:p14="http://schemas.microsoft.com/office/powerpoint/2010/main" val="944912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Tools
Common Issues and Troubleshooting Tips</a:t>
            </a:r>
          </a:p>
        </p:txBody>
      </p:sp>
    </p:spTree>
    <p:extLst>
      <p:ext uri="{BB962C8B-B14F-4D97-AF65-F5344CB8AC3E}">
        <p14:creationId xmlns:p14="http://schemas.microsoft.com/office/powerpoint/2010/main" val="316579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33b578a-b957-4eff-b9f3-b1b50e82c87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Selecting a suitable Windows Server 2016 edition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Server 2016 Essentials</a:t>
            </a:r>
          </a:p>
          <a:p>
            <a:r>
              <a:rPr lang="en-US" dirty="0"/>
              <a:t>Windows Server 2016 Standard</a:t>
            </a:r>
          </a:p>
          <a:p>
            <a:r>
              <a:rPr lang="en-US" dirty="0"/>
              <a:t>Windows Server 2016 Datacenter</a:t>
            </a:r>
          </a:p>
          <a:p>
            <a:r>
              <a:rPr lang="en-US" dirty="0"/>
              <a:t>Microsoft Hyper-V Server 2016</a:t>
            </a:r>
          </a:p>
          <a:p>
            <a:r>
              <a:rPr lang="en-US" dirty="0"/>
              <a:t>Windows Storage Server 2016 Workgroup</a:t>
            </a:r>
          </a:p>
          <a:p>
            <a:r>
              <a:rPr lang="en-US" dirty="0"/>
              <a:t>Windows Storage Server 2016 Standard</a:t>
            </a:r>
          </a:p>
          <a:p>
            <a:endParaRPr lang="en-US" dirty="0"/>
          </a:p>
        </p:txBody>
      </p:sp>
    </p:spTree>
    <p:extLst>
      <p:ext uri="{BB962C8B-B14F-4D97-AF65-F5344CB8AC3E}">
        <p14:creationId xmlns:p14="http://schemas.microsoft.com/office/powerpoint/2010/main" val="159077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91398880-b82f-4f2b-9e54-0c7211cd6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4" name="Content Placeholder 1"/>
          <p:cNvSpPr>
            <a:spLocks noGrp="1"/>
          </p:cNvSpPr>
          <p:nvPr/>
        </p:nvSpPr>
        <p:spPr bwMode="auto">
          <a:xfrm>
            <a:off x="458788" y="1021215"/>
            <a:ext cx="8119156" cy="15274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Windows Server 2016 has the following minimum hardware requirements for Server Core installation:</a:t>
            </a:r>
          </a:p>
          <a:p>
            <a:pPr marL="0" indent="0">
              <a:buNone/>
            </a:pPr>
            <a:endParaRPr lang="en-US" dirty="0"/>
          </a:p>
        </p:txBody>
      </p:sp>
      <p:pic>
        <p:nvPicPr>
          <p:cNvPr id="5" name="Picture 4"/>
          <p:cNvPicPr>
            <a:picLocks noChangeAspect="1"/>
          </p:cNvPicPr>
          <p:nvPr/>
        </p:nvPicPr>
        <p:blipFill>
          <a:blip r:embed="rId3"/>
          <a:stretch>
            <a:fillRect/>
          </a:stretch>
        </p:blipFill>
        <p:spPr>
          <a:xfrm>
            <a:off x="820753" y="2609025"/>
            <a:ext cx="7541406" cy="2962913"/>
          </a:xfrm>
          <a:prstGeom prst="rect">
            <a:avLst/>
          </a:prstGeom>
        </p:spPr>
      </p:pic>
    </p:spTree>
    <p:extLst>
      <p:ext uri="{BB962C8B-B14F-4D97-AF65-F5344CB8AC3E}">
        <p14:creationId xmlns:p14="http://schemas.microsoft.com/office/powerpoint/2010/main" val="183105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1ae1b20-1514-42dd-b436-39baf2d88d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installation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choose among the following installation options when deploying Windows Server 2016:</a:t>
            </a:r>
          </a:p>
          <a:p>
            <a:r>
              <a:rPr lang="en-GB" sz="2400" dirty="0"/>
              <a:t>Windows Server 2016 (Desktop Experience)—full server installation </a:t>
            </a:r>
          </a:p>
          <a:p>
            <a:r>
              <a:rPr lang="en-GB" sz="2400" dirty="0"/>
              <a:t>Windows Server 2016—Server Core installation</a:t>
            </a:r>
          </a:p>
          <a:p>
            <a:r>
              <a:rPr lang="en-US" sz="2400" dirty="0"/>
              <a:t>Windows and Hyper-V containers can run on a Desktop Experience or Server Core of Windows Server 2016, and provide further application isolation</a:t>
            </a:r>
          </a:p>
        </p:txBody>
      </p:sp>
    </p:spTree>
    <p:extLst>
      <p:ext uri="{BB962C8B-B14F-4D97-AF65-F5344CB8AC3E}">
        <p14:creationId xmlns:p14="http://schemas.microsoft.com/office/powerpoint/2010/main" val="151811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23e36ee-71d6-4b60-9ab9-62433dc90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servers remotely</a:t>
            </a:r>
          </a:p>
        </p:txBody>
      </p:sp>
      <p:sp>
        <p:nvSpPr>
          <p:cNvPr id="4" name="Content Placeholder 2"/>
          <p:cNvSpPr>
            <a:spLocks noGrp="1"/>
          </p:cNvSpPr>
          <p:nvPr/>
        </p:nvSpPr>
        <p:spPr bwMode="auto">
          <a:xfrm>
            <a:off x="458788" y="1021214"/>
            <a:ext cx="8119156" cy="5417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the following options to remotely manage a computer that is running Windows Server 2016:</a:t>
            </a:r>
          </a:p>
          <a:p>
            <a:pPr lvl="1"/>
            <a:r>
              <a:rPr lang="en-GB" dirty="0"/>
              <a:t>Remote Server Administration Tools (RSAT)</a:t>
            </a:r>
          </a:p>
          <a:p>
            <a:pPr lvl="2"/>
            <a:r>
              <a:rPr lang="en-GB" dirty="0"/>
              <a:t>Server Manager</a:t>
            </a:r>
          </a:p>
          <a:p>
            <a:pPr lvl="2"/>
            <a:r>
              <a:rPr lang="en-GB" dirty="0"/>
              <a:t>Management consoles for each role/feature</a:t>
            </a:r>
          </a:p>
          <a:p>
            <a:pPr lvl="1"/>
            <a:r>
              <a:rPr lang="en-GB" dirty="0"/>
              <a:t>Windows PowerShell remoting and PowerShell Direct</a:t>
            </a:r>
          </a:p>
          <a:p>
            <a:pPr lvl="1"/>
            <a:r>
              <a:rPr lang="en-GB" dirty="0"/>
              <a:t>Remote shell</a:t>
            </a:r>
          </a:p>
          <a:p>
            <a:pPr lvl="1"/>
            <a:r>
              <a:rPr lang="en-GB" dirty="0"/>
              <a:t>Remote Desktop</a:t>
            </a:r>
          </a:p>
          <a:p>
            <a:pPr lvl="1"/>
            <a:r>
              <a:rPr lang="en-GB" dirty="0"/>
              <a:t>Group Policy (not supported on Nano Server)</a:t>
            </a:r>
            <a:endParaRPr lang="en-GB" sz="2800" dirty="0"/>
          </a:p>
          <a:p>
            <a:r>
              <a:rPr lang="en-GB" dirty="0"/>
              <a:t>Firewall exceptions required for remote management</a:t>
            </a:r>
          </a:p>
          <a:p>
            <a:endParaRPr lang="en-US" dirty="0"/>
          </a:p>
        </p:txBody>
      </p:sp>
    </p:spTree>
    <p:extLst>
      <p:ext uri="{BB962C8B-B14F-4D97-AF65-F5344CB8AC3E}">
        <p14:creationId xmlns:p14="http://schemas.microsoft.com/office/powerpoint/2010/main" val="351850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8757513-d108-48bc-a00b-eb0c8759630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Using Windows PowerShell 5.0 to manage servers</a:t>
            </a:r>
          </a:p>
        </p:txBody>
      </p:sp>
      <p:sp>
        <p:nvSpPr>
          <p:cNvPr id="4" name="Content Placeholder 2"/>
          <p:cNvSpPr>
            <a:spLocks noGrp="1"/>
          </p:cNvSpPr>
          <p:nvPr/>
        </p:nvSpPr>
        <p:spPr bwMode="auto">
          <a:xfrm>
            <a:off x="458788" y="1021215"/>
            <a:ext cx="8119156" cy="1734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Windows PowerShell is a scripting language and command-line interface that is designed to assist you in performing day-to-day administrative tasks</a:t>
            </a:r>
            <a:endParaRPr lang="en-US" dirty="0"/>
          </a:p>
        </p:txBody>
      </p:sp>
      <p:pic>
        <p:nvPicPr>
          <p:cNvPr id="5" name="Picture 4" descr="Screenshot of a Windows PowerShell window with the commands used to enable the remote management of a Nano Server installation with the IP address 10.0.0.102. The commands shown are as follows: &#10;• Set-Item WSMan:\localhost\Client\TrustedHosts &quot;10.0.0.102&quot; &#10;• $ip = &quot;10.0.0.102&quot;&#10;• Enter-PSSession -ComputerName $ip -Credential $ip\Administrator &#10;"/>
          <p:cNvPicPr>
            <a:picLocks noChangeAspect="1"/>
          </p:cNvPicPr>
          <p:nvPr/>
        </p:nvPicPr>
        <p:blipFill>
          <a:blip r:embed="rId3"/>
          <a:stretch>
            <a:fillRect/>
          </a:stretch>
        </p:blipFill>
        <p:spPr>
          <a:xfrm>
            <a:off x="429624" y="3015554"/>
            <a:ext cx="8148320" cy="2546350"/>
          </a:xfrm>
          <a:prstGeom prst="rect">
            <a:avLst/>
          </a:prstGeom>
        </p:spPr>
      </p:pic>
    </p:spTree>
    <p:extLst>
      <p:ext uri="{BB962C8B-B14F-4D97-AF65-F5344CB8AC3E}">
        <p14:creationId xmlns:p14="http://schemas.microsoft.com/office/powerpoint/2010/main" val="98814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f583c60-dc6f-4617-8895-db8b3c5ee5b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6" cy="740664"/>
          </a:xfrm>
        </p:spPr>
        <p:txBody>
          <a:bodyPr/>
          <a:lstStyle/>
          <a:p>
            <a:r>
              <a:rPr lang="en-US" dirty="0"/>
              <a:t>What’s new since Windows Server 2008 was released?</a:t>
            </a:r>
          </a:p>
        </p:txBody>
      </p:sp>
      <p:sp>
        <p:nvSpPr>
          <p:cNvPr id="4" name="Content Placeholder 2"/>
          <p:cNvSpPr>
            <a:spLocks noGrp="1"/>
          </p:cNvSpPr>
          <p:nvPr/>
        </p:nvSpPr>
        <p:spPr bwMode="auto">
          <a:xfrm>
            <a:off x="458788" y="992188"/>
            <a:ext cx="8170862" cy="104616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pPr marL="0" indent="0">
              <a:buNone/>
            </a:pPr>
            <a:r>
              <a:rPr lang="en-GB" dirty="0"/>
              <a:t>New features and improvements introduced in Windows Server 2012 or Windows Server 2012 R2:</a:t>
            </a:r>
          </a:p>
        </p:txBody>
      </p:sp>
      <p:sp>
        <p:nvSpPr>
          <p:cNvPr id="5" name="Content Placeholder 7"/>
          <p:cNvSpPr>
            <a:spLocks noGrp="1"/>
          </p:cNvSpPr>
          <p:nvPr/>
        </p:nvSpPr>
        <p:spPr bwMode="auto">
          <a:xfrm>
            <a:off x="4410075" y="2128838"/>
            <a:ext cx="3800475" cy="31861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r>
              <a:rPr lang="en-US" sz="2400" dirty="0"/>
              <a:t>Storage Spaces</a:t>
            </a:r>
          </a:p>
          <a:p>
            <a:r>
              <a:rPr lang="en-US" sz="2400" dirty="0"/>
              <a:t>Storage tiers</a:t>
            </a:r>
          </a:p>
          <a:p>
            <a:r>
              <a:rPr lang="en-US" sz="2400" dirty="0"/>
              <a:t>Better domain controller virtualization</a:t>
            </a:r>
          </a:p>
          <a:p>
            <a:r>
              <a:rPr lang="en-US" sz="2400" dirty="0"/>
              <a:t>Cloning virtual domain controllers</a:t>
            </a:r>
          </a:p>
          <a:p>
            <a:endParaRPr lang="en-US" sz="2400" dirty="0"/>
          </a:p>
        </p:txBody>
      </p:sp>
      <p:sp>
        <p:nvSpPr>
          <p:cNvPr id="6" name="Rectangle 5"/>
          <p:cNvSpPr/>
          <p:nvPr/>
        </p:nvSpPr>
        <p:spPr>
          <a:xfrm>
            <a:off x="438150" y="2126328"/>
            <a:ext cx="3886200" cy="224676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600"/>
              </a:spcBef>
              <a:buClr>
                <a:srgbClr val="0070C0"/>
              </a:buClr>
              <a:buSzPct val="90000"/>
              <a:buFont typeface="Arial" pitchFamily="34" charset="0"/>
              <a:buChar char="•"/>
            </a:pPr>
            <a:r>
              <a:rPr lang="en-GB" sz="2400" b="0" kern="0" dirty="0">
                <a:solidFill>
                  <a:srgbClr val="000000"/>
                </a:solidFill>
                <a:latin typeface="Segoe UI" pitchFamily="34" charset="0"/>
                <a:cs typeface="Segoe UI" pitchFamily="34" charset="0"/>
              </a:rPr>
              <a:t>Work Folders</a:t>
            </a:r>
          </a:p>
          <a:p>
            <a:pPr marL="174625" lvl="0" indent="-174625">
              <a:spcBef>
                <a:spcPts val="600"/>
              </a:spcBef>
              <a:buClr>
                <a:srgbClr val="0070C0"/>
              </a:buClr>
              <a:buSzPct val="90000"/>
              <a:buFont typeface="Arial" pitchFamily="34" charset="0"/>
              <a:buChar char="•"/>
            </a:pPr>
            <a:r>
              <a:rPr lang="en-GB" sz="2400" b="0" kern="0" dirty="0">
                <a:solidFill>
                  <a:srgbClr val="000000"/>
                </a:solidFill>
                <a:latin typeface="Segoe UI" pitchFamily="34" charset="0"/>
                <a:cs typeface="Segoe UI" pitchFamily="34" charset="0"/>
              </a:rPr>
              <a:t>DHCP failover</a:t>
            </a:r>
          </a:p>
          <a:p>
            <a:pPr marL="174625" lvl="0" indent="-174625">
              <a:spcBef>
                <a:spcPts val="600"/>
              </a:spcBef>
              <a:buClr>
                <a:srgbClr val="0070C0"/>
              </a:buClr>
              <a:buSzPct val="90000"/>
              <a:buFont typeface="Arial" pitchFamily="34" charset="0"/>
              <a:buChar char="•"/>
            </a:pPr>
            <a:r>
              <a:rPr lang="en-GB" sz="2400" b="0" kern="0" dirty="0">
                <a:solidFill>
                  <a:srgbClr val="000000"/>
                </a:solidFill>
                <a:latin typeface="Segoe UI" pitchFamily="34" charset="0"/>
                <a:cs typeface="Segoe UI" pitchFamily="34" charset="0"/>
              </a:rPr>
              <a:t>IPAM </a:t>
            </a:r>
          </a:p>
          <a:p>
            <a:pPr marL="174625" lvl="0" indent="-174625">
              <a:spcBef>
                <a:spcPts val="600"/>
              </a:spcBef>
              <a:buClr>
                <a:srgbClr val="0070C0"/>
              </a:buClr>
              <a:buSzPct val="90000"/>
              <a:buFont typeface="Arial" pitchFamily="34" charset="0"/>
              <a:buChar char="•"/>
            </a:pPr>
            <a:r>
              <a:rPr lang="en-GB" sz="2400" b="0" kern="0" dirty="0">
                <a:solidFill>
                  <a:srgbClr val="000000"/>
                </a:solidFill>
                <a:latin typeface="Segoe UI" pitchFamily="34" charset="0"/>
                <a:cs typeface="Segoe UI" pitchFamily="34" charset="0"/>
              </a:rPr>
              <a:t>Dynamic Access Control</a:t>
            </a:r>
          </a:p>
          <a:p>
            <a:pPr marL="174625" lvl="0" indent="-174625">
              <a:spcBef>
                <a:spcPts val="600"/>
              </a:spcBef>
              <a:buClr>
                <a:srgbClr val="0070C0"/>
              </a:buClr>
              <a:buSzPct val="90000"/>
              <a:buFont typeface="Arial" pitchFamily="34" charset="0"/>
              <a:buChar char="•"/>
            </a:pPr>
            <a:r>
              <a:rPr lang="en-US" sz="2400" b="0" kern="0" dirty="0">
                <a:solidFill>
                  <a:srgbClr val="000000"/>
                </a:solidFill>
                <a:latin typeface="Segoe UI" pitchFamily="34" charset="0"/>
                <a:cs typeface="Segoe UI" pitchFamily="34" charset="0"/>
              </a:rPr>
              <a:t>Data deduplication</a:t>
            </a:r>
          </a:p>
        </p:txBody>
      </p:sp>
    </p:spTree>
    <p:extLst>
      <p:ext uri="{BB962C8B-B14F-4D97-AF65-F5344CB8AC3E}">
        <p14:creationId xmlns:p14="http://schemas.microsoft.com/office/powerpoint/2010/main" val="152693339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3872</Words>
  <Application>Microsoft Office PowerPoint</Application>
  <PresentationFormat>On-screen Show (4:3)</PresentationFormat>
  <Paragraphs>391</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Symbol</vt:lpstr>
      <vt:lpstr>Arial</vt:lpstr>
      <vt:lpstr>Verdana</vt:lpstr>
      <vt:lpstr>Wingdings</vt:lpstr>
      <vt:lpstr>Segoe UI</vt:lpstr>
      <vt:lpstr>Calibri</vt:lpstr>
      <vt:lpstr>NG_MOC_Core_ModuleNew2</vt:lpstr>
      <vt:lpstr>Module 1</vt:lpstr>
      <vt:lpstr>Module Overview</vt:lpstr>
      <vt:lpstr>Lesson 1: Introducing Windows Server 2016</vt:lpstr>
      <vt:lpstr>Selecting a suitable Windows Server 2016 edition</vt:lpstr>
      <vt:lpstr>Hardware requirements</vt:lpstr>
      <vt:lpstr>Overview of installation options</vt:lpstr>
      <vt:lpstr>Managing servers remotely</vt:lpstr>
      <vt:lpstr>Using Windows PowerShell 5.0 to manage servers</vt:lpstr>
      <vt:lpstr>What’s new since Windows Server 2008 was released?</vt:lpstr>
      <vt:lpstr>What’s new since Windows Server 2012 was released?</vt:lpstr>
      <vt:lpstr>Windows Server Servicing Channels</vt:lpstr>
      <vt:lpstr>Lesson 2: Preparing and installing Server Core</vt:lpstr>
      <vt:lpstr>Planning for Server Core</vt:lpstr>
      <vt:lpstr>Installing Server Core and Server with Desktop Experience</vt:lpstr>
      <vt:lpstr>Post-installation configuration settings</vt:lpstr>
      <vt:lpstr>Sconfig.cmd interface screen</vt:lpstr>
      <vt:lpstr>Discussion: selecting a suitable Windows Server edition and installation type</vt:lpstr>
      <vt:lpstr>Lesson 3: Preparing for upgrades and migrations</vt:lpstr>
      <vt:lpstr>In-place upgrades vs. server migration</vt:lpstr>
      <vt:lpstr>In-place upgrade scenarios</vt:lpstr>
      <vt:lpstr>Benefits of migrating to Windows Server 2016</vt:lpstr>
      <vt:lpstr>Using solution accelerators</vt:lpstr>
      <vt:lpstr>Recommendations for server consolidation</vt:lpstr>
      <vt:lpstr>Lesson 4: Migrating server roles and workloads</vt:lpstr>
      <vt:lpstr>Migrating server roles within a domain</vt:lpstr>
      <vt:lpstr>Migrating server roles across domains or forests</vt:lpstr>
      <vt:lpstr>Lesson 5: Windows Server activation models</vt:lpstr>
      <vt:lpstr>Windows Server 2016 licensing and activation</vt:lpstr>
      <vt:lpstr>Lab: Installing and configuring Server Core</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2017-12-18T17:48:33Z</dcterms:created>
  <dcterms:modified xsi:type="dcterms:W3CDTF">2022-09-01T09:50:09Z</dcterms:modified>
</cp:coreProperties>
</file>