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8.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9.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10.xml" ContentType="application/vnd.openxmlformats-officedocument.theme+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11.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2.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theme/theme13.xml" ContentType="application/vnd.openxmlformats-officedocument.theme+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theme/theme14.xml" ContentType="application/vnd.openxmlformats-officedocument.theme+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theme/theme15.xml" ContentType="application/vnd.openxmlformats-officedocument.theme+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theme/theme16.xml" ContentType="application/vnd.openxmlformats-officedocument.theme+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theme/theme17.xml" ContentType="application/vnd.openxmlformats-officedocument.theme+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theme/theme18.xml" ContentType="application/vnd.openxmlformats-officedocument.theme+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theme/theme19.xml" ContentType="application/vnd.openxmlformats-officedocument.theme+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theme/theme20.xml" ContentType="application/vnd.openxmlformats-officedocument.theme+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theme/theme21.xml" ContentType="application/vnd.openxmlformats-officedocument.theme+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theme/theme22.xml" ContentType="application/vnd.openxmlformats-officedocument.theme+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theme/theme23.xml" ContentType="application/vnd.openxmlformats-officedocument.theme+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theme/theme24.xml" ContentType="application/vnd.openxmlformats-officedocument.theme+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theme/theme25.xml" ContentType="application/vnd.openxmlformats-officedocument.theme+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theme/theme26.xml" ContentType="application/vnd.openxmlformats-officedocument.theme+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theme/theme27.xml" ContentType="application/vnd.openxmlformats-officedocument.theme+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theme/theme28.xml" ContentType="application/vnd.openxmlformats-officedocument.theme+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theme/theme29.xml" ContentType="application/vnd.openxmlformats-officedocument.theme+xml"/>
  <Override PartName="/ppt/theme/theme3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Lst>
  <p:notesMasterIdLst>
    <p:notesMasterId r:id="rId44"/>
  </p:notesMasterIdLst>
  <p:sldIdLst>
    <p:sldId id="256" r:id="rId30"/>
    <p:sldId id="257" r:id="rId31"/>
    <p:sldId id="265" r:id="rId32"/>
    <p:sldId id="266" r:id="rId33"/>
    <p:sldId id="267" r:id="rId34"/>
    <p:sldId id="268" r:id="rId35"/>
    <p:sldId id="270" r:id="rId36"/>
    <p:sldId id="271" r:id="rId37"/>
    <p:sldId id="272" r:id="rId38"/>
    <p:sldId id="273" r:id="rId39"/>
    <p:sldId id="275" r:id="rId40"/>
    <p:sldId id="276" r:id="rId41"/>
    <p:sldId id="277" r:id="rId42"/>
    <p:sldId id="280" r:id="rId43"/>
  </p:sldIdLst>
  <p:sldSz cx="9144000" cy="6858000" type="screen4x3"/>
  <p:notesSz cx="6858000" cy="9144000"/>
  <p:embeddedFontLst>
    <p:embeddedFont>
      <p:font typeface="Segoe UI" panose="020B0502040204020203" pitchFamily="34" charset="0"/>
      <p:regular r:id="rId45"/>
      <p:bold r:id="rId46"/>
      <p:italic r:id="rId47"/>
      <p:boldItalic r:id="rId48"/>
    </p:embeddedFont>
    <p:embeddedFont>
      <p:font typeface="Verdana" panose="020B0604030504040204" pitchFamily="34" charset="0"/>
      <p:regular r:id="rId49"/>
      <p:bold r:id="rId50"/>
      <p:italic r:id="rId51"/>
      <p:boldItalic r:id="rId52"/>
    </p:embeddedFont>
    <p:embeddedFont>
      <p:font typeface="Calibri" panose="020F0502020204030204" pitchFamily="34" charset="0"/>
      <p:regular r:id="rId53"/>
      <p:bold r:id="rId54"/>
      <p:italic r:id="rId55"/>
      <p:boldItalic r:id="rId5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8307" autoAdjust="0"/>
    <p:restoredTop sz="96433" autoAdjust="0"/>
  </p:normalViewPr>
  <p:slideViewPr>
    <p:cSldViewPr snapToGrid="0">
      <p:cViewPr varScale="1">
        <p:scale>
          <a:sx n="92" d="100"/>
          <a:sy n="92" d="100"/>
        </p:scale>
        <p:origin x="1908" y="90"/>
      </p:cViewPr>
      <p:guideLst/>
    </p:cSldViewPr>
  </p:slideViewPr>
  <p:notesTextViewPr>
    <p:cViewPr>
      <p:scale>
        <a:sx n="1" d="1"/>
        <a:sy n="1" d="1"/>
      </p:scale>
      <p:origin x="0" y="0"/>
    </p:cViewPr>
  </p:notesTextViewPr>
  <p:notesViewPr>
    <p:cSldViewPr snapToGrid="0">
      <p:cViewPr varScale="1">
        <p:scale>
          <a:sx n="87" d="100"/>
          <a:sy n="87" d="100"/>
        </p:scale>
        <p:origin x="168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10.xml"/><Relationship Id="rId21" Type="http://schemas.openxmlformats.org/officeDocument/2006/relationships/slideMaster" Target="slideMasters/slideMaster21.xml"/><Relationship Id="rId34" Type="http://schemas.openxmlformats.org/officeDocument/2006/relationships/slide" Target="slides/slide5.xml"/><Relationship Id="rId42" Type="http://schemas.openxmlformats.org/officeDocument/2006/relationships/slide" Target="slides/slide13.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4.xml"/><Relationship Id="rId38" Type="http://schemas.openxmlformats.org/officeDocument/2006/relationships/slide" Target="slides/slide9.xml"/><Relationship Id="rId46" Type="http://schemas.openxmlformats.org/officeDocument/2006/relationships/font" Target="fonts/font2.fntdata"/><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Master" Target="slideMasters/slideMaster29.xml"/><Relationship Id="rId41" Type="http://schemas.openxmlformats.org/officeDocument/2006/relationships/slide" Target="slides/slide12.xml"/><Relationship Id="rId54"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3.xml"/><Relationship Id="rId37" Type="http://schemas.openxmlformats.org/officeDocument/2006/relationships/slide" Target="slides/slide8.xml"/><Relationship Id="rId40" Type="http://schemas.openxmlformats.org/officeDocument/2006/relationships/slide" Target="slides/slide11.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7.xml"/><Relationship Id="rId49" Type="http://schemas.openxmlformats.org/officeDocument/2006/relationships/font" Target="fonts/font5.fntdata"/><Relationship Id="rId57"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2.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 Target="slides/slide1.xml"/><Relationship Id="rId35" Type="http://schemas.openxmlformats.org/officeDocument/2006/relationships/slide" Target="slides/slide6.xml"/><Relationship Id="rId43" Type="http://schemas.openxmlformats.org/officeDocument/2006/relationships/slide" Target="slides/slide14.xml"/><Relationship Id="rId48" Type="http://schemas.openxmlformats.org/officeDocument/2006/relationships/font" Target="fonts/font4.fntdata"/><Relationship Id="rId56" Type="http://schemas.openxmlformats.org/officeDocument/2006/relationships/font" Target="fonts/font12.fntdata"/><Relationship Id="rId8" Type="http://schemas.openxmlformats.org/officeDocument/2006/relationships/slideMaster" Target="slideMasters/slideMaster8.xml"/><Relationship Id="rId51" Type="http://schemas.openxmlformats.org/officeDocument/2006/relationships/font" Target="fonts/font7.fntdata"/><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96F376-F99D-4E5C-8425-ED11C3748C59}" type="datetimeFigureOut">
              <a:rPr lang="en-US" smtClean="0"/>
              <a:t>8/10/2020</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9F0E8F-FCA4-4F33-B3C4-D9AE05D5097D}" type="slidenum">
              <a:rPr lang="en-US" smtClean="0"/>
              <a:t>‹#›</a:t>
            </a:fld>
            <a:endParaRPr lang="en-US"/>
          </a:p>
        </p:txBody>
      </p:sp>
    </p:spTree>
    <p:extLst>
      <p:ext uri="{BB962C8B-B14F-4D97-AF65-F5344CB8AC3E}">
        <p14:creationId xmlns:p14="http://schemas.microsoft.com/office/powerpoint/2010/main" val="4002761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60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60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Monitor Active Directory Domain Services (AD DS).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Manage the Active Directory database.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Understand backup and recovery options for AD DS and other identity and access solutions.</a:t>
            </a: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To teach this module, you need the Microsoft PowerPoint file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20742B_13.pptx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Preparation tasks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of the materials for this module.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C89F0E8F-FCA4-4F33-B3C4-D9AE05D5097D}"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13: Monitoring, managing, and recovering AD DS</a:t>
            </a:r>
          </a:p>
        </p:txBody>
      </p:sp>
    </p:spTree>
    <p:extLst>
      <p:ext uri="{BB962C8B-B14F-4D97-AF65-F5344CB8AC3E}">
        <p14:creationId xmlns:p14="http://schemas.microsoft.com/office/powerpoint/2010/main" val="2524426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Introduce </a:t>
            </a:r>
            <a:r>
              <a:rPr lang="en-US" sz="1000" b="1">
                <a:effectLst/>
                <a:latin typeface="Arial" panose="020B0604020202020204" pitchFamily="34" charset="0"/>
                <a:ea typeface="Calibri" panose="020F0502020204030204" pitchFamily="34" charset="0"/>
                <a:cs typeface="Times New Roman" panose="02020603050405020304" pitchFamily="18" charset="0"/>
              </a:rPr>
              <a:t>Active Directory Recycle Bin</a:t>
            </a:r>
            <a:r>
              <a:rPr lang="en-US" sz="1000">
                <a:effectLst/>
                <a:latin typeface="Arial" panose="020B0604020202020204" pitchFamily="34" charset="0"/>
                <a:ea typeface="Calibri" panose="020F0502020204030204" pitchFamily="34" charset="0"/>
                <a:cs typeface="Segoe UI" panose="020B0502040204020203" pitchFamily="34" charset="0"/>
              </a:rPr>
              <a:t>. Compare its functionality by reanimating a tombstoned object from Active Directory backup. Introduce the new graphical interface that Active Directory Administrative Center provides.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89F0E8F-FCA4-4F33-B3C4-D9AE05D5097D}"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13: Monitoring, managing, and recovering AD DS</a:t>
            </a:r>
          </a:p>
        </p:txBody>
      </p:sp>
    </p:spTree>
    <p:extLst>
      <p:ext uri="{BB962C8B-B14F-4D97-AF65-F5344CB8AC3E}">
        <p14:creationId xmlns:p14="http://schemas.microsoft.com/office/powerpoint/2010/main" val="2278541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Describe each of the backup and recovery tools listed on the slide. </a:t>
            </a:r>
          </a:p>
        </p:txBody>
      </p:sp>
      <p:sp>
        <p:nvSpPr>
          <p:cNvPr id="4" name="Slide Number Placeholder 3"/>
          <p:cNvSpPr>
            <a:spLocks noGrp="1"/>
          </p:cNvSpPr>
          <p:nvPr>
            <p:ph type="sldNum" sz="quarter" idx="10"/>
          </p:nvPr>
        </p:nvSpPr>
        <p:spPr/>
        <p:txBody>
          <a:bodyPr/>
          <a:lstStyle/>
          <a:p>
            <a:fld id="{C89F0E8F-FCA4-4F33-B3C4-D9AE05D5097D}"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13: Monitoring, managing, and recovering AD DS</a:t>
            </a:r>
          </a:p>
        </p:txBody>
      </p:sp>
    </p:spTree>
    <p:extLst>
      <p:ext uri="{BB962C8B-B14F-4D97-AF65-F5344CB8AC3E}">
        <p14:creationId xmlns:p14="http://schemas.microsoft.com/office/powerpoint/2010/main" val="2030869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Describe backup and recovery options for AD DS.</a:t>
            </a:r>
          </a:p>
        </p:txBody>
      </p:sp>
      <p:sp>
        <p:nvSpPr>
          <p:cNvPr id="4" name="Slide Number Placeholder 3"/>
          <p:cNvSpPr>
            <a:spLocks noGrp="1"/>
          </p:cNvSpPr>
          <p:nvPr>
            <p:ph type="sldNum" sz="quarter" idx="10"/>
          </p:nvPr>
        </p:nvSpPr>
        <p:spPr/>
        <p:txBody>
          <a:bodyPr/>
          <a:lstStyle/>
          <a:p>
            <a:fld id="{C89F0E8F-FCA4-4F33-B3C4-D9AE05D5097D}"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13: Monitoring, managing, and recovering AD DS</a:t>
            </a:r>
          </a:p>
        </p:txBody>
      </p:sp>
    </p:spTree>
    <p:extLst>
      <p:ext uri="{BB962C8B-B14F-4D97-AF65-F5344CB8AC3E}">
        <p14:creationId xmlns:p14="http://schemas.microsoft.com/office/powerpoint/2010/main" val="26848188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Performing a System state backup in Exercise 1 can be time consuming. Try to schedule a break during the time when this process is running. If you are short on time, consider skipping the last part of the exercise.</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Exercise 1: Backing up and restoring AD DS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notice that AD DS has not been backed up recently. You decide to create a backup schedule and perform a one-time interactive backup, to be safe. Shortly after the interactive backup, someone deletes an AD DS object inadvertently. You must restore this object authoritatively.</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Exercise 2: Recovering objects in AD DS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Several user accounts have recently been deleted in error. You decide to enable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Active Directory Recycle Bin</a:t>
            </a:r>
            <a:r>
              <a:rPr lang="en-US" sz="1000" dirty="0">
                <a:effectLst/>
                <a:latin typeface="Arial" panose="020B0604020202020204" pitchFamily="34" charset="0"/>
                <a:ea typeface="Calibri" panose="020F0502020204030204" pitchFamily="34" charset="0"/>
                <a:cs typeface="Times New Roman" panose="02020603050405020304" pitchFamily="18" charset="0"/>
              </a:rPr>
              <a:t> feature to help with future account recovery.</a:t>
            </a:r>
          </a:p>
        </p:txBody>
      </p:sp>
      <p:sp>
        <p:nvSpPr>
          <p:cNvPr id="4" name="Slide Number Placeholder 3"/>
          <p:cNvSpPr>
            <a:spLocks noGrp="1"/>
          </p:cNvSpPr>
          <p:nvPr>
            <p:ph type="sldNum" sz="quarter" idx="10"/>
          </p:nvPr>
        </p:nvSpPr>
        <p:spPr/>
        <p:txBody>
          <a:bodyPr/>
          <a:lstStyle/>
          <a:p>
            <a:fld id="{C89F0E8F-FCA4-4F33-B3C4-D9AE05D5097D}"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13: Monitoring, managing, and recovering AD DS</a:t>
            </a:r>
          </a:p>
        </p:txBody>
      </p:sp>
    </p:spTree>
    <p:extLst>
      <p:ext uri="{BB962C8B-B14F-4D97-AF65-F5344CB8AC3E}">
        <p14:creationId xmlns:p14="http://schemas.microsoft.com/office/powerpoint/2010/main" val="3665670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Review 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What kind of restoration can you perform with AD DS?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can perform authoritative restore, </a:t>
            </a:r>
            <a:r>
              <a:rPr lang="en-US" sz="1000" dirty="0" err="1">
                <a:effectLst/>
                <a:latin typeface="Arial" panose="020B0604020202020204" pitchFamily="34" charset="0"/>
                <a:ea typeface="Calibri" panose="020F0502020204030204" pitchFamily="34" charset="0"/>
                <a:cs typeface="Times New Roman" panose="02020603050405020304" pitchFamily="18" charset="0"/>
              </a:rPr>
              <a:t>nonauthoritative</a:t>
            </a:r>
            <a:r>
              <a:rPr lang="en-US" sz="1000" dirty="0">
                <a:effectLst/>
                <a:latin typeface="Arial" panose="020B0604020202020204" pitchFamily="34" charset="0"/>
                <a:ea typeface="Calibri" panose="020F0502020204030204" pitchFamily="34" charset="0"/>
                <a:cs typeface="Times New Roman" panose="02020603050405020304" pitchFamily="18" charset="0"/>
              </a:rPr>
              <a:t> restore, and restoration of single objects with </a:t>
            </a:r>
            <a:r>
              <a:rPr lang="en-US" sz="1000" b="1" dirty="0">
                <a:effectLst/>
                <a:latin typeface="Arial" panose="020B0604020202020204" pitchFamily="34" charset="0"/>
                <a:ea typeface="Calibri" panose="020F0502020204030204" pitchFamily="34" charset="0"/>
                <a:cs typeface="Times New Roman" panose="02020603050405020304" pitchFamily="18" charset="0"/>
              </a:rPr>
              <a:t>Active Directory Recycle Bin</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marL="0" marR="0" lvl="0" indent="0">
              <a:lnSpc>
                <a:spcPct val="115000"/>
              </a:lnSpc>
              <a:spcBef>
                <a:spcPts val="0"/>
              </a:spcBef>
              <a:spcAft>
                <a:spcPts val="995"/>
              </a:spcAft>
              <a:buFont typeface="Symbol" panose="05050102010706020507" pitchFamily="18" charset="2"/>
              <a:buNone/>
            </a:pP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Best Practices</a:t>
            </a:r>
          </a:p>
          <a:p>
            <a:pPr marL="171450" marR="0" lvl="0" indent="-329184">
              <a:lnSpc>
                <a:spcPct val="115000"/>
              </a:lnSpc>
              <a:spcBef>
                <a:spcPts val="0"/>
              </a:spcBef>
              <a:spcAft>
                <a:spcPts val="995"/>
              </a:spcAft>
              <a:buSzPct val="150000"/>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Back</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up your domain controllers regularly.</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Consider AD DS database recovery as one restore scenario for domain controllers.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Enable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Active Directory Recycle Bin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to allow for simplified recovery of deleted objects.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Use </a:t>
            </a:r>
            <a:r>
              <a:rPr lang="en-US" sz="1000" dirty="0" err="1">
                <a:effectLst/>
                <a:latin typeface="Arial" panose="020B0604020202020204" pitchFamily="34" charset="0"/>
                <a:ea typeface="Times New Roman" panose="02020603050405020304" pitchFamily="18" charset="0"/>
                <a:cs typeface="Times New Roman" panose="02020603050405020304" pitchFamily="18" charset="0"/>
              </a:rPr>
              <a:t>restartable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AD DS when performing database-maintenance tasks.</a:t>
            </a:r>
          </a:p>
        </p:txBody>
      </p:sp>
      <p:sp>
        <p:nvSpPr>
          <p:cNvPr id="4" name="Slide Number Placeholder 3"/>
          <p:cNvSpPr>
            <a:spLocks noGrp="1"/>
          </p:cNvSpPr>
          <p:nvPr>
            <p:ph type="sldNum" sz="quarter" idx="10"/>
          </p:nvPr>
        </p:nvSpPr>
        <p:spPr/>
        <p:txBody>
          <a:bodyPr/>
          <a:lstStyle/>
          <a:p>
            <a:fld id="{C89F0E8F-FCA4-4F33-B3C4-D9AE05D5097D}"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13: Monitoring, managing, and recovering AD DS</a:t>
            </a:r>
          </a:p>
        </p:txBody>
      </p:sp>
    </p:spTree>
    <p:extLst>
      <p:ext uri="{BB962C8B-B14F-4D97-AF65-F5344CB8AC3E}">
        <p14:creationId xmlns:p14="http://schemas.microsoft.com/office/powerpoint/2010/main" val="2793260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Provide a quick overview of each lesson.</a:t>
            </a:r>
          </a:p>
        </p:txBody>
      </p:sp>
      <p:sp>
        <p:nvSpPr>
          <p:cNvPr id="4" name="Slide Number Placeholder 3"/>
          <p:cNvSpPr>
            <a:spLocks noGrp="1"/>
          </p:cNvSpPr>
          <p:nvPr>
            <p:ph type="sldNum" sz="quarter" idx="10"/>
          </p:nvPr>
        </p:nvSpPr>
        <p:spPr/>
        <p:txBody>
          <a:bodyPr/>
          <a:lstStyle/>
          <a:p>
            <a:fld id="{C89F0E8F-FCA4-4F33-B3C4-D9AE05D5097D}"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13: Monitoring, managing, and recovering AD DS</a:t>
            </a:r>
          </a:p>
        </p:txBody>
      </p:sp>
    </p:spTree>
    <p:extLst>
      <p:ext uri="{BB962C8B-B14F-4D97-AF65-F5344CB8AC3E}">
        <p14:creationId xmlns:p14="http://schemas.microsoft.com/office/powerpoint/2010/main" val="3607766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Provide a lesson overview.</a:t>
            </a:r>
          </a:p>
        </p:txBody>
      </p:sp>
      <p:sp>
        <p:nvSpPr>
          <p:cNvPr id="4" name="Slide Number Placeholder 3"/>
          <p:cNvSpPr>
            <a:spLocks noGrp="1"/>
          </p:cNvSpPr>
          <p:nvPr>
            <p:ph type="sldNum" sz="quarter" idx="10"/>
          </p:nvPr>
        </p:nvSpPr>
        <p:spPr/>
        <p:txBody>
          <a:bodyPr/>
          <a:lstStyle/>
          <a:p>
            <a:fld id="{C89F0E8F-FCA4-4F33-B3C4-D9AE05D5097D}"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13: Monitoring, managing, and recovering AD DS</a:t>
            </a:r>
          </a:p>
        </p:txBody>
      </p:sp>
    </p:spTree>
    <p:extLst>
      <p:ext uri="{BB962C8B-B14F-4D97-AF65-F5344CB8AC3E}">
        <p14:creationId xmlns:p14="http://schemas.microsoft.com/office/powerpoint/2010/main" val="4269038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Introduce the key concepts of the AD DS database:</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It has four partitions.</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It is stored in a database file called </a:t>
            </a:r>
            <a:r>
              <a:rPr lang="en-US" sz="1000" b="1">
                <a:effectLst/>
                <a:latin typeface="Arial" panose="020B0604020202020204" pitchFamily="34" charset="0"/>
                <a:ea typeface="Times New Roman" panose="02020603050405020304" pitchFamily="18" charset="0"/>
                <a:cs typeface="Times New Roman" panose="02020603050405020304" pitchFamily="18" charset="0"/>
              </a:rPr>
              <a:t>Ntds.dit</a:t>
            </a:r>
            <a:r>
              <a:rPr lang="en-US" sz="1000">
                <a:effectLst/>
                <a:latin typeface="Arial" panose="020B0604020202020204" pitchFamily="34" charset="0"/>
                <a:ea typeface="Times New Roman" panose="02020603050405020304" pitchFamily="18" charset="0"/>
                <a:cs typeface="Times New Roman" panose="02020603050405020304" pitchFamily="18" charset="0"/>
              </a:rPr>
              <a:t>, which</a:t>
            </a:r>
            <a:r>
              <a:rPr lang="en-US" sz="100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is located on each domain controller.</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Changes to the AD DS database replicate to all domain controllers.</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89F0E8F-FCA4-4F33-B3C4-D9AE05D5097D}"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13: Monitoring, managing, and recovering AD DS</a:t>
            </a:r>
          </a:p>
        </p:txBody>
      </p:sp>
    </p:spTree>
    <p:extLst>
      <p:ext uri="{BB962C8B-B14F-4D97-AF65-F5344CB8AC3E}">
        <p14:creationId xmlns:p14="http://schemas.microsoft.com/office/powerpoint/2010/main" val="3612974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Describe NtdsUtil.exe, and then describe some of the scenarios in which students can use it.</a:t>
            </a:r>
          </a:p>
        </p:txBody>
      </p:sp>
      <p:sp>
        <p:nvSpPr>
          <p:cNvPr id="4" name="Slide Number Placeholder 3"/>
          <p:cNvSpPr>
            <a:spLocks noGrp="1"/>
          </p:cNvSpPr>
          <p:nvPr>
            <p:ph type="sldNum" sz="quarter" idx="10"/>
          </p:nvPr>
        </p:nvSpPr>
        <p:spPr/>
        <p:txBody>
          <a:bodyPr/>
          <a:lstStyle/>
          <a:p>
            <a:fld id="{C89F0E8F-FCA4-4F33-B3C4-D9AE05D5097D}"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13: Monitoring, managing, and recovering AD DS</a:t>
            </a:r>
          </a:p>
        </p:txBody>
      </p:sp>
    </p:spTree>
    <p:extLst>
      <p:ext uri="{BB962C8B-B14F-4D97-AF65-F5344CB8AC3E}">
        <p14:creationId xmlns:p14="http://schemas.microsoft.com/office/powerpoint/2010/main" val="2893248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Introduce restartable AD DS, and explain how it saves administrative time when performing AD DS maintenance.</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89F0E8F-FCA4-4F33-B3C4-D9AE05D5097D}"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13: Monitoring, managing, and recovering AD DS</a:t>
            </a:r>
          </a:p>
        </p:txBody>
      </p:sp>
    </p:spTree>
    <p:extLst>
      <p:ext uri="{BB962C8B-B14F-4D97-AF65-F5344CB8AC3E}">
        <p14:creationId xmlns:p14="http://schemas.microsoft.com/office/powerpoint/2010/main" val="3282368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Explain the purpose of Active Directory snapshots. Describe the process of capturing, mounting, viewing, and unmounting an AD DS snapshot.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89F0E8F-FCA4-4F33-B3C4-D9AE05D5097D}"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13: Monitoring, managing, and recovering AD DS</a:t>
            </a:r>
          </a:p>
        </p:txBody>
      </p:sp>
    </p:spTree>
    <p:extLst>
      <p:ext uri="{BB962C8B-B14F-4D97-AF65-F5344CB8AC3E}">
        <p14:creationId xmlns:p14="http://schemas.microsoft.com/office/powerpoint/2010/main" val="1679332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Provide a brief overview of the lesson content.</a:t>
            </a:r>
          </a:p>
        </p:txBody>
      </p:sp>
      <p:sp>
        <p:nvSpPr>
          <p:cNvPr id="4" name="Slide Number Placeholder 3"/>
          <p:cNvSpPr>
            <a:spLocks noGrp="1"/>
          </p:cNvSpPr>
          <p:nvPr>
            <p:ph type="sldNum" sz="quarter" idx="10"/>
          </p:nvPr>
        </p:nvSpPr>
        <p:spPr/>
        <p:txBody>
          <a:bodyPr/>
          <a:lstStyle/>
          <a:p>
            <a:fld id="{C89F0E8F-FCA4-4F33-B3C4-D9AE05D5097D}"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13: Monitoring, managing, and recovering AD DS</a:t>
            </a:r>
          </a:p>
        </p:txBody>
      </p:sp>
    </p:spTree>
    <p:extLst>
      <p:ext uri="{BB962C8B-B14F-4D97-AF65-F5344CB8AC3E}">
        <p14:creationId xmlns:p14="http://schemas.microsoft.com/office/powerpoint/2010/main" val="3295955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Take the students through the process of restoring Active Directory objects without using </a:t>
            </a:r>
            <a:r>
              <a:rPr lang="en-US" sz="1000" b="1">
                <a:effectLst/>
                <a:latin typeface="Arial" panose="020B0604020202020204" pitchFamily="34" charset="0"/>
                <a:ea typeface="Calibri" panose="020F0502020204030204" pitchFamily="34" charset="0"/>
                <a:cs typeface="Times New Roman" panose="02020603050405020304" pitchFamily="18" charset="0"/>
              </a:rPr>
              <a:t>Active Directory Recycle Bin</a:t>
            </a:r>
            <a:r>
              <a:rPr lang="en-US" sz="1000">
                <a:effectLst/>
                <a:latin typeface="Arial" panose="020B0604020202020204" pitchFamily="34" charset="0"/>
                <a:ea typeface="Calibri" panose="020F0502020204030204" pitchFamily="34" charset="0"/>
                <a:cs typeface="Segoe UI" panose="020B0502040204020203" pitchFamily="34" charset="0"/>
              </a:rPr>
              <a:t>.</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Consider demonstrating the steps in this topic to give students a good idea of how the process works. The authoritative restore process is discussed later in this module, but it appears on this slide as an alternative to the outlined process; however, it requires downtime to facilitate. Explain to students that you will discuss it later.</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89F0E8F-FCA4-4F33-B3C4-D9AE05D5097D}"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13: Monitoring, managing, and recovering AD DS</a:t>
            </a:r>
          </a:p>
        </p:txBody>
      </p:sp>
    </p:spTree>
    <p:extLst>
      <p:ext uri="{BB962C8B-B14F-4D97-AF65-F5344CB8AC3E}">
        <p14:creationId xmlns:p14="http://schemas.microsoft.com/office/powerpoint/2010/main" val="1968546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935274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256077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37521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3162594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803758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4184652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1900672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8645939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5087972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605130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77228147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2609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063410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7354746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4529387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1989246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9502326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683321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58225362"/>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4790105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0920485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05204291"/>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9626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162642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86785858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463333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23489454"/>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7310537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3737093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90085679"/>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66188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1290760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7486868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1601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56002669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10723784"/>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985952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54658511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921969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32360000"/>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390563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5798870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1974260"/>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3783637"/>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1661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03445257"/>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76524055"/>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7142742"/>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3776395"/>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825470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480712591"/>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893965"/>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19456057"/>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4639352"/>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0295592"/>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5934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086705526"/>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515011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42381569"/>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74306850"/>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3039484"/>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10116490"/>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9584922"/>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706991733"/>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04200356"/>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85853108"/>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88175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14067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62275311"/>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531586"/>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44536232"/>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32192285"/>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46865603"/>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8920944"/>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9947080"/>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8014290"/>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844044506"/>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1927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518992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29611276"/>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15921264"/>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67967536"/>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1225142"/>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0712739"/>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30161071"/>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22131467"/>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731206"/>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4774437"/>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24180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6381410"/>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976726110"/>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4622873"/>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280057631"/>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868617"/>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2316363"/>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28984910"/>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2908362"/>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3533417"/>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82760649"/>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789470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3118208"/>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00200875"/>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0460118"/>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660080016"/>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4275319"/>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63271649"/>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1416247"/>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269506"/>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4715971"/>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0052997"/>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42353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490819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04866759"/>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81502514"/>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91083130"/>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18399264"/>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1073329"/>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867676405"/>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1341931"/>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62269558"/>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19872326"/>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5382327"/>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74132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09487657"/>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1593360"/>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23028349"/>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43689564"/>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5796740"/>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23439189"/>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201260"/>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31345742"/>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0422999"/>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98609096"/>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39766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73710946"/>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15119273"/>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94719230"/>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8948638"/>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07996158"/>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49284809"/>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0642149"/>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06945114"/>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8543591"/>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952560980"/>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70414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88993632"/>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823187965"/>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70717145"/>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32132962"/>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12479224"/>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7911880"/>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8995632"/>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85321749"/>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9985855"/>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35636684"/>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72672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205697"/>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731656918"/>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282606"/>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634418863"/>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164377"/>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31651808"/>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26566183"/>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2226013"/>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3742851"/>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56377929"/>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9281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004922929"/>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5392586"/>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012521"/>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452791531"/>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24518905"/>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52152885"/>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81070853"/>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676758"/>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379383"/>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9402798"/>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876321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607659"/>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94760455"/>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9401063"/>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6110954"/>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8180242"/>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026606631"/>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3893267"/>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92203761"/>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12613860"/>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2547850"/>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058940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80317212"/>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2281673"/>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45366379"/>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51353710"/>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3861129"/>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40709427"/>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770220194"/>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5941206"/>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431408150"/>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5884949"/>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20096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6973535"/>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45440337"/>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5943002"/>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93058793"/>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6666724"/>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37812448"/>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4905919"/>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547346341"/>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3216622"/>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17201661"/>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19729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06397233"/>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57462400"/>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09978446"/>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3380109"/>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39556007"/>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55284199"/>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76174359"/>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6207724"/>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3724702"/>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042932393"/>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52828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511558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22502819"/>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404355659"/>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9705353"/>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29738384"/>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24734493"/>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3863714"/>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99210365"/>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5762711"/>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55467658"/>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6710891"/>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908813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4486933"/>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2319084"/>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150522827"/>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2259598"/>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53030349"/>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92425563"/>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6357814"/>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55509016"/>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74481112"/>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5393585"/>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427358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39622297"/>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666399681"/>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45558475"/>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33705064"/>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0421064"/>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51658168"/>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72458065"/>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5332392"/>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02988486"/>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11313066"/>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808252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74982206"/>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5836160"/>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287200509"/>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70226978"/>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92847885"/>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4023946"/>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28957244"/>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82518929"/>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4128942"/>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27337633"/>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5407226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1507343"/>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406094"/>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788427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1861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8522637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29134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6687539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77453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91693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45291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308138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19049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7158149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423690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415154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880401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13239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23896083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4745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5768801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8812267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6829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024951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2606430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03978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4092624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0435177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6338162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8871975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6381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0579318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14177790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0138241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8691648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065386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2763827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1552959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038303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7939659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7735552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2799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2401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774663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219177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7578895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6296263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13768579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1908850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38809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8492492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1099430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40298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3126471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3327406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795178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180929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975726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71744875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292188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795569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7863407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2844424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35213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0916446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307239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2022139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6180539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758048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18011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7690073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9685099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958426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96675052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3519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5.xml"/><Relationship Id="rId13" Type="http://schemas.openxmlformats.org/officeDocument/2006/relationships/theme" Target="../theme/theme10.xml"/><Relationship Id="rId3" Type="http://schemas.openxmlformats.org/officeDocument/2006/relationships/slideLayout" Target="../slideLayouts/slideLayout110.xml"/><Relationship Id="rId7" Type="http://schemas.openxmlformats.org/officeDocument/2006/relationships/slideLayout" Target="../slideLayouts/slideLayout114.xml"/><Relationship Id="rId12" Type="http://schemas.openxmlformats.org/officeDocument/2006/relationships/slideLayout" Target="../slideLayouts/slideLayout119.xml"/><Relationship Id="rId2" Type="http://schemas.openxmlformats.org/officeDocument/2006/relationships/slideLayout" Target="../slideLayouts/slideLayout109.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5" Type="http://schemas.openxmlformats.org/officeDocument/2006/relationships/slideLayout" Target="../slideLayouts/slideLayout112.xml"/><Relationship Id="rId10" Type="http://schemas.openxmlformats.org/officeDocument/2006/relationships/slideLayout" Target="../slideLayouts/slideLayout117.xml"/><Relationship Id="rId4" Type="http://schemas.openxmlformats.org/officeDocument/2006/relationships/slideLayout" Target="../slideLayouts/slideLayout111.xml"/><Relationship Id="rId9" Type="http://schemas.openxmlformats.org/officeDocument/2006/relationships/slideLayout" Target="../slideLayouts/slideLayout116.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7.xml"/><Relationship Id="rId13" Type="http://schemas.openxmlformats.org/officeDocument/2006/relationships/theme" Target="../theme/theme11.xml"/><Relationship Id="rId3" Type="http://schemas.openxmlformats.org/officeDocument/2006/relationships/slideLayout" Target="../slideLayouts/slideLayout122.xml"/><Relationship Id="rId7" Type="http://schemas.openxmlformats.org/officeDocument/2006/relationships/slideLayout" Target="../slideLayouts/slideLayout126.xml"/><Relationship Id="rId12" Type="http://schemas.openxmlformats.org/officeDocument/2006/relationships/slideLayout" Target="../slideLayouts/slideLayout131.xml"/><Relationship Id="rId2" Type="http://schemas.openxmlformats.org/officeDocument/2006/relationships/slideLayout" Target="../slideLayouts/slideLayout121.xml"/><Relationship Id="rId1" Type="http://schemas.openxmlformats.org/officeDocument/2006/relationships/slideLayout" Target="../slideLayouts/slideLayout120.xml"/><Relationship Id="rId6" Type="http://schemas.openxmlformats.org/officeDocument/2006/relationships/slideLayout" Target="../slideLayouts/slideLayout125.xml"/><Relationship Id="rId11" Type="http://schemas.openxmlformats.org/officeDocument/2006/relationships/slideLayout" Target="../slideLayouts/slideLayout130.xml"/><Relationship Id="rId5" Type="http://schemas.openxmlformats.org/officeDocument/2006/relationships/slideLayout" Target="../slideLayouts/slideLayout124.xml"/><Relationship Id="rId10" Type="http://schemas.openxmlformats.org/officeDocument/2006/relationships/slideLayout" Target="../slideLayouts/slideLayout129.xml"/><Relationship Id="rId4" Type="http://schemas.openxmlformats.org/officeDocument/2006/relationships/slideLayout" Target="../slideLayouts/slideLayout123.xml"/><Relationship Id="rId9" Type="http://schemas.openxmlformats.org/officeDocument/2006/relationships/slideLayout" Target="../slideLayouts/slideLayout128.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9.xml"/><Relationship Id="rId13" Type="http://schemas.openxmlformats.org/officeDocument/2006/relationships/theme" Target="../theme/theme12.xml"/><Relationship Id="rId3" Type="http://schemas.openxmlformats.org/officeDocument/2006/relationships/slideLayout" Target="../slideLayouts/slideLayout134.xml"/><Relationship Id="rId7" Type="http://schemas.openxmlformats.org/officeDocument/2006/relationships/slideLayout" Target="../slideLayouts/slideLayout138.xml"/><Relationship Id="rId12" Type="http://schemas.openxmlformats.org/officeDocument/2006/relationships/slideLayout" Target="../slideLayouts/slideLayout143.xml"/><Relationship Id="rId2" Type="http://schemas.openxmlformats.org/officeDocument/2006/relationships/slideLayout" Target="../slideLayouts/slideLayout133.xml"/><Relationship Id="rId1" Type="http://schemas.openxmlformats.org/officeDocument/2006/relationships/slideLayout" Target="../slideLayouts/slideLayout132.xml"/><Relationship Id="rId6" Type="http://schemas.openxmlformats.org/officeDocument/2006/relationships/slideLayout" Target="../slideLayouts/slideLayout137.xml"/><Relationship Id="rId11" Type="http://schemas.openxmlformats.org/officeDocument/2006/relationships/slideLayout" Target="../slideLayouts/slideLayout142.xml"/><Relationship Id="rId5" Type="http://schemas.openxmlformats.org/officeDocument/2006/relationships/slideLayout" Target="../slideLayouts/slideLayout136.xml"/><Relationship Id="rId10" Type="http://schemas.openxmlformats.org/officeDocument/2006/relationships/slideLayout" Target="../slideLayouts/slideLayout141.xml"/><Relationship Id="rId4" Type="http://schemas.openxmlformats.org/officeDocument/2006/relationships/slideLayout" Target="../slideLayouts/slideLayout135.xml"/><Relationship Id="rId9" Type="http://schemas.openxmlformats.org/officeDocument/2006/relationships/slideLayout" Target="../slideLayouts/slideLayout14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theme" Target="../theme/theme13.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slideLayout" Target="../slideLayouts/slideLayout155.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3.xml"/><Relationship Id="rId13" Type="http://schemas.openxmlformats.org/officeDocument/2006/relationships/theme" Target="../theme/theme14.xml"/><Relationship Id="rId3" Type="http://schemas.openxmlformats.org/officeDocument/2006/relationships/slideLayout" Target="../slideLayouts/slideLayout158.xml"/><Relationship Id="rId7" Type="http://schemas.openxmlformats.org/officeDocument/2006/relationships/slideLayout" Target="../slideLayouts/slideLayout162.xml"/><Relationship Id="rId12" Type="http://schemas.openxmlformats.org/officeDocument/2006/relationships/slideLayout" Target="../slideLayouts/slideLayout167.xml"/><Relationship Id="rId2" Type="http://schemas.openxmlformats.org/officeDocument/2006/relationships/slideLayout" Target="../slideLayouts/slideLayout157.xml"/><Relationship Id="rId1" Type="http://schemas.openxmlformats.org/officeDocument/2006/relationships/slideLayout" Target="../slideLayouts/slideLayout156.xml"/><Relationship Id="rId6" Type="http://schemas.openxmlformats.org/officeDocument/2006/relationships/slideLayout" Target="../slideLayouts/slideLayout161.xml"/><Relationship Id="rId11" Type="http://schemas.openxmlformats.org/officeDocument/2006/relationships/slideLayout" Target="../slideLayouts/slideLayout166.xml"/><Relationship Id="rId5" Type="http://schemas.openxmlformats.org/officeDocument/2006/relationships/slideLayout" Target="../slideLayouts/slideLayout160.xml"/><Relationship Id="rId10" Type="http://schemas.openxmlformats.org/officeDocument/2006/relationships/slideLayout" Target="../slideLayouts/slideLayout165.xml"/><Relationship Id="rId4" Type="http://schemas.openxmlformats.org/officeDocument/2006/relationships/slideLayout" Target="../slideLayouts/slideLayout159.xml"/><Relationship Id="rId9" Type="http://schemas.openxmlformats.org/officeDocument/2006/relationships/slideLayout" Target="../slideLayouts/slideLayout164.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5.xml"/><Relationship Id="rId13" Type="http://schemas.openxmlformats.org/officeDocument/2006/relationships/theme" Target="../theme/theme15.xml"/><Relationship Id="rId3" Type="http://schemas.openxmlformats.org/officeDocument/2006/relationships/slideLayout" Target="../slideLayouts/slideLayout170.xml"/><Relationship Id="rId7" Type="http://schemas.openxmlformats.org/officeDocument/2006/relationships/slideLayout" Target="../slideLayouts/slideLayout174.xml"/><Relationship Id="rId12" Type="http://schemas.openxmlformats.org/officeDocument/2006/relationships/slideLayout" Target="../slideLayouts/slideLayout179.xml"/><Relationship Id="rId2" Type="http://schemas.openxmlformats.org/officeDocument/2006/relationships/slideLayout" Target="../slideLayouts/slideLayout169.xml"/><Relationship Id="rId1" Type="http://schemas.openxmlformats.org/officeDocument/2006/relationships/slideLayout" Target="../slideLayouts/slideLayout168.xml"/><Relationship Id="rId6" Type="http://schemas.openxmlformats.org/officeDocument/2006/relationships/slideLayout" Target="../slideLayouts/slideLayout173.xml"/><Relationship Id="rId11" Type="http://schemas.openxmlformats.org/officeDocument/2006/relationships/slideLayout" Target="../slideLayouts/slideLayout178.xml"/><Relationship Id="rId5" Type="http://schemas.openxmlformats.org/officeDocument/2006/relationships/slideLayout" Target="../slideLayouts/slideLayout172.xml"/><Relationship Id="rId10" Type="http://schemas.openxmlformats.org/officeDocument/2006/relationships/slideLayout" Target="../slideLayouts/slideLayout177.xml"/><Relationship Id="rId4" Type="http://schemas.openxmlformats.org/officeDocument/2006/relationships/slideLayout" Target="../slideLayouts/slideLayout171.xml"/><Relationship Id="rId9" Type="http://schemas.openxmlformats.org/officeDocument/2006/relationships/slideLayout" Target="../slideLayouts/slideLayout176.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7.xml"/><Relationship Id="rId13" Type="http://schemas.openxmlformats.org/officeDocument/2006/relationships/theme" Target="../theme/theme16.xml"/><Relationship Id="rId3" Type="http://schemas.openxmlformats.org/officeDocument/2006/relationships/slideLayout" Target="../slideLayouts/slideLayout182.xml"/><Relationship Id="rId7" Type="http://schemas.openxmlformats.org/officeDocument/2006/relationships/slideLayout" Target="../slideLayouts/slideLayout186.xml"/><Relationship Id="rId12" Type="http://schemas.openxmlformats.org/officeDocument/2006/relationships/slideLayout" Target="../slideLayouts/slideLayout191.xml"/><Relationship Id="rId2" Type="http://schemas.openxmlformats.org/officeDocument/2006/relationships/slideLayout" Target="../slideLayouts/slideLayout181.xml"/><Relationship Id="rId1" Type="http://schemas.openxmlformats.org/officeDocument/2006/relationships/slideLayout" Target="../slideLayouts/slideLayout180.xml"/><Relationship Id="rId6" Type="http://schemas.openxmlformats.org/officeDocument/2006/relationships/slideLayout" Target="../slideLayouts/slideLayout185.xml"/><Relationship Id="rId11" Type="http://schemas.openxmlformats.org/officeDocument/2006/relationships/slideLayout" Target="../slideLayouts/slideLayout190.xml"/><Relationship Id="rId5" Type="http://schemas.openxmlformats.org/officeDocument/2006/relationships/slideLayout" Target="../slideLayouts/slideLayout184.xml"/><Relationship Id="rId10" Type="http://schemas.openxmlformats.org/officeDocument/2006/relationships/slideLayout" Target="../slideLayouts/slideLayout189.xml"/><Relationship Id="rId4" Type="http://schemas.openxmlformats.org/officeDocument/2006/relationships/slideLayout" Target="../slideLayouts/slideLayout183.xml"/><Relationship Id="rId9" Type="http://schemas.openxmlformats.org/officeDocument/2006/relationships/slideLayout" Target="../slideLayouts/slideLayout188.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99.xml"/><Relationship Id="rId13" Type="http://schemas.openxmlformats.org/officeDocument/2006/relationships/theme" Target="../theme/theme17.xml"/><Relationship Id="rId3" Type="http://schemas.openxmlformats.org/officeDocument/2006/relationships/slideLayout" Target="../slideLayouts/slideLayout194.xml"/><Relationship Id="rId7" Type="http://schemas.openxmlformats.org/officeDocument/2006/relationships/slideLayout" Target="../slideLayouts/slideLayout198.xml"/><Relationship Id="rId12" Type="http://schemas.openxmlformats.org/officeDocument/2006/relationships/slideLayout" Target="../slideLayouts/slideLayout203.xml"/><Relationship Id="rId2" Type="http://schemas.openxmlformats.org/officeDocument/2006/relationships/slideLayout" Target="../slideLayouts/slideLayout193.xml"/><Relationship Id="rId1" Type="http://schemas.openxmlformats.org/officeDocument/2006/relationships/slideLayout" Target="../slideLayouts/slideLayout192.xml"/><Relationship Id="rId6" Type="http://schemas.openxmlformats.org/officeDocument/2006/relationships/slideLayout" Target="../slideLayouts/slideLayout197.xml"/><Relationship Id="rId11" Type="http://schemas.openxmlformats.org/officeDocument/2006/relationships/slideLayout" Target="../slideLayouts/slideLayout202.xml"/><Relationship Id="rId5" Type="http://schemas.openxmlformats.org/officeDocument/2006/relationships/slideLayout" Target="../slideLayouts/slideLayout196.xml"/><Relationship Id="rId10" Type="http://schemas.openxmlformats.org/officeDocument/2006/relationships/slideLayout" Target="../slideLayouts/slideLayout201.xml"/><Relationship Id="rId4" Type="http://schemas.openxmlformats.org/officeDocument/2006/relationships/slideLayout" Target="../slideLayouts/slideLayout195.xml"/><Relationship Id="rId9" Type="http://schemas.openxmlformats.org/officeDocument/2006/relationships/slideLayout" Target="../slideLayouts/slideLayout200.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1.xml"/><Relationship Id="rId13" Type="http://schemas.openxmlformats.org/officeDocument/2006/relationships/theme" Target="../theme/theme18.xml"/><Relationship Id="rId3" Type="http://schemas.openxmlformats.org/officeDocument/2006/relationships/slideLayout" Target="../slideLayouts/slideLayout206.xml"/><Relationship Id="rId7" Type="http://schemas.openxmlformats.org/officeDocument/2006/relationships/slideLayout" Target="../slideLayouts/slideLayout210.xml"/><Relationship Id="rId12" Type="http://schemas.openxmlformats.org/officeDocument/2006/relationships/slideLayout" Target="../slideLayouts/slideLayout215.xml"/><Relationship Id="rId2" Type="http://schemas.openxmlformats.org/officeDocument/2006/relationships/slideLayout" Target="../slideLayouts/slideLayout205.xml"/><Relationship Id="rId1" Type="http://schemas.openxmlformats.org/officeDocument/2006/relationships/slideLayout" Target="../slideLayouts/slideLayout204.xml"/><Relationship Id="rId6" Type="http://schemas.openxmlformats.org/officeDocument/2006/relationships/slideLayout" Target="../slideLayouts/slideLayout209.xml"/><Relationship Id="rId11" Type="http://schemas.openxmlformats.org/officeDocument/2006/relationships/slideLayout" Target="../slideLayouts/slideLayout214.xml"/><Relationship Id="rId5" Type="http://schemas.openxmlformats.org/officeDocument/2006/relationships/slideLayout" Target="../slideLayouts/slideLayout208.xml"/><Relationship Id="rId10" Type="http://schemas.openxmlformats.org/officeDocument/2006/relationships/slideLayout" Target="../slideLayouts/slideLayout213.xml"/><Relationship Id="rId4" Type="http://schemas.openxmlformats.org/officeDocument/2006/relationships/slideLayout" Target="../slideLayouts/slideLayout207.xml"/><Relationship Id="rId9" Type="http://schemas.openxmlformats.org/officeDocument/2006/relationships/slideLayout" Target="../slideLayouts/slideLayout212.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3.xml"/><Relationship Id="rId13" Type="http://schemas.openxmlformats.org/officeDocument/2006/relationships/theme" Target="../theme/theme19.xml"/><Relationship Id="rId3" Type="http://schemas.openxmlformats.org/officeDocument/2006/relationships/slideLayout" Target="../slideLayouts/slideLayout218.xml"/><Relationship Id="rId7" Type="http://schemas.openxmlformats.org/officeDocument/2006/relationships/slideLayout" Target="../slideLayouts/slideLayout222.xml"/><Relationship Id="rId12" Type="http://schemas.openxmlformats.org/officeDocument/2006/relationships/slideLayout" Target="../slideLayouts/slideLayout227.xml"/><Relationship Id="rId2" Type="http://schemas.openxmlformats.org/officeDocument/2006/relationships/slideLayout" Target="../slideLayouts/slideLayout217.xml"/><Relationship Id="rId1" Type="http://schemas.openxmlformats.org/officeDocument/2006/relationships/slideLayout" Target="../slideLayouts/slideLayout216.xml"/><Relationship Id="rId6" Type="http://schemas.openxmlformats.org/officeDocument/2006/relationships/slideLayout" Target="../slideLayouts/slideLayout221.xml"/><Relationship Id="rId11" Type="http://schemas.openxmlformats.org/officeDocument/2006/relationships/slideLayout" Target="../slideLayouts/slideLayout226.xml"/><Relationship Id="rId5" Type="http://schemas.openxmlformats.org/officeDocument/2006/relationships/slideLayout" Target="../slideLayouts/slideLayout220.xml"/><Relationship Id="rId10" Type="http://schemas.openxmlformats.org/officeDocument/2006/relationships/slideLayout" Target="../slideLayouts/slideLayout225.xml"/><Relationship Id="rId4" Type="http://schemas.openxmlformats.org/officeDocument/2006/relationships/slideLayout" Target="../slideLayouts/slideLayout219.xml"/><Relationship Id="rId9" Type="http://schemas.openxmlformats.org/officeDocument/2006/relationships/slideLayout" Target="../slideLayouts/slideLayout22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5.xml"/><Relationship Id="rId13" Type="http://schemas.openxmlformats.org/officeDocument/2006/relationships/theme" Target="../theme/theme20.xml"/><Relationship Id="rId3" Type="http://schemas.openxmlformats.org/officeDocument/2006/relationships/slideLayout" Target="../slideLayouts/slideLayout230.xml"/><Relationship Id="rId7" Type="http://schemas.openxmlformats.org/officeDocument/2006/relationships/slideLayout" Target="../slideLayouts/slideLayout234.xml"/><Relationship Id="rId12" Type="http://schemas.openxmlformats.org/officeDocument/2006/relationships/slideLayout" Target="../slideLayouts/slideLayout239.xml"/><Relationship Id="rId2" Type="http://schemas.openxmlformats.org/officeDocument/2006/relationships/slideLayout" Target="../slideLayouts/slideLayout229.xml"/><Relationship Id="rId1" Type="http://schemas.openxmlformats.org/officeDocument/2006/relationships/slideLayout" Target="../slideLayouts/slideLayout228.xml"/><Relationship Id="rId6" Type="http://schemas.openxmlformats.org/officeDocument/2006/relationships/slideLayout" Target="../slideLayouts/slideLayout233.xml"/><Relationship Id="rId11" Type="http://schemas.openxmlformats.org/officeDocument/2006/relationships/slideLayout" Target="../slideLayouts/slideLayout238.xml"/><Relationship Id="rId5" Type="http://schemas.openxmlformats.org/officeDocument/2006/relationships/slideLayout" Target="../slideLayouts/slideLayout232.xml"/><Relationship Id="rId10" Type="http://schemas.openxmlformats.org/officeDocument/2006/relationships/slideLayout" Target="../slideLayouts/slideLayout237.xml"/><Relationship Id="rId4" Type="http://schemas.openxmlformats.org/officeDocument/2006/relationships/slideLayout" Target="../slideLayouts/slideLayout231.xml"/><Relationship Id="rId9" Type="http://schemas.openxmlformats.org/officeDocument/2006/relationships/slideLayout" Target="../slideLayouts/slideLayout236.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7.xml"/><Relationship Id="rId13" Type="http://schemas.openxmlformats.org/officeDocument/2006/relationships/theme" Target="../theme/theme21.xml"/><Relationship Id="rId3" Type="http://schemas.openxmlformats.org/officeDocument/2006/relationships/slideLayout" Target="../slideLayouts/slideLayout242.xml"/><Relationship Id="rId7" Type="http://schemas.openxmlformats.org/officeDocument/2006/relationships/slideLayout" Target="../slideLayouts/slideLayout246.xml"/><Relationship Id="rId12" Type="http://schemas.openxmlformats.org/officeDocument/2006/relationships/slideLayout" Target="../slideLayouts/slideLayout251.xml"/><Relationship Id="rId2" Type="http://schemas.openxmlformats.org/officeDocument/2006/relationships/slideLayout" Target="../slideLayouts/slideLayout241.xml"/><Relationship Id="rId1" Type="http://schemas.openxmlformats.org/officeDocument/2006/relationships/slideLayout" Target="../slideLayouts/slideLayout240.xml"/><Relationship Id="rId6" Type="http://schemas.openxmlformats.org/officeDocument/2006/relationships/slideLayout" Target="../slideLayouts/slideLayout245.xml"/><Relationship Id="rId11" Type="http://schemas.openxmlformats.org/officeDocument/2006/relationships/slideLayout" Target="../slideLayouts/slideLayout250.xml"/><Relationship Id="rId5" Type="http://schemas.openxmlformats.org/officeDocument/2006/relationships/slideLayout" Target="../slideLayouts/slideLayout244.xml"/><Relationship Id="rId10" Type="http://schemas.openxmlformats.org/officeDocument/2006/relationships/slideLayout" Target="../slideLayouts/slideLayout249.xml"/><Relationship Id="rId4" Type="http://schemas.openxmlformats.org/officeDocument/2006/relationships/slideLayout" Target="../slideLayouts/slideLayout243.xml"/><Relationship Id="rId9" Type="http://schemas.openxmlformats.org/officeDocument/2006/relationships/slideLayout" Target="../slideLayouts/slideLayout248.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59.xml"/><Relationship Id="rId13" Type="http://schemas.openxmlformats.org/officeDocument/2006/relationships/theme" Target="../theme/theme22.xml"/><Relationship Id="rId3" Type="http://schemas.openxmlformats.org/officeDocument/2006/relationships/slideLayout" Target="../slideLayouts/slideLayout254.xml"/><Relationship Id="rId7" Type="http://schemas.openxmlformats.org/officeDocument/2006/relationships/slideLayout" Target="../slideLayouts/slideLayout258.xml"/><Relationship Id="rId12" Type="http://schemas.openxmlformats.org/officeDocument/2006/relationships/slideLayout" Target="../slideLayouts/slideLayout263.xml"/><Relationship Id="rId2" Type="http://schemas.openxmlformats.org/officeDocument/2006/relationships/slideLayout" Target="../slideLayouts/slideLayout253.xml"/><Relationship Id="rId1" Type="http://schemas.openxmlformats.org/officeDocument/2006/relationships/slideLayout" Target="../slideLayouts/slideLayout252.xml"/><Relationship Id="rId6" Type="http://schemas.openxmlformats.org/officeDocument/2006/relationships/slideLayout" Target="../slideLayouts/slideLayout257.xml"/><Relationship Id="rId11" Type="http://schemas.openxmlformats.org/officeDocument/2006/relationships/slideLayout" Target="../slideLayouts/slideLayout262.xml"/><Relationship Id="rId5" Type="http://schemas.openxmlformats.org/officeDocument/2006/relationships/slideLayout" Target="../slideLayouts/slideLayout256.xml"/><Relationship Id="rId10" Type="http://schemas.openxmlformats.org/officeDocument/2006/relationships/slideLayout" Target="../slideLayouts/slideLayout261.xml"/><Relationship Id="rId4" Type="http://schemas.openxmlformats.org/officeDocument/2006/relationships/slideLayout" Target="../slideLayouts/slideLayout255.xml"/><Relationship Id="rId9" Type="http://schemas.openxmlformats.org/officeDocument/2006/relationships/slideLayout" Target="../slideLayouts/slideLayout260.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1.xml"/><Relationship Id="rId3" Type="http://schemas.openxmlformats.org/officeDocument/2006/relationships/slideLayout" Target="../slideLayouts/slideLayout266.xml"/><Relationship Id="rId7" Type="http://schemas.openxmlformats.org/officeDocument/2006/relationships/slideLayout" Target="../slideLayouts/slideLayout270.xml"/><Relationship Id="rId12" Type="http://schemas.openxmlformats.org/officeDocument/2006/relationships/theme" Target="../theme/theme23.xml"/><Relationship Id="rId2" Type="http://schemas.openxmlformats.org/officeDocument/2006/relationships/slideLayout" Target="../slideLayouts/slideLayout265.xml"/><Relationship Id="rId1" Type="http://schemas.openxmlformats.org/officeDocument/2006/relationships/slideLayout" Target="../slideLayouts/slideLayout264.xml"/><Relationship Id="rId6" Type="http://schemas.openxmlformats.org/officeDocument/2006/relationships/slideLayout" Target="../slideLayouts/slideLayout269.xml"/><Relationship Id="rId11" Type="http://schemas.openxmlformats.org/officeDocument/2006/relationships/slideLayout" Target="../slideLayouts/slideLayout274.xml"/><Relationship Id="rId5" Type="http://schemas.openxmlformats.org/officeDocument/2006/relationships/slideLayout" Target="../slideLayouts/slideLayout268.xml"/><Relationship Id="rId10" Type="http://schemas.openxmlformats.org/officeDocument/2006/relationships/slideLayout" Target="../slideLayouts/slideLayout273.xml"/><Relationship Id="rId4" Type="http://schemas.openxmlformats.org/officeDocument/2006/relationships/slideLayout" Target="../slideLayouts/slideLayout267.xml"/><Relationship Id="rId9" Type="http://schemas.openxmlformats.org/officeDocument/2006/relationships/slideLayout" Target="../slideLayouts/slideLayout272.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2.xml"/><Relationship Id="rId3" Type="http://schemas.openxmlformats.org/officeDocument/2006/relationships/slideLayout" Target="../slideLayouts/slideLayout277.xml"/><Relationship Id="rId7" Type="http://schemas.openxmlformats.org/officeDocument/2006/relationships/slideLayout" Target="../slideLayouts/slideLayout281.xml"/><Relationship Id="rId12" Type="http://schemas.openxmlformats.org/officeDocument/2006/relationships/theme" Target="../theme/theme24.xml"/><Relationship Id="rId2" Type="http://schemas.openxmlformats.org/officeDocument/2006/relationships/slideLayout" Target="../slideLayouts/slideLayout276.xml"/><Relationship Id="rId1" Type="http://schemas.openxmlformats.org/officeDocument/2006/relationships/slideLayout" Target="../slideLayouts/slideLayout275.xml"/><Relationship Id="rId6" Type="http://schemas.openxmlformats.org/officeDocument/2006/relationships/slideLayout" Target="../slideLayouts/slideLayout280.xml"/><Relationship Id="rId11" Type="http://schemas.openxmlformats.org/officeDocument/2006/relationships/slideLayout" Target="../slideLayouts/slideLayout285.xml"/><Relationship Id="rId5" Type="http://schemas.openxmlformats.org/officeDocument/2006/relationships/slideLayout" Target="../slideLayouts/slideLayout279.xml"/><Relationship Id="rId10" Type="http://schemas.openxmlformats.org/officeDocument/2006/relationships/slideLayout" Target="../slideLayouts/slideLayout284.xml"/><Relationship Id="rId4" Type="http://schemas.openxmlformats.org/officeDocument/2006/relationships/slideLayout" Target="../slideLayouts/slideLayout278.xml"/><Relationship Id="rId9" Type="http://schemas.openxmlformats.org/officeDocument/2006/relationships/slideLayout" Target="../slideLayouts/slideLayout283.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3.xml"/><Relationship Id="rId13" Type="http://schemas.openxmlformats.org/officeDocument/2006/relationships/theme" Target="../theme/theme25.xml"/><Relationship Id="rId3" Type="http://schemas.openxmlformats.org/officeDocument/2006/relationships/slideLayout" Target="../slideLayouts/slideLayout288.xml"/><Relationship Id="rId7" Type="http://schemas.openxmlformats.org/officeDocument/2006/relationships/slideLayout" Target="../slideLayouts/slideLayout292.xml"/><Relationship Id="rId12" Type="http://schemas.openxmlformats.org/officeDocument/2006/relationships/slideLayout" Target="../slideLayouts/slideLayout297.xml"/><Relationship Id="rId2" Type="http://schemas.openxmlformats.org/officeDocument/2006/relationships/slideLayout" Target="../slideLayouts/slideLayout287.xml"/><Relationship Id="rId1" Type="http://schemas.openxmlformats.org/officeDocument/2006/relationships/slideLayout" Target="../slideLayouts/slideLayout286.xml"/><Relationship Id="rId6" Type="http://schemas.openxmlformats.org/officeDocument/2006/relationships/slideLayout" Target="../slideLayouts/slideLayout291.xml"/><Relationship Id="rId11" Type="http://schemas.openxmlformats.org/officeDocument/2006/relationships/slideLayout" Target="../slideLayouts/slideLayout296.xml"/><Relationship Id="rId5" Type="http://schemas.openxmlformats.org/officeDocument/2006/relationships/slideLayout" Target="../slideLayouts/slideLayout290.xml"/><Relationship Id="rId10" Type="http://schemas.openxmlformats.org/officeDocument/2006/relationships/slideLayout" Target="../slideLayouts/slideLayout295.xml"/><Relationship Id="rId4" Type="http://schemas.openxmlformats.org/officeDocument/2006/relationships/slideLayout" Target="../slideLayouts/slideLayout289.xml"/><Relationship Id="rId9" Type="http://schemas.openxmlformats.org/officeDocument/2006/relationships/slideLayout" Target="../slideLayouts/slideLayout294.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5.xml"/><Relationship Id="rId3" Type="http://schemas.openxmlformats.org/officeDocument/2006/relationships/slideLayout" Target="../slideLayouts/slideLayout300.xml"/><Relationship Id="rId7" Type="http://schemas.openxmlformats.org/officeDocument/2006/relationships/slideLayout" Target="../slideLayouts/slideLayout304.xml"/><Relationship Id="rId12" Type="http://schemas.openxmlformats.org/officeDocument/2006/relationships/theme" Target="../theme/theme26.xml"/><Relationship Id="rId2" Type="http://schemas.openxmlformats.org/officeDocument/2006/relationships/slideLayout" Target="../slideLayouts/slideLayout299.xml"/><Relationship Id="rId1" Type="http://schemas.openxmlformats.org/officeDocument/2006/relationships/slideLayout" Target="../slideLayouts/slideLayout298.xml"/><Relationship Id="rId6" Type="http://schemas.openxmlformats.org/officeDocument/2006/relationships/slideLayout" Target="../slideLayouts/slideLayout303.xml"/><Relationship Id="rId11" Type="http://schemas.openxmlformats.org/officeDocument/2006/relationships/slideLayout" Target="../slideLayouts/slideLayout308.xml"/><Relationship Id="rId5" Type="http://schemas.openxmlformats.org/officeDocument/2006/relationships/slideLayout" Target="../slideLayouts/slideLayout302.xml"/><Relationship Id="rId10" Type="http://schemas.openxmlformats.org/officeDocument/2006/relationships/slideLayout" Target="../slideLayouts/slideLayout307.xml"/><Relationship Id="rId4" Type="http://schemas.openxmlformats.org/officeDocument/2006/relationships/slideLayout" Target="../slideLayouts/slideLayout301.xml"/><Relationship Id="rId9" Type="http://schemas.openxmlformats.org/officeDocument/2006/relationships/slideLayout" Target="../slideLayouts/slideLayout306.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16.xml"/><Relationship Id="rId3" Type="http://schemas.openxmlformats.org/officeDocument/2006/relationships/slideLayout" Target="../slideLayouts/slideLayout311.xml"/><Relationship Id="rId7" Type="http://schemas.openxmlformats.org/officeDocument/2006/relationships/slideLayout" Target="../slideLayouts/slideLayout315.xml"/><Relationship Id="rId12" Type="http://schemas.openxmlformats.org/officeDocument/2006/relationships/theme" Target="../theme/theme27.xml"/><Relationship Id="rId2" Type="http://schemas.openxmlformats.org/officeDocument/2006/relationships/slideLayout" Target="../slideLayouts/slideLayout310.xml"/><Relationship Id="rId1" Type="http://schemas.openxmlformats.org/officeDocument/2006/relationships/slideLayout" Target="../slideLayouts/slideLayout309.xml"/><Relationship Id="rId6" Type="http://schemas.openxmlformats.org/officeDocument/2006/relationships/slideLayout" Target="../slideLayouts/slideLayout314.xml"/><Relationship Id="rId11" Type="http://schemas.openxmlformats.org/officeDocument/2006/relationships/slideLayout" Target="../slideLayouts/slideLayout319.xml"/><Relationship Id="rId5" Type="http://schemas.openxmlformats.org/officeDocument/2006/relationships/slideLayout" Target="../slideLayouts/slideLayout313.xml"/><Relationship Id="rId10" Type="http://schemas.openxmlformats.org/officeDocument/2006/relationships/slideLayout" Target="../slideLayouts/slideLayout318.xml"/><Relationship Id="rId4" Type="http://schemas.openxmlformats.org/officeDocument/2006/relationships/slideLayout" Target="../slideLayouts/slideLayout312.xml"/><Relationship Id="rId9" Type="http://schemas.openxmlformats.org/officeDocument/2006/relationships/slideLayout" Target="../slideLayouts/slideLayout317.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27.xml"/><Relationship Id="rId3" Type="http://schemas.openxmlformats.org/officeDocument/2006/relationships/slideLayout" Target="../slideLayouts/slideLayout322.xml"/><Relationship Id="rId7" Type="http://schemas.openxmlformats.org/officeDocument/2006/relationships/slideLayout" Target="../slideLayouts/slideLayout326.xml"/><Relationship Id="rId12" Type="http://schemas.openxmlformats.org/officeDocument/2006/relationships/theme" Target="../theme/theme28.xml"/><Relationship Id="rId2" Type="http://schemas.openxmlformats.org/officeDocument/2006/relationships/slideLayout" Target="../slideLayouts/slideLayout321.xml"/><Relationship Id="rId1" Type="http://schemas.openxmlformats.org/officeDocument/2006/relationships/slideLayout" Target="../slideLayouts/slideLayout320.xml"/><Relationship Id="rId6" Type="http://schemas.openxmlformats.org/officeDocument/2006/relationships/slideLayout" Target="../slideLayouts/slideLayout325.xml"/><Relationship Id="rId11" Type="http://schemas.openxmlformats.org/officeDocument/2006/relationships/slideLayout" Target="../slideLayouts/slideLayout330.xml"/><Relationship Id="rId5" Type="http://schemas.openxmlformats.org/officeDocument/2006/relationships/slideLayout" Target="../slideLayouts/slideLayout324.xml"/><Relationship Id="rId10" Type="http://schemas.openxmlformats.org/officeDocument/2006/relationships/slideLayout" Target="../slideLayouts/slideLayout329.xml"/><Relationship Id="rId4" Type="http://schemas.openxmlformats.org/officeDocument/2006/relationships/slideLayout" Target="../slideLayouts/slideLayout323.xml"/><Relationship Id="rId9" Type="http://schemas.openxmlformats.org/officeDocument/2006/relationships/slideLayout" Target="../slideLayouts/slideLayout328.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38.xml"/><Relationship Id="rId3" Type="http://schemas.openxmlformats.org/officeDocument/2006/relationships/slideLayout" Target="../slideLayouts/slideLayout333.xml"/><Relationship Id="rId7" Type="http://schemas.openxmlformats.org/officeDocument/2006/relationships/slideLayout" Target="../slideLayouts/slideLayout337.xml"/><Relationship Id="rId12" Type="http://schemas.openxmlformats.org/officeDocument/2006/relationships/theme" Target="../theme/theme29.xml"/><Relationship Id="rId2" Type="http://schemas.openxmlformats.org/officeDocument/2006/relationships/slideLayout" Target="../slideLayouts/slideLayout332.xml"/><Relationship Id="rId1" Type="http://schemas.openxmlformats.org/officeDocument/2006/relationships/slideLayout" Target="../slideLayouts/slideLayout331.xml"/><Relationship Id="rId6" Type="http://schemas.openxmlformats.org/officeDocument/2006/relationships/slideLayout" Target="../slideLayouts/slideLayout336.xml"/><Relationship Id="rId11" Type="http://schemas.openxmlformats.org/officeDocument/2006/relationships/slideLayout" Target="../slideLayouts/slideLayout341.xml"/><Relationship Id="rId5" Type="http://schemas.openxmlformats.org/officeDocument/2006/relationships/slideLayout" Target="../slideLayouts/slideLayout335.xml"/><Relationship Id="rId10" Type="http://schemas.openxmlformats.org/officeDocument/2006/relationships/slideLayout" Target="../slideLayouts/slideLayout340.xml"/><Relationship Id="rId4" Type="http://schemas.openxmlformats.org/officeDocument/2006/relationships/slideLayout" Target="../slideLayouts/slideLayout334.xml"/><Relationship Id="rId9" Type="http://schemas.openxmlformats.org/officeDocument/2006/relationships/slideLayout" Target="../slideLayouts/slideLayout33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heme" Target="../theme/theme6.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theme" Target="../theme/theme7.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theme" Target="../theme/theme8.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theme" Target="../theme/theme9.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slideLayout" Target="../slideLayouts/slideLayout107.xml"/><Relationship Id="rId2" Type="http://schemas.openxmlformats.org/officeDocument/2006/relationships/slideLayout" Target="../slideLayouts/slideLayout9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0" Type="http://schemas.openxmlformats.org/officeDocument/2006/relationships/slideLayout" Target="../slideLayouts/slideLayout105.xml"/><Relationship Id="rId4" Type="http://schemas.openxmlformats.org/officeDocument/2006/relationships/slideLayout" Target="../slideLayouts/slideLayout99.xml"/><Relationship Id="rId9"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338388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7193586"/>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28050836"/>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54459329"/>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2285434"/>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2308188"/>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2570157"/>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1226866"/>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36745248"/>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85750818"/>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37681841"/>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0537762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56733198"/>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3723093"/>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4783533"/>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40542303"/>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57549556"/>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16943795"/>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05658437"/>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1895293"/>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3660267"/>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3910181"/>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3325209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1302783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1957386"/>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9038365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79911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1138851"/>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49708632"/>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7.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2022868"/>
            <a:ext cx="5732417" cy="627864"/>
          </a:xfrm>
        </p:spPr>
        <p:txBody>
          <a:bodyPr/>
          <a:lstStyle/>
          <a:p>
            <a:r>
              <a:rPr lang="en-US" dirty="0"/>
              <a:t>Module </a:t>
            </a:r>
            <a:r>
              <a:rPr lang="en-US" dirty="0" smtClean="0"/>
              <a:t>11</a:t>
            </a:r>
            <a:endParaRPr lang="en-US" dirty="0"/>
          </a:p>
        </p:txBody>
      </p:sp>
      <p:sp>
        <p:nvSpPr>
          <p:cNvPr id="3" name="Subtitle 2"/>
          <p:cNvSpPr>
            <a:spLocks noGrp="1"/>
          </p:cNvSpPr>
          <p:nvPr>
            <p:ph type="subTitle" sz="quarter" idx="1"/>
          </p:nvPr>
        </p:nvSpPr>
        <p:spPr/>
        <p:txBody>
          <a:bodyPr/>
          <a:lstStyle/>
          <a:p>
            <a:r>
              <a:rPr lang="en-US" dirty="0" smtClean="0"/>
              <a:t>Monitoring, managing, and recovering AD DS
</a:t>
            </a:r>
            <a:endParaRPr lang="en-US" dirty="0"/>
          </a:p>
        </p:txBody>
      </p:sp>
    </p:spTree>
    <p:extLst>
      <p:ext uri="{BB962C8B-B14F-4D97-AF65-F5344CB8AC3E}">
        <p14:creationId xmlns:p14="http://schemas.microsoft.com/office/powerpoint/2010/main" val="186738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6a33770f-c015-4e0b-b5cd-4fb04bf6351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Configuring Active Directory Recycle Bin</a:t>
            </a:r>
          </a:p>
        </p:txBody>
      </p:sp>
      <p:sp>
        <p:nvSpPr>
          <p:cNvPr id="4" name="Content Placeholder 2"/>
          <p:cNvSpPr txBox="1">
            <a:spLocks/>
          </p:cNvSpPr>
          <p:nvPr/>
        </p:nvSpPr>
        <p:spPr>
          <a:xfrm>
            <a:off x="458788" y="992188"/>
            <a:ext cx="8356600"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Active Directory Recycle Bin provides a way to restore deleted objects without Active Directory downtime</a:t>
            </a:r>
          </a:p>
          <a:p>
            <a:pPr lvl="0"/>
            <a:r>
              <a:rPr lang="hr-HR" kern="0">
                <a:solidFill>
                  <a:srgbClr val="000000"/>
                </a:solidFill>
              </a:rPr>
              <a:t>Uses Active Directory </a:t>
            </a:r>
            <a:r>
              <a:rPr lang="en-US" kern="0">
                <a:solidFill>
                  <a:srgbClr val="000000"/>
                </a:solidFill>
              </a:rPr>
              <a:t>m</a:t>
            </a:r>
            <a:r>
              <a:rPr lang="hr-HR" kern="0">
                <a:solidFill>
                  <a:srgbClr val="000000"/>
                </a:solidFill>
              </a:rPr>
              <a:t>odule</a:t>
            </a:r>
            <a:r>
              <a:rPr lang="en-US" kern="0">
                <a:solidFill>
                  <a:srgbClr val="000000"/>
                </a:solidFill>
              </a:rPr>
              <a:t> for </a:t>
            </a:r>
            <a:r>
              <a:rPr lang="hr-HR" kern="0">
                <a:solidFill>
                  <a:srgbClr val="000000"/>
                </a:solidFill>
              </a:rPr>
              <a:t>Windows PowerShell </a:t>
            </a:r>
            <a:r>
              <a:rPr lang="en-US" kern="0">
                <a:solidFill>
                  <a:srgbClr val="000000"/>
                </a:solidFill>
              </a:rPr>
              <a:t>or the Active Directory Administrative Center to restore objects</a:t>
            </a:r>
            <a:endParaRPr lang="hr-HR" kern="0" dirty="0">
              <a:solidFill>
                <a:srgbClr val="000000"/>
              </a:solidFill>
            </a:endParaRPr>
          </a:p>
        </p:txBody>
      </p:sp>
      <p:grpSp>
        <p:nvGrpSpPr>
          <p:cNvPr id="5" name="Group 4" descr="Diagram depicting the process of deleting an Active Directory object when Active Directory Recycle Bin is enabled. Polygons representing the stages are labeled, from left to right: Live, Deleted, Recycled, and Physically deleted. An arrow labeled Delete connects Live to Deleted. An arrow labeled Recycle connects Deleted to Recycled. An arrow labeled Garbage collection connects Recycled to Physically deleted. An arrow labelled authoritative restore connects Deleted back to Live. The time between deletion and recycling is labeled Deleted object lifetime. The time between recycling and physical deletion is labeled Recycled object lifetime.&#10;&#10;"/>
          <p:cNvGrpSpPr/>
          <p:nvPr/>
        </p:nvGrpSpPr>
        <p:grpSpPr>
          <a:xfrm>
            <a:off x="118353" y="3867528"/>
            <a:ext cx="8972700" cy="2899602"/>
            <a:chOff x="118353" y="3867528"/>
            <a:chExt cx="8972700" cy="2899602"/>
          </a:xfrm>
        </p:grpSpPr>
        <p:cxnSp>
          <p:nvCxnSpPr>
            <p:cNvPr id="6" name="Straight Arrow Connector 5"/>
            <p:cNvCxnSpPr/>
            <p:nvPr/>
          </p:nvCxnSpPr>
          <p:spPr bwMode="auto">
            <a:xfrm flipH="1" flipV="1">
              <a:off x="1158402" y="4684048"/>
              <a:ext cx="1658021" cy="1"/>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cxnSp>
          <p:nvCxnSpPr>
            <p:cNvPr id="7" name="Straight Connector 6"/>
            <p:cNvCxnSpPr/>
            <p:nvPr/>
          </p:nvCxnSpPr>
          <p:spPr bwMode="auto">
            <a:xfrm>
              <a:off x="5862840" y="4969183"/>
              <a:ext cx="1042378" cy="863436"/>
            </a:xfrm>
            <a:prstGeom prst="line">
              <a:avLst/>
            </a:prstGeom>
            <a:ln>
              <a:solidFill>
                <a:srgbClr val="FF0000"/>
              </a:solidFill>
              <a:headEnd type="none" w="med" len="med"/>
              <a:tailEnd type="none" w="med" len="med"/>
            </a:ln>
            <a:effectLst/>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bwMode="auto">
            <a:xfrm flipH="1">
              <a:off x="7322426" y="4971883"/>
              <a:ext cx="924222" cy="860736"/>
            </a:xfrm>
            <a:prstGeom prst="line">
              <a:avLst/>
            </a:prstGeom>
            <a:ln>
              <a:solidFill>
                <a:srgbClr val="FF0000"/>
              </a:solidFill>
              <a:headEnd type="none" w="med" len="med"/>
              <a:tailEnd type="none" w="med" len="med"/>
            </a:ln>
            <a:effectLst/>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bwMode="auto">
            <a:xfrm>
              <a:off x="3171482" y="4876633"/>
              <a:ext cx="1121380" cy="955986"/>
            </a:xfrm>
            <a:prstGeom prst="line">
              <a:avLst/>
            </a:prstGeom>
            <a:ln>
              <a:solidFill>
                <a:srgbClr val="FF0000"/>
              </a:solidFill>
              <a:headEnd type="none" w="med" len="med"/>
              <a:tailEnd type="none" w="med" len="med"/>
            </a:ln>
            <a:effectLst/>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bwMode="auto">
            <a:xfrm flipH="1">
              <a:off x="4629150" y="4955533"/>
              <a:ext cx="907090" cy="892817"/>
            </a:xfrm>
            <a:prstGeom prst="line">
              <a:avLst/>
            </a:prstGeom>
            <a:ln>
              <a:solidFill>
                <a:srgbClr val="FF0000"/>
              </a:solidFill>
              <a:headEnd type="none" w="med" len="med"/>
              <a:tailEnd type="none" w="med" len="med"/>
            </a:ln>
            <a:effectLst/>
          </p:spPr>
          <p:style>
            <a:lnRef idx="3">
              <a:schemeClr val="dk1"/>
            </a:lnRef>
            <a:fillRef idx="0">
              <a:schemeClr val="dk1"/>
            </a:fillRef>
            <a:effectRef idx="2">
              <a:schemeClr val="dk1"/>
            </a:effectRef>
            <a:fontRef idx="minor">
              <a:schemeClr val="tx1"/>
            </a:fontRef>
          </p:style>
        </p:cxnSp>
        <p:sp>
          <p:nvSpPr>
            <p:cNvPr id="11" name="Rectangle 10"/>
            <p:cNvSpPr/>
            <p:nvPr/>
          </p:nvSpPr>
          <p:spPr bwMode="auto">
            <a:xfrm>
              <a:off x="2356181" y="4109102"/>
              <a:ext cx="1329492" cy="796410"/>
            </a:xfrm>
            <a:prstGeom prst="rect">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a:solidFill>
                  <a:srgbClr val="000000"/>
                </a:solidFill>
                <a:latin typeface="Verdana" pitchFamily="34" charset="0"/>
                <a:cs typeface="Arial" charset="0"/>
              </a:endParaRPr>
            </a:p>
          </p:txBody>
        </p:sp>
        <p:sp>
          <p:nvSpPr>
            <p:cNvPr id="12" name="Isosceles Triangle 11"/>
            <p:cNvSpPr/>
            <p:nvPr/>
          </p:nvSpPr>
          <p:spPr bwMode="auto">
            <a:xfrm>
              <a:off x="118353" y="3974942"/>
              <a:ext cx="1089498" cy="796410"/>
            </a:xfrm>
            <a:prstGeom prst="triangle">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a:solidFill>
                  <a:srgbClr val="000000"/>
                </a:solidFill>
                <a:latin typeface="Verdana" pitchFamily="34" charset="0"/>
                <a:cs typeface="Arial" charset="0"/>
              </a:endParaRPr>
            </a:p>
          </p:txBody>
        </p:sp>
        <p:sp>
          <p:nvSpPr>
            <p:cNvPr id="13" name="TextBox 12"/>
            <p:cNvSpPr txBox="1"/>
            <p:nvPr/>
          </p:nvSpPr>
          <p:spPr>
            <a:xfrm>
              <a:off x="335091" y="4308137"/>
              <a:ext cx="616836" cy="369332"/>
            </a:xfrm>
            <a:prstGeom prst="rect">
              <a:avLst/>
            </a:prstGeom>
            <a:noFill/>
          </p:spPr>
          <p:txBody>
            <a:bodyPr wrap="none" rtlCol="0">
              <a:spAutoFit/>
            </a:bodyPr>
            <a:lstStyle/>
            <a:p>
              <a:pPr lvl="0" fontAlgn="base">
                <a:spcBef>
                  <a:spcPct val="0"/>
                </a:spcBef>
                <a:spcAft>
                  <a:spcPct val="0"/>
                </a:spcAft>
              </a:pPr>
              <a:r>
                <a:rPr lang="en-US" b="1">
                  <a:solidFill>
                    <a:srgbClr val="000000"/>
                  </a:solidFill>
                  <a:latin typeface="Segoe UI" pitchFamily="34" charset="0"/>
                  <a:ea typeface="Segoe UI" pitchFamily="34" charset="0"/>
                  <a:cs typeface="Segoe UI" pitchFamily="34" charset="0"/>
                </a:rPr>
                <a:t>Live</a:t>
              </a:r>
              <a:endParaRPr lang="en-US" b="1" dirty="0">
                <a:solidFill>
                  <a:srgbClr val="000000"/>
                </a:solidFill>
                <a:latin typeface="Segoe UI" pitchFamily="34" charset="0"/>
                <a:ea typeface="Segoe UI" pitchFamily="34" charset="0"/>
                <a:cs typeface="Segoe UI" pitchFamily="34" charset="0"/>
              </a:endParaRPr>
            </a:p>
          </p:txBody>
        </p:sp>
        <p:sp>
          <p:nvSpPr>
            <p:cNvPr id="14" name="TextBox 13"/>
            <p:cNvSpPr txBox="1"/>
            <p:nvPr/>
          </p:nvSpPr>
          <p:spPr>
            <a:xfrm>
              <a:off x="2500476" y="4344209"/>
              <a:ext cx="1588168" cy="369332"/>
            </a:xfrm>
            <a:prstGeom prst="rect">
              <a:avLst/>
            </a:prstGeom>
            <a:noFill/>
          </p:spPr>
          <p:txBody>
            <a:bodyPr wrap="square" rtlCol="0">
              <a:spAutoFit/>
            </a:bodyPr>
            <a:lstStyle/>
            <a:p>
              <a:pPr lvl="0" fontAlgn="base">
                <a:spcBef>
                  <a:spcPct val="0"/>
                </a:spcBef>
                <a:spcAft>
                  <a:spcPct val="0"/>
                </a:spcAft>
              </a:pPr>
              <a:r>
                <a:rPr lang="en-US" b="1">
                  <a:solidFill>
                    <a:srgbClr val="000000"/>
                  </a:solidFill>
                  <a:latin typeface="Segoe UI" pitchFamily="34" charset="0"/>
                  <a:ea typeface="Segoe UI" pitchFamily="34" charset="0"/>
                  <a:cs typeface="Segoe UI" pitchFamily="34" charset="0"/>
                </a:rPr>
                <a:t>Deleted</a:t>
              </a:r>
              <a:endParaRPr lang="en-US" b="1" dirty="0">
                <a:solidFill>
                  <a:srgbClr val="000000"/>
                </a:solidFill>
                <a:latin typeface="Segoe UI" pitchFamily="34" charset="0"/>
                <a:ea typeface="Segoe UI" pitchFamily="34" charset="0"/>
                <a:cs typeface="Segoe UI" pitchFamily="34" charset="0"/>
              </a:endParaRPr>
            </a:p>
          </p:txBody>
        </p:sp>
        <p:sp>
          <p:nvSpPr>
            <p:cNvPr id="15" name="TextBox 14"/>
            <p:cNvSpPr txBox="1"/>
            <p:nvPr/>
          </p:nvSpPr>
          <p:spPr>
            <a:xfrm>
              <a:off x="6112455" y="3867528"/>
              <a:ext cx="1580148" cy="707886"/>
            </a:xfrm>
            <a:prstGeom prst="rect">
              <a:avLst/>
            </a:prstGeom>
            <a:noFill/>
          </p:spPr>
          <p:txBody>
            <a:bodyPr wrap="square" rtlCol="0">
              <a:spAutoFit/>
            </a:bodyPr>
            <a:lstStyle/>
            <a:p>
              <a:pPr lvl="0" algn="ctr" fontAlgn="base">
                <a:spcBef>
                  <a:spcPct val="0"/>
                </a:spcBef>
                <a:spcAft>
                  <a:spcPct val="0"/>
                </a:spcAft>
              </a:pPr>
              <a:r>
                <a:rPr lang="en-US" sz="2000">
                  <a:solidFill>
                    <a:srgbClr val="000000"/>
                  </a:solidFill>
                  <a:latin typeface="Segoe UI" pitchFamily="34" charset="0"/>
                  <a:ea typeface="Segoe UI" pitchFamily="34" charset="0"/>
                  <a:cs typeface="Segoe UI" pitchFamily="34" charset="0"/>
                </a:rPr>
                <a:t>Garbage collection</a:t>
              </a:r>
              <a:endParaRPr lang="en-US" sz="2000" dirty="0">
                <a:solidFill>
                  <a:srgbClr val="000000"/>
                </a:solidFill>
                <a:latin typeface="Segoe UI" pitchFamily="34" charset="0"/>
                <a:ea typeface="Segoe UI" pitchFamily="34" charset="0"/>
                <a:cs typeface="Segoe UI" pitchFamily="34" charset="0"/>
              </a:endParaRPr>
            </a:p>
          </p:txBody>
        </p:sp>
        <p:sp>
          <p:nvSpPr>
            <p:cNvPr id="16" name="TextBox 15"/>
            <p:cNvSpPr txBox="1"/>
            <p:nvPr/>
          </p:nvSpPr>
          <p:spPr>
            <a:xfrm>
              <a:off x="1296648" y="3981586"/>
              <a:ext cx="1580148" cy="400110"/>
            </a:xfrm>
            <a:prstGeom prst="rect">
              <a:avLst/>
            </a:prstGeom>
            <a:noFill/>
          </p:spPr>
          <p:txBody>
            <a:bodyPr wrap="square" rtlCol="0">
              <a:spAutoFit/>
            </a:bodyPr>
            <a:lstStyle/>
            <a:p>
              <a:pPr lvl="0" fontAlgn="base">
                <a:spcBef>
                  <a:spcPct val="0"/>
                </a:spcBef>
                <a:spcAft>
                  <a:spcPct val="0"/>
                </a:spcAft>
              </a:pPr>
              <a:r>
                <a:rPr lang="en-US" sz="2000">
                  <a:solidFill>
                    <a:srgbClr val="000000"/>
                  </a:solidFill>
                  <a:latin typeface="Segoe UI" pitchFamily="34" charset="0"/>
                  <a:ea typeface="Segoe UI" pitchFamily="34" charset="0"/>
                  <a:cs typeface="Segoe UI" pitchFamily="34" charset="0"/>
                </a:rPr>
                <a:t>Delete</a:t>
              </a:r>
              <a:endParaRPr lang="en-US" sz="2000" dirty="0">
                <a:solidFill>
                  <a:srgbClr val="000000"/>
                </a:solidFill>
                <a:latin typeface="Segoe UI" pitchFamily="34" charset="0"/>
                <a:ea typeface="Segoe UI" pitchFamily="34" charset="0"/>
                <a:cs typeface="Segoe UI" pitchFamily="34" charset="0"/>
              </a:endParaRPr>
            </a:p>
          </p:txBody>
        </p:sp>
        <p:sp>
          <p:nvSpPr>
            <p:cNvPr id="17" name="TextBox 16"/>
            <p:cNvSpPr txBox="1"/>
            <p:nvPr/>
          </p:nvSpPr>
          <p:spPr>
            <a:xfrm>
              <a:off x="872652" y="4753669"/>
              <a:ext cx="1770273" cy="707886"/>
            </a:xfrm>
            <a:prstGeom prst="rect">
              <a:avLst/>
            </a:prstGeom>
            <a:noFill/>
          </p:spPr>
          <p:txBody>
            <a:bodyPr wrap="square" rtlCol="0">
              <a:spAutoFit/>
            </a:bodyPr>
            <a:lstStyle/>
            <a:p>
              <a:pPr lvl="0" algn="ctr" fontAlgn="base">
                <a:spcBef>
                  <a:spcPct val="0"/>
                </a:spcBef>
                <a:spcAft>
                  <a:spcPct val="0"/>
                </a:spcAft>
              </a:pPr>
              <a:r>
                <a:rPr lang="en-US" sz="2000">
                  <a:solidFill>
                    <a:srgbClr val="000000"/>
                  </a:solidFill>
                  <a:latin typeface="Segoe UI" pitchFamily="34" charset="0"/>
                  <a:ea typeface="Segoe UI" pitchFamily="34" charset="0"/>
                  <a:cs typeface="Segoe UI" pitchFamily="34" charset="0"/>
                </a:rPr>
                <a:t>Authoritative</a:t>
              </a:r>
            </a:p>
            <a:p>
              <a:pPr lvl="0" algn="ctr" fontAlgn="base">
                <a:spcBef>
                  <a:spcPct val="0"/>
                </a:spcBef>
                <a:spcAft>
                  <a:spcPct val="0"/>
                </a:spcAft>
              </a:pPr>
              <a:r>
                <a:rPr lang="en-US" sz="2000">
                  <a:solidFill>
                    <a:srgbClr val="000000"/>
                  </a:solidFill>
                  <a:latin typeface="Segoe UI" pitchFamily="34" charset="0"/>
                  <a:ea typeface="Segoe UI" pitchFamily="34" charset="0"/>
                  <a:cs typeface="Segoe UI" pitchFamily="34" charset="0"/>
                </a:rPr>
                <a:t>restore</a:t>
              </a:r>
              <a:endParaRPr lang="en-US" sz="2000" dirty="0">
                <a:solidFill>
                  <a:srgbClr val="000000"/>
                </a:solidFill>
                <a:latin typeface="Segoe UI" pitchFamily="34" charset="0"/>
                <a:ea typeface="Segoe UI" pitchFamily="34" charset="0"/>
                <a:cs typeface="Segoe UI" pitchFamily="34" charset="0"/>
              </a:endParaRPr>
            </a:p>
          </p:txBody>
        </p:sp>
        <p:sp>
          <p:nvSpPr>
            <p:cNvPr id="18" name="Rectangle 17"/>
            <p:cNvSpPr/>
            <p:nvPr/>
          </p:nvSpPr>
          <p:spPr bwMode="auto">
            <a:xfrm>
              <a:off x="4900207" y="4216273"/>
              <a:ext cx="1407622" cy="796410"/>
            </a:xfrm>
            <a:prstGeom prst="rect">
              <a:avLst/>
            </a:prstGeom>
            <a:solidFill>
              <a:srgbClr val="92D05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a:solidFill>
                  <a:srgbClr val="000000"/>
                </a:solidFill>
                <a:latin typeface="Verdana" pitchFamily="34" charset="0"/>
                <a:cs typeface="Arial" charset="0"/>
              </a:endParaRPr>
            </a:p>
          </p:txBody>
        </p:sp>
        <p:sp>
          <p:nvSpPr>
            <p:cNvPr id="19" name="TextBox 18"/>
            <p:cNvSpPr txBox="1"/>
            <p:nvPr/>
          </p:nvSpPr>
          <p:spPr>
            <a:xfrm>
              <a:off x="5036781" y="4413280"/>
              <a:ext cx="1231668" cy="369332"/>
            </a:xfrm>
            <a:prstGeom prst="rect">
              <a:avLst/>
            </a:prstGeom>
            <a:solidFill>
              <a:srgbClr val="92D050"/>
            </a:solidFill>
            <a:ln>
              <a:solidFill>
                <a:srgbClr val="92D050"/>
              </a:solidFill>
            </a:ln>
          </p:spPr>
          <p:txBody>
            <a:bodyPr wrap="square" rtlCol="0">
              <a:spAutoFit/>
            </a:bodyPr>
            <a:lstStyle/>
            <a:p>
              <a:pPr lvl="0" fontAlgn="base">
                <a:spcBef>
                  <a:spcPct val="0"/>
                </a:spcBef>
                <a:spcAft>
                  <a:spcPct val="0"/>
                </a:spcAft>
              </a:pPr>
              <a:r>
                <a:rPr lang="en-US" b="1">
                  <a:solidFill>
                    <a:srgbClr val="000000"/>
                  </a:solidFill>
                  <a:latin typeface="Segoe UI" pitchFamily="34" charset="0"/>
                  <a:ea typeface="Segoe UI" pitchFamily="34" charset="0"/>
                  <a:cs typeface="Segoe UI" pitchFamily="34" charset="0"/>
                </a:rPr>
                <a:t>Recycled</a:t>
              </a:r>
              <a:endParaRPr lang="en-US" b="1" dirty="0">
                <a:solidFill>
                  <a:srgbClr val="000000"/>
                </a:solidFill>
                <a:latin typeface="Segoe UI" pitchFamily="34" charset="0"/>
                <a:ea typeface="Segoe UI" pitchFamily="34" charset="0"/>
                <a:cs typeface="Segoe UI" pitchFamily="34" charset="0"/>
              </a:endParaRPr>
            </a:p>
          </p:txBody>
        </p:sp>
        <p:sp>
          <p:nvSpPr>
            <p:cNvPr id="20" name="TextBox 19"/>
            <p:cNvSpPr txBox="1"/>
            <p:nvPr/>
          </p:nvSpPr>
          <p:spPr>
            <a:xfrm>
              <a:off x="3791032" y="4143964"/>
              <a:ext cx="1580148" cy="400110"/>
            </a:xfrm>
            <a:prstGeom prst="rect">
              <a:avLst/>
            </a:prstGeom>
            <a:noFill/>
          </p:spPr>
          <p:txBody>
            <a:bodyPr wrap="square" rtlCol="0">
              <a:spAutoFit/>
            </a:bodyPr>
            <a:lstStyle/>
            <a:p>
              <a:pPr lvl="0" fontAlgn="base">
                <a:spcBef>
                  <a:spcPct val="0"/>
                </a:spcBef>
                <a:spcAft>
                  <a:spcPct val="0"/>
                </a:spcAft>
              </a:pPr>
              <a:r>
                <a:rPr lang="en-US" sz="2000">
                  <a:solidFill>
                    <a:srgbClr val="000000"/>
                  </a:solidFill>
                  <a:latin typeface="Segoe UI" pitchFamily="34" charset="0"/>
                  <a:ea typeface="Segoe UI" pitchFamily="34" charset="0"/>
                  <a:cs typeface="Segoe UI" pitchFamily="34" charset="0"/>
                </a:rPr>
                <a:t>Recycle</a:t>
              </a:r>
              <a:endParaRPr lang="en-US" sz="2000" dirty="0">
                <a:solidFill>
                  <a:srgbClr val="000000"/>
                </a:solidFill>
                <a:latin typeface="Segoe UI" pitchFamily="34" charset="0"/>
                <a:ea typeface="Segoe UI" pitchFamily="34" charset="0"/>
                <a:cs typeface="Segoe UI" pitchFamily="34" charset="0"/>
              </a:endParaRPr>
            </a:p>
          </p:txBody>
        </p:sp>
        <p:sp>
          <p:nvSpPr>
            <p:cNvPr id="21" name="Rectangle 20"/>
            <p:cNvSpPr/>
            <p:nvPr/>
          </p:nvSpPr>
          <p:spPr bwMode="auto">
            <a:xfrm>
              <a:off x="7518711" y="4175473"/>
              <a:ext cx="1534242" cy="796410"/>
            </a:xfrm>
            <a:prstGeom prst="rect">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a:solidFill>
                  <a:srgbClr val="000000"/>
                </a:solidFill>
                <a:latin typeface="Verdana" pitchFamily="34" charset="0"/>
                <a:cs typeface="Arial" charset="0"/>
              </a:endParaRPr>
            </a:p>
          </p:txBody>
        </p:sp>
        <p:sp>
          <p:nvSpPr>
            <p:cNvPr id="22" name="TextBox 21"/>
            <p:cNvSpPr txBox="1"/>
            <p:nvPr/>
          </p:nvSpPr>
          <p:spPr>
            <a:xfrm>
              <a:off x="7502885" y="4258180"/>
              <a:ext cx="1588168" cy="646331"/>
            </a:xfrm>
            <a:prstGeom prst="rect">
              <a:avLst/>
            </a:prstGeom>
            <a:noFill/>
          </p:spPr>
          <p:txBody>
            <a:bodyPr wrap="square" rtlCol="0">
              <a:spAutoFit/>
            </a:bodyPr>
            <a:lstStyle/>
            <a:p>
              <a:pPr lvl="0" algn="ctr" fontAlgn="base">
                <a:spcBef>
                  <a:spcPct val="0"/>
                </a:spcBef>
                <a:spcAft>
                  <a:spcPct val="0"/>
                </a:spcAft>
              </a:pPr>
              <a:r>
                <a:rPr lang="en-US" b="1">
                  <a:solidFill>
                    <a:srgbClr val="000000"/>
                  </a:solidFill>
                  <a:latin typeface="Segoe UI" pitchFamily="34" charset="0"/>
                  <a:ea typeface="Segoe UI" pitchFamily="34" charset="0"/>
                  <a:cs typeface="Segoe UI" pitchFamily="34" charset="0"/>
                </a:rPr>
                <a:t>Physically</a:t>
              </a:r>
            </a:p>
            <a:p>
              <a:pPr lvl="0" algn="ctr" fontAlgn="base">
                <a:spcBef>
                  <a:spcPct val="0"/>
                </a:spcBef>
                <a:spcAft>
                  <a:spcPct val="0"/>
                </a:spcAft>
              </a:pPr>
              <a:r>
                <a:rPr lang="en-US" b="1">
                  <a:solidFill>
                    <a:srgbClr val="000000"/>
                  </a:solidFill>
                  <a:latin typeface="Segoe UI" pitchFamily="34" charset="0"/>
                  <a:ea typeface="Segoe UI" pitchFamily="34" charset="0"/>
                  <a:cs typeface="Segoe UI" pitchFamily="34" charset="0"/>
                </a:rPr>
                <a:t>deleted</a:t>
              </a:r>
              <a:endParaRPr lang="en-US" b="1" dirty="0">
                <a:solidFill>
                  <a:srgbClr val="000000"/>
                </a:solidFill>
                <a:latin typeface="Segoe UI" pitchFamily="34" charset="0"/>
                <a:ea typeface="Segoe UI" pitchFamily="34" charset="0"/>
                <a:cs typeface="Segoe UI" pitchFamily="34" charset="0"/>
              </a:endParaRPr>
            </a:p>
          </p:txBody>
        </p:sp>
        <p:sp>
          <p:nvSpPr>
            <p:cNvPr id="23" name="TextBox 22"/>
            <p:cNvSpPr txBox="1"/>
            <p:nvPr/>
          </p:nvSpPr>
          <p:spPr>
            <a:xfrm>
              <a:off x="3323724" y="5751467"/>
              <a:ext cx="2221392" cy="1015663"/>
            </a:xfrm>
            <a:prstGeom prst="rect">
              <a:avLst/>
            </a:prstGeom>
            <a:noFill/>
          </p:spPr>
          <p:txBody>
            <a:bodyPr wrap="square" rtlCol="0">
              <a:spAutoFit/>
            </a:bodyPr>
            <a:lstStyle/>
            <a:p>
              <a:pPr lvl="0" algn="ctr" fontAlgn="base">
                <a:spcBef>
                  <a:spcPct val="0"/>
                </a:spcBef>
                <a:spcAft>
                  <a:spcPct val="0"/>
                </a:spcAft>
              </a:pPr>
              <a:r>
                <a:rPr lang="en-US" sz="2000">
                  <a:solidFill>
                    <a:srgbClr val="000000"/>
                  </a:solidFill>
                  <a:latin typeface="Segoe UI" pitchFamily="34" charset="0"/>
                  <a:ea typeface="Segoe UI" pitchFamily="34" charset="0"/>
                  <a:cs typeface="Segoe UI" pitchFamily="34" charset="0"/>
                </a:rPr>
                <a:t>Deleted </a:t>
              </a:r>
            </a:p>
            <a:p>
              <a:pPr lvl="0" algn="ctr" fontAlgn="base">
                <a:spcBef>
                  <a:spcPct val="0"/>
                </a:spcBef>
                <a:spcAft>
                  <a:spcPct val="0"/>
                </a:spcAft>
              </a:pPr>
              <a:r>
                <a:rPr lang="en-US" sz="2000">
                  <a:solidFill>
                    <a:srgbClr val="000000"/>
                  </a:solidFill>
                  <a:latin typeface="Segoe UI" pitchFamily="34" charset="0"/>
                  <a:ea typeface="Segoe UI" pitchFamily="34" charset="0"/>
                  <a:cs typeface="Segoe UI" pitchFamily="34" charset="0"/>
                </a:rPr>
                <a:t>object</a:t>
              </a:r>
            </a:p>
            <a:p>
              <a:pPr lvl="0" algn="ctr" fontAlgn="base">
                <a:spcBef>
                  <a:spcPct val="0"/>
                </a:spcBef>
                <a:spcAft>
                  <a:spcPct val="0"/>
                </a:spcAft>
              </a:pPr>
              <a:r>
                <a:rPr lang="en-US" sz="2000">
                  <a:solidFill>
                    <a:srgbClr val="000000"/>
                  </a:solidFill>
                  <a:latin typeface="Segoe UI" pitchFamily="34" charset="0"/>
                  <a:ea typeface="Segoe UI" pitchFamily="34" charset="0"/>
                  <a:cs typeface="Segoe UI" pitchFamily="34" charset="0"/>
                </a:rPr>
                <a:t>lifetime</a:t>
              </a:r>
              <a:endParaRPr lang="en-US" sz="2000" dirty="0">
                <a:solidFill>
                  <a:srgbClr val="000000"/>
                </a:solidFill>
                <a:latin typeface="Segoe UI" pitchFamily="34" charset="0"/>
                <a:ea typeface="Segoe UI" pitchFamily="34" charset="0"/>
                <a:cs typeface="Segoe UI" pitchFamily="34" charset="0"/>
              </a:endParaRPr>
            </a:p>
          </p:txBody>
        </p:sp>
        <p:sp>
          <p:nvSpPr>
            <p:cNvPr id="24" name="TextBox 23"/>
            <p:cNvSpPr txBox="1"/>
            <p:nvPr/>
          </p:nvSpPr>
          <p:spPr>
            <a:xfrm>
              <a:off x="5994207" y="5745448"/>
              <a:ext cx="2221392" cy="1015663"/>
            </a:xfrm>
            <a:prstGeom prst="rect">
              <a:avLst/>
            </a:prstGeom>
            <a:noFill/>
          </p:spPr>
          <p:txBody>
            <a:bodyPr wrap="square" rtlCol="0">
              <a:spAutoFit/>
            </a:bodyPr>
            <a:lstStyle/>
            <a:p>
              <a:pPr lvl="0" algn="ctr" fontAlgn="base">
                <a:spcBef>
                  <a:spcPct val="0"/>
                </a:spcBef>
                <a:spcAft>
                  <a:spcPct val="0"/>
                </a:spcAft>
              </a:pPr>
              <a:r>
                <a:rPr lang="en-US" sz="2000">
                  <a:solidFill>
                    <a:srgbClr val="000000"/>
                  </a:solidFill>
                  <a:latin typeface="Segoe UI" pitchFamily="34" charset="0"/>
                  <a:ea typeface="Segoe UI" pitchFamily="34" charset="0"/>
                  <a:cs typeface="Segoe UI" pitchFamily="34" charset="0"/>
                </a:rPr>
                <a:t>Recycled</a:t>
              </a:r>
            </a:p>
            <a:p>
              <a:pPr lvl="0" algn="ctr" fontAlgn="base">
                <a:spcBef>
                  <a:spcPct val="0"/>
                </a:spcBef>
                <a:spcAft>
                  <a:spcPct val="0"/>
                </a:spcAft>
              </a:pPr>
              <a:r>
                <a:rPr lang="en-US" sz="2000">
                  <a:solidFill>
                    <a:srgbClr val="000000"/>
                  </a:solidFill>
                  <a:latin typeface="Segoe UI" pitchFamily="34" charset="0"/>
                  <a:ea typeface="Segoe UI" pitchFamily="34" charset="0"/>
                  <a:cs typeface="Segoe UI" pitchFamily="34" charset="0"/>
                </a:rPr>
                <a:t>object </a:t>
              </a:r>
            </a:p>
            <a:p>
              <a:pPr lvl="0" algn="ctr" fontAlgn="base">
                <a:spcBef>
                  <a:spcPct val="0"/>
                </a:spcBef>
                <a:spcAft>
                  <a:spcPct val="0"/>
                </a:spcAft>
              </a:pPr>
              <a:r>
                <a:rPr lang="en-US" sz="2000">
                  <a:solidFill>
                    <a:srgbClr val="000000"/>
                  </a:solidFill>
                  <a:latin typeface="Segoe UI" pitchFamily="34" charset="0"/>
                  <a:ea typeface="Segoe UI" pitchFamily="34" charset="0"/>
                  <a:cs typeface="Segoe UI" pitchFamily="34" charset="0"/>
                </a:rPr>
                <a:t>lifetime</a:t>
              </a:r>
              <a:endParaRPr lang="en-US" sz="2000" dirty="0">
                <a:solidFill>
                  <a:srgbClr val="000000"/>
                </a:solidFill>
                <a:latin typeface="Segoe UI" pitchFamily="34" charset="0"/>
                <a:ea typeface="Segoe UI" pitchFamily="34" charset="0"/>
                <a:cs typeface="Segoe UI" pitchFamily="34" charset="0"/>
              </a:endParaRPr>
            </a:p>
          </p:txBody>
        </p:sp>
        <p:cxnSp>
          <p:nvCxnSpPr>
            <p:cNvPr id="25" name="Straight Arrow Connector 24"/>
            <p:cNvCxnSpPr/>
            <p:nvPr/>
          </p:nvCxnSpPr>
          <p:spPr bwMode="auto">
            <a:xfrm>
              <a:off x="1124143" y="4374934"/>
              <a:ext cx="1232038" cy="0"/>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bwMode="auto">
            <a:xfrm>
              <a:off x="3676843" y="4565434"/>
              <a:ext cx="1232038" cy="0"/>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bwMode="auto">
            <a:xfrm>
              <a:off x="6267643" y="4603534"/>
              <a:ext cx="1232038" cy="0"/>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922025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ffc8cecb-2abd-4b1d-9410-cfb703f4da4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Additional backup and recovery tools</a:t>
            </a:r>
          </a:p>
        </p:txBody>
      </p:sp>
      <p:sp>
        <p:nvSpPr>
          <p:cNvPr id="4" name="Content Placeholder 2"/>
          <p:cNvSpPr txBox="1">
            <a:spLocks/>
          </p:cNvSpPr>
          <p:nvPr/>
        </p:nvSpPr>
        <p:spPr>
          <a:xfrm>
            <a:off x="458788" y="1021215"/>
            <a:ext cx="546904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a:solidFill>
                  <a:srgbClr val="000000"/>
                </a:solidFill>
              </a:rPr>
              <a:t>Windows Server Backup</a:t>
            </a:r>
          </a:p>
          <a:p>
            <a:pPr lvl="0"/>
            <a:r>
              <a:rPr lang="en-GB" kern="0">
                <a:solidFill>
                  <a:srgbClr val="000000"/>
                </a:solidFill>
              </a:rPr>
              <a:t>Microsoft Azure Backup</a:t>
            </a:r>
          </a:p>
          <a:p>
            <a:pPr lvl="0"/>
            <a:r>
              <a:rPr lang="en-GB" kern="0">
                <a:solidFill>
                  <a:srgbClr val="000000"/>
                </a:solidFill>
              </a:rPr>
              <a:t>Data Protection Manager</a:t>
            </a:r>
          </a:p>
          <a:p>
            <a:pPr lvl="0"/>
            <a:endParaRPr lang="en-US" kern="0" dirty="0">
              <a:solidFill>
                <a:srgbClr val="000000"/>
              </a:solidFill>
            </a:endParaRPr>
          </a:p>
        </p:txBody>
      </p:sp>
    </p:spTree>
    <p:extLst>
      <p:ext uri="{BB962C8B-B14F-4D97-AF65-F5344CB8AC3E}">
        <p14:creationId xmlns:p14="http://schemas.microsoft.com/office/powerpoint/2010/main" val="2956718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70aacd09-4250-4a27-b452-49cd64cfac6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Active Directory backup and recovery</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err="1">
                <a:solidFill>
                  <a:srgbClr val="000000"/>
                </a:solidFill>
              </a:rPr>
              <a:t>Nonauthoritative</a:t>
            </a:r>
            <a:r>
              <a:rPr lang="en-US" sz="2400" kern="0" dirty="0">
                <a:solidFill>
                  <a:srgbClr val="000000"/>
                </a:solidFill>
              </a:rPr>
              <a:t> or normal restore:</a:t>
            </a:r>
          </a:p>
          <a:p>
            <a:pPr marL="402336" lvl="1"/>
            <a:r>
              <a:rPr lang="en-US" sz="2000" kern="0" dirty="0">
                <a:solidFill>
                  <a:srgbClr val="000000"/>
                </a:solidFill>
              </a:rPr>
              <a:t>Restore domain controller to previously known good state</a:t>
            </a:r>
          </a:p>
          <a:p>
            <a:pPr marL="402336" lvl="1"/>
            <a:r>
              <a:rPr lang="en-US" sz="2000" kern="0" dirty="0">
                <a:solidFill>
                  <a:srgbClr val="000000"/>
                </a:solidFill>
              </a:rPr>
              <a:t>Domain controller updates by using standard replication from partners</a:t>
            </a:r>
          </a:p>
          <a:p>
            <a:pPr lvl="0"/>
            <a:r>
              <a:rPr lang="en-US" sz="2400" kern="0" dirty="0">
                <a:solidFill>
                  <a:srgbClr val="000000"/>
                </a:solidFill>
              </a:rPr>
              <a:t>Authoritative restore: </a:t>
            </a:r>
          </a:p>
          <a:p>
            <a:pPr marL="402336" lvl="1"/>
            <a:r>
              <a:rPr lang="en-US" sz="2000" kern="0" dirty="0">
                <a:solidFill>
                  <a:srgbClr val="000000"/>
                </a:solidFill>
              </a:rPr>
              <a:t>Restore domain controller to previously known good state </a:t>
            </a:r>
          </a:p>
          <a:p>
            <a:pPr marL="402336" lvl="1"/>
            <a:r>
              <a:rPr lang="en-US" sz="2000" kern="0" dirty="0">
                <a:solidFill>
                  <a:srgbClr val="000000"/>
                </a:solidFill>
              </a:rPr>
              <a:t>Mark objects that you want to be authoritative</a:t>
            </a:r>
          </a:p>
          <a:p>
            <a:pPr marL="402336" lvl="1"/>
            <a:r>
              <a:rPr lang="en-US" sz="2000" kern="0" dirty="0">
                <a:solidFill>
                  <a:srgbClr val="000000"/>
                </a:solidFill>
              </a:rPr>
              <a:t>Domain controller updates from its up-to-date partners</a:t>
            </a:r>
          </a:p>
          <a:p>
            <a:pPr marL="402336" lvl="1"/>
            <a:r>
              <a:rPr lang="en-US" sz="2000" kern="0" dirty="0">
                <a:solidFill>
                  <a:srgbClr val="000000"/>
                </a:solidFill>
              </a:rPr>
              <a:t>Domain controller sends authoritative updates to its partners</a:t>
            </a:r>
          </a:p>
          <a:p>
            <a:pPr lvl="0"/>
            <a:r>
              <a:rPr lang="en-US" sz="2400" kern="0" dirty="0">
                <a:solidFill>
                  <a:srgbClr val="000000"/>
                </a:solidFill>
              </a:rPr>
              <a:t>Full server restore: </a:t>
            </a:r>
          </a:p>
          <a:p>
            <a:pPr marL="402336" lvl="1"/>
            <a:r>
              <a:rPr lang="en-US" sz="2000" kern="0" dirty="0">
                <a:solidFill>
                  <a:srgbClr val="000000"/>
                </a:solidFill>
              </a:rPr>
              <a:t>Typically perform in Windows RE</a:t>
            </a:r>
          </a:p>
          <a:p>
            <a:pPr lvl="0"/>
            <a:r>
              <a:rPr lang="en-US" sz="2400" kern="0" dirty="0">
                <a:solidFill>
                  <a:srgbClr val="000000"/>
                </a:solidFill>
              </a:rPr>
              <a:t>Alternate location restore</a:t>
            </a:r>
          </a:p>
          <a:p>
            <a:pPr lvl="0"/>
            <a:endParaRPr lang="en-US" kern="0" dirty="0">
              <a:solidFill>
                <a:srgbClr val="000000"/>
              </a:solidFill>
            </a:endParaRPr>
          </a:p>
        </p:txBody>
      </p:sp>
    </p:spTree>
    <p:extLst>
      <p:ext uri="{BB962C8B-B14F-4D97-AF65-F5344CB8AC3E}">
        <p14:creationId xmlns:p14="http://schemas.microsoft.com/office/powerpoint/2010/main" val="660684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Recovering objects in AD DS</a:t>
            </a:r>
          </a:p>
        </p:txBody>
      </p:sp>
      <p:sp>
        <p:nvSpPr>
          <p:cNvPr id="3" name="Text Placeholder 2"/>
          <p:cNvSpPr>
            <a:spLocks noGrp="1"/>
          </p:cNvSpPr>
          <p:nvPr>
            <p:ph type="body" idx="1"/>
          </p:nvPr>
        </p:nvSpPr>
        <p:spPr/>
        <p:txBody>
          <a:bodyPr/>
          <a:lstStyle/>
          <a:p>
            <a:r>
              <a:rPr lang="en-US"/>
              <a:t>Exercise 1: Backing up and restoring AD DS
Exercise 2: Recovering objects in AD DS</a:t>
            </a:r>
          </a:p>
        </p:txBody>
      </p:sp>
      <p:sp>
        <p:nvSpPr>
          <p:cNvPr id="4" name="TextBox 3"/>
          <p:cNvSpPr txBox="1"/>
          <p:nvPr/>
        </p:nvSpPr>
        <p:spPr>
          <a:xfrm>
            <a:off x="458788" y="3638047"/>
            <a:ext cx="3146311" cy="523220"/>
          </a:xfrm>
          <a:prstGeom prst="rect">
            <a:avLst/>
          </a:prstGeom>
          <a:noFill/>
        </p:spPr>
        <p:txBody>
          <a:bodyPr vert="horz" wrap="none" rtlCol="0">
            <a:spAutoFit/>
          </a:bodyPr>
          <a:lstStyle/>
          <a:p>
            <a:r>
              <a:rPr lang="en-US" sz="2800">
                <a:latin typeface="Segoe UI" panose="020B0502040204020203" pitchFamily="34" charset="0"/>
              </a:rPr>
              <a:t>Logon Information</a:t>
            </a:r>
          </a:p>
        </p:txBody>
      </p:sp>
      <p:sp>
        <p:nvSpPr>
          <p:cNvPr id="5" name="TextBox 4"/>
          <p:cNvSpPr txBox="1"/>
          <p:nvPr/>
        </p:nvSpPr>
        <p:spPr>
          <a:xfrm>
            <a:off x="458788" y="4019047"/>
            <a:ext cx="7754239" cy="1384995"/>
          </a:xfrm>
          <a:prstGeom prst="rect">
            <a:avLst/>
          </a:prstGeom>
          <a:noFill/>
        </p:spPr>
        <p:txBody>
          <a:bodyPr vert="horz" wrap="none" rtlCol="0">
            <a:spAutoFit/>
          </a:bodyPr>
          <a:lstStyle/>
          <a:p>
            <a:r>
              <a:rPr lang="en-US" sz="2800" b="0" i="0" u="none" strike="noStrike" baseline="0" dirty="0">
                <a:latin typeface="Segoe UI" panose="020B0502040204020203" pitchFamily="34" charset="0"/>
              </a:rPr>
              <a:t>Virtual machine: </a:t>
            </a:r>
            <a:r>
              <a:rPr lang="en-US" sz="2800" dirty="0">
                <a:latin typeface="Segoe UI" panose="020B0502040204020203" pitchFamily="34" charset="0"/>
              </a:rPr>
              <a:t>		</a:t>
            </a:r>
            <a:r>
              <a:rPr lang="en-US" sz="2800" b="1" i="0" u="none" strike="noStrike" baseline="0" dirty="0">
                <a:latin typeface="Segoe UI" panose="020B0502040204020203" pitchFamily="34" charset="0"/>
              </a:rPr>
              <a:t>20742B-LON-DC1</a:t>
            </a:r>
          </a:p>
          <a:p>
            <a:r>
              <a:rPr lang="en-US" sz="2800" b="0" i="0" u="none" strike="noStrike" baseline="0" dirty="0">
                <a:latin typeface="Segoe UI" panose="020B0502040204020203" pitchFamily="34" charset="0"/>
              </a:rPr>
              <a:t>User name: 		</a:t>
            </a:r>
            <a:r>
              <a:rPr lang="en-US" sz="2800" b="1" i="0" u="none" strike="noStrike" baseline="0" dirty="0" err="1">
                <a:latin typeface="Segoe UI" panose="020B0502040204020203" pitchFamily="34" charset="0"/>
              </a:rPr>
              <a:t>Adatum</a:t>
            </a:r>
            <a:r>
              <a:rPr lang="en-US" sz="2800" b="1" i="0" u="none" strike="noStrike" baseline="0" dirty="0">
                <a:latin typeface="Segoe UI" panose="020B0502040204020203" pitchFamily="34" charset="0"/>
              </a:rPr>
              <a:t>\Administrator</a:t>
            </a:r>
            <a:endParaRPr lang="en-US" sz="2800" b="0" i="0" u="none" strike="noStrike" baseline="0" dirty="0">
              <a:latin typeface="Segoe UI" panose="020B0502040204020203" pitchFamily="34" charset="0"/>
            </a:endParaRPr>
          </a:p>
          <a:p>
            <a:r>
              <a:rPr lang="en-US" sz="2800" b="0" i="0" u="none" strike="noStrike" baseline="0" dirty="0">
                <a:latin typeface="Segoe UI" panose="020B0502040204020203" pitchFamily="34" charset="0"/>
              </a:rPr>
              <a:t>Password: 			</a:t>
            </a:r>
            <a:r>
              <a:rPr lang="en-US" sz="2800" b="1" i="0" u="none" strike="noStrike" baseline="0" dirty="0">
                <a:latin typeface="Segoe UI" panose="020B0502040204020203" pitchFamily="34" charset="0"/>
              </a:rPr>
              <a:t>Pa55w.rd</a:t>
            </a:r>
            <a:endParaRPr lang="en-US" sz="2800" dirty="0">
              <a:solidFill>
                <a:srgbClr val="000000"/>
              </a:solidFill>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a:latin typeface="Segoe UI" panose="020B0502040204020203" pitchFamily="34" charset="0"/>
              </a:rPr>
              <a:t>Estimated Time: 60 minutes</a:t>
            </a:r>
          </a:p>
        </p:txBody>
      </p:sp>
    </p:spTree>
    <p:extLst>
      <p:ext uri="{BB962C8B-B14F-4D97-AF65-F5344CB8AC3E}">
        <p14:creationId xmlns:p14="http://schemas.microsoft.com/office/powerpoint/2010/main" val="3121575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US" dirty="0"/>
              <a:t>Review Question
Best Practices</a:t>
            </a:r>
          </a:p>
        </p:txBody>
      </p:sp>
    </p:spTree>
    <p:extLst>
      <p:ext uri="{BB962C8B-B14F-4D97-AF65-F5344CB8AC3E}">
        <p14:creationId xmlns:p14="http://schemas.microsoft.com/office/powerpoint/2010/main" val="1339936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dirty="0" smtClean="0"/>
              <a:t>Managing </a:t>
            </a:r>
            <a:r>
              <a:rPr lang="en-US" dirty="0"/>
              <a:t>the Active Directory database
Active Directory backup and recovery options for AD DS and other identity and access solutions</a:t>
            </a:r>
          </a:p>
        </p:txBody>
      </p:sp>
    </p:spTree>
    <p:extLst>
      <p:ext uri="{BB962C8B-B14F-4D97-AF65-F5344CB8AC3E}">
        <p14:creationId xmlns:p14="http://schemas.microsoft.com/office/powerpoint/2010/main" val="199564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87063" cy="740664"/>
          </a:xfrm>
        </p:spPr>
        <p:txBody>
          <a:bodyPr/>
          <a:lstStyle/>
          <a:p>
            <a:r>
              <a:rPr lang="en-US" dirty="0"/>
              <a:t>Lesson </a:t>
            </a:r>
            <a:r>
              <a:rPr lang="en-US" dirty="0" smtClean="0"/>
              <a:t>1: </a:t>
            </a:r>
            <a:r>
              <a:rPr lang="en-US" dirty="0"/>
              <a:t>Managing the Active Directory database</a:t>
            </a:r>
          </a:p>
        </p:txBody>
      </p:sp>
      <p:sp>
        <p:nvSpPr>
          <p:cNvPr id="3" name="Text Placeholder 2"/>
          <p:cNvSpPr>
            <a:spLocks noGrp="1"/>
          </p:cNvSpPr>
          <p:nvPr>
            <p:ph type="body" idx="1"/>
          </p:nvPr>
        </p:nvSpPr>
        <p:spPr/>
        <p:txBody>
          <a:bodyPr/>
          <a:lstStyle/>
          <a:p>
            <a:r>
              <a:rPr lang="en-US" dirty="0"/>
              <a:t>Overview of the AD DS database
What is </a:t>
            </a:r>
            <a:r>
              <a:rPr lang="en-US" dirty="0" err="1"/>
              <a:t>NtdsUtil</a:t>
            </a:r>
            <a:r>
              <a:rPr lang="en-US" dirty="0"/>
              <a:t>?
Understanding </a:t>
            </a:r>
            <a:r>
              <a:rPr lang="en-US" dirty="0" err="1"/>
              <a:t>restartable</a:t>
            </a:r>
            <a:r>
              <a:rPr lang="en-US" dirty="0"/>
              <a:t> AD DS
Demonstration: Performing database management
Managing Active Directory snapshots</a:t>
            </a:r>
          </a:p>
        </p:txBody>
      </p:sp>
    </p:spTree>
    <p:extLst>
      <p:ext uri="{BB962C8B-B14F-4D97-AF65-F5344CB8AC3E}">
        <p14:creationId xmlns:p14="http://schemas.microsoft.com/office/powerpoint/2010/main" val="2251793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3cfa37fb-e749-4f0a-9095-edcb422880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the AD DS database</a:t>
            </a:r>
          </a:p>
        </p:txBody>
      </p:sp>
      <p:graphicFrame>
        <p:nvGraphicFramePr>
          <p:cNvPr id="4" name="Table 3"/>
          <p:cNvGraphicFramePr>
            <a:graphicFrameLocks noGrp="1"/>
          </p:cNvGraphicFramePr>
          <p:nvPr>
            <p:extLst>
              <p:ext uri="{D42A27DB-BD31-4B8C-83A1-F6EECF244321}">
                <p14:modId xmlns:p14="http://schemas.microsoft.com/office/powerpoint/2010/main" val="859339601"/>
              </p:ext>
            </p:extLst>
          </p:nvPr>
        </p:nvGraphicFramePr>
        <p:xfrm>
          <a:off x="549790" y="3638666"/>
          <a:ext cx="8319890" cy="3091947"/>
        </p:xfrm>
        <a:graphic>
          <a:graphicData uri="http://schemas.openxmlformats.org/drawingml/2006/table">
            <a:tbl>
              <a:tblPr firstRow="1" bandRow="1">
                <a:tableStyleId>{5940675A-B579-460E-94D1-54222C63F5DA}</a:tableStyleId>
              </a:tblPr>
              <a:tblGrid>
                <a:gridCol w="2178170">
                  <a:extLst>
                    <a:ext uri="{9D8B030D-6E8A-4147-A177-3AD203B41FA5}">
                      <a16:colId xmlns:a16="http://schemas.microsoft.com/office/drawing/2014/main" xmlns="" val="20000"/>
                    </a:ext>
                  </a:extLst>
                </a:gridCol>
                <a:gridCol w="6141720">
                  <a:extLst>
                    <a:ext uri="{9D8B030D-6E8A-4147-A177-3AD203B41FA5}">
                      <a16:colId xmlns:a16="http://schemas.microsoft.com/office/drawing/2014/main" xmlns="" val="20001"/>
                    </a:ext>
                  </a:extLst>
                </a:gridCol>
              </a:tblGrid>
              <a:tr h="370840">
                <a:tc>
                  <a:txBody>
                    <a:bodyPr/>
                    <a:lstStyle/>
                    <a:p>
                      <a:pPr>
                        <a:lnSpc>
                          <a:spcPct val="115000"/>
                        </a:lnSpc>
                        <a:spcAft>
                          <a:spcPts val="0"/>
                        </a:spcAft>
                      </a:pPr>
                      <a:r>
                        <a:rPr lang="en-US" sz="2400" b="1" dirty="0">
                          <a:effectLst/>
                          <a:latin typeface="Segoe UI" panose="020B0502040204020203" pitchFamily="34" charset="0"/>
                          <a:cs typeface="Segoe UI" panose="020B0502040204020203" pitchFamily="34" charset="0"/>
                        </a:rPr>
                        <a:t>File</a:t>
                      </a:r>
                      <a:endParaRPr lang="en-GB" sz="2400" b="1"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400" b="1" dirty="0">
                          <a:effectLst/>
                          <a:latin typeface="Segoe UI" panose="020B0502040204020203" pitchFamily="34" charset="0"/>
                          <a:cs typeface="Segoe UI" panose="020B0502040204020203" pitchFamily="34" charset="0"/>
                        </a:rPr>
                        <a:t>Description</a:t>
                      </a:r>
                      <a:endParaRPr lang="en-GB" sz="2400" b="1"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0"/>
                  </a:ext>
                </a:extLst>
              </a:tr>
              <a:tr h="878083">
                <a:tc>
                  <a:txBody>
                    <a:bodyPr/>
                    <a:lstStyle/>
                    <a:p>
                      <a:pPr>
                        <a:lnSpc>
                          <a:spcPct val="115000"/>
                        </a:lnSpc>
                        <a:spcAft>
                          <a:spcPts val="0"/>
                        </a:spcAft>
                      </a:pPr>
                      <a:r>
                        <a:rPr lang="en-US" sz="2000" b="1" dirty="0" err="1">
                          <a:effectLst/>
                          <a:latin typeface="Segoe UI" panose="020B0502040204020203" pitchFamily="34" charset="0"/>
                          <a:cs typeface="Segoe UI" panose="020B0502040204020203" pitchFamily="34" charset="0"/>
                        </a:rPr>
                        <a:t>Ntds.dit</a:t>
                      </a:r>
                      <a:endParaRPr lang="en-GB" sz="2000" b="1"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342900" lvl="0" indent="-342900">
                        <a:lnSpc>
                          <a:spcPts val="1300"/>
                        </a:lnSpc>
                        <a:spcAft>
                          <a:spcPts val="0"/>
                        </a:spcAft>
                        <a:buFont typeface="Arial" panose="020B0604020202020204" pitchFamily="34" charset="0"/>
                        <a:buChar char="•"/>
                      </a:pPr>
                      <a:endParaRPr lang="en-US" sz="2000" dirty="0">
                        <a:effectLst/>
                        <a:latin typeface="Segoe UI" panose="020B0502040204020203" pitchFamily="34" charset="0"/>
                        <a:cs typeface="Segoe UI" panose="020B0502040204020203" pitchFamily="34" charset="0"/>
                      </a:endParaRPr>
                    </a:p>
                    <a:p>
                      <a:pPr marL="342900" lvl="0" indent="-342900">
                        <a:lnSpc>
                          <a:spcPts val="1300"/>
                        </a:lnSpc>
                        <a:spcAft>
                          <a:spcPts val="0"/>
                        </a:spcAft>
                        <a:buClr>
                          <a:srgbClr val="0070C0"/>
                        </a:buClr>
                        <a:buFont typeface="Arial" panose="020B0604020202020204" pitchFamily="34" charset="0"/>
                        <a:buChar char="•"/>
                      </a:pPr>
                      <a:r>
                        <a:rPr lang="en-US" sz="2000" dirty="0">
                          <a:effectLst/>
                          <a:latin typeface="Segoe UI" panose="020B0502040204020203" pitchFamily="34" charset="0"/>
                          <a:cs typeface="Segoe UI" panose="020B0502040204020203" pitchFamily="34" charset="0"/>
                        </a:rPr>
                        <a:t>Main AD DS</a:t>
                      </a:r>
                      <a:r>
                        <a:rPr lang="en-US" sz="2000" dirty="0"/>
                        <a:t> </a:t>
                      </a:r>
                      <a:r>
                        <a:rPr lang="en-US" sz="2000" dirty="0">
                          <a:effectLst/>
                          <a:latin typeface="Segoe UI" panose="020B0502040204020203" pitchFamily="34" charset="0"/>
                          <a:cs typeface="Segoe UI" panose="020B0502040204020203" pitchFamily="34" charset="0"/>
                        </a:rPr>
                        <a:t>database file</a:t>
                      </a:r>
                    </a:p>
                    <a:p>
                      <a:pPr marL="342900" lvl="0" indent="-342900">
                        <a:lnSpc>
                          <a:spcPts val="1300"/>
                        </a:lnSpc>
                        <a:spcAft>
                          <a:spcPts val="0"/>
                        </a:spcAft>
                        <a:buClr>
                          <a:srgbClr val="0070C0"/>
                        </a:buClr>
                        <a:buFont typeface="Arial" panose="020B0604020202020204" pitchFamily="34" charset="0"/>
                        <a:buChar char="•"/>
                      </a:pPr>
                      <a:endParaRPr lang="en-GB" sz="2000" dirty="0">
                        <a:effectLst/>
                        <a:latin typeface="Segoe UI" panose="020B0502040204020203" pitchFamily="34" charset="0"/>
                        <a:cs typeface="Segoe UI" panose="020B0502040204020203" pitchFamily="34" charset="0"/>
                      </a:endParaRPr>
                    </a:p>
                    <a:p>
                      <a:pPr marL="342900" lvl="0" indent="-342900">
                        <a:lnSpc>
                          <a:spcPts val="1300"/>
                        </a:lnSpc>
                        <a:spcAft>
                          <a:spcPts val="0"/>
                        </a:spcAft>
                        <a:buClr>
                          <a:srgbClr val="0070C0"/>
                        </a:buClr>
                        <a:buFont typeface="Arial" panose="020B0604020202020204" pitchFamily="34" charset="0"/>
                        <a:buChar char="•"/>
                      </a:pPr>
                      <a:r>
                        <a:rPr lang="en-US" sz="2000" dirty="0">
                          <a:effectLst/>
                          <a:latin typeface="Segoe UI" panose="020B0502040204020203" pitchFamily="34" charset="0"/>
                          <a:cs typeface="Segoe UI" panose="020B0502040204020203" pitchFamily="34" charset="0"/>
                        </a:rPr>
                        <a:t>Contains Active Directory partitions and objects</a:t>
                      </a:r>
                      <a:endParaRPr lang="en-GB" sz="2000" dirty="0">
                        <a:effectLst/>
                        <a:latin typeface="Segoe UI" panose="020B0502040204020203" pitchFamily="34" charset="0"/>
                        <a:cs typeface="Segoe UI" panose="020B0502040204020203" pitchFamily="34" charset="0"/>
                      </a:endParaRPr>
                    </a:p>
                    <a:p>
                      <a:pPr marL="0" lvl="0" indent="0">
                        <a:lnSpc>
                          <a:spcPts val="1300"/>
                        </a:lnSpc>
                        <a:spcAft>
                          <a:spcPts val="0"/>
                        </a:spcAft>
                        <a:buFont typeface="Symbol" panose="05050102010706020507" pitchFamily="18" charset="2"/>
                        <a:buNone/>
                      </a:pPr>
                      <a:endParaRPr lang="en-GB" sz="20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a:lnSpc>
                          <a:spcPct val="115000"/>
                        </a:lnSpc>
                        <a:spcAft>
                          <a:spcPts val="0"/>
                        </a:spcAft>
                      </a:pPr>
                      <a:r>
                        <a:rPr lang="en-US" sz="2000" b="1" dirty="0">
                          <a:effectLst/>
                          <a:latin typeface="Segoe UI" panose="020B0502040204020203" pitchFamily="34" charset="0"/>
                          <a:cs typeface="Segoe UI" panose="020B0502040204020203" pitchFamily="34" charset="0"/>
                        </a:rPr>
                        <a:t>Edb*.log</a:t>
                      </a:r>
                      <a:endParaRPr lang="en-GB" sz="2000" b="1"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dirty="0">
                          <a:effectLst/>
                          <a:latin typeface="Segoe UI" panose="020B0502040204020203" pitchFamily="34" charset="0"/>
                          <a:cs typeface="Segoe UI" panose="020B0502040204020203" pitchFamily="34" charset="0"/>
                        </a:rPr>
                        <a:t>Transaction logs</a:t>
                      </a:r>
                      <a:endParaRPr lang="en-GB" sz="20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pPr>
                        <a:lnSpc>
                          <a:spcPct val="115000"/>
                        </a:lnSpc>
                        <a:spcAft>
                          <a:spcPts val="0"/>
                        </a:spcAft>
                      </a:pPr>
                      <a:r>
                        <a:rPr lang="en-US" sz="2000" b="1" dirty="0">
                          <a:effectLst/>
                          <a:latin typeface="Segoe UI" panose="020B0502040204020203" pitchFamily="34" charset="0"/>
                          <a:cs typeface="Segoe UI" panose="020B0502040204020203" pitchFamily="34" charset="0"/>
                        </a:rPr>
                        <a:t>Edb.chk</a:t>
                      </a:r>
                      <a:endParaRPr lang="en-GB" sz="2000" b="1"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a:effectLst/>
                          <a:latin typeface="Segoe UI" panose="020B0502040204020203" pitchFamily="34" charset="0"/>
                          <a:cs typeface="Segoe UI" panose="020B0502040204020203" pitchFamily="34" charset="0"/>
                        </a:rPr>
                        <a:t>Database checkpoint file</a:t>
                      </a:r>
                      <a:endParaRPr lang="en-GB" sz="200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pPr>
                        <a:lnSpc>
                          <a:spcPct val="115000"/>
                        </a:lnSpc>
                        <a:spcAft>
                          <a:spcPts val="0"/>
                        </a:spcAft>
                      </a:pPr>
                      <a:r>
                        <a:rPr lang="en-US" sz="2000" b="1" dirty="0">
                          <a:effectLst/>
                          <a:latin typeface="Segoe UI" panose="020B0502040204020203" pitchFamily="34" charset="0"/>
                          <a:cs typeface="Segoe UI" panose="020B0502040204020203" pitchFamily="34" charset="0"/>
                        </a:rPr>
                        <a:t>Edbres00001.jrs</a:t>
                      </a:r>
                      <a:endParaRPr lang="en-GB" sz="2000" b="1" dirty="0">
                        <a:effectLst/>
                        <a:latin typeface="Segoe UI" panose="020B0502040204020203" pitchFamily="34" charset="0"/>
                        <a:cs typeface="Segoe UI" panose="020B0502040204020203" pitchFamily="34" charset="0"/>
                      </a:endParaRPr>
                    </a:p>
                    <a:p>
                      <a:pPr>
                        <a:lnSpc>
                          <a:spcPct val="115000"/>
                        </a:lnSpc>
                        <a:spcAft>
                          <a:spcPts val="0"/>
                        </a:spcAft>
                      </a:pPr>
                      <a:r>
                        <a:rPr lang="en-US" sz="2000" b="1" dirty="0">
                          <a:effectLst/>
                          <a:latin typeface="Segoe UI" panose="020B0502040204020203" pitchFamily="34" charset="0"/>
                          <a:cs typeface="Segoe UI" panose="020B0502040204020203" pitchFamily="34" charset="0"/>
                        </a:rPr>
                        <a:t>Edbres00002.jrs</a:t>
                      </a:r>
                      <a:endParaRPr lang="en-GB" sz="2000" b="1"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dirty="0">
                          <a:effectLst/>
                          <a:latin typeface="Segoe UI" panose="020B0502040204020203" pitchFamily="34" charset="0"/>
                          <a:cs typeface="Segoe UI" panose="020B0502040204020203" pitchFamily="34" charset="0"/>
                        </a:rPr>
                        <a:t>Reserve transaction log file that allows the directory to process transactions if the server runs out of disk space</a:t>
                      </a:r>
                      <a:endParaRPr lang="en-GB" sz="20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
        <p:nvSpPr>
          <p:cNvPr id="5" name="Content Placeholder 2"/>
          <p:cNvSpPr txBox="1">
            <a:spLocks/>
          </p:cNvSpPr>
          <p:nvPr/>
        </p:nvSpPr>
        <p:spPr>
          <a:xfrm>
            <a:off x="458788" y="833905"/>
            <a:ext cx="8106092" cy="258769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The directory database stores Active Directory information</a:t>
            </a:r>
          </a:p>
          <a:p>
            <a:pPr lvl="0"/>
            <a:r>
              <a:rPr lang="en-US" kern="0" dirty="0">
                <a:solidFill>
                  <a:srgbClr val="000000"/>
                </a:solidFill>
              </a:rPr>
              <a:t>Four Active Directory partitions on each domain controller are: domain, configuration, schema, and application (optional)</a:t>
            </a:r>
          </a:p>
          <a:p>
            <a:pPr lvl="0"/>
            <a:r>
              <a:rPr lang="en-US" kern="0" dirty="0">
                <a:solidFill>
                  <a:srgbClr val="000000"/>
                </a:solidFill>
              </a:rPr>
              <a:t>File-level components of the AD DS database are</a:t>
            </a:r>
            <a:endParaRPr lang="en-US" b="1" kern="0" dirty="0">
              <a:solidFill>
                <a:srgbClr val="000000"/>
              </a:solidFill>
            </a:endParaRPr>
          </a:p>
        </p:txBody>
      </p:sp>
    </p:spTree>
    <p:extLst>
      <p:ext uri="{BB962C8B-B14F-4D97-AF65-F5344CB8AC3E}">
        <p14:creationId xmlns:p14="http://schemas.microsoft.com/office/powerpoint/2010/main" val="3332090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dbb1711a-f2cc-4925-8f1a-cf2d699be87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NtdsUtil</a:t>
            </a:r>
            <a:r>
              <a:rPr lang="en-US" dirty="0"/>
              <a:t>?</a:t>
            </a:r>
          </a:p>
        </p:txBody>
      </p:sp>
      <p:sp>
        <p:nvSpPr>
          <p:cNvPr id="4" name="Content Placeholder 2"/>
          <p:cNvSpPr txBox="1">
            <a:spLocks/>
          </p:cNvSpPr>
          <p:nvPr/>
        </p:nvSpPr>
        <p:spPr>
          <a:xfrm>
            <a:off x="458788" y="883333"/>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You can use </a:t>
            </a:r>
            <a:r>
              <a:rPr lang="en-US" kern="0" dirty="0" err="1">
                <a:solidFill>
                  <a:srgbClr val="000000"/>
                </a:solidFill>
              </a:rPr>
              <a:t>NtdsUtil</a:t>
            </a:r>
            <a:r>
              <a:rPr lang="en-US" kern="0" dirty="0">
                <a:solidFill>
                  <a:srgbClr val="000000"/>
                </a:solidFill>
              </a:rPr>
              <a:t> to:</a:t>
            </a:r>
          </a:p>
          <a:p>
            <a:pPr marL="402336" lvl="1"/>
            <a:r>
              <a:rPr lang="en-US" kern="0" dirty="0">
                <a:solidFill>
                  <a:srgbClr val="000000"/>
                </a:solidFill>
              </a:rPr>
              <a:t>Manage and control single-master operations </a:t>
            </a:r>
          </a:p>
          <a:p>
            <a:pPr marL="402336" lvl="1"/>
            <a:r>
              <a:rPr lang="en-US" kern="0" dirty="0">
                <a:solidFill>
                  <a:srgbClr val="000000"/>
                </a:solidFill>
              </a:rPr>
              <a:t>Perform Active Directory database maintenance:</a:t>
            </a:r>
          </a:p>
          <a:p>
            <a:pPr marL="603504" lvl="2"/>
            <a:r>
              <a:rPr lang="en-US" kern="0" dirty="0">
                <a:solidFill>
                  <a:srgbClr val="000000"/>
                </a:solidFill>
              </a:rPr>
              <a:t>Perform offline defragmentation</a:t>
            </a:r>
          </a:p>
          <a:p>
            <a:pPr marL="603504" lvl="2"/>
            <a:r>
              <a:rPr lang="en-US" kern="0" dirty="0">
                <a:solidFill>
                  <a:srgbClr val="000000"/>
                </a:solidFill>
              </a:rPr>
              <a:t>Create and mount snapshots</a:t>
            </a:r>
          </a:p>
          <a:p>
            <a:pPr marL="603504" lvl="2"/>
            <a:r>
              <a:rPr lang="en-US" kern="0" dirty="0">
                <a:solidFill>
                  <a:srgbClr val="000000"/>
                </a:solidFill>
              </a:rPr>
              <a:t>Move database files</a:t>
            </a:r>
          </a:p>
          <a:p>
            <a:pPr marL="402336" lvl="1"/>
            <a:r>
              <a:rPr lang="en-US" kern="0" dirty="0">
                <a:solidFill>
                  <a:srgbClr val="000000"/>
                </a:solidFill>
              </a:rPr>
              <a:t>Clean domain-controller metadata:</a:t>
            </a:r>
          </a:p>
          <a:p>
            <a:pPr marL="603504" lvl="2"/>
            <a:r>
              <a:rPr lang="en-US" kern="0" dirty="0">
                <a:solidFill>
                  <a:srgbClr val="000000"/>
                </a:solidFill>
              </a:rPr>
              <a:t>Domain-controller removal or demotion while not connected to a domain</a:t>
            </a:r>
          </a:p>
          <a:p>
            <a:pPr marL="402336" lvl="1"/>
            <a:r>
              <a:rPr lang="en-US" kern="0" dirty="0">
                <a:solidFill>
                  <a:srgbClr val="000000"/>
                </a:solidFill>
              </a:rPr>
              <a:t>Reset DSRM: </a:t>
            </a:r>
          </a:p>
          <a:p>
            <a:pPr marL="603504" lvl="2"/>
            <a:r>
              <a:rPr lang="en-US" kern="0" dirty="0">
                <a:solidFill>
                  <a:srgbClr val="000000"/>
                </a:solidFill>
              </a:rPr>
              <a:t>Password</a:t>
            </a:r>
          </a:p>
          <a:p>
            <a:pPr marL="603504" lvl="2"/>
            <a:r>
              <a:rPr lang="en-US" b="1" kern="0" dirty="0">
                <a:solidFill>
                  <a:srgbClr val="000000"/>
                </a:solidFill>
              </a:rPr>
              <a:t>set </a:t>
            </a:r>
            <a:r>
              <a:rPr lang="en-US" b="1" kern="0" dirty="0" err="1">
                <a:solidFill>
                  <a:srgbClr val="000000"/>
                </a:solidFill>
              </a:rPr>
              <a:t>dsrm</a:t>
            </a:r>
            <a:endParaRPr lang="en-US" b="1" kern="0" dirty="0">
              <a:solidFill>
                <a:srgbClr val="000000"/>
              </a:solidFill>
            </a:endParaRPr>
          </a:p>
          <a:p>
            <a:pPr lvl="0"/>
            <a:endParaRPr lang="en-US" b="1" kern="0" dirty="0">
              <a:solidFill>
                <a:srgbClr val="000000"/>
              </a:solidFill>
            </a:endParaRPr>
          </a:p>
        </p:txBody>
      </p:sp>
    </p:spTree>
    <p:extLst>
      <p:ext uri="{BB962C8B-B14F-4D97-AF65-F5344CB8AC3E}">
        <p14:creationId xmlns:p14="http://schemas.microsoft.com/office/powerpoint/2010/main" val="2252699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8ebc355c-629e-4b34-8d67-2b58864a3e5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Understanding restartable AD DS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Use the </a:t>
            </a:r>
            <a:r>
              <a:rPr lang="en-US" b="1" kern="0" dirty="0">
                <a:solidFill>
                  <a:srgbClr val="000000"/>
                </a:solidFill>
              </a:rPr>
              <a:t>Services</a:t>
            </a:r>
            <a:r>
              <a:rPr lang="en-US" kern="0" dirty="0">
                <a:solidFill>
                  <a:srgbClr val="000000"/>
                </a:solidFill>
              </a:rPr>
              <a:t> console to start  or stop </a:t>
            </a:r>
            <a:r>
              <a:rPr lang="hr-HR" kern="0" dirty="0">
                <a:solidFill>
                  <a:srgbClr val="000000"/>
                </a:solidFill>
              </a:rPr>
              <a:t>AD DS</a:t>
            </a:r>
            <a:endParaRPr lang="en-US" kern="0" dirty="0">
              <a:solidFill>
                <a:srgbClr val="000000"/>
              </a:solidFill>
            </a:endParaRPr>
          </a:p>
          <a:p>
            <a:pPr lvl="0"/>
            <a:r>
              <a:rPr lang="en-US" kern="0" dirty="0">
                <a:solidFill>
                  <a:srgbClr val="000000"/>
                </a:solidFill>
              </a:rPr>
              <a:t>Three states of </a:t>
            </a:r>
            <a:r>
              <a:rPr lang="hr-HR" kern="0" dirty="0">
                <a:solidFill>
                  <a:srgbClr val="000000"/>
                </a:solidFill>
              </a:rPr>
              <a:t>AD DS:</a:t>
            </a:r>
          </a:p>
          <a:p>
            <a:pPr marL="402336" lvl="1"/>
            <a:r>
              <a:rPr lang="en-US" kern="0" dirty="0">
                <a:solidFill>
                  <a:srgbClr val="000000"/>
                </a:solidFill>
              </a:rPr>
              <a:t>AD DS Started</a:t>
            </a:r>
          </a:p>
          <a:p>
            <a:pPr marL="402336" lvl="1"/>
            <a:r>
              <a:rPr lang="en-US" kern="0" dirty="0">
                <a:solidFill>
                  <a:srgbClr val="000000"/>
                </a:solidFill>
              </a:rPr>
              <a:t>AD DS Stopped</a:t>
            </a:r>
          </a:p>
          <a:p>
            <a:pPr marL="402336" lvl="1"/>
            <a:r>
              <a:rPr lang="en-US" kern="0" dirty="0">
                <a:solidFill>
                  <a:srgbClr val="000000"/>
                </a:solidFill>
              </a:rPr>
              <a:t>DSRM</a:t>
            </a:r>
          </a:p>
          <a:p>
            <a:pPr lvl="0"/>
            <a:r>
              <a:rPr lang="hr-HR" kern="0" dirty="0">
                <a:solidFill>
                  <a:srgbClr val="000000"/>
                </a:solidFill>
              </a:rPr>
              <a:t>It is not possible to perform</a:t>
            </a:r>
            <a:r>
              <a:rPr lang="en-US" kern="0" dirty="0">
                <a:solidFill>
                  <a:srgbClr val="000000"/>
                </a:solidFill>
              </a:rPr>
              <a:t> a</a:t>
            </a:r>
            <a:r>
              <a:rPr lang="hr-HR" kern="0" dirty="0">
                <a:solidFill>
                  <a:srgbClr val="000000"/>
                </a:solidFill>
              </a:rPr>
              <a:t> system state restor</a:t>
            </a:r>
            <a:r>
              <a:rPr lang="en-US" kern="0" dirty="0" err="1">
                <a:solidFill>
                  <a:srgbClr val="000000"/>
                </a:solidFill>
              </a:rPr>
              <a:t>ation</a:t>
            </a:r>
            <a:r>
              <a:rPr lang="hr-HR" kern="0" dirty="0">
                <a:solidFill>
                  <a:srgbClr val="000000"/>
                </a:solidFill>
              </a:rPr>
              <a:t> while AD DS is in Stopped state</a:t>
            </a:r>
          </a:p>
          <a:p>
            <a:pPr lvl="0"/>
            <a:endParaRPr lang="en-US" kern="0" dirty="0">
              <a:solidFill>
                <a:srgbClr val="000000"/>
              </a:solidFill>
            </a:endParaRPr>
          </a:p>
        </p:txBody>
      </p:sp>
    </p:spTree>
    <p:extLst>
      <p:ext uri="{BB962C8B-B14F-4D97-AF65-F5344CB8AC3E}">
        <p14:creationId xmlns:p14="http://schemas.microsoft.com/office/powerpoint/2010/main" val="1736963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e1035bd-6562-4b66-baf8-d463d24917b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Managing Active Directory snapshots</a:t>
            </a:r>
          </a:p>
        </p:txBody>
      </p:sp>
      <p:sp>
        <p:nvSpPr>
          <p:cNvPr id="4" name="Content Placeholder 2"/>
          <p:cNvSpPr txBox="1">
            <a:spLocks/>
          </p:cNvSpPr>
          <p:nvPr/>
        </p:nvSpPr>
        <p:spPr>
          <a:xfrm>
            <a:off x="458788" y="1021215"/>
            <a:ext cx="8532812" cy="547417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Create a snapshot of AD DS with </a:t>
            </a:r>
            <a:r>
              <a:rPr lang="en-US" kern="0" dirty="0" err="1">
                <a:solidFill>
                  <a:srgbClr val="000000"/>
                </a:solidFill>
              </a:rPr>
              <a:t>NtdsUtil</a:t>
            </a:r>
            <a:endParaRPr lang="en-US" kern="0" dirty="0">
              <a:solidFill>
                <a:srgbClr val="000000"/>
              </a:solidFill>
            </a:endParaRPr>
          </a:p>
          <a:p>
            <a:pPr lvl="0"/>
            <a:r>
              <a:rPr lang="en-US" kern="0" dirty="0">
                <a:solidFill>
                  <a:srgbClr val="000000"/>
                </a:solidFill>
              </a:rPr>
              <a:t>Mount the snapshot with </a:t>
            </a:r>
            <a:r>
              <a:rPr lang="en-US" kern="0" dirty="0" err="1">
                <a:solidFill>
                  <a:srgbClr val="000000"/>
                </a:solidFill>
              </a:rPr>
              <a:t>NtdsUtil</a:t>
            </a:r>
            <a:endParaRPr lang="en-US" kern="0" dirty="0">
              <a:solidFill>
                <a:srgbClr val="000000"/>
              </a:solidFill>
            </a:endParaRPr>
          </a:p>
          <a:p>
            <a:pPr lvl="0"/>
            <a:r>
              <a:rPr lang="en-US" kern="0" dirty="0">
                <a:solidFill>
                  <a:srgbClr val="000000"/>
                </a:solidFill>
              </a:rPr>
              <a:t>View the snapshot:</a:t>
            </a:r>
          </a:p>
          <a:p>
            <a:pPr lvl="1"/>
            <a:r>
              <a:rPr lang="en-US" sz="1800" kern="0" dirty="0">
                <a:solidFill>
                  <a:srgbClr val="000000"/>
                </a:solidFill>
              </a:rPr>
              <a:t>Right-click the root node of Active Directory Users and Computers, and then click </a:t>
            </a:r>
            <a:r>
              <a:rPr lang="en-US" sz="1800" b="1" kern="0" dirty="0">
                <a:solidFill>
                  <a:srgbClr val="000000"/>
                </a:solidFill>
              </a:rPr>
              <a:t>Connect to Domain Controller</a:t>
            </a:r>
          </a:p>
          <a:p>
            <a:pPr lvl="1"/>
            <a:r>
              <a:rPr lang="en-US" sz="1800" kern="0" dirty="0">
                <a:solidFill>
                  <a:srgbClr val="000000"/>
                </a:solidFill>
              </a:rPr>
              <a:t>Type </a:t>
            </a:r>
            <a:r>
              <a:rPr lang="en-US" sz="1800" b="1" i="1" kern="0" dirty="0" err="1">
                <a:solidFill>
                  <a:srgbClr val="000000"/>
                </a:solidFill>
              </a:rPr>
              <a:t>serverFQDN:port</a:t>
            </a:r>
            <a:endParaRPr lang="en-US" sz="1800" b="1" i="1" kern="0" dirty="0">
              <a:solidFill>
                <a:srgbClr val="000000"/>
              </a:solidFill>
            </a:endParaRPr>
          </a:p>
          <a:p>
            <a:pPr lvl="0"/>
            <a:r>
              <a:rPr lang="en-US" kern="0" dirty="0">
                <a:solidFill>
                  <a:srgbClr val="000000"/>
                </a:solidFill>
              </a:rPr>
              <a:t>View read-only snapshot:</a:t>
            </a:r>
          </a:p>
          <a:p>
            <a:pPr lvl="1"/>
            <a:r>
              <a:rPr lang="en-US" sz="1800" kern="0" dirty="0">
                <a:solidFill>
                  <a:srgbClr val="000000"/>
                </a:solidFill>
              </a:rPr>
              <a:t>Cannot directly restore data from the snapshot</a:t>
            </a:r>
          </a:p>
          <a:p>
            <a:pPr lvl="0"/>
            <a:r>
              <a:rPr lang="en-US" kern="0" dirty="0">
                <a:solidFill>
                  <a:srgbClr val="000000"/>
                </a:solidFill>
              </a:rPr>
              <a:t>Recover data:</a:t>
            </a:r>
          </a:p>
          <a:p>
            <a:pPr lvl="1"/>
            <a:r>
              <a:rPr lang="en-US" sz="1800" kern="0" dirty="0">
                <a:solidFill>
                  <a:srgbClr val="000000"/>
                </a:solidFill>
              </a:rPr>
              <a:t>Connect to the mounted snapshot, and then export/reimport objects’ attributes with </a:t>
            </a:r>
            <a:r>
              <a:rPr lang="en-US" sz="1800" kern="0" dirty="0" err="1">
                <a:solidFill>
                  <a:srgbClr val="000000"/>
                </a:solidFill>
              </a:rPr>
              <a:t>Ldifde</a:t>
            </a:r>
            <a:endParaRPr lang="en-US" sz="1800" kern="0" dirty="0">
              <a:solidFill>
                <a:srgbClr val="000000"/>
              </a:solidFill>
            </a:endParaRPr>
          </a:p>
          <a:p>
            <a:pPr lvl="1"/>
            <a:r>
              <a:rPr lang="en-US" sz="1800" kern="0" dirty="0">
                <a:solidFill>
                  <a:srgbClr val="000000"/>
                </a:solidFill>
              </a:rPr>
              <a:t>Restore a backup from the same date as the snapshot</a:t>
            </a:r>
          </a:p>
          <a:p>
            <a:pPr lvl="0"/>
            <a:endParaRPr lang="en-US" kern="0" dirty="0">
              <a:solidFill>
                <a:srgbClr val="000000"/>
              </a:solidFill>
            </a:endParaRPr>
          </a:p>
        </p:txBody>
      </p:sp>
    </p:spTree>
    <p:extLst>
      <p:ext uri="{BB962C8B-B14F-4D97-AF65-F5344CB8AC3E}">
        <p14:creationId xmlns:p14="http://schemas.microsoft.com/office/powerpoint/2010/main" val="3444497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01247" cy="740664"/>
          </a:xfrm>
        </p:spPr>
        <p:txBody>
          <a:bodyPr/>
          <a:lstStyle/>
          <a:p>
            <a:r>
              <a:rPr lang="en-US" sz="2400" dirty="0"/>
              <a:t>Lesson </a:t>
            </a:r>
            <a:r>
              <a:rPr lang="en-US" sz="2400" dirty="0" smtClean="0"/>
              <a:t>2: </a:t>
            </a:r>
            <a:r>
              <a:rPr lang="en-US" sz="2400" dirty="0"/>
              <a:t>Active Directory backup and recovery options for AD DS and other identity and access solutions</a:t>
            </a:r>
          </a:p>
        </p:txBody>
      </p:sp>
      <p:sp>
        <p:nvSpPr>
          <p:cNvPr id="3" name="Text Placeholder 2"/>
          <p:cNvSpPr>
            <a:spLocks noGrp="1"/>
          </p:cNvSpPr>
          <p:nvPr>
            <p:ph type="body" idx="1"/>
          </p:nvPr>
        </p:nvSpPr>
        <p:spPr/>
        <p:txBody>
          <a:bodyPr/>
          <a:lstStyle/>
          <a:p>
            <a:r>
              <a:rPr lang="en-US" dirty="0"/>
              <a:t>Deleting and restoring objects from AD DS
Configuring Active Directory Recycle Bin
Demonstration: Implementing Active Directory Recycle Bin
Additional backup and recovery tools
Active Directory backup and recovery</a:t>
            </a:r>
          </a:p>
        </p:txBody>
      </p:sp>
    </p:spTree>
    <p:extLst>
      <p:ext uri="{BB962C8B-B14F-4D97-AF65-F5344CB8AC3E}">
        <p14:creationId xmlns:p14="http://schemas.microsoft.com/office/powerpoint/2010/main" val="3969166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c74856a-7ad7-4e4a-8662-d96dc3bd3a8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and restoring objects from AD DS</a:t>
            </a:r>
          </a:p>
        </p:txBody>
      </p:sp>
      <p:sp>
        <p:nvSpPr>
          <p:cNvPr id="4" name="Content Placeholder 2"/>
          <p:cNvSpPr txBox="1">
            <a:spLocks/>
          </p:cNvSpPr>
          <p:nvPr/>
        </p:nvSpPr>
        <p:spPr>
          <a:xfrm>
            <a:off x="458788" y="992188"/>
            <a:ext cx="7751762" cy="497998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hr-HR" sz="2400" kern="0">
                <a:solidFill>
                  <a:srgbClr val="000000"/>
                </a:solidFill>
              </a:rPr>
              <a:t>Deleted objects are recovered through tombstone reanimation</a:t>
            </a:r>
            <a:endParaRPr lang="hr-HR" sz="1000" kern="0">
              <a:solidFill>
                <a:srgbClr val="000000"/>
              </a:solidFill>
            </a:endParaRPr>
          </a:p>
          <a:p>
            <a:pPr lvl="0"/>
            <a:r>
              <a:rPr lang="hr-HR" sz="2400" kern="0">
                <a:solidFill>
                  <a:srgbClr val="000000"/>
                </a:solidFill>
              </a:rPr>
              <a:t>When </a:t>
            </a:r>
            <a:r>
              <a:rPr lang="en-US" sz="2400" kern="0">
                <a:solidFill>
                  <a:srgbClr val="000000"/>
                </a:solidFill>
              </a:rPr>
              <a:t>an </a:t>
            </a:r>
            <a:r>
              <a:rPr lang="hr-HR" sz="2400" kern="0">
                <a:solidFill>
                  <a:srgbClr val="000000"/>
                </a:solidFill>
              </a:rPr>
              <a:t>object is deleted</a:t>
            </a:r>
            <a:r>
              <a:rPr lang="en-CA" sz="2400" kern="0">
                <a:solidFill>
                  <a:srgbClr val="000000"/>
                </a:solidFill>
              </a:rPr>
              <a:t>,</a:t>
            </a:r>
            <a:r>
              <a:rPr lang="hr-HR" sz="2400" kern="0">
                <a:solidFill>
                  <a:srgbClr val="000000"/>
                </a:solidFill>
              </a:rPr>
              <a:t> most of</a:t>
            </a:r>
            <a:r>
              <a:rPr lang="en-US" sz="2400" kern="0">
                <a:solidFill>
                  <a:srgbClr val="000000"/>
                </a:solidFill>
              </a:rPr>
              <a:t> its</a:t>
            </a:r>
            <a:r>
              <a:rPr lang="hr-HR" sz="2400" kern="0">
                <a:solidFill>
                  <a:srgbClr val="000000"/>
                </a:solidFill>
              </a:rPr>
              <a:t> attributes are cleared</a:t>
            </a:r>
            <a:endParaRPr lang="en-US" sz="2400" kern="0">
              <a:solidFill>
                <a:srgbClr val="000000"/>
              </a:solidFill>
            </a:endParaRPr>
          </a:p>
          <a:p>
            <a:pPr lvl="0"/>
            <a:r>
              <a:rPr lang="hr-HR" sz="2400" kern="0">
                <a:solidFill>
                  <a:srgbClr val="000000"/>
                </a:solidFill>
              </a:rPr>
              <a:t>Authoritative restore requires </a:t>
            </a:r>
            <a:r>
              <a:rPr lang="en-US" sz="2400" kern="0">
                <a:solidFill>
                  <a:srgbClr val="000000"/>
                </a:solidFill>
              </a:rPr>
              <a:t>Active Directory </a:t>
            </a:r>
            <a:r>
              <a:rPr lang="hr-HR" sz="2400" kern="0">
                <a:solidFill>
                  <a:srgbClr val="000000"/>
                </a:solidFill>
              </a:rPr>
              <a:t>downtime</a:t>
            </a:r>
            <a:endParaRPr lang="hr-HR" sz="2400" kern="0" dirty="0">
              <a:solidFill>
                <a:srgbClr val="000000"/>
              </a:solidFill>
            </a:endParaRPr>
          </a:p>
        </p:txBody>
      </p:sp>
      <p:grpSp>
        <p:nvGrpSpPr>
          <p:cNvPr id="5" name="Group 4" descr="Diagram depicting the process of deleting an Active Directory object. A triangle on the left labeled Live connects to a rectangle labeled Tombstoned on the right with an arrow labeled Delete. The Tombstoned rectangle connects to another rectangle labeled Physically deleted with an arrow labeled Garbage collection. An arrow labelled Reanimate tombstone/authoritative restore points from the Tombstoned rectangle back to the Live triangle."/>
          <p:cNvGrpSpPr/>
          <p:nvPr/>
        </p:nvGrpSpPr>
        <p:grpSpPr>
          <a:xfrm>
            <a:off x="834887" y="3785937"/>
            <a:ext cx="7982188" cy="1975845"/>
            <a:chOff x="834887" y="3785937"/>
            <a:chExt cx="7982188" cy="1975845"/>
          </a:xfrm>
        </p:grpSpPr>
        <p:sp>
          <p:nvSpPr>
            <p:cNvPr id="6" name="Rectangle 5"/>
            <p:cNvSpPr/>
            <p:nvPr/>
          </p:nvSpPr>
          <p:spPr bwMode="auto">
            <a:xfrm>
              <a:off x="7076507" y="4080752"/>
              <a:ext cx="1740568" cy="796410"/>
            </a:xfrm>
            <a:prstGeom prst="rect">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a:solidFill>
                  <a:srgbClr val="000000"/>
                </a:solidFill>
                <a:latin typeface="Verdana" pitchFamily="34" charset="0"/>
                <a:cs typeface="Arial" charset="0"/>
              </a:endParaRPr>
            </a:p>
          </p:txBody>
        </p:sp>
        <p:sp>
          <p:nvSpPr>
            <p:cNvPr id="7" name="Rectangle 6"/>
            <p:cNvSpPr/>
            <p:nvPr/>
          </p:nvSpPr>
          <p:spPr bwMode="auto">
            <a:xfrm>
              <a:off x="3709553" y="4109102"/>
              <a:ext cx="1740568" cy="796410"/>
            </a:xfrm>
            <a:prstGeom prst="rect">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a:solidFill>
                  <a:srgbClr val="000000"/>
                </a:solidFill>
                <a:latin typeface="Verdana" pitchFamily="34" charset="0"/>
                <a:cs typeface="Arial" charset="0"/>
              </a:endParaRPr>
            </a:p>
          </p:txBody>
        </p:sp>
        <p:sp>
          <p:nvSpPr>
            <p:cNvPr id="8" name="Isosceles Triangle 7"/>
            <p:cNvSpPr/>
            <p:nvPr/>
          </p:nvSpPr>
          <p:spPr bwMode="auto">
            <a:xfrm>
              <a:off x="834887" y="4070192"/>
              <a:ext cx="1284052" cy="835320"/>
            </a:xfrm>
            <a:prstGeom prst="triangle">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a:solidFill>
                  <a:srgbClr val="000000"/>
                </a:solidFill>
                <a:latin typeface="Verdana" pitchFamily="34" charset="0"/>
                <a:cs typeface="Arial" charset="0"/>
              </a:endParaRPr>
            </a:p>
          </p:txBody>
        </p:sp>
        <p:sp>
          <p:nvSpPr>
            <p:cNvPr id="9" name="TextBox 8"/>
            <p:cNvSpPr txBox="1"/>
            <p:nvPr/>
          </p:nvSpPr>
          <p:spPr>
            <a:xfrm>
              <a:off x="1136029" y="4423265"/>
              <a:ext cx="726986" cy="400110"/>
            </a:xfrm>
            <a:prstGeom prst="rect">
              <a:avLst/>
            </a:prstGeom>
            <a:noFill/>
          </p:spPr>
          <p:txBody>
            <a:bodyPr wrap="square" rtlCol="0">
              <a:spAutoFit/>
            </a:bodyPr>
            <a:lstStyle/>
            <a:p>
              <a:pPr lvl="0" fontAlgn="base">
                <a:spcBef>
                  <a:spcPct val="0"/>
                </a:spcBef>
                <a:spcAft>
                  <a:spcPct val="0"/>
                </a:spcAft>
              </a:pPr>
              <a:r>
                <a:rPr lang="en-US" sz="2000" b="1">
                  <a:solidFill>
                    <a:srgbClr val="000000"/>
                  </a:solidFill>
                  <a:latin typeface="Segoe UI" pitchFamily="34" charset="0"/>
                  <a:ea typeface="Segoe UI" pitchFamily="34" charset="0"/>
                  <a:cs typeface="Segoe UI" pitchFamily="34" charset="0"/>
                </a:rPr>
                <a:t>Live</a:t>
              </a:r>
              <a:endParaRPr lang="en-US" sz="2000" b="1" dirty="0">
                <a:solidFill>
                  <a:srgbClr val="000000"/>
                </a:solidFill>
                <a:latin typeface="Segoe UI" pitchFamily="34" charset="0"/>
                <a:ea typeface="Segoe UI" pitchFamily="34" charset="0"/>
                <a:cs typeface="Segoe UI" pitchFamily="34" charset="0"/>
              </a:endParaRPr>
            </a:p>
          </p:txBody>
        </p:sp>
        <p:sp>
          <p:nvSpPr>
            <p:cNvPr id="10" name="TextBox 9"/>
            <p:cNvSpPr txBox="1"/>
            <p:nvPr/>
          </p:nvSpPr>
          <p:spPr>
            <a:xfrm>
              <a:off x="3757113" y="4315204"/>
              <a:ext cx="1871771" cy="400110"/>
            </a:xfrm>
            <a:prstGeom prst="rect">
              <a:avLst/>
            </a:prstGeom>
            <a:noFill/>
          </p:spPr>
          <p:txBody>
            <a:bodyPr wrap="square" rtlCol="0">
              <a:spAutoFit/>
            </a:bodyPr>
            <a:lstStyle/>
            <a:p>
              <a:pPr lvl="0" fontAlgn="base">
                <a:spcBef>
                  <a:spcPct val="0"/>
                </a:spcBef>
                <a:spcAft>
                  <a:spcPct val="0"/>
                </a:spcAft>
              </a:pPr>
              <a:r>
                <a:rPr lang="en-US" sz="2000" b="1" dirty="0" err="1">
                  <a:solidFill>
                    <a:srgbClr val="000000"/>
                  </a:solidFill>
                  <a:latin typeface="Segoe UI" pitchFamily="34" charset="0"/>
                  <a:ea typeface="Segoe UI" pitchFamily="34" charset="0"/>
                  <a:cs typeface="Segoe UI" pitchFamily="34" charset="0"/>
                </a:rPr>
                <a:t>Tombstoned</a:t>
              </a:r>
              <a:endParaRPr lang="en-US" sz="2000" b="1" dirty="0">
                <a:solidFill>
                  <a:srgbClr val="000000"/>
                </a:solidFill>
                <a:latin typeface="Segoe UI" pitchFamily="34" charset="0"/>
                <a:ea typeface="Segoe UI" pitchFamily="34" charset="0"/>
                <a:cs typeface="Segoe UI" pitchFamily="34" charset="0"/>
              </a:endParaRPr>
            </a:p>
          </p:txBody>
        </p:sp>
        <p:sp>
          <p:nvSpPr>
            <p:cNvPr id="11" name="TextBox 10"/>
            <p:cNvSpPr txBox="1"/>
            <p:nvPr/>
          </p:nvSpPr>
          <p:spPr>
            <a:xfrm>
              <a:off x="7130294" y="4132181"/>
              <a:ext cx="1580148" cy="707886"/>
            </a:xfrm>
            <a:prstGeom prst="rect">
              <a:avLst/>
            </a:prstGeom>
            <a:noFill/>
          </p:spPr>
          <p:txBody>
            <a:bodyPr wrap="square" rtlCol="0">
              <a:spAutoFit/>
            </a:bodyPr>
            <a:lstStyle/>
            <a:p>
              <a:pPr lvl="0" algn="ctr" fontAlgn="base">
                <a:spcBef>
                  <a:spcPct val="0"/>
                </a:spcBef>
                <a:spcAft>
                  <a:spcPct val="0"/>
                </a:spcAft>
              </a:pPr>
              <a:r>
                <a:rPr lang="en-US" sz="2000" b="1">
                  <a:solidFill>
                    <a:srgbClr val="000000"/>
                  </a:solidFill>
                  <a:latin typeface="Segoe UI" pitchFamily="34" charset="0"/>
                  <a:ea typeface="Segoe UI" pitchFamily="34" charset="0"/>
                  <a:cs typeface="Segoe UI" pitchFamily="34" charset="0"/>
                </a:rPr>
                <a:t>Physically deleted</a:t>
              </a:r>
              <a:endParaRPr lang="en-US" sz="2000" b="1" dirty="0">
                <a:solidFill>
                  <a:srgbClr val="000000"/>
                </a:solidFill>
                <a:latin typeface="Segoe UI" pitchFamily="34" charset="0"/>
                <a:ea typeface="Segoe UI" pitchFamily="34" charset="0"/>
                <a:cs typeface="Segoe UI" pitchFamily="34" charset="0"/>
              </a:endParaRPr>
            </a:p>
          </p:txBody>
        </p:sp>
        <p:sp>
          <p:nvSpPr>
            <p:cNvPr id="12" name="TextBox 11"/>
            <p:cNvSpPr txBox="1"/>
            <p:nvPr/>
          </p:nvSpPr>
          <p:spPr>
            <a:xfrm>
              <a:off x="5548409" y="3785937"/>
              <a:ext cx="1580148" cy="707886"/>
            </a:xfrm>
            <a:prstGeom prst="rect">
              <a:avLst/>
            </a:prstGeom>
            <a:noFill/>
          </p:spPr>
          <p:txBody>
            <a:bodyPr wrap="square" rtlCol="0">
              <a:spAutoFit/>
            </a:bodyPr>
            <a:lstStyle/>
            <a:p>
              <a:pPr lvl="0" algn="ctr" fontAlgn="base">
                <a:spcBef>
                  <a:spcPct val="0"/>
                </a:spcBef>
                <a:spcAft>
                  <a:spcPct val="0"/>
                </a:spcAft>
              </a:pPr>
              <a:r>
                <a:rPr lang="en-US" sz="2000">
                  <a:solidFill>
                    <a:srgbClr val="000000"/>
                  </a:solidFill>
                  <a:latin typeface="Segoe UI" pitchFamily="34" charset="0"/>
                  <a:ea typeface="Segoe UI" pitchFamily="34" charset="0"/>
                  <a:cs typeface="Segoe UI" pitchFamily="34" charset="0"/>
                </a:rPr>
                <a:t>Garbage collection</a:t>
              </a:r>
              <a:endParaRPr lang="en-US" sz="2000" dirty="0">
                <a:solidFill>
                  <a:srgbClr val="000000"/>
                </a:solidFill>
                <a:latin typeface="Segoe UI" pitchFamily="34" charset="0"/>
                <a:ea typeface="Segoe UI" pitchFamily="34" charset="0"/>
                <a:cs typeface="Segoe UI" pitchFamily="34" charset="0"/>
              </a:endParaRPr>
            </a:p>
          </p:txBody>
        </p:sp>
        <p:sp>
          <p:nvSpPr>
            <p:cNvPr id="13" name="TextBox 12"/>
            <p:cNvSpPr txBox="1"/>
            <p:nvPr/>
          </p:nvSpPr>
          <p:spPr>
            <a:xfrm>
              <a:off x="2033850" y="3802329"/>
              <a:ext cx="1580148" cy="400110"/>
            </a:xfrm>
            <a:prstGeom prst="rect">
              <a:avLst/>
            </a:prstGeom>
            <a:noFill/>
          </p:spPr>
          <p:txBody>
            <a:bodyPr wrap="square" rtlCol="0">
              <a:spAutoFit/>
            </a:bodyPr>
            <a:lstStyle/>
            <a:p>
              <a:pPr lvl="0" algn="ctr" fontAlgn="base">
                <a:spcBef>
                  <a:spcPct val="0"/>
                </a:spcBef>
                <a:spcAft>
                  <a:spcPct val="0"/>
                </a:spcAft>
              </a:pPr>
              <a:r>
                <a:rPr lang="en-US" sz="2000">
                  <a:solidFill>
                    <a:srgbClr val="000000"/>
                  </a:solidFill>
                  <a:latin typeface="Segoe UI" pitchFamily="34" charset="0"/>
                  <a:ea typeface="Segoe UI" pitchFamily="34" charset="0"/>
                  <a:cs typeface="Segoe UI" pitchFamily="34" charset="0"/>
                </a:rPr>
                <a:t>Delete</a:t>
              </a:r>
              <a:endParaRPr lang="en-US" sz="2000" dirty="0">
                <a:solidFill>
                  <a:srgbClr val="000000"/>
                </a:solidFill>
                <a:latin typeface="Segoe UI" pitchFamily="34" charset="0"/>
                <a:ea typeface="Segoe UI" pitchFamily="34" charset="0"/>
                <a:cs typeface="Segoe UI" pitchFamily="34" charset="0"/>
              </a:endParaRPr>
            </a:p>
          </p:txBody>
        </p:sp>
        <p:sp>
          <p:nvSpPr>
            <p:cNvPr id="14" name="TextBox 13"/>
            <p:cNvSpPr txBox="1"/>
            <p:nvPr/>
          </p:nvSpPr>
          <p:spPr>
            <a:xfrm>
              <a:off x="1420010" y="4746119"/>
              <a:ext cx="3192383" cy="1015663"/>
            </a:xfrm>
            <a:prstGeom prst="rect">
              <a:avLst/>
            </a:prstGeom>
            <a:noFill/>
          </p:spPr>
          <p:txBody>
            <a:bodyPr wrap="square" rtlCol="0">
              <a:spAutoFit/>
            </a:bodyPr>
            <a:lstStyle/>
            <a:p>
              <a:pPr lvl="0" algn="ctr" fontAlgn="base">
                <a:spcBef>
                  <a:spcPct val="0"/>
                </a:spcBef>
                <a:spcAft>
                  <a:spcPct val="0"/>
                </a:spcAft>
              </a:pPr>
              <a:r>
                <a:rPr lang="en-US" sz="2000">
                  <a:solidFill>
                    <a:srgbClr val="000000"/>
                  </a:solidFill>
                  <a:latin typeface="Segoe UI" pitchFamily="34" charset="0"/>
                  <a:ea typeface="Segoe UI" pitchFamily="34" charset="0"/>
                  <a:cs typeface="Segoe UI" pitchFamily="34" charset="0"/>
                </a:rPr>
                <a:t>Reanimate</a:t>
              </a:r>
            </a:p>
            <a:p>
              <a:pPr lvl="0" algn="ctr" fontAlgn="base">
                <a:spcBef>
                  <a:spcPct val="0"/>
                </a:spcBef>
                <a:spcAft>
                  <a:spcPct val="0"/>
                </a:spcAft>
              </a:pPr>
              <a:r>
                <a:rPr lang="en-US" sz="2000">
                  <a:solidFill>
                    <a:srgbClr val="000000"/>
                  </a:solidFill>
                  <a:latin typeface="Segoe UI" pitchFamily="34" charset="0"/>
                  <a:ea typeface="Segoe UI" pitchFamily="34" charset="0"/>
                  <a:cs typeface="Segoe UI" pitchFamily="34" charset="0"/>
                </a:rPr>
                <a:t>tombstone/</a:t>
              </a:r>
            </a:p>
            <a:p>
              <a:pPr lvl="0" algn="ctr" fontAlgn="base">
                <a:spcBef>
                  <a:spcPct val="0"/>
                </a:spcBef>
                <a:spcAft>
                  <a:spcPct val="0"/>
                </a:spcAft>
              </a:pPr>
              <a:r>
                <a:rPr lang="en-US" sz="2000">
                  <a:solidFill>
                    <a:srgbClr val="000000"/>
                  </a:solidFill>
                  <a:latin typeface="Segoe UI" pitchFamily="34" charset="0"/>
                  <a:ea typeface="Segoe UI" pitchFamily="34" charset="0"/>
                  <a:cs typeface="Segoe UI" pitchFamily="34" charset="0"/>
                </a:rPr>
                <a:t>authoritative restore</a:t>
              </a:r>
              <a:endParaRPr lang="en-US" sz="2000" dirty="0">
                <a:solidFill>
                  <a:srgbClr val="000000"/>
                </a:solidFill>
                <a:latin typeface="Segoe UI" pitchFamily="34" charset="0"/>
                <a:ea typeface="Segoe UI" pitchFamily="34" charset="0"/>
                <a:cs typeface="Segoe UI" pitchFamily="34" charset="0"/>
              </a:endParaRPr>
            </a:p>
          </p:txBody>
        </p:sp>
        <p:cxnSp>
          <p:nvCxnSpPr>
            <p:cNvPr id="15" name="Straight Arrow Connector 14"/>
            <p:cNvCxnSpPr/>
            <p:nvPr/>
          </p:nvCxnSpPr>
          <p:spPr bwMode="auto">
            <a:xfrm>
              <a:off x="2033850" y="4337031"/>
              <a:ext cx="1599503" cy="0"/>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bwMode="auto">
            <a:xfrm flipH="1">
              <a:off x="2113362" y="4628655"/>
              <a:ext cx="1516680" cy="0"/>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bwMode="auto">
            <a:xfrm>
              <a:off x="5494933" y="4531658"/>
              <a:ext cx="1599503" cy="0"/>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41343726"/>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20</TotalTime>
  <Words>964</Words>
  <Application>Microsoft Office PowerPoint</Application>
  <PresentationFormat>On-screen Show (4:3)</PresentationFormat>
  <Paragraphs>198</Paragraphs>
  <Slides>14</Slides>
  <Notes>14</Notes>
  <HiddenSlides>0</HiddenSlides>
  <MMClips>0</MMClips>
  <ScaleCrop>false</ScaleCrop>
  <HeadingPairs>
    <vt:vector size="6" baseType="variant">
      <vt:variant>
        <vt:lpstr>Fonts Used</vt:lpstr>
      </vt:variant>
      <vt:variant>
        <vt:i4>7</vt:i4>
      </vt:variant>
      <vt:variant>
        <vt:lpstr>Theme</vt:lpstr>
      </vt:variant>
      <vt:variant>
        <vt:i4>29</vt:i4>
      </vt:variant>
      <vt:variant>
        <vt:lpstr>Slide Titles</vt:lpstr>
      </vt:variant>
      <vt:variant>
        <vt:i4>14</vt:i4>
      </vt:variant>
    </vt:vector>
  </HeadingPairs>
  <TitlesOfParts>
    <vt:vector size="50" baseType="lpstr">
      <vt:lpstr>Arial</vt:lpstr>
      <vt:lpstr>Segoe UI</vt:lpstr>
      <vt:lpstr>Times New Roman</vt:lpstr>
      <vt:lpstr>Verdana</vt:lpstr>
      <vt:lpstr>Wingdings</vt:lpstr>
      <vt:lpstr>Calibri</vt:lpstr>
      <vt:lpstr>Symbol</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26_NG_MOC_Core_ModuleNew2</vt:lpstr>
      <vt:lpstr>27_NG_MOC_Core_ModuleNew2</vt:lpstr>
      <vt:lpstr>28_NG_MOC_Core_ModuleNew2</vt:lpstr>
      <vt:lpstr>Module 11</vt:lpstr>
      <vt:lpstr>Module Overview</vt:lpstr>
      <vt:lpstr>Lesson 1: Managing the Active Directory database</vt:lpstr>
      <vt:lpstr>Overview of the AD DS database</vt:lpstr>
      <vt:lpstr>What is NtdsUtil?</vt:lpstr>
      <vt:lpstr>Understanding restartable AD DS</vt:lpstr>
      <vt:lpstr>Managing Active Directory snapshots</vt:lpstr>
      <vt:lpstr>Lesson 2: Active Directory backup and recovery options for AD DS and other identity and access solutions</vt:lpstr>
      <vt:lpstr>Deleting and restoring objects from AD DS</vt:lpstr>
      <vt:lpstr>Configuring Active Directory Recycle Bin</vt:lpstr>
      <vt:lpstr>Additional backup and recovery tools</vt:lpstr>
      <vt:lpstr>Active Directory backup and recovery</vt:lpstr>
      <vt:lpstr>Lab: Recovering objects in AD DS</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13</dc:title>
  <dc:creator>Keerthi</dc:creator>
  <cp:lastModifiedBy>Windows User</cp:lastModifiedBy>
  <cp:revision>7</cp:revision>
  <dcterms:created xsi:type="dcterms:W3CDTF">2017-01-10T16:55:43Z</dcterms:created>
  <dcterms:modified xsi:type="dcterms:W3CDTF">2020-08-10T14:27:22Z</dcterms:modified>
</cp:coreProperties>
</file>